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slideLayouts/slideLayout57.xml" ContentType="application/vnd.openxmlformats-officedocument.presentationml.slideLayout+xml"/>
  <Override PartName="/ppt/tags/tag104.xml" ContentType="application/vnd.openxmlformats-officedocument.presentationml.tags+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slideLayouts/slideLayout60.xml" ContentType="application/vnd.openxmlformats-officedocument.presentationml.slideLayout+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Default Extension="xlsx" ContentType="application/vnd.openxmlformats-officedocument.spreadsheetml.sheet"/>
  <Override PartName="/ppt/slides/slide77.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ags/tag112.xml" ContentType="application/vnd.openxmlformats-officedocument.presentationml.tags+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65.xml" ContentType="application/vnd.openxmlformats-officedocument.presentationml.slideLayout+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slideLayouts/slideLayout43.xml" ContentType="application/vnd.openxmlformats-officedocument.presentationml.slideLayout+xml"/>
  <Override PartName="/ppt/tags/tag68.xml" ContentType="application/vnd.openxmlformats-officedocument.presentationml.tags+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slideLayouts/slideLayout59.xml" ContentType="application/vnd.openxmlformats-officedocument.presentationml.slideLayout+xml"/>
  <Override PartName="/ppt/tags/tag106.xml" ContentType="application/vnd.openxmlformats-officedocument.presentationml.tags+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ags/tag98.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slideLayouts/slideLayout62.xml" ContentType="application/vnd.openxmlformats-officedocument.presentationml.slideLayout+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slideLayouts/slideLayout33.xml" ContentType="application/vnd.openxmlformats-officedocument.presentationml.slideLayout+xml"/>
  <Override PartName="/ppt/tags/tag47.xml" ContentType="application/vnd.openxmlformats-officedocument.presentationml.tags+xml"/>
  <Override PartName="/ppt/slideLayouts/slideLayout51.xml" ContentType="application/vnd.openxmlformats-officedocument.presentationml.slideLayout+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slideLayouts/slideLayout40.xml" ContentType="application/vnd.openxmlformats-officedocument.presentationml.slideLayout+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114.xml" ContentType="application/vnd.openxmlformats-officedocument.presentationml.tags+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ags/tag7.xml" ContentType="application/vnd.openxmlformats-officedocument.presentationml.tags+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ags/tag103.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59.xml" ContentType="application/vnd.openxmlformats-officedocument.presentationml.tags+xml"/>
  <Override PartName="/ppt/slideLayouts/slideLayout63.xml" ContentType="application/vnd.openxmlformats-officedocument.presentationml.slideLayout+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slideLayouts/slideLayout41.xml" ContentType="application/vnd.openxmlformats-officedocument.presentationml.slideLayout+xml"/>
  <Override PartName="/ppt/tags/tag48.xml" ContentType="application/vnd.openxmlformats-officedocument.presentationml.tags+xml"/>
  <Override PartName="/ppt/tags/tag66.xml" ContentType="application/vnd.openxmlformats-officedocument.presentationml.tags+xml"/>
  <Override PartName="/ppt/slideLayouts/slideLayout52.xml" ContentType="application/vnd.openxmlformats-officedocument.presentationml.slideLayout+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Layouts/slideLayout64.xml" ContentType="application/vnd.openxmlformats-officedocument.presentationml.slideLayout+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heme/theme6.xml" ContentType="application/vnd.openxmlformats-officedocument.theme+xml"/>
  <Override PartName="/ppt/slides/slide48.xml" ContentType="application/vnd.openxmlformats-officedocument.presentationml.slide+xml"/>
  <Default Extension="bin" ContentType="application/vnd.openxmlformats-officedocument.oleObject"/>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slideLayouts/slideLayout61.xml" ContentType="application/vnd.openxmlformats-officedocument.presentationml.slideLayout+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slideLayouts/slideLayout50.xml" ContentType="application/vnd.openxmlformats-officedocument.presentationml.slideLayout+xml"/>
  <Default Extension="vml" ContentType="application/vnd.openxmlformats-officedocument.vmlDrawing"/>
  <Override PartName="/ppt/tags/tag53.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66.xml" ContentType="application/vnd.openxmlformats-officedocument.presentationml.slideLayout+xml"/>
  <Override PartName="/ppt/tags/tag113.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tags/tag10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80" r:id="rId3"/>
    <p:sldMasterId id="2147483699" r:id="rId4"/>
  </p:sldMasterIdLst>
  <p:notesMasterIdLst>
    <p:notesMasterId r:id="rId83"/>
  </p:notesMasterIdLst>
  <p:handoutMasterIdLst>
    <p:handoutMasterId r:id="rId84"/>
  </p:handoutMasterIdLst>
  <p:sldIdLst>
    <p:sldId id="257" r:id="rId5"/>
    <p:sldId id="258" r:id="rId6"/>
    <p:sldId id="422" r:id="rId7"/>
    <p:sldId id="476" r:id="rId8"/>
    <p:sldId id="478" r:id="rId9"/>
    <p:sldId id="499" r:id="rId10"/>
    <p:sldId id="527" r:id="rId11"/>
    <p:sldId id="528" r:id="rId12"/>
    <p:sldId id="532" r:id="rId13"/>
    <p:sldId id="463" r:id="rId14"/>
    <p:sldId id="464" r:id="rId15"/>
    <p:sldId id="465" r:id="rId16"/>
    <p:sldId id="480" r:id="rId17"/>
    <p:sldId id="533" r:id="rId18"/>
    <p:sldId id="468" r:id="rId19"/>
    <p:sldId id="469" r:id="rId20"/>
    <p:sldId id="470" r:id="rId21"/>
    <p:sldId id="471" r:id="rId22"/>
    <p:sldId id="473" r:id="rId23"/>
    <p:sldId id="497" r:id="rId24"/>
    <p:sldId id="534" r:id="rId25"/>
    <p:sldId id="475" r:id="rId26"/>
    <p:sldId id="482" r:id="rId27"/>
    <p:sldId id="487" r:id="rId28"/>
    <p:sldId id="488" r:id="rId29"/>
    <p:sldId id="489" r:id="rId30"/>
    <p:sldId id="490" r:id="rId31"/>
    <p:sldId id="491" r:id="rId32"/>
    <p:sldId id="492" r:id="rId33"/>
    <p:sldId id="493" r:id="rId34"/>
    <p:sldId id="494" r:id="rId35"/>
    <p:sldId id="495" r:id="rId36"/>
    <p:sldId id="496" r:id="rId37"/>
    <p:sldId id="504" r:id="rId38"/>
    <p:sldId id="505" r:id="rId39"/>
    <p:sldId id="506" r:id="rId40"/>
    <p:sldId id="507" r:id="rId41"/>
    <p:sldId id="508" r:id="rId42"/>
    <p:sldId id="510" r:id="rId43"/>
    <p:sldId id="511" r:id="rId44"/>
    <p:sldId id="512" r:id="rId45"/>
    <p:sldId id="513" r:id="rId46"/>
    <p:sldId id="516" r:id="rId47"/>
    <p:sldId id="517" r:id="rId48"/>
    <p:sldId id="518" r:id="rId49"/>
    <p:sldId id="519" r:id="rId50"/>
    <p:sldId id="520" r:id="rId51"/>
    <p:sldId id="535" r:id="rId52"/>
    <p:sldId id="522" r:id="rId53"/>
    <p:sldId id="523" r:id="rId54"/>
    <p:sldId id="405" r:id="rId55"/>
    <p:sldId id="427" r:id="rId56"/>
    <p:sldId id="428" r:id="rId57"/>
    <p:sldId id="429" r:id="rId58"/>
    <p:sldId id="430" r:id="rId59"/>
    <p:sldId id="431" r:id="rId60"/>
    <p:sldId id="432" r:id="rId61"/>
    <p:sldId id="433" r:id="rId62"/>
    <p:sldId id="434" r:id="rId63"/>
    <p:sldId id="435" r:id="rId64"/>
    <p:sldId id="436" r:id="rId65"/>
    <p:sldId id="437" r:id="rId66"/>
    <p:sldId id="438" r:id="rId67"/>
    <p:sldId id="439" r:id="rId68"/>
    <p:sldId id="440" r:id="rId69"/>
    <p:sldId id="441" r:id="rId70"/>
    <p:sldId id="442" r:id="rId71"/>
    <p:sldId id="443" r:id="rId72"/>
    <p:sldId id="444" r:id="rId73"/>
    <p:sldId id="445" r:id="rId74"/>
    <p:sldId id="446" r:id="rId75"/>
    <p:sldId id="447" r:id="rId76"/>
    <p:sldId id="448" r:id="rId77"/>
    <p:sldId id="449" r:id="rId78"/>
    <p:sldId id="450" r:id="rId79"/>
    <p:sldId id="451" r:id="rId80"/>
    <p:sldId id="452" r:id="rId81"/>
    <p:sldId id="453" r:id="rId82"/>
  </p:sldIdLst>
  <p:sldSz cx="9144000" cy="6858000" type="screen4x3"/>
  <p:notesSz cx="67849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Ncapayi" initials="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2291" autoAdjust="0"/>
  </p:normalViewPr>
  <p:slideViewPr>
    <p:cSldViewPr>
      <p:cViewPr varScale="1">
        <p:scale>
          <a:sx n="67" d="100"/>
          <a:sy n="67" d="100"/>
        </p:scale>
        <p:origin x="-576" y="-102"/>
      </p:cViewPr>
      <p:guideLst>
        <p:guide orient="horz" pos="2160"/>
        <p:guide pos="2880"/>
      </p:guideLst>
    </p:cSldViewPr>
  </p:slideViewPr>
  <p:notesTextViewPr>
    <p:cViewPr>
      <p:scale>
        <a:sx n="1" d="1"/>
        <a:sy n="1" d="1"/>
      </p:scale>
      <p:origin x="0" y="0"/>
    </p:cViewPr>
  </p:notesTextViewPr>
  <p:sorterViewPr>
    <p:cViewPr>
      <p:scale>
        <a:sx n="100" d="100"/>
        <a:sy n="100" d="100"/>
      </p:scale>
      <p:origin x="0" y="339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layout/>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plotArea>
      <c:layout/>
      <c:pieChart>
        <c:varyColors val="1"/>
        <c:ser>
          <c:idx val="0"/>
          <c:order val="0"/>
          <c:tx>
            <c:strRef>
              <c:f>Sheet1!$B$1</c:f>
              <c:strCache>
                <c:ptCount val="1"/>
                <c:pt idx="0">
                  <c:v>Non-Governmental Development Funding in South Africa</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F13-4AB6-A1C7-D1F4941B75B4}"/>
              </c:ext>
            </c:extLst>
          </c:dPt>
          <c:dPt>
            <c:idx val="1"/>
            <c:spPr>
              <a:solidFill>
                <a:schemeClr val="accent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BF13-4AB6-A1C7-D1F4941B75B4}"/>
              </c:ext>
            </c:extLst>
          </c:dPt>
          <c:dPt>
            <c:idx val="2"/>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5-BF13-4AB6-A1C7-D1F4941B75B4}"/>
              </c:ext>
            </c:extLst>
          </c:dPt>
          <c:dLbls>
            <c:dLbl>
              <c:idx val="0"/>
              <c:layout>
                <c:manualLayout>
                  <c:x val="-2.3762376237623801E-2"/>
                  <c:y val="-0.45237229501185611"/>
                </c:manualLayout>
              </c:layout>
              <c:spPr>
                <a:solidFill>
                  <a:prstClr val="white"/>
                </a:solidFill>
                <a:ln w="9525" cap="flat" cmpd="sng" algn="ctr">
                  <a:solidFill>
                    <a:srgbClr val="313B3E">
                      <a:lumMod val="25000"/>
                      <a:lumOff val="75000"/>
                    </a:srgb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gd name="adj1" fmla="val -72659"/>
                        <a:gd name="adj2" fmla="val 110066"/>
                      </a:avLst>
                    </a:prstGeom>
                    <a:noFill/>
                    <a:ln>
                      <a:noFill/>
                    </a:ln>
                  </c15:spPr>
                  <c15:layout/>
                </c:ext>
                <c:ext xmlns:c16="http://schemas.microsoft.com/office/drawing/2014/chart" uri="{C3380CC4-5D6E-409C-BE32-E72D297353CC}">
                  <c16:uniqueId val="{00000001-BF13-4AB6-A1C7-D1F4941B75B4}"/>
                </c:ext>
              </c:extLst>
            </c:dLbl>
            <c:dLbl>
              <c:idx val="1"/>
              <c:layout>
                <c:manualLayout>
                  <c:x val="1.9624230139549401E-3"/>
                  <c:y val="0.18823545161567204"/>
                </c:manualLayout>
              </c:layout>
              <c:spPr>
                <a:solidFill>
                  <a:prstClr val="white"/>
                </a:solidFill>
                <a:ln w="9525" cap="flat" cmpd="sng" algn="ctr">
                  <a:solidFill>
                    <a:srgbClr val="313B3E">
                      <a:lumMod val="25000"/>
                      <a:lumOff val="75000"/>
                    </a:srgb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gd name="adj1" fmla="val 47024"/>
                        <a:gd name="adj2" fmla="val -108377"/>
                      </a:avLst>
                    </a:prstGeom>
                    <a:noFill/>
                    <a:ln>
                      <a:noFill/>
                    </a:ln>
                  </c15:spPr>
                  <c15:layout/>
                </c:ext>
                <c:ext xmlns:c16="http://schemas.microsoft.com/office/drawing/2014/chart" uri="{C3380CC4-5D6E-409C-BE32-E72D297353CC}">
                  <c16:uniqueId val="{00000003-BF13-4AB6-A1C7-D1F4941B75B4}"/>
                </c:ext>
              </c:extLst>
            </c:dLbl>
            <c:dLbl>
              <c:idx val="2"/>
              <c:layout>
                <c:manualLayout>
                  <c:x val="-0.14243321778158199"/>
                  <c:y val="5.4649002081969184E-2"/>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BF13-4AB6-A1C7-D1F4941B75B4}"/>
                </c:ext>
              </c:extLst>
            </c:dLbl>
            <c:spPr>
              <a:solidFill>
                <a:prstClr val="white"/>
              </a:solidFill>
              <a:ln>
                <a:solidFill>
                  <a:srgbClr val="313B3E">
                    <a:lumMod val="25000"/>
                    <a:lumOff val="75000"/>
                  </a:srgb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ED Funding</c:v>
                </c:pt>
                <c:pt idx="1">
                  <c:v>CSI Spend</c:v>
                </c:pt>
                <c:pt idx="2">
                  <c:v>Donor Funds</c:v>
                </c:pt>
              </c:strCache>
            </c:strRef>
          </c:cat>
          <c:val>
            <c:numRef>
              <c:f>Sheet1!$B$2:$B$4</c:f>
              <c:numCache>
                <c:formatCode>General</c:formatCode>
                <c:ptCount val="3"/>
                <c:pt idx="0">
                  <c:v>25</c:v>
                </c:pt>
                <c:pt idx="1">
                  <c:v>6.2</c:v>
                </c:pt>
                <c:pt idx="2">
                  <c:v>5</c:v>
                </c:pt>
              </c:numCache>
            </c:numRef>
          </c:val>
          <c:extLst xmlns:c16r2="http://schemas.microsoft.com/office/drawing/2015/06/chart">
            <c:ext xmlns:c16="http://schemas.microsoft.com/office/drawing/2014/chart" uri="{C3380CC4-5D6E-409C-BE32-E72D297353CC}">
              <c16:uniqueId val="{00000006-BF13-4AB6-A1C7-D1F4941B75B4}"/>
            </c:ext>
          </c:extLst>
        </c:ser>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solidFill>
        <a:schemeClr val="bg1">
          <a:lumMod val="50000"/>
        </a:schemeClr>
      </a:solidFill>
    </a:ln>
    <a:effectLst/>
  </c:spPr>
  <c:txPr>
    <a:bodyPr/>
    <a:lstStyle/>
    <a:p>
      <a:pPr>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155" cy="492840"/>
          </a:xfrm>
          <a:prstGeom prst="rect">
            <a:avLst/>
          </a:prstGeom>
        </p:spPr>
        <p:txBody>
          <a:bodyPr vert="horz" lIns="92245" tIns="46122" rIns="92245" bIns="46122" rtlCol="0"/>
          <a:lstStyle>
            <a:lvl1pPr algn="l">
              <a:defRPr sz="1200"/>
            </a:lvl1pPr>
          </a:lstStyle>
          <a:p>
            <a:endParaRPr lang="en-ZA"/>
          </a:p>
        </p:txBody>
      </p:sp>
      <p:sp>
        <p:nvSpPr>
          <p:cNvPr id="3" name="Date Placeholder 2"/>
          <p:cNvSpPr>
            <a:spLocks noGrp="1"/>
          </p:cNvSpPr>
          <p:nvPr>
            <p:ph type="dt" sz="quarter" idx="1"/>
          </p:nvPr>
        </p:nvSpPr>
        <p:spPr>
          <a:xfrm>
            <a:off x="3843250" y="0"/>
            <a:ext cx="2940155" cy="492840"/>
          </a:xfrm>
          <a:prstGeom prst="rect">
            <a:avLst/>
          </a:prstGeom>
        </p:spPr>
        <p:txBody>
          <a:bodyPr vert="horz" lIns="92245" tIns="46122" rIns="92245" bIns="46122" rtlCol="0"/>
          <a:lstStyle>
            <a:lvl1pPr algn="r">
              <a:defRPr sz="1200"/>
            </a:lvl1pPr>
          </a:lstStyle>
          <a:p>
            <a:fld id="{3F7AF7FA-39FE-4BCA-B10C-DA3736D02E38}" type="datetimeFigureOut">
              <a:rPr lang="en-ZA" smtClean="0"/>
              <a:pPr/>
              <a:t>2016/02/24</a:t>
            </a:fld>
            <a:endParaRPr lang="en-ZA"/>
          </a:p>
        </p:txBody>
      </p:sp>
      <p:sp>
        <p:nvSpPr>
          <p:cNvPr id="4" name="Footer Placeholder 3"/>
          <p:cNvSpPr>
            <a:spLocks noGrp="1"/>
          </p:cNvSpPr>
          <p:nvPr>
            <p:ph type="ftr" sz="quarter" idx="2"/>
          </p:nvPr>
        </p:nvSpPr>
        <p:spPr>
          <a:xfrm>
            <a:off x="0" y="9362239"/>
            <a:ext cx="2940155" cy="492840"/>
          </a:xfrm>
          <a:prstGeom prst="rect">
            <a:avLst/>
          </a:prstGeom>
        </p:spPr>
        <p:txBody>
          <a:bodyPr vert="horz" lIns="92245" tIns="46122" rIns="92245" bIns="46122" rtlCol="0" anchor="b"/>
          <a:lstStyle>
            <a:lvl1pPr algn="l">
              <a:defRPr sz="1200"/>
            </a:lvl1pPr>
          </a:lstStyle>
          <a:p>
            <a:endParaRPr lang="en-ZA"/>
          </a:p>
        </p:txBody>
      </p:sp>
      <p:sp>
        <p:nvSpPr>
          <p:cNvPr id="5" name="Slide Number Placeholder 4"/>
          <p:cNvSpPr>
            <a:spLocks noGrp="1"/>
          </p:cNvSpPr>
          <p:nvPr>
            <p:ph type="sldNum" sz="quarter" idx="3"/>
          </p:nvPr>
        </p:nvSpPr>
        <p:spPr>
          <a:xfrm>
            <a:off x="3843250" y="9362239"/>
            <a:ext cx="2940155" cy="492840"/>
          </a:xfrm>
          <a:prstGeom prst="rect">
            <a:avLst/>
          </a:prstGeom>
        </p:spPr>
        <p:txBody>
          <a:bodyPr vert="horz" lIns="92245" tIns="46122" rIns="92245" bIns="46122" rtlCol="0" anchor="b"/>
          <a:lstStyle>
            <a:lvl1pPr algn="r">
              <a:defRPr sz="1200"/>
            </a:lvl1pPr>
          </a:lstStyle>
          <a:p>
            <a:fld id="{D4E548A0-36A4-44A1-88A1-34323BA0B363}" type="slidenum">
              <a:rPr lang="en-ZA" smtClean="0"/>
              <a:pPr/>
              <a:t>‹#›</a:t>
            </a:fld>
            <a:endParaRPr lang="en-ZA"/>
          </a:p>
        </p:txBody>
      </p:sp>
    </p:spTree>
    <p:extLst>
      <p:ext uri="{BB962C8B-B14F-4D97-AF65-F5344CB8AC3E}">
        <p14:creationId xmlns:p14="http://schemas.microsoft.com/office/powerpoint/2010/main" xmlns="" val="8486339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155" cy="492840"/>
          </a:xfrm>
          <a:prstGeom prst="rect">
            <a:avLst/>
          </a:prstGeom>
        </p:spPr>
        <p:txBody>
          <a:bodyPr vert="horz" lIns="92245" tIns="46122" rIns="92245" bIns="46122" rtlCol="0"/>
          <a:lstStyle>
            <a:lvl1pPr algn="l">
              <a:defRPr sz="1200"/>
            </a:lvl1pPr>
          </a:lstStyle>
          <a:p>
            <a:endParaRPr lang="en-US"/>
          </a:p>
        </p:txBody>
      </p:sp>
      <p:sp>
        <p:nvSpPr>
          <p:cNvPr id="3" name="Date Placeholder 2"/>
          <p:cNvSpPr>
            <a:spLocks noGrp="1"/>
          </p:cNvSpPr>
          <p:nvPr>
            <p:ph type="dt" idx="1"/>
          </p:nvPr>
        </p:nvSpPr>
        <p:spPr>
          <a:xfrm>
            <a:off x="3843250" y="0"/>
            <a:ext cx="2940155" cy="492840"/>
          </a:xfrm>
          <a:prstGeom prst="rect">
            <a:avLst/>
          </a:prstGeom>
        </p:spPr>
        <p:txBody>
          <a:bodyPr vert="horz" lIns="92245" tIns="46122" rIns="92245" bIns="46122" rtlCol="0"/>
          <a:lstStyle>
            <a:lvl1pPr algn="r">
              <a:defRPr sz="1200"/>
            </a:lvl1pPr>
          </a:lstStyle>
          <a:p>
            <a:fld id="{DA5B8B6C-33BF-40C8-9C74-FDAC423C8EE5}" type="datetimeFigureOut">
              <a:rPr lang="en-US" smtClean="0"/>
              <a:pPr/>
              <a:t>2/24/2016</a:t>
            </a:fld>
            <a:endParaRPr lang="en-US"/>
          </a:p>
        </p:txBody>
      </p:sp>
      <p:sp>
        <p:nvSpPr>
          <p:cNvPr id="4" name="Slide Image Placeholder 3"/>
          <p:cNvSpPr>
            <a:spLocks noGrp="1" noRot="1" noChangeAspect="1"/>
          </p:cNvSpPr>
          <p:nvPr>
            <p:ph type="sldImg" idx="2"/>
          </p:nvPr>
        </p:nvSpPr>
        <p:spPr>
          <a:xfrm>
            <a:off x="928688" y="739775"/>
            <a:ext cx="4929187" cy="3695700"/>
          </a:xfrm>
          <a:prstGeom prst="rect">
            <a:avLst/>
          </a:prstGeom>
          <a:noFill/>
          <a:ln w="12700">
            <a:solidFill>
              <a:prstClr val="black"/>
            </a:solidFill>
          </a:ln>
        </p:spPr>
        <p:txBody>
          <a:bodyPr vert="horz" lIns="92245" tIns="46122" rIns="92245" bIns="46122" rtlCol="0" anchor="ctr"/>
          <a:lstStyle/>
          <a:p>
            <a:endParaRPr lang="en-US"/>
          </a:p>
        </p:txBody>
      </p:sp>
      <p:sp>
        <p:nvSpPr>
          <p:cNvPr id="5" name="Notes Placeholder 4"/>
          <p:cNvSpPr>
            <a:spLocks noGrp="1"/>
          </p:cNvSpPr>
          <p:nvPr>
            <p:ph type="body" sz="quarter" idx="3"/>
          </p:nvPr>
        </p:nvSpPr>
        <p:spPr>
          <a:xfrm>
            <a:off x="678498" y="4681975"/>
            <a:ext cx="5427980" cy="4435555"/>
          </a:xfrm>
          <a:prstGeom prst="rect">
            <a:avLst/>
          </a:prstGeom>
        </p:spPr>
        <p:txBody>
          <a:bodyPr vert="horz" lIns="92245" tIns="46122" rIns="92245" bIns="461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62239"/>
            <a:ext cx="2940155" cy="492840"/>
          </a:xfrm>
          <a:prstGeom prst="rect">
            <a:avLst/>
          </a:prstGeom>
        </p:spPr>
        <p:txBody>
          <a:bodyPr vert="horz" lIns="92245" tIns="46122" rIns="92245" bIns="46122" rtlCol="0" anchor="b"/>
          <a:lstStyle>
            <a:lvl1pPr algn="l">
              <a:defRPr sz="1200"/>
            </a:lvl1pPr>
          </a:lstStyle>
          <a:p>
            <a:endParaRPr lang="en-US"/>
          </a:p>
        </p:txBody>
      </p:sp>
      <p:sp>
        <p:nvSpPr>
          <p:cNvPr id="7" name="Slide Number Placeholder 6"/>
          <p:cNvSpPr>
            <a:spLocks noGrp="1"/>
          </p:cNvSpPr>
          <p:nvPr>
            <p:ph type="sldNum" sz="quarter" idx="5"/>
          </p:nvPr>
        </p:nvSpPr>
        <p:spPr>
          <a:xfrm>
            <a:off x="3843250" y="9362239"/>
            <a:ext cx="2940155" cy="492840"/>
          </a:xfrm>
          <a:prstGeom prst="rect">
            <a:avLst/>
          </a:prstGeom>
        </p:spPr>
        <p:txBody>
          <a:bodyPr vert="horz" lIns="92245" tIns="46122" rIns="92245" bIns="46122" rtlCol="0" anchor="b"/>
          <a:lstStyle>
            <a:lvl1pPr algn="r">
              <a:defRPr sz="1200"/>
            </a:lvl1pPr>
          </a:lstStyle>
          <a:p>
            <a:fld id="{82AF6737-188D-483D-A4F1-2319961E2199}" type="slidenum">
              <a:rPr lang="en-US" smtClean="0"/>
              <a:pPr/>
              <a:t>‹#›</a:t>
            </a:fld>
            <a:endParaRPr lang="en-US"/>
          </a:p>
        </p:txBody>
      </p:sp>
    </p:spTree>
    <p:extLst>
      <p:ext uri="{BB962C8B-B14F-4D97-AF65-F5344CB8AC3E}">
        <p14:creationId xmlns:p14="http://schemas.microsoft.com/office/powerpoint/2010/main" xmlns="" val="9286652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AD0E6-BEBA-4A58-BB79-4D53F1D06A5D}" type="slidenum">
              <a:rPr lang="en-US" smtClean="0"/>
              <a:pPr/>
              <a:t>1</a:t>
            </a:fld>
            <a:endParaRPr lang="en-US"/>
          </a:p>
        </p:txBody>
      </p:sp>
    </p:spTree>
    <p:extLst>
      <p:ext uri="{BB962C8B-B14F-4D97-AF65-F5344CB8AC3E}">
        <p14:creationId xmlns:p14="http://schemas.microsoft.com/office/powerpoint/2010/main" xmlns="" val="2272730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E42F5-DD4F-4271-80C8-86AFC773A705}" type="slidenum">
              <a:rPr lang="en-GB" smtClean="0"/>
              <a:pPr/>
              <a:t>26</a:t>
            </a:fld>
            <a:endParaRPr lang="en-GB" dirty="0"/>
          </a:p>
        </p:txBody>
      </p:sp>
    </p:spTree>
    <p:extLst>
      <p:ext uri="{BB962C8B-B14F-4D97-AF65-F5344CB8AC3E}">
        <p14:creationId xmlns:p14="http://schemas.microsoft.com/office/powerpoint/2010/main" xmlns="" val="4034665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E42F5-DD4F-4271-80C8-86AFC773A705}" type="slidenum">
              <a:rPr lang="en-GB" smtClean="0">
                <a:solidFill>
                  <a:prstClr val="black"/>
                </a:solidFill>
              </a:rPr>
              <a:pPr/>
              <a:t>49</a:t>
            </a:fld>
            <a:endParaRPr lang="en-GB" dirty="0">
              <a:solidFill>
                <a:prstClr val="black"/>
              </a:solidFill>
            </a:endParaRPr>
          </a:p>
        </p:txBody>
      </p:sp>
    </p:spTree>
    <p:extLst>
      <p:ext uri="{BB962C8B-B14F-4D97-AF65-F5344CB8AC3E}">
        <p14:creationId xmlns:p14="http://schemas.microsoft.com/office/powerpoint/2010/main" xmlns="" val="429897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82AF6737-188D-483D-A4F1-2319961E2199}" type="slidenum">
              <a:rPr lang="en-US" smtClean="0"/>
              <a:pPr/>
              <a:t>2</a:t>
            </a:fld>
            <a:endParaRPr lang="en-US"/>
          </a:p>
        </p:txBody>
      </p:sp>
    </p:spTree>
    <p:extLst>
      <p:ext uri="{BB962C8B-B14F-4D97-AF65-F5344CB8AC3E}">
        <p14:creationId xmlns:p14="http://schemas.microsoft.com/office/powerpoint/2010/main" xmlns="" val="4185436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3DE42F5-DD4F-4271-80C8-86AFC773A705}" type="slidenum">
              <a:rPr lang="en-GB" smtClean="0"/>
              <a:pPr/>
              <a:t>10</a:t>
            </a:fld>
            <a:endParaRPr lang="en-GB" dirty="0"/>
          </a:p>
        </p:txBody>
      </p:sp>
    </p:spTree>
    <p:extLst>
      <p:ext uri="{BB962C8B-B14F-4D97-AF65-F5344CB8AC3E}">
        <p14:creationId xmlns:p14="http://schemas.microsoft.com/office/powerpoint/2010/main" xmlns="" val="219121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3DE42F5-DD4F-4271-80C8-86AFC773A705}" type="slidenum">
              <a:rPr lang="en-GB" smtClean="0"/>
              <a:pPr/>
              <a:t>11</a:t>
            </a:fld>
            <a:endParaRPr lang="en-GB" dirty="0"/>
          </a:p>
        </p:txBody>
      </p:sp>
    </p:spTree>
    <p:extLst>
      <p:ext uri="{BB962C8B-B14F-4D97-AF65-F5344CB8AC3E}">
        <p14:creationId xmlns:p14="http://schemas.microsoft.com/office/powerpoint/2010/main" xmlns="" val="3804420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3DE42F5-DD4F-4271-80C8-86AFC773A705}" type="slidenum">
              <a:rPr lang="en-GB" smtClean="0"/>
              <a:pPr/>
              <a:t>12</a:t>
            </a:fld>
            <a:endParaRPr lang="en-GB" dirty="0"/>
          </a:p>
        </p:txBody>
      </p:sp>
    </p:spTree>
    <p:extLst>
      <p:ext uri="{BB962C8B-B14F-4D97-AF65-F5344CB8AC3E}">
        <p14:creationId xmlns:p14="http://schemas.microsoft.com/office/powerpoint/2010/main" xmlns="" val="4291080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E42F5-DD4F-4271-80C8-86AFC773A705}" type="slidenum">
              <a:rPr lang="en-GB" smtClean="0"/>
              <a:pPr/>
              <a:t>19</a:t>
            </a:fld>
            <a:endParaRPr lang="en-GB" dirty="0"/>
          </a:p>
        </p:txBody>
      </p:sp>
    </p:spTree>
    <p:extLst>
      <p:ext uri="{BB962C8B-B14F-4D97-AF65-F5344CB8AC3E}">
        <p14:creationId xmlns:p14="http://schemas.microsoft.com/office/powerpoint/2010/main" xmlns="" val="440193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E42F5-DD4F-4271-80C8-86AFC773A705}" type="slidenum">
              <a:rPr lang="en-GB" smtClean="0"/>
              <a:pPr/>
              <a:t>22</a:t>
            </a:fld>
            <a:endParaRPr lang="en-GB" dirty="0"/>
          </a:p>
        </p:txBody>
      </p:sp>
    </p:spTree>
    <p:extLst>
      <p:ext uri="{BB962C8B-B14F-4D97-AF65-F5344CB8AC3E}">
        <p14:creationId xmlns:p14="http://schemas.microsoft.com/office/powerpoint/2010/main" xmlns="" val="586681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E42F5-DD4F-4271-80C8-86AFC773A705}" type="slidenum">
              <a:rPr lang="en-GB" smtClean="0"/>
              <a:pPr/>
              <a:t>23</a:t>
            </a:fld>
            <a:endParaRPr lang="en-GB" dirty="0"/>
          </a:p>
        </p:txBody>
      </p:sp>
    </p:spTree>
    <p:extLst>
      <p:ext uri="{BB962C8B-B14F-4D97-AF65-F5344CB8AC3E}">
        <p14:creationId xmlns:p14="http://schemas.microsoft.com/office/powerpoint/2010/main" xmlns="" val="50370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E42F5-DD4F-4271-80C8-86AFC773A705}" type="slidenum">
              <a:rPr lang="en-GB" smtClean="0"/>
              <a:pPr/>
              <a:t>25</a:t>
            </a:fld>
            <a:endParaRPr lang="en-GB" dirty="0"/>
          </a:p>
        </p:txBody>
      </p:sp>
    </p:spTree>
    <p:extLst>
      <p:ext uri="{BB962C8B-B14F-4D97-AF65-F5344CB8AC3E}">
        <p14:creationId xmlns:p14="http://schemas.microsoft.com/office/powerpoint/2010/main" xmlns="" val="209815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7.png"/><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7.png"/><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7.png"/><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7.png"/><Relationship Id="rId4"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tags" Target="../tags/tag3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47.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7.png"/><Relationship Id="rId4"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7.png"/><Relationship Id="rId4"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7.png"/><Relationship Id="rId4"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7.png"/><Relationship Id="rId4"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3.xml"/><Relationship Id="rId1" Type="http://schemas.openxmlformats.org/officeDocument/2006/relationships/tags" Target="../tags/tag72.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83.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7.png"/><Relationship Id="rId4"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7.png"/><Relationship Id="rId4"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7.png"/><Relationship Id="rId4"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image" Target="../media/image7.png"/><Relationship Id="rId4"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9.xml"/><Relationship Id="rId1" Type="http://schemas.openxmlformats.org/officeDocument/2006/relationships/tags" Target="../tags/tag108.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1596039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88CD7-4EF4-4CF2-A5CD-635B91DBAFF0}" type="slidenum">
              <a:rPr lang="en-US" smtClean="0"/>
              <a:pPr/>
              <a:t>‹#›</a:t>
            </a:fld>
            <a:endParaRPr lang="en-US"/>
          </a:p>
        </p:txBody>
      </p:sp>
    </p:spTree>
    <p:extLst>
      <p:ext uri="{BB962C8B-B14F-4D97-AF65-F5344CB8AC3E}">
        <p14:creationId xmlns:p14="http://schemas.microsoft.com/office/powerpoint/2010/main" xmlns="" val="143868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88CD7-4EF4-4CF2-A5CD-635B91DBAFF0}" type="slidenum">
              <a:rPr lang="en-US" smtClean="0"/>
              <a:pPr/>
              <a:t>‹#›</a:t>
            </a:fld>
            <a:endParaRPr lang="en-US"/>
          </a:p>
        </p:txBody>
      </p:sp>
    </p:spTree>
    <p:extLst>
      <p:ext uri="{BB962C8B-B14F-4D97-AF65-F5344CB8AC3E}">
        <p14:creationId xmlns:p14="http://schemas.microsoft.com/office/powerpoint/2010/main" xmlns="" val="15985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Heading only">
    <p:spTree>
      <p:nvGrpSpPr>
        <p:cNvPr id="1" name=""/>
        <p:cNvGrpSpPr/>
        <p:nvPr/>
      </p:nvGrpSpPr>
      <p:grpSpPr>
        <a:xfrm>
          <a:off x="0" y="0"/>
          <a:ext cx="0" cy="0"/>
          <a:chOff x="0" y="0"/>
          <a:chExt cx="0" cy="0"/>
        </a:xfrm>
      </p:grpSpPr>
      <p:sp>
        <p:nvSpPr>
          <p:cNvPr id="10" name="Title Placeholder 1"/>
          <p:cNvSpPr>
            <a:spLocks noGrp="1"/>
          </p:cNvSpPr>
          <p:nvPr>
            <p:ph type="title" hasCustomPrompt="1"/>
            <p:custDataLst>
              <p:tags r:id="rId1"/>
            </p:custDataLst>
          </p:nvPr>
        </p:nvSpPr>
        <p:spPr>
          <a:xfrm>
            <a:off x="402166" y="846998"/>
            <a:ext cx="8346547" cy="909093"/>
          </a:xfrm>
          <a:prstGeom prst="rect">
            <a:avLst/>
          </a:prstGeom>
        </p:spPr>
        <p:txBody>
          <a:bodyPr vert="horz" lIns="0" tIns="0" rIns="0" bIns="0" rtlCol="0">
            <a:noAutofit/>
          </a:bodyPr>
          <a:lstStyle>
            <a:lvl1pPr marL="0" indent="0" algn="l">
              <a:spcBef>
                <a:spcPts val="0"/>
              </a:spcBef>
              <a:spcAft>
                <a:spcPts val="0"/>
              </a:spcAft>
              <a:buSzPct val="120000"/>
              <a:buFont typeface="Arial" pitchFamily="34" charset="0"/>
              <a:defRPr sz="1600">
                <a:solidFill>
                  <a:schemeClr val="tx1"/>
                </a:solidFill>
              </a:defRPr>
            </a:lvl1pPr>
          </a:lstStyle>
          <a:p>
            <a:pPr marL="0" lvl="0" indent="0" algn="l">
              <a:spcBef>
                <a:spcPts val="0"/>
              </a:spcBef>
              <a:spcAft>
                <a:spcPts val="0"/>
              </a:spcAft>
              <a:buSzPct val="120000"/>
              <a:buFont typeface="Arial" pitchFamily="34" charset="0"/>
            </a:pPr>
            <a:r>
              <a:rPr lang="en-ZA" noProof="0" dirty="0" smtClean="0"/>
              <a:t>Opening slide paragraph (4 lines)</a:t>
            </a:r>
            <a:endParaRPr lang="en-GB" noProof="0" dirty="0"/>
          </a:p>
        </p:txBody>
      </p:sp>
      <p:sp>
        <p:nvSpPr>
          <p:cNvPr id="13" name="Text Placeholder 12"/>
          <p:cNvSpPr>
            <a:spLocks noGrp="1"/>
          </p:cNvSpPr>
          <p:nvPr>
            <p:ph type="body" sz="quarter" idx="10" hasCustomPrompt="1"/>
          </p:nvPr>
        </p:nvSpPr>
        <p:spPr>
          <a:xfrm>
            <a:off x="402166" y="287383"/>
            <a:ext cx="8346547" cy="391886"/>
          </a:xfrm>
        </p:spPr>
        <p:txBody>
          <a:bodyPr vert="horz" lIns="0" tIns="0" rIns="0" bIns="0" rtlCol="0" anchor="ctr" anchorCtr="0">
            <a:noAutofit/>
          </a:bodyPr>
          <a:lstStyle>
            <a:lvl1pPr marL="0" indent="0">
              <a:buNone/>
              <a:defRPr lang="en-US" sz="2400" smtClean="0">
                <a:solidFill>
                  <a:schemeClr val="tx1"/>
                </a:solidFill>
              </a:defRPr>
            </a:lvl1pPr>
            <a:lvl2pPr marL="125413" indent="0">
              <a:buNone/>
              <a:defRPr lang="en-US" sz="2000" smtClean="0"/>
            </a:lvl2pPr>
            <a:lvl3pPr marL="280988" indent="0">
              <a:buNone/>
              <a:defRPr lang="en-US" sz="2000" smtClean="0"/>
            </a:lvl3pPr>
            <a:lvl4pPr marL="388938" indent="0">
              <a:buNone/>
              <a:defRPr lang="en-US" sz="2000" smtClean="0"/>
            </a:lvl4pPr>
            <a:lvl5pPr marL="544513" indent="0">
              <a:buNone/>
              <a:defRPr lang="en-ZA" sz="2000"/>
            </a:lvl5pPr>
          </a:lstStyle>
          <a:p>
            <a:pPr lvl="0"/>
            <a:r>
              <a:rPr lang="en-US" dirty="0" smtClean="0"/>
              <a:t>Click to insert title (1 line)</a:t>
            </a:r>
            <a:endParaRPr lang="en-ZA" dirty="0"/>
          </a:p>
        </p:txBody>
      </p:sp>
      <p:sp>
        <p:nvSpPr>
          <p:cNvPr id="15" name="Text Placeholder 14"/>
          <p:cNvSpPr>
            <a:spLocks noGrp="1"/>
          </p:cNvSpPr>
          <p:nvPr>
            <p:ph type="body" sz="quarter" idx="11" hasCustomPrompt="1"/>
          </p:nvPr>
        </p:nvSpPr>
        <p:spPr>
          <a:xfrm>
            <a:off x="402166" y="1952624"/>
            <a:ext cx="8346547" cy="4288301"/>
          </a:xfrm>
        </p:spPr>
        <p:txBody>
          <a:bodyPr>
            <a:noAutofit/>
          </a:bodyPr>
          <a:lstStyle>
            <a:lvl1pPr>
              <a:defRPr/>
            </a:lvl1pPr>
          </a:lstStyle>
          <a:p>
            <a:pPr lvl="0"/>
            <a:r>
              <a:rPr lang="en-US" dirty="0" smtClean="0"/>
              <a:t>Bullet level one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6" name="Text Placeholder 3"/>
          <p:cNvSpPr>
            <a:spLocks noGrp="1"/>
          </p:cNvSpPr>
          <p:nvPr>
            <p:ph type="body" sz="quarter" idx="13" hasCustomPrompt="1"/>
            <p:custDataLst>
              <p:tags r:id="rId2"/>
            </p:custDataLst>
          </p:nvPr>
        </p:nvSpPr>
        <p:spPr>
          <a:xfrm>
            <a:off x="384747" y="6240925"/>
            <a:ext cx="8363966" cy="210586"/>
          </a:xfrm>
          <a:prstGeom prst="rect">
            <a:avLst/>
          </a:prstGeom>
        </p:spPr>
        <p:txBody>
          <a:bodyPr anchor="b" anchorCtr="0">
            <a:noAutofit/>
          </a:bodyPr>
          <a:lstStyle>
            <a:lvl1pPr marL="0" indent="0">
              <a:buNone/>
              <a:defRPr sz="800" i="1"/>
            </a:lvl1pPr>
          </a:lstStyle>
          <a:p>
            <a:pPr lvl="0"/>
            <a:r>
              <a:rPr lang="en-GB" noProof="0" smtClean="0"/>
              <a:t>Click to insert source</a:t>
            </a:r>
            <a:endParaRPr lang="en-GB" noProof="0"/>
          </a:p>
        </p:txBody>
      </p:sp>
      <p:sp>
        <p:nvSpPr>
          <p:cNvPr id="6" name="TextBox 1"/>
          <p:cNvSpPr txBox="1"/>
          <p:nvPr userDrawn="1">
            <p:custDataLst>
              <p:tags r:id="rId3"/>
            </p:custDataLst>
          </p:nvPr>
        </p:nvSpPr>
        <p:spPr>
          <a:xfrm>
            <a:off x="6388580" y="6528896"/>
            <a:ext cx="1735135" cy="123111"/>
          </a:xfrm>
          <a:prstGeom prst="rect">
            <a:avLst/>
          </a:prstGeom>
          <a:noFill/>
        </p:spPr>
        <p:txBody>
          <a:bodyPr wrap="square" lIns="0" tIns="0" rIns="0" bIns="0" rtlCol="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noProof="0" dirty="0" smtClean="0">
                <a:solidFill>
                  <a:schemeClr val="tx1"/>
                </a:solidFill>
                <a:latin typeface="+mn-lt"/>
                <a:cs typeface="Arial" pitchFamily="34" charset="0"/>
              </a:rPr>
              <a:t>2015   </a:t>
            </a:r>
            <a:r>
              <a:rPr lang="en-GB" sz="800" b="1" noProof="0" dirty="0" smtClean="0">
                <a:solidFill>
                  <a:schemeClr val="tx1"/>
                </a:solidFill>
                <a:latin typeface="+mn-lt"/>
                <a:cs typeface="Arial" pitchFamily="34" charset="0"/>
              </a:rPr>
              <a:t>|   </a:t>
            </a:r>
            <a:fld id="{7EEF886D-079E-44ED-96FE-DEB596CD73F7}" type="slidenum">
              <a:rPr lang="en-GB" sz="800" b="1" noProof="0" smtClean="0">
                <a:solidFill>
                  <a:schemeClr val="tx1"/>
                </a:solidFill>
                <a:latin typeface="+mn-lt"/>
                <a:cs typeface="Arial"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sz="800" b="1" i="1" noProof="0" dirty="0" smtClean="0">
              <a:solidFill>
                <a:schemeClr val="tx1"/>
              </a:solidFill>
              <a:latin typeface="+mn-lt"/>
            </a:endParaRPr>
          </a:p>
        </p:txBody>
      </p:sp>
      <p:pic>
        <p:nvPicPr>
          <p:cNvPr id="9" name="Content Placeholder 12" descr="20yrs Logo2.jpg"/>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l="-58057" r="-50306" b="-2047"/>
          <a:stretch/>
        </p:blipFill>
        <p:spPr>
          <a:xfrm>
            <a:off x="7924364" y="6267200"/>
            <a:ext cx="902559" cy="496373"/>
          </a:xfrm>
          <a:prstGeom prst="rect">
            <a:avLst/>
          </a:prstGeom>
        </p:spPr>
      </p:pic>
      <p:pic>
        <p:nvPicPr>
          <p:cNvPr id="11" name="Picture 10" descr="logo Small business devleopment dept_1"/>
          <p:cNvPicPr/>
          <p:nvPr userDrawn="1"/>
        </p:nvPicPr>
        <p:blipFill>
          <a:blip r:embed="rId6" cstate="print">
            <a:extLst>
              <a:ext uri="{28A0092B-C50C-407E-A947-70E740481C1C}">
                <a14:useLocalDpi xmlns:a14="http://schemas.microsoft.com/office/drawing/2010/main" xmlns="" val="0"/>
              </a:ext>
            </a:extLst>
          </a:blip>
          <a:srcRect t="24292" b="22406"/>
          <a:stretch>
            <a:fillRect/>
          </a:stretch>
        </p:blipFill>
        <p:spPr bwMode="auto">
          <a:xfrm>
            <a:off x="179512" y="6230224"/>
            <a:ext cx="1420688" cy="570324"/>
          </a:xfrm>
          <a:prstGeom prst="rect">
            <a:avLst/>
          </a:prstGeom>
          <a:noFill/>
          <a:ln>
            <a:noFill/>
          </a:ln>
        </p:spPr>
      </p:pic>
    </p:spTree>
    <p:extLst>
      <p:ext uri="{BB962C8B-B14F-4D97-AF65-F5344CB8AC3E}">
        <p14:creationId xmlns:p14="http://schemas.microsoft.com/office/powerpoint/2010/main" xmlns="" val="4162362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Heading only">
    <p:spTree>
      <p:nvGrpSpPr>
        <p:cNvPr id="1" name=""/>
        <p:cNvGrpSpPr/>
        <p:nvPr/>
      </p:nvGrpSpPr>
      <p:grpSpPr>
        <a:xfrm>
          <a:off x="0" y="0"/>
          <a:ext cx="0" cy="0"/>
          <a:chOff x="0" y="0"/>
          <a:chExt cx="0" cy="0"/>
        </a:xfrm>
      </p:grpSpPr>
      <p:sp>
        <p:nvSpPr>
          <p:cNvPr id="10" name="Title Placeholder 1"/>
          <p:cNvSpPr>
            <a:spLocks noGrp="1"/>
          </p:cNvSpPr>
          <p:nvPr>
            <p:ph type="title" hasCustomPrompt="1"/>
            <p:custDataLst>
              <p:tags r:id="rId1"/>
            </p:custDataLst>
          </p:nvPr>
        </p:nvSpPr>
        <p:spPr>
          <a:xfrm>
            <a:off x="402166" y="846998"/>
            <a:ext cx="8346547" cy="909093"/>
          </a:xfrm>
          <a:prstGeom prst="rect">
            <a:avLst/>
          </a:prstGeom>
        </p:spPr>
        <p:txBody>
          <a:bodyPr vert="horz" lIns="0" tIns="0" rIns="0" bIns="0" rtlCol="0">
            <a:noAutofit/>
          </a:bodyPr>
          <a:lstStyle>
            <a:lvl1pPr marL="0" indent="0" algn="l">
              <a:spcBef>
                <a:spcPts val="0"/>
              </a:spcBef>
              <a:spcAft>
                <a:spcPts val="0"/>
              </a:spcAft>
              <a:buSzPct val="120000"/>
              <a:buFont typeface="Arial" pitchFamily="34" charset="0"/>
              <a:defRPr sz="1600">
                <a:solidFill>
                  <a:schemeClr val="tx1"/>
                </a:solidFill>
              </a:defRPr>
            </a:lvl1pPr>
          </a:lstStyle>
          <a:p>
            <a:pPr marL="0" lvl="0" indent="0" algn="l">
              <a:spcBef>
                <a:spcPts val="0"/>
              </a:spcBef>
              <a:spcAft>
                <a:spcPts val="0"/>
              </a:spcAft>
              <a:buSzPct val="120000"/>
              <a:buFont typeface="Arial" pitchFamily="34" charset="0"/>
            </a:pPr>
            <a:r>
              <a:rPr lang="en-ZA" noProof="0" dirty="0" smtClean="0"/>
              <a:t>Opening slide paragraph (4 lines)</a:t>
            </a:r>
            <a:endParaRPr lang="en-GB" noProof="0" dirty="0"/>
          </a:p>
        </p:txBody>
      </p:sp>
      <p:sp>
        <p:nvSpPr>
          <p:cNvPr id="13" name="Text Placeholder 12"/>
          <p:cNvSpPr>
            <a:spLocks noGrp="1"/>
          </p:cNvSpPr>
          <p:nvPr>
            <p:ph type="body" sz="quarter" idx="10" hasCustomPrompt="1"/>
          </p:nvPr>
        </p:nvSpPr>
        <p:spPr>
          <a:xfrm>
            <a:off x="402166" y="287383"/>
            <a:ext cx="8346547" cy="391886"/>
          </a:xfrm>
        </p:spPr>
        <p:txBody>
          <a:bodyPr vert="horz" lIns="0" tIns="0" rIns="0" bIns="0" rtlCol="0" anchor="ctr" anchorCtr="0">
            <a:noAutofit/>
          </a:bodyPr>
          <a:lstStyle>
            <a:lvl1pPr marL="0" indent="0">
              <a:buNone/>
              <a:defRPr lang="en-US" sz="2400" smtClean="0">
                <a:solidFill>
                  <a:schemeClr val="tx1"/>
                </a:solidFill>
              </a:defRPr>
            </a:lvl1pPr>
            <a:lvl2pPr marL="125413" indent="0">
              <a:buNone/>
              <a:defRPr lang="en-US" sz="2000" smtClean="0"/>
            </a:lvl2pPr>
            <a:lvl3pPr marL="280988" indent="0">
              <a:buNone/>
              <a:defRPr lang="en-US" sz="2000" smtClean="0"/>
            </a:lvl3pPr>
            <a:lvl4pPr marL="388938" indent="0">
              <a:buNone/>
              <a:defRPr lang="en-US" sz="2000" smtClean="0"/>
            </a:lvl4pPr>
            <a:lvl5pPr marL="544513" indent="0">
              <a:buNone/>
              <a:defRPr lang="en-ZA" sz="2000"/>
            </a:lvl5pPr>
          </a:lstStyle>
          <a:p>
            <a:pPr lvl="0"/>
            <a:r>
              <a:rPr lang="en-US" dirty="0" smtClean="0"/>
              <a:t>Click to insert title (1 line)</a:t>
            </a:r>
            <a:endParaRPr lang="en-ZA" dirty="0"/>
          </a:p>
        </p:txBody>
      </p:sp>
      <p:sp>
        <p:nvSpPr>
          <p:cNvPr id="15" name="Text Placeholder 14"/>
          <p:cNvSpPr>
            <a:spLocks noGrp="1"/>
          </p:cNvSpPr>
          <p:nvPr>
            <p:ph type="body" sz="quarter" idx="11" hasCustomPrompt="1"/>
          </p:nvPr>
        </p:nvSpPr>
        <p:spPr>
          <a:xfrm>
            <a:off x="402166" y="1952624"/>
            <a:ext cx="8346547" cy="4143376"/>
          </a:xfrm>
        </p:spPr>
        <p:txBody>
          <a:bodyPr>
            <a:noAutofit/>
          </a:bodyPr>
          <a:lstStyle>
            <a:lvl1pPr>
              <a:defRPr/>
            </a:lvl1pPr>
          </a:lstStyle>
          <a:p>
            <a:pPr lvl="0"/>
            <a:r>
              <a:rPr lang="en-US" dirty="0" smtClean="0"/>
              <a:t>Bullet level one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6" name="Text Placeholder 3"/>
          <p:cNvSpPr>
            <a:spLocks noGrp="1"/>
          </p:cNvSpPr>
          <p:nvPr>
            <p:ph type="body" sz="quarter" idx="13" hasCustomPrompt="1"/>
            <p:custDataLst>
              <p:tags r:id="rId2"/>
            </p:custDataLst>
          </p:nvPr>
        </p:nvSpPr>
        <p:spPr>
          <a:xfrm>
            <a:off x="384747" y="6240925"/>
            <a:ext cx="5602815" cy="210586"/>
          </a:xfrm>
          <a:prstGeom prst="rect">
            <a:avLst/>
          </a:prstGeom>
        </p:spPr>
        <p:txBody>
          <a:bodyPr anchor="b" anchorCtr="0">
            <a:noAutofit/>
          </a:bodyPr>
          <a:lstStyle>
            <a:lvl1pPr marL="0" indent="0">
              <a:buNone/>
              <a:defRPr sz="800" i="1"/>
            </a:lvl1pPr>
          </a:lstStyle>
          <a:p>
            <a:pPr lvl="0"/>
            <a:r>
              <a:rPr lang="en-GB" noProof="0" smtClean="0"/>
              <a:t>Click to insert source</a:t>
            </a:r>
            <a:endParaRPr lang="en-GB" noProof="0"/>
          </a:p>
        </p:txBody>
      </p:sp>
      <p:sp>
        <p:nvSpPr>
          <p:cNvPr id="2" name="Rectangle 1"/>
          <p:cNvSpPr/>
          <p:nvPr userDrawn="1"/>
        </p:nvSpPr>
        <p:spPr>
          <a:xfrm>
            <a:off x="7444292" y="6096000"/>
            <a:ext cx="1699708" cy="762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1"/>
          <p:cNvSpPr txBox="1"/>
          <p:nvPr userDrawn="1">
            <p:custDataLst>
              <p:tags r:id="rId3"/>
            </p:custDataLst>
          </p:nvPr>
        </p:nvSpPr>
        <p:spPr>
          <a:xfrm>
            <a:off x="6388580" y="6528896"/>
            <a:ext cx="1735135" cy="123111"/>
          </a:xfrm>
          <a:prstGeom prst="rect">
            <a:avLst/>
          </a:prstGeom>
          <a:noFill/>
        </p:spPr>
        <p:txBody>
          <a:bodyPr wrap="square" lIns="0" tIns="0" rIns="0" bIns="0" rtlCol="0">
            <a:noAutofit/>
          </a:bodyPr>
          <a:lstStyle/>
          <a:p>
            <a:pPr algn="r">
              <a:defRPr/>
            </a:pPr>
            <a:r>
              <a:rPr lang="en-GB" sz="800" dirty="0" smtClean="0">
                <a:solidFill>
                  <a:srgbClr val="584E45"/>
                </a:solidFill>
                <a:cs typeface="Arial" pitchFamily="34" charset="0"/>
              </a:rPr>
              <a:t>2015   </a:t>
            </a:r>
            <a:r>
              <a:rPr lang="en-GB" sz="800" b="1" dirty="0" smtClean="0">
                <a:solidFill>
                  <a:srgbClr val="584E45"/>
                </a:solidFill>
                <a:cs typeface="Arial" pitchFamily="34" charset="0"/>
              </a:rPr>
              <a:t>|   </a:t>
            </a:r>
            <a:fld id="{7EEF886D-079E-44ED-96FE-DEB596CD73F7}" type="slidenum">
              <a:rPr lang="en-GB" sz="800" b="1" smtClean="0">
                <a:solidFill>
                  <a:srgbClr val="584E45"/>
                </a:solidFill>
                <a:cs typeface="Arial" pitchFamily="34" charset="0"/>
              </a:rPr>
              <a:pPr algn="r">
                <a:defRPr/>
              </a:pPr>
              <a:t>‹#›</a:t>
            </a:fld>
            <a:endParaRPr lang="en-GB" sz="800" b="1" i="1" dirty="0" smtClean="0">
              <a:solidFill>
                <a:srgbClr val="584E45"/>
              </a:solidFill>
            </a:endParaRPr>
          </a:p>
        </p:txBody>
      </p:sp>
      <p:pic>
        <p:nvPicPr>
          <p:cNvPr id="8" name="Content Placeholder 12" descr="20yrs Logo2.jpg"/>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l="-58057" r="-50306" b="-2047"/>
          <a:stretch/>
        </p:blipFill>
        <p:spPr>
          <a:xfrm>
            <a:off x="7924364" y="6267200"/>
            <a:ext cx="902559" cy="496373"/>
          </a:xfrm>
          <a:prstGeom prst="rect">
            <a:avLst/>
          </a:prstGeom>
        </p:spPr>
      </p:pic>
      <p:pic>
        <p:nvPicPr>
          <p:cNvPr id="9" name="Picture 8" descr="logo Small business devleopment dept_1"/>
          <p:cNvPicPr/>
          <p:nvPr userDrawn="1"/>
        </p:nvPicPr>
        <p:blipFill>
          <a:blip r:embed="rId6" cstate="print">
            <a:extLst>
              <a:ext uri="{28A0092B-C50C-407E-A947-70E740481C1C}">
                <a14:useLocalDpi xmlns:a14="http://schemas.microsoft.com/office/drawing/2010/main" xmlns="" val="0"/>
              </a:ext>
            </a:extLst>
          </a:blip>
          <a:srcRect t="24292" b="22406"/>
          <a:stretch>
            <a:fillRect/>
          </a:stretch>
        </p:blipFill>
        <p:spPr bwMode="auto">
          <a:xfrm>
            <a:off x="179512" y="6230224"/>
            <a:ext cx="1420688" cy="570324"/>
          </a:xfrm>
          <a:prstGeom prst="rect">
            <a:avLst/>
          </a:prstGeom>
          <a:noFill/>
          <a:ln>
            <a:noFill/>
          </a:ln>
        </p:spPr>
      </p:pic>
    </p:spTree>
    <p:extLst>
      <p:ext uri="{BB962C8B-B14F-4D97-AF65-F5344CB8AC3E}">
        <p14:creationId xmlns:p14="http://schemas.microsoft.com/office/powerpoint/2010/main" xmlns="" val="27744977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Heading only">
    <p:spTree>
      <p:nvGrpSpPr>
        <p:cNvPr id="1" name=""/>
        <p:cNvGrpSpPr/>
        <p:nvPr/>
      </p:nvGrpSpPr>
      <p:grpSpPr>
        <a:xfrm>
          <a:off x="0" y="0"/>
          <a:ext cx="0" cy="0"/>
          <a:chOff x="0" y="0"/>
          <a:chExt cx="0" cy="0"/>
        </a:xfrm>
      </p:grpSpPr>
      <p:sp>
        <p:nvSpPr>
          <p:cNvPr id="10" name="Title Placeholder 1"/>
          <p:cNvSpPr>
            <a:spLocks noGrp="1"/>
          </p:cNvSpPr>
          <p:nvPr>
            <p:ph type="title" hasCustomPrompt="1"/>
            <p:custDataLst>
              <p:tags r:id="rId1"/>
            </p:custDataLst>
          </p:nvPr>
        </p:nvSpPr>
        <p:spPr>
          <a:xfrm>
            <a:off x="402166" y="846998"/>
            <a:ext cx="8346547" cy="909093"/>
          </a:xfrm>
          <a:prstGeom prst="rect">
            <a:avLst/>
          </a:prstGeom>
        </p:spPr>
        <p:txBody>
          <a:bodyPr vert="horz" lIns="0" tIns="0" rIns="0" bIns="0" rtlCol="0">
            <a:noAutofit/>
          </a:bodyPr>
          <a:lstStyle>
            <a:lvl1pPr marL="0" indent="0" algn="l">
              <a:spcBef>
                <a:spcPts val="0"/>
              </a:spcBef>
              <a:spcAft>
                <a:spcPts val="0"/>
              </a:spcAft>
              <a:buSzPct val="120000"/>
              <a:buFont typeface="Arial" pitchFamily="34" charset="0"/>
              <a:defRPr sz="1600">
                <a:solidFill>
                  <a:schemeClr val="tx1"/>
                </a:solidFill>
              </a:defRPr>
            </a:lvl1pPr>
          </a:lstStyle>
          <a:p>
            <a:pPr marL="0" lvl="0" indent="0" algn="l">
              <a:spcBef>
                <a:spcPts val="0"/>
              </a:spcBef>
              <a:spcAft>
                <a:spcPts val="0"/>
              </a:spcAft>
              <a:buSzPct val="120000"/>
              <a:buFont typeface="Arial" pitchFamily="34" charset="0"/>
            </a:pPr>
            <a:r>
              <a:rPr lang="en-ZA" noProof="0" dirty="0" smtClean="0"/>
              <a:t>Opening slide paragraph (4 lines)</a:t>
            </a:r>
            <a:endParaRPr lang="en-GB" noProof="0" dirty="0"/>
          </a:p>
        </p:txBody>
      </p:sp>
      <p:sp>
        <p:nvSpPr>
          <p:cNvPr id="13" name="Text Placeholder 12"/>
          <p:cNvSpPr>
            <a:spLocks noGrp="1"/>
          </p:cNvSpPr>
          <p:nvPr>
            <p:ph type="body" sz="quarter" idx="10" hasCustomPrompt="1"/>
          </p:nvPr>
        </p:nvSpPr>
        <p:spPr>
          <a:xfrm>
            <a:off x="402166" y="287383"/>
            <a:ext cx="8346547" cy="391886"/>
          </a:xfrm>
        </p:spPr>
        <p:txBody>
          <a:bodyPr vert="horz" lIns="0" tIns="0" rIns="0" bIns="0" rtlCol="0" anchor="ctr" anchorCtr="0">
            <a:noAutofit/>
          </a:bodyPr>
          <a:lstStyle>
            <a:lvl1pPr marL="0" indent="0">
              <a:buNone/>
              <a:defRPr lang="en-US" sz="2400" smtClean="0">
                <a:solidFill>
                  <a:schemeClr val="tx1"/>
                </a:solidFill>
              </a:defRPr>
            </a:lvl1pPr>
            <a:lvl2pPr marL="125413" indent="0">
              <a:buNone/>
              <a:defRPr lang="en-US" sz="2000" smtClean="0"/>
            </a:lvl2pPr>
            <a:lvl3pPr marL="280988" indent="0">
              <a:buNone/>
              <a:defRPr lang="en-US" sz="2000" smtClean="0"/>
            </a:lvl3pPr>
            <a:lvl4pPr marL="388938" indent="0">
              <a:buNone/>
              <a:defRPr lang="en-US" sz="2000" smtClean="0"/>
            </a:lvl4pPr>
            <a:lvl5pPr marL="544513" indent="0">
              <a:buNone/>
              <a:defRPr lang="en-ZA" sz="2000"/>
            </a:lvl5pPr>
          </a:lstStyle>
          <a:p>
            <a:pPr lvl="0"/>
            <a:r>
              <a:rPr lang="en-US" dirty="0" smtClean="0"/>
              <a:t>Click to insert title (1 line)</a:t>
            </a:r>
            <a:endParaRPr lang="en-ZA" dirty="0"/>
          </a:p>
        </p:txBody>
      </p:sp>
      <p:sp>
        <p:nvSpPr>
          <p:cNvPr id="15" name="Text Placeholder 14"/>
          <p:cNvSpPr>
            <a:spLocks noGrp="1"/>
          </p:cNvSpPr>
          <p:nvPr>
            <p:ph type="body" sz="quarter" idx="11" hasCustomPrompt="1"/>
          </p:nvPr>
        </p:nvSpPr>
        <p:spPr>
          <a:xfrm>
            <a:off x="402166" y="1952624"/>
            <a:ext cx="8346547" cy="4288301"/>
          </a:xfrm>
        </p:spPr>
        <p:txBody>
          <a:bodyPr>
            <a:noAutofit/>
          </a:bodyPr>
          <a:lstStyle>
            <a:lvl1pPr>
              <a:defRPr/>
            </a:lvl1pPr>
          </a:lstStyle>
          <a:p>
            <a:pPr lvl="0"/>
            <a:r>
              <a:rPr lang="en-US" dirty="0" smtClean="0"/>
              <a:t>Bullet level one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6" name="Text Placeholder 3"/>
          <p:cNvSpPr>
            <a:spLocks noGrp="1"/>
          </p:cNvSpPr>
          <p:nvPr>
            <p:ph type="body" sz="quarter" idx="13" hasCustomPrompt="1"/>
            <p:custDataLst>
              <p:tags r:id="rId2"/>
            </p:custDataLst>
          </p:nvPr>
        </p:nvSpPr>
        <p:spPr>
          <a:xfrm>
            <a:off x="384747" y="6240925"/>
            <a:ext cx="8363966" cy="210586"/>
          </a:xfrm>
          <a:prstGeom prst="rect">
            <a:avLst/>
          </a:prstGeom>
        </p:spPr>
        <p:txBody>
          <a:bodyPr anchor="b" anchorCtr="0">
            <a:noAutofit/>
          </a:bodyPr>
          <a:lstStyle>
            <a:lvl1pPr marL="0" indent="0">
              <a:buNone/>
              <a:defRPr sz="800" i="1"/>
            </a:lvl1pPr>
          </a:lstStyle>
          <a:p>
            <a:pPr lvl="0"/>
            <a:r>
              <a:rPr lang="en-GB" noProof="0" smtClean="0"/>
              <a:t>Click to insert source</a:t>
            </a:r>
            <a:endParaRPr lang="en-GB" noProof="0"/>
          </a:p>
        </p:txBody>
      </p:sp>
      <p:sp>
        <p:nvSpPr>
          <p:cNvPr id="6" name="TextBox 1"/>
          <p:cNvSpPr txBox="1"/>
          <p:nvPr userDrawn="1">
            <p:custDataLst>
              <p:tags r:id="rId3"/>
            </p:custDataLst>
          </p:nvPr>
        </p:nvSpPr>
        <p:spPr>
          <a:xfrm>
            <a:off x="6388580" y="6528896"/>
            <a:ext cx="1735135" cy="123111"/>
          </a:xfrm>
          <a:prstGeom prst="rect">
            <a:avLst/>
          </a:prstGeom>
          <a:noFill/>
        </p:spPr>
        <p:txBody>
          <a:bodyPr wrap="square" lIns="0" tIns="0" rIns="0" bIns="0" rtlCol="0">
            <a:noAutofit/>
          </a:bodyPr>
          <a:lstStyle/>
          <a:p>
            <a:pPr algn="r">
              <a:defRPr/>
            </a:pPr>
            <a:r>
              <a:rPr lang="en-GB" sz="800" dirty="0" smtClean="0">
                <a:solidFill>
                  <a:srgbClr val="584E45"/>
                </a:solidFill>
                <a:cs typeface="Arial" pitchFamily="34" charset="0"/>
              </a:rPr>
              <a:t>2015   </a:t>
            </a:r>
            <a:r>
              <a:rPr lang="en-GB" sz="800" b="1" dirty="0" smtClean="0">
                <a:solidFill>
                  <a:srgbClr val="584E45"/>
                </a:solidFill>
                <a:cs typeface="Arial" pitchFamily="34" charset="0"/>
              </a:rPr>
              <a:t>|   </a:t>
            </a:r>
            <a:fld id="{7EEF886D-079E-44ED-96FE-DEB596CD73F7}" type="slidenum">
              <a:rPr lang="en-GB" sz="800" b="1" smtClean="0">
                <a:solidFill>
                  <a:srgbClr val="584E45"/>
                </a:solidFill>
                <a:cs typeface="Arial" pitchFamily="34" charset="0"/>
              </a:rPr>
              <a:pPr algn="r">
                <a:defRPr/>
              </a:pPr>
              <a:t>‹#›</a:t>
            </a:fld>
            <a:endParaRPr lang="en-GB" sz="800" b="1" i="1" dirty="0" smtClean="0">
              <a:solidFill>
                <a:srgbClr val="584E45"/>
              </a:solidFill>
            </a:endParaRPr>
          </a:p>
        </p:txBody>
      </p:sp>
      <p:pic>
        <p:nvPicPr>
          <p:cNvPr id="9" name="Content Placeholder 12" descr="20yrs Logo2.jpg"/>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l="-58057" r="-50306" b="-2047"/>
          <a:stretch/>
        </p:blipFill>
        <p:spPr>
          <a:xfrm>
            <a:off x="7924364" y="6267200"/>
            <a:ext cx="902559" cy="496373"/>
          </a:xfrm>
          <a:prstGeom prst="rect">
            <a:avLst/>
          </a:prstGeom>
        </p:spPr>
      </p:pic>
      <p:pic>
        <p:nvPicPr>
          <p:cNvPr id="11" name="Picture 10" descr="logo Small business devleopment dept_1"/>
          <p:cNvPicPr/>
          <p:nvPr userDrawn="1"/>
        </p:nvPicPr>
        <p:blipFill>
          <a:blip r:embed="rId6" cstate="print">
            <a:extLst>
              <a:ext uri="{28A0092B-C50C-407E-A947-70E740481C1C}">
                <a14:useLocalDpi xmlns:a14="http://schemas.microsoft.com/office/drawing/2010/main" xmlns="" val="0"/>
              </a:ext>
            </a:extLst>
          </a:blip>
          <a:srcRect t="24292" b="22406"/>
          <a:stretch>
            <a:fillRect/>
          </a:stretch>
        </p:blipFill>
        <p:spPr bwMode="auto">
          <a:xfrm>
            <a:off x="179512" y="6230224"/>
            <a:ext cx="1420688" cy="570324"/>
          </a:xfrm>
          <a:prstGeom prst="rect">
            <a:avLst/>
          </a:prstGeom>
          <a:noFill/>
          <a:ln>
            <a:noFill/>
          </a:ln>
        </p:spPr>
      </p:pic>
    </p:spTree>
    <p:extLst>
      <p:ext uri="{BB962C8B-B14F-4D97-AF65-F5344CB8AC3E}">
        <p14:creationId xmlns:p14="http://schemas.microsoft.com/office/powerpoint/2010/main" xmlns="" val="41556815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Heading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02166" y="287383"/>
            <a:ext cx="8346547" cy="391886"/>
          </a:xfrm>
        </p:spPr>
        <p:txBody>
          <a:bodyPr vert="horz" lIns="0" tIns="0" rIns="0" bIns="0" rtlCol="0" anchor="ctr" anchorCtr="0">
            <a:noAutofit/>
          </a:bodyPr>
          <a:lstStyle>
            <a:lvl1pPr marL="0" indent="0">
              <a:buNone/>
              <a:defRPr lang="en-US" sz="2400" smtClean="0">
                <a:solidFill>
                  <a:schemeClr val="accent1"/>
                </a:solidFill>
              </a:defRPr>
            </a:lvl1pPr>
            <a:lvl2pPr marL="125413" indent="0">
              <a:buNone/>
              <a:defRPr lang="en-US" sz="2000" smtClean="0"/>
            </a:lvl2pPr>
            <a:lvl3pPr marL="280988" indent="0">
              <a:buNone/>
              <a:defRPr lang="en-US" sz="2000" smtClean="0"/>
            </a:lvl3pPr>
            <a:lvl4pPr marL="388938" indent="0">
              <a:buNone/>
              <a:defRPr lang="en-US" sz="2000" smtClean="0"/>
            </a:lvl4pPr>
            <a:lvl5pPr marL="544513" indent="0">
              <a:buNone/>
              <a:defRPr lang="en-ZA" sz="2000"/>
            </a:lvl5pPr>
          </a:lstStyle>
          <a:p>
            <a:pPr lvl="0"/>
            <a:r>
              <a:rPr lang="en-US" dirty="0" smtClean="0"/>
              <a:t>Click to insert title (1 line)</a:t>
            </a:r>
            <a:endParaRPr lang="en-ZA" dirty="0"/>
          </a:p>
        </p:txBody>
      </p:sp>
      <p:sp>
        <p:nvSpPr>
          <p:cNvPr id="15" name="Text Placeholder 14"/>
          <p:cNvSpPr>
            <a:spLocks noGrp="1"/>
          </p:cNvSpPr>
          <p:nvPr>
            <p:ph type="body" sz="quarter" idx="11" hasCustomPrompt="1"/>
          </p:nvPr>
        </p:nvSpPr>
        <p:spPr>
          <a:xfrm>
            <a:off x="402166" y="873125"/>
            <a:ext cx="8346547" cy="5275125"/>
          </a:xfrm>
        </p:spPr>
        <p:txBody>
          <a:bodyPr>
            <a:noAutofit/>
          </a:bodyPr>
          <a:lstStyle>
            <a:lvl1pPr>
              <a:defRPr/>
            </a:lvl1pPr>
          </a:lstStyle>
          <a:p>
            <a:pPr lvl="0"/>
            <a:r>
              <a:rPr lang="en-US" dirty="0" smtClean="0"/>
              <a:t>Bullet level one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6" name="Text Placeholder 3"/>
          <p:cNvSpPr>
            <a:spLocks noGrp="1"/>
          </p:cNvSpPr>
          <p:nvPr>
            <p:ph type="body" sz="quarter" idx="13" hasCustomPrompt="1"/>
            <p:custDataLst>
              <p:tags r:id="rId1"/>
            </p:custDataLst>
          </p:nvPr>
        </p:nvSpPr>
        <p:spPr>
          <a:xfrm>
            <a:off x="384747" y="6240925"/>
            <a:ext cx="5602815" cy="210586"/>
          </a:xfrm>
          <a:prstGeom prst="rect">
            <a:avLst/>
          </a:prstGeom>
        </p:spPr>
        <p:txBody>
          <a:bodyPr anchor="b" anchorCtr="0">
            <a:noAutofit/>
          </a:bodyPr>
          <a:lstStyle>
            <a:lvl1pPr marL="0" indent="0">
              <a:buNone/>
              <a:defRPr sz="800" i="1"/>
            </a:lvl1pPr>
          </a:lstStyle>
          <a:p>
            <a:pPr lvl="0"/>
            <a:r>
              <a:rPr lang="en-GB" noProof="0" smtClean="0"/>
              <a:t>Click to insert source</a:t>
            </a:r>
            <a:endParaRPr lang="en-GB" noProof="0"/>
          </a:p>
        </p:txBody>
      </p:sp>
    </p:spTree>
    <p:extLst>
      <p:ext uri="{BB962C8B-B14F-4D97-AF65-F5344CB8AC3E}">
        <p14:creationId xmlns:p14="http://schemas.microsoft.com/office/powerpoint/2010/main" xmlns="" val="24008758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Heading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02166" y="287383"/>
            <a:ext cx="8346547" cy="391886"/>
          </a:xfrm>
        </p:spPr>
        <p:txBody>
          <a:bodyPr vert="horz" lIns="0" tIns="0" rIns="0" bIns="0" rtlCol="0" anchor="ctr" anchorCtr="0">
            <a:noAutofit/>
          </a:bodyPr>
          <a:lstStyle>
            <a:lvl1pPr>
              <a:defRPr lang="en-ZA" sz="2400" dirty="0">
                <a:solidFill>
                  <a:schemeClr val="accent1"/>
                </a:solidFill>
              </a:defRPr>
            </a:lvl1pPr>
          </a:lstStyle>
          <a:p>
            <a:pPr lvl="0"/>
            <a:r>
              <a:rPr lang="en-US" dirty="0" smtClean="0"/>
              <a:t>Click to insert title (1 line)</a:t>
            </a:r>
            <a:endParaRPr lang="en-ZA" dirty="0"/>
          </a:p>
        </p:txBody>
      </p:sp>
      <p:sp>
        <p:nvSpPr>
          <p:cNvPr id="15" name="Text Placeholder 14"/>
          <p:cNvSpPr>
            <a:spLocks noGrp="1"/>
          </p:cNvSpPr>
          <p:nvPr>
            <p:ph type="body" sz="quarter" idx="11" hasCustomPrompt="1"/>
          </p:nvPr>
        </p:nvSpPr>
        <p:spPr>
          <a:xfrm>
            <a:off x="402166" y="873126"/>
            <a:ext cx="8346547" cy="4996455"/>
          </a:xfrm>
        </p:spPr>
        <p:txBody>
          <a:bodyPr>
            <a:noAutofit/>
          </a:bodyPr>
          <a:lstStyle>
            <a:lvl1pPr>
              <a:defRPr/>
            </a:lvl1pPr>
          </a:lstStyle>
          <a:p>
            <a:pPr lvl="0"/>
            <a:r>
              <a:rPr lang="en-US" dirty="0" smtClean="0"/>
              <a:t>Bullet level one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xmlns="" val="1164597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Main Title Slide">
    <p:spTree>
      <p:nvGrpSpPr>
        <p:cNvPr id="1" name=""/>
        <p:cNvGrpSpPr/>
        <p:nvPr/>
      </p:nvGrpSpPr>
      <p:grpSpPr>
        <a:xfrm>
          <a:off x="0" y="0"/>
          <a:ext cx="0" cy="0"/>
          <a:chOff x="0" y="0"/>
          <a:chExt cx="0" cy="0"/>
        </a:xfrm>
      </p:grpSpPr>
      <p:pic>
        <p:nvPicPr>
          <p:cNvPr id="13" name="Picture 12"/>
          <p:cNvPicPr/>
          <p:nvPr userDrawn="1"/>
        </p:nvPicPr>
        <p:blipFill rotWithShape="1">
          <a:blip r:embed="rId3" cstate="print">
            <a:extLst>
              <a:ext uri="{28A0092B-C50C-407E-A947-70E740481C1C}">
                <a14:useLocalDpi xmlns:a14="http://schemas.microsoft.com/office/drawing/2010/main" xmlns="" val="0"/>
              </a:ext>
            </a:extLst>
          </a:blip>
          <a:srcRect t="34818" b="4069"/>
          <a:stretch/>
        </p:blipFill>
        <p:spPr>
          <a:xfrm>
            <a:off x="0" y="1680755"/>
            <a:ext cx="5978184" cy="5177246"/>
          </a:xfrm>
          <a:prstGeom prst="rect">
            <a:avLst/>
          </a:prstGeom>
        </p:spPr>
      </p:pic>
      <p:sp>
        <p:nvSpPr>
          <p:cNvPr id="10" name="Title 2"/>
          <p:cNvSpPr>
            <a:spLocks noGrp="1"/>
          </p:cNvSpPr>
          <p:nvPr>
            <p:ph type="body" sz="quarter" idx="10" hasCustomPrompt="1"/>
          </p:nvPr>
        </p:nvSpPr>
        <p:spPr>
          <a:xfrm>
            <a:off x="5115127" y="3740066"/>
            <a:ext cx="3480234" cy="561975"/>
          </a:xfrm>
          <a:prstGeom prst="rect">
            <a:avLst/>
          </a:prstGeom>
        </p:spPr>
        <p:txBody>
          <a:bodyPr vert="horz" lIns="0" tIns="0" rIns="0" bIns="0" rtlCol="0" anchor="t" anchorCtr="0">
            <a:noAutofit/>
          </a:bodyPr>
          <a:lstStyle>
            <a:lvl1pPr marL="0" indent="0">
              <a:buNone/>
              <a:defRPr lang="en-US" sz="1800" b="0" baseline="0" smtClean="0">
                <a:solidFill>
                  <a:schemeClr val="accent2"/>
                </a:solidFill>
                <a:ea typeface="+mj-ea"/>
              </a:defRPr>
            </a:lvl1pPr>
            <a:lvl2pPr marL="125413" indent="0">
              <a:buNone/>
              <a:defRPr lang="en-US" smtClean="0"/>
            </a:lvl2pPr>
            <a:lvl3pPr marL="280988" indent="0">
              <a:buNone/>
              <a:defRPr lang="en-US" smtClean="0"/>
            </a:lvl3pPr>
            <a:lvl4pPr marL="388938" indent="0">
              <a:buNone/>
              <a:defRPr lang="en-US" smtClean="0"/>
            </a:lvl4pPr>
            <a:lvl5pPr marL="544513" indent="0">
              <a:buNone/>
              <a:defRPr lang="en-GB"/>
            </a:lvl5pPr>
          </a:lstStyle>
          <a:p>
            <a:pPr lvl="0">
              <a:spcBef>
                <a:spcPct val="0"/>
              </a:spcBef>
            </a:pPr>
            <a:r>
              <a:rPr lang="en-GB" noProof="0" dirty="0" smtClean="0"/>
              <a:t>Click to insert presentation sub-title and date</a:t>
            </a:r>
            <a:endParaRPr lang="en-GB" noProof="0" dirty="0"/>
          </a:p>
        </p:txBody>
      </p:sp>
      <p:sp>
        <p:nvSpPr>
          <p:cNvPr id="2" name="Title 1"/>
          <p:cNvSpPr>
            <a:spLocks noGrp="1"/>
          </p:cNvSpPr>
          <p:nvPr>
            <p:ph type="title" hasCustomPrompt="1"/>
            <p:custDataLst>
              <p:tags r:id="rId1"/>
            </p:custDataLst>
          </p:nvPr>
        </p:nvSpPr>
        <p:spPr>
          <a:xfrm>
            <a:off x="5115127" y="2951857"/>
            <a:ext cx="3480234" cy="788209"/>
          </a:xfrm>
          <a:prstGeom prst="rect">
            <a:avLst/>
          </a:prstGeom>
        </p:spPr>
        <p:txBody>
          <a:bodyPr>
            <a:noAutofit/>
          </a:bodyPr>
          <a:lstStyle>
            <a:lvl1pPr algn="l">
              <a:defRPr sz="2400" cap="none" baseline="0">
                <a:solidFill>
                  <a:schemeClr val="tx1"/>
                </a:solidFill>
              </a:defRPr>
            </a:lvl1pPr>
          </a:lstStyle>
          <a:p>
            <a:r>
              <a:rPr lang="en-GB" noProof="0" dirty="0" smtClean="0"/>
              <a:t>Click to insert presentation title</a:t>
            </a:r>
            <a:endParaRPr lang="en-GB" noProof="0" dirty="0"/>
          </a:p>
        </p:txBody>
      </p:sp>
      <p:pic>
        <p:nvPicPr>
          <p:cNvPr id="12" name="Picture 11"/>
          <p:cNvPicPr/>
          <p:nvPr userDrawn="1"/>
        </p:nvPicPr>
        <p:blipFill rotWithShape="1">
          <a:blip r:embed="rId3" cstate="print">
            <a:extLst>
              <a:ext uri="{28A0092B-C50C-407E-A947-70E740481C1C}">
                <a14:useLocalDpi xmlns:a14="http://schemas.microsoft.com/office/drawing/2010/main" xmlns="" val="0"/>
              </a:ext>
            </a:extLst>
          </a:blip>
          <a:srcRect l="6854" t="1883" r="61161" b="78209"/>
          <a:stretch/>
        </p:blipFill>
        <p:spPr>
          <a:xfrm>
            <a:off x="6445846" y="77039"/>
            <a:ext cx="2403568" cy="2116184"/>
          </a:xfrm>
          <a:prstGeom prst="rect">
            <a:avLst/>
          </a:prstGeom>
        </p:spPr>
      </p:pic>
    </p:spTree>
    <p:extLst>
      <p:ext uri="{BB962C8B-B14F-4D97-AF65-F5344CB8AC3E}">
        <p14:creationId xmlns:p14="http://schemas.microsoft.com/office/powerpoint/2010/main" xmlns="" val="10341924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0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2534195"/>
            <a:ext cx="9144000" cy="4332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itle 2"/>
          <p:cNvSpPr>
            <a:spLocks noGrp="1"/>
          </p:cNvSpPr>
          <p:nvPr>
            <p:ph type="body" sz="quarter" idx="10" hasCustomPrompt="1"/>
          </p:nvPr>
        </p:nvSpPr>
        <p:spPr>
          <a:xfrm>
            <a:off x="395288" y="4214949"/>
            <a:ext cx="5334952" cy="561975"/>
          </a:xfrm>
          <a:prstGeom prst="rect">
            <a:avLst/>
          </a:prstGeom>
        </p:spPr>
        <p:txBody>
          <a:bodyPr vert="horz" lIns="0" tIns="0" rIns="0" bIns="0" rtlCol="0" anchor="t" anchorCtr="0">
            <a:noAutofit/>
          </a:bodyPr>
          <a:lstStyle>
            <a:lvl1pPr marL="0" indent="0">
              <a:buNone/>
              <a:defRPr lang="en-US" sz="1800" b="0" baseline="0" smtClean="0">
                <a:solidFill>
                  <a:schemeClr val="bg2"/>
                </a:solidFill>
                <a:ea typeface="+mj-ea"/>
              </a:defRPr>
            </a:lvl1pPr>
            <a:lvl2pPr marL="125413" indent="0">
              <a:buNone/>
              <a:defRPr lang="en-US" smtClean="0"/>
            </a:lvl2pPr>
            <a:lvl3pPr marL="280988" indent="0">
              <a:buNone/>
              <a:defRPr lang="en-US" smtClean="0"/>
            </a:lvl3pPr>
            <a:lvl4pPr marL="388938" indent="0">
              <a:buNone/>
              <a:defRPr lang="en-US" smtClean="0"/>
            </a:lvl4pPr>
            <a:lvl5pPr marL="544513" indent="0">
              <a:buNone/>
              <a:defRPr lang="en-GB"/>
            </a:lvl5pPr>
          </a:lstStyle>
          <a:p>
            <a:pPr lvl="0">
              <a:spcBef>
                <a:spcPct val="0"/>
              </a:spcBef>
            </a:pPr>
            <a:r>
              <a:rPr lang="en-GB" noProof="0" dirty="0" smtClean="0"/>
              <a:t>Click to insert section divider subtitle</a:t>
            </a:r>
            <a:endParaRPr lang="en-GB" noProof="0" dirty="0"/>
          </a:p>
        </p:txBody>
      </p:sp>
      <p:sp>
        <p:nvSpPr>
          <p:cNvPr id="12" name="Title 1"/>
          <p:cNvSpPr>
            <a:spLocks noGrp="1"/>
          </p:cNvSpPr>
          <p:nvPr>
            <p:ph type="title" hasCustomPrompt="1"/>
            <p:custDataLst>
              <p:tags r:id="rId2"/>
            </p:custDataLst>
          </p:nvPr>
        </p:nvSpPr>
        <p:spPr>
          <a:xfrm>
            <a:off x="395288" y="3396709"/>
            <a:ext cx="5334952" cy="788209"/>
          </a:xfrm>
          <a:prstGeom prst="rect">
            <a:avLst/>
          </a:prstGeom>
        </p:spPr>
        <p:txBody>
          <a:bodyPr anchor="b">
            <a:noAutofit/>
          </a:bodyPr>
          <a:lstStyle>
            <a:lvl1pPr algn="l">
              <a:defRPr sz="2400" cap="none" baseline="0">
                <a:solidFill>
                  <a:schemeClr val="bg1"/>
                </a:solidFill>
              </a:defRPr>
            </a:lvl1pPr>
          </a:lstStyle>
          <a:p>
            <a:r>
              <a:rPr lang="en-GB" noProof="0" dirty="0" smtClean="0"/>
              <a:t>Click to insert section divider title</a:t>
            </a:r>
            <a:endParaRPr lang="en-GB" noProof="0" dirty="0"/>
          </a:p>
        </p:txBody>
      </p:sp>
      <p:pic>
        <p:nvPicPr>
          <p:cNvPr id="6" name="Picture 5"/>
          <p:cNvPicPr>
            <a:picLocks noChangeAspect="1"/>
          </p:cNvPicPr>
          <p:nvPr userDrawn="1"/>
        </p:nvPicPr>
        <p:blipFill>
          <a:blip r:embed="rId4" cstate="print"/>
          <a:stretch>
            <a:fillRect/>
          </a:stretch>
        </p:blipFill>
        <p:spPr>
          <a:xfrm>
            <a:off x="5496407" y="257971"/>
            <a:ext cx="3174616" cy="1324160"/>
          </a:xfrm>
          <a:prstGeom prst="rect">
            <a:avLst/>
          </a:prstGeom>
        </p:spPr>
      </p:pic>
    </p:spTree>
    <p:extLst>
      <p:ext uri="{BB962C8B-B14F-4D97-AF65-F5344CB8AC3E}">
        <p14:creationId xmlns:p14="http://schemas.microsoft.com/office/powerpoint/2010/main" xmlns="" val="13776583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1_Final Slide">
    <p:spTree>
      <p:nvGrpSpPr>
        <p:cNvPr id="1" name=""/>
        <p:cNvGrpSpPr/>
        <p:nvPr/>
      </p:nvGrpSpPr>
      <p:grpSpPr>
        <a:xfrm>
          <a:off x="0" y="0"/>
          <a:ext cx="0" cy="0"/>
          <a:chOff x="0" y="0"/>
          <a:chExt cx="0" cy="0"/>
        </a:xfrm>
      </p:grpSpPr>
      <p:pic>
        <p:nvPicPr>
          <p:cNvPr id="10" name="Picture 9"/>
          <p:cNvPicPr/>
          <p:nvPr userDrawn="1"/>
        </p:nvPicPr>
        <p:blipFill rotWithShape="1">
          <a:blip r:embed="rId4" cstate="print">
            <a:extLst>
              <a:ext uri="{28A0092B-C50C-407E-A947-70E740481C1C}">
                <a14:useLocalDpi xmlns:a14="http://schemas.microsoft.com/office/drawing/2010/main" xmlns="" val="0"/>
              </a:ext>
            </a:extLst>
          </a:blip>
          <a:srcRect l="6854" t="1883" r="61161" b="78209"/>
          <a:stretch/>
        </p:blipFill>
        <p:spPr>
          <a:xfrm>
            <a:off x="6445846" y="77039"/>
            <a:ext cx="2403568" cy="2116184"/>
          </a:xfrm>
          <a:prstGeom prst="rect">
            <a:avLst/>
          </a:prstGeom>
        </p:spPr>
      </p:pic>
      <p:sp>
        <p:nvSpPr>
          <p:cNvPr id="6" name="Rectangle 2"/>
          <p:cNvSpPr/>
          <p:nvPr userDrawn="1">
            <p:custDataLst>
              <p:tags r:id="rId1"/>
            </p:custDataLst>
          </p:nvPr>
        </p:nvSpPr>
        <p:spPr>
          <a:xfrm>
            <a:off x="0" y="2534195"/>
            <a:ext cx="9144000" cy="4332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itle 2"/>
          <p:cNvSpPr>
            <a:spLocks noGrp="1"/>
          </p:cNvSpPr>
          <p:nvPr>
            <p:ph type="body" sz="quarter" idx="10" hasCustomPrompt="1"/>
          </p:nvPr>
        </p:nvSpPr>
        <p:spPr>
          <a:xfrm>
            <a:off x="395288" y="4214949"/>
            <a:ext cx="5334952" cy="561975"/>
          </a:xfrm>
          <a:prstGeom prst="rect">
            <a:avLst/>
          </a:prstGeom>
        </p:spPr>
        <p:txBody>
          <a:bodyPr vert="horz" lIns="0" tIns="0" rIns="0" bIns="0" rtlCol="0" anchor="t" anchorCtr="0">
            <a:noAutofit/>
          </a:bodyPr>
          <a:lstStyle>
            <a:lvl1pPr marL="0" indent="0">
              <a:buNone/>
              <a:defRPr lang="en-US" sz="1800" b="0" baseline="0" smtClean="0">
                <a:solidFill>
                  <a:schemeClr val="tx1"/>
                </a:solidFill>
                <a:ea typeface="+mj-ea"/>
              </a:defRPr>
            </a:lvl1pPr>
            <a:lvl2pPr marL="125413" indent="0">
              <a:buNone/>
              <a:defRPr lang="en-US" smtClean="0"/>
            </a:lvl2pPr>
            <a:lvl3pPr marL="280988" indent="0">
              <a:buNone/>
              <a:defRPr lang="en-US" smtClean="0"/>
            </a:lvl3pPr>
            <a:lvl4pPr marL="388938" indent="0">
              <a:buNone/>
              <a:defRPr lang="en-US" smtClean="0"/>
            </a:lvl4pPr>
            <a:lvl5pPr marL="544513" indent="0">
              <a:buNone/>
              <a:defRPr lang="en-GB"/>
            </a:lvl5pPr>
          </a:lstStyle>
          <a:p>
            <a:pPr lvl="0">
              <a:spcBef>
                <a:spcPct val="0"/>
              </a:spcBef>
            </a:pPr>
            <a:r>
              <a:rPr lang="en-GB" noProof="0" dirty="0" smtClean="0"/>
              <a:t>Click to insert section divider subtitle</a:t>
            </a:r>
            <a:endParaRPr lang="en-GB" noProof="0" dirty="0"/>
          </a:p>
        </p:txBody>
      </p:sp>
      <p:sp>
        <p:nvSpPr>
          <p:cNvPr id="9" name="Title 1"/>
          <p:cNvSpPr>
            <a:spLocks noGrp="1"/>
          </p:cNvSpPr>
          <p:nvPr>
            <p:ph type="title" hasCustomPrompt="1"/>
            <p:custDataLst>
              <p:tags r:id="rId2"/>
            </p:custDataLst>
          </p:nvPr>
        </p:nvSpPr>
        <p:spPr>
          <a:xfrm>
            <a:off x="395288" y="3396709"/>
            <a:ext cx="5334952" cy="788209"/>
          </a:xfrm>
          <a:prstGeom prst="rect">
            <a:avLst/>
          </a:prstGeom>
        </p:spPr>
        <p:txBody>
          <a:bodyPr anchor="b">
            <a:noAutofit/>
          </a:bodyPr>
          <a:lstStyle>
            <a:lvl1pPr algn="l">
              <a:defRPr sz="2400" cap="none" baseline="0">
                <a:solidFill>
                  <a:schemeClr val="bg1"/>
                </a:solidFill>
              </a:defRPr>
            </a:lvl1pPr>
          </a:lstStyle>
          <a:p>
            <a:r>
              <a:rPr lang="en-GB" noProof="0" dirty="0" smtClean="0"/>
              <a:t>Click to insert section divider title</a:t>
            </a:r>
            <a:endParaRPr lang="en-GB" noProof="0" dirty="0"/>
          </a:p>
        </p:txBody>
      </p:sp>
    </p:spTree>
    <p:extLst>
      <p:ext uri="{BB962C8B-B14F-4D97-AF65-F5344CB8AC3E}">
        <p14:creationId xmlns:p14="http://schemas.microsoft.com/office/powerpoint/2010/main" xmlns="" val="29378312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88CD7-4EF4-4CF2-A5CD-635B91DBAFF0}" type="slidenum">
              <a:rPr lang="en-US" smtClean="0"/>
              <a:pPr/>
              <a:t>‹#›</a:t>
            </a:fld>
            <a:endParaRPr lang="en-US"/>
          </a:p>
        </p:txBody>
      </p:sp>
    </p:spTree>
    <p:extLst>
      <p:ext uri="{BB962C8B-B14F-4D97-AF65-F5344CB8AC3E}">
        <p14:creationId xmlns:p14="http://schemas.microsoft.com/office/powerpoint/2010/main" xmlns="" val="2983909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8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1775972"/>
            <a:ext cx="9144000" cy="50820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p:cNvPicPr/>
          <p:nvPr userDrawn="1"/>
        </p:nvPicPr>
        <p:blipFill rotWithShape="1">
          <a:blip r:embed="rId4" cstate="print">
            <a:extLst>
              <a:ext uri="{28A0092B-C50C-407E-A947-70E740481C1C}">
                <a14:useLocalDpi xmlns:a14="http://schemas.microsoft.com/office/drawing/2010/main" xmlns="" val="0"/>
              </a:ext>
            </a:extLst>
          </a:blip>
          <a:srcRect l="6854" t="1883" r="61161" b="81807"/>
          <a:stretch/>
        </p:blipFill>
        <p:spPr>
          <a:xfrm>
            <a:off x="6888480" y="77039"/>
            <a:ext cx="1960934" cy="1414410"/>
          </a:xfrm>
          <a:prstGeom prst="rect">
            <a:avLst/>
          </a:prstGeom>
        </p:spPr>
      </p:pic>
      <p:sp>
        <p:nvSpPr>
          <p:cNvPr id="11" name="Title 1"/>
          <p:cNvSpPr>
            <a:spLocks noGrp="1"/>
          </p:cNvSpPr>
          <p:nvPr>
            <p:ph type="title" hasCustomPrompt="1"/>
            <p:custDataLst>
              <p:tags r:id="rId2"/>
            </p:custDataLst>
          </p:nvPr>
        </p:nvSpPr>
        <p:spPr>
          <a:xfrm>
            <a:off x="398461" y="873125"/>
            <a:ext cx="5040000" cy="775701"/>
          </a:xfrm>
          <a:prstGeom prst="rect">
            <a:avLst/>
          </a:prstGeom>
        </p:spPr>
        <p:txBody>
          <a:bodyPr vert="horz" lIns="0" tIns="0" rIns="0" bIns="0" rtlCol="0" anchor="ctr" anchorCtr="0">
            <a:noAutofit/>
          </a:bodyPr>
          <a:lstStyle>
            <a:lvl1pPr>
              <a:defRPr lang="en-GB" sz="2000" noProof="0">
                <a:solidFill>
                  <a:schemeClr val="accent1"/>
                </a:solidFill>
              </a:defRPr>
            </a:lvl1pPr>
          </a:lstStyle>
          <a:p>
            <a:pPr marL="0" lvl="0" indent="0">
              <a:spcBef>
                <a:spcPts val="200"/>
              </a:spcBef>
              <a:spcAft>
                <a:spcPts val="200"/>
              </a:spcAft>
              <a:buSzPct val="120000"/>
              <a:buFont typeface="Arial" pitchFamily="34" charset="0"/>
            </a:pPr>
            <a:r>
              <a:rPr lang="en-GB" noProof="0" smtClean="0"/>
              <a:t>Click to insert section divider title</a:t>
            </a:r>
            <a:endParaRPr lang="en-GB" noProof="0"/>
          </a:p>
        </p:txBody>
      </p:sp>
      <p:sp>
        <p:nvSpPr>
          <p:cNvPr id="12" name="Text Placeholder 1"/>
          <p:cNvSpPr>
            <a:spLocks noGrp="1"/>
          </p:cNvSpPr>
          <p:nvPr>
            <p:ph type="body" sz="quarter" idx="11"/>
          </p:nvPr>
        </p:nvSpPr>
        <p:spPr>
          <a:xfrm>
            <a:off x="398461" y="2031006"/>
            <a:ext cx="8350252" cy="4108541"/>
          </a:xfrm>
          <a:prstGeom prst="rect">
            <a:avLst/>
          </a:prstGeom>
        </p:spPr>
        <p:txBody>
          <a:bodyPr vert="horz" lIns="0" tIns="0" rIns="0" bIns="0" rtlCol="0">
            <a:normAutofit/>
          </a:bodyPr>
          <a:lstStyle>
            <a:lvl1pPr>
              <a:defRPr lang="en-GB" sz="1600" noProof="0" dirty="0" smtClean="0">
                <a:solidFill>
                  <a:schemeClr val="bg1"/>
                </a:solidFill>
              </a:defRPr>
            </a:lvl1pPr>
            <a:lvl2pPr>
              <a:defRPr lang="en-GB" sz="1600" noProof="0" dirty="0" smtClean="0">
                <a:solidFill>
                  <a:schemeClr val="bg1"/>
                </a:solidFill>
              </a:defRPr>
            </a:lvl2pPr>
            <a:lvl3pPr>
              <a:defRPr lang="en-GB" sz="1600" noProof="0" dirty="0" smtClean="0">
                <a:solidFill>
                  <a:schemeClr val="bg1"/>
                </a:solidFill>
              </a:defRPr>
            </a:lvl3pPr>
            <a:lvl4pPr>
              <a:defRPr lang="en-GB" sz="1600" noProof="0" dirty="0" smtClean="0">
                <a:solidFill>
                  <a:schemeClr val="bg1"/>
                </a:solidFill>
              </a:defRPr>
            </a:lvl4pPr>
            <a:lvl5pPr>
              <a:defRPr lang="en-GB" sz="1600" noProof="0" dirty="0">
                <a:solidFill>
                  <a:schemeClr val="bg1"/>
                </a:solidFill>
              </a:defRPr>
            </a:lvl5pPr>
          </a:lstStyle>
          <a:p>
            <a:pPr lvl="0">
              <a:lnSpc>
                <a:spcPct val="100000"/>
              </a:lnSpc>
              <a:spcBef>
                <a:spcPts val="600"/>
              </a:spcBef>
              <a:spcAft>
                <a:spcPts val="600"/>
              </a:spcAft>
            </a:pPr>
            <a:r>
              <a:rPr lang="en-GB" noProof="0" dirty="0" smtClean="0"/>
              <a:t>Click to edit Master text styles</a:t>
            </a:r>
          </a:p>
          <a:p>
            <a:pPr lvl="1">
              <a:lnSpc>
                <a:spcPct val="100000"/>
              </a:lnSpc>
              <a:spcBef>
                <a:spcPts val="600"/>
              </a:spcBef>
              <a:spcAft>
                <a:spcPts val="600"/>
              </a:spcAft>
              <a:buClr>
                <a:schemeClr val="bg1"/>
              </a:buClr>
            </a:pPr>
            <a:r>
              <a:rPr lang="en-GB" noProof="0" dirty="0" smtClean="0"/>
              <a:t>Second level</a:t>
            </a:r>
          </a:p>
          <a:p>
            <a:pPr lvl="2">
              <a:lnSpc>
                <a:spcPct val="100000"/>
              </a:lnSpc>
              <a:spcBef>
                <a:spcPts val="600"/>
              </a:spcBef>
              <a:spcAft>
                <a:spcPts val="600"/>
              </a:spcAft>
            </a:pPr>
            <a:r>
              <a:rPr lang="en-GB" noProof="0" dirty="0" smtClean="0"/>
              <a:t>Third level</a:t>
            </a:r>
          </a:p>
          <a:p>
            <a:pPr lvl="3">
              <a:lnSpc>
                <a:spcPct val="100000"/>
              </a:lnSpc>
              <a:spcBef>
                <a:spcPts val="600"/>
              </a:spcBef>
              <a:spcAft>
                <a:spcPts val="600"/>
              </a:spcAft>
            </a:pPr>
            <a:r>
              <a:rPr lang="en-GB" noProof="0" dirty="0" smtClean="0"/>
              <a:t>Fourth level</a:t>
            </a:r>
          </a:p>
          <a:p>
            <a:pPr lvl="4">
              <a:lnSpc>
                <a:spcPct val="100000"/>
              </a:lnSpc>
              <a:spcBef>
                <a:spcPts val="600"/>
              </a:spcBef>
              <a:spcAft>
                <a:spcPts val="600"/>
              </a:spcAft>
            </a:pPr>
            <a:r>
              <a:rPr lang="en-GB" noProof="0" dirty="0" smtClean="0"/>
              <a:t>Fifth level</a:t>
            </a:r>
            <a:endParaRPr lang="en-GB" noProof="0" dirty="0"/>
          </a:p>
        </p:txBody>
      </p:sp>
    </p:spTree>
    <p:extLst>
      <p:ext uri="{BB962C8B-B14F-4D97-AF65-F5344CB8AC3E}">
        <p14:creationId xmlns:p14="http://schemas.microsoft.com/office/powerpoint/2010/main" xmlns="" val="124832495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1775972"/>
            <a:ext cx="9144000" cy="50820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p:cNvPicPr/>
          <p:nvPr userDrawn="1"/>
        </p:nvPicPr>
        <p:blipFill rotWithShape="1">
          <a:blip r:embed="rId4" cstate="print">
            <a:extLst>
              <a:ext uri="{28A0092B-C50C-407E-A947-70E740481C1C}">
                <a14:useLocalDpi xmlns:a14="http://schemas.microsoft.com/office/drawing/2010/main" xmlns="" val="0"/>
              </a:ext>
            </a:extLst>
          </a:blip>
          <a:srcRect l="6854" t="1883" r="61161" b="81807"/>
          <a:stretch/>
        </p:blipFill>
        <p:spPr>
          <a:xfrm>
            <a:off x="6888480" y="77039"/>
            <a:ext cx="1960934" cy="1414410"/>
          </a:xfrm>
          <a:prstGeom prst="rect">
            <a:avLst/>
          </a:prstGeom>
        </p:spPr>
      </p:pic>
      <p:sp>
        <p:nvSpPr>
          <p:cNvPr id="11" name="Title 1"/>
          <p:cNvSpPr>
            <a:spLocks noGrp="1"/>
          </p:cNvSpPr>
          <p:nvPr>
            <p:ph type="title" hasCustomPrompt="1"/>
            <p:custDataLst>
              <p:tags r:id="rId2"/>
            </p:custDataLst>
          </p:nvPr>
        </p:nvSpPr>
        <p:spPr>
          <a:xfrm>
            <a:off x="398461" y="873125"/>
            <a:ext cx="5040000" cy="775701"/>
          </a:xfrm>
          <a:prstGeom prst="rect">
            <a:avLst/>
          </a:prstGeom>
        </p:spPr>
        <p:txBody>
          <a:bodyPr vert="horz" lIns="0" tIns="0" rIns="0" bIns="0" rtlCol="0" anchor="ctr" anchorCtr="0">
            <a:noAutofit/>
          </a:bodyPr>
          <a:lstStyle>
            <a:lvl1pPr>
              <a:defRPr lang="en-GB" sz="2000" noProof="0">
                <a:solidFill>
                  <a:schemeClr val="accent1"/>
                </a:solidFill>
              </a:defRPr>
            </a:lvl1pPr>
          </a:lstStyle>
          <a:p>
            <a:pPr marL="0" lvl="0" indent="0">
              <a:spcBef>
                <a:spcPts val="200"/>
              </a:spcBef>
              <a:spcAft>
                <a:spcPts val="200"/>
              </a:spcAft>
              <a:buSzPct val="120000"/>
              <a:buFont typeface="Arial" pitchFamily="34" charset="0"/>
            </a:pPr>
            <a:r>
              <a:rPr lang="en-GB" noProof="0" smtClean="0"/>
              <a:t>Click to insert section divider title</a:t>
            </a:r>
            <a:endParaRPr lang="en-GB" noProof="0"/>
          </a:p>
        </p:txBody>
      </p:sp>
      <p:sp>
        <p:nvSpPr>
          <p:cNvPr id="12" name="Text Placeholder 1"/>
          <p:cNvSpPr>
            <a:spLocks noGrp="1"/>
          </p:cNvSpPr>
          <p:nvPr>
            <p:ph type="body" sz="quarter" idx="11"/>
          </p:nvPr>
        </p:nvSpPr>
        <p:spPr>
          <a:xfrm>
            <a:off x="398461" y="2031006"/>
            <a:ext cx="8350252" cy="4108541"/>
          </a:xfrm>
          <a:prstGeom prst="rect">
            <a:avLst/>
          </a:prstGeom>
        </p:spPr>
        <p:txBody>
          <a:bodyPr vert="horz" lIns="0" tIns="0" rIns="0" bIns="0" rtlCol="0">
            <a:normAutofit/>
          </a:bodyPr>
          <a:lstStyle>
            <a:lvl1pPr>
              <a:defRPr lang="en-GB" sz="1600" noProof="0" dirty="0" smtClean="0">
                <a:solidFill>
                  <a:schemeClr val="bg1"/>
                </a:solidFill>
              </a:defRPr>
            </a:lvl1pPr>
            <a:lvl2pPr>
              <a:defRPr lang="en-GB" sz="1600" noProof="0" dirty="0" smtClean="0">
                <a:solidFill>
                  <a:schemeClr val="bg1"/>
                </a:solidFill>
              </a:defRPr>
            </a:lvl2pPr>
            <a:lvl3pPr>
              <a:defRPr lang="en-GB" sz="1600" noProof="0" dirty="0" smtClean="0">
                <a:solidFill>
                  <a:schemeClr val="bg1"/>
                </a:solidFill>
              </a:defRPr>
            </a:lvl3pPr>
            <a:lvl4pPr>
              <a:defRPr lang="en-GB" sz="1600" noProof="0" dirty="0" smtClean="0">
                <a:solidFill>
                  <a:schemeClr val="bg1"/>
                </a:solidFill>
              </a:defRPr>
            </a:lvl4pPr>
            <a:lvl5pPr>
              <a:defRPr lang="en-GB" sz="1600" noProof="0" dirty="0">
                <a:solidFill>
                  <a:schemeClr val="bg1"/>
                </a:solidFill>
              </a:defRPr>
            </a:lvl5pPr>
          </a:lstStyle>
          <a:p>
            <a:pPr lvl="0">
              <a:lnSpc>
                <a:spcPct val="100000"/>
              </a:lnSpc>
              <a:spcBef>
                <a:spcPts val="600"/>
              </a:spcBef>
              <a:spcAft>
                <a:spcPts val="600"/>
              </a:spcAft>
            </a:pPr>
            <a:r>
              <a:rPr lang="en-GB" noProof="0" dirty="0" smtClean="0"/>
              <a:t>Click to edit Master text styles</a:t>
            </a:r>
          </a:p>
          <a:p>
            <a:pPr lvl="1">
              <a:lnSpc>
                <a:spcPct val="100000"/>
              </a:lnSpc>
              <a:spcBef>
                <a:spcPts val="600"/>
              </a:spcBef>
              <a:spcAft>
                <a:spcPts val="600"/>
              </a:spcAft>
              <a:buClr>
                <a:schemeClr val="bg1"/>
              </a:buClr>
            </a:pPr>
            <a:r>
              <a:rPr lang="en-GB" noProof="0" dirty="0" smtClean="0"/>
              <a:t>Second level</a:t>
            </a:r>
          </a:p>
          <a:p>
            <a:pPr lvl="2">
              <a:lnSpc>
                <a:spcPct val="100000"/>
              </a:lnSpc>
              <a:spcBef>
                <a:spcPts val="600"/>
              </a:spcBef>
              <a:spcAft>
                <a:spcPts val="600"/>
              </a:spcAft>
            </a:pPr>
            <a:r>
              <a:rPr lang="en-GB" noProof="0" dirty="0" smtClean="0"/>
              <a:t>Third level</a:t>
            </a:r>
          </a:p>
          <a:p>
            <a:pPr lvl="3">
              <a:lnSpc>
                <a:spcPct val="100000"/>
              </a:lnSpc>
              <a:spcBef>
                <a:spcPts val="600"/>
              </a:spcBef>
              <a:spcAft>
                <a:spcPts val="600"/>
              </a:spcAft>
            </a:pPr>
            <a:r>
              <a:rPr lang="en-GB" noProof="0" dirty="0" smtClean="0"/>
              <a:t>Fourth level</a:t>
            </a:r>
          </a:p>
          <a:p>
            <a:pPr lvl="4">
              <a:lnSpc>
                <a:spcPct val="100000"/>
              </a:lnSpc>
              <a:spcBef>
                <a:spcPts val="600"/>
              </a:spcBef>
              <a:spcAft>
                <a:spcPts val="600"/>
              </a:spcAft>
            </a:pPr>
            <a:r>
              <a:rPr lang="en-GB" noProof="0" dirty="0" smtClean="0"/>
              <a:t>Fifth level</a:t>
            </a:r>
            <a:endParaRPr lang="en-GB" noProof="0" dirty="0"/>
          </a:p>
        </p:txBody>
      </p:sp>
    </p:spTree>
    <p:extLst>
      <p:ext uri="{BB962C8B-B14F-4D97-AF65-F5344CB8AC3E}">
        <p14:creationId xmlns:p14="http://schemas.microsoft.com/office/powerpoint/2010/main" xmlns="" val="185538315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2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1775972"/>
            <a:ext cx="9144000" cy="50820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p:cNvPicPr/>
          <p:nvPr userDrawn="1"/>
        </p:nvPicPr>
        <p:blipFill rotWithShape="1">
          <a:blip r:embed="rId4" cstate="print">
            <a:extLst>
              <a:ext uri="{28A0092B-C50C-407E-A947-70E740481C1C}">
                <a14:useLocalDpi xmlns:a14="http://schemas.microsoft.com/office/drawing/2010/main" xmlns="" val="0"/>
              </a:ext>
            </a:extLst>
          </a:blip>
          <a:srcRect l="6854" t="1883" r="61161" b="81807"/>
          <a:stretch/>
        </p:blipFill>
        <p:spPr>
          <a:xfrm>
            <a:off x="6888480" y="77039"/>
            <a:ext cx="1960934" cy="1414410"/>
          </a:xfrm>
          <a:prstGeom prst="rect">
            <a:avLst/>
          </a:prstGeom>
        </p:spPr>
      </p:pic>
      <p:sp>
        <p:nvSpPr>
          <p:cNvPr id="11" name="Title 1"/>
          <p:cNvSpPr>
            <a:spLocks noGrp="1"/>
          </p:cNvSpPr>
          <p:nvPr>
            <p:ph type="title" hasCustomPrompt="1"/>
            <p:custDataLst>
              <p:tags r:id="rId2"/>
            </p:custDataLst>
          </p:nvPr>
        </p:nvSpPr>
        <p:spPr>
          <a:xfrm>
            <a:off x="398461" y="873125"/>
            <a:ext cx="5040000" cy="775701"/>
          </a:xfrm>
          <a:prstGeom prst="rect">
            <a:avLst/>
          </a:prstGeom>
        </p:spPr>
        <p:txBody>
          <a:bodyPr vert="horz" lIns="0" tIns="0" rIns="0" bIns="0" rtlCol="0" anchor="ctr" anchorCtr="0">
            <a:noAutofit/>
          </a:bodyPr>
          <a:lstStyle>
            <a:lvl1pPr>
              <a:defRPr lang="en-GB" sz="2000" noProof="0">
                <a:solidFill>
                  <a:schemeClr val="tx1"/>
                </a:solidFill>
              </a:defRPr>
            </a:lvl1pPr>
          </a:lstStyle>
          <a:p>
            <a:pPr marL="0" lvl="0" indent="0">
              <a:spcBef>
                <a:spcPts val="200"/>
              </a:spcBef>
              <a:spcAft>
                <a:spcPts val="200"/>
              </a:spcAft>
              <a:buSzPct val="120000"/>
              <a:buFont typeface="Arial" pitchFamily="34" charset="0"/>
            </a:pPr>
            <a:r>
              <a:rPr lang="en-GB" noProof="0" smtClean="0"/>
              <a:t>Click to insert section divider title</a:t>
            </a:r>
            <a:endParaRPr lang="en-GB" noProof="0"/>
          </a:p>
        </p:txBody>
      </p:sp>
      <p:sp>
        <p:nvSpPr>
          <p:cNvPr id="12" name="Text Placeholder 1"/>
          <p:cNvSpPr>
            <a:spLocks noGrp="1"/>
          </p:cNvSpPr>
          <p:nvPr>
            <p:ph type="body" sz="quarter" idx="11"/>
          </p:nvPr>
        </p:nvSpPr>
        <p:spPr>
          <a:xfrm>
            <a:off x="398461" y="2031006"/>
            <a:ext cx="8350252" cy="4108541"/>
          </a:xfrm>
          <a:prstGeom prst="rect">
            <a:avLst/>
          </a:prstGeom>
        </p:spPr>
        <p:txBody>
          <a:bodyPr vert="horz" lIns="0" tIns="0" rIns="0" bIns="0" rtlCol="0">
            <a:normAutofit/>
          </a:bodyPr>
          <a:lstStyle>
            <a:lvl1pPr>
              <a:defRPr lang="en-GB" sz="1600" noProof="0" dirty="0" smtClean="0">
                <a:solidFill>
                  <a:schemeClr val="bg1"/>
                </a:solidFill>
              </a:defRPr>
            </a:lvl1pPr>
            <a:lvl2pPr>
              <a:defRPr lang="en-GB" sz="1600" noProof="0" dirty="0" smtClean="0">
                <a:solidFill>
                  <a:schemeClr val="bg1"/>
                </a:solidFill>
              </a:defRPr>
            </a:lvl2pPr>
            <a:lvl3pPr>
              <a:defRPr lang="en-GB" sz="1600" noProof="0" dirty="0" smtClean="0">
                <a:solidFill>
                  <a:schemeClr val="bg1"/>
                </a:solidFill>
              </a:defRPr>
            </a:lvl3pPr>
            <a:lvl4pPr>
              <a:defRPr lang="en-GB" sz="1600" noProof="0" dirty="0" smtClean="0">
                <a:solidFill>
                  <a:schemeClr val="bg1"/>
                </a:solidFill>
              </a:defRPr>
            </a:lvl4pPr>
            <a:lvl5pPr>
              <a:defRPr lang="en-GB" sz="1600" noProof="0" dirty="0">
                <a:solidFill>
                  <a:schemeClr val="bg1"/>
                </a:solidFill>
              </a:defRPr>
            </a:lvl5pPr>
          </a:lstStyle>
          <a:p>
            <a:pPr lvl="0">
              <a:lnSpc>
                <a:spcPct val="100000"/>
              </a:lnSpc>
              <a:spcBef>
                <a:spcPts val="600"/>
              </a:spcBef>
              <a:spcAft>
                <a:spcPts val="600"/>
              </a:spcAft>
            </a:pPr>
            <a:r>
              <a:rPr lang="en-GB" noProof="0" dirty="0" smtClean="0"/>
              <a:t>Click to edit Master text styles</a:t>
            </a:r>
          </a:p>
          <a:p>
            <a:pPr lvl="1">
              <a:lnSpc>
                <a:spcPct val="100000"/>
              </a:lnSpc>
              <a:spcBef>
                <a:spcPts val="600"/>
              </a:spcBef>
              <a:spcAft>
                <a:spcPts val="600"/>
              </a:spcAft>
              <a:buClr>
                <a:schemeClr val="bg1"/>
              </a:buClr>
            </a:pPr>
            <a:r>
              <a:rPr lang="en-GB" noProof="0" dirty="0" smtClean="0"/>
              <a:t>Second level</a:t>
            </a:r>
          </a:p>
          <a:p>
            <a:pPr lvl="2">
              <a:lnSpc>
                <a:spcPct val="100000"/>
              </a:lnSpc>
              <a:spcBef>
                <a:spcPts val="600"/>
              </a:spcBef>
              <a:spcAft>
                <a:spcPts val="600"/>
              </a:spcAft>
            </a:pPr>
            <a:r>
              <a:rPr lang="en-GB" noProof="0" dirty="0" smtClean="0"/>
              <a:t>Third level</a:t>
            </a:r>
          </a:p>
          <a:p>
            <a:pPr lvl="3">
              <a:lnSpc>
                <a:spcPct val="100000"/>
              </a:lnSpc>
              <a:spcBef>
                <a:spcPts val="600"/>
              </a:spcBef>
              <a:spcAft>
                <a:spcPts val="600"/>
              </a:spcAft>
            </a:pPr>
            <a:r>
              <a:rPr lang="en-GB" noProof="0" dirty="0" smtClean="0"/>
              <a:t>Fourth level</a:t>
            </a:r>
          </a:p>
          <a:p>
            <a:pPr lvl="4">
              <a:lnSpc>
                <a:spcPct val="100000"/>
              </a:lnSpc>
              <a:spcBef>
                <a:spcPts val="600"/>
              </a:spcBef>
              <a:spcAft>
                <a:spcPts val="600"/>
              </a:spcAft>
            </a:pPr>
            <a:r>
              <a:rPr lang="en-GB" noProof="0" dirty="0" smtClean="0"/>
              <a:t>Fifth level</a:t>
            </a:r>
            <a:endParaRPr lang="en-GB" noProof="0" dirty="0"/>
          </a:p>
        </p:txBody>
      </p:sp>
    </p:spTree>
    <p:extLst>
      <p:ext uri="{BB962C8B-B14F-4D97-AF65-F5344CB8AC3E}">
        <p14:creationId xmlns:p14="http://schemas.microsoft.com/office/powerpoint/2010/main" xmlns="" val="249488595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3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1775972"/>
            <a:ext cx="9144000" cy="50820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p:cNvPicPr/>
          <p:nvPr userDrawn="1"/>
        </p:nvPicPr>
        <p:blipFill rotWithShape="1">
          <a:blip r:embed="rId4" cstate="print">
            <a:extLst>
              <a:ext uri="{28A0092B-C50C-407E-A947-70E740481C1C}">
                <a14:useLocalDpi xmlns:a14="http://schemas.microsoft.com/office/drawing/2010/main" xmlns="" val="0"/>
              </a:ext>
            </a:extLst>
          </a:blip>
          <a:srcRect l="6854" t="1883" r="61161" b="81807"/>
          <a:stretch/>
        </p:blipFill>
        <p:spPr>
          <a:xfrm>
            <a:off x="6888480" y="77039"/>
            <a:ext cx="1960934" cy="1414410"/>
          </a:xfrm>
          <a:prstGeom prst="rect">
            <a:avLst/>
          </a:prstGeom>
        </p:spPr>
      </p:pic>
      <p:sp>
        <p:nvSpPr>
          <p:cNvPr id="11" name="Title 1"/>
          <p:cNvSpPr>
            <a:spLocks noGrp="1"/>
          </p:cNvSpPr>
          <p:nvPr>
            <p:ph type="title" hasCustomPrompt="1"/>
            <p:custDataLst>
              <p:tags r:id="rId2"/>
            </p:custDataLst>
          </p:nvPr>
        </p:nvSpPr>
        <p:spPr>
          <a:xfrm>
            <a:off x="398461" y="873125"/>
            <a:ext cx="5040000" cy="775701"/>
          </a:xfrm>
          <a:prstGeom prst="rect">
            <a:avLst/>
          </a:prstGeom>
        </p:spPr>
        <p:txBody>
          <a:bodyPr vert="horz" lIns="0" tIns="0" rIns="0" bIns="0" rtlCol="0" anchor="ctr" anchorCtr="0">
            <a:noAutofit/>
          </a:bodyPr>
          <a:lstStyle>
            <a:lvl1pPr>
              <a:defRPr lang="en-GB" sz="2000" noProof="0">
                <a:solidFill>
                  <a:schemeClr val="accent5"/>
                </a:solidFill>
              </a:defRPr>
            </a:lvl1pPr>
          </a:lstStyle>
          <a:p>
            <a:pPr marL="0" lvl="0" indent="0">
              <a:spcBef>
                <a:spcPts val="200"/>
              </a:spcBef>
              <a:spcAft>
                <a:spcPts val="200"/>
              </a:spcAft>
              <a:buSzPct val="120000"/>
              <a:buFont typeface="Arial" pitchFamily="34" charset="0"/>
            </a:pPr>
            <a:r>
              <a:rPr lang="en-GB" noProof="0" smtClean="0"/>
              <a:t>Click to insert section divider title</a:t>
            </a:r>
            <a:endParaRPr lang="en-GB" noProof="0"/>
          </a:p>
        </p:txBody>
      </p:sp>
      <p:sp>
        <p:nvSpPr>
          <p:cNvPr id="12" name="Text Placeholder 1"/>
          <p:cNvSpPr>
            <a:spLocks noGrp="1"/>
          </p:cNvSpPr>
          <p:nvPr>
            <p:ph type="body" sz="quarter" idx="11"/>
          </p:nvPr>
        </p:nvSpPr>
        <p:spPr>
          <a:xfrm>
            <a:off x="398461" y="2031006"/>
            <a:ext cx="8350252" cy="4108541"/>
          </a:xfrm>
          <a:prstGeom prst="rect">
            <a:avLst/>
          </a:prstGeom>
        </p:spPr>
        <p:txBody>
          <a:bodyPr vert="horz" lIns="0" tIns="0" rIns="0" bIns="0" rtlCol="0">
            <a:normAutofit/>
          </a:bodyPr>
          <a:lstStyle>
            <a:lvl1pPr>
              <a:defRPr lang="en-GB" sz="1600" noProof="0" dirty="0" smtClean="0">
                <a:solidFill>
                  <a:schemeClr val="bg1"/>
                </a:solidFill>
              </a:defRPr>
            </a:lvl1pPr>
            <a:lvl2pPr>
              <a:defRPr lang="en-GB" sz="1600" noProof="0" dirty="0" smtClean="0">
                <a:solidFill>
                  <a:schemeClr val="bg1"/>
                </a:solidFill>
              </a:defRPr>
            </a:lvl2pPr>
            <a:lvl3pPr>
              <a:defRPr lang="en-GB" sz="1600" noProof="0" dirty="0" smtClean="0">
                <a:solidFill>
                  <a:schemeClr val="bg1"/>
                </a:solidFill>
              </a:defRPr>
            </a:lvl3pPr>
            <a:lvl4pPr>
              <a:defRPr lang="en-GB" sz="1600" noProof="0" dirty="0" smtClean="0">
                <a:solidFill>
                  <a:schemeClr val="bg1"/>
                </a:solidFill>
              </a:defRPr>
            </a:lvl4pPr>
            <a:lvl5pPr>
              <a:defRPr lang="en-GB" sz="1600" noProof="0" dirty="0">
                <a:solidFill>
                  <a:schemeClr val="bg1"/>
                </a:solidFill>
              </a:defRPr>
            </a:lvl5pPr>
          </a:lstStyle>
          <a:p>
            <a:pPr lvl="0">
              <a:lnSpc>
                <a:spcPct val="100000"/>
              </a:lnSpc>
              <a:spcBef>
                <a:spcPts val="600"/>
              </a:spcBef>
              <a:spcAft>
                <a:spcPts val="600"/>
              </a:spcAft>
            </a:pPr>
            <a:r>
              <a:rPr lang="en-GB" noProof="0" dirty="0" smtClean="0"/>
              <a:t>Click to edit Master text styles</a:t>
            </a:r>
          </a:p>
          <a:p>
            <a:pPr lvl="1">
              <a:lnSpc>
                <a:spcPct val="100000"/>
              </a:lnSpc>
              <a:spcBef>
                <a:spcPts val="600"/>
              </a:spcBef>
              <a:spcAft>
                <a:spcPts val="600"/>
              </a:spcAft>
              <a:buClr>
                <a:schemeClr val="bg1"/>
              </a:buClr>
            </a:pPr>
            <a:r>
              <a:rPr lang="en-GB" noProof="0" dirty="0" smtClean="0"/>
              <a:t>Second level</a:t>
            </a:r>
          </a:p>
          <a:p>
            <a:pPr lvl="2">
              <a:lnSpc>
                <a:spcPct val="100000"/>
              </a:lnSpc>
              <a:spcBef>
                <a:spcPts val="600"/>
              </a:spcBef>
              <a:spcAft>
                <a:spcPts val="600"/>
              </a:spcAft>
            </a:pPr>
            <a:r>
              <a:rPr lang="en-GB" noProof="0" dirty="0" smtClean="0"/>
              <a:t>Third level</a:t>
            </a:r>
          </a:p>
          <a:p>
            <a:pPr lvl="3">
              <a:lnSpc>
                <a:spcPct val="100000"/>
              </a:lnSpc>
              <a:spcBef>
                <a:spcPts val="600"/>
              </a:spcBef>
              <a:spcAft>
                <a:spcPts val="600"/>
              </a:spcAft>
            </a:pPr>
            <a:r>
              <a:rPr lang="en-GB" noProof="0" dirty="0" smtClean="0"/>
              <a:t>Fourth level</a:t>
            </a:r>
          </a:p>
          <a:p>
            <a:pPr lvl="4">
              <a:lnSpc>
                <a:spcPct val="100000"/>
              </a:lnSpc>
              <a:spcBef>
                <a:spcPts val="600"/>
              </a:spcBef>
              <a:spcAft>
                <a:spcPts val="600"/>
              </a:spcAft>
            </a:pPr>
            <a:r>
              <a:rPr lang="en-GB" noProof="0" dirty="0" smtClean="0"/>
              <a:t>Fifth level</a:t>
            </a:r>
            <a:endParaRPr lang="en-GB" noProof="0" dirty="0"/>
          </a:p>
        </p:txBody>
      </p:sp>
    </p:spTree>
    <p:extLst>
      <p:ext uri="{BB962C8B-B14F-4D97-AF65-F5344CB8AC3E}">
        <p14:creationId xmlns:p14="http://schemas.microsoft.com/office/powerpoint/2010/main" xmlns="" val="85963727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4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a:off x="433731" y="435539"/>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rot="10800000">
            <a:off x="7431658" y="5329831"/>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 Placeholder 2"/>
          <p:cNvSpPr>
            <a:spLocks noGrp="1"/>
          </p:cNvSpPr>
          <p:nvPr userDrawn="1">
            <p:ph type="body" sz="quarter" idx="11" hasCustomPrompt="1"/>
            <p:custDataLst>
              <p:tags r:id="rId2"/>
            </p:custDataLst>
          </p:nvPr>
        </p:nvSpPr>
        <p:spPr>
          <a:xfrm>
            <a:off x="1648329" y="1807472"/>
            <a:ext cx="5847343" cy="3243057"/>
          </a:xfrm>
          <a:prstGeom prst="rect">
            <a:avLst/>
          </a:prstGeom>
        </p:spPr>
        <p:txBody>
          <a:bodyPr anchor="ctr" anchorCtr="0">
            <a:noAutofit/>
          </a:bodyPr>
          <a:lstStyle>
            <a:lvl1pPr marL="0" indent="0" algn="ctr">
              <a:spcBef>
                <a:spcPts val="0"/>
              </a:spcBef>
              <a:spcAft>
                <a:spcPts val="0"/>
              </a:spcAft>
              <a:buNone/>
              <a:defRPr sz="2200" i="1" baseline="0">
                <a:solidFill>
                  <a:schemeClr val="bg1"/>
                </a:solidFill>
              </a:defRPr>
            </a:lvl1pPr>
          </a:lstStyle>
          <a:p>
            <a:pPr lvl="0"/>
            <a:r>
              <a:rPr lang="en-GB" noProof="0" smtClean="0"/>
              <a:t>Click to insert quote</a:t>
            </a:r>
            <a:endParaRPr lang="en-GB" noProof="0"/>
          </a:p>
        </p:txBody>
      </p:sp>
      <p:sp>
        <p:nvSpPr>
          <p:cNvPr id="10" name="TextBox 1"/>
          <p:cNvSpPr txBox="1"/>
          <p:nvPr userDrawn="1">
            <p:custDataLst>
              <p:tags r:id="rId3"/>
            </p:custDataLst>
          </p:nvPr>
        </p:nvSpPr>
        <p:spPr>
          <a:xfrm>
            <a:off x="398834" y="6528896"/>
            <a:ext cx="1735135" cy="123111"/>
          </a:xfrm>
          <a:prstGeom prst="rect">
            <a:avLst/>
          </a:prstGeom>
          <a:noFill/>
        </p:spPr>
        <p:txBody>
          <a:bodyPr wrap="square" lIns="0" tIns="0" rIns="0" bIns="0" rtlCol="0">
            <a:spAutoFit/>
          </a:bodyPr>
          <a:lstStyle/>
          <a:p>
            <a:pPr>
              <a:defRPr/>
            </a:pPr>
            <a:r>
              <a:rPr lang="en-GB" sz="800" dirty="0" err="1" smtClean="0">
                <a:solidFill>
                  <a:prstClr val="white"/>
                </a:solidFill>
                <a:cs typeface="Arial" pitchFamily="34" charset="0"/>
              </a:rPr>
              <a:t>SizweNtsalubaGobodo</a:t>
            </a:r>
            <a:r>
              <a:rPr lang="en-GB" sz="800" dirty="0" smtClean="0">
                <a:solidFill>
                  <a:prstClr val="white"/>
                </a:solidFill>
                <a:cs typeface="Arial" pitchFamily="34" charset="0"/>
              </a:rPr>
              <a:t> 2014   </a:t>
            </a:r>
            <a:r>
              <a:rPr lang="en-GB" sz="800" b="1" dirty="0" smtClean="0">
                <a:solidFill>
                  <a:srgbClr val="584E45"/>
                </a:solidFill>
                <a:cs typeface="Arial" pitchFamily="34" charset="0"/>
              </a:rPr>
              <a:t>|   </a:t>
            </a:r>
            <a:fld id="{7EEF886D-079E-44ED-96FE-DEB596CD73F7}" type="slidenum">
              <a:rPr lang="en-GB" sz="800" b="1" smtClean="0">
                <a:solidFill>
                  <a:srgbClr val="584E45"/>
                </a:solidFill>
                <a:cs typeface="Arial" pitchFamily="34" charset="0"/>
              </a:rPr>
              <a:pPr>
                <a:defRPr/>
              </a:pPr>
              <a:t>‹#›</a:t>
            </a:fld>
            <a:endParaRPr lang="en-GB" sz="800" b="1" i="1" dirty="0" smtClean="0">
              <a:solidFill>
                <a:srgbClr val="584E45"/>
              </a:solidFill>
            </a:endParaRPr>
          </a:p>
        </p:txBody>
      </p:sp>
    </p:spTree>
    <p:extLst>
      <p:ext uri="{BB962C8B-B14F-4D97-AF65-F5344CB8AC3E}">
        <p14:creationId xmlns:p14="http://schemas.microsoft.com/office/powerpoint/2010/main" xmlns="" val="319283113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5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a:off x="433731" y="435539"/>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rot="10800000">
            <a:off x="7431658" y="5329831"/>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 Placeholder 2"/>
          <p:cNvSpPr>
            <a:spLocks noGrp="1"/>
          </p:cNvSpPr>
          <p:nvPr userDrawn="1">
            <p:ph type="body" sz="quarter" idx="11" hasCustomPrompt="1"/>
            <p:custDataLst>
              <p:tags r:id="rId2"/>
            </p:custDataLst>
          </p:nvPr>
        </p:nvSpPr>
        <p:spPr>
          <a:xfrm>
            <a:off x="1648329" y="1807472"/>
            <a:ext cx="5847343" cy="3243057"/>
          </a:xfrm>
          <a:prstGeom prst="rect">
            <a:avLst/>
          </a:prstGeom>
        </p:spPr>
        <p:txBody>
          <a:bodyPr anchor="ctr" anchorCtr="0">
            <a:noAutofit/>
          </a:bodyPr>
          <a:lstStyle>
            <a:lvl1pPr marL="0" indent="0" algn="ctr">
              <a:spcBef>
                <a:spcPts val="0"/>
              </a:spcBef>
              <a:spcAft>
                <a:spcPts val="0"/>
              </a:spcAft>
              <a:buNone/>
              <a:defRPr sz="2200" i="1" baseline="0">
                <a:solidFill>
                  <a:schemeClr val="bg1"/>
                </a:solidFill>
              </a:defRPr>
            </a:lvl1pPr>
          </a:lstStyle>
          <a:p>
            <a:pPr lvl="0"/>
            <a:r>
              <a:rPr lang="en-GB" noProof="0" smtClean="0"/>
              <a:t>Click to insert quote</a:t>
            </a:r>
            <a:endParaRPr lang="en-GB" noProof="0"/>
          </a:p>
        </p:txBody>
      </p:sp>
      <p:sp>
        <p:nvSpPr>
          <p:cNvPr id="10" name="TextBox 1"/>
          <p:cNvSpPr txBox="1"/>
          <p:nvPr userDrawn="1">
            <p:custDataLst>
              <p:tags r:id="rId3"/>
            </p:custDataLst>
          </p:nvPr>
        </p:nvSpPr>
        <p:spPr>
          <a:xfrm>
            <a:off x="398834" y="6528896"/>
            <a:ext cx="1735135" cy="123111"/>
          </a:xfrm>
          <a:prstGeom prst="rect">
            <a:avLst/>
          </a:prstGeom>
          <a:noFill/>
        </p:spPr>
        <p:txBody>
          <a:bodyPr wrap="square" lIns="0" tIns="0" rIns="0" bIns="0" rtlCol="0">
            <a:spAutoFit/>
          </a:bodyPr>
          <a:lstStyle/>
          <a:p>
            <a:pPr>
              <a:defRPr/>
            </a:pPr>
            <a:r>
              <a:rPr lang="en-GB" sz="800" dirty="0" err="1" smtClean="0">
                <a:solidFill>
                  <a:prstClr val="white"/>
                </a:solidFill>
                <a:cs typeface="Arial" pitchFamily="34" charset="0"/>
              </a:rPr>
              <a:t>SizweNtsalubaGobodo</a:t>
            </a:r>
            <a:r>
              <a:rPr lang="en-GB" sz="800" dirty="0" smtClean="0">
                <a:solidFill>
                  <a:prstClr val="white"/>
                </a:solidFill>
                <a:cs typeface="Arial" pitchFamily="34" charset="0"/>
              </a:rPr>
              <a:t> 2014   </a:t>
            </a:r>
            <a:r>
              <a:rPr lang="en-GB" sz="800" b="1" dirty="0" smtClean="0">
                <a:solidFill>
                  <a:srgbClr val="584E45"/>
                </a:solidFill>
                <a:cs typeface="Arial" pitchFamily="34" charset="0"/>
              </a:rPr>
              <a:t>|   </a:t>
            </a:r>
            <a:fld id="{7EEF886D-079E-44ED-96FE-DEB596CD73F7}" type="slidenum">
              <a:rPr lang="en-GB" sz="800" b="1" smtClean="0">
                <a:solidFill>
                  <a:srgbClr val="584E45"/>
                </a:solidFill>
                <a:cs typeface="Arial" pitchFamily="34" charset="0"/>
              </a:rPr>
              <a:pPr>
                <a:defRPr/>
              </a:pPr>
              <a:t>‹#›</a:t>
            </a:fld>
            <a:endParaRPr lang="en-GB" sz="800" b="1" i="1" dirty="0" smtClean="0">
              <a:solidFill>
                <a:srgbClr val="584E45"/>
              </a:solidFill>
            </a:endParaRPr>
          </a:p>
        </p:txBody>
      </p:sp>
    </p:spTree>
    <p:extLst>
      <p:ext uri="{BB962C8B-B14F-4D97-AF65-F5344CB8AC3E}">
        <p14:creationId xmlns:p14="http://schemas.microsoft.com/office/powerpoint/2010/main" xmlns="" val="27891500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6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a:off x="433731" y="435539"/>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rot="10800000">
            <a:off x="7431658" y="5329831"/>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 Placeholder 2"/>
          <p:cNvSpPr>
            <a:spLocks noGrp="1"/>
          </p:cNvSpPr>
          <p:nvPr userDrawn="1">
            <p:ph type="body" sz="quarter" idx="11" hasCustomPrompt="1"/>
            <p:custDataLst>
              <p:tags r:id="rId2"/>
            </p:custDataLst>
          </p:nvPr>
        </p:nvSpPr>
        <p:spPr>
          <a:xfrm>
            <a:off x="1648329" y="1807472"/>
            <a:ext cx="5847343" cy="3243057"/>
          </a:xfrm>
          <a:prstGeom prst="rect">
            <a:avLst/>
          </a:prstGeom>
        </p:spPr>
        <p:txBody>
          <a:bodyPr anchor="ctr" anchorCtr="0">
            <a:noAutofit/>
          </a:bodyPr>
          <a:lstStyle>
            <a:lvl1pPr marL="0" indent="0" algn="ctr">
              <a:spcBef>
                <a:spcPts val="0"/>
              </a:spcBef>
              <a:spcAft>
                <a:spcPts val="0"/>
              </a:spcAft>
              <a:buNone/>
              <a:defRPr sz="2200" i="1" baseline="0">
                <a:solidFill>
                  <a:schemeClr val="bg1"/>
                </a:solidFill>
              </a:defRPr>
            </a:lvl1pPr>
          </a:lstStyle>
          <a:p>
            <a:pPr lvl="0"/>
            <a:r>
              <a:rPr lang="en-GB" noProof="0" smtClean="0"/>
              <a:t>Click to insert quote</a:t>
            </a:r>
            <a:endParaRPr lang="en-GB" noProof="0"/>
          </a:p>
        </p:txBody>
      </p:sp>
      <p:sp>
        <p:nvSpPr>
          <p:cNvPr id="10" name="TextBox 1"/>
          <p:cNvSpPr txBox="1"/>
          <p:nvPr userDrawn="1">
            <p:custDataLst>
              <p:tags r:id="rId3"/>
            </p:custDataLst>
          </p:nvPr>
        </p:nvSpPr>
        <p:spPr>
          <a:xfrm>
            <a:off x="398834" y="6528896"/>
            <a:ext cx="1735135" cy="123111"/>
          </a:xfrm>
          <a:prstGeom prst="rect">
            <a:avLst/>
          </a:prstGeom>
          <a:noFill/>
        </p:spPr>
        <p:txBody>
          <a:bodyPr wrap="square" lIns="0" tIns="0" rIns="0" bIns="0" rtlCol="0">
            <a:spAutoFit/>
          </a:bodyPr>
          <a:lstStyle/>
          <a:p>
            <a:pPr>
              <a:defRPr/>
            </a:pPr>
            <a:r>
              <a:rPr lang="en-GB" sz="800" dirty="0" err="1" smtClean="0">
                <a:solidFill>
                  <a:prstClr val="white"/>
                </a:solidFill>
                <a:cs typeface="Arial" pitchFamily="34" charset="0"/>
              </a:rPr>
              <a:t>SizweNtsalubaGobodo</a:t>
            </a:r>
            <a:r>
              <a:rPr lang="en-GB" sz="800" dirty="0" smtClean="0">
                <a:solidFill>
                  <a:prstClr val="white"/>
                </a:solidFill>
                <a:cs typeface="Arial" pitchFamily="34" charset="0"/>
              </a:rPr>
              <a:t> 2014 </a:t>
            </a:r>
            <a:r>
              <a:rPr lang="en-GB" sz="800" dirty="0" smtClean="0">
                <a:solidFill>
                  <a:srgbClr val="9E958E"/>
                </a:solidFill>
                <a:cs typeface="Arial" pitchFamily="34" charset="0"/>
              </a:rPr>
              <a:t>  </a:t>
            </a:r>
            <a:r>
              <a:rPr lang="en-GB" sz="800" b="1" dirty="0" smtClean="0">
                <a:solidFill>
                  <a:srgbClr val="9E958E"/>
                </a:solidFill>
                <a:cs typeface="Arial" pitchFamily="34" charset="0"/>
              </a:rPr>
              <a:t>|   </a:t>
            </a:r>
            <a:fld id="{7EEF886D-079E-44ED-96FE-DEB596CD73F7}" type="slidenum">
              <a:rPr lang="en-GB" sz="800" b="1" smtClean="0">
                <a:solidFill>
                  <a:srgbClr val="9E958E"/>
                </a:solidFill>
                <a:cs typeface="Arial" pitchFamily="34" charset="0"/>
              </a:rPr>
              <a:pPr>
                <a:defRPr/>
              </a:pPr>
              <a:t>‹#›</a:t>
            </a:fld>
            <a:endParaRPr lang="en-GB" sz="800" b="1" i="1" dirty="0" smtClean="0">
              <a:solidFill>
                <a:srgbClr val="9E958E"/>
              </a:solidFill>
            </a:endParaRPr>
          </a:p>
        </p:txBody>
      </p:sp>
    </p:spTree>
    <p:extLst>
      <p:ext uri="{BB962C8B-B14F-4D97-AF65-F5344CB8AC3E}">
        <p14:creationId xmlns:p14="http://schemas.microsoft.com/office/powerpoint/2010/main" xmlns="" val="137315186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7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a:off x="433731" y="435539"/>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rot="10800000">
            <a:off x="7431658" y="5329831"/>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 Placeholder 2"/>
          <p:cNvSpPr>
            <a:spLocks noGrp="1"/>
          </p:cNvSpPr>
          <p:nvPr userDrawn="1">
            <p:ph type="body" sz="quarter" idx="11" hasCustomPrompt="1"/>
            <p:custDataLst>
              <p:tags r:id="rId2"/>
            </p:custDataLst>
          </p:nvPr>
        </p:nvSpPr>
        <p:spPr>
          <a:xfrm>
            <a:off x="1648329" y="1807472"/>
            <a:ext cx="5847343" cy="3243057"/>
          </a:xfrm>
          <a:prstGeom prst="rect">
            <a:avLst/>
          </a:prstGeom>
        </p:spPr>
        <p:txBody>
          <a:bodyPr anchor="ctr" anchorCtr="0">
            <a:noAutofit/>
          </a:bodyPr>
          <a:lstStyle>
            <a:lvl1pPr marL="0" indent="0" algn="ctr">
              <a:spcBef>
                <a:spcPts val="0"/>
              </a:spcBef>
              <a:spcAft>
                <a:spcPts val="0"/>
              </a:spcAft>
              <a:buNone/>
              <a:defRPr sz="2200" i="1" baseline="0">
                <a:solidFill>
                  <a:schemeClr val="bg1"/>
                </a:solidFill>
              </a:defRPr>
            </a:lvl1pPr>
          </a:lstStyle>
          <a:p>
            <a:pPr lvl="0"/>
            <a:r>
              <a:rPr lang="en-GB" noProof="0" smtClean="0"/>
              <a:t>Click to insert quote</a:t>
            </a:r>
            <a:endParaRPr lang="en-GB" noProof="0"/>
          </a:p>
        </p:txBody>
      </p:sp>
      <p:sp>
        <p:nvSpPr>
          <p:cNvPr id="10" name="TextBox 1"/>
          <p:cNvSpPr txBox="1"/>
          <p:nvPr userDrawn="1">
            <p:custDataLst>
              <p:tags r:id="rId3"/>
            </p:custDataLst>
          </p:nvPr>
        </p:nvSpPr>
        <p:spPr>
          <a:xfrm>
            <a:off x="398834" y="6528896"/>
            <a:ext cx="1735135" cy="123111"/>
          </a:xfrm>
          <a:prstGeom prst="rect">
            <a:avLst/>
          </a:prstGeom>
          <a:noFill/>
        </p:spPr>
        <p:txBody>
          <a:bodyPr wrap="square" lIns="0" tIns="0" rIns="0" bIns="0" rtlCol="0">
            <a:spAutoFit/>
          </a:bodyPr>
          <a:lstStyle/>
          <a:p>
            <a:pPr>
              <a:defRPr/>
            </a:pPr>
            <a:r>
              <a:rPr lang="en-GB" sz="800" dirty="0" err="1" smtClean="0">
                <a:solidFill>
                  <a:prstClr val="white"/>
                </a:solidFill>
                <a:cs typeface="Arial" pitchFamily="34" charset="0"/>
              </a:rPr>
              <a:t>SizweNtsalubaGobodo</a:t>
            </a:r>
            <a:r>
              <a:rPr lang="en-GB" sz="800" dirty="0" smtClean="0">
                <a:solidFill>
                  <a:prstClr val="white"/>
                </a:solidFill>
                <a:cs typeface="Arial" pitchFamily="34" charset="0"/>
              </a:rPr>
              <a:t> 2014   </a:t>
            </a:r>
            <a:r>
              <a:rPr lang="en-GB" sz="800" b="1" dirty="0" smtClean="0">
                <a:solidFill>
                  <a:srgbClr val="584E45"/>
                </a:solidFill>
                <a:cs typeface="Arial" pitchFamily="34" charset="0"/>
              </a:rPr>
              <a:t>|   </a:t>
            </a:r>
            <a:fld id="{7EEF886D-079E-44ED-96FE-DEB596CD73F7}" type="slidenum">
              <a:rPr lang="en-GB" sz="800" b="1" smtClean="0">
                <a:solidFill>
                  <a:srgbClr val="584E45"/>
                </a:solidFill>
                <a:cs typeface="Arial" pitchFamily="34" charset="0"/>
              </a:rPr>
              <a:pPr>
                <a:defRPr/>
              </a:pPr>
              <a:t>‹#›</a:t>
            </a:fld>
            <a:endParaRPr lang="en-GB" sz="800" b="1" i="1" dirty="0" smtClean="0">
              <a:solidFill>
                <a:srgbClr val="584E45"/>
              </a:solidFill>
            </a:endParaRPr>
          </a:p>
        </p:txBody>
      </p:sp>
    </p:spTree>
    <p:extLst>
      <p:ext uri="{BB962C8B-B14F-4D97-AF65-F5344CB8AC3E}">
        <p14:creationId xmlns:p14="http://schemas.microsoft.com/office/powerpoint/2010/main" xmlns="" val="178840281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255477" y="6401036"/>
            <a:ext cx="2074913" cy="456964"/>
          </a:xfrm>
          <a:prstGeom prst="rect">
            <a:avLst/>
          </a:prstGeom>
        </p:spPr>
        <p:txBody>
          <a:bodyPr/>
          <a:lstStyle/>
          <a:p>
            <a:pPr>
              <a:defRPr/>
            </a:pPr>
            <a:endParaRPr lang="en-US" dirty="0">
              <a:solidFill>
                <a:srgbClr val="584E45"/>
              </a:solidFill>
            </a:endParaRPr>
          </a:p>
        </p:txBody>
      </p:sp>
      <p:sp>
        <p:nvSpPr>
          <p:cNvPr id="4" name="Slide Number Placeholder 3"/>
          <p:cNvSpPr>
            <a:spLocks noGrp="1"/>
          </p:cNvSpPr>
          <p:nvPr>
            <p:ph type="sldNum" sz="quarter" idx="11"/>
          </p:nvPr>
        </p:nvSpPr>
        <p:spPr>
          <a:xfrm>
            <a:off x="430956" y="6401036"/>
            <a:ext cx="812800" cy="456964"/>
          </a:xfrm>
          <a:prstGeom prst="rect">
            <a:avLst/>
          </a:prstGeom>
        </p:spPr>
        <p:txBody>
          <a:bodyPr/>
          <a:lstStyle/>
          <a:p>
            <a:pPr>
              <a:defRPr/>
            </a:pPr>
            <a:fld id="{6169BD17-771C-0E4E-97C3-DCBBFA3C93F9}" type="slidenum">
              <a:rPr lang="en-US" smtClean="0">
                <a:solidFill>
                  <a:srgbClr val="584E45"/>
                </a:solidFill>
              </a:rPr>
              <a:pPr>
                <a:defRPr/>
              </a:pPr>
              <a:t>‹#›</a:t>
            </a:fld>
            <a:endParaRPr lang="en-US" dirty="0">
              <a:solidFill>
                <a:srgbClr val="584E45"/>
              </a:solidFill>
            </a:endParaRPr>
          </a:p>
        </p:txBody>
      </p:sp>
      <p:sp>
        <p:nvSpPr>
          <p:cNvPr id="11" name="Content Placeholder 10"/>
          <p:cNvSpPr>
            <a:spLocks noGrp="1" noChangeAspect="1"/>
          </p:cNvSpPr>
          <p:nvPr>
            <p:ph sz="quarter" idx="12"/>
          </p:nvPr>
        </p:nvSpPr>
        <p:spPr>
          <a:xfrm>
            <a:off x="841140" y="1108962"/>
            <a:ext cx="7469984" cy="391187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hasCustomPrompt="1"/>
          </p:nvPr>
        </p:nvSpPr>
        <p:spPr/>
        <p:txBody>
          <a:bodyPr/>
          <a:lstStyle/>
          <a:p>
            <a:r>
              <a:rPr lang="en-US" dirty="0" smtClean="0"/>
              <a:t>CLICK TO EDIT MASTER TITLE STYLE</a:t>
            </a:r>
            <a:endParaRPr lang="en-US" dirty="0"/>
          </a:p>
        </p:txBody>
      </p:sp>
      <p:pic>
        <p:nvPicPr>
          <p:cNvPr id="2" name="Picture 1" descr="TELKOM PPT COVERS-04.pn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3479"/>
          <a:stretch/>
        </p:blipFill>
        <p:spPr>
          <a:xfrm>
            <a:off x="-15710" y="0"/>
            <a:ext cx="9159717" cy="6875445"/>
          </a:xfrm>
          <a:prstGeom prst="rect">
            <a:avLst/>
          </a:prstGeom>
        </p:spPr>
      </p:pic>
    </p:spTree>
    <p:extLst>
      <p:ext uri="{BB962C8B-B14F-4D97-AF65-F5344CB8AC3E}">
        <p14:creationId xmlns:p14="http://schemas.microsoft.com/office/powerpoint/2010/main" xmlns="" val="277791331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3_Heading only">
    <p:spTree>
      <p:nvGrpSpPr>
        <p:cNvPr id="1" name=""/>
        <p:cNvGrpSpPr/>
        <p:nvPr/>
      </p:nvGrpSpPr>
      <p:grpSpPr>
        <a:xfrm>
          <a:off x="0" y="0"/>
          <a:ext cx="0" cy="0"/>
          <a:chOff x="0" y="0"/>
          <a:chExt cx="0" cy="0"/>
        </a:xfrm>
      </p:grpSpPr>
      <p:sp>
        <p:nvSpPr>
          <p:cNvPr id="10" name="Title Placeholder 1"/>
          <p:cNvSpPr>
            <a:spLocks noGrp="1"/>
          </p:cNvSpPr>
          <p:nvPr>
            <p:ph type="title" hasCustomPrompt="1"/>
            <p:custDataLst>
              <p:tags r:id="rId1"/>
            </p:custDataLst>
          </p:nvPr>
        </p:nvSpPr>
        <p:spPr>
          <a:xfrm>
            <a:off x="402166" y="846998"/>
            <a:ext cx="8346547" cy="909093"/>
          </a:xfrm>
          <a:prstGeom prst="rect">
            <a:avLst/>
          </a:prstGeom>
        </p:spPr>
        <p:txBody>
          <a:bodyPr vert="horz" lIns="0" tIns="0" rIns="0" bIns="0" rtlCol="0">
            <a:noAutofit/>
          </a:bodyPr>
          <a:lstStyle>
            <a:lvl1pPr marL="0" indent="0" algn="l">
              <a:spcBef>
                <a:spcPts val="0"/>
              </a:spcBef>
              <a:spcAft>
                <a:spcPts val="0"/>
              </a:spcAft>
              <a:buSzPct val="120000"/>
              <a:buFont typeface="Arial" pitchFamily="34" charset="0"/>
              <a:defRPr sz="1600"/>
            </a:lvl1pPr>
          </a:lstStyle>
          <a:p>
            <a:pPr marL="0" lvl="0" indent="0" algn="l">
              <a:spcBef>
                <a:spcPts val="0"/>
              </a:spcBef>
              <a:spcAft>
                <a:spcPts val="0"/>
              </a:spcAft>
              <a:buSzPct val="120000"/>
              <a:buFont typeface="Arial" pitchFamily="34" charset="0"/>
            </a:pPr>
            <a:r>
              <a:rPr lang="en-ZA" noProof="0" dirty="0" smtClean="0"/>
              <a:t>Opening slide paragraph (4 lines)</a:t>
            </a:r>
            <a:endParaRPr lang="en-GB" noProof="0" dirty="0"/>
          </a:p>
        </p:txBody>
      </p:sp>
      <p:sp>
        <p:nvSpPr>
          <p:cNvPr id="13" name="Text Placeholder 12"/>
          <p:cNvSpPr>
            <a:spLocks noGrp="1"/>
          </p:cNvSpPr>
          <p:nvPr>
            <p:ph type="body" sz="quarter" idx="10" hasCustomPrompt="1"/>
          </p:nvPr>
        </p:nvSpPr>
        <p:spPr>
          <a:xfrm>
            <a:off x="402166" y="287383"/>
            <a:ext cx="8346547" cy="391886"/>
          </a:xfrm>
        </p:spPr>
        <p:txBody>
          <a:bodyPr vert="horz" lIns="0" tIns="0" rIns="0" bIns="0" rtlCol="0" anchor="ctr" anchorCtr="0">
            <a:noAutofit/>
          </a:bodyPr>
          <a:lstStyle>
            <a:lvl1pPr marL="0" indent="0">
              <a:buNone/>
              <a:defRPr lang="en-US" sz="2400" smtClean="0">
                <a:solidFill>
                  <a:schemeClr val="accent1"/>
                </a:solidFill>
              </a:defRPr>
            </a:lvl1pPr>
            <a:lvl2pPr marL="125413" indent="0">
              <a:buNone/>
              <a:defRPr lang="en-US" sz="2000" smtClean="0"/>
            </a:lvl2pPr>
            <a:lvl3pPr marL="280988" indent="0">
              <a:buNone/>
              <a:defRPr lang="en-US" sz="2000" smtClean="0"/>
            </a:lvl3pPr>
            <a:lvl4pPr marL="388938" indent="0">
              <a:buNone/>
              <a:defRPr lang="en-US" sz="2000" smtClean="0"/>
            </a:lvl4pPr>
            <a:lvl5pPr marL="544513" indent="0">
              <a:buNone/>
              <a:defRPr lang="en-ZA" sz="2000"/>
            </a:lvl5pPr>
          </a:lstStyle>
          <a:p>
            <a:pPr lvl="0"/>
            <a:r>
              <a:rPr lang="en-US" dirty="0" smtClean="0"/>
              <a:t>Click to insert title (1 line)</a:t>
            </a:r>
            <a:endParaRPr lang="en-ZA" dirty="0"/>
          </a:p>
        </p:txBody>
      </p:sp>
      <p:sp>
        <p:nvSpPr>
          <p:cNvPr id="15" name="Text Placeholder 14"/>
          <p:cNvSpPr>
            <a:spLocks noGrp="1"/>
          </p:cNvSpPr>
          <p:nvPr>
            <p:ph type="body" sz="quarter" idx="11" hasCustomPrompt="1"/>
          </p:nvPr>
        </p:nvSpPr>
        <p:spPr>
          <a:xfrm>
            <a:off x="402166" y="1952624"/>
            <a:ext cx="8346547" cy="4143376"/>
          </a:xfrm>
        </p:spPr>
        <p:txBody>
          <a:bodyPr>
            <a:noAutofit/>
          </a:bodyPr>
          <a:lstStyle>
            <a:lvl1pPr>
              <a:defRPr/>
            </a:lvl1pPr>
          </a:lstStyle>
          <a:p>
            <a:pPr lvl="0"/>
            <a:r>
              <a:rPr lang="en-US" dirty="0" smtClean="0"/>
              <a:t>Bullet level one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6" name="Text Placeholder 3"/>
          <p:cNvSpPr>
            <a:spLocks noGrp="1"/>
          </p:cNvSpPr>
          <p:nvPr>
            <p:ph type="body" sz="quarter" idx="13" hasCustomPrompt="1"/>
            <p:custDataLst>
              <p:tags r:id="rId2"/>
            </p:custDataLst>
          </p:nvPr>
        </p:nvSpPr>
        <p:spPr>
          <a:xfrm>
            <a:off x="384747" y="6240925"/>
            <a:ext cx="5602815" cy="210586"/>
          </a:xfrm>
          <a:prstGeom prst="rect">
            <a:avLst/>
          </a:prstGeom>
        </p:spPr>
        <p:txBody>
          <a:bodyPr anchor="b" anchorCtr="0">
            <a:noAutofit/>
          </a:bodyPr>
          <a:lstStyle>
            <a:lvl1pPr marL="0" indent="0">
              <a:buNone/>
              <a:defRPr sz="800" i="1"/>
            </a:lvl1pPr>
          </a:lstStyle>
          <a:p>
            <a:pPr lvl="0"/>
            <a:r>
              <a:rPr lang="en-GB" noProof="0" smtClean="0"/>
              <a:t>Click to insert source</a:t>
            </a:r>
            <a:endParaRPr lang="en-GB" noProof="0"/>
          </a:p>
        </p:txBody>
      </p:sp>
    </p:spTree>
    <p:extLst>
      <p:ext uri="{BB962C8B-B14F-4D97-AF65-F5344CB8AC3E}">
        <p14:creationId xmlns:p14="http://schemas.microsoft.com/office/powerpoint/2010/main" xmlns="" val="14766153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88CD7-4EF4-4CF2-A5CD-635B91DBAFF0}" type="slidenum">
              <a:rPr lang="en-US" smtClean="0"/>
              <a:pPr/>
              <a:t>‹#›</a:t>
            </a:fld>
            <a:endParaRPr lang="en-US"/>
          </a:p>
        </p:txBody>
      </p:sp>
    </p:spTree>
    <p:extLst>
      <p:ext uri="{BB962C8B-B14F-4D97-AF65-F5344CB8AC3E}">
        <p14:creationId xmlns:p14="http://schemas.microsoft.com/office/powerpoint/2010/main" xmlns="" val="365495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8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2534195"/>
            <a:ext cx="9144000" cy="4332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 name="Picture 9"/>
          <p:cNvPicPr/>
          <p:nvPr userDrawn="1"/>
        </p:nvPicPr>
        <p:blipFill rotWithShape="1">
          <a:blip r:embed="rId4" cstate="print">
            <a:extLst>
              <a:ext uri="{28A0092B-C50C-407E-A947-70E740481C1C}">
                <a14:useLocalDpi xmlns:a14="http://schemas.microsoft.com/office/drawing/2010/main" xmlns="" val="0"/>
              </a:ext>
            </a:extLst>
          </a:blip>
          <a:srcRect l="6854" t="1883" r="61161" b="78209"/>
          <a:stretch/>
        </p:blipFill>
        <p:spPr>
          <a:xfrm>
            <a:off x="6445846" y="77039"/>
            <a:ext cx="2403568" cy="2116184"/>
          </a:xfrm>
          <a:prstGeom prst="rect">
            <a:avLst/>
          </a:prstGeom>
        </p:spPr>
      </p:pic>
      <p:sp>
        <p:nvSpPr>
          <p:cNvPr id="11" name="Title 2"/>
          <p:cNvSpPr>
            <a:spLocks noGrp="1"/>
          </p:cNvSpPr>
          <p:nvPr>
            <p:ph type="body" sz="quarter" idx="10" hasCustomPrompt="1"/>
          </p:nvPr>
        </p:nvSpPr>
        <p:spPr>
          <a:xfrm>
            <a:off x="395288" y="4214949"/>
            <a:ext cx="5334952" cy="561975"/>
          </a:xfrm>
          <a:prstGeom prst="rect">
            <a:avLst/>
          </a:prstGeom>
        </p:spPr>
        <p:txBody>
          <a:bodyPr vert="horz" lIns="0" tIns="0" rIns="0" bIns="0" rtlCol="0" anchor="t" anchorCtr="0">
            <a:noAutofit/>
          </a:bodyPr>
          <a:lstStyle>
            <a:lvl1pPr marL="0" indent="0">
              <a:buNone/>
              <a:defRPr lang="en-US" sz="1800" b="0" baseline="0" smtClean="0">
                <a:solidFill>
                  <a:schemeClr val="bg2"/>
                </a:solidFill>
                <a:ea typeface="+mj-ea"/>
              </a:defRPr>
            </a:lvl1pPr>
            <a:lvl2pPr marL="125413" indent="0">
              <a:buNone/>
              <a:defRPr lang="en-US" smtClean="0"/>
            </a:lvl2pPr>
            <a:lvl3pPr marL="280988" indent="0">
              <a:buNone/>
              <a:defRPr lang="en-US" smtClean="0"/>
            </a:lvl3pPr>
            <a:lvl4pPr marL="388938" indent="0">
              <a:buNone/>
              <a:defRPr lang="en-US" smtClean="0"/>
            </a:lvl4pPr>
            <a:lvl5pPr marL="544513" indent="0">
              <a:buNone/>
              <a:defRPr lang="en-GB"/>
            </a:lvl5pPr>
          </a:lstStyle>
          <a:p>
            <a:pPr lvl="0">
              <a:spcBef>
                <a:spcPct val="0"/>
              </a:spcBef>
            </a:pPr>
            <a:r>
              <a:rPr lang="en-GB" noProof="0" dirty="0" smtClean="0"/>
              <a:t>Click to insert section divider subtitle</a:t>
            </a:r>
            <a:endParaRPr lang="en-GB" noProof="0" dirty="0"/>
          </a:p>
        </p:txBody>
      </p:sp>
      <p:sp>
        <p:nvSpPr>
          <p:cNvPr id="12" name="Title 1"/>
          <p:cNvSpPr>
            <a:spLocks noGrp="1"/>
          </p:cNvSpPr>
          <p:nvPr>
            <p:ph type="title" hasCustomPrompt="1"/>
            <p:custDataLst>
              <p:tags r:id="rId2"/>
            </p:custDataLst>
          </p:nvPr>
        </p:nvSpPr>
        <p:spPr>
          <a:xfrm>
            <a:off x="395288" y="3396709"/>
            <a:ext cx="5334952" cy="788209"/>
          </a:xfrm>
          <a:prstGeom prst="rect">
            <a:avLst/>
          </a:prstGeom>
        </p:spPr>
        <p:txBody>
          <a:bodyPr anchor="b">
            <a:noAutofit/>
          </a:bodyPr>
          <a:lstStyle>
            <a:lvl1pPr algn="l">
              <a:defRPr sz="2400" cap="none" baseline="0">
                <a:solidFill>
                  <a:schemeClr val="bg1"/>
                </a:solidFill>
              </a:defRPr>
            </a:lvl1pPr>
          </a:lstStyle>
          <a:p>
            <a:r>
              <a:rPr lang="en-GB" noProof="0" dirty="0" smtClean="0"/>
              <a:t>Click to insert section divider title</a:t>
            </a:r>
            <a:endParaRPr lang="en-GB" noProof="0" dirty="0"/>
          </a:p>
        </p:txBody>
      </p:sp>
    </p:spTree>
    <p:extLst>
      <p:ext uri="{BB962C8B-B14F-4D97-AF65-F5344CB8AC3E}">
        <p14:creationId xmlns:p14="http://schemas.microsoft.com/office/powerpoint/2010/main" xmlns="" val="377276104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Heading only">
    <p:spTree>
      <p:nvGrpSpPr>
        <p:cNvPr id="1" name=""/>
        <p:cNvGrpSpPr/>
        <p:nvPr/>
      </p:nvGrpSpPr>
      <p:grpSpPr>
        <a:xfrm>
          <a:off x="0" y="0"/>
          <a:ext cx="0" cy="0"/>
          <a:chOff x="0" y="0"/>
          <a:chExt cx="0" cy="0"/>
        </a:xfrm>
      </p:grpSpPr>
      <p:sp>
        <p:nvSpPr>
          <p:cNvPr id="10" name="Title Placeholder 1"/>
          <p:cNvSpPr>
            <a:spLocks noGrp="1"/>
          </p:cNvSpPr>
          <p:nvPr>
            <p:ph type="title" hasCustomPrompt="1"/>
            <p:custDataLst>
              <p:tags r:id="rId1"/>
            </p:custDataLst>
          </p:nvPr>
        </p:nvSpPr>
        <p:spPr>
          <a:xfrm>
            <a:off x="402166" y="846998"/>
            <a:ext cx="8346547" cy="909093"/>
          </a:xfrm>
          <a:prstGeom prst="rect">
            <a:avLst/>
          </a:prstGeom>
        </p:spPr>
        <p:txBody>
          <a:bodyPr vert="horz" lIns="0" tIns="0" rIns="0" bIns="0" rtlCol="0">
            <a:noAutofit/>
          </a:bodyPr>
          <a:lstStyle>
            <a:lvl1pPr marL="0" indent="0" algn="l">
              <a:spcBef>
                <a:spcPts val="0"/>
              </a:spcBef>
              <a:spcAft>
                <a:spcPts val="0"/>
              </a:spcAft>
              <a:buSzPct val="120000"/>
              <a:buFont typeface="Arial" pitchFamily="34" charset="0"/>
              <a:defRPr sz="1600">
                <a:solidFill>
                  <a:schemeClr val="tx1"/>
                </a:solidFill>
              </a:defRPr>
            </a:lvl1pPr>
          </a:lstStyle>
          <a:p>
            <a:pPr marL="0" lvl="0" indent="0" algn="l">
              <a:spcBef>
                <a:spcPts val="0"/>
              </a:spcBef>
              <a:spcAft>
                <a:spcPts val="0"/>
              </a:spcAft>
              <a:buSzPct val="120000"/>
              <a:buFont typeface="Arial" pitchFamily="34" charset="0"/>
            </a:pPr>
            <a:r>
              <a:rPr lang="en-ZA" noProof="0" dirty="0" smtClean="0"/>
              <a:t>Opening slide paragraph (4 lines)</a:t>
            </a:r>
            <a:endParaRPr lang="en-GB" noProof="0" dirty="0"/>
          </a:p>
        </p:txBody>
      </p:sp>
      <p:sp>
        <p:nvSpPr>
          <p:cNvPr id="13" name="Text Placeholder 12"/>
          <p:cNvSpPr>
            <a:spLocks noGrp="1"/>
          </p:cNvSpPr>
          <p:nvPr>
            <p:ph type="body" sz="quarter" idx="10" hasCustomPrompt="1"/>
          </p:nvPr>
        </p:nvSpPr>
        <p:spPr>
          <a:xfrm>
            <a:off x="402166" y="287383"/>
            <a:ext cx="8346547" cy="391886"/>
          </a:xfrm>
        </p:spPr>
        <p:txBody>
          <a:bodyPr vert="horz" lIns="0" tIns="0" rIns="0" bIns="0" rtlCol="0" anchor="ctr" anchorCtr="0">
            <a:noAutofit/>
          </a:bodyPr>
          <a:lstStyle>
            <a:lvl1pPr marL="0" indent="0">
              <a:buNone/>
              <a:defRPr lang="en-US" sz="2400" smtClean="0">
                <a:solidFill>
                  <a:schemeClr val="tx1"/>
                </a:solidFill>
              </a:defRPr>
            </a:lvl1pPr>
            <a:lvl2pPr marL="125413" indent="0">
              <a:buNone/>
              <a:defRPr lang="en-US" sz="2000" smtClean="0"/>
            </a:lvl2pPr>
            <a:lvl3pPr marL="280988" indent="0">
              <a:buNone/>
              <a:defRPr lang="en-US" sz="2000" smtClean="0"/>
            </a:lvl3pPr>
            <a:lvl4pPr marL="388938" indent="0">
              <a:buNone/>
              <a:defRPr lang="en-US" sz="2000" smtClean="0"/>
            </a:lvl4pPr>
            <a:lvl5pPr marL="544513" indent="0">
              <a:buNone/>
              <a:defRPr lang="en-ZA" sz="2000"/>
            </a:lvl5pPr>
          </a:lstStyle>
          <a:p>
            <a:pPr lvl="0"/>
            <a:r>
              <a:rPr lang="en-US" dirty="0" smtClean="0"/>
              <a:t>Click to insert title (1 line)</a:t>
            </a:r>
            <a:endParaRPr lang="en-ZA" dirty="0"/>
          </a:p>
        </p:txBody>
      </p:sp>
      <p:sp>
        <p:nvSpPr>
          <p:cNvPr id="15" name="Text Placeholder 14"/>
          <p:cNvSpPr>
            <a:spLocks noGrp="1"/>
          </p:cNvSpPr>
          <p:nvPr>
            <p:ph type="body" sz="quarter" idx="11" hasCustomPrompt="1"/>
          </p:nvPr>
        </p:nvSpPr>
        <p:spPr>
          <a:xfrm>
            <a:off x="402166" y="1952624"/>
            <a:ext cx="8346547" cy="4143376"/>
          </a:xfrm>
        </p:spPr>
        <p:txBody>
          <a:bodyPr>
            <a:noAutofit/>
          </a:bodyPr>
          <a:lstStyle>
            <a:lvl1pPr>
              <a:defRPr/>
            </a:lvl1pPr>
          </a:lstStyle>
          <a:p>
            <a:pPr lvl="0"/>
            <a:r>
              <a:rPr lang="en-US" dirty="0" smtClean="0"/>
              <a:t>Bullet level one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6" name="Text Placeholder 3"/>
          <p:cNvSpPr>
            <a:spLocks noGrp="1"/>
          </p:cNvSpPr>
          <p:nvPr>
            <p:ph type="body" sz="quarter" idx="13" hasCustomPrompt="1"/>
            <p:custDataLst>
              <p:tags r:id="rId2"/>
            </p:custDataLst>
          </p:nvPr>
        </p:nvSpPr>
        <p:spPr>
          <a:xfrm>
            <a:off x="384747" y="6240925"/>
            <a:ext cx="5602815" cy="210586"/>
          </a:xfrm>
          <a:prstGeom prst="rect">
            <a:avLst/>
          </a:prstGeom>
        </p:spPr>
        <p:txBody>
          <a:bodyPr anchor="b" anchorCtr="0">
            <a:noAutofit/>
          </a:bodyPr>
          <a:lstStyle>
            <a:lvl1pPr marL="0" indent="0">
              <a:buNone/>
              <a:defRPr sz="800" i="1"/>
            </a:lvl1pPr>
          </a:lstStyle>
          <a:p>
            <a:pPr lvl="0"/>
            <a:r>
              <a:rPr lang="en-GB" noProof="0" smtClean="0"/>
              <a:t>Click to insert source</a:t>
            </a:r>
            <a:endParaRPr lang="en-GB" noProof="0"/>
          </a:p>
        </p:txBody>
      </p:sp>
      <p:sp>
        <p:nvSpPr>
          <p:cNvPr id="2" name="Rectangle 1"/>
          <p:cNvSpPr/>
          <p:nvPr userDrawn="1"/>
        </p:nvSpPr>
        <p:spPr>
          <a:xfrm>
            <a:off x="7444292" y="6096000"/>
            <a:ext cx="1699708" cy="762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1"/>
          <p:cNvSpPr txBox="1"/>
          <p:nvPr userDrawn="1">
            <p:custDataLst>
              <p:tags r:id="rId3"/>
            </p:custDataLst>
          </p:nvPr>
        </p:nvSpPr>
        <p:spPr>
          <a:xfrm>
            <a:off x="6388580" y="6528896"/>
            <a:ext cx="1735135" cy="123111"/>
          </a:xfrm>
          <a:prstGeom prst="rect">
            <a:avLst/>
          </a:prstGeom>
          <a:noFill/>
        </p:spPr>
        <p:txBody>
          <a:bodyPr wrap="square" lIns="0" tIns="0" rIns="0" bIns="0" rtlCol="0">
            <a:noAutofit/>
          </a:bodyPr>
          <a:lstStyle/>
          <a:p>
            <a:pPr algn="r">
              <a:defRPr/>
            </a:pPr>
            <a:r>
              <a:rPr lang="en-GB" sz="800" dirty="0" smtClean="0">
                <a:solidFill>
                  <a:srgbClr val="584E45"/>
                </a:solidFill>
                <a:cs typeface="Arial" pitchFamily="34" charset="0"/>
              </a:rPr>
              <a:t>2015   </a:t>
            </a:r>
            <a:r>
              <a:rPr lang="en-GB" sz="800" b="1" dirty="0" smtClean="0">
                <a:solidFill>
                  <a:srgbClr val="584E45"/>
                </a:solidFill>
                <a:cs typeface="Arial" pitchFamily="34" charset="0"/>
              </a:rPr>
              <a:t>|   </a:t>
            </a:r>
            <a:fld id="{7EEF886D-079E-44ED-96FE-DEB596CD73F7}" type="slidenum">
              <a:rPr lang="en-GB" sz="800" b="1" smtClean="0">
                <a:solidFill>
                  <a:srgbClr val="584E45"/>
                </a:solidFill>
                <a:cs typeface="Arial" pitchFamily="34" charset="0"/>
              </a:rPr>
              <a:pPr algn="r">
                <a:defRPr/>
              </a:pPr>
              <a:t>‹#›</a:t>
            </a:fld>
            <a:endParaRPr lang="en-GB" sz="800" b="1" i="1" dirty="0" smtClean="0">
              <a:solidFill>
                <a:srgbClr val="584E45"/>
              </a:solidFill>
            </a:endParaRPr>
          </a:p>
        </p:txBody>
      </p:sp>
      <p:pic>
        <p:nvPicPr>
          <p:cNvPr id="8" name="Content Placeholder 12" descr="20yrs Logo2.jpg"/>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l="-58057" r="-50306" b="-2047"/>
          <a:stretch/>
        </p:blipFill>
        <p:spPr>
          <a:xfrm>
            <a:off x="7924364" y="6267200"/>
            <a:ext cx="902559" cy="496373"/>
          </a:xfrm>
          <a:prstGeom prst="rect">
            <a:avLst/>
          </a:prstGeom>
        </p:spPr>
      </p:pic>
      <p:pic>
        <p:nvPicPr>
          <p:cNvPr id="9" name="Picture 8" descr="logo Small business devleopment dept_1"/>
          <p:cNvPicPr/>
          <p:nvPr userDrawn="1"/>
        </p:nvPicPr>
        <p:blipFill>
          <a:blip r:embed="rId6" cstate="print">
            <a:extLst>
              <a:ext uri="{28A0092B-C50C-407E-A947-70E740481C1C}">
                <a14:useLocalDpi xmlns:a14="http://schemas.microsoft.com/office/drawing/2010/main" xmlns="" val="0"/>
              </a:ext>
            </a:extLst>
          </a:blip>
          <a:srcRect t="24292" b="22406"/>
          <a:stretch>
            <a:fillRect/>
          </a:stretch>
        </p:blipFill>
        <p:spPr bwMode="auto">
          <a:xfrm>
            <a:off x="179512" y="6230224"/>
            <a:ext cx="1420688" cy="570324"/>
          </a:xfrm>
          <a:prstGeom prst="rect">
            <a:avLst/>
          </a:prstGeom>
          <a:noFill/>
          <a:ln>
            <a:noFill/>
          </a:ln>
        </p:spPr>
      </p:pic>
    </p:spTree>
    <p:extLst>
      <p:ext uri="{BB962C8B-B14F-4D97-AF65-F5344CB8AC3E}">
        <p14:creationId xmlns:p14="http://schemas.microsoft.com/office/powerpoint/2010/main" xmlns="" val="141773518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_Heading only">
    <p:spTree>
      <p:nvGrpSpPr>
        <p:cNvPr id="1" name=""/>
        <p:cNvGrpSpPr/>
        <p:nvPr/>
      </p:nvGrpSpPr>
      <p:grpSpPr>
        <a:xfrm>
          <a:off x="0" y="0"/>
          <a:ext cx="0" cy="0"/>
          <a:chOff x="0" y="0"/>
          <a:chExt cx="0" cy="0"/>
        </a:xfrm>
      </p:grpSpPr>
      <p:sp>
        <p:nvSpPr>
          <p:cNvPr id="10" name="Title Placeholder 1"/>
          <p:cNvSpPr>
            <a:spLocks noGrp="1"/>
          </p:cNvSpPr>
          <p:nvPr>
            <p:ph type="title" hasCustomPrompt="1"/>
            <p:custDataLst>
              <p:tags r:id="rId1"/>
            </p:custDataLst>
          </p:nvPr>
        </p:nvSpPr>
        <p:spPr>
          <a:xfrm>
            <a:off x="402166" y="846998"/>
            <a:ext cx="8346547" cy="909093"/>
          </a:xfrm>
          <a:prstGeom prst="rect">
            <a:avLst/>
          </a:prstGeom>
        </p:spPr>
        <p:txBody>
          <a:bodyPr vert="horz" lIns="0" tIns="0" rIns="0" bIns="0" rtlCol="0">
            <a:noAutofit/>
          </a:bodyPr>
          <a:lstStyle>
            <a:lvl1pPr marL="0" indent="0" algn="l">
              <a:spcBef>
                <a:spcPts val="0"/>
              </a:spcBef>
              <a:spcAft>
                <a:spcPts val="0"/>
              </a:spcAft>
              <a:buSzPct val="120000"/>
              <a:buFont typeface="Arial" pitchFamily="34" charset="0"/>
              <a:defRPr sz="1600">
                <a:solidFill>
                  <a:schemeClr val="tx1"/>
                </a:solidFill>
              </a:defRPr>
            </a:lvl1pPr>
          </a:lstStyle>
          <a:p>
            <a:pPr marL="0" lvl="0" indent="0" algn="l">
              <a:spcBef>
                <a:spcPts val="0"/>
              </a:spcBef>
              <a:spcAft>
                <a:spcPts val="0"/>
              </a:spcAft>
              <a:buSzPct val="120000"/>
              <a:buFont typeface="Arial" pitchFamily="34" charset="0"/>
            </a:pPr>
            <a:r>
              <a:rPr lang="en-ZA" noProof="0" dirty="0" smtClean="0"/>
              <a:t>Opening slide paragraph (4 lines)</a:t>
            </a:r>
            <a:endParaRPr lang="en-GB" noProof="0" dirty="0"/>
          </a:p>
        </p:txBody>
      </p:sp>
      <p:sp>
        <p:nvSpPr>
          <p:cNvPr id="13" name="Text Placeholder 12"/>
          <p:cNvSpPr>
            <a:spLocks noGrp="1"/>
          </p:cNvSpPr>
          <p:nvPr>
            <p:ph type="body" sz="quarter" idx="10" hasCustomPrompt="1"/>
          </p:nvPr>
        </p:nvSpPr>
        <p:spPr>
          <a:xfrm>
            <a:off x="402166" y="287383"/>
            <a:ext cx="8346547" cy="391886"/>
          </a:xfrm>
        </p:spPr>
        <p:txBody>
          <a:bodyPr vert="horz" lIns="0" tIns="0" rIns="0" bIns="0" rtlCol="0" anchor="ctr" anchorCtr="0">
            <a:noAutofit/>
          </a:bodyPr>
          <a:lstStyle>
            <a:lvl1pPr marL="0" indent="0">
              <a:buNone/>
              <a:defRPr lang="en-US" sz="2400" smtClean="0">
                <a:solidFill>
                  <a:schemeClr val="tx1"/>
                </a:solidFill>
              </a:defRPr>
            </a:lvl1pPr>
            <a:lvl2pPr marL="125413" indent="0">
              <a:buNone/>
              <a:defRPr lang="en-US" sz="2000" smtClean="0"/>
            </a:lvl2pPr>
            <a:lvl3pPr marL="280988" indent="0">
              <a:buNone/>
              <a:defRPr lang="en-US" sz="2000" smtClean="0"/>
            </a:lvl3pPr>
            <a:lvl4pPr marL="388938" indent="0">
              <a:buNone/>
              <a:defRPr lang="en-US" sz="2000" smtClean="0"/>
            </a:lvl4pPr>
            <a:lvl5pPr marL="544513" indent="0">
              <a:buNone/>
              <a:defRPr lang="en-ZA" sz="2000"/>
            </a:lvl5pPr>
          </a:lstStyle>
          <a:p>
            <a:pPr lvl="0"/>
            <a:r>
              <a:rPr lang="en-US" dirty="0" smtClean="0"/>
              <a:t>Click to insert title (1 line)</a:t>
            </a:r>
            <a:endParaRPr lang="en-ZA" dirty="0"/>
          </a:p>
        </p:txBody>
      </p:sp>
      <p:sp>
        <p:nvSpPr>
          <p:cNvPr id="15" name="Text Placeholder 14"/>
          <p:cNvSpPr>
            <a:spLocks noGrp="1"/>
          </p:cNvSpPr>
          <p:nvPr>
            <p:ph type="body" sz="quarter" idx="11" hasCustomPrompt="1"/>
          </p:nvPr>
        </p:nvSpPr>
        <p:spPr>
          <a:xfrm>
            <a:off x="402166" y="1952624"/>
            <a:ext cx="8346547" cy="4288301"/>
          </a:xfrm>
        </p:spPr>
        <p:txBody>
          <a:bodyPr>
            <a:noAutofit/>
          </a:bodyPr>
          <a:lstStyle>
            <a:lvl1pPr>
              <a:defRPr/>
            </a:lvl1pPr>
          </a:lstStyle>
          <a:p>
            <a:pPr lvl="0"/>
            <a:r>
              <a:rPr lang="en-US" dirty="0" smtClean="0"/>
              <a:t>Bullet level one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6" name="Text Placeholder 3"/>
          <p:cNvSpPr>
            <a:spLocks noGrp="1"/>
          </p:cNvSpPr>
          <p:nvPr>
            <p:ph type="body" sz="quarter" idx="13" hasCustomPrompt="1"/>
            <p:custDataLst>
              <p:tags r:id="rId2"/>
            </p:custDataLst>
          </p:nvPr>
        </p:nvSpPr>
        <p:spPr>
          <a:xfrm>
            <a:off x="384747" y="6240925"/>
            <a:ext cx="8363966" cy="210586"/>
          </a:xfrm>
          <a:prstGeom prst="rect">
            <a:avLst/>
          </a:prstGeom>
        </p:spPr>
        <p:txBody>
          <a:bodyPr anchor="b" anchorCtr="0">
            <a:noAutofit/>
          </a:bodyPr>
          <a:lstStyle>
            <a:lvl1pPr marL="0" indent="0">
              <a:buNone/>
              <a:defRPr sz="800" i="1"/>
            </a:lvl1pPr>
          </a:lstStyle>
          <a:p>
            <a:pPr lvl="0"/>
            <a:r>
              <a:rPr lang="en-GB" noProof="0" smtClean="0"/>
              <a:t>Click to insert source</a:t>
            </a:r>
            <a:endParaRPr lang="en-GB" noProof="0"/>
          </a:p>
        </p:txBody>
      </p:sp>
      <p:sp>
        <p:nvSpPr>
          <p:cNvPr id="6" name="TextBox 1"/>
          <p:cNvSpPr txBox="1"/>
          <p:nvPr userDrawn="1">
            <p:custDataLst>
              <p:tags r:id="rId3"/>
            </p:custDataLst>
          </p:nvPr>
        </p:nvSpPr>
        <p:spPr>
          <a:xfrm>
            <a:off x="6388580" y="6528896"/>
            <a:ext cx="1735135" cy="123111"/>
          </a:xfrm>
          <a:prstGeom prst="rect">
            <a:avLst/>
          </a:prstGeom>
          <a:noFill/>
        </p:spPr>
        <p:txBody>
          <a:bodyPr wrap="square" lIns="0" tIns="0" rIns="0" bIns="0" rtlCol="0">
            <a:noAutofit/>
          </a:bodyPr>
          <a:lstStyle/>
          <a:p>
            <a:pPr algn="r">
              <a:defRPr/>
            </a:pPr>
            <a:r>
              <a:rPr lang="en-GB" sz="800" dirty="0" smtClean="0">
                <a:solidFill>
                  <a:srgbClr val="584E45"/>
                </a:solidFill>
                <a:cs typeface="Arial" pitchFamily="34" charset="0"/>
              </a:rPr>
              <a:t>2015   </a:t>
            </a:r>
            <a:r>
              <a:rPr lang="en-GB" sz="800" b="1" dirty="0" smtClean="0">
                <a:solidFill>
                  <a:srgbClr val="584E45"/>
                </a:solidFill>
                <a:cs typeface="Arial" pitchFamily="34" charset="0"/>
              </a:rPr>
              <a:t>|   </a:t>
            </a:r>
            <a:fld id="{7EEF886D-079E-44ED-96FE-DEB596CD73F7}" type="slidenum">
              <a:rPr lang="en-GB" sz="800" b="1" smtClean="0">
                <a:solidFill>
                  <a:srgbClr val="584E45"/>
                </a:solidFill>
                <a:cs typeface="Arial" pitchFamily="34" charset="0"/>
              </a:rPr>
              <a:pPr algn="r">
                <a:defRPr/>
              </a:pPr>
              <a:t>‹#›</a:t>
            </a:fld>
            <a:endParaRPr lang="en-GB" sz="800" b="1" i="1" dirty="0" smtClean="0">
              <a:solidFill>
                <a:srgbClr val="584E45"/>
              </a:solidFill>
            </a:endParaRPr>
          </a:p>
        </p:txBody>
      </p:sp>
      <p:pic>
        <p:nvPicPr>
          <p:cNvPr id="9" name="Content Placeholder 12" descr="20yrs Logo2.jpg"/>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l="-58057" r="-50306" b="-2047"/>
          <a:stretch/>
        </p:blipFill>
        <p:spPr>
          <a:xfrm>
            <a:off x="7924364" y="6267200"/>
            <a:ext cx="902559" cy="496373"/>
          </a:xfrm>
          <a:prstGeom prst="rect">
            <a:avLst/>
          </a:prstGeom>
        </p:spPr>
      </p:pic>
      <p:pic>
        <p:nvPicPr>
          <p:cNvPr id="11" name="Picture 10" descr="logo Small business devleopment dept_1"/>
          <p:cNvPicPr/>
          <p:nvPr userDrawn="1"/>
        </p:nvPicPr>
        <p:blipFill>
          <a:blip r:embed="rId6" cstate="print">
            <a:extLst>
              <a:ext uri="{28A0092B-C50C-407E-A947-70E740481C1C}">
                <a14:useLocalDpi xmlns:a14="http://schemas.microsoft.com/office/drawing/2010/main" xmlns="" val="0"/>
              </a:ext>
            </a:extLst>
          </a:blip>
          <a:srcRect t="24292" b="22406"/>
          <a:stretch>
            <a:fillRect/>
          </a:stretch>
        </p:blipFill>
        <p:spPr bwMode="auto">
          <a:xfrm>
            <a:off x="179512" y="6230224"/>
            <a:ext cx="1420688" cy="570324"/>
          </a:xfrm>
          <a:prstGeom prst="rect">
            <a:avLst/>
          </a:prstGeom>
          <a:noFill/>
          <a:ln>
            <a:noFill/>
          </a:ln>
        </p:spPr>
      </p:pic>
    </p:spTree>
    <p:extLst>
      <p:ext uri="{BB962C8B-B14F-4D97-AF65-F5344CB8AC3E}">
        <p14:creationId xmlns:p14="http://schemas.microsoft.com/office/powerpoint/2010/main" xmlns="" val="274606959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Heading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02166" y="287383"/>
            <a:ext cx="8346547" cy="391886"/>
          </a:xfrm>
        </p:spPr>
        <p:txBody>
          <a:bodyPr vert="horz" lIns="0" tIns="0" rIns="0" bIns="0" rtlCol="0" anchor="ctr" anchorCtr="0">
            <a:noAutofit/>
          </a:bodyPr>
          <a:lstStyle>
            <a:lvl1pPr marL="0" indent="0">
              <a:buNone/>
              <a:defRPr lang="en-US" sz="2400" smtClean="0">
                <a:solidFill>
                  <a:schemeClr val="accent1"/>
                </a:solidFill>
              </a:defRPr>
            </a:lvl1pPr>
            <a:lvl2pPr marL="125413" indent="0">
              <a:buNone/>
              <a:defRPr lang="en-US" sz="2000" smtClean="0"/>
            </a:lvl2pPr>
            <a:lvl3pPr marL="280988" indent="0">
              <a:buNone/>
              <a:defRPr lang="en-US" sz="2000" smtClean="0"/>
            </a:lvl3pPr>
            <a:lvl4pPr marL="388938" indent="0">
              <a:buNone/>
              <a:defRPr lang="en-US" sz="2000" smtClean="0"/>
            </a:lvl4pPr>
            <a:lvl5pPr marL="544513" indent="0">
              <a:buNone/>
              <a:defRPr lang="en-ZA" sz="2000"/>
            </a:lvl5pPr>
          </a:lstStyle>
          <a:p>
            <a:pPr lvl="0"/>
            <a:r>
              <a:rPr lang="en-US" dirty="0" smtClean="0"/>
              <a:t>Click to insert title (1 line)</a:t>
            </a:r>
            <a:endParaRPr lang="en-ZA" dirty="0"/>
          </a:p>
        </p:txBody>
      </p:sp>
      <p:sp>
        <p:nvSpPr>
          <p:cNvPr id="15" name="Text Placeholder 14"/>
          <p:cNvSpPr>
            <a:spLocks noGrp="1"/>
          </p:cNvSpPr>
          <p:nvPr>
            <p:ph type="body" sz="quarter" idx="11" hasCustomPrompt="1"/>
          </p:nvPr>
        </p:nvSpPr>
        <p:spPr>
          <a:xfrm>
            <a:off x="402166" y="873125"/>
            <a:ext cx="8346547" cy="5275125"/>
          </a:xfrm>
        </p:spPr>
        <p:txBody>
          <a:bodyPr>
            <a:noAutofit/>
          </a:bodyPr>
          <a:lstStyle>
            <a:lvl1pPr>
              <a:defRPr/>
            </a:lvl1pPr>
          </a:lstStyle>
          <a:p>
            <a:pPr lvl="0"/>
            <a:r>
              <a:rPr lang="en-US" dirty="0" smtClean="0"/>
              <a:t>Bullet level one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6" name="Text Placeholder 3"/>
          <p:cNvSpPr>
            <a:spLocks noGrp="1"/>
          </p:cNvSpPr>
          <p:nvPr>
            <p:ph type="body" sz="quarter" idx="13" hasCustomPrompt="1"/>
            <p:custDataLst>
              <p:tags r:id="rId1"/>
            </p:custDataLst>
          </p:nvPr>
        </p:nvSpPr>
        <p:spPr>
          <a:xfrm>
            <a:off x="384747" y="6240925"/>
            <a:ext cx="5602815" cy="210586"/>
          </a:xfrm>
          <a:prstGeom prst="rect">
            <a:avLst/>
          </a:prstGeom>
        </p:spPr>
        <p:txBody>
          <a:bodyPr anchor="b" anchorCtr="0">
            <a:noAutofit/>
          </a:bodyPr>
          <a:lstStyle>
            <a:lvl1pPr marL="0" indent="0">
              <a:buNone/>
              <a:defRPr sz="800" i="1"/>
            </a:lvl1pPr>
          </a:lstStyle>
          <a:p>
            <a:pPr lvl="0"/>
            <a:r>
              <a:rPr lang="en-GB" noProof="0" smtClean="0"/>
              <a:t>Click to insert source</a:t>
            </a:r>
            <a:endParaRPr lang="en-GB" noProof="0"/>
          </a:p>
        </p:txBody>
      </p:sp>
    </p:spTree>
    <p:extLst>
      <p:ext uri="{BB962C8B-B14F-4D97-AF65-F5344CB8AC3E}">
        <p14:creationId xmlns:p14="http://schemas.microsoft.com/office/powerpoint/2010/main" xmlns="" val="322271850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5_Heading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02166" y="287383"/>
            <a:ext cx="8346547" cy="391886"/>
          </a:xfrm>
        </p:spPr>
        <p:txBody>
          <a:bodyPr vert="horz" lIns="0" tIns="0" rIns="0" bIns="0" rtlCol="0" anchor="ctr" anchorCtr="0">
            <a:noAutofit/>
          </a:bodyPr>
          <a:lstStyle>
            <a:lvl1pPr>
              <a:defRPr lang="en-ZA" sz="2400" dirty="0">
                <a:solidFill>
                  <a:schemeClr val="accent1"/>
                </a:solidFill>
              </a:defRPr>
            </a:lvl1pPr>
          </a:lstStyle>
          <a:p>
            <a:pPr lvl="0"/>
            <a:r>
              <a:rPr lang="en-US" dirty="0" smtClean="0"/>
              <a:t>Click to insert title (1 line)</a:t>
            </a:r>
            <a:endParaRPr lang="en-ZA" dirty="0"/>
          </a:p>
        </p:txBody>
      </p:sp>
      <p:sp>
        <p:nvSpPr>
          <p:cNvPr id="15" name="Text Placeholder 14"/>
          <p:cNvSpPr>
            <a:spLocks noGrp="1"/>
          </p:cNvSpPr>
          <p:nvPr>
            <p:ph type="body" sz="quarter" idx="11" hasCustomPrompt="1"/>
          </p:nvPr>
        </p:nvSpPr>
        <p:spPr>
          <a:xfrm>
            <a:off x="402166" y="873126"/>
            <a:ext cx="8346547" cy="4996455"/>
          </a:xfrm>
        </p:spPr>
        <p:txBody>
          <a:bodyPr>
            <a:noAutofit/>
          </a:bodyPr>
          <a:lstStyle>
            <a:lvl1pPr>
              <a:defRPr/>
            </a:lvl1pPr>
          </a:lstStyle>
          <a:p>
            <a:pPr lvl="0"/>
            <a:r>
              <a:rPr lang="en-US" dirty="0" smtClean="0"/>
              <a:t>Bullet level one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xmlns="" val="384919542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Main Title Slide">
    <p:spTree>
      <p:nvGrpSpPr>
        <p:cNvPr id="1" name=""/>
        <p:cNvGrpSpPr/>
        <p:nvPr/>
      </p:nvGrpSpPr>
      <p:grpSpPr>
        <a:xfrm>
          <a:off x="0" y="0"/>
          <a:ext cx="0" cy="0"/>
          <a:chOff x="0" y="0"/>
          <a:chExt cx="0" cy="0"/>
        </a:xfrm>
      </p:grpSpPr>
      <p:pic>
        <p:nvPicPr>
          <p:cNvPr id="13" name="Picture 12"/>
          <p:cNvPicPr/>
          <p:nvPr userDrawn="1"/>
        </p:nvPicPr>
        <p:blipFill rotWithShape="1">
          <a:blip r:embed="rId3" cstate="print">
            <a:extLst>
              <a:ext uri="{28A0092B-C50C-407E-A947-70E740481C1C}">
                <a14:useLocalDpi xmlns:a14="http://schemas.microsoft.com/office/drawing/2010/main" xmlns="" val="0"/>
              </a:ext>
            </a:extLst>
          </a:blip>
          <a:srcRect t="34818" b="4069"/>
          <a:stretch/>
        </p:blipFill>
        <p:spPr>
          <a:xfrm>
            <a:off x="0" y="1680755"/>
            <a:ext cx="5978184" cy="5177246"/>
          </a:xfrm>
          <a:prstGeom prst="rect">
            <a:avLst/>
          </a:prstGeom>
        </p:spPr>
      </p:pic>
      <p:sp>
        <p:nvSpPr>
          <p:cNvPr id="10" name="Title 2"/>
          <p:cNvSpPr>
            <a:spLocks noGrp="1"/>
          </p:cNvSpPr>
          <p:nvPr>
            <p:ph type="body" sz="quarter" idx="10" hasCustomPrompt="1"/>
          </p:nvPr>
        </p:nvSpPr>
        <p:spPr>
          <a:xfrm>
            <a:off x="5115127" y="3740066"/>
            <a:ext cx="3480234" cy="561975"/>
          </a:xfrm>
          <a:prstGeom prst="rect">
            <a:avLst/>
          </a:prstGeom>
        </p:spPr>
        <p:txBody>
          <a:bodyPr vert="horz" lIns="0" tIns="0" rIns="0" bIns="0" rtlCol="0" anchor="t" anchorCtr="0">
            <a:noAutofit/>
          </a:bodyPr>
          <a:lstStyle>
            <a:lvl1pPr marL="0" indent="0">
              <a:buNone/>
              <a:defRPr lang="en-US" sz="1800" b="0" baseline="0" smtClean="0">
                <a:solidFill>
                  <a:schemeClr val="accent2"/>
                </a:solidFill>
                <a:ea typeface="+mj-ea"/>
              </a:defRPr>
            </a:lvl1pPr>
            <a:lvl2pPr marL="125413" indent="0">
              <a:buNone/>
              <a:defRPr lang="en-US" smtClean="0"/>
            </a:lvl2pPr>
            <a:lvl3pPr marL="280988" indent="0">
              <a:buNone/>
              <a:defRPr lang="en-US" smtClean="0"/>
            </a:lvl3pPr>
            <a:lvl4pPr marL="388938" indent="0">
              <a:buNone/>
              <a:defRPr lang="en-US" smtClean="0"/>
            </a:lvl4pPr>
            <a:lvl5pPr marL="544513" indent="0">
              <a:buNone/>
              <a:defRPr lang="en-GB"/>
            </a:lvl5pPr>
          </a:lstStyle>
          <a:p>
            <a:pPr lvl="0">
              <a:spcBef>
                <a:spcPct val="0"/>
              </a:spcBef>
            </a:pPr>
            <a:r>
              <a:rPr lang="en-GB" noProof="0" dirty="0" smtClean="0"/>
              <a:t>Click to insert presentation sub-title and date</a:t>
            </a:r>
            <a:endParaRPr lang="en-GB" noProof="0" dirty="0"/>
          </a:p>
        </p:txBody>
      </p:sp>
      <p:sp>
        <p:nvSpPr>
          <p:cNvPr id="2" name="Title 1"/>
          <p:cNvSpPr>
            <a:spLocks noGrp="1"/>
          </p:cNvSpPr>
          <p:nvPr>
            <p:ph type="title" hasCustomPrompt="1"/>
            <p:custDataLst>
              <p:tags r:id="rId1"/>
            </p:custDataLst>
          </p:nvPr>
        </p:nvSpPr>
        <p:spPr>
          <a:xfrm>
            <a:off x="5115127" y="2951857"/>
            <a:ext cx="3480234" cy="788209"/>
          </a:xfrm>
          <a:prstGeom prst="rect">
            <a:avLst/>
          </a:prstGeom>
        </p:spPr>
        <p:txBody>
          <a:bodyPr>
            <a:noAutofit/>
          </a:bodyPr>
          <a:lstStyle>
            <a:lvl1pPr algn="l">
              <a:defRPr sz="2400" cap="none" baseline="0">
                <a:solidFill>
                  <a:schemeClr val="tx1"/>
                </a:solidFill>
              </a:defRPr>
            </a:lvl1pPr>
          </a:lstStyle>
          <a:p>
            <a:r>
              <a:rPr lang="en-GB" noProof="0" dirty="0" smtClean="0"/>
              <a:t>Click to insert presentation title</a:t>
            </a:r>
            <a:endParaRPr lang="en-GB" noProof="0" dirty="0"/>
          </a:p>
        </p:txBody>
      </p:sp>
      <p:pic>
        <p:nvPicPr>
          <p:cNvPr id="12" name="Picture 11"/>
          <p:cNvPicPr/>
          <p:nvPr userDrawn="1"/>
        </p:nvPicPr>
        <p:blipFill rotWithShape="1">
          <a:blip r:embed="rId3" cstate="print">
            <a:extLst>
              <a:ext uri="{28A0092B-C50C-407E-A947-70E740481C1C}">
                <a14:useLocalDpi xmlns:a14="http://schemas.microsoft.com/office/drawing/2010/main" xmlns="" val="0"/>
              </a:ext>
            </a:extLst>
          </a:blip>
          <a:srcRect l="6854" t="1883" r="61161" b="78209"/>
          <a:stretch/>
        </p:blipFill>
        <p:spPr>
          <a:xfrm>
            <a:off x="6445846" y="77039"/>
            <a:ext cx="2403568" cy="2116184"/>
          </a:xfrm>
          <a:prstGeom prst="rect">
            <a:avLst/>
          </a:prstGeom>
        </p:spPr>
      </p:pic>
    </p:spTree>
    <p:extLst>
      <p:ext uri="{BB962C8B-B14F-4D97-AF65-F5344CB8AC3E}">
        <p14:creationId xmlns:p14="http://schemas.microsoft.com/office/powerpoint/2010/main" xmlns="" val="418061566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0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2534195"/>
            <a:ext cx="9144000" cy="4332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itle 2"/>
          <p:cNvSpPr>
            <a:spLocks noGrp="1"/>
          </p:cNvSpPr>
          <p:nvPr>
            <p:ph type="body" sz="quarter" idx="10" hasCustomPrompt="1"/>
          </p:nvPr>
        </p:nvSpPr>
        <p:spPr>
          <a:xfrm>
            <a:off x="395288" y="4214949"/>
            <a:ext cx="5334952" cy="561975"/>
          </a:xfrm>
          <a:prstGeom prst="rect">
            <a:avLst/>
          </a:prstGeom>
        </p:spPr>
        <p:txBody>
          <a:bodyPr vert="horz" lIns="0" tIns="0" rIns="0" bIns="0" rtlCol="0" anchor="t" anchorCtr="0">
            <a:noAutofit/>
          </a:bodyPr>
          <a:lstStyle>
            <a:lvl1pPr marL="0" indent="0">
              <a:buNone/>
              <a:defRPr lang="en-US" sz="1800" b="0" baseline="0" smtClean="0">
                <a:solidFill>
                  <a:schemeClr val="bg2"/>
                </a:solidFill>
                <a:ea typeface="+mj-ea"/>
              </a:defRPr>
            </a:lvl1pPr>
            <a:lvl2pPr marL="125413" indent="0">
              <a:buNone/>
              <a:defRPr lang="en-US" smtClean="0"/>
            </a:lvl2pPr>
            <a:lvl3pPr marL="280988" indent="0">
              <a:buNone/>
              <a:defRPr lang="en-US" smtClean="0"/>
            </a:lvl3pPr>
            <a:lvl4pPr marL="388938" indent="0">
              <a:buNone/>
              <a:defRPr lang="en-US" smtClean="0"/>
            </a:lvl4pPr>
            <a:lvl5pPr marL="544513" indent="0">
              <a:buNone/>
              <a:defRPr lang="en-GB"/>
            </a:lvl5pPr>
          </a:lstStyle>
          <a:p>
            <a:pPr lvl="0">
              <a:spcBef>
                <a:spcPct val="0"/>
              </a:spcBef>
            </a:pPr>
            <a:r>
              <a:rPr lang="en-GB" noProof="0" dirty="0" smtClean="0"/>
              <a:t>Click to insert section divider subtitle</a:t>
            </a:r>
            <a:endParaRPr lang="en-GB" noProof="0" dirty="0"/>
          </a:p>
        </p:txBody>
      </p:sp>
      <p:sp>
        <p:nvSpPr>
          <p:cNvPr id="12" name="Title 1"/>
          <p:cNvSpPr>
            <a:spLocks noGrp="1"/>
          </p:cNvSpPr>
          <p:nvPr>
            <p:ph type="title" hasCustomPrompt="1"/>
            <p:custDataLst>
              <p:tags r:id="rId2"/>
            </p:custDataLst>
          </p:nvPr>
        </p:nvSpPr>
        <p:spPr>
          <a:xfrm>
            <a:off x="395288" y="3396709"/>
            <a:ext cx="5334952" cy="788209"/>
          </a:xfrm>
          <a:prstGeom prst="rect">
            <a:avLst/>
          </a:prstGeom>
        </p:spPr>
        <p:txBody>
          <a:bodyPr anchor="b">
            <a:noAutofit/>
          </a:bodyPr>
          <a:lstStyle>
            <a:lvl1pPr algn="l">
              <a:defRPr sz="2400" cap="none" baseline="0">
                <a:solidFill>
                  <a:schemeClr val="bg1"/>
                </a:solidFill>
              </a:defRPr>
            </a:lvl1pPr>
          </a:lstStyle>
          <a:p>
            <a:r>
              <a:rPr lang="en-GB" noProof="0" dirty="0" smtClean="0"/>
              <a:t>Click to insert section divider title</a:t>
            </a:r>
            <a:endParaRPr lang="en-GB" noProof="0" dirty="0"/>
          </a:p>
        </p:txBody>
      </p:sp>
      <p:pic>
        <p:nvPicPr>
          <p:cNvPr id="6" name="Picture 5"/>
          <p:cNvPicPr>
            <a:picLocks noChangeAspect="1"/>
          </p:cNvPicPr>
          <p:nvPr userDrawn="1"/>
        </p:nvPicPr>
        <p:blipFill>
          <a:blip r:embed="rId4" cstate="print"/>
          <a:stretch>
            <a:fillRect/>
          </a:stretch>
        </p:blipFill>
        <p:spPr>
          <a:xfrm>
            <a:off x="5496407" y="257971"/>
            <a:ext cx="3174616" cy="1324160"/>
          </a:xfrm>
          <a:prstGeom prst="rect">
            <a:avLst/>
          </a:prstGeom>
        </p:spPr>
      </p:pic>
    </p:spTree>
    <p:extLst>
      <p:ext uri="{BB962C8B-B14F-4D97-AF65-F5344CB8AC3E}">
        <p14:creationId xmlns:p14="http://schemas.microsoft.com/office/powerpoint/2010/main" xmlns="" val="402089495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1_Final Slide">
    <p:spTree>
      <p:nvGrpSpPr>
        <p:cNvPr id="1" name=""/>
        <p:cNvGrpSpPr/>
        <p:nvPr/>
      </p:nvGrpSpPr>
      <p:grpSpPr>
        <a:xfrm>
          <a:off x="0" y="0"/>
          <a:ext cx="0" cy="0"/>
          <a:chOff x="0" y="0"/>
          <a:chExt cx="0" cy="0"/>
        </a:xfrm>
      </p:grpSpPr>
      <p:pic>
        <p:nvPicPr>
          <p:cNvPr id="10" name="Picture 9"/>
          <p:cNvPicPr/>
          <p:nvPr userDrawn="1"/>
        </p:nvPicPr>
        <p:blipFill rotWithShape="1">
          <a:blip r:embed="rId4" cstate="print">
            <a:extLst>
              <a:ext uri="{28A0092B-C50C-407E-A947-70E740481C1C}">
                <a14:useLocalDpi xmlns:a14="http://schemas.microsoft.com/office/drawing/2010/main" xmlns="" val="0"/>
              </a:ext>
            </a:extLst>
          </a:blip>
          <a:srcRect l="6854" t="1883" r="61161" b="78209"/>
          <a:stretch/>
        </p:blipFill>
        <p:spPr>
          <a:xfrm>
            <a:off x="6445846" y="77039"/>
            <a:ext cx="2403568" cy="2116184"/>
          </a:xfrm>
          <a:prstGeom prst="rect">
            <a:avLst/>
          </a:prstGeom>
        </p:spPr>
      </p:pic>
      <p:sp>
        <p:nvSpPr>
          <p:cNvPr id="6" name="Rectangle 2"/>
          <p:cNvSpPr/>
          <p:nvPr userDrawn="1">
            <p:custDataLst>
              <p:tags r:id="rId1"/>
            </p:custDataLst>
          </p:nvPr>
        </p:nvSpPr>
        <p:spPr>
          <a:xfrm>
            <a:off x="0" y="2534195"/>
            <a:ext cx="9144000" cy="4332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itle 2"/>
          <p:cNvSpPr>
            <a:spLocks noGrp="1"/>
          </p:cNvSpPr>
          <p:nvPr>
            <p:ph type="body" sz="quarter" idx="10" hasCustomPrompt="1"/>
          </p:nvPr>
        </p:nvSpPr>
        <p:spPr>
          <a:xfrm>
            <a:off x="395288" y="4214949"/>
            <a:ext cx="5334952" cy="561975"/>
          </a:xfrm>
          <a:prstGeom prst="rect">
            <a:avLst/>
          </a:prstGeom>
        </p:spPr>
        <p:txBody>
          <a:bodyPr vert="horz" lIns="0" tIns="0" rIns="0" bIns="0" rtlCol="0" anchor="t" anchorCtr="0">
            <a:noAutofit/>
          </a:bodyPr>
          <a:lstStyle>
            <a:lvl1pPr marL="0" indent="0">
              <a:buNone/>
              <a:defRPr lang="en-US" sz="1800" b="0" baseline="0" smtClean="0">
                <a:solidFill>
                  <a:schemeClr val="tx1"/>
                </a:solidFill>
                <a:ea typeface="+mj-ea"/>
              </a:defRPr>
            </a:lvl1pPr>
            <a:lvl2pPr marL="125413" indent="0">
              <a:buNone/>
              <a:defRPr lang="en-US" smtClean="0"/>
            </a:lvl2pPr>
            <a:lvl3pPr marL="280988" indent="0">
              <a:buNone/>
              <a:defRPr lang="en-US" smtClean="0"/>
            </a:lvl3pPr>
            <a:lvl4pPr marL="388938" indent="0">
              <a:buNone/>
              <a:defRPr lang="en-US" smtClean="0"/>
            </a:lvl4pPr>
            <a:lvl5pPr marL="544513" indent="0">
              <a:buNone/>
              <a:defRPr lang="en-GB"/>
            </a:lvl5pPr>
          </a:lstStyle>
          <a:p>
            <a:pPr lvl="0">
              <a:spcBef>
                <a:spcPct val="0"/>
              </a:spcBef>
            </a:pPr>
            <a:r>
              <a:rPr lang="en-GB" noProof="0" dirty="0" smtClean="0"/>
              <a:t>Click to insert section divider subtitle</a:t>
            </a:r>
            <a:endParaRPr lang="en-GB" noProof="0" dirty="0"/>
          </a:p>
        </p:txBody>
      </p:sp>
      <p:sp>
        <p:nvSpPr>
          <p:cNvPr id="9" name="Title 1"/>
          <p:cNvSpPr>
            <a:spLocks noGrp="1"/>
          </p:cNvSpPr>
          <p:nvPr>
            <p:ph type="title" hasCustomPrompt="1"/>
            <p:custDataLst>
              <p:tags r:id="rId2"/>
            </p:custDataLst>
          </p:nvPr>
        </p:nvSpPr>
        <p:spPr>
          <a:xfrm>
            <a:off x="395288" y="3396709"/>
            <a:ext cx="5334952" cy="788209"/>
          </a:xfrm>
          <a:prstGeom prst="rect">
            <a:avLst/>
          </a:prstGeom>
        </p:spPr>
        <p:txBody>
          <a:bodyPr anchor="b">
            <a:noAutofit/>
          </a:bodyPr>
          <a:lstStyle>
            <a:lvl1pPr algn="l">
              <a:defRPr sz="2400" cap="none" baseline="0">
                <a:solidFill>
                  <a:schemeClr val="bg1"/>
                </a:solidFill>
              </a:defRPr>
            </a:lvl1pPr>
          </a:lstStyle>
          <a:p>
            <a:r>
              <a:rPr lang="en-GB" noProof="0" dirty="0" smtClean="0"/>
              <a:t>Click to insert section divider title</a:t>
            </a:r>
            <a:endParaRPr lang="en-GB" noProof="0" dirty="0"/>
          </a:p>
        </p:txBody>
      </p:sp>
    </p:spTree>
    <p:extLst>
      <p:ext uri="{BB962C8B-B14F-4D97-AF65-F5344CB8AC3E}">
        <p14:creationId xmlns:p14="http://schemas.microsoft.com/office/powerpoint/2010/main" xmlns="" val="416423297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8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1775972"/>
            <a:ext cx="9144000" cy="50820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p:cNvPicPr/>
          <p:nvPr userDrawn="1"/>
        </p:nvPicPr>
        <p:blipFill rotWithShape="1">
          <a:blip r:embed="rId4" cstate="print">
            <a:extLst>
              <a:ext uri="{28A0092B-C50C-407E-A947-70E740481C1C}">
                <a14:useLocalDpi xmlns:a14="http://schemas.microsoft.com/office/drawing/2010/main" xmlns="" val="0"/>
              </a:ext>
            </a:extLst>
          </a:blip>
          <a:srcRect l="6854" t="1883" r="61161" b="81807"/>
          <a:stretch/>
        </p:blipFill>
        <p:spPr>
          <a:xfrm>
            <a:off x="6888480" y="77039"/>
            <a:ext cx="1960934" cy="1414410"/>
          </a:xfrm>
          <a:prstGeom prst="rect">
            <a:avLst/>
          </a:prstGeom>
        </p:spPr>
      </p:pic>
      <p:sp>
        <p:nvSpPr>
          <p:cNvPr id="11" name="Title 1"/>
          <p:cNvSpPr>
            <a:spLocks noGrp="1"/>
          </p:cNvSpPr>
          <p:nvPr>
            <p:ph type="title" hasCustomPrompt="1"/>
            <p:custDataLst>
              <p:tags r:id="rId2"/>
            </p:custDataLst>
          </p:nvPr>
        </p:nvSpPr>
        <p:spPr>
          <a:xfrm>
            <a:off x="398461" y="873125"/>
            <a:ext cx="5040000" cy="775701"/>
          </a:xfrm>
          <a:prstGeom prst="rect">
            <a:avLst/>
          </a:prstGeom>
        </p:spPr>
        <p:txBody>
          <a:bodyPr vert="horz" lIns="0" tIns="0" rIns="0" bIns="0" rtlCol="0" anchor="ctr" anchorCtr="0">
            <a:noAutofit/>
          </a:bodyPr>
          <a:lstStyle>
            <a:lvl1pPr>
              <a:defRPr lang="en-GB" sz="2000" noProof="0">
                <a:solidFill>
                  <a:schemeClr val="accent1"/>
                </a:solidFill>
              </a:defRPr>
            </a:lvl1pPr>
          </a:lstStyle>
          <a:p>
            <a:pPr marL="0" lvl="0" indent="0">
              <a:spcBef>
                <a:spcPts val="200"/>
              </a:spcBef>
              <a:spcAft>
                <a:spcPts val="200"/>
              </a:spcAft>
              <a:buSzPct val="120000"/>
              <a:buFont typeface="Arial" pitchFamily="34" charset="0"/>
            </a:pPr>
            <a:r>
              <a:rPr lang="en-GB" noProof="0" smtClean="0"/>
              <a:t>Click to insert section divider title</a:t>
            </a:r>
            <a:endParaRPr lang="en-GB" noProof="0"/>
          </a:p>
        </p:txBody>
      </p:sp>
      <p:sp>
        <p:nvSpPr>
          <p:cNvPr id="12" name="Text Placeholder 1"/>
          <p:cNvSpPr>
            <a:spLocks noGrp="1"/>
          </p:cNvSpPr>
          <p:nvPr>
            <p:ph type="body" sz="quarter" idx="11"/>
          </p:nvPr>
        </p:nvSpPr>
        <p:spPr>
          <a:xfrm>
            <a:off x="398461" y="2031006"/>
            <a:ext cx="8350252" cy="4108541"/>
          </a:xfrm>
          <a:prstGeom prst="rect">
            <a:avLst/>
          </a:prstGeom>
        </p:spPr>
        <p:txBody>
          <a:bodyPr vert="horz" lIns="0" tIns="0" rIns="0" bIns="0" rtlCol="0">
            <a:normAutofit/>
          </a:bodyPr>
          <a:lstStyle>
            <a:lvl1pPr>
              <a:defRPr lang="en-GB" sz="1600" noProof="0" dirty="0" smtClean="0">
                <a:solidFill>
                  <a:schemeClr val="bg1"/>
                </a:solidFill>
              </a:defRPr>
            </a:lvl1pPr>
            <a:lvl2pPr>
              <a:defRPr lang="en-GB" sz="1600" noProof="0" dirty="0" smtClean="0">
                <a:solidFill>
                  <a:schemeClr val="bg1"/>
                </a:solidFill>
              </a:defRPr>
            </a:lvl2pPr>
            <a:lvl3pPr>
              <a:defRPr lang="en-GB" sz="1600" noProof="0" dirty="0" smtClean="0">
                <a:solidFill>
                  <a:schemeClr val="bg1"/>
                </a:solidFill>
              </a:defRPr>
            </a:lvl3pPr>
            <a:lvl4pPr>
              <a:defRPr lang="en-GB" sz="1600" noProof="0" dirty="0" smtClean="0">
                <a:solidFill>
                  <a:schemeClr val="bg1"/>
                </a:solidFill>
              </a:defRPr>
            </a:lvl4pPr>
            <a:lvl5pPr>
              <a:defRPr lang="en-GB" sz="1600" noProof="0" dirty="0">
                <a:solidFill>
                  <a:schemeClr val="bg1"/>
                </a:solidFill>
              </a:defRPr>
            </a:lvl5pPr>
          </a:lstStyle>
          <a:p>
            <a:pPr lvl="0">
              <a:lnSpc>
                <a:spcPct val="100000"/>
              </a:lnSpc>
              <a:spcBef>
                <a:spcPts val="600"/>
              </a:spcBef>
              <a:spcAft>
                <a:spcPts val="600"/>
              </a:spcAft>
            </a:pPr>
            <a:r>
              <a:rPr lang="en-GB" noProof="0" dirty="0" smtClean="0"/>
              <a:t>Click to edit Master text styles</a:t>
            </a:r>
          </a:p>
          <a:p>
            <a:pPr lvl="1">
              <a:lnSpc>
                <a:spcPct val="100000"/>
              </a:lnSpc>
              <a:spcBef>
                <a:spcPts val="600"/>
              </a:spcBef>
              <a:spcAft>
                <a:spcPts val="600"/>
              </a:spcAft>
              <a:buClr>
                <a:schemeClr val="bg1"/>
              </a:buClr>
            </a:pPr>
            <a:r>
              <a:rPr lang="en-GB" noProof="0" dirty="0" smtClean="0"/>
              <a:t>Second level</a:t>
            </a:r>
          </a:p>
          <a:p>
            <a:pPr lvl="2">
              <a:lnSpc>
                <a:spcPct val="100000"/>
              </a:lnSpc>
              <a:spcBef>
                <a:spcPts val="600"/>
              </a:spcBef>
              <a:spcAft>
                <a:spcPts val="600"/>
              </a:spcAft>
            </a:pPr>
            <a:r>
              <a:rPr lang="en-GB" noProof="0" dirty="0" smtClean="0"/>
              <a:t>Third level</a:t>
            </a:r>
          </a:p>
          <a:p>
            <a:pPr lvl="3">
              <a:lnSpc>
                <a:spcPct val="100000"/>
              </a:lnSpc>
              <a:spcBef>
                <a:spcPts val="600"/>
              </a:spcBef>
              <a:spcAft>
                <a:spcPts val="600"/>
              </a:spcAft>
            </a:pPr>
            <a:r>
              <a:rPr lang="en-GB" noProof="0" dirty="0" smtClean="0"/>
              <a:t>Fourth level</a:t>
            </a:r>
          </a:p>
          <a:p>
            <a:pPr lvl="4">
              <a:lnSpc>
                <a:spcPct val="100000"/>
              </a:lnSpc>
              <a:spcBef>
                <a:spcPts val="600"/>
              </a:spcBef>
              <a:spcAft>
                <a:spcPts val="600"/>
              </a:spcAft>
            </a:pPr>
            <a:r>
              <a:rPr lang="en-GB" noProof="0" dirty="0" smtClean="0"/>
              <a:t>Fifth level</a:t>
            </a:r>
            <a:endParaRPr lang="en-GB" noProof="0" dirty="0"/>
          </a:p>
        </p:txBody>
      </p:sp>
    </p:spTree>
    <p:extLst>
      <p:ext uri="{BB962C8B-B14F-4D97-AF65-F5344CB8AC3E}">
        <p14:creationId xmlns:p14="http://schemas.microsoft.com/office/powerpoint/2010/main" xmlns="" val="362737051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9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1775972"/>
            <a:ext cx="9144000" cy="50820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p:cNvPicPr/>
          <p:nvPr userDrawn="1"/>
        </p:nvPicPr>
        <p:blipFill rotWithShape="1">
          <a:blip r:embed="rId4" cstate="print">
            <a:extLst>
              <a:ext uri="{28A0092B-C50C-407E-A947-70E740481C1C}">
                <a14:useLocalDpi xmlns:a14="http://schemas.microsoft.com/office/drawing/2010/main" xmlns="" val="0"/>
              </a:ext>
            </a:extLst>
          </a:blip>
          <a:srcRect l="6854" t="1883" r="61161" b="81807"/>
          <a:stretch/>
        </p:blipFill>
        <p:spPr>
          <a:xfrm>
            <a:off x="6888480" y="77039"/>
            <a:ext cx="1960934" cy="1414410"/>
          </a:xfrm>
          <a:prstGeom prst="rect">
            <a:avLst/>
          </a:prstGeom>
        </p:spPr>
      </p:pic>
      <p:sp>
        <p:nvSpPr>
          <p:cNvPr id="11" name="Title 1"/>
          <p:cNvSpPr>
            <a:spLocks noGrp="1"/>
          </p:cNvSpPr>
          <p:nvPr>
            <p:ph type="title" hasCustomPrompt="1"/>
            <p:custDataLst>
              <p:tags r:id="rId2"/>
            </p:custDataLst>
          </p:nvPr>
        </p:nvSpPr>
        <p:spPr>
          <a:xfrm>
            <a:off x="398461" y="873125"/>
            <a:ext cx="5040000" cy="775701"/>
          </a:xfrm>
          <a:prstGeom prst="rect">
            <a:avLst/>
          </a:prstGeom>
        </p:spPr>
        <p:txBody>
          <a:bodyPr vert="horz" lIns="0" tIns="0" rIns="0" bIns="0" rtlCol="0" anchor="ctr" anchorCtr="0">
            <a:noAutofit/>
          </a:bodyPr>
          <a:lstStyle>
            <a:lvl1pPr>
              <a:defRPr lang="en-GB" sz="2000" noProof="0">
                <a:solidFill>
                  <a:schemeClr val="accent1"/>
                </a:solidFill>
              </a:defRPr>
            </a:lvl1pPr>
          </a:lstStyle>
          <a:p>
            <a:pPr marL="0" lvl="0" indent="0">
              <a:spcBef>
                <a:spcPts val="200"/>
              </a:spcBef>
              <a:spcAft>
                <a:spcPts val="200"/>
              </a:spcAft>
              <a:buSzPct val="120000"/>
              <a:buFont typeface="Arial" pitchFamily="34" charset="0"/>
            </a:pPr>
            <a:r>
              <a:rPr lang="en-GB" noProof="0" smtClean="0"/>
              <a:t>Click to insert section divider title</a:t>
            </a:r>
            <a:endParaRPr lang="en-GB" noProof="0"/>
          </a:p>
        </p:txBody>
      </p:sp>
      <p:sp>
        <p:nvSpPr>
          <p:cNvPr id="12" name="Text Placeholder 1"/>
          <p:cNvSpPr>
            <a:spLocks noGrp="1"/>
          </p:cNvSpPr>
          <p:nvPr>
            <p:ph type="body" sz="quarter" idx="11"/>
          </p:nvPr>
        </p:nvSpPr>
        <p:spPr>
          <a:xfrm>
            <a:off x="398461" y="2031006"/>
            <a:ext cx="8350252" cy="4108541"/>
          </a:xfrm>
          <a:prstGeom prst="rect">
            <a:avLst/>
          </a:prstGeom>
        </p:spPr>
        <p:txBody>
          <a:bodyPr vert="horz" lIns="0" tIns="0" rIns="0" bIns="0" rtlCol="0">
            <a:normAutofit/>
          </a:bodyPr>
          <a:lstStyle>
            <a:lvl1pPr>
              <a:defRPr lang="en-GB" sz="1600" noProof="0" dirty="0" smtClean="0">
                <a:solidFill>
                  <a:schemeClr val="bg1"/>
                </a:solidFill>
              </a:defRPr>
            </a:lvl1pPr>
            <a:lvl2pPr>
              <a:defRPr lang="en-GB" sz="1600" noProof="0" dirty="0" smtClean="0">
                <a:solidFill>
                  <a:schemeClr val="bg1"/>
                </a:solidFill>
              </a:defRPr>
            </a:lvl2pPr>
            <a:lvl3pPr>
              <a:defRPr lang="en-GB" sz="1600" noProof="0" dirty="0" smtClean="0">
                <a:solidFill>
                  <a:schemeClr val="bg1"/>
                </a:solidFill>
              </a:defRPr>
            </a:lvl3pPr>
            <a:lvl4pPr>
              <a:defRPr lang="en-GB" sz="1600" noProof="0" dirty="0" smtClean="0">
                <a:solidFill>
                  <a:schemeClr val="bg1"/>
                </a:solidFill>
              </a:defRPr>
            </a:lvl4pPr>
            <a:lvl5pPr>
              <a:defRPr lang="en-GB" sz="1600" noProof="0" dirty="0">
                <a:solidFill>
                  <a:schemeClr val="bg1"/>
                </a:solidFill>
              </a:defRPr>
            </a:lvl5pPr>
          </a:lstStyle>
          <a:p>
            <a:pPr lvl="0">
              <a:lnSpc>
                <a:spcPct val="100000"/>
              </a:lnSpc>
              <a:spcBef>
                <a:spcPts val="600"/>
              </a:spcBef>
              <a:spcAft>
                <a:spcPts val="600"/>
              </a:spcAft>
            </a:pPr>
            <a:r>
              <a:rPr lang="en-GB" noProof="0" dirty="0" smtClean="0"/>
              <a:t>Click to edit Master text styles</a:t>
            </a:r>
          </a:p>
          <a:p>
            <a:pPr lvl="1">
              <a:lnSpc>
                <a:spcPct val="100000"/>
              </a:lnSpc>
              <a:spcBef>
                <a:spcPts val="600"/>
              </a:spcBef>
              <a:spcAft>
                <a:spcPts val="600"/>
              </a:spcAft>
              <a:buClr>
                <a:schemeClr val="bg1"/>
              </a:buClr>
            </a:pPr>
            <a:r>
              <a:rPr lang="en-GB" noProof="0" dirty="0" smtClean="0"/>
              <a:t>Second level</a:t>
            </a:r>
          </a:p>
          <a:p>
            <a:pPr lvl="2">
              <a:lnSpc>
                <a:spcPct val="100000"/>
              </a:lnSpc>
              <a:spcBef>
                <a:spcPts val="600"/>
              </a:spcBef>
              <a:spcAft>
                <a:spcPts val="600"/>
              </a:spcAft>
            </a:pPr>
            <a:r>
              <a:rPr lang="en-GB" noProof="0" dirty="0" smtClean="0"/>
              <a:t>Third level</a:t>
            </a:r>
          </a:p>
          <a:p>
            <a:pPr lvl="3">
              <a:lnSpc>
                <a:spcPct val="100000"/>
              </a:lnSpc>
              <a:spcBef>
                <a:spcPts val="600"/>
              </a:spcBef>
              <a:spcAft>
                <a:spcPts val="600"/>
              </a:spcAft>
            </a:pPr>
            <a:r>
              <a:rPr lang="en-GB" noProof="0" dirty="0" smtClean="0"/>
              <a:t>Fourth level</a:t>
            </a:r>
          </a:p>
          <a:p>
            <a:pPr lvl="4">
              <a:lnSpc>
                <a:spcPct val="100000"/>
              </a:lnSpc>
              <a:spcBef>
                <a:spcPts val="600"/>
              </a:spcBef>
              <a:spcAft>
                <a:spcPts val="600"/>
              </a:spcAft>
            </a:pPr>
            <a:r>
              <a:rPr lang="en-GB" noProof="0" dirty="0" smtClean="0"/>
              <a:t>Fifth level</a:t>
            </a:r>
            <a:endParaRPr lang="en-GB" noProof="0" dirty="0"/>
          </a:p>
        </p:txBody>
      </p:sp>
    </p:spTree>
    <p:extLst>
      <p:ext uri="{BB962C8B-B14F-4D97-AF65-F5344CB8AC3E}">
        <p14:creationId xmlns:p14="http://schemas.microsoft.com/office/powerpoint/2010/main" xmlns="" val="16346168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88CD7-4EF4-4CF2-A5CD-635B91DBAFF0}" type="slidenum">
              <a:rPr lang="en-US" smtClean="0"/>
              <a:pPr/>
              <a:t>‹#›</a:t>
            </a:fld>
            <a:endParaRPr lang="en-US"/>
          </a:p>
        </p:txBody>
      </p:sp>
    </p:spTree>
    <p:extLst>
      <p:ext uri="{BB962C8B-B14F-4D97-AF65-F5344CB8AC3E}">
        <p14:creationId xmlns:p14="http://schemas.microsoft.com/office/powerpoint/2010/main" xmlns="" val="1393173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2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1775972"/>
            <a:ext cx="9144000" cy="50820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p:cNvPicPr/>
          <p:nvPr userDrawn="1"/>
        </p:nvPicPr>
        <p:blipFill rotWithShape="1">
          <a:blip r:embed="rId4" cstate="print">
            <a:extLst>
              <a:ext uri="{28A0092B-C50C-407E-A947-70E740481C1C}">
                <a14:useLocalDpi xmlns:a14="http://schemas.microsoft.com/office/drawing/2010/main" xmlns="" val="0"/>
              </a:ext>
            </a:extLst>
          </a:blip>
          <a:srcRect l="6854" t="1883" r="61161" b="81807"/>
          <a:stretch/>
        </p:blipFill>
        <p:spPr>
          <a:xfrm>
            <a:off x="6888480" y="77039"/>
            <a:ext cx="1960934" cy="1414410"/>
          </a:xfrm>
          <a:prstGeom prst="rect">
            <a:avLst/>
          </a:prstGeom>
        </p:spPr>
      </p:pic>
      <p:sp>
        <p:nvSpPr>
          <p:cNvPr id="11" name="Title 1"/>
          <p:cNvSpPr>
            <a:spLocks noGrp="1"/>
          </p:cNvSpPr>
          <p:nvPr>
            <p:ph type="title" hasCustomPrompt="1"/>
            <p:custDataLst>
              <p:tags r:id="rId2"/>
            </p:custDataLst>
          </p:nvPr>
        </p:nvSpPr>
        <p:spPr>
          <a:xfrm>
            <a:off x="398461" y="873125"/>
            <a:ext cx="5040000" cy="775701"/>
          </a:xfrm>
          <a:prstGeom prst="rect">
            <a:avLst/>
          </a:prstGeom>
        </p:spPr>
        <p:txBody>
          <a:bodyPr vert="horz" lIns="0" tIns="0" rIns="0" bIns="0" rtlCol="0" anchor="ctr" anchorCtr="0">
            <a:noAutofit/>
          </a:bodyPr>
          <a:lstStyle>
            <a:lvl1pPr>
              <a:defRPr lang="en-GB" sz="2000" noProof="0">
                <a:solidFill>
                  <a:schemeClr val="tx1"/>
                </a:solidFill>
              </a:defRPr>
            </a:lvl1pPr>
          </a:lstStyle>
          <a:p>
            <a:pPr marL="0" lvl="0" indent="0">
              <a:spcBef>
                <a:spcPts val="200"/>
              </a:spcBef>
              <a:spcAft>
                <a:spcPts val="200"/>
              </a:spcAft>
              <a:buSzPct val="120000"/>
              <a:buFont typeface="Arial" pitchFamily="34" charset="0"/>
            </a:pPr>
            <a:r>
              <a:rPr lang="en-GB" noProof="0" smtClean="0"/>
              <a:t>Click to insert section divider title</a:t>
            </a:r>
            <a:endParaRPr lang="en-GB" noProof="0"/>
          </a:p>
        </p:txBody>
      </p:sp>
      <p:sp>
        <p:nvSpPr>
          <p:cNvPr id="12" name="Text Placeholder 1"/>
          <p:cNvSpPr>
            <a:spLocks noGrp="1"/>
          </p:cNvSpPr>
          <p:nvPr>
            <p:ph type="body" sz="quarter" idx="11"/>
          </p:nvPr>
        </p:nvSpPr>
        <p:spPr>
          <a:xfrm>
            <a:off x="398461" y="2031006"/>
            <a:ext cx="8350252" cy="4108541"/>
          </a:xfrm>
          <a:prstGeom prst="rect">
            <a:avLst/>
          </a:prstGeom>
        </p:spPr>
        <p:txBody>
          <a:bodyPr vert="horz" lIns="0" tIns="0" rIns="0" bIns="0" rtlCol="0">
            <a:normAutofit/>
          </a:bodyPr>
          <a:lstStyle>
            <a:lvl1pPr>
              <a:defRPr lang="en-GB" sz="1600" noProof="0" dirty="0" smtClean="0">
                <a:solidFill>
                  <a:schemeClr val="bg1"/>
                </a:solidFill>
              </a:defRPr>
            </a:lvl1pPr>
            <a:lvl2pPr>
              <a:defRPr lang="en-GB" sz="1600" noProof="0" dirty="0" smtClean="0">
                <a:solidFill>
                  <a:schemeClr val="bg1"/>
                </a:solidFill>
              </a:defRPr>
            </a:lvl2pPr>
            <a:lvl3pPr>
              <a:defRPr lang="en-GB" sz="1600" noProof="0" dirty="0" smtClean="0">
                <a:solidFill>
                  <a:schemeClr val="bg1"/>
                </a:solidFill>
              </a:defRPr>
            </a:lvl3pPr>
            <a:lvl4pPr>
              <a:defRPr lang="en-GB" sz="1600" noProof="0" dirty="0" smtClean="0">
                <a:solidFill>
                  <a:schemeClr val="bg1"/>
                </a:solidFill>
              </a:defRPr>
            </a:lvl4pPr>
            <a:lvl5pPr>
              <a:defRPr lang="en-GB" sz="1600" noProof="0" dirty="0">
                <a:solidFill>
                  <a:schemeClr val="bg1"/>
                </a:solidFill>
              </a:defRPr>
            </a:lvl5pPr>
          </a:lstStyle>
          <a:p>
            <a:pPr lvl="0">
              <a:lnSpc>
                <a:spcPct val="100000"/>
              </a:lnSpc>
              <a:spcBef>
                <a:spcPts val="600"/>
              </a:spcBef>
              <a:spcAft>
                <a:spcPts val="600"/>
              </a:spcAft>
            </a:pPr>
            <a:r>
              <a:rPr lang="en-GB" noProof="0" dirty="0" smtClean="0"/>
              <a:t>Click to edit Master text styles</a:t>
            </a:r>
          </a:p>
          <a:p>
            <a:pPr lvl="1">
              <a:lnSpc>
                <a:spcPct val="100000"/>
              </a:lnSpc>
              <a:spcBef>
                <a:spcPts val="600"/>
              </a:spcBef>
              <a:spcAft>
                <a:spcPts val="600"/>
              </a:spcAft>
              <a:buClr>
                <a:schemeClr val="bg1"/>
              </a:buClr>
            </a:pPr>
            <a:r>
              <a:rPr lang="en-GB" noProof="0" dirty="0" smtClean="0"/>
              <a:t>Second level</a:t>
            </a:r>
          </a:p>
          <a:p>
            <a:pPr lvl="2">
              <a:lnSpc>
                <a:spcPct val="100000"/>
              </a:lnSpc>
              <a:spcBef>
                <a:spcPts val="600"/>
              </a:spcBef>
              <a:spcAft>
                <a:spcPts val="600"/>
              </a:spcAft>
            </a:pPr>
            <a:r>
              <a:rPr lang="en-GB" noProof="0" dirty="0" smtClean="0"/>
              <a:t>Third level</a:t>
            </a:r>
          </a:p>
          <a:p>
            <a:pPr lvl="3">
              <a:lnSpc>
                <a:spcPct val="100000"/>
              </a:lnSpc>
              <a:spcBef>
                <a:spcPts val="600"/>
              </a:spcBef>
              <a:spcAft>
                <a:spcPts val="600"/>
              </a:spcAft>
            </a:pPr>
            <a:r>
              <a:rPr lang="en-GB" noProof="0" dirty="0" smtClean="0"/>
              <a:t>Fourth level</a:t>
            </a:r>
          </a:p>
          <a:p>
            <a:pPr lvl="4">
              <a:lnSpc>
                <a:spcPct val="100000"/>
              </a:lnSpc>
              <a:spcBef>
                <a:spcPts val="600"/>
              </a:spcBef>
              <a:spcAft>
                <a:spcPts val="600"/>
              </a:spcAft>
            </a:pPr>
            <a:r>
              <a:rPr lang="en-GB" noProof="0" dirty="0" smtClean="0"/>
              <a:t>Fifth level</a:t>
            </a:r>
            <a:endParaRPr lang="en-GB" noProof="0" dirty="0"/>
          </a:p>
        </p:txBody>
      </p:sp>
    </p:spTree>
    <p:extLst>
      <p:ext uri="{BB962C8B-B14F-4D97-AF65-F5344CB8AC3E}">
        <p14:creationId xmlns:p14="http://schemas.microsoft.com/office/powerpoint/2010/main" xmlns="" val="164058004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3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1775972"/>
            <a:ext cx="9144000" cy="50820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p:cNvPicPr/>
          <p:nvPr userDrawn="1"/>
        </p:nvPicPr>
        <p:blipFill rotWithShape="1">
          <a:blip r:embed="rId4" cstate="print">
            <a:extLst>
              <a:ext uri="{28A0092B-C50C-407E-A947-70E740481C1C}">
                <a14:useLocalDpi xmlns:a14="http://schemas.microsoft.com/office/drawing/2010/main" xmlns="" val="0"/>
              </a:ext>
            </a:extLst>
          </a:blip>
          <a:srcRect l="6854" t="1883" r="61161" b="81807"/>
          <a:stretch/>
        </p:blipFill>
        <p:spPr>
          <a:xfrm>
            <a:off x="6888480" y="77039"/>
            <a:ext cx="1960934" cy="1414410"/>
          </a:xfrm>
          <a:prstGeom prst="rect">
            <a:avLst/>
          </a:prstGeom>
        </p:spPr>
      </p:pic>
      <p:sp>
        <p:nvSpPr>
          <p:cNvPr id="11" name="Title 1"/>
          <p:cNvSpPr>
            <a:spLocks noGrp="1"/>
          </p:cNvSpPr>
          <p:nvPr>
            <p:ph type="title" hasCustomPrompt="1"/>
            <p:custDataLst>
              <p:tags r:id="rId2"/>
            </p:custDataLst>
          </p:nvPr>
        </p:nvSpPr>
        <p:spPr>
          <a:xfrm>
            <a:off x="398461" y="873125"/>
            <a:ext cx="5040000" cy="775701"/>
          </a:xfrm>
          <a:prstGeom prst="rect">
            <a:avLst/>
          </a:prstGeom>
        </p:spPr>
        <p:txBody>
          <a:bodyPr vert="horz" lIns="0" tIns="0" rIns="0" bIns="0" rtlCol="0" anchor="ctr" anchorCtr="0">
            <a:noAutofit/>
          </a:bodyPr>
          <a:lstStyle>
            <a:lvl1pPr>
              <a:defRPr lang="en-GB" sz="2000" noProof="0">
                <a:solidFill>
                  <a:schemeClr val="accent5"/>
                </a:solidFill>
              </a:defRPr>
            </a:lvl1pPr>
          </a:lstStyle>
          <a:p>
            <a:pPr marL="0" lvl="0" indent="0">
              <a:spcBef>
                <a:spcPts val="200"/>
              </a:spcBef>
              <a:spcAft>
                <a:spcPts val="200"/>
              </a:spcAft>
              <a:buSzPct val="120000"/>
              <a:buFont typeface="Arial" pitchFamily="34" charset="0"/>
            </a:pPr>
            <a:r>
              <a:rPr lang="en-GB" noProof="0" smtClean="0"/>
              <a:t>Click to insert section divider title</a:t>
            </a:r>
            <a:endParaRPr lang="en-GB" noProof="0"/>
          </a:p>
        </p:txBody>
      </p:sp>
      <p:sp>
        <p:nvSpPr>
          <p:cNvPr id="12" name="Text Placeholder 1"/>
          <p:cNvSpPr>
            <a:spLocks noGrp="1"/>
          </p:cNvSpPr>
          <p:nvPr>
            <p:ph type="body" sz="quarter" idx="11"/>
          </p:nvPr>
        </p:nvSpPr>
        <p:spPr>
          <a:xfrm>
            <a:off x="398461" y="2031006"/>
            <a:ext cx="8350252" cy="4108541"/>
          </a:xfrm>
          <a:prstGeom prst="rect">
            <a:avLst/>
          </a:prstGeom>
        </p:spPr>
        <p:txBody>
          <a:bodyPr vert="horz" lIns="0" tIns="0" rIns="0" bIns="0" rtlCol="0">
            <a:normAutofit/>
          </a:bodyPr>
          <a:lstStyle>
            <a:lvl1pPr>
              <a:defRPr lang="en-GB" sz="1600" noProof="0" dirty="0" smtClean="0">
                <a:solidFill>
                  <a:schemeClr val="bg1"/>
                </a:solidFill>
              </a:defRPr>
            </a:lvl1pPr>
            <a:lvl2pPr>
              <a:defRPr lang="en-GB" sz="1600" noProof="0" dirty="0" smtClean="0">
                <a:solidFill>
                  <a:schemeClr val="bg1"/>
                </a:solidFill>
              </a:defRPr>
            </a:lvl2pPr>
            <a:lvl3pPr>
              <a:defRPr lang="en-GB" sz="1600" noProof="0" dirty="0" smtClean="0">
                <a:solidFill>
                  <a:schemeClr val="bg1"/>
                </a:solidFill>
              </a:defRPr>
            </a:lvl3pPr>
            <a:lvl4pPr>
              <a:defRPr lang="en-GB" sz="1600" noProof="0" dirty="0" smtClean="0">
                <a:solidFill>
                  <a:schemeClr val="bg1"/>
                </a:solidFill>
              </a:defRPr>
            </a:lvl4pPr>
            <a:lvl5pPr>
              <a:defRPr lang="en-GB" sz="1600" noProof="0" dirty="0">
                <a:solidFill>
                  <a:schemeClr val="bg1"/>
                </a:solidFill>
              </a:defRPr>
            </a:lvl5pPr>
          </a:lstStyle>
          <a:p>
            <a:pPr lvl="0">
              <a:lnSpc>
                <a:spcPct val="100000"/>
              </a:lnSpc>
              <a:spcBef>
                <a:spcPts val="600"/>
              </a:spcBef>
              <a:spcAft>
                <a:spcPts val="600"/>
              </a:spcAft>
            </a:pPr>
            <a:r>
              <a:rPr lang="en-GB" noProof="0" dirty="0" smtClean="0"/>
              <a:t>Click to edit Master text styles</a:t>
            </a:r>
          </a:p>
          <a:p>
            <a:pPr lvl="1">
              <a:lnSpc>
                <a:spcPct val="100000"/>
              </a:lnSpc>
              <a:spcBef>
                <a:spcPts val="600"/>
              </a:spcBef>
              <a:spcAft>
                <a:spcPts val="600"/>
              </a:spcAft>
              <a:buClr>
                <a:schemeClr val="bg1"/>
              </a:buClr>
            </a:pPr>
            <a:r>
              <a:rPr lang="en-GB" noProof="0" dirty="0" smtClean="0"/>
              <a:t>Second level</a:t>
            </a:r>
          </a:p>
          <a:p>
            <a:pPr lvl="2">
              <a:lnSpc>
                <a:spcPct val="100000"/>
              </a:lnSpc>
              <a:spcBef>
                <a:spcPts val="600"/>
              </a:spcBef>
              <a:spcAft>
                <a:spcPts val="600"/>
              </a:spcAft>
            </a:pPr>
            <a:r>
              <a:rPr lang="en-GB" noProof="0" dirty="0" smtClean="0"/>
              <a:t>Third level</a:t>
            </a:r>
          </a:p>
          <a:p>
            <a:pPr lvl="3">
              <a:lnSpc>
                <a:spcPct val="100000"/>
              </a:lnSpc>
              <a:spcBef>
                <a:spcPts val="600"/>
              </a:spcBef>
              <a:spcAft>
                <a:spcPts val="600"/>
              </a:spcAft>
            </a:pPr>
            <a:r>
              <a:rPr lang="en-GB" noProof="0" dirty="0" smtClean="0"/>
              <a:t>Fourth level</a:t>
            </a:r>
          </a:p>
          <a:p>
            <a:pPr lvl="4">
              <a:lnSpc>
                <a:spcPct val="100000"/>
              </a:lnSpc>
              <a:spcBef>
                <a:spcPts val="600"/>
              </a:spcBef>
              <a:spcAft>
                <a:spcPts val="600"/>
              </a:spcAft>
            </a:pPr>
            <a:r>
              <a:rPr lang="en-GB" noProof="0" dirty="0" smtClean="0"/>
              <a:t>Fifth level</a:t>
            </a:r>
            <a:endParaRPr lang="en-GB" noProof="0" dirty="0"/>
          </a:p>
        </p:txBody>
      </p:sp>
    </p:spTree>
    <p:extLst>
      <p:ext uri="{BB962C8B-B14F-4D97-AF65-F5344CB8AC3E}">
        <p14:creationId xmlns:p14="http://schemas.microsoft.com/office/powerpoint/2010/main" xmlns="" val="247525305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4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a:off x="433731" y="435539"/>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rot="10800000">
            <a:off x="7431658" y="5329831"/>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 Placeholder 2"/>
          <p:cNvSpPr>
            <a:spLocks noGrp="1"/>
          </p:cNvSpPr>
          <p:nvPr userDrawn="1">
            <p:ph type="body" sz="quarter" idx="11" hasCustomPrompt="1"/>
            <p:custDataLst>
              <p:tags r:id="rId2"/>
            </p:custDataLst>
          </p:nvPr>
        </p:nvSpPr>
        <p:spPr>
          <a:xfrm>
            <a:off x="1648329" y="1807472"/>
            <a:ext cx="5847343" cy="3243057"/>
          </a:xfrm>
          <a:prstGeom prst="rect">
            <a:avLst/>
          </a:prstGeom>
        </p:spPr>
        <p:txBody>
          <a:bodyPr anchor="ctr" anchorCtr="0">
            <a:noAutofit/>
          </a:bodyPr>
          <a:lstStyle>
            <a:lvl1pPr marL="0" indent="0" algn="ctr">
              <a:spcBef>
                <a:spcPts val="0"/>
              </a:spcBef>
              <a:spcAft>
                <a:spcPts val="0"/>
              </a:spcAft>
              <a:buNone/>
              <a:defRPr sz="2200" i="1" baseline="0">
                <a:solidFill>
                  <a:schemeClr val="bg1"/>
                </a:solidFill>
              </a:defRPr>
            </a:lvl1pPr>
          </a:lstStyle>
          <a:p>
            <a:pPr lvl="0"/>
            <a:r>
              <a:rPr lang="en-GB" noProof="0" smtClean="0"/>
              <a:t>Click to insert quote</a:t>
            </a:r>
            <a:endParaRPr lang="en-GB" noProof="0"/>
          </a:p>
        </p:txBody>
      </p:sp>
      <p:sp>
        <p:nvSpPr>
          <p:cNvPr id="10" name="TextBox 1"/>
          <p:cNvSpPr txBox="1"/>
          <p:nvPr userDrawn="1">
            <p:custDataLst>
              <p:tags r:id="rId3"/>
            </p:custDataLst>
          </p:nvPr>
        </p:nvSpPr>
        <p:spPr>
          <a:xfrm>
            <a:off x="398834" y="6528896"/>
            <a:ext cx="1735135" cy="123111"/>
          </a:xfrm>
          <a:prstGeom prst="rect">
            <a:avLst/>
          </a:prstGeom>
          <a:noFill/>
        </p:spPr>
        <p:txBody>
          <a:bodyPr wrap="square" lIns="0" tIns="0" rIns="0" bIns="0" rtlCol="0">
            <a:spAutoFit/>
          </a:bodyPr>
          <a:lstStyle/>
          <a:p>
            <a:pPr>
              <a:defRPr/>
            </a:pPr>
            <a:r>
              <a:rPr lang="en-GB" sz="800" dirty="0" err="1" smtClean="0">
                <a:solidFill>
                  <a:prstClr val="white"/>
                </a:solidFill>
                <a:cs typeface="Arial" pitchFamily="34" charset="0"/>
              </a:rPr>
              <a:t>SizweNtsalubaGobodo</a:t>
            </a:r>
            <a:r>
              <a:rPr lang="en-GB" sz="800" dirty="0" smtClean="0">
                <a:solidFill>
                  <a:prstClr val="white"/>
                </a:solidFill>
                <a:cs typeface="Arial" pitchFamily="34" charset="0"/>
              </a:rPr>
              <a:t> 2014   </a:t>
            </a:r>
            <a:r>
              <a:rPr lang="en-GB" sz="800" b="1" dirty="0" smtClean="0">
                <a:solidFill>
                  <a:srgbClr val="584E45"/>
                </a:solidFill>
                <a:cs typeface="Arial" pitchFamily="34" charset="0"/>
              </a:rPr>
              <a:t>|   </a:t>
            </a:r>
            <a:fld id="{7EEF886D-079E-44ED-96FE-DEB596CD73F7}" type="slidenum">
              <a:rPr lang="en-GB" sz="800" b="1" smtClean="0">
                <a:solidFill>
                  <a:srgbClr val="584E45"/>
                </a:solidFill>
                <a:cs typeface="Arial" pitchFamily="34" charset="0"/>
              </a:rPr>
              <a:pPr>
                <a:defRPr/>
              </a:pPr>
              <a:t>‹#›</a:t>
            </a:fld>
            <a:endParaRPr lang="en-GB" sz="800" b="1" i="1" dirty="0" smtClean="0">
              <a:solidFill>
                <a:srgbClr val="584E45"/>
              </a:solidFill>
            </a:endParaRPr>
          </a:p>
        </p:txBody>
      </p:sp>
    </p:spTree>
    <p:extLst>
      <p:ext uri="{BB962C8B-B14F-4D97-AF65-F5344CB8AC3E}">
        <p14:creationId xmlns:p14="http://schemas.microsoft.com/office/powerpoint/2010/main" xmlns="" val="31725296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5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a:off x="433731" y="435539"/>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rot="10800000">
            <a:off x="7431658" y="5329831"/>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 Placeholder 2"/>
          <p:cNvSpPr>
            <a:spLocks noGrp="1"/>
          </p:cNvSpPr>
          <p:nvPr userDrawn="1">
            <p:ph type="body" sz="quarter" idx="11" hasCustomPrompt="1"/>
            <p:custDataLst>
              <p:tags r:id="rId2"/>
            </p:custDataLst>
          </p:nvPr>
        </p:nvSpPr>
        <p:spPr>
          <a:xfrm>
            <a:off x="1648329" y="1807472"/>
            <a:ext cx="5847343" cy="3243057"/>
          </a:xfrm>
          <a:prstGeom prst="rect">
            <a:avLst/>
          </a:prstGeom>
        </p:spPr>
        <p:txBody>
          <a:bodyPr anchor="ctr" anchorCtr="0">
            <a:noAutofit/>
          </a:bodyPr>
          <a:lstStyle>
            <a:lvl1pPr marL="0" indent="0" algn="ctr">
              <a:spcBef>
                <a:spcPts val="0"/>
              </a:spcBef>
              <a:spcAft>
                <a:spcPts val="0"/>
              </a:spcAft>
              <a:buNone/>
              <a:defRPr sz="2200" i="1" baseline="0">
                <a:solidFill>
                  <a:schemeClr val="bg1"/>
                </a:solidFill>
              </a:defRPr>
            </a:lvl1pPr>
          </a:lstStyle>
          <a:p>
            <a:pPr lvl="0"/>
            <a:r>
              <a:rPr lang="en-GB" noProof="0" smtClean="0"/>
              <a:t>Click to insert quote</a:t>
            </a:r>
            <a:endParaRPr lang="en-GB" noProof="0"/>
          </a:p>
        </p:txBody>
      </p:sp>
      <p:sp>
        <p:nvSpPr>
          <p:cNvPr id="10" name="TextBox 1"/>
          <p:cNvSpPr txBox="1"/>
          <p:nvPr userDrawn="1">
            <p:custDataLst>
              <p:tags r:id="rId3"/>
            </p:custDataLst>
          </p:nvPr>
        </p:nvSpPr>
        <p:spPr>
          <a:xfrm>
            <a:off x="398834" y="6528896"/>
            <a:ext cx="1735135" cy="123111"/>
          </a:xfrm>
          <a:prstGeom prst="rect">
            <a:avLst/>
          </a:prstGeom>
          <a:noFill/>
        </p:spPr>
        <p:txBody>
          <a:bodyPr wrap="square" lIns="0" tIns="0" rIns="0" bIns="0" rtlCol="0">
            <a:spAutoFit/>
          </a:bodyPr>
          <a:lstStyle/>
          <a:p>
            <a:pPr>
              <a:defRPr/>
            </a:pPr>
            <a:r>
              <a:rPr lang="en-GB" sz="800" dirty="0" err="1" smtClean="0">
                <a:solidFill>
                  <a:prstClr val="white"/>
                </a:solidFill>
                <a:cs typeface="Arial" pitchFamily="34" charset="0"/>
              </a:rPr>
              <a:t>SizweNtsalubaGobodo</a:t>
            </a:r>
            <a:r>
              <a:rPr lang="en-GB" sz="800" dirty="0" smtClean="0">
                <a:solidFill>
                  <a:prstClr val="white"/>
                </a:solidFill>
                <a:cs typeface="Arial" pitchFamily="34" charset="0"/>
              </a:rPr>
              <a:t> 2014   </a:t>
            </a:r>
            <a:r>
              <a:rPr lang="en-GB" sz="800" b="1" dirty="0" smtClean="0">
                <a:solidFill>
                  <a:srgbClr val="584E45"/>
                </a:solidFill>
                <a:cs typeface="Arial" pitchFamily="34" charset="0"/>
              </a:rPr>
              <a:t>|   </a:t>
            </a:r>
            <a:fld id="{7EEF886D-079E-44ED-96FE-DEB596CD73F7}" type="slidenum">
              <a:rPr lang="en-GB" sz="800" b="1" smtClean="0">
                <a:solidFill>
                  <a:srgbClr val="584E45"/>
                </a:solidFill>
                <a:cs typeface="Arial" pitchFamily="34" charset="0"/>
              </a:rPr>
              <a:pPr>
                <a:defRPr/>
              </a:pPr>
              <a:t>‹#›</a:t>
            </a:fld>
            <a:endParaRPr lang="en-GB" sz="800" b="1" i="1" dirty="0" smtClean="0">
              <a:solidFill>
                <a:srgbClr val="584E45"/>
              </a:solidFill>
            </a:endParaRPr>
          </a:p>
        </p:txBody>
      </p:sp>
    </p:spTree>
    <p:extLst>
      <p:ext uri="{BB962C8B-B14F-4D97-AF65-F5344CB8AC3E}">
        <p14:creationId xmlns:p14="http://schemas.microsoft.com/office/powerpoint/2010/main" xmlns="" val="96141784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6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a:off x="433731" y="435539"/>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rot="10800000">
            <a:off x="7431658" y="5329831"/>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 Placeholder 2"/>
          <p:cNvSpPr>
            <a:spLocks noGrp="1"/>
          </p:cNvSpPr>
          <p:nvPr userDrawn="1">
            <p:ph type="body" sz="quarter" idx="11" hasCustomPrompt="1"/>
            <p:custDataLst>
              <p:tags r:id="rId2"/>
            </p:custDataLst>
          </p:nvPr>
        </p:nvSpPr>
        <p:spPr>
          <a:xfrm>
            <a:off x="1648329" y="1807472"/>
            <a:ext cx="5847343" cy="3243057"/>
          </a:xfrm>
          <a:prstGeom prst="rect">
            <a:avLst/>
          </a:prstGeom>
        </p:spPr>
        <p:txBody>
          <a:bodyPr anchor="ctr" anchorCtr="0">
            <a:noAutofit/>
          </a:bodyPr>
          <a:lstStyle>
            <a:lvl1pPr marL="0" indent="0" algn="ctr">
              <a:spcBef>
                <a:spcPts val="0"/>
              </a:spcBef>
              <a:spcAft>
                <a:spcPts val="0"/>
              </a:spcAft>
              <a:buNone/>
              <a:defRPr sz="2200" i="1" baseline="0">
                <a:solidFill>
                  <a:schemeClr val="bg1"/>
                </a:solidFill>
              </a:defRPr>
            </a:lvl1pPr>
          </a:lstStyle>
          <a:p>
            <a:pPr lvl="0"/>
            <a:r>
              <a:rPr lang="en-GB" noProof="0" smtClean="0"/>
              <a:t>Click to insert quote</a:t>
            </a:r>
            <a:endParaRPr lang="en-GB" noProof="0"/>
          </a:p>
        </p:txBody>
      </p:sp>
      <p:sp>
        <p:nvSpPr>
          <p:cNvPr id="10" name="TextBox 1"/>
          <p:cNvSpPr txBox="1"/>
          <p:nvPr userDrawn="1">
            <p:custDataLst>
              <p:tags r:id="rId3"/>
            </p:custDataLst>
          </p:nvPr>
        </p:nvSpPr>
        <p:spPr>
          <a:xfrm>
            <a:off x="398834" y="6528896"/>
            <a:ext cx="1735135" cy="123111"/>
          </a:xfrm>
          <a:prstGeom prst="rect">
            <a:avLst/>
          </a:prstGeom>
          <a:noFill/>
        </p:spPr>
        <p:txBody>
          <a:bodyPr wrap="square" lIns="0" tIns="0" rIns="0" bIns="0" rtlCol="0">
            <a:spAutoFit/>
          </a:bodyPr>
          <a:lstStyle/>
          <a:p>
            <a:pPr>
              <a:defRPr/>
            </a:pPr>
            <a:r>
              <a:rPr lang="en-GB" sz="800" dirty="0" err="1" smtClean="0">
                <a:solidFill>
                  <a:prstClr val="white"/>
                </a:solidFill>
                <a:cs typeface="Arial" pitchFamily="34" charset="0"/>
              </a:rPr>
              <a:t>SizweNtsalubaGobodo</a:t>
            </a:r>
            <a:r>
              <a:rPr lang="en-GB" sz="800" dirty="0" smtClean="0">
                <a:solidFill>
                  <a:prstClr val="white"/>
                </a:solidFill>
                <a:cs typeface="Arial" pitchFamily="34" charset="0"/>
              </a:rPr>
              <a:t> 2014 </a:t>
            </a:r>
            <a:r>
              <a:rPr lang="en-GB" sz="800" dirty="0" smtClean="0">
                <a:solidFill>
                  <a:srgbClr val="9E958E"/>
                </a:solidFill>
                <a:cs typeface="Arial" pitchFamily="34" charset="0"/>
              </a:rPr>
              <a:t>  </a:t>
            </a:r>
            <a:r>
              <a:rPr lang="en-GB" sz="800" b="1" dirty="0" smtClean="0">
                <a:solidFill>
                  <a:srgbClr val="9E958E"/>
                </a:solidFill>
                <a:cs typeface="Arial" pitchFamily="34" charset="0"/>
              </a:rPr>
              <a:t>|   </a:t>
            </a:r>
            <a:fld id="{7EEF886D-079E-44ED-96FE-DEB596CD73F7}" type="slidenum">
              <a:rPr lang="en-GB" sz="800" b="1" smtClean="0">
                <a:solidFill>
                  <a:srgbClr val="9E958E"/>
                </a:solidFill>
                <a:cs typeface="Arial" pitchFamily="34" charset="0"/>
              </a:rPr>
              <a:pPr>
                <a:defRPr/>
              </a:pPr>
              <a:t>‹#›</a:t>
            </a:fld>
            <a:endParaRPr lang="en-GB" sz="800" b="1" i="1" dirty="0" smtClean="0">
              <a:solidFill>
                <a:srgbClr val="9E958E"/>
              </a:solidFill>
            </a:endParaRPr>
          </a:p>
        </p:txBody>
      </p:sp>
    </p:spTree>
    <p:extLst>
      <p:ext uri="{BB962C8B-B14F-4D97-AF65-F5344CB8AC3E}">
        <p14:creationId xmlns:p14="http://schemas.microsoft.com/office/powerpoint/2010/main" xmlns="" val="398362323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7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a:off x="433731" y="435539"/>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rot="10800000">
            <a:off x="7431658" y="5329831"/>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 Placeholder 2"/>
          <p:cNvSpPr>
            <a:spLocks noGrp="1"/>
          </p:cNvSpPr>
          <p:nvPr userDrawn="1">
            <p:ph type="body" sz="quarter" idx="11" hasCustomPrompt="1"/>
            <p:custDataLst>
              <p:tags r:id="rId2"/>
            </p:custDataLst>
          </p:nvPr>
        </p:nvSpPr>
        <p:spPr>
          <a:xfrm>
            <a:off x="1648329" y="1807472"/>
            <a:ext cx="5847343" cy="3243057"/>
          </a:xfrm>
          <a:prstGeom prst="rect">
            <a:avLst/>
          </a:prstGeom>
        </p:spPr>
        <p:txBody>
          <a:bodyPr anchor="ctr" anchorCtr="0">
            <a:noAutofit/>
          </a:bodyPr>
          <a:lstStyle>
            <a:lvl1pPr marL="0" indent="0" algn="ctr">
              <a:spcBef>
                <a:spcPts val="0"/>
              </a:spcBef>
              <a:spcAft>
                <a:spcPts val="0"/>
              </a:spcAft>
              <a:buNone/>
              <a:defRPr sz="2200" i="1" baseline="0">
                <a:solidFill>
                  <a:schemeClr val="bg1"/>
                </a:solidFill>
              </a:defRPr>
            </a:lvl1pPr>
          </a:lstStyle>
          <a:p>
            <a:pPr lvl="0"/>
            <a:r>
              <a:rPr lang="en-GB" noProof="0" smtClean="0"/>
              <a:t>Click to insert quote</a:t>
            </a:r>
            <a:endParaRPr lang="en-GB" noProof="0"/>
          </a:p>
        </p:txBody>
      </p:sp>
      <p:sp>
        <p:nvSpPr>
          <p:cNvPr id="10" name="TextBox 1"/>
          <p:cNvSpPr txBox="1"/>
          <p:nvPr userDrawn="1">
            <p:custDataLst>
              <p:tags r:id="rId3"/>
            </p:custDataLst>
          </p:nvPr>
        </p:nvSpPr>
        <p:spPr>
          <a:xfrm>
            <a:off x="398834" y="6528896"/>
            <a:ext cx="1735135" cy="123111"/>
          </a:xfrm>
          <a:prstGeom prst="rect">
            <a:avLst/>
          </a:prstGeom>
          <a:noFill/>
        </p:spPr>
        <p:txBody>
          <a:bodyPr wrap="square" lIns="0" tIns="0" rIns="0" bIns="0" rtlCol="0">
            <a:spAutoFit/>
          </a:bodyPr>
          <a:lstStyle/>
          <a:p>
            <a:pPr>
              <a:defRPr/>
            </a:pPr>
            <a:r>
              <a:rPr lang="en-GB" sz="800" dirty="0" err="1" smtClean="0">
                <a:solidFill>
                  <a:prstClr val="white"/>
                </a:solidFill>
                <a:cs typeface="Arial" pitchFamily="34" charset="0"/>
              </a:rPr>
              <a:t>SizweNtsalubaGobodo</a:t>
            </a:r>
            <a:r>
              <a:rPr lang="en-GB" sz="800" dirty="0" smtClean="0">
                <a:solidFill>
                  <a:prstClr val="white"/>
                </a:solidFill>
                <a:cs typeface="Arial" pitchFamily="34" charset="0"/>
              </a:rPr>
              <a:t> 2014   </a:t>
            </a:r>
            <a:r>
              <a:rPr lang="en-GB" sz="800" b="1" dirty="0" smtClean="0">
                <a:solidFill>
                  <a:srgbClr val="584E45"/>
                </a:solidFill>
                <a:cs typeface="Arial" pitchFamily="34" charset="0"/>
              </a:rPr>
              <a:t>|   </a:t>
            </a:r>
            <a:fld id="{7EEF886D-079E-44ED-96FE-DEB596CD73F7}" type="slidenum">
              <a:rPr lang="en-GB" sz="800" b="1" smtClean="0">
                <a:solidFill>
                  <a:srgbClr val="584E45"/>
                </a:solidFill>
                <a:cs typeface="Arial" pitchFamily="34" charset="0"/>
              </a:rPr>
              <a:pPr>
                <a:defRPr/>
              </a:pPr>
              <a:t>‹#›</a:t>
            </a:fld>
            <a:endParaRPr lang="en-GB" sz="800" b="1" i="1" dirty="0" smtClean="0">
              <a:solidFill>
                <a:srgbClr val="584E45"/>
              </a:solidFill>
            </a:endParaRPr>
          </a:p>
        </p:txBody>
      </p:sp>
    </p:spTree>
    <p:extLst>
      <p:ext uri="{BB962C8B-B14F-4D97-AF65-F5344CB8AC3E}">
        <p14:creationId xmlns:p14="http://schemas.microsoft.com/office/powerpoint/2010/main" xmlns="" val="8876172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255477" y="6401036"/>
            <a:ext cx="2074913" cy="456964"/>
          </a:xfrm>
          <a:prstGeom prst="rect">
            <a:avLst/>
          </a:prstGeom>
        </p:spPr>
        <p:txBody>
          <a:bodyPr/>
          <a:lstStyle/>
          <a:p>
            <a:pPr>
              <a:defRPr/>
            </a:pPr>
            <a:endParaRPr lang="en-US" dirty="0">
              <a:solidFill>
                <a:srgbClr val="584E45"/>
              </a:solidFill>
            </a:endParaRPr>
          </a:p>
        </p:txBody>
      </p:sp>
      <p:sp>
        <p:nvSpPr>
          <p:cNvPr id="4" name="Slide Number Placeholder 3"/>
          <p:cNvSpPr>
            <a:spLocks noGrp="1"/>
          </p:cNvSpPr>
          <p:nvPr>
            <p:ph type="sldNum" sz="quarter" idx="11"/>
          </p:nvPr>
        </p:nvSpPr>
        <p:spPr>
          <a:xfrm>
            <a:off x="430956" y="6401036"/>
            <a:ext cx="812800" cy="456964"/>
          </a:xfrm>
          <a:prstGeom prst="rect">
            <a:avLst/>
          </a:prstGeom>
        </p:spPr>
        <p:txBody>
          <a:bodyPr/>
          <a:lstStyle/>
          <a:p>
            <a:pPr>
              <a:defRPr/>
            </a:pPr>
            <a:fld id="{6169BD17-771C-0E4E-97C3-DCBBFA3C93F9}" type="slidenum">
              <a:rPr lang="en-US" smtClean="0">
                <a:solidFill>
                  <a:srgbClr val="584E45"/>
                </a:solidFill>
              </a:rPr>
              <a:pPr>
                <a:defRPr/>
              </a:pPr>
              <a:t>‹#›</a:t>
            </a:fld>
            <a:endParaRPr lang="en-US" dirty="0">
              <a:solidFill>
                <a:srgbClr val="584E45"/>
              </a:solidFill>
            </a:endParaRPr>
          </a:p>
        </p:txBody>
      </p:sp>
      <p:sp>
        <p:nvSpPr>
          <p:cNvPr id="11" name="Content Placeholder 10"/>
          <p:cNvSpPr>
            <a:spLocks noGrp="1" noChangeAspect="1"/>
          </p:cNvSpPr>
          <p:nvPr>
            <p:ph sz="quarter" idx="12"/>
          </p:nvPr>
        </p:nvSpPr>
        <p:spPr>
          <a:xfrm>
            <a:off x="841140" y="1108962"/>
            <a:ext cx="7469984" cy="391187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hasCustomPrompt="1"/>
          </p:nvPr>
        </p:nvSpPr>
        <p:spPr/>
        <p:txBody>
          <a:bodyPr/>
          <a:lstStyle/>
          <a:p>
            <a:r>
              <a:rPr lang="en-US" dirty="0" smtClean="0"/>
              <a:t>CLICK TO EDIT MASTER TITLE STYLE</a:t>
            </a:r>
            <a:endParaRPr lang="en-US" dirty="0"/>
          </a:p>
        </p:txBody>
      </p:sp>
      <p:pic>
        <p:nvPicPr>
          <p:cNvPr id="2" name="Picture 1" descr="TELKOM PPT COVERS-04.pn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3479"/>
          <a:stretch/>
        </p:blipFill>
        <p:spPr>
          <a:xfrm>
            <a:off x="-15710" y="0"/>
            <a:ext cx="9159717" cy="6875445"/>
          </a:xfrm>
          <a:prstGeom prst="rect">
            <a:avLst/>
          </a:prstGeom>
        </p:spPr>
      </p:pic>
    </p:spTree>
    <p:extLst>
      <p:ext uri="{BB962C8B-B14F-4D97-AF65-F5344CB8AC3E}">
        <p14:creationId xmlns:p14="http://schemas.microsoft.com/office/powerpoint/2010/main" xmlns="" val="159096637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3_Heading only">
    <p:spTree>
      <p:nvGrpSpPr>
        <p:cNvPr id="1" name=""/>
        <p:cNvGrpSpPr/>
        <p:nvPr/>
      </p:nvGrpSpPr>
      <p:grpSpPr>
        <a:xfrm>
          <a:off x="0" y="0"/>
          <a:ext cx="0" cy="0"/>
          <a:chOff x="0" y="0"/>
          <a:chExt cx="0" cy="0"/>
        </a:xfrm>
      </p:grpSpPr>
      <p:sp>
        <p:nvSpPr>
          <p:cNvPr id="10" name="Title Placeholder 1"/>
          <p:cNvSpPr>
            <a:spLocks noGrp="1"/>
          </p:cNvSpPr>
          <p:nvPr>
            <p:ph type="title" hasCustomPrompt="1"/>
            <p:custDataLst>
              <p:tags r:id="rId1"/>
            </p:custDataLst>
          </p:nvPr>
        </p:nvSpPr>
        <p:spPr>
          <a:xfrm>
            <a:off x="402166" y="846998"/>
            <a:ext cx="8346547" cy="909093"/>
          </a:xfrm>
          <a:prstGeom prst="rect">
            <a:avLst/>
          </a:prstGeom>
        </p:spPr>
        <p:txBody>
          <a:bodyPr vert="horz" lIns="0" tIns="0" rIns="0" bIns="0" rtlCol="0">
            <a:noAutofit/>
          </a:bodyPr>
          <a:lstStyle>
            <a:lvl1pPr marL="0" indent="0" algn="l">
              <a:spcBef>
                <a:spcPts val="0"/>
              </a:spcBef>
              <a:spcAft>
                <a:spcPts val="0"/>
              </a:spcAft>
              <a:buSzPct val="120000"/>
              <a:buFont typeface="Arial" pitchFamily="34" charset="0"/>
              <a:defRPr sz="1600"/>
            </a:lvl1pPr>
          </a:lstStyle>
          <a:p>
            <a:pPr marL="0" lvl="0" indent="0" algn="l">
              <a:spcBef>
                <a:spcPts val="0"/>
              </a:spcBef>
              <a:spcAft>
                <a:spcPts val="0"/>
              </a:spcAft>
              <a:buSzPct val="120000"/>
              <a:buFont typeface="Arial" pitchFamily="34" charset="0"/>
            </a:pPr>
            <a:r>
              <a:rPr lang="en-ZA" noProof="0" dirty="0" smtClean="0"/>
              <a:t>Opening slide paragraph (4 lines)</a:t>
            </a:r>
            <a:endParaRPr lang="en-GB" noProof="0" dirty="0"/>
          </a:p>
        </p:txBody>
      </p:sp>
      <p:sp>
        <p:nvSpPr>
          <p:cNvPr id="13" name="Text Placeholder 12"/>
          <p:cNvSpPr>
            <a:spLocks noGrp="1"/>
          </p:cNvSpPr>
          <p:nvPr>
            <p:ph type="body" sz="quarter" idx="10" hasCustomPrompt="1"/>
          </p:nvPr>
        </p:nvSpPr>
        <p:spPr>
          <a:xfrm>
            <a:off x="402166" y="287383"/>
            <a:ext cx="8346547" cy="391886"/>
          </a:xfrm>
        </p:spPr>
        <p:txBody>
          <a:bodyPr vert="horz" lIns="0" tIns="0" rIns="0" bIns="0" rtlCol="0" anchor="ctr" anchorCtr="0">
            <a:noAutofit/>
          </a:bodyPr>
          <a:lstStyle>
            <a:lvl1pPr marL="0" indent="0">
              <a:buNone/>
              <a:defRPr lang="en-US" sz="2400" smtClean="0">
                <a:solidFill>
                  <a:schemeClr val="accent1"/>
                </a:solidFill>
              </a:defRPr>
            </a:lvl1pPr>
            <a:lvl2pPr marL="125413" indent="0">
              <a:buNone/>
              <a:defRPr lang="en-US" sz="2000" smtClean="0"/>
            </a:lvl2pPr>
            <a:lvl3pPr marL="280988" indent="0">
              <a:buNone/>
              <a:defRPr lang="en-US" sz="2000" smtClean="0"/>
            </a:lvl3pPr>
            <a:lvl4pPr marL="388938" indent="0">
              <a:buNone/>
              <a:defRPr lang="en-US" sz="2000" smtClean="0"/>
            </a:lvl4pPr>
            <a:lvl5pPr marL="544513" indent="0">
              <a:buNone/>
              <a:defRPr lang="en-ZA" sz="2000"/>
            </a:lvl5pPr>
          </a:lstStyle>
          <a:p>
            <a:pPr lvl="0"/>
            <a:r>
              <a:rPr lang="en-US" dirty="0" smtClean="0"/>
              <a:t>Click to insert title (1 line)</a:t>
            </a:r>
            <a:endParaRPr lang="en-ZA" dirty="0"/>
          </a:p>
        </p:txBody>
      </p:sp>
      <p:sp>
        <p:nvSpPr>
          <p:cNvPr id="15" name="Text Placeholder 14"/>
          <p:cNvSpPr>
            <a:spLocks noGrp="1"/>
          </p:cNvSpPr>
          <p:nvPr>
            <p:ph type="body" sz="quarter" idx="11" hasCustomPrompt="1"/>
          </p:nvPr>
        </p:nvSpPr>
        <p:spPr>
          <a:xfrm>
            <a:off x="402166" y="1952624"/>
            <a:ext cx="8346547" cy="4143376"/>
          </a:xfrm>
        </p:spPr>
        <p:txBody>
          <a:bodyPr>
            <a:noAutofit/>
          </a:bodyPr>
          <a:lstStyle>
            <a:lvl1pPr>
              <a:defRPr/>
            </a:lvl1pPr>
          </a:lstStyle>
          <a:p>
            <a:pPr lvl="0"/>
            <a:r>
              <a:rPr lang="en-US" dirty="0" smtClean="0"/>
              <a:t>Bullet level one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6" name="Text Placeholder 3"/>
          <p:cNvSpPr>
            <a:spLocks noGrp="1"/>
          </p:cNvSpPr>
          <p:nvPr>
            <p:ph type="body" sz="quarter" idx="13" hasCustomPrompt="1"/>
            <p:custDataLst>
              <p:tags r:id="rId2"/>
            </p:custDataLst>
          </p:nvPr>
        </p:nvSpPr>
        <p:spPr>
          <a:xfrm>
            <a:off x="384747" y="6240925"/>
            <a:ext cx="5602815" cy="210586"/>
          </a:xfrm>
          <a:prstGeom prst="rect">
            <a:avLst/>
          </a:prstGeom>
        </p:spPr>
        <p:txBody>
          <a:bodyPr anchor="b" anchorCtr="0">
            <a:noAutofit/>
          </a:bodyPr>
          <a:lstStyle>
            <a:lvl1pPr marL="0" indent="0">
              <a:buNone/>
              <a:defRPr sz="800" i="1"/>
            </a:lvl1pPr>
          </a:lstStyle>
          <a:p>
            <a:pPr lvl="0"/>
            <a:r>
              <a:rPr lang="en-GB" noProof="0" smtClean="0"/>
              <a:t>Click to insert source</a:t>
            </a:r>
            <a:endParaRPr lang="en-GB" noProof="0"/>
          </a:p>
        </p:txBody>
      </p:sp>
    </p:spTree>
    <p:extLst>
      <p:ext uri="{BB962C8B-B14F-4D97-AF65-F5344CB8AC3E}">
        <p14:creationId xmlns:p14="http://schemas.microsoft.com/office/powerpoint/2010/main" xmlns="" val="405272377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8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2534195"/>
            <a:ext cx="9144000" cy="4332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 name="Picture 9"/>
          <p:cNvPicPr/>
          <p:nvPr userDrawn="1"/>
        </p:nvPicPr>
        <p:blipFill rotWithShape="1">
          <a:blip r:embed="rId4" cstate="print">
            <a:extLst>
              <a:ext uri="{28A0092B-C50C-407E-A947-70E740481C1C}">
                <a14:useLocalDpi xmlns:a14="http://schemas.microsoft.com/office/drawing/2010/main" xmlns="" val="0"/>
              </a:ext>
            </a:extLst>
          </a:blip>
          <a:srcRect l="6854" t="1883" r="61161" b="78209"/>
          <a:stretch/>
        </p:blipFill>
        <p:spPr>
          <a:xfrm>
            <a:off x="6445846" y="77039"/>
            <a:ext cx="2403568" cy="2116184"/>
          </a:xfrm>
          <a:prstGeom prst="rect">
            <a:avLst/>
          </a:prstGeom>
        </p:spPr>
      </p:pic>
      <p:sp>
        <p:nvSpPr>
          <p:cNvPr id="11" name="Title 2"/>
          <p:cNvSpPr>
            <a:spLocks noGrp="1"/>
          </p:cNvSpPr>
          <p:nvPr>
            <p:ph type="body" sz="quarter" idx="10" hasCustomPrompt="1"/>
          </p:nvPr>
        </p:nvSpPr>
        <p:spPr>
          <a:xfrm>
            <a:off x="395288" y="4214949"/>
            <a:ext cx="5334952" cy="561975"/>
          </a:xfrm>
          <a:prstGeom prst="rect">
            <a:avLst/>
          </a:prstGeom>
        </p:spPr>
        <p:txBody>
          <a:bodyPr vert="horz" lIns="0" tIns="0" rIns="0" bIns="0" rtlCol="0" anchor="t" anchorCtr="0">
            <a:noAutofit/>
          </a:bodyPr>
          <a:lstStyle>
            <a:lvl1pPr marL="0" indent="0">
              <a:buNone/>
              <a:defRPr lang="en-US" sz="1800" b="0" baseline="0" smtClean="0">
                <a:solidFill>
                  <a:schemeClr val="bg2"/>
                </a:solidFill>
                <a:ea typeface="+mj-ea"/>
              </a:defRPr>
            </a:lvl1pPr>
            <a:lvl2pPr marL="125413" indent="0">
              <a:buNone/>
              <a:defRPr lang="en-US" smtClean="0"/>
            </a:lvl2pPr>
            <a:lvl3pPr marL="280988" indent="0">
              <a:buNone/>
              <a:defRPr lang="en-US" smtClean="0"/>
            </a:lvl3pPr>
            <a:lvl4pPr marL="388938" indent="0">
              <a:buNone/>
              <a:defRPr lang="en-US" smtClean="0"/>
            </a:lvl4pPr>
            <a:lvl5pPr marL="544513" indent="0">
              <a:buNone/>
              <a:defRPr lang="en-GB"/>
            </a:lvl5pPr>
          </a:lstStyle>
          <a:p>
            <a:pPr lvl="0">
              <a:spcBef>
                <a:spcPct val="0"/>
              </a:spcBef>
            </a:pPr>
            <a:r>
              <a:rPr lang="en-GB" noProof="0" dirty="0" smtClean="0"/>
              <a:t>Click to insert section divider subtitle</a:t>
            </a:r>
            <a:endParaRPr lang="en-GB" noProof="0" dirty="0"/>
          </a:p>
        </p:txBody>
      </p:sp>
      <p:sp>
        <p:nvSpPr>
          <p:cNvPr id="12" name="Title 1"/>
          <p:cNvSpPr>
            <a:spLocks noGrp="1"/>
          </p:cNvSpPr>
          <p:nvPr>
            <p:ph type="title" hasCustomPrompt="1"/>
            <p:custDataLst>
              <p:tags r:id="rId2"/>
            </p:custDataLst>
          </p:nvPr>
        </p:nvSpPr>
        <p:spPr>
          <a:xfrm>
            <a:off x="395288" y="3396709"/>
            <a:ext cx="5334952" cy="788209"/>
          </a:xfrm>
          <a:prstGeom prst="rect">
            <a:avLst/>
          </a:prstGeom>
        </p:spPr>
        <p:txBody>
          <a:bodyPr anchor="b">
            <a:noAutofit/>
          </a:bodyPr>
          <a:lstStyle>
            <a:lvl1pPr algn="l">
              <a:defRPr sz="2400" cap="none" baseline="0">
                <a:solidFill>
                  <a:schemeClr val="bg1"/>
                </a:solidFill>
              </a:defRPr>
            </a:lvl1pPr>
          </a:lstStyle>
          <a:p>
            <a:r>
              <a:rPr lang="en-GB" noProof="0" dirty="0" smtClean="0"/>
              <a:t>Click to insert section divider title</a:t>
            </a:r>
            <a:endParaRPr lang="en-GB" noProof="0" dirty="0"/>
          </a:p>
        </p:txBody>
      </p:sp>
    </p:spTree>
    <p:extLst>
      <p:ext uri="{BB962C8B-B14F-4D97-AF65-F5344CB8AC3E}">
        <p14:creationId xmlns:p14="http://schemas.microsoft.com/office/powerpoint/2010/main" xmlns="" val="207367748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Heading only">
    <p:spTree>
      <p:nvGrpSpPr>
        <p:cNvPr id="1" name=""/>
        <p:cNvGrpSpPr/>
        <p:nvPr/>
      </p:nvGrpSpPr>
      <p:grpSpPr>
        <a:xfrm>
          <a:off x="0" y="0"/>
          <a:ext cx="0" cy="0"/>
          <a:chOff x="0" y="0"/>
          <a:chExt cx="0" cy="0"/>
        </a:xfrm>
      </p:grpSpPr>
      <p:sp>
        <p:nvSpPr>
          <p:cNvPr id="10" name="Title Placeholder 1"/>
          <p:cNvSpPr>
            <a:spLocks noGrp="1"/>
          </p:cNvSpPr>
          <p:nvPr>
            <p:ph type="title" hasCustomPrompt="1"/>
            <p:custDataLst>
              <p:tags r:id="rId1"/>
            </p:custDataLst>
          </p:nvPr>
        </p:nvSpPr>
        <p:spPr>
          <a:xfrm>
            <a:off x="402166" y="846998"/>
            <a:ext cx="8346547" cy="909093"/>
          </a:xfrm>
          <a:prstGeom prst="rect">
            <a:avLst/>
          </a:prstGeom>
        </p:spPr>
        <p:txBody>
          <a:bodyPr vert="horz" lIns="0" tIns="0" rIns="0" bIns="0" rtlCol="0">
            <a:noAutofit/>
          </a:bodyPr>
          <a:lstStyle>
            <a:lvl1pPr marL="0" indent="0" algn="l">
              <a:spcBef>
                <a:spcPts val="0"/>
              </a:spcBef>
              <a:spcAft>
                <a:spcPts val="0"/>
              </a:spcAft>
              <a:buSzPct val="120000"/>
              <a:buFont typeface="Arial" pitchFamily="34" charset="0"/>
              <a:defRPr sz="1600">
                <a:solidFill>
                  <a:schemeClr val="tx1"/>
                </a:solidFill>
              </a:defRPr>
            </a:lvl1pPr>
          </a:lstStyle>
          <a:p>
            <a:pPr marL="0" lvl="0" indent="0" algn="l">
              <a:spcBef>
                <a:spcPts val="0"/>
              </a:spcBef>
              <a:spcAft>
                <a:spcPts val="0"/>
              </a:spcAft>
              <a:buSzPct val="120000"/>
              <a:buFont typeface="Arial" pitchFamily="34" charset="0"/>
            </a:pPr>
            <a:r>
              <a:rPr lang="en-ZA" noProof="0" dirty="0" smtClean="0"/>
              <a:t>Opening slide paragraph (4 lines)</a:t>
            </a:r>
            <a:endParaRPr lang="en-GB" noProof="0" dirty="0"/>
          </a:p>
        </p:txBody>
      </p:sp>
      <p:sp>
        <p:nvSpPr>
          <p:cNvPr id="13" name="Text Placeholder 12"/>
          <p:cNvSpPr>
            <a:spLocks noGrp="1"/>
          </p:cNvSpPr>
          <p:nvPr>
            <p:ph type="body" sz="quarter" idx="10" hasCustomPrompt="1"/>
          </p:nvPr>
        </p:nvSpPr>
        <p:spPr>
          <a:xfrm>
            <a:off x="402166" y="287383"/>
            <a:ext cx="8346547" cy="391886"/>
          </a:xfrm>
        </p:spPr>
        <p:txBody>
          <a:bodyPr vert="horz" lIns="0" tIns="0" rIns="0" bIns="0" rtlCol="0" anchor="ctr" anchorCtr="0">
            <a:noAutofit/>
          </a:bodyPr>
          <a:lstStyle>
            <a:lvl1pPr marL="0" indent="0">
              <a:buNone/>
              <a:defRPr lang="en-US" sz="2400" smtClean="0">
                <a:solidFill>
                  <a:schemeClr val="tx1"/>
                </a:solidFill>
              </a:defRPr>
            </a:lvl1pPr>
            <a:lvl2pPr marL="125413" indent="0">
              <a:buNone/>
              <a:defRPr lang="en-US" sz="2000" smtClean="0"/>
            </a:lvl2pPr>
            <a:lvl3pPr marL="280988" indent="0">
              <a:buNone/>
              <a:defRPr lang="en-US" sz="2000" smtClean="0"/>
            </a:lvl3pPr>
            <a:lvl4pPr marL="388938" indent="0">
              <a:buNone/>
              <a:defRPr lang="en-US" sz="2000" smtClean="0"/>
            </a:lvl4pPr>
            <a:lvl5pPr marL="544513" indent="0">
              <a:buNone/>
              <a:defRPr lang="en-ZA" sz="2000"/>
            </a:lvl5pPr>
          </a:lstStyle>
          <a:p>
            <a:pPr lvl="0"/>
            <a:r>
              <a:rPr lang="en-US" dirty="0" smtClean="0"/>
              <a:t>Click to insert title (1 line)</a:t>
            </a:r>
            <a:endParaRPr lang="en-ZA" dirty="0"/>
          </a:p>
        </p:txBody>
      </p:sp>
      <p:sp>
        <p:nvSpPr>
          <p:cNvPr id="15" name="Text Placeholder 14"/>
          <p:cNvSpPr>
            <a:spLocks noGrp="1"/>
          </p:cNvSpPr>
          <p:nvPr>
            <p:ph type="body" sz="quarter" idx="11" hasCustomPrompt="1"/>
          </p:nvPr>
        </p:nvSpPr>
        <p:spPr>
          <a:xfrm>
            <a:off x="402166" y="1952624"/>
            <a:ext cx="8346547" cy="4143376"/>
          </a:xfrm>
        </p:spPr>
        <p:txBody>
          <a:bodyPr>
            <a:noAutofit/>
          </a:bodyPr>
          <a:lstStyle>
            <a:lvl1pPr>
              <a:defRPr/>
            </a:lvl1pPr>
          </a:lstStyle>
          <a:p>
            <a:pPr lvl="0"/>
            <a:r>
              <a:rPr lang="en-US" dirty="0" smtClean="0"/>
              <a:t>Bullet level one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6" name="Text Placeholder 3"/>
          <p:cNvSpPr>
            <a:spLocks noGrp="1"/>
          </p:cNvSpPr>
          <p:nvPr>
            <p:ph type="body" sz="quarter" idx="13" hasCustomPrompt="1"/>
            <p:custDataLst>
              <p:tags r:id="rId2"/>
            </p:custDataLst>
          </p:nvPr>
        </p:nvSpPr>
        <p:spPr>
          <a:xfrm>
            <a:off x="384747" y="6240925"/>
            <a:ext cx="5602815" cy="210586"/>
          </a:xfrm>
          <a:prstGeom prst="rect">
            <a:avLst/>
          </a:prstGeom>
        </p:spPr>
        <p:txBody>
          <a:bodyPr anchor="b" anchorCtr="0">
            <a:noAutofit/>
          </a:bodyPr>
          <a:lstStyle>
            <a:lvl1pPr marL="0" indent="0">
              <a:buNone/>
              <a:defRPr sz="800" i="1"/>
            </a:lvl1pPr>
          </a:lstStyle>
          <a:p>
            <a:pPr lvl="0"/>
            <a:r>
              <a:rPr lang="en-GB" noProof="0" smtClean="0"/>
              <a:t>Click to insert source</a:t>
            </a:r>
            <a:endParaRPr lang="en-GB" noProof="0"/>
          </a:p>
        </p:txBody>
      </p:sp>
      <p:sp>
        <p:nvSpPr>
          <p:cNvPr id="2" name="Rectangle 1"/>
          <p:cNvSpPr/>
          <p:nvPr userDrawn="1"/>
        </p:nvSpPr>
        <p:spPr>
          <a:xfrm>
            <a:off x="7444292" y="6096000"/>
            <a:ext cx="1699708" cy="762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1"/>
          <p:cNvSpPr txBox="1"/>
          <p:nvPr userDrawn="1">
            <p:custDataLst>
              <p:tags r:id="rId3"/>
            </p:custDataLst>
          </p:nvPr>
        </p:nvSpPr>
        <p:spPr>
          <a:xfrm>
            <a:off x="6388580" y="6528896"/>
            <a:ext cx="1735135" cy="123111"/>
          </a:xfrm>
          <a:prstGeom prst="rect">
            <a:avLst/>
          </a:prstGeom>
          <a:noFill/>
        </p:spPr>
        <p:txBody>
          <a:bodyPr wrap="square" lIns="0" tIns="0" rIns="0" bIns="0" rtlCol="0">
            <a:noAutofit/>
          </a:bodyPr>
          <a:lstStyle/>
          <a:p>
            <a:pPr algn="r">
              <a:defRPr/>
            </a:pPr>
            <a:r>
              <a:rPr lang="en-GB" sz="800" dirty="0" smtClean="0">
                <a:solidFill>
                  <a:srgbClr val="584E45"/>
                </a:solidFill>
                <a:cs typeface="Arial" pitchFamily="34" charset="0"/>
              </a:rPr>
              <a:t>2015   </a:t>
            </a:r>
            <a:r>
              <a:rPr lang="en-GB" sz="800" b="1" dirty="0" smtClean="0">
                <a:solidFill>
                  <a:srgbClr val="584E45"/>
                </a:solidFill>
                <a:cs typeface="Arial" pitchFamily="34" charset="0"/>
              </a:rPr>
              <a:t>|   </a:t>
            </a:r>
            <a:fld id="{7EEF886D-079E-44ED-96FE-DEB596CD73F7}" type="slidenum">
              <a:rPr lang="en-GB" sz="800" b="1" smtClean="0">
                <a:solidFill>
                  <a:srgbClr val="584E45"/>
                </a:solidFill>
                <a:cs typeface="Arial" pitchFamily="34" charset="0"/>
              </a:rPr>
              <a:pPr algn="r">
                <a:defRPr/>
              </a:pPr>
              <a:t>‹#›</a:t>
            </a:fld>
            <a:endParaRPr lang="en-GB" sz="800" b="1" i="1" dirty="0" smtClean="0">
              <a:solidFill>
                <a:srgbClr val="584E45"/>
              </a:solidFill>
            </a:endParaRPr>
          </a:p>
        </p:txBody>
      </p:sp>
      <p:pic>
        <p:nvPicPr>
          <p:cNvPr id="8" name="Content Placeholder 12" descr="20yrs Logo2.jpg"/>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l="-58057" r="-50306" b="-2047"/>
          <a:stretch/>
        </p:blipFill>
        <p:spPr>
          <a:xfrm>
            <a:off x="7924364" y="6267200"/>
            <a:ext cx="902559" cy="496373"/>
          </a:xfrm>
          <a:prstGeom prst="rect">
            <a:avLst/>
          </a:prstGeom>
        </p:spPr>
      </p:pic>
      <p:pic>
        <p:nvPicPr>
          <p:cNvPr id="9" name="Picture 8" descr="logo Small business devleopment dept_1"/>
          <p:cNvPicPr/>
          <p:nvPr userDrawn="1"/>
        </p:nvPicPr>
        <p:blipFill>
          <a:blip r:embed="rId6" cstate="print">
            <a:extLst>
              <a:ext uri="{28A0092B-C50C-407E-A947-70E740481C1C}">
                <a14:useLocalDpi xmlns:a14="http://schemas.microsoft.com/office/drawing/2010/main" xmlns="" val="0"/>
              </a:ext>
            </a:extLst>
          </a:blip>
          <a:srcRect t="24292" b="22406"/>
          <a:stretch>
            <a:fillRect/>
          </a:stretch>
        </p:blipFill>
        <p:spPr bwMode="auto">
          <a:xfrm>
            <a:off x="179512" y="6230224"/>
            <a:ext cx="1420688" cy="570324"/>
          </a:xfrm>
          <a:prstGeom prst="rect">
            <a:avLst/>
          </a:prstGeom>
          <a:noFill/>
          <a:ln>
            <a:noFill/>
          </a:ln>
        </p:spPr>
      </p:pic>
    </p:spTree>
    <p:extLst>
      <p:ext uri="{BB962C8B-B14F-4D97-AF65-F5344CB8AC3E}">
        <p14:creationId xmlns:p14="http://schemas.microsoft.com/office/powerpoint/2010/main" xmlns="" val="11967769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B88CD7-4EF4-4CF2-A5CD-635B91DBAFF0}" type="slidenum">
              <a:rPr lang="en-US" smtClean="0"/>
              <a:pPr/>
              <a:t>‹#›</a:t>
            </a:fld>
            <a:endParaRPr lang="en-US"/>
          </a:p>
        </p:txBody>
      </p:sp>
    </p:spTree>
    <p:extLst>
      <p:ext uri="{BB962C8B-B14F-4D97-AF65-F5344CB8AC3E}">
        <p14:creationId xmlns:p14="http://schemas.microsoft.com/office/powerpoint/2010/main" xmlns="" val="3382899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4_Heading only">
    <p:spTree>
      <p:nvGrpSpPr>
        <p:cNvPr id="1" name=""/>
        <p:cNvGrpSpPr/>
        <p:nvPr/>
      </p:nvGrpSpPr>
      <p:grpSpPr>
        <a:xfrm>
          <a:off x="0" y="0"/>
          <a:ext cx="0" cy="0"/>
          <a:chOff x="0" y="0"/>
          <a:chExt cx="0" cy="0"/>
        </a:xfrm>
      </p:grpSpPr>
      <p:sp>
        <p:nvSpPr>
          <p:cNvPr id="10" name="Title Placeholder 1"/>
          <p:cNvSpPr>
            <a:spLocks noGrp="1"/>
          </p:cNvSpPr>
          <p:nvPr>
            <p:ph type="title" hasCustomPrompt="1"/>
            <p:custDataLst>
              <p:tags r:id="rId1"/>
            </p:custDataLst>
          </p:nvPr>
        </p:nvSpPr>
        <p:spPr>
          <a:xfrm>
            <a:off x="402166" y="846998"/>
            <a:ext cx="8346547" cy="909093"/>
          </a:xfrm>
          <a:prstGeom prst="rect">
            <a:avLst/>
          </a:prstGeom>
        </p:spPr>
        <p:txBody>
          <a:bodyPr vert="horz" lIns="0" tIns="0" rIns="0" bIns="0" rtlCol="0">
            <a:noAutofit/>
          </a:bodyPr>
          <a:lstStyle>
            <a:lvl1pPr marL="0" indent="0" algn="l">
              <a:spcBef>
                <a:spcPts val="0"/>
              </a:spcBef>
              <a:spcAft>
                <a:spcPts val="0"/>
              </a:spcAft>
              <a:buSzPct val="120000"/>
              <a:buFont typeface="Arial" pitchFamily="34" charset="0"/>
              <a:defRPr sz="1600">
                <a:solidFill>
                  <a:schemeClr val="tx1"/>
                </a:solidFill>
              </a:defRPr>
            </a:lvl1pPr>
          </a:lstStyle>
          <a:p>
            <a:pPr marL="0" lvl="0" indent="0" algn="l">
              <a:spcBef>
                <a:spcPts val="0"/>
              </a:spcBef>
              <a:spcAft>
                <a:spcPts val="0"/>
              </a:spcAft>
              <a:buSzPct val="120000"/>
              <a:buFont typeface="Arial" pitchFamily="34" charset="0"/>
            </a:pPr>
            <a:r>
              <a:rPr lang="en-ZA" noProof="0" dirty="0" smtClean="0"/>
              <a:t>Opening slide paragraph (4 lines)</a:t>
            </a:r>
            <a:endParaRPr lang="en-GB" noProof="0" dirty="0"/>
          </a:p>
        </p:txBody>
      </p:sp>
      <p:sp>
        <p:nvSpPr>
          <p:cNvPr id="13" name="Text Placeholder 12"/>
          <p:cNvSpPr>
            <a:spLocks noGrp="1"/>
          </p:cNvSpPr>
          <p:nvPr>
            <p:ph type="body" sz="quarter" idx="10" hasCustomPrompt="1"/>
          </p:nvPr>
        </p:nvSpPr>
        <p:spPr>
          <a:xfrm>
            <a:off x="402166" y="287383"/>
            <a:ext cx="8346547" cy="391886"/>
          </a:xfrm>
        </p:spPr>
        <p:txBody>
          <a:bodyPr vert="horz" lIns="0" tIns="0" rIns="0" bIns="0" rtlCol="0" anchor="ctr" anchorCtr="0">
            <a:noAutofit/>
          </a:bodyPr>
          <a:lstStyle>
            <a:lvl1pPr marL="0" indent="0">
              <a:buNone/>
              <a:defRPr lang="en-US" sz="2400" smtClean="0">
                <a:solidFill>
                  <a:schemeClr val="tx1"/>
                </a:solidFill>
              </a:defRPr>
            </a:lvl1pPr>
            <a:lvl2pPr marL="125413" indent="0">
              <a:buNone/>
              <a:defRPr lang="en-US" sz="2000" smtClean="0"/>
            </a:lvl2pPr>
            <a:lvl3pPr marL="280988" indent="0">
              <a:buNone/>
              <a:defRPr lang="en-US" sz="2000" smtClean="0"/>
            </a:lvl3pPr>
            <a:lvl4pPr marL="388938" indent="0">
              <a:buNone/>
              <a:defRPr lang="en-US" sz="2000" smtClean="0"/>
            </a:lvl4pPr>
            <a:lvl5pPr marL="544513" indent="0">
              <a:buNone/>
              <a:defRPr lang="en-ZA" sz="2000"/>
            </a:lvl5pPr>
          </a:lstStyle>
          <a:p>
            <a:pPr lvl="0"/>
            <a:r>
              <a:rPr lang="en-US" dirty="0" smtClean="0"/>
              <a:t>Click to insert title (1 line)</a:t>
            </a:r>
            <a:endParaRPr lang="en-ZA" dirty="0"/>
          </a:p>
        </p:txBody>
      </p:sp>
      <p:sp>
        <p:nvSpPr>
          <p:cNvPr id="15" name="Text Placeholder 14"/>
          <p:cNvSpPr>
            <a:spLocks noGrp="1"/>
          </p:cNvSpPr>
          <p:nvPr>
            <p:ph type="body" sz="quarter" idx="11" hasCustomPrompt="1"/>
          </p:nvPr>
        </p:nvSpPr>
        <p:spPr>
          <a:xfrm>
            <a:off x="402166" y="1952624"/>
            <a:ext cx="8346547" cy="4288301"/>
          </a:xfrm>
        </p:spPr>
        <p:txBody>
          <a:bodyPr>
            <a:noAutofit/>
          </a:bodyPr>
          <a:lstStyle>
            <a:lvl1pPr>
              <a:defRPr/>
            </a:lvl1pPr>
          </a:lstStyle>
          <a:p>
            <a:pPr lvl="0"/>
            <a:r>
              <a:rPr lang="en-US" dirty="0" smtClean="0"/>
              <a:t>Bullet level one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6" name="Text Placeholder 3"/>
          <p:cNvSpPr>
            <a:spLocks noGrp="1"/>
          </p:cNvSpPr>
          <p:nvPr>
            <p:ph type="body" sz="quarter" idx="13" hasCustomPrompt="1"/>
            <p:custDataLst>
              <p:tags r:id="rId2"/>
            </p:custDataLst>
          </p:nvPr>
        </p:nvSpPr>
        <p:spPr>
          <a:xfrm>
            <a:off x="384747" y="6240925"/>
            <a:ext cx="8363966" cy="210586"/>
          </a:xfrm>
          <a:prstGeom prst="rect">
            <a:avLst/>
          </a:prstGeom>
        </p:spPr>
        <p:txBody>
          <a:bodyPr anchor="b" anchorCtr="0">
            <a:noAutofit/>
          </a:bodyPr>
          <a:lstStyle>
            <a:lvl1pPr marL="0" indent="0">
              <a:buNone/>
              <a:defRPr sz="800" i="1"/>
            </a:lvl1pPr>
          </a:lstStyle>
          <a:p>
            <a:pPr lvl="0"/>
            <a:r>
              <a:rPr lang="en-GB" noProof="0" smtClean="0"/>
              <a:t>Click to insert source</a:t>
            </a:r>
            <a:endParaRPr lang="en-GB" noProof="0"/>
          </a:p>
        </p:txBody>
      </p:sp>
      <p:sp>
        <p:nvSpPr>
          <p:cNvPr id="6" name="TextBox 1"/>
          <p:cNvSpPr txBox="1"/>
          <p:nvPr userDrawn="1">
            <p:custDataLst>
              <p:tags r:id="rId3"/>
            </p:custDataLst>
          </p:nvPr>
        </p:nvSpPr>
        <p:spPr>
          <a:xfrm>
            <a:off x="6388580" y="6528896"/>
            <a:ext cx="1735135" cy="123111"/>
          </a:xfrm>
          <a:prstGeom prst="rect">
            <a:avLst/>
          </a:prstGeom>
          <a:noFill/>
        </p:spPr>
        <p:txBody>
          <a:bodyPr wrap="square" lIns="0" tIns="0" rIns="0" bIns="0" rtlCol="0">
            <a:noAutofit/>
          </a:bodyPr>
          <a:lstStyle/>
          <a:p>
            <a:pPr algn="r">
              <a:defRPr/>
            </a:pPr>
            <a:r>
              <a:rPr lang="en-GB" sz="800" dirty="0" smtClean="0">
                <a:solidFill>
                  <a:srgbClr val="584E45"/>
                </a:solidFill>
                <a:cs typeface="Arial" pitchFamily="34" charset="0"/>
              </a:rPr>
              <a:t>2015   </a:t>
            </a:r>
            <a:r>
              <a:rPr lang="en-GB" sz="800" b="1" dirty="0" smtClean="0">
                <a:solidFill>
                  <a:srgbClr val="584E45"/>
                </a:solidFill>
                <a:cs typeface="Arial" pitchFamily="34" charset="0"/>
              </a:rPr>
              <a:t>|   </a:t>
            </a:r>
            <a:fld id="{7EEF886D-079E-44ED-96FE-DEB596CD73F7}" type="slidenum">
              <a:rPr lang="en-GB" sz="800" b="1" smtClean="0">
                <a:solidFill>
                  <a:srgbClr val="584E45"/>
                </a:solidFill>
                <a:cs typeface="Arial" pitchFamily="34" charset="0"/>
              </a:rPr>
              <a:pPr algn="r">
                <a:defRPr/>
              </a:pPr>
              <a:t>‹#›</a:t>
            </a:fld>
            <a:endParaRPr lang="en-GB" sz="800" b="1" i="1" dirty="0" smtClean="0">
              <a:solidFill>
                <a:srgbClr val="584E45"/>
              </a:solidFill>
            </a:endParaRPr>
          </a:p>
        </p:txBody>
      </p:sp>
      <p:pic>
        <p:nvPicPr>
          <p:cNvPr id="9" name="Content Placeholder 12" descr="20yrs Logo2.jpg"/>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l="-58057" r="-50306" b="-2047"/>
          <a:stretch/>
        </p:blipFill>
        <p:spPr>
          <a:xfrm>
            <a:off x="7924364" y="6267200"/>
            <a:ext cx="902559" cy="496373"/>
          </a:xfrm>
          <a:prstGeom prst="rect">
            <a:avLst/>
          </a:prstGeom>
        </p:spPr>
      </p:pic>
      <p:pic>
        <p:nvPicPr>
          <p:cNvPr id="11" name="Picture 10" descr="logo Small business devleopment dept_1"/>
          <p:cNvPicPr/>
          <p:nvPr userDrawn="1"/>
        </p:nvPicPr>
        <p:blipFill>
          <a:blip r:embed="rId6" cstate="print">
            <a:extLst>
              <a:ext uri="{28A0092B-C50C-407E-A947-70E740481C1C}">
                <a14:useLocalDpi xmlns:a14="http://schemas.microsoft.com/office/drawing/2010/main" xmlns="" val="0"/>
              </a:ext>
            </a:extLst>
          </a:blip>
          <a:srcRect t="24292" b="22406"/>
          <a:stretch>
            <a:fillRect/>
          </a:stretch>
        </p:blipFill>
        <p:spPr bwMode="auto">
          <a:xfrm>
            <a:off x="179512" y="6230224"/>
            <a:ext cx="1420688" cy="570324"/>
          </a:xfrm>
          <a:prstGeom prst="rect">
            <a:avLst/>
          </a:prstGeom>
          <a:noFill/>
          <a:ln>
            <a:noFill/>
          </a:ln>
        </p:spPr>
      </p:pic>
    </p:spTree>
    <p:extLst>
      <p:ext uri="{BB962C8B-B14F-4D97-AF65-F5344CB8AC3E}">
        <p14:creationId xmlns:p14="http://schemas.microsoft.com/office/powerpoint/2010/main" xmlns="" val="15554694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Heading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02166" y="287383"/>
            <a:ext cx="8346547" cy="391886"/>
          </a:xfrm>
        </p:spPr>
        <p:txBody>
          <a:bodyPr vert="horz" lIns="0" tIns="0" rIns="0" bIns="0" rtlCol="0" anchor="ctr" anchorCtr="0">
            <a:noAutofit/>
          </a:bodyPr>
          <a:lstStyle>
            <a:lvl1pPr marL="0" indent="0">
              <a:buNone/>
              <a:defRPr lang="en-US" sz="2400" smtClean="0">
                <a:solidFill>
                  <a:schemeClr val="accent1"/>
                </a:solidFill>
              </a:defRPr>
            </a:lvl1pPr>
            <a:lvl2pPr marL="125413" indent="0">
              <a:buNone/>
              <a:defRPr lang="en-US" sz="2000" smtClean="0"/>
            </a:lvl2pPr>
            <a:lvl3pPr marL="280988" indent="0">
              <a:buNone/>
              <a:defRPr lang="en-US" sz="2000" smtClean="0"/>
            </a:lvl3pPr>
            <a:lvl4pPr marL="388938" indent="0">
              <a:buNone/>
              <a:defRPr lang="en-US" sz="2000" smtClean="0"/>
            </a:lvl4pPr>
            <a:lvl5pPr marL="544513" indent="0">
              <a:buNone/>
              <a:defRPr lang="en-ZA" sz="2000"/>
            </a:lvl5pPr>
          </a:lstStyle>
          <a:p>
            <a:pPr lvl="0"/>
            <a:r>
              <a:rPr lang="en-US" dirty="0" smtClean="0"/>
              <a:t>Click to insert title (1 line)</a:t>
            </a:r>
            <a:endParaRPr lang="en-ZA" dirty="0"/>
          </a:p>
        </p:txBody>
      </p:sp>
      <p:sp>
        <p:nvSpPr>
          <p:cNvPr id="15" name="Text Placeholder 14"/>
          <p:cNvSpPr>
            <a:spLocks noGrp="1"/>
          </p:cNvSpPr>
          <p:nvPr>
            <p:ph type="body" sz="quarter" idx="11" hasCustomPrompt="1"/>
          </p:nvPr>
        </p:nvSpPr>
        <p:spPr>
          <a:xfrm>
            <a:off x="402166" y="873125"/>
            <a:ext cx="8346547" cy="5275125"/>
          </a:xfrm>
        </p:spPr>
        <p:txBody>
          <a:bodyPr>
            <a:noAutofit/>
          </a:bodyPr>
          <a:lstStyle>
            <a:lvl1pPr>
              <a:defRPr/>
            </a:lvl1pPr>
          </a:lstStyle>
          <a:p>
            <a:pPr lvl="0"/>
            <a:r>
              <a:rPr lang="en-US" dirty="0" smtClean="0"/>
              <a:t>Bullet level one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6" name="Text Placeholder 3"/>
          <p:cNvSpPr>
            <a:spLocks noGrp="1"/>
          </p:cNvSpPr>
          <p:nvPr>
            <p:ph type="body" sz="quarter" idx="13" hasCustomPrompt="1"/>
            <p:custDataLst>
              <p:tags r:id="rId1"/>
            </p:custDataLst>
          </p:nvPr>
        </p:nvSpPr>
        <p:spPr>
          <a:xfrm>
            <a:off x="384747" y="6240925"/>
            <a:ext cx="5602815" cy="210586"/>
          </a:xfrm>
          <a:prstGeom prst="rect">
            <a:avLst/>
          </a:prstGeom>
        </p:spPr>
        <p:txBody>
          <a:bodyPr anchor="b" anchorCtr="0">
            <a:noAutofit/>
          </a:bodyPr>
          <a:lstStyle>
            <a:lvl1pPr marL="0" indent="0">
              <a:buNone/>
              <a:defRPr sz="800" i="1"/>
            </a:lvl1pPr>
          </a:lstStyle>
          <a:p>
            <a:pPr lvl="0"/>
            <a:r>
              <a:rPr lang="en-GB" noProof="0" smtClean="0"/>
              <a:t>Click to insert source</a:t>
            </a:r>
            <a:endParaRPr lang="en-GB" noProof="0"/>
          </a:p>
        </p:txBody>
      </p:sp>
    </p:spTree>
    <p:extLst>
      <p:ext uri="{BB962C8B-B14F-4D97-AF65-F5344CB8AC3E}">
        <p14:creationId xmlns:p14="http://schemas.microsoft.com/office/powerpoint/2010/main" xmlns="" val="332588158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5_Heading only">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02166" y="287383"/>
            <a:ext cx="8346547" cy="391886"/>
          </a:xfrm>
        </p:spPr>
        <p:txBody>
          <a:bodyPr vert="horz" lIns="0" tIns="0" rIns="0" bIns="0" rtlCol="0" anchor="ctr" anchorCtr="0">
            <a:noAutofit/>
          </a:bodyPr>
          <a:lstStyle>
            <a:lvl1pPr>
              <a:defRPr lang="en-ZA" sz="2400" dirty="0">
                <a:solidFill>
                  <a:schemeClr val="accent1"/>
                </a:solidFill>
              </a:defRPr>
            </a:lvl1pPr>
          </a:lstStyle>
          <a:p>
            <a:pPr lvl="0"/>
            <a:r>
              <a:rPr lang="en-US" dirty="0" smtClean="0"/>
              <a:t>Click to insert title (1 line)</a:t>
            </a:r>
            <a:endParaRPr lang="en-ZA" dirty="0"/>
          </a:p>
        </p:txBody>
      </p:sp>
      <p:sp>
        <p:nvSpPr>
          <p:cNvPr id="15" name="Text Placeholder 14"/>
          <p:cNvSpPr>
            <a:spLocks noGrp="1"/>
          </p:cNvSpPr>
          <p:nvPr>
            <p:ph type="body" sz="quarter" idx="11" hasCustomPrompt="1"/>
          </p:nvPr>
        </p:nvSpPr>
        <p:spPr>
          <a:xfrm>
            <a:off x="402166" y="873126"/>
            <a:ext cx="8346547" cy="4996455"/>
          </a:xfrm>
        </p:spPr>
        <p:txBody>
          <a:bodyPr>
            <a:noAutofit/>
          </a:bodyPr>
          <a:lstStyle>
            <a:lvl1pPr>
              <a:defRPr/>
            </a:lvl1pPr>
          </a:lstStyle>
          <a:p>
            <a:pPr lvl="0"/>
            <a:r>
              <a:rPr lang="en-US" dirty="0" smtClean="0"/>
              <a:t>Bullet level one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xmlns="" val="23049388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Main Title Slide">
    <p:spTree>
      <p:nvGrpSpPr>
        <p:cNvPr id="1" name=""/>
        <p:cNvGrpSpPr/>
        <p:nvPr/>
      </p:nvGrpSpPr>
      <p:grpSpPr>
        <a:xfrm>
          <a:off x="0" y="0"/>
          <a:ext cx="0" cy="0"/>
          <a:chOff x="0" y="0"/>
          <a:chExt cx="0" cy="0"/>
        </a:xfrm>
      </p:grpSpPr>
      <p:pic>
        <p:nvPicPr>
          <p:cNvPr id="13" name="Picture 12"/>
          <p:cNvPicPr/>
          <p:nvPr userDrawn="1"/>
        </p:nvPicPr>
        <p:blipFill rotWithShape="1">
          <a:blip r:embed="rId3" cstate="print">
            <a:extLst>
              <a:ext uri="{28A0092B-C50C-407E-A947-70E740481C1C}">
                <a14:useLocalDpi xmlns:a14="http://schemas.microsoft.com/office/drawing/2010/main" xmlns="" val="0"/>
              </a:ext>
            </a:extLst>
          </a:blip>
          <a:srcRect t="34818" b="4069"/>
          <a:stretch/>
        </p:blipFill>
        <p:spPr>
          <a:xfrm>
            <a:off x="0" y="1680755"/>
            <a:ext cx="5978184" cy="5177246"/>
          </a:xfrm>
          <a:prstGeom prst="rect">
            <a:avLst/>
          </a:prstGeom>
        </p:spPr>
      </p:pic>
      <p:sp>
        <p:nvSpPr>
          <p:cNvPr id="10" name="Title 2"/>
          <p:cNvSpPr>
            <a:spLocks noGrp="1"/>
          </p:cNvSpPr>
          <p:nvPr>
            <p:ph type="body" sz="quarter" idx="10" hasCustomPrompt="1"/>
          </p:nvPr>
        </p:nvSpPr>
        <p:spPr>
          <a:xfrm>
            <a:off x="5115127" y="3740066"/>
            <a:ext cx="3480234" cy="561975"/>
          </a:xfrm>
          <a:prstGeom prst="rect">
            <a:avLst/>
          </a:prstGeom>
        </p:spPr>
        <p:txBody>
          <a:bodyPr vert="horz" lIns="0" tIns="0" rIns="0" bIns="0" rtlCol="0" anchor="t" anchorCtr="0">
            <a:noAutofit/>
          </a:bodyPr>
          <a:lstStyle>
            <a:lvl1pPr marL="0" indent="0">
              <a:buNone/>
              <a:defRPr lang="en-US" sz="1800" b="0" baseline="0" smtClean="0">
                <a:solidFill>
                  <a:schemeClr val="accent2"/>
                </a:solidFill>
                <a:ea typeface="+mj-ea"/>
              </a:defRPr>
            </a:lvl1pPr>
            <a:lvl2pPr marL="125413" indent="0">
              <a:buNone/>
              <a:defRPr lang="en-US" smtClean="0"/>
            </a:lvl2pPr>
            <a:lvl3pPr marL="280988" indent="0">
              <a:buNone/>
              <a:defRPr lang="en-US" smtClean="0"/>
            </a:lvl3pPr>
            <a:lvl4pPr marL="388938" indent="0">
              <a:buNone/>
              <a:defRPr lang="en-US" smtClean="0"/>
            </a:lvl4pPr>
            <a:lvl5pPr marL="544513" indent="0">
              <a:buNone/>
              <a:defRPr lang="en-GB"/>
            </a:lvl5pPr>
          </a:lstStyle>
          <a:p>
            <a:pPr lvl="0">
              <a:spcBef>
                <a:spcPct val="0"/>
              </a:spcBef>
            </a:pPr>
            <a:r>
              <a:rPr lang="en-GB" noProof="0" dirty="0" smtClean="0"/>
              <a:t>Click to insert presentation sub-title and date</a:t>
            </a:r>
            <a:endParaRPr lang="en-GB" noProof="0" dirty="0"/>
          </a:p>
        </p:txBody>
      </p:sp>
      <p:sp>
        <p:nvSpPr>
          <p:cNvPr id="2" name="Title 1"/>
          <p:cNvSpPr>
            <a:spLocks noGrp="1"/>
          </p:cNvSpPr>
          <p:nvPr>
            <p:ph type="title" hasCustomPrompt="1"/>
            <p:custDataLst>
              <p:tags r:id="rId1"/>
            </p:custDataLst>
          </p:nvPr>
        </p:nvSpPr>
        <p:spPr>
          <a:xfrm>
            <a:off x="5115127" y="2951857"/>
            <a:ext cx="3480234" cy="788209"/>
          </a:xfrm>
          <a:prstGeom prst="rect">
            <a:avLst/>
          </a:prstGeom>
        </p:spPr>
        <p:txBody>
          <a:bodyPr>
            <a:noAutofit/>
          </a:bodyPr>
          <a:lstStyle>
            <a:lvl1pPr algn="l">
              <a:defRPr sz="2400" cap="none" baseline="0">
                <a:solidFill>
                  <a:schemeClr val="tx1"/>
                </a:solidFill>
              </a:defRPr>
            </a:lvl1pPr>
          </a:lstStyle>
          <a:p>
            <a:r>
              <a:rPr lang="en-GB" noProof="0" dirty="0" smtClean="0"/>
              <a:t>Click to insert presentation title</a:t>
            </a:r>
            <a:endParaRPr lang="en-GB" noProof="0" dirty="0"/>
          </a:p>
        </p:txBody>
      </p:sp>
      <p:pic>
        <p:nvPicPr>
          <p:cNvPr id="12" name="Picture 11"/>
          <p:cNvPicPr/>
          <p:nvPr userDrawn="1"/>
        </p:nvPicPr>
        <p:blipFill rotWithShape="1">
          <a:blip r:embed="rId3" cstate="print">
            <a:extLst>
              <a:ext uri="{28A0092B-C50C-407E-A947-70E740481C1C}">
                <a14:useLocalDpi xmlns:a14="http://schemas.microsoft.com/office/drawing/2010/main" xmlns="" val="0"/>
              </a:ext>
            </a:extLst>
          </a:blip>
          <a:srcRect l="6854" t="1883" r="61161" b="78209"/>
          <a:stretch/>
        </p:blipFill>
        <p:spPr>
          <a:xfrm>
            <a:off x="6445846" y="77039"/>
            <a:ext cx="2403568" cy="2116184"/>
          </a:xfrm>
          <a:prstGeom prst="rect">
            <a:avLst/>
          </a:prstGeom>
        </p:spPr>
      </p:pic>
    </p:spTree>
    <p:extLst>
      <p:ext uri="{BB962C8B-B14F-4D97-AF65-F5344CB8AC3E}">
        <p14:creationId xmlns:p14="http://schemas.microsoft.com/office/powerpoint/2010/main" xmlns="" val="104615209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0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2534195"/>
            <a:ext cx="9144000" cy="4332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itle 2"/>
          <p:cNvSpPr>
            <a:spLocks noGrp="1"/>
          </p:cNvSpPr>
          <p:nvPr>
            <p:ph type="body" sz="quarter" idx="10" hasCustomPrompt="1"/>
          </p:nvPr>
        </p:nvSpPr>
        <p:spPr>
          <a:xfrm>
            <a:off x="395288" y="4214949"/>
            <a:ext cx="5334952" cy="561975"/>
          </a:xfrm>
          <a:prstGeom prst="rect">
            <a:avLst/>
          </a:prstGeom>
        </p:spPr>
        <p:txBody>
          <a:bodyPr vert="horz" lIns="0" tIns="0" rIns="0" bIns="0" rtlCol="0" anchor="t" anchorCtr="0">
            <a:noAutofit/>
          </a:bodyPr>
          <a:lstStyle>
            <a:lvl1pPr marL="0" indent="0">
              <a:buNone/>
              <a:defRPr lang="en-US" sz="1800" b="0" baseline="0" smtClean="0">
                <a:solidFill>
                  <a:schemeClr val="bg2"/>
                </a:solidFill>
                <a:ea typeface="+mj-ea"/>
              </a:defRPr>
            </a:lvl1pPr>
            <a:lvl2pPr marL="125413" indent="0">
              <a:buNone/>
              <a:defRPr lang="en-US" smtClean="0"/>
            </a:lvl2pPr>
            <a:lvl3pPr marL="280988" indent="0">
              <a:buNone/>
              <a:defRPr lang="en-US" smtClean="0"/>
            </a:lvl3pPr>
            <a:lvl4pPr marL="388938" indent="0">
              <a:buNone/>
              <a:defRPr lang="en-US" smtClean="0"/>
            </a:lvl4pPr>
            <a:lvl5pPr marL="544513" indent="0">
              <a:buNone/>
              <a:defRPr lang="en-GB"/>
            </a:lvl5pPr>
          </a:lstStyle>
          <a:p>
            <a:pPr lvl="0">
              <a:spcBef>
                <a:spcPct val="0"/>
              </a:spcBef>
            </a:pPr>
            <a:r>
              <a:rPr lang="en-GB" noProof="0" dirty="0" smtClean="0"/>
              <a:t>Click to insert section divider subtitle</a:t>
            </a:r>
            <a:endParaRPr lang="en-GB" noProof="0" dirty="0"/>
          </a:p>
        </p:txBody>
      </p:sp>
      <p:sp>
        <p:nvSpPr>
          <p:cNvPr id="12" name="Title 1"/>
          <p:cNvSpPr>
            <a:spLocks noGrp="1"/>
          </p:cNvSpPr>
          <p:nvPr>
            <p:ph type="title" hasCustomPrompt="1"/>
            <p:custDataLst>
              <p:tags r:id="rId2"/>
            </p:custDataLst>
          </p:nvPr>
        </p:nvSpPr>
        <p:spPr>
          <a:xfrm>
            <a:off x="395288" y="3396709"/>
            <a:ext cx="5334952" cy="788209"/>
          </a:xfrm>
          <a:prstGeom prst="rect">
            <a:avLst/>
          </a:prstGeom>
        </p:spPr>
        <p:txBody>
          <a:bodyPr anchor="b">
            <a:noAutofit/>
          </a:bodyPr>
          <a:lstStyle>
            <a:lvl1pPr algn="l">
              <a:defRPr sz="2400" cap="none" baseline="0">
                <a:solidFill>
                  <a:schemeClr val="bg1"/>
                </a:solidFill>
              </a:defRPr>
            </a:lvl1pPr>
          </a:lstStyle>
          <a:p>
            <a:r>
              <a:rPr lang="en-GB" noProof="0" dirty="0" smtClean="0"/>
              <a:t>Click to insert section divider title</a:t>
            </a:r>
            <a:endParaRPr lang="en-GB" noProof="0" dirty="0"/>
          </a:p>
        </p:txBody>
      </p:sp>
      <p:pic>
        <p:nvPicPr>
          <p:cNvPr id="6" name="Picture 5"/>
          <p:cNvPicPr>
            <a:picLocks noChangeAspect="1"/>
          </p:cNvPicPr>
          <p:nvPr userDrawn="1"/>
        </p:nvPicPr>
        <p:blipFill>
          <a:blip r:embed="rId4" cstate="print"/>
          <a:stretch>
            <a:fillRect/>
          </a:stretch>
        </p:blipFill>
        <p:spPr>
          <a:xfrm>
            <a:off x="5496407" y="257971"/>
            <a:ext cx="3174616" cy="1324160"/>
          </a:xfrm>
          <a:prstGeom prst="rect">
            <a:avLst/>
          </a:prstGeom>
        </p:spPr>
      </p:pic>
    </p:spTree>
    <p:extLst>
      <p:ext uri="{BB962C8B-B14F-4D97-AF65-F5344CB8AC3E}">
        <p14:creationId xmlns:p14="http://schemas.microsoft.com/office/powerpoint/2010/main" xmlns="" val="8549929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1_Final Slide">
    <p:spTree>
      <p:nvGrpSpPr>
        <p:cNvPr id="1" name=""/>
        <p:cNvGrpSpPr/>
        <p:nvPr/>
      </p:nvGrpSpPr>
      <p:grpSpPr>
        <a:xfrm>
          <a:off x="0" y="0"/>
          <a:ext cx="0" cy="0"/>
          <a:chOff x="0" y="0"/>
          <a:chExt cx="0" cy="0"/>
        </a:xfrm>
      </p:grpSpPr>
      <p:pic>
        <p:nvPicPr>
          <p:cNvPr id="10" name="Picture 9"/>
          <p:cNvPicPr/>
          <p:nvPr userDrawn="1"/>
        </p:nvPicPr>
        <p:blipFill rotWithShape="1">
          <a:blip r:embed="rId4" cstate="print">
            <a:extLst>
              <a:ext uri="{28A0092B-C50C-407E-A947-70E740481C1C}">
                <a14:useLocalDpi xmlns:a14="http://schemas.microsoft.com/office/drawing/2010/main" xmlns="" val="0"/>
              </a:ext>
            </a:extLst>
          </a:blip>
          <a:srcRect l="6854" t="1883" r="61161" b="78209"/>
          <a:stretch/>
        </p:blipFill>
        <p:spPr>
          <a:xfrm>
            <a:off x="6445846" y="77039"/>
            <a:ext cx="2403568" cy="2116184"/>
          </a:xfrm>
          <a:prstGeom prst="rect">
            <a:avLst/>
          </a:prstGeom>
        </p:spPr>
      </p:pic>
      <p:sp>
        <p:nvSpPr>
          <p:cNvPr id="6" name="Rectangle 2"/>
          <p:cNvSpPr/>
          <p:nvPr userDrawn="1">
            <p:custDataLst>
              <p:tags r:id="rId1"/>
            </p:custDataLst>
          </p:nvPr>
        </p:nvSpPr>
        <p:spPr>
          <a:xfrm>
            <a:off x="0" y="2534195"/>
            <a:ext cx="9144000" cy="4332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itle 2"/>
          <p:cNvSpPr>
            <a:spLocks noGrp="1"/>
          </p:cNvSpPr>
          <p:nvPr>
            <p:ph type="body" sz="quarter" idx="10" hasCustomPrompt="1"/>
          </p:nvPr>
        </p:nvSpPr>
        <p:spPr>
          <a:xfrm>
            <a:off x="395288" y="4214949"/>
            <a:ext cx="5334952" cy="561975"/>
          </a:xfrm>
          <a:prstGeom prst="rect">
            <a:avLst/>
          </a:prstGeom>
        </p:spPr>
        <p:txBody>
          <a:bodyPr vert="horz" lIns="0" tIns="0" rIns="0" bIns="0" rtlCol="0" anchor="t" anchorCtr="0">
            <a:noAutofit/>
          </a:bodyPr>
          <a:lstStyle>
            <a:lvl1pPr marL="0" indent="0">
              <a:buNone/>
              <a:defRPr lang="en-US" sz="1800" b="0" baseline="0" smtClean="0">
                <a:solidFill>
                  <a:schemeClr val="tx1"/>
                </a:solidFill>
                <a:ea typeface="+mj-ea"/>
              </a:defRPr>
            </a:lvl1pPr>
            <a:lvl2pPr marL="125413" indent="0">
              <a:buNone/>
              <a:defRPr lang="en-US" smtClean="0"/>
            </a:lvl2pPr>
            <a:lvl3pPr marL="280988" indent="0">
              <a:buNone/>
              <a:defRPr lang="en-US" smtClean="0"/>
            </a:lvl3pPr>
            <a:lvl4pPr marL="388938" indent="0">
              <a:buNone/>
              <a:defRPr lang="en-US" smtClean="0"/>
            </a:lvl4pPr>
            <a:lvl5pPr marL="544513" indent="0">
              <a:buNone/>
              <a:defRPr lang="en-GB"/>
            </a:lvl5pPr>
          </a:lstStyle>
          <a:p>
            <a:pPr lvl="0">
              <a:spcBef>
                <a:spcPct val="0"/>
              </a:spcBef>
            </a:pPr>
            <a:r>
              <a:rPr lang="en-GB" noProof="0" dirty="0" smtClean="0"/>
              <a:t>Click to insert section divider subtitle</a:t>
            </a:r>
            <a:endParaRPr lang="en-GB" noProof="0" dirty="0"/>
          </a:p>
        </p:txBody>
      </p:sp>
      <p:sp>
        <p:nvSpPr>
          <p:cNvPr id="9" name="Title 1"/>
          <p:cNvSpPr>
            <a:spLocks noGrp="1"/>
          </p:cNvSpPr>
          <p:nvPr>
            <p:ph type="title" hasCustomPrompt="1"/>
            <p:custDataLst>
              <p:tags r:id="rId2"/>
            </p:custDataLst>
          </p:nvPr>
        </p:nvSpPr>
        <p:spPr>
          <a:xfrm>
            <a:off x="395288" y="3396709"/>
            <a:ext cx="5334952" cy="788209"/>
          </a:xfrm>
          <a:prstGeom prst="rect">
            <a:avLst/>
          </a:prstGeom>
        </p:spPr>
        <p:txBody>
          <a:bodyPr anchor="b">
            <a:noAutofit/>
          </a:bodyPr>
          <a:lstStyle>
            <a:lvl1pPr algn="l">
              <a:defRPr sz="2400" cap="none" baseline="0">
                <a:solidFill>
                  <a:schemeClr val="bg1"/>
                </a:solidFill>
              </a:defRPr>
            </a:lvl1pPr>
          </a:lstStyle>
          <a:p>
            <a:r>
              <a:rPr lang="en-GB" noProof="0" dirty="0" smtClean="0"/>
              <a:t>Click to insert section divider title</a:t>
            </a:r>
            <a:endParaRPr lang="en-GB" noProof="0" dirty="0"/>
          </a:p>
        </p:txBody>
      </p:sp>
    </p:spTree>
    <p:extLst>
      <p:ext uri="{BB962C8B-B14F-4D97-AF65-F5344CB8AC3E}">
        <p14:creationId xmlns:p14="http://schemas.microsoft.com/office/powerpoint/2010/main" xmlns="" val="9905892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8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1775972"/>
            <a:ext cx="9144000" cy="50820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p:cNvPicPr/>
          <p:nvPr userDrawn="1"/>
        </p:nvPicPr>
        <p:blipFill rotWithShape="1">
          <a:blip r:embed="rId4" cstate="print">
            <a:extLst>
              <a:ext uri="{28A0092B-C50C-407E-A947-70E740481C1C}">
                <a14:useLocalDpi xmlns:a14="http://schemas.microsoft.com/office/drawing/2010/main" xmlns="" val="0"/>
              </a:ext>
            </a:extLst>
          </a:blip>
          <a:srcRect l="6854" t="1883" r="61161" b="81807"/>
          <a:stretch/>
        </p:blipFill>
        <p:spPr>
          <a:xfrm>
            <a:off x="6888480" y="77039"/>
            <a:ext cx="1960934" cy="1414410"/>
          </a:xfrm>
          <a:prstGeom prst="rect">
            <a:avLst/>
          </a:prstGeom>
        </p:spPr>
      </p:pic>
      <p:sp>
        <p:nvSpPr>
          <p:cNvPr id="11" name="Title 1"/>
          <p:cNvSpPr>
            <a:spLocks noGrp="1"/>
          </p:cNvSpPr>
          <p:nvPr>
            <p:ph type="title" hasCustomPrompt="1"/>
            <p:custDataLst>
              <p:tags r:id="rId2"/>
            </p:custDataLst>
          </p:nvPr>
        </p:nvSpPr>
        <p:spPr>
          <a:xfrm>
            <a:off x="398461" y="873125"/>
            <a:ext cx="5040000" cy="775701"/>
          </a:xfrm>
          <a:prstGeom prst="rect">
            <a:avLst/>
          </a:prstGeom>
        </p:spPr>
        <p:txBody>
          <a:bodyPr vert="horz" lIns="0" tIns="0" rIns="0" bIns="0" rtlCol="0" anchor="ctr" anchorCtr="0">
            <a:noAutofit/>
          </a:bodyPr>
          <a:lstStyle>
            <a:lvl1pPr>
              <a:defRPr lang="en-GB" sz="2000" noProof="0">
                <a:solidFill>
                  <a:schemeClr val="accent1"/>
                </a:solidFill>
              </a:defRPr>
            </a:lvl1pPr>
          </a:lstStyle>
          <a:p>
            <a:pPr marL="0" lvl="0" indent="0">
              <a:spcBef>
                <a:spcPts val="200"/>
              </a:spcBef>
              <a:spcAft>
                <a:spcPts val="200"/>
              </a:spcAft>
              <a:buSzPct val="120000"/>
              <a:buFont typeface="Arial" pitchFamily="34" charset="0"/>
            </a:pPr>
            <a:r>
              <a:rPr lang="en-GB" noProof="0" smtClean="0"/>
              <a:t>Click to insert section divider title</a:t>
            </a:r>
            <a:endParaRPr lang="en-GB" noProof="0"/>
          </a:p>
        </p:txBody>
      </p:sp>
      <p:sp>
        <p:nvSpPr>
          <p:cNvPr id="12" name="Text Placeholder 1"/>
          <p:cNvSpPr>
            <a:spLocks noGrp="1"/>
          </p:cNvSpPr>
          <p:nvPr>
            <p:ph type="body" sz="quarter" idx="11"/>
          </p:nvPr>
        </p:nvSpPr>
        <p:spPr>
          <a:xfrm>
            <a:off x="398461" y="2031006"/>
            <a:ext cx="8350252" cy="4108541"/>
          </a:xfrm>
          <a:prstGeom prst="rect">
            <a:avLst/>
          </a:prstGeom>
        </p:spPr>
        <p:txBody>
          <a:bodyPr vert="horz" lIns="0" tIns="0" rIns="0" bIns="0" rtlCol="0">
            <a:normAutofit/>
          </a:bodyPr>
          <a:lstStyle>
            <a:lvl1pPr>
              <a:defRPr lang="en-GB" sz="1600" noProof="0" dirty="0" smtClean="0">
                <a:solidFill>
                  <a:schemeClr val="bg1"/>
                </a:solidFill>
              </a:defRPr>
            </a:lvl1pPr>
            <a:lvl2pPr>
              <a:defRPr lang="en-GB" sz="1600" noProof="0" dirty="0" smtClean="0">
                <a:solidFill>
                  <a:schemeClr val="bg1"/>
                </a:solidFill>
              </a:defRPr>
            </a:lvl2pPr>
            <a:lvl3pPr>
              <a:defRPr lang="en-GB" sz="1600" noProof="0" dirty="0" smtClean="0">
                <a:solidFill>
                  <a:schemeClr val="bg1"/>
                </a:solidFill>
              </a:defRPr>
            </a:lvl3pPr>
            <a:lvl4pPr>
              <a:defRPr lang="en-GB" sz="1600" noProof="0" dirty="0" smtClean="0">
                <a:solidFill>
                  <a:schemeClr val="bg1"/>
                </a:solidFill>
              </a:defRPr>
            </a:lvl4pPr>
            <a:lvl5pPr>
              <a:defRPr lang="en-GB" sz="1600" noProof="0" dirty="0">
                <a:solidFill>
                  <a:schemeClr val="bg1"/>
                </a:solidFill>
              </a:defRPr>
            </a:lvl5pPr>
          </a:lstStyle>
          <a:p>
            <a:pPr lvl="0">
              <a:lnSpc>
                <a:spcPct val="100000"/>
              </a:lnSpc>
              <a:spcBef>
                <a:spcPts val="600"/>
              </a:spcBef>
              <a:spcAft>
                <a:spcPts val="600"/>
              </a:spcAft>
            </a:pPr>
            <a:r>
              <a:rPr lang="en-GB" noProof="0" dirty="0" smtClean="0"/>
              <a:t>Click to edit Master text styles</a:t>
            </a:r>
          </a:p>
          <a:p>
            <a:pPr lvl="1">
              <a:lnSpc>
                <a:spcPct val="100000"/>
              </a:lnSpc>
              <a:spcBef>
                <a:spcPts val="600"/>
              </a:spcBef>
              <a:spcAft>
                <a:spcPts val="600"/>
              </a:spcAft>
              <a:buClr>
                <a:schemeClr val="bg1"/>
              </a:buClr>
            </a:pPr>
            <a:r>
              <a:rPr lang="en-GB" noProof="0" dirty="0" smtClean="0"/>
              <a:t>Second level</a:t>
            </a:r>
          </a:p>
          <a:p>
            <a:pPr lvl="2">
              <a:lnSpc>
                <a:spcPct val="100000"/>
              </a:lnSpc>
              <a:spcBef>
                <a:spcPts val="600"/>
              </a:spcBef>
              <a:spcAft>
                <a:spcPts val="600"/>
              </a:spcAft>
            </a:pPr>
            <a:r>
              <a:rPr lang="en-GB" noProof="0" dirty="0" smtClean="0"/>
              <a:t>Third level</a:t>
            </a:r>
          </a:p>
          <a:p>
            <a:pPr lvl="3">
              <a:lnSpc>
                <a:spcPct val="100000"/>
              </a:lnSpc>
              <a:spcBef>
                <a:spcPts val="600"/>
              </a:spcBef>
              <a:spcAft>
                <a:spcPts val="600"/>
              </a:spcAft>
            </a:pPr>
            <a:r>
              <a:rPr lang="en-GB" noProof="0" dirty="0" smtClean="0"/>
              <a:t>Fourth level</a:t>
            </a:r>
          </a:p>
          <a:p>
            <a:pPr lvl="4">
              <a:lnSpc>
                <a:spcPct val="100000"/>
              </a:lnSpc>
              <a:spcBef>
                <a:spcPts val="600"/>
              </a:spcBef>
              <a:spcAft>
                <a:spcPts val="600"/>
              </a:spcAft>
            </a:pPr>
            <a:r>
              <a:rPr lang="en-GB" noProof="0" dirty="0" smtClean="0"/>
              <a:t>Fifth level</a:t>
            </a:r>
            <a:endParaRPr lang="en-GB" noProof="0" dirty="0"/>
          </a:p>
        </p:txBody>
      </p:sp>
    </p:spTree>
    <p:extLst>
      <p:ext uri="{BB962C8B-B14F-4D97-AF65-F5344CB8AC3E}">
        <p14:creationId xmlns:p14="http://schemas.microsoft.com/office/powerpoint/2010/main" xmlns="" val="170025788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9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1775972"/>
            <a:ext cx="9144000" cy="50820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p:cNvPicPr/>
          <p:nvPr userDrawn="1"/>
        </p:nvPicPr>
        <p:blipFill rotWithShape="1">
          <a:blip r:embed="rId4" cstate="print">
            <a:extLst>
              <a:ext uri="{28A0092B-C50C-407E-A947-70E740481C1C}">
                <a14:useLocalDpi xmlns:a14="http://schemas.microsoft.com/office/drawing/2010/main" xmlns="" val="0"/>
              </a:ext>
            </a:extLst>
          </a:blip>
          <a:srcRect l="6854" t="1883" r="61161" b="81807"/>
          <a:stretch/>
        </p:blipFill>
        <p:spPr>
          <a:xfrm>
            <a:off x="6888480" y="77039"/>
            <a:ext cx="1960934" cy="1414410"/>
          </a:xfrm>
          <a:prstGeom prst="rect">
            <a:avLst/>
          </a:prstGeom>
        </p:spPr>
      </p:pic>
      <p:sp>
        <p:nvSpPr>
          <p:cNvPr id="11" name="Title 1"/>
          <p:cNvSpPr>
            <a:spLocks noGrp="1"/>
          </p:cNvSpPr>
          <p:nvPr>
            <p:ph type="title" hasCustomPrompt="1"/>
            <p:custDataLst>
              <p:tags r:id="rId2"/>
            </p:custDataLst>
          </p:nvPr>
        </p:nvSpPr>
        <p:spPr>
          <a:xfrm>
            <a:off x="398461" y="873125"/>
            <a:ext cx="5040000" cy="775701"/>
          </a:xfrm>
          <a:prstGeom prst="rect">
            <a:avLst/>
          </a:prstGeom>
        </p:spPr>
        <p:txBody>
          <a:bodyPr vert="horz" lIns="0" tIns="0" rIns="0" bIns="0" rtlCol="0" anchor="ctr" anchorCtr="0">
            <a:noAutofit/>
          </a:bodyPr>
          <a:lstStyle>
            <a:lvl1pPr>
              <a:defRPr lang="en-GB" sz="2000" noProof="0">
                <a:solidFill>
                  <a:schemeClr val="accent1"/>
                </a:solidFill>
              </a:defRPr>
            </a:lvl1pPr>
          </a:lstStyle>
          <a:p>
            <a:pPr marL="0" lvl="0" indent="0">
              <a:spcBef>
                <a:spcPts val="200"/>
              </a:spcBef>
              <a:spcAft>
                <a:spcPts val="200"/>
              </a:spcAft>
              <a:buSzPct val="120000"/>
              <a:buFont typeface="Arial" pitchFamily="34" charset="0"/>
            </a:pPr>
            <a:r>
              <a:rPr lang="en-GB" noProof="0" smtClean="0"/>
              <a:t>Click to insert section divider title</a:t>
            </a:r>
            <a:endParaRPr lang="en-GB" noProof="0"/>
          </a:p>
        </p:txBody>
      </p:sp>
      <p:sp>
        <p:nvSpPr>
          <p:cNvPr id="12" name="Text Placeholder 1"/>
          <p:cNvSpPr>
            <a:spLocks noGrp="1"/>
          </p:cNvSpPr>
          <p:nvPr>
            <p:ph type="body" sz="quarter" idx="11"/>
          </p:nvPr>
        </p:nvSpPr>
        <p:spPr>
          <a:xfrm>
            <a:off x="398461" y="2031006"/>
            <a:ext cx="8350252" cy="4108541"/>
          </a:xfrm>
          <a:prstGeom prst="rect">
            <a:avLst/>
          </a:prstGeom>
        </p:spPr>
        <p:txBody>
          <a:bodyPr vert="horz" lIns="0" tIns="0" rIns="0" bIns="0" rtlCol="0">
            <a:normAutofit/>
          </a:bodyPr>
          <a:lstStyle>
            <a:lvl1pPr>
              <a:defRPr lang="en-GB" sz="1600" noProof="0" dirty="0" smtClean="0">
                <a:solidFill>
                  <a:schemeClr val="bg1"/>
                </a:solidFill>
              </a:defRPr>
            </a:lvl1pPr>
            <a:lvl2pPr>
              <a:defRPr lang="en-GB" sz="1600" noProof="0" dirty="0" smtClean="0">
                <a:solidFill>
                  <a:schemeClr val="bg1"/>
                </a:solidFill>
              </a:defRPr>
            </a:lvl2pPr>
            <a:lvl3pPr>
              <a:defRPr lang="en-GB" sz="1600" noProof="0" dirty="0" smtClean="0">
                <a:solidFill>
                  <a:schemeClr val="bg1"/>
                </a:solidFill>
              </a:defRPr>
            </a:lvl3pPr>
            <a:lvl4pPr>
              <a:defRPr lang="en-GB" sz="1600" noProof="0" dirty="0" smtClean="0">
                <a:solidFill>
                  <a:schemeClr val="bg1"/>
                </a:solidFill>
              </a:defRPr>
            </a:lvl4pPr>
            <a:lvl5pPr>
              <a:defRPr lang="en-GB" sz="1600" noProof="0" dirty="0">
                <a:solidFill>
                  <a:schemeClr val="bg1"/>
                </a:solidFill>
              </a:defRPr>
            </a:lvl5pPr>
          </a:lstStyle>
          <a:p>
            <a:pPr lvl="0">
              <a:lnSpc>
                <a:spcPct val="100000"/>
              </a:lnSpc>
              <a:spcBef>
                <a:spcPts val="600"/>
              </a:spcBef>
              <a:spcAft>
                <a:spcPts val="600"/>
              </a:spcAft>
            </a:pPr>
            <a:r>
              <a:rPr lang="en-GB" noProof="0" dirty="0" smtClean="0"/>
              <a:t>Click to edit Master text styles</a:t>
            </a:r>
          </a:p>
          <a:p>
            <a:pPr lvl="1">
              <a:lnSpc>
                <a:spcPct val="100000"/>
              </a:lnSpc>
              <a:spcBef>
                <a:spcPts val="600"/>
              </a:spcBef>
              <a:spcAft>
                <a:spcPts val="600"/>
              </a:spcAft>
              <a:buClr>
                <a:schemeClr val="bg1"/>
              </a:buClr>
            </a:pPr>
            <a:r>
              <a:rPr lang="en-GB" noProof="0" dirty="0" smtClean="0"/>
              <a:t>Second level</a:t>
            </a:r>
          </a:p>
          <a:p>
            <a:pPr lvl="2">
              <a:lnSpc>
                <a:spcPct val="100000"/>
              </a:lnSpc>
              <a:spcBef>
                <a:spcPts val="600"/>
              </a:spcBef>
              <a:spcAft>
                <a:spcPts val="600"/>
              </a:spcAft>
            </a:pPr>
            <a:r>
              <a:rPr lang="en-GB" noProof="0" dirty="0" smtClean="0"/>
              <a:t>Third level</a:t>
            </a:r>
          </a:p>
          <a:p>
            <a:pPr lvl="3">
              <a:lnSpc>
                <a:spcPct val="100000"/>
              </a:lnSpc>
              <a:spcBef>
                <a:spcPts val="600"/>
              </a:spcBef>
              <a:spcAft>
                <a:spcPts val="600"/>
              </a:spcAft>
            </a:pPr>
            <a:r>
              <a:rPr lang="en-GB" noProof="0" dirty="0" smtClean="0"/>
              <a:t>Fourth level</a:t>
            </a:r>
          </a:p>
          <a:p>
            <a:pPr lvl="4">
              <a:lnSpc>
                <a:spcPct val="100000"/>
              </a:lnSpc>
              <a:spcBef>
                <a:spcPts val="600"/>
              </a:spcBef>
              <a:spcAft>
                <a:spcPts val="600"/>
              </a:spcAft>
            </a:pPr>
            <a:r>
              <a:rPr lang="en-GB" noProof="0" dirty="0" smtClean="0"/>
              <a:t>Fifth level</a:t>
            </a:r>
            <a:endParaRPr lang="en-GB" noProof="0" dirty="0"/>
          </a:p>
        </p:txBody>
      </p:sp>
    </p:spTree>
    <p:extLst>
      <p:ext uri="{BB962C8B-B14F-4D97-AF65-F5344CB8AC3E}">
        <p14:creationId xmlns:p14="http://schemas.microsoft.com/office/powerpoint/2010/main" xmlns="" val="146566554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2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1775972"/>
            <a:ext cx="9144000" cy="50820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p:cNvPicPr/>
          <p:nvPr userDrawn="1"/>
        </p:nvPicPr>
        <p:blipFill rotWithShape="1">
          <a:blip r:embed="rId4" cstate="print">
            <a:extLst>
              <a:ext uri="{28A0092B-C50C-407E-A947-70E740481C1C}">
                <a14:useLocalDpi xmlns:a14="http://schemas.microsoft.com/office/drawing/2010/main" xmlns="" val="0"/>
              </a:ext>
            </a:extLst>
          </a:blip>
          <a:srcRect l="6854" t="1883" r="61161" b="81807"/>
          <a:stretch/>
        </p:blipFill>
        <p:spPr>
          <a:xfrm>
            <a:off x="6888480" y="77039"/>
            <a:ext cx="1960934" cy="1414410"/>
          </a:xfrm>
          <a:prstGeom prst="rect">
            <a:avLst/>
          </a:prstGeom>
        </p:spPr>
      </p:pic>
      <p:sp>
        <p:nvSpPr>
          <p:cNvPr id="11" name="Title 1"/>
          <p:cNvSpPr>
            <a:spLocks noGrp="1"/>
          </p:cNvSpPr>
          <p:nvPr>
            <p:ph type="title" hasCustomPrompt="1"/>
            <p:custDataLst>
              <p:tags r:id="rId2"/>
            </p:custDataLst>
          </p:nvPr>
        </p:nvSpPr>
        <p:spPr>
          <a:xfrm>
            <a:off x="398461" y="873125"/>
            <a:ext cx="5040000" cy="775701"/>
          </a:xfrm>
          <a:prstGeom prst="rect">
            <a:avLst/>
          </a:prstGeom>
        </p:spPr>
        <p:txBody>
          <a:bodyPr vert="horz" lIns="0" tIns="0" rIns="0" bIns="0" rtlCol="0" anchor="ctr" anchorCtr="0">
            <a:noAutofit/>
          </a:bodyPr>
          <a:lstStyle>
            <a:lvl1pPr>
              <a:defRPr lang="en-GB" sz="2000" noProof="0">
                <a:solidFill>
                  <a:schemeClr val="tx1"/>
                </a:solidFill>
              </a:defRPr>
            </a:lvl1pPr>
          </a:lstStyle>
          <a:p>
            <a:pPr marL="0" lvl="0" indent="0">
              <a:spcBef>
                <a:spcPts val="200"/>
              </a:spcBef>
              <a:spcAft>
                <a:spcPts val="200"/>
              </a:spcAft>
              <a:buSzPct val="120000"/>
              <a:buFont typeface="Arial" pitchFamily="34" charset="0"/>
            </a:pPr>
            <a:r>
              <a:rPr lang="en-GB" noProof="0" smtClean="0"/>
              <a:t>Click to insert section divider title</a:t>
            </a:r>
            <a:endParaRPr lang="en-GB" noProof="0"/>
          </a:p>
        </p:txBody>
      </p:sp>
      <p:sp>
        <p:nvSpPr>
          <p:cNvPr id="12" name="Text Placeholder 1"/>
          <p:cNvSpPr>
            <a:spLocks noGrp="1"/>
          </p:cNvSpPr>
          <p:nvPr>
            <p:ph type="body" sz="quarter" idx="11"/>
          </p:nvPr>
        </p:nvSpPr>
        <p:spPr>
          <a:xfrm>
            <a:off x="398461" y="2031006"/>
            <a:ext cx="8350252" cy="4108541"/>
          </a:xfrm>
          <a:prstGeom prst="rect">
            <a:avLst/>
          </a:prstGeom>
        </p:spPr>
        <p:txBody>
          <a:bodyPr vert="horz" lIns="0" tIns="0" rIns="0" bIns="0" rtlCol="0">
            <a:normAutofit/>
          </a:bodyPr>
          <a:lstStyle>
            <a:lvl1pPr>
              <a:defRPr lang="en-GB" sz="1600" noProof="0" dirty="0" smtClean="0">
                <a:solidFill>
                  <a:schemeClr val="bg1"/>
                </a:solidFill>
              </a:defRPr>
            </a:lvl1pPr>
            <a:lvl2pPr>
              <a:defRPr lang="en-GB" sz="1600" noProof="0" dirty="0" smtClean="0">
                <a:solidFill>
                  <a:schemeClr val="bg1"/>
                </a:solidFill>
              </a:defRPr>
            </a:lvl2pPr>
            <a:lvl3pPr>
              <a:defRPr lang="en-GB" sz="1600" noProof="0" dirty="0" smtClean="0">
                <a:solidFill>
                  <a:schemeClr val="bg1"/>
                </a:solidFill>
              </a:defRPr>
            </a:lvl3pPr>
            <a:lvl4pPr>
              <a:defRPr lang="en-GB" sz="1600" noProof="0" dirty="0" smtClean="0">
                <a:solidFill>
                  <a:schemeClr val="bg1"/>
                </a:solidFill>
              </a:defRPr>
            </a:lvl4pPr>
            <a:lvl5pPr>
              <a:defRPr lang="en-GB" sz="1600" noProof="0" dirty="0">
                <a:solidFill>
                  <a:schemeClr val="bg1"/>
                </a:solidFill>
              </a:defRPr>
            </a:lvl5pPr>
          </a:lstStyle>
          <a:p>
            <a:pPr lvl="0">
              <a:lnSpc>
                <a:spcPct val="100000"/>
              </a:lnSpc>
              <a:spcBef>
                <a:spcPts val="600"/>
              </a:spcBef>
              <a:spcAft>
                <a:spcPts val="600"/>
              </a:spcAft>
            </a:pPr>
            <a:r>
              <a:rPr lang="en-GB" noProof="0" dirty="0" smtClean="0"/>
              <a:t>Click to edit Master text styles</a:t>
            </a:r>
          </a:p>
          <a:p>
            <a:pPr lvl="1">
              <a:lnSpc>
                <a:spcPct val="100000"/>
              </a:lnSpc>
              <a:spcBef>
                <a:spcPts val="600"/>
              </a:spcBef>
              <a:spcAft>
                <a:spcPts val="600"/>
              </a:spcAft>
              <a:buClr>
                <a:schemeClr val="bg1"/>
              </a:buClr>
            </a:pPr>
            <a:r>
              <a:rPr lang="en-GB" noProof="0" dirty="0" smtClean="0"/>
              <a:t>Second level</a:t>
            </a:r>
          </a:p>
          <a:p>
            <a:pPr lvl="2">
              <a:lnSpc>
                <a:spcPct val="100000"/>
              </a:lnSpc>
              <a:spcBef>
                <a:spcPts val="600"/>
              </a:spcBef>
              <a:spcAft>
                <a:spcPts val="600"/>
              </a:spcAft>
            </a:pPr>
            <a:r>
              <a:rPr lang="en-GB" noProof="0" dirty="0" smtClean="0"/>
              <a:t>Third level</a:t>
            </a:r>
          </a:p>
          <a:p>
            <a:pPr lvl="3">
              <a:lnSpc>
                <a:spcPct val="100000"/>
              </a:lnSpc>
              <a:spcBef>
                <a:spcPts val="600"/>
              </a:spcBef>
              <a:spcAft>
                <a:spcPts val="600"/>
              </a:spcAft>
            </a:pPr>
            <a:r>
              <a:rPr lang="en-GB" noProof="0" dirty="0" smtClean="0"/>
              <a:t>Fourth level</a:t>
            </a:r>
          </a:p>
          <a:p>
            <a:pPr lvl="4">
              <a:lnSpc>
                <a:spcPct val="100000"/>
              </a:lnSpc>
              <a:spcBef>
                <a:spcPts val="600"/>
              </a:spcBef>
              <a:spcAft>
                <a:spcPts val="600"/>
              </a:spcAft>
            </a:pPr>
            <a:r>
              <a:rPr lang="en-GB" noProof="0" dirty="0" smtClean="0"/>
              <a:t>Fifth level</a:t>
            </a:r>
            <a:endParaRPr lang="en-GB" noProof="0" dirty="0"/>
          </a:p>
        </p:txBody>
      </p:sp>
    </p:spTree>
    <p:extLst>
      <p:ext uri="{BB962C8B-B14F-4D97-AF65-F5344CB8AC3E}">
        <p14:creationId xmlns:p14="http://schemas.microsoft.com/office/powerpoint/2010/main" xmlns="" val="371517584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3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1775972"/>
            <a:ext cx="9144000" cy="50820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 name="Picture 4"/>
          <p:cNvPicPr/>
          <p:nvPr userDrawn="1"/>
        </p:nvPicPr>
        <p:blipFill rotWithShape="1">
          <a:blip r:embed="rId4" cstate="print">
            <a:extLst>
              <a:ext uri="{28A0092B-C50C-407E-A947-70E740481C1C}">
                <a14:useLocalDpi xmlns:a14="http://schemas.microsoft.com/office/drawing/2010/main" xmlns="" val="0"/>
              </a:ext>
            </a:extLst>
          </a:blip>
          <a:srcRect l="6854" t="1883" r="61161" b="81807"/>
          <a:stretch/>
        </p:blipFill>
        <p:spPr>
          <a:xfrm>
            <a:off x="6888480" y="77039"/>
            <a:ext cx="1960934" cy="1414410"/>
          </a:xfrm>
          <a:prstGeom prst="rect">
            <a:avLst/>
          </a:prstGeom>
        </p:spPr>
      </p:pic>
      <p:sp>
        <p:nvSpPr>
          <p:cNvPr id="11" name="Title 1"/>
          <p:cNvSpPr>
            <a:spLocks noGrp="1"/>
          </p:cNvSpPr>
          <p:nvPr>
            <p:ph type="title" hasCustomPrompt="1"/>
            <p:custDataLst>
              <p:tags r:id="rId2"/>
            </p:custDataLst>
          </p:nvPr>
        </p:nvSpPr>
        <p:spPr>
          <a:xfrm>
            <a:off x="398461" y="873125"/>
            <a:ext cx="5040000" cy="775701"/>
          </a:xfrm>
          <a:prstGeom prst="rect">
            <a:avLst/>
          </a:prstGeom>
        </p:spPr>
        <p:txBody>
          <a:bodyPr vert="horz" lIns="0" tIns="0" rIns="0" bIns="0" rtlCol="0" anchor="ctr" anchorCtr="0">
            <a:noAutofit/>
          </a:bodyPr>
          <a:lstStyle>
            <a:lvl1pPr>
              <a:defRPr lang="en-GB" sz="2000" noProof="0">
                <a:solidFill>
                  <a:schemeClr val="accent5"/>
                </a:solidFill>
              </a:defRPr>
            </a:lvl1pPr>
          </a:lstStyle>
          <a:p>
            <a:pPr marL="0" lvl="0" indent="0">
              <a:spcBef>
                <a:spcPts val="200"/>
              </a:spcBef>
              <a:spcAft>
                <a:spcPts val="200"/>
              </a:spcAft>
              <a:buSzPct val="120000"/>
              <a:buFont typeface="Arial" pitchFamily="34" charset="0"/>
            </a:pPr>
            <a:r>
              <a:rPr lang="en-GB" noProof="0" smtClean="0"/>
              <a:t>Click to insert section divider title</a:t>
            </a:r>
            <a:endParaRPr lang="en-GB" noProof="0"/>
          </a:p>
        </p:txBody>
      </p:sp>
      <p:sp>
        <p:nvSpPr>
          <p:cNvPr id="12" name="Text Placeholder 1"/>
          <p:cNvSpPr>
            <a:spLocks noGrp="1"/>
          </p:cNvSpPr>
          <p:nvPr>
            <p:ph type="body" sz="quarter" idx="11"/>
          </p:nvPr>
        </p:nvSpPr>
        <p:spPr>
          <a:xfrm>
            <a:off x="398461" y="2031006"/>
            <a:ext cx="8350252" cy="4108541"/>
          </a:xfrm>
          <a:prstGeom prst="rect">
            <a:avLst/>
          </a:prstGeom>
        </p:spPr>
        <p:txBody>
          <a:bodyPr vert="horz" lIns="0" tIns="0" rIns="0" bIns="0" rtlCol="0">
            <a:normAutofit/>
          </a:bodyPr>
          <a:lstStyle>
            <a:lvl1pPr>
              <a:defRPr lang="en-GB" sz="1600" noProof="0" dirty="0" smtClean="0">
                <a:solidFill>
                  <a:schemeClr val="bg1"/>
                </a:solidFill>
              </a:defRPr>
            </a:lvl1pPr>
            <a:lvl2pPr>
              <a:defRPr lang="en-GB" sz="1600" noProof="0" dirty="0" smtClean="0">
                <a:solidFill>
                  <a:schemeClr val="bg1"/>
                </a:solidFill>
              </a:defRPr>
            </a:lvl2pPr>
            <a:lvl3pPr>
              <a:defRPr lang="en-GB" sz="1600" noProof="0" dirty="0" smtClean="0">
                <a:solidFill>
                  <a:schemeClr val="bg1"/>
                </a:solidFill>
              </a:defRPr>
            </a:lvl3pPr>
            <a:lvl4pPr>
              <a:defRPr lang="en-GB" sz="1600" noProof="0" dirty="0" smtClean="0">
                <a:solidFill>
                  <a:schemeClr val="bg1"/>
                </a:solidFill>
              </a:defRPr>
            </a:lvl4pPr>
            <a:lvl5pPr>
              <a:defRPr lang="en-GB" sz="1600" noProof="0" dirty="0">
                <a:solidFill>
                  <a:schemeClr val="bg1"/>
                </a:solidFill>
              </a:defRPr>
            </a:lvl5pPr>
          </a:lstStyle>
          <a:p>
            <a:pPr lvl="0">
              <a:lnSpc>
                <a:spcPct val="100000"/>
              </a:lnSpc>
              <a:spcBef>
                <a:spcPts val="600"/>
              </a:spcBef>
              <a:spcAft>
                <a:spcPts val="600"/>
              </a:spcAft>
            </a:pPr>
            <a:r>
              <a:rPr lang="en-GB" noProof="0" dirty="0" smtClean="0"/>
              <a:t>Click to edit Master text styles</a:t>
            </a:r>
          </a:p>
          <a:p>
            <a:pPr lvl="1">
              <a:lnSpc>
                <a:spcPct val="100000"/>
              </a:lnSpc>
              <a:spcBef>
                <a:spcPts val="600"/>
              </a:spcBef>
              <a:spcAft>
                <a:spcPts val="600"/>
              </a:spcAft>
              <a:buClr>
                <a:schemeClr val="bg1"/>
              </a:buClr>
            </a:pPr>
            <a:r>
              <a:rPr lang="en-GB" noProof="0" dirty="0" smtClean="0"/>
              <a:t>Second level</a:t>
            </a:r>
          </a:p>
          <a:p>
            <a:pPr lvl="2">
              <a:lnSpc>
                <a:spcPct val="100000"/>
              </a:lnSpc>
              <a:spcBef>
                <a:spcPts val="600"/>
              </a:spcBef>
              <a:spcAft>
                <a:spcPts val="600"/>
              </a:spcAft>
            </a:pPr>
            <a:r>
              <a:rPr lang="en-GB" noProof="0" dirty="0" smtClean="0"/>
              <a:t>Third level</a:t>
            </a:r>
          </a:p>
          <a:p>
            <a:pPr lvl="3">
              <a:lnSpc>
                <a:spcPct val="100000"/>
              </a:lnSpc>
              <a:spcBef>
                <a:spcPts val="600"/>
              </a:spcBef>
              <a:spcAft>
                <a:spcPts val="600"/>
              </a:spcAft>
            </a:pPr>
            <a:r>
              <a:rPr lang="en-GB" noProof="0" dirty="0" smtClean="0"/>
              <a:t>Fourth level</a:t>
            </a:r>
          </a:p>
          <a:p>
            <a:pPr lvl="4">
              <a:lnSpc>
                <a:spcPct val="100000"/>
              </a:lnSpc>
              <a:spcBef>
                <a:spcPts val="600"/>
              </a:spcBef>
              <a:spcAft>
                <a:spcPts val="600"/>
              </a:spcAft>
            </a:pPr>
            <a:r>
              <a:rPr lang="en-GB" noProof="0" dirty="0" smtClean="0"/>
              <a:t>Fifth level</a:t>
            </a:r>
            <a:endParaRPr lang="en-GB" noProof="0" dirty="0"/>
          </a:p>
        </p:txBody>
      </p:sp>
    </p:spTree>
    <p:extLst>
      <p:ext uri="{BB962C8B-B14F-4D97-AF65-F5344CB8AC3E}">
        <p14:creationId xmlns:p14="http://schemas.microsoft.com/office/powerpoint/2010/main" xmlns="" val="30564891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B88CD7-4EF4-4CF2-A5CD-635B91DBAFF0}" type="slidenum">
              <a:rPr lang="en-US" smtClean="0"/>
              <a:pPr/>
              <a:t>‹#›</a:t>
            </a:fld>
            <a:endParaRPr lang="en-US"/>
          </a:p>
        </p:txBody>
      </p:sp>
    </p:spTree>
    <p:extLst>
      <p:ext uri="{BB962C8B-B14F-4D97-AF65-F5344CB8AC3E}">
        <p14:creationId xmlns:p14="http://schemas.microsoft.com/office/powerpoint/2010/main" xmlns="" val="26323739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4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a:off x="433731" y="435539"/>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rot="10800000">
            <a:off x="7431658" y="5329831"/>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 Placeholder 2"/>
          <p:cNvSpPr>
            <a:spLocks noGrp="1"/>
          </p:cNvSpPr>
          <p:nvPr userDrawn="1">
            <p:ph type="body" sz="quarter" idx="11" hasCustomPrompt="1"/>
            <p:custDataLst>
              <p:tags r:id="rId2"/>
            </p:custDataLst>
          </p:nvPr>
        </p:nvSpPr>
        <p:spPr>
          <a:xfrm>
            <a:off x="1648329" y="1807472"/>
            <a:ext cx="5847343" cy="3243057"/>
          </a:xfrm>
          <a:prstGeom prst="rect">
            <a:avLst/>
          </a:prstGeom>
        </p:spPr>
        <p:txBody>
          <a:bodyPr anchor="ctr" anchorCtr="0">
            <a:noAutofit/>
          </a:bodyPr>
          <a:lstStyle>
            <a:lvl1pPr marL="0" indent="0" algn="ctr">
              <a:spcBef>
                <a:spcPts val="0"/>
              </a:spcBef>
              <a:spcAft>
                <a:spcPts val="0"/>
              </a:spcAft>
              <a:buNone/>
              <a:defRPr sz="2200" i="1" baseline="0">
                <a:solidFill>
                  <a:schemeClr val="bg1"/>
                </a:solidFill>
              </a:defRPr>
            </a:lvl1pPr>
          </a:lstStyle>
          <a:p>
            <a:pPr lvl="0"/>
            <a:r>
              <a:rPr lang="en-GB" noProof="0" smtClean="0"/>
              <a:t>Click to insert quote</a:t>
            </a:r>
            <a:endParaRPr lang="en-GB" noProof="0"/>
          </a:p>
        </p:txBody>
      </p:sp>
      <p:sp>
        <p:nvSpPr>
          <p:cNvPr id="10" name="TextBox 1"/>
          <p:cNvSpPr txBox="1"/>
          <p:nvPr userDrawn="1">
            <p:custDataLst>
              <p:tags r:id="rId3"/>
            </p:custDataLst>
          </p:nvPr>
        </p:nvSpPr>
        <p:spPr>
          <a:xfrm>
            <a:off x="398834" y="6528896"/>
            <a:ext cx="1735135" cy="123111"/>
          </a:xfrm>
          <a:prstGeom prst="rect">
            <a:avLst/>
          </a:prstGeom>
          <a:noFill/>
        </p:spPr>
        <p:txBody>
          <a:bodyPr wrap="square" lIns="0" tIns="0" rIns="0" bIns="0" rtlCol="0">
            <a:spAutoFit/>
          </a:bodyPr>
          <a:lstStyle/>
          <a:p>
            <a:pPr>
              <a:defRPr/>
            </a:pPr>
            <a:r>
              <a:rPr lang="en-GB" sz="800" dirty="0" err="1" smtClean="0">
                <a:solidFill>
                  <a:prstClr val="white"/>
                </a:solidFill>
                <a:cs typeface="Arial" pitchFamily="34" charset="0"/>
              </a:rPr>
              <a:t>SizweNtsalubaGobodo</a:t>
            </a:r>
            <a:r>
              <a:rPr lang="en-GB" sz="800" dirty="0" smtClean="0">
                <a:solidFill>
                  <a:prstClr val="white"/>
                </a:solidFill>
                <a:cs typeface="Arial" pitchFamily="34" charset="0"/>
              </a:rPr>
              <a:t> 2014   </a:t>
            </a:r>
            <a:r>
              <a:rPr lang="en-GB" sz="800" b="1" dirty="0" smtClean="0">
                <a:solidFill>
                  <a:srgbClr val="584E45"/>
                </a:solidFill>
                <a:cs typeface="Arial" pitchFamily="34" charset="0"/>
              </a:rPr>
              <a:t>|   </a:t>
            </a:r>
            <a:fld id="{7EEF886D-079E-44ED-96FE-DEB596CD73F7}" type="slidenum">
              <a:rPr lang="en-GB" sz="800" b="1" smtClean="0">
                <a:solidFill>
                  <a:srgbClr val="584E45"/>
                </a:solidFill>
                <a:cs typeface="Arial" pitchFamily="34" charset="0"/>
              </a:rPr>
              <a:pPr>
                <a:defRPr/>
              </a:pPr>
              <a:t>‹#›</a:t>
            </a:fld>
            <a:endParaRPr lang="en-GB" sz="800" b="1" i="1" dirty="0" smtClean="0">
              <a:solidFill>
                <a:srgbClr val="584E45"/>
              </a:solidFill>
            </a:endParaRPr>
          </a:p>
        </p:txBody>
      </p:sp>
    </p:spTree>
    <p:extLst>
      <p:ext uri="{BB962C8B-B14F-4D97-AF65-F5344CB8AC3E}">
        <p14:creationId xmlns:p14="http://schemas.microsoft.com/office/powerpoint/2010/main" xmlns="" val="205074535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5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a:off x="433731" y="435539"/>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rot="10800000">
            <a:off x="7431658" y="5329831"/>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 Placeholder 2"/>
          <p:cNvSpPr>
            <a:spLocks noGrp="1"/>
          </p:cNvSpPr>
          <p:nvPr userDrawn="1">
            <p:ph type="body" sz="quarter" idx="11" hasCustomPrompt="1"/>
            <p:custDataLst>
              <p:tags r:id="rId2"/>
            </p:custDataLst>
          </p:nvPr>
        </p:nvSpPr>
        <p:spPr>
          <a:xfrm>
            <a:off x="1648329" y="1807472"/>
            <a:ext cx="5847343" cy="3243057"/>
          </a:xfrm>
          <a:prstGeom prst="rect">
            <a:avLst/>
          </a:prstGeom>
        </p:spPr>
        <p:txBody>
          <a:bodyPr anchor="ctr" anchorCtr="0">
            <a:noAutofit/>
          </a:bodyPr>
          <a:lstStyle>
            <a:lvl1pPr marL="0" indent="0" algn="ctr">
              <a:spcBef>
                <a:spcPts val="0"/>
              </a:spcBef>
              <a:spcAft>
                <a:spcPts val="0"/>
              </a:spcAft>
              <a:buNone/>
              <a:defRPr sz="2200" i="1" baseline="0">
                <a:solidFill>
                  <a:schemeClr val="bg1"/>
                </a:solidFill>
              </a:defRPr>
            </a:lvl1pPr>
          </a:lstStyle>
          <a:p>
            <a:pPr lvl="0"/>
            <a:r>
              <a:rPr lang="en-GB" noProof="0" smtClean="0"/>
              <a:t>Click to insert quote</a:t>
            </a:r>
            <a:endParaRPr lang="en-GB" noProof="0"/>
          </a:p>
        </p:txBody>
      </p:sp>
      <p:sp>
        <p:nvSpPr>
          <p:cNvPr id="10" name="TextBox 1"/>
          <p:cNvSpPr txBox="1"/>
          <p:nvPr userDrawn="1">
            <p:custDataLst>
              <p:tags r:id="rId3"/>
            </p:custDataLst>
          </p:nvPr>
        </p:nvSpPr>
        <p:spPr>
          <a:xfrm>
            <a:off x="398834" y="6528896"/>
            <a:ext cx="1735135" cy="123111"/>
          </a:xfrm>
          <a:prstGeom prst="rect">
            <a:avLst/>
          </a:prstGeom>
          <a:noFill/>
        </p:spPr>
        <p:txBody>
          <a:bodyPr wrap="square" lIns="0" tIns="0" rIns="0" bIns="0" rtlCol="0">
            <a:spAutoFit/>
          </a:bodyPr>
          <a:lstStyle/>
          <a:p>
            <a:pPr>
              <a:defRPr/>
            </a:pPr>
            <a:r>
              <a:rPr lang="en-GB" sz="800" dirty="0" err="1" smtClean="0">
                <a:solidFill>
                  <a:prstClr val="white"/>
                </a:solidFill>
                <a:cs typeface="Arial" pitchFamily="34" charset="0"/>
              </a:rPr>
              <a:t>SizweNtsalubaGobodo</a:t>
            </a:r>
            <a:r>
              <a:rPr lang="en-GB" sz="800" dirty="0" smtClean="0">
                <a:solidFill>
                  <a:prstClr val="white"/>
                </a:solidFill>
                <a:cs typeface="Arial" pitchFamily="34" charset="0"/>
              </a:rPr>
              <a:t> 2014   </a:t>
            </a:r>
            <a:r>
              <a:rPr lang="en-GB" sz="800" b="1" dirty="0" smtClean="0">
                <a:solidFill>
                  <a:srgbClr val="584E45"/>
                </a:solidFill>
                <a:cs typeface="Arial" pitchFamily="34" charset="0"/>
              </a:rPr>
              <a:t>|   </a:t>
            </a:r>
            <a:fld id="{7EEF886D-079E-44ED-96FE-DEB596CD73F7}" type="slidenum">
              <a:rPr lang="en-GB" sz="800" b="1" smtClean="0">
                <a:solidFill>
                  <a:srgbClr val="584E45"/>
                </a:solidFill>
                <a:cs typeface="Arial" pitchFamily="34" charset="0"/>
              </a:rPr>
              <a:pPr>
                <a:defRPr/>
              </a:pPr>
              <a:t>‹#›</a:t>
            </a:fld>
            <a:endParaRPr lang="en-GB" sz="800" b="1" i="1" dirty="0" smtClean="0">
              <a:solidFill>
                <a:srgbClr val="584E45"/>
              </a:solidFill>
            </a:endParaRPr>
          </a:p>
        </p:txBody>
      </p:sp>
    </p:spTree>
    <p:extLst>
      <p:ext uri="{BB962C8B-B14F-4D97-AF65-F5344CB8AC3E}">
        <p14:creationId xmlns:p14="http://schemas.microsoft.com/office/powerpoint/2010/main" xmlns="" val="268227630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6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a:off x="433731" y="435539"/>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rot="10800000">
            <a:off x="7431658" y="5329831"/>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 Placeholder 2"/>
          <p:cNvSpPr>
            <a:spLocks noGrp="1"/>
          </p:cNvSpPr>
          <p:nvPr userDrawn="1">
            <p:ph type="body" sz="quarter" idx="11" hasCustomPrompt="1"/>
            <p:custDataLst>
              <p:tags r:id="rId2"/>
            </p:custDataLst>
          </p:nvPr>
        </p:nvSpPr>
        <p:spPr>
          <a:xfrm>
            <a:off x="1648329" y="1807472"/>
            <a:ext cx="5847343" cy="3243057"/>
          </a:xfrm>
          <a:prstGeom prst="rect">
            <a:avLst/>
          </a:prstGeom>
        </p:spPr>
        <p:txBody>
          <a:bodyPr anchor="ctr" anchorCtr="0">
            <a:noAutofit/>
          </a:bodyPr>
          <a:lstStyle>
            <a:lvl1pPr marL="0" indent="0" algn="ctr">
              <a:spcBef>
                <a:spcPts val="0"/>
              </a:spcBef>
              <a:spcAft>
                <a:spcPts val="0"/>
              </a:spcAft>
              <a:buNone/>
              <a:defRPr sz="2200" i="1" baseline="0">
                <a:solidFill>
                  <a:schemeClr val="bg1"/>
                </a:solidFill>
              </a:defRPr>
            </a:lvl1pPr>
          </a:lstStyle>
          <a:p>
            <a:pPr lvl="0"/>
            <a:r>
              <a:rPr lang="en-GB" noProof="0" smtClean="0"/>
              <a:t>Click to insert quote</a:t>
            </a:r>
            <a:endParaRPr lang="en-GB" noProof="0"/>
          </a:p>
        </p:txBody>
      </p:sp>
      <p:sp>
        <p:nvSpPr>
          <p:cNvPr id="10" name="TextBox 1"/>
          <p:cNvSpPr txBox="1"/>
          <p:nvPr userDrawn="1">
            <p:custDataLst>
              <p:tags r:id="rId3"/>
            </p:custDataLst>
          </p:nvPr>
        </p:nvSpPr>
        <p:spPr>
          <a:xfrm>
            <a:off x="398834" y="6528896"/>
            <a:ext cx="1735135" cy="123111"/>
          </a:xfrm>
          <a:prstGeom prst="rect">
            <a:avLst/>
          </a:prstGeom>
          <a:noFill/>
        </p:spPr>
        <p:txBody>
          <a:bodyPr wrap="square" lIns="0" tIns="0" rIns="0" bIns="0" rtlCol="0">
            <a:spAutoFit/>
          </a:bodyPr>
          <a:lstStyle/>
          <a:p>
            <a:pPr>
              <a:defRPr/>
            </a:pPr>
            <a:r>
              <a:rPr lang="en-GB" sz="800" dirty="0" err="1" smtClean="0">
                <a:solidFill>
                  <a:prstClr val="white"/>
                </a:solidFill>
                <a:cs typeface="Arial" pitchFamily="34" charset="0"/>
              </a:rPr>
              <a:t>SizweNtsalubaGobodo</a:t>
            </a:r>
            <a:r>
              <a:rPr lang="en-GB" sz="800" dirty="0" smtClean="0">
                <a:solidFill>
                  <a:prstClr val="white"/>
                </a:solidFill>
                <a:cs typeface="Arial" pitchFamily="34" charset="0"/>
              </a:rPr>
              <a:t> 2014 </a:t>
            </a:r>
            <a:r>
              <a:rPr lang="en-GB" sz="800" dirty="0" smtClean="0">
                <a:solidFill>
                  <a:srgbClr val="9E958E"/>
                </a:solidFill>
                <a:cs typeface="Arial" pitchFamily="34" charset="0"/>
              </a:rPr>
              <a:t>  </a:t>
            </a:r>
            <a:r>
              <a:rPr lang="en-GB" sz="800" b="1" dirty="0" smtClean="0">
                <a:solidFill>
                  <a:srgbClr val="9E958E"/>
                </a:solidFill>
                <a:cs typeface="Arial" pitchFamily="34" charset="0"/>
              </a:rPr>
              <a:t>|   </a:t>
            </a:r>
            <a:fld id="{7EEF886D-079E-44ED-96FE-DEB596CD73F7}" type="slidenum">
              <a:rPr lang="en-GB" sz="800" b="1" smtClean="0">
                <a:solidFill>
                  <a:srgbClr val="9E958E"/>
                </a:solidFill>
                <a:cs typeface="Arial" pitchFamily="34" charset="0"/>
              </a:rPr>
              <a:pPr>
                <a:defRPr/>
              </a:pPr>
              <a:t>‹#›</a:t>
            </a:fld>
            <a:endParaRPr lang="en-GB" sz="800" b="1" i="1" dirty="0" smtClean="0">
              <a:solidFill>
                <a:srgbClr val="9E958E"/>
              </a:solidFill>
            </a:endParaRPr>
          </a:p>
        </p:txBody>
      </p:sp>
    </p:spTree>
    <p:extLst>
      <p:ext uri="{BB962C8B-B14F-4D97-AF65-F5344CB8AC3E}">
        <p14:creationId xmlns:p14="http://schemas.microsoft.com/office/powerpoint/2010/main" xmlns="" val="200356961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7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6"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a:off x="433731" y="435539"/>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5" cstate="print">
            <a:extLst>
              <a:ext uri="{28A0092B-C50C-407E-A947-70E740481C1C}">
                <a14:useLocalDpi xmlns:a14="http://schemas.microsoft.com/office/drawing/2010/main" xmlns="" val="0"/>
              </a:ext>
            </a:extLst>
          </a:blip>
          <a:srcRect l="39278" t="24683" r="38853" b="61666"/>
          <a:stretch/>
        </p:blipFill>
        <p:spPr bwMode="auto">
          <a:xfrm rot="10800000">
            <a:off x="7431658" y="5329831"/>
            <a:ext cx="1278611" cy="109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 Placeholder 2"/>
          <p:cNvSpPr>
            <a:spLocks noGrp="1"/>
          </p:cNvSpPr>
          <p:nvPr userDrawn="1">
            <p:ph type="body" sz="quarter" idx="11" hasCustomPrompt="1"/>
            <p:custDataLst>
              <p:tags r:id="rId2"/>
            </p:custDataLst>
          </p:nvPr>
        </p:nvSpPr>
        <p:spPr>
          <a:xfrm>
            <a:off x="1648329" y="1807472"/>
            <a:ext cx="5847343" cy="3243057"/>
          </a:xfrm>
          <a:prstGeom prst="rect">
            <a:avLst/>
          </a:prstGeom>
        </p:spPr>
        <p:txBody>
          <a:bodyPr anchor="ctr" anchorCtr="0">
            <a:noAutofit/>
          </a:bodyPr>
          <a:lstStyle>
            <a:lvl1pPr marL="0" indent="0" algn="ctr">
              <a:spcBef>
                <a:spcPts val="0"/>
              </a:spcBef>
              <a:spcAft>
                <a:spcPts val="0"/>
              </a:spcAft>
              <a:buNone/>
              <a:defRPr sz="2200" i="1" baseline="0">
                <a:solidFill>
                  <a:schemeClr val="bg1"/>
                </a:solidFill>
              </a:defRPr>
            </a:lvl1pPr>
          </a:lstStyle>
          <a:p>
            <a:pPr lvl="0"/>
            <a:r>
              <a:rPr lang="en-GB" noProof="0" smtClean="0"/>
              <a:t>Click to insert quote</a:t>
            </a:r>
            <a:endParaRPr lang="en-GB" noProof="0"/>
          </a:p>
        </p:txBody>
      </p:sp>
      <p:sp>
        <p:nvSpPr>
          <p:cNvPr id="10" name="TextBox 1"/>
          <p:cNvSpPr txBox="1"/>
          <p:nvPr userDrawn="1">
            <p:custDataLst>
              <p:tags r:id="rId3"/>
            </p:custDataLst>
          </p:nvPr>
        </p:nvSpPr>
        <p:spPr>
          <a:xfrm>
            <a:off x="398834" y="6528896"/>
            <a:ext cx="1735135" cy="123111"/>
          </a:xfrm>
          <a:prstGeom prst="rect">
            <a:avLst/>
          </a:prstGeom>
          <a:noFill/>
        </p:spPr>
        <p:txBody>
          <a:bodyPr wrap="square" lIns="0" tIns="0" rIns="0" bIns="0" rtlCol="0">
            <a:spAutoFit/>
          </a:bodyPr>
          <a:lstStyle/>
          <a:p>
            <a:pPr>
              <a:defRPr/>
            </a:pPr>
            <a:r>
              <a:rPr lang="en-GB" sz="800" dirty="0" err="1" smtClean="0">
                <a:solidFill>
                  <a:prstClr val="white"/>
                </a:solidFill>
                <a:cs typeface="Arial" pitchFamily="34" charset="0"/>
              </a:rPr>
              <a:t>SizweNtsalubaGobodo</a:t>
            </a:r>
            <a:r>
              <a:rPr lang="en-GB" sz="800" dirty="0" smtClean="0">
                <a:solidFill>
                  <a:prstClr val="white"/>
                </a:solidFill>
                <a:cs typeface="Arial" pitchFamily="34" charset="0"/>
              </a:rPr>
              <a:t> 2014   </a:t>
            </a:r>
            <a:r>
              <a:rPr lang="en-GB" sz="800" b="1" dirty="0" smtClean="0">
                <a:solidFill>
                  <a:srgbClr val="584E45"/>
                </a:solidFill>
                <a:cs typeface="Arial" pitchFamily="34" charset="0"/>
              </a:rPr>
              <a:t>|   </a:t>
            </a:r>
            <a:fld id="{7EEF886D-079E-44ED-96FE-DEB596CD73F7}" type="slidenum">
              <a:rPr lang="en-GB" sz="800" b="1" smtClean="0">
                <a:solidFill>
                  <a:srgbClr val="584E45"/>
                </a:solidFill>
                <a:cs typeface="Arial" pitchFamily="34" charset="0"/>
              </a:rPr>
              <a:pPr>
                <a:defRPr/>
              </a:pPr>
              <a:t>‹#›</a:t>
            </a:fld>
            <a:endParaRPr lang="en-GB" sz="800" b="1" i="1" dirty="0" smtClean="0">
              <a:solidFill>
                <a:srgbClr val="584E45"/>
              </a:solidFill>
            </a:endParaRPr>
          </a:p>
        </p:txBody>
      </p:sp>
    </p:spTree>
    <p:extLst>
      <p:ext uri="{BB962C8B-B14F-4D97-AF65-F5344CB8AC3E}">
        <p14:creationId xmlns:p14="http://schemas.microsoft.com/office/powerpoint/2010/main" xmlns="" val="108312024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255477" y="6401036"/>
            <a:ext cx="2074913" cy="456964"/>
          </a:xfrm>
          <a:prstGeom prst="rect">
            <a:avLst/>
          </a:prstGeom>
        </p:spPr>
        <p:txBody>
          <a:bodyPr/>
          <a:lstStyle/>
          <a:p>
            <a:pPr>
              <a:defRPr/>
            </a:pPr>
            <a:endParaRPr lang="en-US" dirty="0">
              <a:solidFill>
                <a:srgbClr val="584E45"/>
              </a:solidFill>
            </a:endParaRPr>
          </a:p>
        </p:txBody>
      </p:sp>
      <p:sp>
        <p:nvSpPr>
          <p:cNvPr id="4" name="Slide Number Placeholder 3"/>
          <p:cNvSpPr>
            <a:spLocks noGrp="1"/>
          </p:cNvSpPr>
          <p:nvPr>
            <p:ph type="sldNum" sz="quarter" idx="11"/>
          </p:nvPr>
        </p:nvSpPr>
        <p:spPr>
          <a:xfrm>
            <a:off x="430956" y="6401036"/>
            <a:ext cx="812800" cy="456964"/>
          </a:xfrm>
          <a:prstGeom prst="rect">
            <a:avLst/>
          </a:prstGeom>
        </p:spPr>
        <p:txBody>
          <a:bodyPr/>
          <a:lstStyle/>
          <a:p>
            <a:pPr>
              <a:defRPr/>
            </a:pPr>
            <a:fld id="{6169BD17-771C-0E4E-97C3-DCBBFA3C93F9}" type="slidenum">
              <a:rPr lang="en-US" smtClean="0">
                <a:solidFill>
                  <a:srgbClr val="584E45"/>
                </a:solidFill>
              </a:rPr>
              <a:pPr>
                <a:defRPr/>
              </a:pPr>
              <a:t>‹#›</a:t>
            </a:fld>
            <a:endParaRPr lang="en-US" dirty="0">
              <a:solidFill>
                <a:srgbClr val="584E45"/>
              </a:solidFill>
            </a:endParaRPr>
          </a:p>
        </p:txBody>
      </p:sp>
      <p:sp>
        <p:nvSpPr>
          <p:cNvPr id="11" name="Content Placeholder 10"/>
          <p:cNvSpPr>
            <a:spLocks noGrp="1" noChangeAspect="1"/>
          </p:cNvSpPr>
          <p:nvPr>
            <p:ph sz="quarter" idx="12"/>
          </p:nvPr>
        </p:nvSpPr>
        <p:spPr>
          <a:xfrm>
            <a:off x="841140" y="1108962"/>
            <a:ext cx="7469984" cy="391187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hasCustomPrompt="1"/>
          </p:nvPr>
        </p:nvSpPr>
        <p:spPr/>
        <p:txBody>
          <a:bodyPr/>
          <a:lstStyle/>
          <a:p>
            <a:r>
              <a:rPr lang="en-US" dirty="0" smtClean="0"/>
              <a:t>CLICK TO EDIT MASTER TITLE STYLE</a:t>
            </a:r>
            <a:endParaRPr lang="en-US" dirty="0"/>
          </a:p>
        </p:txBody>
      </p:sp>
      <p:pic>
        <p:nvPicPr>
          <p:cNvPr id="2" name="Picture 1" descr="TELKOM PPT COVERS-04.pn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3479"/>
          <a:stretch/>
        </p:blipFill>
        <p:spPr>
          <a:xfrm>
            <a:off x="-15710" y="0"/>
            <a:ext cx="9159717" cy="6875445"/>
          </a:xfrm>
          <a:prstGeom prst="rect">
            <a:avLst/>
          </a:prstGeom>
        </p:spPr>
      </p:pic>
    </p:spTree>
    <p:extLst>
      <p:ext uri="{BB962C8B-B14F-4D97-AF65-F5344CB8AC3E}">
        <p14:creationId xmlns:p14="http://schemas.microsoft.com/office/powerpoint/2010/main" xmlns="" val="356426328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3_Heading only">
    <p:spTree>
      <p:nvGrpSpPr>
        <p:cNvPr id="1" name=""/>
        <p:cNvGrpSpPr/>
        <p:nvPr/>
      </p:nvGrpSpPr>
      <p:grpSpPr>
        <a:xfrm>
          <a:off x="0" y="0"/>
          <a:ext cx="0" cy="0"/>
          <a:chOff x="0" y="0"/>
          <a:chExt cx="0" cy="0"/>
        </a:xfrm>
      </p:grpSpPr>
      <p:sp>
        <p:nvSpPr>
          <p:cNvPr id="10" name="Title Placeholder 1"/>
          <p:cNvSpPr>
            <a:spLocks noGrp="1"/>
          </p:cNvSpPr>
          <p:nvPr>
            <p:ph type="title" hasCustomPrompt="1"/>
            <p:custDataLst>
              <p:tags r:id="rId1"/>
            </p:custDataLst>
          </p:nvPr>
        </p:nvSpPr>
        <p:spPr>
          <a:xfrm>
            <a:off x="402166" y="846998"/>
            <a:ext cx="8346547" cy="909093"/>
          </a:xfrm>
          <a:prstGeom prst="rect">
            <a:avLst/>
          </a:prstGeom>
        </p:spPr>
        <p:txBody>
          <a:bodyPr vert="horz" lIns="0" tIns="0" rIns="0" bIns="0" rtlCol="0">
            <a:noAutofit/>
          </a:bodyPr>
          <a:lstStyle>
            <a:lvl1pPr marL="0" indent="0" algn="l">
              <a:spcBef>
                <a:spcPts val="0"/>
              </a:spcBef>
              <a:spcAft>
                <a:spcPts val="0"/>
              </a:spcAft>
              <a:buSzPct val="120000"/>
              <a:buFont typeface="Arial" pitchFamily="34" charset="0"/>
              <a:defRPr sz="1600"/>
            </a:lvl1pPr>
          </a:lstStyle>
          <a:p>
            <a:pPr marL="0" lvl="0" indent="0" algn="l">
              <a:spcBef>
                <a:spcPts val="0"/>
              </a:spcBef>
              <a:spcAft>
                <a:spcPts val="0"/>
              </a:spcAft>
              <a:buSzPct val="120000"/>
              <a:buFont typeface="Arial" pitchFamily="34" charset="0"/>
            </a:pPr>
            <a:r>
              <a:rPr lang="en-ZA" noProof="0" dirty="0" smtClean="0"/>
              <a:t>Opening slide paragraph (4 lines)</a:t>
            </a:r>
            <a:endParaRPr lang="en-GB" noProof="0" dirty="0"/>
          </a:p>
        </p:txBody>
      </p:sp>
      <p:sp>
        <p:nvSpPr>
          <p:cNvPr id="13" name="Text Placeholder 12"/>
          <p:cNvSpPr>
            <a:spLocks noGrp="1"/>
          </p:cNvSpPr>
          <p:nvPr>
            <p:ph type="body" sz="quarter" idx="10" hasCustomPrompt="1"/>
          </p:nvPr>
        </p:nvSpPr>
        <p:spPr>
          <a:xfrm>
            <a:off x="402166" y="287383"/>
            <a:ext cx="8346547" cy="391886"/>
          </a:xfrm>
        </p:spPr>
        <p:txBody>
          <a:bodyPr vert="horz" lIns="0" tIns="0" rIns="0" bIns="0" rtlCol="0" anchor="ctr" anchorCtr="0">
            <a:noAutofit/>
          </a:bodyPr>
          <a:lstStyle>
            <a:lvl1pPr marL="0" indent="0">
              <a:buNone/>
              <a:defRPr lang="en-US" sz="2400" smtClean="0">
                <a:solidFill>
                  <a:schemeClr val="accent1"/>
                </a:solidFill>
              </a:defRPr>
            </a:lvl1pPr>
            <a:lvl2pPr marL="125413" indent="0">
              <a:buNone/>
              <a:defRPr lang="en-US" sz="2000" smtClean="0"/>
            </a:lvl2pPr>
            <a:lvl3pPr marL="280988" indent="0">
              <a:buNone/>
              <a:defRPr lang="en-US" sz="2000" smtClean="0"/>
            </a:lvl3pPr>
            <a:lvl4pPr marL="388938" indent="0">
              <a:buNone/>
              <a:defRPr lang="en-US" sz="2000" smtClean="0"/>
            </a:lvl4pPr>
            <a:lvl5pPr marL="544513" indent="0">
              <a:buNone/>
              <a:defRPr lang="en-ZA" sz="2000"/>
            </a:lvl5pPr>
          </a:lstStyle>
          <a:p>
            <a:pPr lvl="0"/>
            <a:r>
              <a:rPr lang="en-US" dirty="0" smtClean="0"/>
              <a:t>Click to insert title (1 line)</a:t>
            </a:r>
            <a:endParaRPr lang="en-ZA" dirty="0"/>
          </a:p>
        </p:txBody>
      </p:sp>
      <p:sp>
        <p:nvSpPr>
          <p:cNvPr id="15" name="Text Placeholder 14"/>
          <p:cNvSpPr>
            <a:spLocks noGrp="1"/>
          </p:cNvSpPr>
          <p:nvPr>
            <p:ph type="body" sz="quarter" idx="11" hasCustomPrompt="1"/>
          </p:nvPr>
        </p:nvSpPr>
        <p:spPr>
          <a:xfrm>
            <a:off x="402166" y="1952624"/>
            <a:ext cx="8346547" cy="4143376"/>
          </a:xfrm>
        </p:spPr>
        <p:txBody>
          <a:bodyPr>
            <a:noAutofit/>
          </a:bodyPr>
          <a:lstStyle>
            <a:lvl1pPr>
              <a:defRPr/>
            </a:lvl1pPr>
          </a:lstStyle>
          <a:p>
            <a:pPr lvl="0"/>
            <a:r>
              <a:rPr lang="en-US" dirty="0" smtClean="0"/>
              <a:t>Bullet level one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6" name="Text Placeholder 3"/>
          <p:cNvSpPr>
            <a:spLocks noGrp="1"/>
          </p:cNvSpPr>
          <p:nvPr>
            <p:ph type="body" sz="quarter" idx="13" hasCustomPrompt="1"/>
            <p:custDataLst>
              <p:tags r:id="rId2"/>
            </p:custDataLst>
          </p:nvPr>
        </p:nvSpPr>
        <p:spPr>
          <a:xfrm>
            <a:off x="384747" y="6240925"/>
            <a:ext cx="5602815" cy="210586"/>
          </a:xfrm>
          <a:prstGeom prst="rect">
            <a:avLst/>
          </a:prstGeom>
        </p:spPr>
        <p:txBody>
          <a:bodyPr anchor="b" anchorCtr="0">
            <a:noAutofit/>
          </a:bodyPr>
          <a:lstStyle>
            <a:lvl1pPr marL="0" indent="0">
              <a:buNone/>
              <a:defRPr sz="800" i="1"/>
            </a:lvl1pPr>
          </a:lstStyle>
          <a:p>
            <a:pPr lvl="0"/>
            <a:r>
              <a:rPr lang="en-GB" noProof="0" smtClean="0"/>
              <a:t>Click to insert source</a:t>
            </a:r>
            <a:endParaRPr lang="en-GB" noProof="0"/>
          </a:p>
        </p:txBody>
      </p:sp>
    </p:spTree>
    <p:extLst>
      <p:ext uri="{BB962C8B-B14F-4D97-AF65-F5344CB8AC3E}">
        <p14:creationId xmlns:p14="http://schemas.microsoft.com/office/powerpoint/2010/main" xmlns="" val="242599298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18_Final Slide">
    <p:spTree>
      <p:nvGrpSpPr>
        <p:cNvPr id="1" name=""/>
        <p:cNvGrpSpPr/>
        <p:nvPr/>
      </p:nvGrpSpPr>
      <p:grpSpPr>
        <a:xfrm>
          <a:off x="0" y="0"/>
          <a:ext cx="0" cy="0"/>
          <a:chOff x="0" y="0"/>
          <a:chExt cx="0" cy="0"/>
        </a:xfrm>
      </p:grpSpPr>
      <p:sp>
        <p:nvSpPr>
          <p:cNvPr id="8" name="Rectangle 2"/>
          <p:cNvSpPr/>
          <p:nvPr userDrawn="1">
            <p:custDataLst>
              <p:tags r:id="rId1"/>
            </p:custDataLst>
          </p:nvPr>
        </p:nvSpPr>
        <p:spPr>
          <a:xfrm>
            <a:off x="0" y="2534195"/>
            <a:ext cx="9144000" cy="4332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 name="Picture 9"/>
          <p:cNvPicPr/>
          <p:nvPr userDrawn="1"/>
        </p:nvPicPr>
        <p:blipFill rotWithShape="1">
          <a:blip r:embed="rId4" cstate="print">
            <a:extLst>
              <a:ext uri="{28A0092B-C50C-407E-A947-70E740481C1C}">
                <a14:useLocalDpi xmlns:a14="http://schemas.microsoft.com/office/drawing/2010/main" xmlns="" val="0"/>
              </a:ext>
            </a:extLst>
          </a:blip>
          <a:srcRect l="6854" t="1883" r="61161" b="78209"/>
          <a:stretch/>
        </p:blipFill>
        <p:spPr>
          <a:xfrm>
            <a:off x="6445846" y="77039"/>
            <a:ext cx="2403568" cy="2116184"/>
          </a:xfrm>
          <a:prstGeom prst="rect">
            <a:avLst/>
          </a:prstGeom>
        </p:spPr>
      </p:pic>
      <p:sp>
        <p:nvSpPr>
          <p:cNvPr id="11" name="Title 2"/>
          <p:cNvSpPr>
            <a:spLocks noGrp="1"/>
          </p:cNvSpPr>
          <p:nvPr>
            <p:ph type="body" sz="quarter" idx="10" hasCustomPrompt="1"/>
          </p:nvPr>
        </p:nvSpPr>
        <p:spPr>
          <a:xfrm>
            <a:off x="395288" y="4214949"/>
            <a:ext cx="5334952" cy="561975"/>
          </a:xfrm>
          <a:prstGeom prst="rect">
            <a:avLst/>
          </a:prstGeom>
        </p:spPr>
        <p:txBody>
          <a:bodyPr vert="horz" lIns="0" tIns="0" rIns="0" bIns="0" rtlCol="0" anchor="t" anchorCtr="0">
            <a:noAutofit/>
          </a:bodyPr>
          <a:lstStyle>
            <a:lvl1pPr marL="0" indent="0">
              <a:buNone/>
              <a:defRPr lang="en-US" sz="1800" b="0" baseline="0" smtClean="0">
                <a:solidFill>
                  <a:schemeClr val="bg2"/>
                </a:solidFill>
                <a:ea typeface="+mj-ea"/>
              </a:defRPr>
            </a:lvl1pPr>
            <a:lvl2pPr marL="125413" indent="0">
              <a:buNone/>
              <a:defRPr lang="en-US" smtClean="0"/>
            </a:lvl2pPr>
            <a:lvl3pPr marL="280988" indent="0">
              <a:buNone/>
              <a:defRPr lang="en-US" smtClean="0"/>
            </a:lvl3pPr>
            <a:lvl4pPr marL="388938" indent="0">
              <a:buNone/>
              <a:defRPr lang="en-US" smtClean="0"/>
            </a:lvl4pPr>
            <a:lvl5pPr marL="544513" indent="0">
              <a:buNone/>
              <a:defRPr lang="en-GB"/>
            </a:lvl5pPr>
          </a:lstStyle>
          <a:p>
            <a:pPr lvl="0">
              <a:spcBef>
                <a:spcPct val="0"/>
              </a:spcBef>
            </a:pPr>
            <a:r>
              <a:rPr lang="en-GB" noProof="0" dirty="0" smtClean="0"/>
              <a:t>Click to insert section divider subtitle</a:t>
            </a:r>
            <a:endParaRPr lang="en-GB" noProof="0" dirty="0"/>
          </a:p>
        </p:txBody>
      </p:sp>
      <p:sp>
        <p:nvSpPr>
          <p:cNvPr id="12" name="Title 1"/>
          <p:cNvSpPr>
            <a:spLocks noGrp="1"/>
          </p:cNvSpPr>
          <p:nvPr>
            <p:ph type="title" hasCustomPrompt="1"/>
            <p:custDataLst>
              <p:tags r:id="rId2"/>
            </p:custDataLst>
          </p:nvPr>
        </p:nvSpPr>
        <p:spPr>
          <a:xfrm>
            <a:off x="395288" y="3396709"/>
            <a:ext cx="5334952" cy="788209"/>
          </a:xfrm>
          <a:prstGeom prst="rect">
            <a:avLst/>
          </a:prstGeom>
        </p:spPr>
        <p:txBody>
          <a:bodyPr anchor="b">
            <a:noAutofit/>
          </a:bodyPr>
          <a:lstStyle>
            <a:lvl1pPr algn="l">
              <a:defRPr sz="2400" cap="none" baseline="0">
                <a:solidFill>
                  <a:schemeClr val="bg1"/>
                </a:solidFill>
              </a:defRPr>
            </a:lvl1pPr>
          </a:lstStyle>
          <a:p>
            <a:r>
              <a:rPr lang="en-GB" noProof="0" dirty="0" smtClean="0"/>
              <a:t>Click to insert section divider title</a:t>
            </a:r>
            <a:endParaRPr lang="en-GB" noProof="0" dirty="0"/>
          </a:p>
        </p:txBody>
      </p:sp>
    </p:spTree>
    <p:extLst>
      <p:ext uri="{BB962C8B-B14F-4D97-AF65-F5344CB8AC3E}">
        <p14:creationId xmlns:p14="http://schemas.microsoft.com/office/powerpoint/2010/main" xmlns="" val="12038397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B88CD7-4EF4-4CF2-A5CD-635B91DBAFF0}" type="slidenum">
              <a:rPr lang="en-US" smtClean="0"/>
              <a:pPr/>
              <a:t>‹#›</a:t>
            </a:fld>
            <a:endParaRPr lang="en-US"/>
          </a:p>
        </p:txBody>
      </p:sp>
    </p:spTree>
    <p:extLst>
      <p:ext uri="{BB962C8B-B14F-4D97-AF65-F5344CB8AC3E}">
        <p14:creationId xmlns:p14="http://schemas.microsoft.com/office/powerpoint/2010/main" xmlns="" val="2855547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88CD7-4EF4-4CF2-A5CD-635B91DBAFF0}" type="slidenum">
              <a:rPr lang="en-US" smtClean="0"/>
              <a:pPr/>
              <a:t>‹#›</a:t>
            </a:fld>
            <a:endParaRPr lang="en-US"/>
          </a:p>
        </p:txBody>
      </p:sp>
    </p:spTree>
    <p:extLst>
      <p:ext uri="{BB962C8B-B14F-4D97-AF65-F5344CB8AC3E}">
        <p14:creationId xmlns:p14="http://schemas.microsoft.com/office/powerpoint/2010/main" xmlns="" val="314696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88CD7-4EF4-4CF2-A5CD-635B91DBAFF0}" type="slidenum">
              <a:rPr lang="en-US" smtClean="0"/>
              <a:pPr/>
              <a:t>‹#›</a:t>
            </a:fld>
            <a:endParaRPr lang="en-US"/>
          </a:p>
        </p:txBody>
      </p:sp>
    </p:spTree>
    <p:extLst>
      <p:ext uri="{BB962C8B-B14F-4D97-AF65-F5344CB8AC3E}">
        <p14:creationId xmlns:p14="http://schemas.microsoft.com/office/powerpoint/2010/main" xmlns="" val="340307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oleObject" Target="../embeddings/oleObject1.bin"/><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vmlDrawing" Target="../drawings/vmlDrawing1.v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oleObject" Target="../embeddings/oleObject2.bin"/><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vmlDrawing" Target="../drawings/vmlDrawing2.v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oleObject" Target="../embeddings/oleObject3.bin"/><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vmlDrawing" Target="../drawings/vmlDrawing3.v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heme" Target="../theme/theme4.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88CD7-4EF4-4CF2-A5CD-635B91DBAFF0}" type="slidenum">
              <a:rPr lang="en-US" smtClean="0"/>
              <a:pPr/>
              <a:t>‹#›</a:t>
            </a:fld>
            <a:endParaRPr lang="en-US"/>
          </a:p>
        </p:txBody>
      </p:sp>
      <p:pic>
        <p:nvPicPr>
          <p:cNvPr id="7" name="Content Placeholder 12" descr="20yrs Logo2.jpg"/>
          <p:cNvPicPr>
            <a:picLocks noChangeAspect="1"/>
          </p:cNvPicPr>
          <p:nvPr userDrawn="1"/>
        </p:nvPicPr>
        <p:blipFill rotWithShape="1">
          <a:blip r:embed="rId14" cstate="print">
            <a:extLst>
              <a:ext uri="{28A0092B-C50C-407E-A947-70E740481C1C}">
                <a14:useLocalDpi xmlns:a14="http://schemas.microsoft.com/office/drawing/2010/main" xmlns="" val="0"/>
              </a:ext>
            </a:extLst>
          </a:blip>
          <a:srcRect l="-58057" r="-50306" b="-2047"/>
          <a:stretch/>
        </p:blipFill>
        <p:spPr>
          <a:xfrm>
            <a:off x="7620000" y="6285427"/>
            <a:ext cx="902559" cy="496373"/>
          </a:xfrm>
          <a:prstGeom prst="rect">
            <a:avLst/>
          </a:prstGeom>
        </p:spPr>
      </p:pic>
    </p:spTree>
    <p:extLst>
      <p:ext uri="{BB962C8B-B14F-4D97-AF65-F5344CB8AC3E}">
        <p14:creationId xmlns:p14="http://schemas.microsoft.com/office/powerpoint/2010/main" xmlns="" val="3545955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3479251403"/>
              </p:ext>
            </p:extLst>
          </p:nvPr>
        </p:nvGraphicFramePr>
        <p:xfrm>
          <a:off x="1588" y="1588"/>
          <a:ext cx="1587" cy="1587"/>
        </p:xfrm>
        <a:graphic>
          <a:graphicData uri="http://schemas.openxmlformats.org/presentationml/2006/ole">
            <p:oleObj spid="_x0000_s1094" name="think-cell Slide" r:id="rId21" imgW="360" imgH="360" progId="">
              <p:embed/>
            </p:oleObj>
          </a:graphicData>
        </a:graphic>
      </p:graphicFrame>
      <p:pic>
        <p:nvPicPr>
          <p:cNvPr id="7" name="Picture 6"/>
          <p:cNvPicPr/>
          <p:nvPr userDrawn="1"/>
        </p:nvPicPr>
        <p:blipFill rotWithShape="1">
          <a:blip r:embed="rId22" cstate="print">
            <a:extLst>
              <a:ext uri="{28A0092B-C50C-407E-A947-70E740481C1C}">
                <a14:useLocalDpi xmlns:a14="http://schemas.microsoft.com/office/drawing/2010/main" xmlns="" val="0"/>
              </a:ext>
            </a:extLst>
          </a:blip>
          <a:srcRect r="37149" b="22696"/>
          <a:stretch/>
        </p:blipFill>
        <p:spPr bwMode="auto">
          <a:xfrm>
            <a:off x="7355205" y="6223233"/>
            <a:ext cx="1788795" cy="639121"/>
          </a:xfrm>
          <a:prstGeom prst="rect">
            <a:avLst/>
          </a:prstGeom>
          <a:noFill/>
          <a:ln>
            <a:noFill/>
          </a:ln>
        </p:spPr>
      </p:pic>
      <p:sp>
        <p:nvSpPr>
          <p:cNvPr id="3" name="Title Placeholder 2"/>
          <p:cNvSpPr>
            <a:spLocks noGrp="1"/>
          </p:cNvSpPr>
          <p:nvPr>
            <p:ph type="title"/>
          </p:nvPr>
        </p:nvSpPr>
        <p:spPr>
          <a:xfrm>
            <a:off x="398834" y="847630"/>
            <a:ext cx="8349879" cy="910527"/>
          </a:xfrm>
          <a:prstGeom prst="rect">
            <a:avLst/>
          </a:prstGeom>
        </p:spPr>
        <p:txBody>
          <a:bodyPr vert="horz" lIns="0" tIns="0" rIns="0" bIns="0" rtlCol="0" anchor="t" anchorCtr="0">
            <a:noAutofit/>
          </a:bodyPr>
          <a:lstStyle/>
          <a:p>
            <a:r>
              <a:rPr lang="en-US" dirty="0" smtClean="0"/>
              <a:t>Opening slide paragraph (4 lines)</a:t>
            </a:r>
            <a:endParaRPr lang="en-ZA" dirty="0"/>
          </a:p>
        </p:txBody>
      </p:sp>
      <p:sp>
        <p:nvSpPr>
          <p:cNvPr id="4" name="Text Placeholder 3"/>
          <p:cNvSpPr>
            <a:spLocks noGrp="1"/>
          </p:cNvSpPr>
          <p:nvPr>
            <p:ph type="body" idx="1"/>
          </p:nvPr>
        </p:nvSpPr>
        <p:spPr>
          <a:xfrm>
            <a:off x="398834" y="1952626"/>
            <a:ext cx="8349879" cy="4108540"/>
          </a:xfrm>
          <a:prstGeom prst="rect">
            <a:avLst/>
          </a:prstGeom>
        </p:spPr>
        <p:txBody>
          <a:bodyPr vert="horz" lIns="0" tIns="0" rIns="0" bIns="0" rtlCol="0">
            <a:normAutofit/>
          </a:bodyPr>
          <a:lstStyle/>
          <a:p>
            <a:pPr lvl="0"/>
            <a:r>
              <a:rPr lang="en-US" dirty="0" smtClean="0"/>
              <a:t>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xmlns="" val="17230030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n-GB" sz="1600" b="0" kern="1200" baseline="0" noProof="0" dirty="0">
          <a:solidFill>
            <a:schemeClr val="accent2"/>
          </a:solidFill>
          <a:latin typeface="+mn-lt"/>
          <a:ea typeface="+mn-ea"/>
          <a:cs typeface="Arial" pitchFamily="34" charset="0"/>
        </a:defRPr>
      </a:lvl1pPr>
    </p:titleStyle>
    <p:bodyStyle>
      <a:lvl1pPr marL="0" indent="0" algn="l" defTabSz="914400" rtl="0" eaLnBrk="1" latinLnBrk="0" hangingPunct="1">
        <a:spcBef>
          <a:spcPts val="200"/>
        </a:spcBef>
        <a:spcAft>
          <a:spcPts val="200"/>
        </a:spcAft>
        <a:buSzPct val="120000"/>
        <a:buFont typeface="Arial" pitchFamily="34" charset="0"/>
        <a:buNone/>
        <a:defRPr lang="en-US" sz="1200" kern="1200" smtClean="0">
          <a:solidFill>
            <a:schemeClr val="tx1"/>
          </a:solidFill>
          <a:latin typeface="+mn-lt"/>
          <a:ea typeface="+mn-ea"/>
          <a:cs typeface="Arial" pitchFamily="34" charset="0"/>
        </a:defRPr>
      </a:lvl1pPr>
      <a:lvl2pPr marL="130175" indent="-130175" algn="l" defTabSz="914400" rtl="0" eaLnBrk="1" latinLnBrk="0" hangingPunct="1">
        <a:spcBef>
          <a:spcPts val="200"/>
        </a:spcBef>
        <a:spcAft>
          <a:spcPts val="200"/>
        </a:spcAft>
        <a:buClr>
          <a:schemeClr val="accent1"/>
        </a:buClr>
        <a:buSzPct val="120000"/>
        <a:buFont typeface="Arial" pitchFamily="34" charset="0"/>
        <a:buChar char="•"/>
        <a:defRPr lang="en-US" sz="1200" kern="1200" baseline="0" smtClean="0">
          <a:solidFill>
            <a:schemeClr val="tx1"/>
          </a:solidFill>
          <a:latin typeface="+mn-lt"/>
          <a:ea typeface="+mj-ea"/>
          <a:cs typeface="Arial" pitchFamily="34" charset="0"/>
        </a:defRPr>
      </a:lvl2pPr>
      <a:lvl3pPr marL="261938" indent="-131763" algn="l" defTabSz="914400" rtl="0" eaLnBrk="1" latinLnBrk="0" hangingPunct="1">
        <a:spcBef>
          <a:spcPts val="200"/>
        </a:spcBef>
        <a:spcAft>
          <a:spcPts val="200"/>
        </a:spcAft>
        <a:buFont typeface="Arial" pitchFamily="34" charset="0"/>
        <a:buChar char="−"/>
        <a:defRPr lang="en-US" sz="1200" kern="1200" smtClean="0">
          <a:solidFill>
            <a:schemeClr val="tx1"/>
          </a:solidFill>
          <a:latin typeface="+mn-lt"/>
          <a:ea typeface="+mj-ea"/>
          <a:cs typeface="Arial" pitchFamily="34" charset="0"/>
        </a:defRPr>
      </a:lvl3pPr>
      <a:lvl4pPr marL="365125" indent="-103188" algn="l" defTabSz="914400" rtl="0" eaLnBrk="1" latinLnBrk="0" hangingPunct="1">
        <a:spcBef>
          <a:spcPts val="200"/>
        </a:spcBef>
        <a:spcAft>
          <a:spcPts val="200"/>
        </a:spcAft>
        <a:buFont typeface="Arial" pitchFamily="34" charset="0"/>
        <a:buChar char="•"/>
        <a:defRPr lang="en-US" sz="1200" kern="1200" baseline="0" smtClean="0">
          <a:solidFill>
            <a:schemeClr val="tx1"/>
          </a:solidFill>
          <a:latin typeface="+mn-lt"/>
          <a:ea typeface="+mj-ea"/>
          <a:cs typeface="Arial" pitchFamily="34" charset="0"/>
        </a:defRPr>
      </a:lvl4pPr>
      <a:lvl5pPr marL="496888" indent="-122238" algn="l" defTabSz="914400" rtl="0" eaLnBrk="1" latinLnBrk="0" hangingPunct="1">
        <a:spcBef>
          <a:spcPts val="200"/>
        </a:spcBef>
        <a:spcAft>
          <a:spcPts val="200"/>
        </a:spcAft>
        <a:buFont typeface="Arial" pitchFamily="34" charset="0"/>
        <a:buChar char="−"/>
        <a:tabLst/>
        <a:defRPr lang="en-GB" sz="1200" kern="1200" baseline="0" dirty="0">
          <a:solidFill>
            <a:schemeClr val="tx1"/>
          </a:solidFill>
          <a:latin typeface="+mn-lt"/>
          <a:ea typeface="+mj-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68" userDrawn="1">
          <p15:clr>
            <a:srgbClr val="F26B43"/>
          </p15:clr>
        </p15:guide>
        <p15:guide id="3" pos="249" userDrawn="1">
          <p15:clr>
            <a:srgbClr val="F26B43"/>
          </p15:clr>
        </p15:guide>
        <p15:guide id="4" pos="5511" userDrawn="1">
          <p15:clr>
            <a:srgbClr val="F26B43"/>
          </p15:clr>
        </p15:guide>
        <p15:guide id="5" orient="horz" pos="550" userDrawn="1">
          <p15:clr>
            <a:srgbClr val="F26B43"/>
          </p15:clr>
        </p15:guide>
        <p15:guide id="6" orient="horz" pos="1230" userDrawn="1">
          <p15:clr>
            <a:srgbClr val="F26B43"/>
          </p15:clr>
        </p15:guide>
        <p15:guide id="7" orient="horz" pos="404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3563674663"/>
              </p:ext>
            </p:extLst>
          </p:nvPr>
        </p:nvGraphicFramePr>
        <p:xfrm>
          <a:off x="1588" y="1588"/>
          <a:ext cx="1587" cy="1587"/>
        </p:xfrm>
        <a:graphic>
          <a:graphicData uri="http://schemas.openxmlformats.org/presentationml/2006/ole">
            <p:oleObj spid="_x0000_s2118" name="think-cell Slide" r:id="rId21" imgW="360" imgH="360" progId="">
              <p:embed/>
            </p:oleObj>
          </a:graphicData>
        </a:graphic>
      </p:graphicFrame>
      <p:pic>
        <p:nvPicPr>
          <p:cNvPr id="7" name="Picture 6"/>
          <p:cNvPicPr/>
          <p:nvPr userDrawn="1"/>
        </p:nvPicPr>
        <p:blipFill rotWithShape="1">
          <a:blip r:embed="rId22" cstate="print">
            <a:extLst>
              <a:ext uri="{28A0092B-C50C-407E-A947-70E740481C1C}">
                <a14:useLocalDpi xmlns:a14="http://schemas.microsoft.com/office/drawing/2010/main" xmlns="" val="0"/>
              </a:ext>
            </a:extLst>
          </a:blip>
          <a:srcRect r="37149" b="22696"/>
          <a:stretch/>
        </p:blipFill>
        <p:spPr bwMode="auto">
          <a:xfrm>
            <a:off x="7355205" y="6223233"/>
            <a:ext cx="1788795" cy="639121"/>
          </a:xfrm>
          <a:prstGeom prst="rect">
            <a:avLst/>
          </a:prstGeom>
          <a:noFill/>
          <a:ln>
            <a:noFill/>
          </a:ln>
        </p:spPr>
      </p:pic>
      <p:sp>
        <p:nvSpPr>
          <p:cNvPr id="3" name="Title Placeholder 2"/>
          <p:cNvSpPr>
            <a:spLocks noGrp="1"/>
          </p:cNvSpPr>
          <p:nvPr>
            <p:ph type="title"/>
          </p:nvPr>
        </p:nvSpPr>
        <p:spPr>
          <a:xfrm>
            <a:off x="398834" y="847630"/>
            <a:ext cx="8349879" cy="910527"/>
          </a:xfrm>
          <a:prstGeom prst="rect">
            <a:avLst/>
          </a:prstGeom>
        </p:spPr>
        <p:txBody>
          <a:bodyPr vert="horz" lIns="0" tIns="0" rIns="0" bIns="0" rtlCol="0" anchor="t" anchorCtr="0">
            <a:noAutofit/>
          </a:bodyPr>
          <a:lstStyle/>
          <a:p>
            <a:r>
              <a:rPr lang="en-US" dirty="0" smtClean="0"/>
              <a:t>Opening slide paragraph (4 lines)</a:t>
            </a:r>
            <a:endParaRPr lang="en-ZA" dirty="0"/>
          </a:p>
        </p:txBody>
      </p:sp>
      <p:sp>
        <p:nvSpPr>
          <p:cNvPr id="4" name="Text Placeholder 3"/>
          <p:cNvSpPr>
            <a:spLocks noGrp="1"/>
          </p:cNvSpPr>
          <p:nvPr>
            <p:ph type="body" idx="1"/>
          </p:nvPr>
        </p:nvSpPr>
        <p:spPr>
          <a:xfrm>
            <a:off x="398834" y="1952626"/>
            <a:ext cx="8349879" cy="4108540"/>
          </a:xfrm>
          <a:prstGeom prst="rect">
            <a:avLst/>
          </a:prstGeom>
        </p:spPr>
        <p:txBody>
          <a:bodyPr vert="horz" lIns="0" tIns="0" rIns="0" bIns="0" rtlCol="0">
            <a:normAutofit/>
          </a:bodyPr>
          <a:lstStyle/>
          <a:p>
            <a:pPr lvl="0"/>
            <a:r>
              <a:rPr lang="en-US" dirty="0" smtClean="0"/>
              <a:t>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xmlns="" val="265731865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n-GB" sz="1600" b="0" kern="1200" baseline="0" noProof="0" dirty="0">
          <a:solidFill>
            <a:schemeClr val="accent2"/>
          </a:solidFill>
          <a:latin typeface="+mn-lt"/>
          <a:ea typeface="+mn-ea"/>
          <a:cs typeface="Arial" pitchFamily="34" charset="0"/>
        </a:defRPr>
      </a:lvl1pPr>
    </p:titleStyle>
    <p:bodyStyle>
      <a:lvl1pPr marL="0" indent="0" algn="l" defTabSz="914400" rtl="0" eaLnBrk="1" latinLnBrk="0" hangingPunct="1">
        <a:spcBef>
          <a:spcPts val="200"/>
        </a:spcBef>
        <a:spcAft>
          <a:spcPts val="200"/>
        </a:spcAft>
        <a:buSzPct val="120000"/>
        <a:buFont typeface="Arial" pitchFamily="34" charset="0"/>
        <a:buNone/>
        <a:defRPr lang="en-US" sz="1200" kern="1200" smtClean="0">
          <a:solidFill>
            <a:schemeClr val="tx1"/>
          </a:solidFill>
          <a:latin typeface="+mn-lt"/>
          <a:ea typeface="+mn-ea"/>
          <a:cs typeface="Arial" pitchFamily="34" charset="0"/>
        </a:defRPr>
      </a:lvl1pPr>
      <a:lvl2pPr marL="130175" indent="-130175" algn="l" defTabSz="914400" rtl="0" eaLnBrk="1" latinLnBrk="0" hangingPunct="1">
        <a:spcBef>
          <a:spcPts val="200"/>
        </a:spcBef>
        <a:spcAft>
          <a:spcPts val="200"/>
        </a:spcAft>
        <a:buClr>
          <a:schemeClr val="accent1"/>
        </a:buClr>
        <a:buSzPct val="120000"/>
        <a:buFont typeface="Arial" pitchFamily="34" charset="0"/>
        <a:buChar char="•"/>
        <a:defRPr lang="en-US" sz="1200" kern="1200" baseline="0" smtClean="0">
          <a:solidFill>
            <a:schemeClr val="tx1"/>
          </a:solidFill>
          <a:latin typeface="+mn-lt"/>
          <a:ea typeface="+mj-ea"/>
          <a:cs typeface="Arial" pitchFamily="34" charset="0"/>
        </a:defRPr>
      </a:lvl2pPr>
      <a:lvl3pPr marL="261938" indent="-131763" algn="l" defTabSz="914400" rtl="0" eaLnBrk="1" latinLnBrk="0" hangingPunct="1">
        <a:spcBef>
          <a:spcPts val="200"/>
        </a:spcBef>
        <a:spcAft>
          <a:spcPts val="200"/>
        </a:spcAft>
        <a:buFont typeface="Arial" pitchFamily="34" charset="0"/>
        <a:buChar char="−"/>
        <a:defRPr lang="en-US" sz="1200" kern="1200" smtClean="0">
          <a:solidFill>
            <a:schemeClr val="tx1"/>
          </a:solidFill>
          <a:latin typeface="+mn-lt"/>
          <a:ea typeface="+mj-ea"/>
          <a:cs typeface="Arial" pitchFamily="34" charset="0"/>
        </a:defRPr>
      </a:lvl3pPr>
      <a:lvl4pPr marL="365125" indent="-103188" algn="l" defTabSz="914400" rtl="0" eaLnBrk="1" latinLnBrk="0" hangingPunct="1">
        <a:spcBef>
          <a:spcPts val="200"/>
        </a:spcBef>
        <a:spcAft>
          <a:spcPts val="200"/>
        </a:spcAft>
        <a:buFont typeface="Arial" pitchFamily="34" charset="0"/>
        <a:buChar char="•"/>
        <a:defRPr lang="en-US" sz="1200" kern="1200" baseline="0" smtClean="0">
          <a:solidFill>
            <a:schemeClr val="tx1"/>
          </a:solidFill>
          <a:latin typeface="+mn-lt"/>
          <a:ea typeface="+mj-ea"/>
          <a:cs typeface="Arial" pitchFamily="34" charset="0"/>
        </a:defRPr>
      </a:lvl4pPr>
      <a:lvl5pPr marL="496888" indent="-122238" algn="l" defTabSz="914400" rtl="0" eaLnBrk="1" latinLnBrk="0" hangingPunct="1">
        <a:spcBef>
          <a:spcPts val="200"/>
        </a:spcBef>
        <a:spcAft>
          <a:spcPts val="200"/>
        </a:spcAft>
        <a:buFont typeface="Arial" pitchFamily="34" charset="0"/>
        <a:buChar char="−"/>
        <a:tabLst/>
        <a:defRPr lang="en-GB" sz="1200" kern="1200" baseline="0" dirty="0">
          <a:solidFill>
            <a:schemeClr val="tx1"/>
          </a:solidFill>
          <a:latin typeface="+mn-lt"/>
          <a:ea typeface="+mj-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68" userDrawn="1">
          <p15:clr>
            <a:srgbClr val="F26B43"/>
          </p15:clr>
        </p15:guide>
        <p15:guide id="3" pos="249" userDrawn="1">
          <p15:clr>
            <a:srgbClr val="F26B43"/>
          </p15:clr>
        </p15:guide>
        <p15:guide id="4" pos="5511" userDrawn="1">
          <p15:clr>
            <a:srgbClr val="F26B43"/>
          </p15:clr>
        </p15:guide>
        <p15:guide id="5" orient="horz" pos="550" userDrawn="1">
          <p15:clr>
            <a:srgbClr val="F26B43"/>
          </p15:clr>
        </p15:guide>
        <p15:guide id="6" orient="horz" pos="1230" userDrawn="1">
          <p15:clr>
            <a:srgbClr val="F26B43"/>
          </p15:clr>
        </p15:guide>
        <p15:guide id="7" orient="horz" pos="404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3916519297"/>
              </p:ext>
            </p:extLst>
          </p:nvPr>
        </p:nvGraphicFramePr>
        <p:xfrm>
          <a:off x="1588" y="1588"/>
          <a:ext cx="1587" cy="1587"/>
        </p:xfrm>
        <a:graphic>
          <a:graphicData uri="http://schemas.openxmlformats.org/presentationml/2006/ole">
            <p:oleObj spid="_x0000_s3141" name="think-cell Slide" r:id="rId21" imgW="360" imgH="360" progId="">
              <p:embed/>
            </p:oleObj>
          </a:graphicData>
        </a:graphic>
      </p:graphicFrame>
      <p:pic>
        <p:nvPicPr>
          <p:cNvPr id="7" name="Picture 6"/>
          <p:cNvPicPr/>
          <p:nvPr userDrawn="1"/>
        </p:nvPicPr>
        <p:blipFill rotWithShape="1">
          <a:blip r:embed="rId22" cstate="print">
            <a:extLst>
              <a:ext uri="{28A0092B-C50C-407E-A947-70E740481C1C}">
                <a14:useLocalDpi xmlns:a14="http://schemas.microsoft.com/office/drawing/2010/main" xmlns="" val="0"/>
              </a:ext>
            </a:extLst>
          </a:blip>
          <a:srcRect r="37149" b="22696"/>
          <a:stretch/>
        </p:blipFill>
        <p:spPr bwMode="auto">
          <a:xfrm>
            <a:off x="7355205" y="6223233"/>
            <a:ext cx="1788795" cy="639121"/>
          </a:xfrm>
          <a:prstGeom prst="rect">
            <a:avLst/>
          </a:prstGeom>
          <a:noFill/>
          <a:ln>
            <a:noFill/>
          </a:ln>
        </p:spPr>
      </p:pic>
      <p:sp>
        <p:nvSpPr>
          <p:cNvPr id="3" name="Title Placeholder 2"/>
          <p:cNvSpPr>
            <a:spLocks noGrp="1"/>
          </p:cNvSpPr>
          <p:nvPr>
            <p:ph type="title"/>
          </p:nvPr>
        </p:nvSpPr>
        <p:spPr>
          <a:xfrm>
            <a:off x="398834" y="847630"/>
            <a:ext cx="8349879" cy="910527"/>
          </a:xfrm>
          <a:prstGeom prst="rect">
            <a:avLst/>
          </a:prstGeom>
        </p:spPr>
        <p:txBody>
          <a:bodyPr vert="horz" lIns="0" tIns="0" rIns="0" bIns="0" rtlCol="0" anchor="t" anchorCtr="0">
            <a:noAutofit/>
          </a:bodyPr>
          <a:lstStyle/>
          <a:p>
            <a:r>
              <a:rPr lang="en-US" dirty="0" smtClean="0"/>
              <a:t>Opening slide paragraph (4 lines)</a:t>
            </a:r>
            <a:endParaRPr lang="en-ZA" dirty="0"/>
          </a:p>
        </p:txBody>
      </p:sp>
      <p:sp>
        <p:nvSpPr>
          <p:cNvPr id="4" name="Text Placeholder 3"/>
          <p:cNvSpPr>
            <a:spLocks noGrp="1"/>
          </p:cNvSpPr>
          <p:nvPr>
            <p:ph type="body" idx="1"/>
          </p:nvPr>
        </p:nvSpPr>
        <p:spPr>
          <a:xfrm>
            <a:off x="398834" y="1952626"/>
            <a:ext cx="8349879" cy="4108540"/>
          </a:xfrm>
          <a:prstGeom prst="rect">
            <a:avLst/>
          </a:prstGeom>
        </p:spPr>
        <p:txBody>
          <a:bodyPr vert="horz" lIns="0" tIns="0" rIns="0" bIns="0" rtlCol="0">
            <a:normAutofit/>
          </a:bodyPr>
          <a:lstStyle/>
          <a:p>
            <a:pPr lvl="0"/>
            <a:r>
              <a:rPr lang="en-US" dirty="0" smtClean="0"/>
              <a:t>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xmlns="" val="38511442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n-GB" sz="1600" b="0" kern="1200" baseline="0" noProof="0" dirty="0">
          <a:solidFill>
            <a:schemeClr val="accent2"/>
          </a:solidFill>
          <a:latin typeface="+mn-lt"/>
          <a:ea typeface="+mn-ea"/>
          <a:cs typeface="Arial" pitchFamily="34" charset="0"/>
        </a:defRPr>
      </a:lvl1pPr>
    </p:titleStyle>
    <p:bodyStyle>
      <a:lvl1pPr marL="0" indent="0" algn="l" defTabSz="914400" rtl="0" eaLnBrk="1" latinLnBrk="0" hangingPunct="1">
        <a:spcBef>
          <a:spcPts val="200"/>
        </a:spcBef>
        <a:spcAft>
          <a:spcPts val="200"/>
        </a:spcAft>
        <a:buSzPct val="120000"/>
        <a:buFont typeface="Arial" pitchFamily="34" charset="0"/>
        <a:buNone/>
        <a:defRPr lang="en-US" sz="1200" kern="1200" smtClean="0">
          <a:solidFill>
            <a:schemeClr val="tx1"/>
          </a:solidFill>
          <a:latin typeface="+mn-lt"/>
          <a:ea typeface="+mn-ea"/>
          <a:cs typeface="Arial" pitchFamily="34" charset="0"/>
        </a:defRPr>
      </a:lvl1pPr>
      <a:lvl2pPr marL="130175" indent="-130175" algn="l" defTabSz="914400" rtl="0" eaLnBrk="1" latinLnBrk="0" hangingPunct="1">
        <a:spcBef>
          <a:spcPts val="200"/>
        </a:spcBef>
        <a:spcAft>
          <a:spcPts val="200"/>
        </a:spcAft>
        <a:buClr>
          <a:schemeClr val="accent1"/>
        </a:buClr>
        <a:buSzPct val="120000"/>
        <a:buFont typeface="Arial" pitchFamily="34" charset="0"/>
        <a:buChar char="•"/>
        <a:defRPr lang="en-US" sz="1200" kern="1200" baseline="0" smtClean="0">
          <a:solidFill>
            <a:schemeClr val="tx1"/>
          </a:solidFill>
          <a:latin typeface="+mn-lt"/>
          <a:ea typeface="+mj-ea"/>
          <a:cs typeface="Arial" pitchFamily="34" charset="0"/>
        </a:defRPr>
      </a:lvl2pPr>
      <a:lvl3pPr marL="261938" indent="-131763" algn="l" defTabSz="914400" rtl="0" eaLnBrk="1" latinLnBrk="0" hangingPunct="1">
        <a:spcBef>
          <a:spcPts val="200"/>
        </a:spcBef>
        <a:spcAft>
          <a:spcPts val="200"/>
        </a:spcAft>
        <a:buFont typeface="Arial" pitchFamily="34" charset="0"/>
        <a:buChar char="−"/>
        <a:defRPr lang="en-US" sz="1200" kern="1200" smtClean="0">
          <a:solidFill>
            <a:schemeClr val="tx1"/>
          </a:solidFill>
          <a:latin typeface="+mn-lt"/>
          <a:ea typeface="+mj-ea"/>
          <a:cs typeface="Arial" pitchFamily="34" charset="0"/>
        </a:defRPr>
      </a:lvl3pPr>
      <a:lvl4pPr marL="365125" indent="-103188" algn="l" defTabSz="914400" rtl="0" eaLnBrk="1" latinLnBrk="0" hangingPunct="1">
        <a:spcBef>
          <a:spcPts val="200"/>
        </a:spcBef>
        <a:spcAft>
          <a:spcPts val="200"/>
        </a:spcAft>
        <a:buFont typeface="Arial" pitchFamily="34" charset="0"/>
        <a:buChar char="•"/>
        <a:defRPr lang="en-US" sz="1200" kern="1200" baseline="0" smtClean="0">
          <a:solidFill>
            <a:schemeClr val="tx1"/>
          </a:solidFill>
          <a:latin typeface="+mn-lt"/>
          <a:ea typeface="+mj-ea"/>
          <a:cs typeface="Arial" pitchFamily="34" charset="0"/>
        </a:defRPr>
      </a:lvl4pPr>
      <a:lvl5pPr marL="496888" indent="-122238" algn="l" defTabSz="914400" rtl="0" eaLnBrk="1" latinLnBrk="0" hangingPunct="1">
        <a:spcBef>
          <a:spcPts val="200"/>
        </a:spcBef>
        <a:spcAft>
          <a:spcPts val="200"/>
        </a:spcAft>
        <a:buFont typeface="Arial" pitchFamily="34" charset="0"/>
        <a:buChar char="−"/>
        <a:tabLst/>
        <a:defRPr lang="en-GB" sz="1200" kern="1200" baseline="0" dirty="0">
          <a:solidFill>
            <a:schemeClr val="tx1"/>
          </a:solidFill>
          <a:latin typeface="+mn-lt"/>
          <a:ea typeface="+mj-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68" userDrawn="1">
          <p15:clr>
            <a:srgbClr val="F26B43"/>
          </p15:clr>
        </p15:guide>
        <p15:guide id="3" pos="249" userDrawn="1">
          <p15:clr>
            <a:srgbClr val="F26B43"/>
          </p15:clr>
        </p15:guide>
        <p15:guide id="4" pos="5511" userDrawn="1">
          <p15:clr>
            <a:srgbClr val="F26B43"/>
          </p15:clr>
        </p15:guide>
        <p15:guide id="5" orient="horz" pos="550" userDrawn="1">
          <p15:clr>
            <a:srgbClr val="F26B43"/>
          </p15:clr>
        </p15:guide>
        <p15:guide id="6" orient="horz" pos="1230" userDrawn="1">
          <p15:clr>
            <a:srgbClr val="F26B43"/>
          </p15:clr>
        </p15:guide>
        <p15:guide id="7"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3.xml"/><Relationship Id="rId1" Type="http://schemas.openxmlformats.org/officeDocument/2006/relationships/tags" Target="../tags/tag11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5.xml"/><Relationship Id="rId1" Type="http://schemas.openxmlformats.org/officeDocument/2006/relationships/tags" Target="../tags/tag1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0886" y="4676"/>
            <a:ext cx="9144000" cy="6012947"/>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52400"/>
            <a:ext cx="7772400" cy="991979"/>
          </a:xfrm>
        </p:spPr>
        <p:txBody>
          <a:bodyPr>
            <a:normAutofit fontScale="90000"/>
          </a:bodyPr>
          <a:lstStyle/>
          <a:p>
            <a:r>
              <a:rPr lang="en-US" sz="4000" b="1" dirty="0" smtClean="0">
                <a:latin typeface="Arial" pitchFamily="34" charset="0"/>
                <a:cs typeface="Arial" pitchFamily="34" charset="0"/>
              </a:rPr>
              <a:t>DEPARTMENT</a:t>
            </a:r>
            <a:r>
              <a:rPr lang="en-US" sz="4000" b="1" dirty="0" smtClean="0">
                <a:solidFill>
                  <a:schemeClr val="bg1"/>
                </a:solidFill>
                <a:latin typeface="Arial" pitchFamily="34" charset="0"/>
                <a:cs typeface="Arial" pitchFamily="34" charset="0"/>
              </a:rPr>
              <a:t> </a:t>
            </a:r>
            <a:r>
              <a:rPr lang="en-US" sz="4000" b="1" dirty="0" smtClean="0">
                <a:latin typeface="Arial" pitchFamily="34" charset="0"/>
                <a:cs typeface="Arial" pitchFamily="34" charset="0"/>
              </a:rPr>
              <a:t>OF</a:t>
            </a:r>
            <a:r>
              <a:rPr lang="en-US" sz="4000" b="1" dirty="0" smtClean="0">
                <a:solidFill>
                  <a:schemeClr val="bg1"/>
                </a:solidFill>
                <a:latin typeface="Arial" pitchFamily="34" charset="0"/>
                <a:cs typeface="Arial" pitchFamily="34" charset="0"/>
              </a:rPr>
              <a:t> </a:t>
            </a:r>
            <a:r>
              <a:rPr lang="en-US" sz="4000" b="1" dirty="0" smtClean="0">
                <a:latin typeface="Arial" pitchFamily="34" charset="0"/>
                <a:cs typeface="Arial" pitchFamily="34" charset="0"/>
              </a:rPr>
              <a:t>SMALL</a:t>
            </a:r>
            <a:r>
              <a:rPr lang="en-US" sz="4000" b="1" dirty="0" smtClean="0">
                <a:solidFill>
                  <a:schemeClr val="bg1"/>
                </a:solidFill>
                <a:latin typeface="Arial" pitchFamily="34" charset="0"/>
                <a:cs typeface="Arial" pitchFamily="34" charset="0"/>
              </a:rPr>
              <a:t> </a:t>
            </a:r>
            <a:r>
              <a:rPr lang="en-US" sz="4000" b="1" dirty="0" smtClean="0">
                <a:latin typeface="Arial" pitchFamily="34" charset="0"/>
                <a:cs typeface="Arial" pitchFamily="34" charset="0"/>
              </a:rPr>
              <a:t>BUSINESS</a:t>
            </a:r>
            <a:r>
              <a:rPr lang="en-US" sz="4000" b="1" dirty="0" smtClean="0">
                <a:solidFill>
                  <a:schemeClr val="bg1"/>
                </a:solidFill>
                <a:latin typeface="Arial" pitchFamily="34" charset="0"/>
                <a:cs typeface="Arial" pitchFamily="34" charset="0"/>
              </a:rPr>
              <a:t> </a:t>
            </a:r>
            <a:r>
              <a:rPr lang="en-US" sz="4000" b="1" dirty="0" smtClean="0">
                <a:latin typeface="Arial" pitchFamily="34" charset="0"/>
                <a:cs typeface="Arial" pitchFamily="34" charset="0"/>
              </a:rPr>
              <a:t>DEVELOPMENT</a:t>
            </a:r>
            <a:endParaRPr lang="en-US" sz="4000" b="1" dirty="0">
              <a:latin typeface="Arial" pitchFamily="34" charset="0"/>
              <a:cs typeface="Arial" pitchFamily="34" charset="0"/>
            </a:endParaRPr>
          </a:p>
        </p:txBody>
      </p:sp>
      <p:sp>
        <p:nvSpPr>
          <p:cNvPr id="3" name="Subtitle 2"/>
          <p:cNvSpPr>
            <a:spLocks noGrp="1"/>
          </p:cNvSpPr>
          <p:nvPr>
            <p:ph type="subTitle" idx="1"/>
          </p:nvPr>
        </p:nvSpPr>
        <p:spPr>
          <a:xfrm>
            <a:off x="1143000" y="1398997"/>
            <a:ext cx="6722006" cy="4117832"/>
          </a:xfrm>
        </p:spPr>
        <p:txBody>
          <a:bodyPr>
            <a:normAutofit/>
          </a:bodyPr>
          <a:lstStyle/>
          <a:p>
            <a:endParaRPr lang="en-US" b="1" dirty="0" smtClean="0">
              <a:solidFill>
                <a:schemeClr val="tx1"/>
              </a:solidFill>
              <a:latin typeface="Arial"/>
              <a:cs typeface="Arial"/>
            </a:endParaRPr>
          </a:p>
          <a:p>
            <a:r>
              <a:rPr lang="en-ZA" sz="2800" b="1" cap="small" dirty="0" smtClean="0">
                <a:solidFill>
                  <a:schemeClr val="tx1"/>
                </a:solidFill>
                <a:latin typeface="Arial"/>
                <a:cs typeface="Arial"/>
              </a:rPr>
              <a:t>P</a:t>
            </a:r>
            <a:r>
              <a:rPr lang="en-ZA" sz="2400" b="1" cap="small" dirty="0" smtClean="0">
                <a:solidFill>
                  <a:schemeClr val="tx1"/>
                </a:solidFill>
                <a:latin typeface="Arial"/>
                <a:cs typeface="Arial"/>
              </a:rPr>
              <a:t>ROGRAMME </a:t>
            </a:r>
            <a:r>
              <a:rPr lang="en-ZA" sz="2800" b="1" cap="small" dirty="0" smtClean="0">
                <a:solidFill>
                  <a:schemeClr val="tx1"/>
                </a:solidFill>
                <a:latin typeface="Arial"/>
                <a:cs typeface="Arial"/>
              </a:rPr>
              <a:t>R</a:t>
            </a:r>
            <a:r>
              <a:rPr lang="en-ZA" sz="2400" b="1" cap="small" dirty="0" smtClean="0">
                <a:solidFill>
                  <a:schemeClr val="tx1"/>
                </a:solidFill>
                <a:latin typeface="Arial"/>
                <a:cs typeface="Arial"/>
              </a:rPr>
              <a:t>EVIEW</a:t>
            </a:r>
            <a:r>
              <a:rPr lang="en-ZA" sz="2400" b="1" cap="small" dirty="0">
                <a:solidFill>
                  <a:schemeClr val="tx1"/>
                </a:solidFill>
                <a:latin typeface="Arial"/>
                <a:cs typeface="Arial"/>
              </a:rPr>
              <a:t>: </a:t>
            </a:r>
            <a:r>
              <a:rPr lang="en-ZA" sz="2800" b="1" cap="small" dirty="0" smtClean="0">
                <a:solidFill>
                  <a:schemeClr val="tx1"/>
                </a:solidFill>
                <a:latin typeface="Arial"/>
                <a:cs typeface="Arial"/>
              </a:rPr>
              <a:t>Key F</a:t>
            </a:r>
            <a:r>
              <a:rPr lang="en-ZA" sz="2400" b="1" cap="small" dirty="0" smtClean="0">
                <a:solidFill>
                  <a:schemeClr val="tx1"/>
                </a:solidFill>
                <a:latin typeface="Arial"/>
                <a:cs typeface="Arial"/>
              </a:rPr>
              <a:t>INDINGS AND </a:t>
            </a:r>
            <a:r>
              <a:rPr lang="en-ZA" sz="2800" b="1" cap="small" dirty="0" smtClean="0">
                <a:solidFill>
                  <a:schemeClr val="tx1"/>
                </a:solidFill>
                <a:latin typeface="Arial"/>
                <a:cs typeface="Arial"/>
              </a:rPr>
              <a:t>R</a:t>
            </a:r>
            <a:r>
              <a:rPr lang="en-ZA" sz="2400" b="1" cap="small" dirty="0" smtClean="0">
                <a:solidFill>
                  <a:schemeClr val="tx1"/>
                </a:solidFill>
                <a:latin typeface="Arial"/>
                <a:cs typeface="Arial"/>
              </a:rPr>
              <a:t>ECOMMENDATIONS</a:t>
            </a:r>
          </a:p>
          <a:p>
            <a:endParaRPr lang="en-ZA" sz="2400" b="1" dirty="0" smtClean="0">
              <a:solidFill>
                <a:schemeClr val="tx1"/>
              </a:solidFill>
              <a:latin typeface="Arial"/>
              <a:cs typeface="Arial"/>
            </a:endParaRPr>
          </a:p>
          <a:p>
            <a:r>
              <a:rPr lang="en-ZA" sz="2000" dirty="0" smtClean="0">
                <a:solidFill>
                  <a:schemeClr val="tx1"/>
                </a:solidFill>
                <a:latin typeface="Arial"/>
                <a:cs typeface="Arial"/>
              </a:rPr>
              <a:t>PRESENTATION TO THE PORTFOLIO COMMITTEE ON SMALL BUSINESS DEVELOPMENT </a:t>
            </a:r>
          </a:p>
          <a:p>
            <a:endParaRPr lang="en-ZA" sz="2400" b="1" dirty="0" smtClean="0">
              <a:solidFill>
                <a:schemeClr val="tx1"/>
              </a:solidFill>
              <a:latin typeface="Arial"/>
              <a:cs typeface="Arial"/>
            </a:endParaRPr>
          </a:p>
          <a:p>
            <a:r>
              <a:rPr lang="en-ZA" sz="2400" b="1" dirty="0" smtClean="0">
                <a:solidFill>
                  <a:schemeClr val="tx1"/>
                </a:solidFill>
                <a:latin typeface="Arial"/>
                <a:cs typeface="Arial"/>
              </a:rPr>
              <a:t>24 February 2016 </a:t>
            </a:r>
            <a:endParaRPr lang="en-ZA" sz="2400" b="1" dirty="0">
              <a:solidFill>
                <a:schemeClr val="tx1"/>
              </a:solidFill>
              <a:latin typeface="Arial"/>
              <a:cs typeface="Arial"/>
            </a:endParaRPr>
          </a:p>
          <a:p>
            <a:endParaRPr lang="en-US" b="1" dirty="0" smtClean="0">
              <a:solidFill>
                <a:schemeClr val="bg1"/>
              </a:solidFill>
              <a:latin typeface="Arial"/>
              <a:cs typeface="Arial"/>
            </a:endParaRPr>
          </a:p>
        </p:txBody>
      </p:sp>
      <p:pic>
        <p:nvPicPr>
          <p:cNvPr id="9" name="Picture 8"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179512" y="6096000"/>
            <a:ext cx="2563688" cy="570324"/>
          </a:xfrm>
          <a:prstGeom prst="rect">
            <a:avLst/>
          </a:prstGeom>
          <a:noFill/>
          <a:ln>
            <a:noFill/>
          </a:ln>
        </p:spPr>
      </p:pic>
    </p:spTree>
    <p:extLst>
      <p:ext uri="{BB962C8B-B14F-4D97-AF65-F5344CB8AC3E}">
        <p14:creationId xmlns:p14="http://schemas.microsoft.com/office/powerpoint/2010/main" xmlns="" val="3121259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2166" y="846998"/>
            <a:ext cx="8525835" cy="909093"/>
          </a:xfrm>
        </p:spPr>
        <p:txBody>
          <a:bodyPr/>
          <a:lstStyle/>
          <a:p>
            <a:r>
              <a:rPr lang="en-ZA" dirty="0" smtClean="0">
                <a:latin typeface="Arial" pitchFamily="34" charset="0"/>
                <a:cs typeface="Arial" pitchFamily="34" charset="0"/>
              </a:rPr>
              <a:t>DSBD’s mandate puts it at the forefront of an </a:t>
            </a:r>
            <a:r>
              <a:rPr lang="en-ZA" dirty="0">
                <a:latin typeface="Arial" pitchFamily="34" charset="0"/>
                <a:cs typeface="Arial" pitchFamily="34" charset="0"/>
              </a:rPr>
              <a:t>integrated approach to the </a:t>
            </a:r>
            <a:r>
              <a:rPr lang="en-ZA" dirty="0" smtClean="0">
                <a:latin typeface="Arial" pitchFamily="34" charset="0"/>
                <a:cs typeface="Arial" pitchFamily="34" charset="0"/>
              </a:rPr>
              <a:t>development </a:t>
            </a:r>
            <a:r>
              <a:rPr lang="en-ZA" dirty="0">
                <a:latin typeface="Arial" pitchFamily="34" charset="0"/>
                <a:cs typeface="Arial" pitchFamily="34" charset="0"/>
              </a:rPr>
              <a:t>of small businesses and </a:t>
            </a:r>
            <a:r>
              <a:rPr lang="en-ZA" dirty="0" smtClean="0">
                <a:latin typeface="Arial" pitchFamily="34" charset="0"/>
                <a:cs typeface="Arial" pitchFamily="34" charset="0"/>
              </a:rPr>
              <a:t>cooperatives. </a:t>
            </a:r>
            <a:endParaRPr lang="en-ZA" dirty="0">
              <a:latin typeface="Arial" pitchFamily="34" charset="0"/>
              <a:cs typeface="Arial" pitchFamily="34" charset="0"/>
            </a:endParaRPr>
          </a:p>
        </p:txBody>
      </p:sp>
      <p:sp>
        <p:nvSpPr>
          <p:cNvPr id="3" name="Text Placeholder 2"/>
          <p:cNvSpPr>
            <a:spLocks noGrp="1"/>
          </p:cNvSpPr>
          <p:nvPr>
            <p:ph type="body" sz="quarter" idx="10"/>
          </p:nvPr>
        </p:nvSpPr>
        <p:spPr>
          <a:xfrm>
            <a:off x="402166" y="0"/>
            <a:ext cx="8741834" cy="838199"/>
          </a:xfrm>
          <a:solidFill>
            <a:srgbClr val="EBF1DE"/>
          </a:solidFill>
        </p:spPr>
        <p:txBody>
          <a:bodyPr/>
          <a:lstStyle/>
          <a:p>
            <a:pPr algn="r"/>
            <a:r>
              <a:rPr lang="en-ZA" sz="3600" dirty="0" smtClean="0">
                <a:latin typeface="Arial" pitchFamily="34" charset="0"/>
                <a:cs typeface="Arial" pitchFamily="34" charset="0"/>
              </a:rPr>
              <a:t>DSBD Mandate</a:t>
            </a:r>
            <a:endParaRPr lang="en-ZA" sz="3600" dirty="0">
              <a:latin typeface="Arial" pitchFamily="34" charset="0"/>
              <a:cs typeface="Arial" pitchFamily="34" charset="0"/>
            </a:endParaRPr>
          </a:p>
        </p:txBody>
      </p:sp>
      <p:sp>
        <p:nvSpPr>
          <p:cNvPr id="10" name="Pentagon 9"/>
          <p:cNvSpPr/>
          <p:nvPr/>
        </p:nvSpPr>
        <p:spPr>
          <a:xfrm>
            <a:off x="621974" y="2070349"/>
            <a:ext cx="1629115" cy="643467"/>
          </a:xfrm>
          <a:prstGeom prst="homePlate">
            <a:avLst/>
          </a:prstGeom>
          <a:solidFill>
            <a:schemeClr val="accent3">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tx1"/>
                </a:solidFill>
                <a:latin typeface="Arial" pitchFamily="34" charset="0"/>
                <a:cs typeface="Arial" pitchFamily="34" charset="0"/>
              </a:rPr>
              <a:t>Mandate</a:t>
            </a:r>
            <a:endParaRPr lang="en-ZA" b="1" dirty="0">
              <a:solidFill>
                <a:schemeClr val="tx1"/>
              </a:solidFill>
              <a:latin typeface="Arial" pitchFamily="34" charset="0"/>
              <a:cs typeface="Arial" pitchFamily="34" charset="0"/>
            </a:endParaRPr>
          </a:p>
        </p:txBody>
      </p:sp>
      <p:sp>
        <p:nvSpPr>
          <p:cNvPr id="11" name="Pentagon 10"/>
          <p:cNvSpPr/>
          <p:nvPr/>
        </p:nvSpPr>
        <p:spPr>
          <a:xfrm>
            <a:off x="621974" y="3385116"/>
            <a:ext cx="1629115" cy="643467"/>
          </a:xfrm>
          <a:prstGeom prst="homePlate">
            <a:avLst/>
          </a:prstGeom>
          <a:solidFill>
            <a:schemeClr val="accent3">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rgbClr val="000000"/>
                </a:solidFill>
                <a:latin typeface="Arial" pitchFamily="34" charset="0"/>
                <a:cs typeface="Arial" pitchFamily="34" charset="0"/>
              </a:rPr>
              <a:t>Vision</a:t>
            </a:r>
            <a:endParaRPr lang="en-ZA" b="1" dirty="0">
              <a:solidFill>
                <a:srgbClr val="000000"/>
              </a:solidFill>
              <a:latin typeface="Arial" pitchFamily="34" charset="0"/>
              <a:cs typeface="Arial" pitchFamily="34" charset="0"/>
            </a:endParaRPr>
          </a:p>
        </p:txBody>
      </p:sp>
      <p:sp>
        <p:nvSpPr>
          <p:cNvPr id="12" name="Pentagon 11"/>
          <p:cNvSpPr/>
          <p:nvPr/>
        </p:nvSpPr>
        <p:spPr>
          <a:xfrm>
            <a:off x="621974" y="4672715"/>
            <a:ext cx="1629115" cy="643467"/>
          </a:xfrm>
          <a:prstGeom prst="homePlate">
            <a:avLst/>
          </a:prstGeom>
          <a:solidFill>
            <a:srgbClr val="EBF1D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rgbClr val="000000"/>
                </a:solidFill>
                <a:latin typeface="Arial" pitchFamily="34" charset="0"/>
                <a:cs typeface="Arial" pitchFamily="34" charset="0"/>
              </a:rPr>
              <a:t>Mission</a:t>
            </a:r>
            <a:endParaRPr lang="en-ZA" b="1" dirty="0">
              <a:solidFill>
                <a:srgbClr val="000000"/>
              </a:solidFill>
              <a:latin typeface="Arial" pitchFamily="34" charset="0"/>
              <a:cs typeface="Arial" pitchFamily="34" charset="0"/>
            </a:endParaRPr>
          </a:p>
        </p:txBody>
      </p:sp>
      <p:sp>
        <p:nvSpPr>
          <p:cNvPr id="13" name="Rectangle 12"/>
          <p:cNvSpPr/>
          <p:nvPr/>
        </p:nvSpPr>
        <p:spPr>
          <a:xfrm>
            <a:off x="2467707" y="2070349"/>
            <a:ext cx="6034455" cy="8962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ZA" sz="1400" b="1" dirty="0">
                <a:solidFill>
                  <a:schemeClr val="tx1"/>
                </a:solidFill>
                <a:latin typeface="Arial" pitchFamily="34" charset="0"/>
                <a:cs typeface="Arial" pitchFamily="34" charset="0"/>
              </a:rPr>
              <a:t>The department will lead an integrated approach to the promotion and development of small businesses and cooperatives through a focus on the economic and legislative drivers that stimulate entrepreneurship to contribute to radical economic transformation</a:t>
            </a:r>
          </a:p>
        </p:txBody>
      </p:sp>
      <p:sp>
        <p:nvSpPr>
          <p:cNvPr id="14" name="Rectangle 13"/>
          <p:cNvSpPr/>
          <p:nvPr/>
        </p:nvSpPr>
        <p:spPr>
          <a:xfrm>
            <a:off x="2467707" y="3385116"/>
            <a:ext cx="6034455" cy="8962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ZA" sz="1600" b="1" dirty="0">
                <a:solidFill>
                  <a:schemeClr val="tx1"/>
                </a:solidFill>
                <a:latin typeface="Arial" pitchFamily="34" charset="0"/>
                <a:cs typeface="Arial" pitchFamily="34" charset="0"/>
              </a:rPr>
              <a:t>A radically transformed economy through effective development and increased participation of SMMEs and Co-operatives</a:t>
            </a:r>
          </a:p>
        </p:txBody>
      </p:sp>
      <p:sp>
        <p:nvSpPr>
          <p:cNvPr id="15" name="Rectangle 14"/>
          <p:cNvSpPr/>
          <p:nvPr/>
        </p:nvSpPr>
        <p:spPr>
          <a:xfrm>
            <a:off x="2467707" y="4672715"/>
            <a:ext cx="6034455" cy="1651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ZA" sz="1400" b="1" dirty="0">
                <a:solidFill>
                  <a:schemeClr val="tx1"/>
                </a:solidFill>
                <a:latin typeface="Arial" pitchFamily="34" charset="0"/>
                <a:cs typeface="Arial" pitchFamily="34" charset="0"/>
              </a:rPr>
              <a:t>To create a conducive environment for the development and growth of small businesses and cooperatives through the provision of enhanced financial and non-financial support services, competitiveness, market access, promotion of entrepreneurship, advancing location and leveraging on public and private sector procurement</a:t>
            </a:r>
          </a:p>
        </p:txBody>
      </p:sp>
      <p:pic>
        <p:nvPicPr>
          <p:cNvPr id="16" name="Picture 15"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179511" y="5943600"/>
            <a:ext cx="2071577" cy="722724"/>
          </a:xfrm>
          <a:prstGeom prst="rect">
            <a:avLst/>
          </a:prstGeom>
          <a:noFill/>
          <a:ln>
            <a:noFill/>
          </a:ln>
        </p:spPr>
      </p:pic>
      <p:sp>
        <p:nvSpPr>
          <p:cNvPr id="4" name="TextBox 3"/>
          <p:cNvSpPr txBox="1"/>
          <p:nvPr/>
        </p:nvSpPr>
        <p:spPr>
          <a:xfrm>
            <a:off x="8610600" y="6324600"/>
            <a:ext cx="428322" cy="369332"/>
          </a:xfrm>
          <a:prstGeom prst="rect">
            <a:avLst/>
          </a:prstGeom>
          <a:noFill/>
        </p:spPr>
        <p:txBody>
          <a:bodyPr wrap="none" rtlCol="0">
            <a:spAutoFit/>
          </a:bodyPr>
          <a:lstStyle/>
          <a:p>
            <a:r>
              <a:rPr lang="en-US" dirty="0" smtClean="0"/>
              <a:t>10</a:t>
            </a:r>
            <a:endParaRPr lang="en-US" dirty="0"/>
          </a:p>
        </p:txBody>
      </p:sp>
    </p:spTree>
    <p:extLst>
      <p:ext uri="{BB962C8B-B14F-4D97-AF65-F5344CB8AC3E}">
        <p14:creationId xmlns:p14="http://schemas.microsoft.com/office/powerpoint/2010/main" xmlns="" val="1181836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02166" y="0"/>
            <a:ext cx="8741834" cy="762000"/>
          </a:xfrm>
          <a:solidFill>
            <a:srgbClr val="EBF1DE"/>
          </a:solidFill>
        </p:spPr>
        <p:txBody>
          <a:bodyPr/>
          <a:lstStyle/>
          <a:p>
            <a:pPr algn="r"/>
            <a:r>
              <a:rPr lang="en-ZA" sz="3600" dirty="0" smtClean="0">
                <a:latin typeface="Arial" pitchFamily="34" charset="0"/>
                <a:cs typeface="Arial" pitchFamily="34" charset="0"/>
              </a:rPr>
              <a:t>DSBD Mandate</a:t>
            </a:r>
            <a:endParaRPr lang="en-ZA" sz="3600" dirty="0">
              <a:latin typeface="Arial" pitchFamily="34" charset="0"/>
              <a:cs typeface="Arial" pitchFamily="34" charset="0"/>
            </a:endParaRPr>
          </a:p>
        </p:txBody>
      </p:sp>
      <p:sp>
        <p:nvSpPr>
          <p:cNvPr id="4" name="Rectangle 3"/>
          <p:cNvSpPr/>
          <p:nvPr/>
        </p:nvSpPr>
        <p:spPr>
          <a:xfrm>
            <a:off x="1143000" y="1676400"/>
            <a:ext cx="7086600" cy="8962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ZA" sz="1400" b="1" dirty="0">
                <a:solidFill>
                  <a:schemeClr val="tx1"/>
                </a:solidFill>
                <a:latin typeface="Arial" pitchFamily="34" charset="0"/>
                <a:cs typeface="Arial" pitchFamily="34" charset="0"/>
              </a:rPr>
              <a:t>Facilitate the development and growth of small businesses and co-operatives to contribute to inclusive and shared economic growth and job creation through public and private sector procurement</a:t>
            </a:r>
          </a:p>
        </p:txBody>
      </p:sp>
      <p:sp>
        <p:nvSpPr>
          <p:cNvPr id="5" name="Rectangle 4"/>
          <p:cNvSpPr/>
          <p:nvPr/>
        </p:nvSpPr>
        <p:spPr>
          <a:xfrm>
            <a:off x="1143000" y="2819400"/>
            <a:ext cx="7086600" cy="8962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ZA" sz="1400" b="1" dirty="0">
                <a:solidFill>
                  <a:schemeClr val="tx1"/>
                </a:solidFill>
                <a:latin typeface="Arial" pitchFamily="34" charset="0"/>
                <a:cs typeface="Arial" pitchFamily="34" charset="0"/>
              </a:rPr>
              <a:t>Facilitate radical economic transformation through increased participation of small businesses and co-operatives in the mainstream economy</a:t>
            </a:r>
          </a:p>
        </p:txBody>
      </p:sp>
      <p:sp>
        <p:nvSpPr>
          <p:cNvPr id="6" name="Rectangle 5"/>
          <p:cNvSpPr/>
          <p:nvPr/>
        </p:nvSpPr>
        <p:spPr>
          <a:xfrm>
            <a:off x="1143000" y="3962400"/>
            <a:ext cx="7086600" cy="8962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ZA" sz="1400" b="1" dirty="0">
                <a:solidFill>
                  <a:schemeClr val="tx1"/>
                </a:solidFill>
                <a:latin typeface="Arial" pitchFamily="34" charset="0"/>
                <a:cs typeface="Arial" pitchFamily="34" charset="0"/>
              </a:rPr>
              <a:t>Advocate for a conducive regulatory environment for small businesses and co-operatives to enable access to finance, investment, trade and market access in an equitable and sustainable manner</a:t>
            </a:r>
          </a:p>
        </p:txBody>
      </p:sp>
      <p:sp>
        <p:nvSpPr>
          <p:cNvPr id="7" name="Rectangle 6"/>
          <p:cNvSpPr/>
          <p:nvPr/>
        </p:nvSpPr>
        <p:spPr>
          <a:xfrm>
            <a:off x="1143000" y="5105400"/>
            <a:ext cx="7086600" cy="110074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ZA" sz="1400" b="1" dirty="0">
                <a:solidFill>
                  <a:schemeClr val="tx1"/>
                </a:solidFill>
                <a:latin typeface="Arial" pitchFamily="34" charset="0"/>
                <a:cs typeface="Arial" pitchFamily="34" charset="0"/>
              </a:rPr>
              <a:t>The </a:t>
            </a:r>
            <a:r>
              <a:rPr lang="en-ZA" sz="1400" b="1" dirty="0">
                <a:solidFill>
                  <a:schemeClr val="tx1"/>
                </a:solidFill>
                <a:latin typeface="Arial"/>
                <a:cs typeface="Arial"/>
              </a:rPr>
              <a:t>department will lead an integrated approach to the promotion and development of small businesses and cooperatives through a focus on the economic and legislative drivers that stimulate entrepreneurship to contribute to radical economic transformation</a:t>
            </a:r>
          </a:p>
        </p:txBody>
      </p:sp>
      <p:sp>
        <p:nvSpPr>
          <p:cNvPr id="8" name="Oval 7"/>
          <p:cNvSpPr/>
          <p:nvPr/>
        </p:nvSpPr>
        <p:spPr>
          <a:xfrm>
            <a:off x="381000" y="1828800"/>
            <a:ext cx="324000" cy="324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smtClean="0">
                <a:solidFill>
                  <a:schemeClr val="tx1"/>
                </a:solidFill>
                <a:latin typeface="Arial"/>
                <a:cs typeface="Arial"/>
              </a:rPr>
              <a:t>1</a:t>
            </a:r>
            <a:endParaRPr lang="en-GB" sz="1400" b="1" dirty="0">
              <a:solidFill>
                <a:schemeClr val="tx1"/>
              </a:solidFill>
              <a:latin typeface="Arial"/>
              <a:cs typeface="Arial"/>
            </a:endParaRPr>
          </a:p>
        </p:txBody>
      </p:sp>
      <p:sp>
        <p:nvSpPr>
          <p:cNvPr id="9" name="Oval 8"/>
          <p:cNvSpPr/>
          <p:nvPr/>
        </p:nvSpPr>
        <p:spPr>
          <a:xfrm>
            <a:off x="304800" y="3048000"/>
            <a:ext cx="381000" cy="381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a:solidFill>
                  <a:schemeClr val="tx1"/>
                </a:solidFill>
                <a:latin typeface="Arial"/>
                <a:cs typeface="Arial"/>
              </a:rPr>
              <a:t>2</a:t>
            </a:r>
            <a:endParaRPr lang="en-GB" sz="1200" b="1" dirty="0">
              <a:solidFill>
                <a:schemeClr val="tx1"/>
              </a:solidFill>
              <a:latin typeface="Arial"/>
              <a:cs typeface="Arial"/>
            </a:endParaRPr>
          </a:p>
        </p:txBody>
      </p:sp>
      <p:sp>
        <p:nvSpPr>
          <p:cNvPr id="10" name="Oval 9"/>
          <p:cNvSpPr/>
          <p:nvPr/>
        </p:nvSpPr>
        <p:spPr>
          <a:xfrm>
            <a:off x="304800" y="4191000"/>
            <a:ext cx="533400" cy="381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b="1" dirty="0">
                <a:solidFill>
                  <a:schemeClr val="tx1"/>
                </a:solidFill>
                <a:latin typeface="Arial"/>
                <a:cs typeface="Arial"/>
              </a:rPr>
              <a:t>3</a:t>
            </a:r>
            <a:endParaRPr lang="en-GB" sz="1200" b="1" dirty="0">
              <a:solidFill>
                <a:schemeClr val="tx1"/>
              </a:solidFill>
              <a:latin typeface="Arial"/>
              <a:cs typeface="Arial"/>
            </a:endParaRPr>
          </a:p>
        </p:txBody>
      </p:sp>
      <p:sp>
        <p:nvSpPr>
          <p:cNvPr id="11" name="Oval 10"/>
          <p:cNvSpPr/>
          <p:nvPr/>
        </p:nvSpPr>
        <p:spPr>
          <a:xfrm>
            <a:off x="228600" y="5334000"/>
            <a:ext cx="457200" cy="324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b="1" dirty="0">
                <a:solidFill>
                  <a:schemeClr val="tx1"/>
                </a:solidFill>
                <a:latin typeface="Arial"/>
                <a:cs typeface="Arial"/>
              </a:rPr>
              <a:t>4</a:t>
            </a:r>
            <a:endParaRPr lang="en-GB" sz="1200" b="1" dirty="0">
              <a:solidFill>
                <a:schemeClr val="tx1"/>
              </a:solidFill>
              <a:latin typeface="Arial"/>
              <a:cs typeface="Arial"/>
            </a:endParaRPr>
          </a:p>
        </p:txBody>
      </p:sp>
      <p:sp>
        <p:nvSpPr>
          <p:cNvPr id="13" name="Rectangle 12"/>
          <p:cNvSpPr/>
          <p:nvPr/>
        </p:nvSpPr>
        <p:spPr>
          <a:xfrm>
            <a:off x="1524000" y="914400"/>
            <a:ext cx="6034455" cy="419920"/>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000" b="1" dirty="0" smtClean="0">
                <a:solidFill>
                  <a:srgbClr val="000000"/>
                </a:solidFill>
                <a:latin typeface="Arial" pitchFamily="34" charset="0"/>
                <a:cs typeface="Arial" pitchFamily="34" charset="0"/>
              </a:rPr>
              <a:t>DSBD 2015/16 Strategic Objectives</a:t>
            </a:r>
            <a:endParaRPr lang="en-ZA" sz="2000" b="1" dirty="0">
              <a:solidFill>
                <a:srgbClr val="000000"/>
              </a:solidFill>
              <a:latin typeface="Arial" pitchFamily="34" charset="0"/>
              <a:cs typeface="Arial" pitchFamily="34" charset="0"/>
            </a:endParaRPr>
          </a:p>
        </p:txBody>
      </p:sp>
      <p:pic>
        <p:nvPicPr>
          <p:cNvPr id="14" name="Picture 13"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179512" y="6172200"/>
            <a:ext cx="1954088" cy="685800"/>
          </a:xfrm>
          <a:prstGeom prst="rect">
            <a:avLst/>
          </a:prstGeom>
          <a:noFill/>
          <a:ln>
            <a:noFill/>
          </a:ln>
        </p:spPr>
      </p:pic>
      <p:sp>
        <p:nvSpPr>
          <p:cNvPr id="12" name="TextBox 11"/>
          <p:cNvSpPr txBox="1"/>
          <p:nvPr/>
        </p:nvSpPr>
        <p:spPr>
          <a:xfrm>
            <a:off x="8382000" y="6324600"/>
            <a:ext cx="457200" cy="369332"/>
          </a:xfrm>
          <a:prstGeom prst="rect">
            <a:avLst/>
          </a:prstGeom>
          <a:noFill/>
        </p:spPr>
        <p:txBody>
          <a:bodyPr wrap="square" rtlCol="0">
            <a:spAutoFit/>
          </a:bodyPr>
          <a:lstStyle/>
          <a:p>
            <a:r>
              <a:rPr lang="en-US" dirty="0" smtClean="0"/>
              <a:t>11</a:t>
            </a:r>
            <a:endParaRPr lang="en-US" dirty="0"/>
          </a:p>
        </p:txBody>
      </p:sp>
    </p:spTree>
    <p:extLst>
      <p:ext uri="{BB962C8B-B14F-4D97-AF65-F5344CB8AC3E}">
        <p14:creationId xmlns:p14="http://schemas.microsoft.com/office/powerpoint/2010/main" xmlns="" val="2261884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2166" y="846998"/>
            <a:ext cx="8525835" cy="909093"/>
          </a:xfrm>
        </p:spPr>
        <p:txBody>
          <a:bodyPr/>
          <a:lstStyle/>
          <a:p>
            <a:r>
              <a:rPr lang="en-ZA" dirty="0" smtClean="0">
                <a:latin typeface="Arial" pitchFamily="34" charset="0"/>
                <a:cs typeface="Arial" pitchFamily="34" charset="0"/>
              </a:rPr>
              <a:t>It is necessary to recognise the tension in the mandate and strategic focus between supporting dynamic established SMMEs with growth-focussed efforts and poverty eradication, which focuses on the poorest of the poor.</a:t>
            </a:r>
            <a:endParaRPr lang="en-ZA" dirty="0">
              <a:latin typeface="Arial" pitchFamily="34" charset="0"/>
              <a:cs typeface="Arial" pitchFamily="34" charset="0"/>
            </a:endParaRPr>
          </a:p>
        </p:txBody>
      </p:sp>
      <p:sp>
        <p:nvSpPr>
          <p:cNvPr id="3" name="Text Placeholder 2"/>
          <p:cNvSpPr>
            <a:spLocks noGrp="1"/>
          </p:cNvSpPr>
          <p:nvPr>
            <p:ph type="body" sz="quarter" idx="10"/>
          </p:nvPr>
        </p:nvSpPr>
        <p:spPr>
          <a:xfrm>
            <a:off x="0" y="0"/>
            <a:ext cx="9144000" cy="679269"/>
          </a:xfrm>
          <a:solidFill>
            <a:srgbClr val="EBF1DE"/>
          </a:solidFill>
        </p:spPr>
        <p:txBody>
          <a:bodyPr/>
          <a:lstStyle/>
          <a:p>
            <a:pPr algn="r"/>
            <a:r>
              <a:rPr lang="en-ZA" sz="3600" dirty="0" smtClean="0">
                <a:latin typeface="Arial" pitchFamily="34" charset="0"/>
                <a:cs typeface="Arial" pitchFamily="34" charset="0"/>
              </a:rPr>
              <a:t>DSBD Mandate</a:t>
            </a:r>
            <a:endParaRPr lang="en-ZA" sz="3600" dirty="0">
              <a:latin typeface="Arial" pitchFamily="34" charset="0"/>
              <a:cs typeface="Arial" pitchFamily="34" charset="0"/>
            </a:endParaRPr>
          </a:p>
        </p:txBody>
      </p:sp>
      <p:grpSp>
        <p:nvGrpSpPr>
          <p:cNvPr id="4" name="Group 3"/>
          <p:cNvGrpSpPr/>
          <p:nvPr/>
        </p:nvGrpSpPr>
        <p:grpSpPr>
          <a:xfrm>
            <a:off x="381000" y="1756091"/>
            <a:ext cx="8305800" cy="3671612"/>
            <a:chOff x="448722" y="1722267"/>
            <a:chExt cx="7904015" cy="4000086"/>
          </a:xfrm>
        </p:grpSpPr>
        <p:sp>
          <p:nvSpPr>
            <p:cNvPr id="15" name="Line 30"/>
            <p:cNvSpPr>
              <a:spLocks noChangeShapeType="1"/>
            </p:cNvSpPr>
            <p:nvPr/>
          </p:nvSpPr>
          <p:spPr bwMode="auto">
            <a:xfrm>
              <a:off x="3593687" y="5585870"/>
              <a:ext cx="1824295" cy="0"/>
            </a:xfrm>
            <a:prstGeom prst="line">
              <a:avLst/>
            </a:prstGeom>
            <a:noFill/>
            <a:ln w="9525">
              <a:solidFill>
                <a:schemeClr val="hlink"/>
              </a:solidFill>
              <a:round/>
              <a:headEnd type="none" w="sm" len="sm"/>
              <a:tailEnd type="none" w="sm" len="sm"/>
            </a:ln>
          </p:spPr>
          <p:txBody>
            <a:bodyPr wrap="none" anchor="ctr"/>
            <a:lstStyle/>
            <a:p>
              <a:endParaRPr lang="en-GB"/>
            </a:p>
          </p:txBody>
        </p:sp>
        <p:sp>
          <p:nvSpPr>
            <p:cNvPr id="16" name="AutoShape 31"/>
            <p:cNvSpPr>
              <a:spLocks noChangeArrowheads="1"/>
            </p:cNvSpPr>
            <p:nvPr/>
          </p:nvSpPr>
          <p:spPr bwMode="auto">
            <a:xfrm rot="20460000">
              <a:off x="4405230" y="4721932"/>
              <a:ext cx="2266955" cy="101478"/>
            </a:xfrm>
            <a:prstGeom prst="roundRect">
              <a:avLst>
                <a:gd name="adj" fmla="val 40903"/>
              </a:avLst>
            </a:prstGeom>
            <a:solidFill>
              <a:schemeClr val="accent3"/>
            </a:solidFill>
            <a:ln w="9525">
              <a:solidFill>
                <a:schemeClr val="tx1"/>
              </a:solidFill>
              <a:round/>
              <a:headEnd/>
              <a:tailEnd/>
            </a:ln>
          </p:spPr>
          <p:txBody>
            <a:bodyPr wrap="none" anchor="ctr"/>
            <a:lstStyle/>
            <a:p>
              <a:endParaRPr lang="en-ZA"/>
            </a:p>
          </p:txBody>
        </p:sp>
        <p:sp>
          <p:nvSpPr>
            <p:cNvPr id="19" name="Freeform 34"/>
            <p:cNvSpPr>
              <a:spLocks/>
            </p:cNvSpPr>
            <p:nvPr/>
          </p:nvSpPr>
          <p:spPr bwMode="auto">
            <a:xfrm>
              <a:off x="6482713" y="4011583"/>
              <a:ext cx="130786" cy="501907"/>
            </a:xfrm>
            <a:custGeom>
              <a:avLst/>
              <a:gdLst>
                <a:gd name="T0" fmla="*/ 0 w 78"/>
                <a:gd name="T1" fmla="*/ 316 h 366"/>
                <a:gd name="T2" fmla="*/ 0 w 78"/>
                <a:gd name="T3" fmla="*/ 47 h 366"/>
                <a:gd name="T4" fmla="*/ 9 w 78"/>
                <a:gd name="T5" fmla="*/ 24 h 366"/>
                <a:gd name="T6" fmla="*/ 17 w 78"/>
                <a:gd name="T7" fmla="*/ 8 h 366"/>
                <a:gd name="T8" fmla="*/ 24 w 78"/>
                <a:gd name="T9" fmla="*/ 0 h 366"/>
                <a:gd name="T10" fmla="*/ 39 w 78"/>
                <a:gd name="T11" fmla="*/ 0 h 366"/>
                <a:gd name="T12" fmla="*/ 61 w 78"/>
                <a:gd name="T13" fmla="*/ 8 h 366"/>
                <a:gd name="T14" fmla="*/ 69 w 78"/>
                <a:gd name="T15" fmla="*/ 16 h 366"/>
                <a:gd name="T16" fmla="*/ 76 w 78"/>
                <a:gd name="T17" fmla="*/ 24 h 366"/>
                <a:gd name="T18" fmla="*/ 76 w 78"/>
                <a:gd name="T19" fmla="*/ 39 h 366"/>
                <a:gd name="T20" fmla="*/ 77 w 78"/>
                <a:gd name="T21" fmla="*/ 316 h 366"/>
                <a:gd name="T22" fmla="*/ 77 w 78"/>
                <a:gd name="T23" fmla="*/ 344 h 366"/>
                <a:gd name="T24" fmla="*/ 71 w 78"/>
                <a:gd name="T25" fmla="*/ 356 h 366"/>
                <a:gd name="T26" fmla="*/ 60 w 78"/>
                <a:gd name="T27" fmla="*/ 362 h 366"/>
                <a:gd name="T28" fmla="*/ 50 w 78"/>
                <a:gd name="T29" fmla="*/ 365 h 366"/>
                <a:gd name="T30" fmla="*/ 35 w 78"/>
                <a:gd name="T31" fmla="*/ 365 h 366"/>
                <a:gd name="T32" fmla="*/ 24 w 78"/>
                <a:gd name="T33" fmla="*/ 364 h 366"/>
                <a:gd name="T34" fmla="*/ 15 w 78"/>
                <a:gd name="T35" fmla="*/ 361 h 366"/>
                <a:gd name="T36" fmla="*/ 9 w 78"/>
                <a:gd name="T37" fmla="*/ 356 h 366"/>
                <a:gd name="T38" fmla="*/ 2 w 78"/>
                <a:gd name="T39" fmla="*/ 343 h 366"/>
                <a:gd name="T40" fmla="*/ 0 w 78"/>
                <a:gd name="T41" fmla="*/ 316 h 3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366"/>
                <a:gd name="T65" fmla="*/ 78 w 78"/>
                <a:gd name="T66" fmla="*/ 366 h 3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366">
                  <a:moveTo>
                    <a:pt x="0" y="316"/>
                  </a:moveTo>
                  <a:lnTo>
                    <a:pt x="0" y="47"/>
                  </a:lnTo>
                  <a:lnTo>
                    <a:pt x="9" y="24"/>
                  </a:lnTo>
                  <a:lnTo>
                    <a:pt x="17" y="8"/>
                  </a:lnTo>
                  <a:lnTo>
                    <a:pt x="24" y="0"/>
                  </a:lnTo>
                  <a:lnTo>
                    <a:pt x="39" y="0"/>
                  </a:lnTo>
                  <a:lnTo>
                    <a:pt x="61" y="8"/>
                  </a:lnTo>
                  <a:lnTo>
                    <a:pt x="69" y="16"/>
                  </a:lnTo>
                  <a:lnTo>
                    <a:pt x="76" y="24"/>
                  </a:lnTo>
                  <a:lnTo>
                    <a:pt x="76" y="39"/>
                  </a:lnTo>
                  <a:lnTo>
                    <a:pt x="77" y="316"/>
                  </a:lnTo>
                  <a:lnTo>
                    <a:pt x="77" y="344"/>
                  </a:lnTo>
                  <a:lnTo>
                    <a:pt x="71" y="356"/>
                  </a:lnTo>
                  <a:lnTo>
                    <a:pt x="60" y="362"/>
                  </a:lnTo>
                  <a:lnTo>
                    <a:pt x="50" y="365"/>
                  </a:lnTo>
                  <a:lnTo>
                    <a:pt x="35" y="365"/>
                  </a:lnTo>
                  <a:lnTo>
                    <a:pt x="24" y="364"/>
                  </a:lnTo>
                  <a:lnTo>
                    <a:pt x="15" y="361"/>
                  </a:lnTo>
                  <a:lnTo>
                    <a:pt x="9" y="356"/>
                  </a:lnTo>
                  <a:lnTo>
                    <a:pt x="2" y="343"/>
                  </a:lnTo>
                  <a:lnTo>
                    <a:pt x="0" y="316"/>
                  </a:lnTo>
                </a:path>
              </a:pathLst>
            </a:custGeom>
            <a:solidFill>
              <a:schemeClr val="accent3"/>
            </a:solidFill>
            <a:ln w="9525" cap="rnd" cmpd="sng">
              <a:solidFill>
                <a:schemeClr val="tx1"/>
              </a:solidFill>
              <a:prstDash val="solid"/>
              <a:round/>
              <a:headEnd/>
              <a:tailEnd/>
            </a:ln>
          </p:spPr>
          <p:txBody>
            <a:bodyPr/>
            <a:lstStyle/>
            <a:p>
              <a:endParaRPr lang="en-GB"/>
            </a:p>
          </p:txBody>
        </p:sp>
        <p:sp>
          <p:nvSpPr>
            <p:cNvPr id="20" name="Freeform 35"/>
            <p:cNvSpPr>
              <a:spLocks/>
            </p:cNvSpPr>
            <p:nvPr/>
          </p:nvSpPr>
          <p:spPr bwMode="auto">
            <a:xfrm>
              <a:off x="4027963" y="5260215"/>
              <a:ext cx="1468826" cy="462138"/>
            </a:xfrm>
            <a:custGeom>
              <a:avLst/>
              <a:gdLst>
                <a:gd name="T0" fmla="*/ 0 w 876"/>
                <a:gd name="T1" fmla="*/ 336 h 337"/>
                <a:gd name="T2" fmla="*/ 875 w 876"/>
                <a:gd name="T3" fmla="*/ 336 h 337"/>
                <a:gd name="T4" fmla="*/ 875 w 876"/>
                <a:gd name="T5" fmla="*/ 223 h 337"/>
                <a:gd name="T6" fmla="*/ 827 w 876"/>
                <a:gd name="T7" fmla="*/ 224 h 337"/>
                <a:gd name="T8" fmla="*/ 788 w 876"/>
                <a:gd name="T9" fmla="*/ 176 h 337"/>
                <a:gd name="T10" fmla="*/ 773 w 876"/>
                <a:gd name="T11" fmla="*/ 136 h 337"/>
                <a:gd name="T12" fmla="*/ 591 w 876"/>
                <a:gd name="T13" fmla="*/ 103 h 337"/>
                <a:gd name="T14" fmla="*/ 504 w 876"/>
                <a:gd name="T15" fmla="*/ 0 h 337"/>
                <a:gd name="T16" fmla="*/ 336 w 876"/>
                <a:gd name="T17" fmla="*/ 0 h 337"/>
                <a:gd name="T18" fmla="*/ 260 w 876"/>
                <a:gd name="T19" fmla="*/ 4 h 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6"/>
                <a:gd name="T31" fmla="*/ 0 h 337"/>
                <a:gd name="T32" fmla="*/ 876 w 876"/>
                <a:gd name="T33" fmla="*/ 337 h 3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6" h="337">
                  <a:moveTo>
                    <a:pt x="0" y="336"/>
                  </a:moveTo>
                  <a:lnTo>
                    <a:pt x="875" y="336"/>
                  </a:lnTo>
                  <a:lnTo>
                    <a:pt x="875" y="223"/>
                  </a:lnTo>
                  <a:lnTo>
                    <a:pt x="827" y="224"/>
                  </a:lnTo>
                  <a:lnTo>
                    <a:pt x="788" y="176"/>
                  </a:lnTo>
                  <a:lnTo>
                    <a:pt x="773" y="136"/>
                  </a:lnTo>
                  <a:lnTo>
                    <a:pt x="591" y="103"/>
                  </a:lnTo>
                  <a:lnTo>
                    <a:pt x="504" y="0"/>
                  </a:lnTo>
                  <a:lnTo>
                    <a:pt x="336" y="0"/>
                  </a:lnTo>
                  <a:lnTo>
                    <a:pt x="260" y="4"/>
                  </a:lnTo>
                </a:path>
              </a:pathLst>
            </a:custGeom>
            <a:solidFill>
              <a:schemeClr val="accent3"/>
            </a:solidFill>
            <a:ln w="9525" cap="rnd" cmpd="sng">
              <a:solidFill>
                <a:schemeClr val="tx1"/>
              </a:solidFill>
              <a:prstDash val="solid"/>
              <a:round/>
              <a:headEnd type="none" w="sm" len="sm"/>
              <a:tailEnd type="none" w="sm" len="sm"/>
            </a:ln>
          </p:spPr>
          <p:txBody>
            <a:bodyPr/>
            <a:lstStyle/>
            <a:p>
              <a:endParaRPr lang="en-GB"/>
            </a:p>
          </p:txBody>
        </p:sp>
        <p:sp>
          <p:nvSpPr>
            <p:cNvPr id="21" name="Freeform 36"/>
            <p:cNvSpPr>
              <a:spLocks/>
            </p:cNvSpPr>
            <p:nvPr/>
          </p:nvSpPr>
          <p:spPr bwMode="auto">
            <a:xfrm>
              <a:off x="3531648" y="5004639"/>
              <a:ext cx="1463796" cy="714463"/>
            </a:xfrm>
            <a:custGeom>
              <a:avLst/>
              <a:gdLst>
                <a:gd name="T0" fmla="*/ 872 w 873"/>
                <a:gd name="T1" fmla="*/ 520 h 521"/>
                <a:gd name="T2" fmla="*/ 0 w 873"/>
                <a:gd name="T3" fmla="*/ 520 h 521"/>
                <a:gd name="T4" fmla="*/ 0 w 873"/>
                <a:gd name="T5" fmla="*/ 406 h 521"/>
                <a:gd name="T6" fmla="*/ 47 w 873"/>
                <a:gd name="T7" fmla="*/ 406 h 521"/>
                <a:gd name="T8" fmla="*/ 86 w 873"/>
                <a:gd name="T9" fmla="*/ 362 h 521"/>
                <a:gd name="T10" fmla="*/ 104 w 873"/>
                <a:gd name="T11" fmla="*/ 316 h 521"/>
                <a:gd name="T12" fmla="*/ 274 w 873"/>
                <a:gd name="T13" fmla="*/ 291 h 521"/>
                <a:gd name="T14" fmla="*/ 370 w 873"/>
                <a:gd name="T15" fmla="*/ 186 h 521"/>
                <a:gd name="T16" fmla="*/ 530 w 873"/>
                <a:gd name="T17" fmla="*/ 186 h 521"/>
                <a:gd name="T18" fmla="*/ 530 w 873"/>
                <a:gd name="T19" fmla="*/ 84 h 521"/>
                <a:gd name="T20" fmla="*/ 544 w 873"/>
                <a:gd name="T21" fmla="*/ 67 h 521"/>
                <a:gd name="T22" fmla="*/ 544 w 873"/>
                <a:gd name="T23" fmla="*/ 22 h 521"/>
                <a:gd name="T24" fmla="*/ 578 w 873"/>
                <a:gd name="T25" fmla="*/ 0 h 521"/>
                <a:gd name="T26" fmla="*/ 613 w 873"/>
                <a:gd name="T27" fmla="*/ 18 h 521"/>
                <a:gd name="T28" fmla="*/ 613 w 873"/>
                <a:gd name="T29" fmla="*/ 69 h 521"/>
                <a:gd name="T30" fmla="*/ 629 w 873"/>
                <a:gd name="T31" fmla="*/ 84 h 521"/>
                <a:gd name="T32" fmla="*/ 629 w 873"/>
                <a:gd name="T33" fmla="*/ 183 h 521"/>
                <a:gd name="T34" fmla="*/ 638 w 873"/>
                <a:gd name="T35" fmla="*/ 185 h 5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3"/>
                <a:gd name="T55" fmla="*/ 0 h 521"/>
                <a:gd name="T56" fmla="*/ 873 w 873"/>
                <a:gd name="T57" fmla="*/ 521 h 5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3" h="521">
                  <a:moveTo>
                    <a:pt x="872" y="520"/>
                  </a:moveTo>
                  <a:lnTo>
                    <a:pt x="0" y="520"/>
                  </a:lnTo>
                  <a:lnTo>
                    <a:pt x="0" y="406"/>
                  </a:lnTo>
                  <a:lnTo>
                    <a:pt x="47" y="406"/>
                  </a:lnTo>
                  <a:lnTo>
                    <a:pt x="86" y="362"/>
                  </a:lnTo>
                  <a:lnTo>
                    <a:pt x="104" y="316"/>
                  </a:lnTo>
                  <a:lnTo>
                    <a:pt x="274" y="291"/>
                  </a:lnTo>
                  <a:lnTo>
                    <a:pt x="370" y="186"/>
                  </a:lnTo>
                  <a:lnTo>
                    <a:pt x="530" y="186"/>
                  </a:lnTo>
                  <a:lnTo>
                    <a:pt x="530" y="84"/>
                  </a:lnTo>
                  <a:lnTo>
                    <a:pt x="544" y="67"/>
                  </a:lnTo>
                  <a:lnTo>
                    <a:pt x="544" y="22"/>
                  </a:lnTo>
                  <a:lnTo>
                    <a:pt x="578" y="0"/>
                  </a:lnTo>
                  <a:lnTo>
                    <a:pt x="613" y="18"/>
                  </a:lnTo>
                  <a:lnTo>
                    <a:pt x="613" y="69"/>
                  </a:lnTo>
                  <a:lnTo>
                    <a:pt x="629" y="84"/>
                  </a:lnTo>
                  <a:lnTo>
                    <a:pt x="629" y="183"/>
                  </a:lnTo>
                  <a:lnTo>
                    <a:pt x="638" y="185"/>
                  </a:lnTo>
                </a:path>
              </a:pathLst>
            </a:custGeom>
            <a:solidFill>
              <a:schemeClr val="accent3"/>
            </a:solidFill>
            <a:ln w="9525" cap="rnd" cmpd="sng">
              <a:solidFill>
                <a:schemeClr val="tx1"/>
              </a:solidFill>
              <a:prstDash val="solid"/>
              <a:round/>
              <a:headEnd type="none" w="sm" len="sm"/>
              <a:tailEnd type="none" w="sm" len="sm"/>
            </a:ln>
          </p:spPr>
          <p:txBody>
            <a:bodyPr/>
            <a:lstStyle/>
            <a:p>
              <a:endParaRPr lang="en-GB"/>
            </a:p>
          </p:txBody>
        </p:sp>
        <p:sp>
          <p:nvSpPr>
            <p:cNvPr id="22" name="Freeform 37"/>
            <p:cNvSpPr>
              <a:spLocks/>
            </p:cNvSpPr>
            <p:nvPr/>
          </p:nvSpPr>
          <p:spPr bwMode="auto">
            <a:xfrm>
              <a:off x="1379523" y="3799028"/>
              <a:ext cx="1453735" cy="289351"/>
            </a:xfrm>
            <a:custGeom>
              <a:avLst/>
              <a:gdLst>
                <a:gd name="T0" fmla="*/ 659 w 867"/>
                <a:gd name="T1" fmla="*/ 0 h 211"/>
                <a:gd name="T2" fmla="*/ 405 w 867"/>
                <a:gd name="T3" fmla="*/ 0 h 211"/>
                <a:gd name="T4" fmla="*/ 215 w 867"/>
                <a:gd name="T5" fmla="*/ 0 h 211"/>
                <a:gd name="T6" fmla="*/ 79 w 867"/>
                <a:gd name="T7" fmla="*/ 0 h 211"/>
                <a:gd name="T8" fmla="*/ 8 w 867"/>
                <a:gd name="T9" fmla="*/ 0 h 211"/>
                <a:gd name="T10" fmla="*/ 0 w 867"/>
                <a:gd name="T11" fmla="*/ 16 h 211"/>
                <a:gd name="T12" fmla="*/ 0 w 867"/>
                <a:gd name="T13" fmla="*/ 39 h 211"/>
                <a:gd name="T14" fmla="*/ 16 w 867"/>
                <a:gd name="T15" fmla="*/ 47 h 211"/>
                <a:gd name="T16" fmla="*/ 40 w 867"/>
                <a:gd name="T17" fmla="*/ 47 h 211"/>
                <a:gd name="T18" fmla="*/ 56 w 867"/>
                <a:gd name="T19" fmla="*/ 54 h 211"/>
                <a:gd name="T20" fmla="*/ 79 w 867"/>
                <a:gd name="T21" fmla="*/ 70 h 211"/>
                <a:gd name="T22" fmla="*/ 103 w 867"/>
                <a:gd name="T23" fmla="*/ 86 h 211"/>
                <a:gd name="T24" fmla="*/ 119 w 867"/>
                <a:gd name="T25" fmla="*/ 93 h 211"/>
                <a:gd name="T26" fmla="*/ 143 w 867"/>
                <a:gd name="T27" fmla="*/ 93 h 211"/>
                <a:gd name="T28" fmla="*/ 167 w 867"/>
                <a:gd name="T29" fmla="*/ 93 h 211"/>
                <a:gd name="T30" fmla="*/ 199 w 867"/>
                <a:gd name="T31" fmla="*/ 93 h 211"/>
                <a:gd name="T32" fmla="*/ 230 w 867"/>
                <a:gd name="T33" fmla="*/ 93 h 211"/>
                <a:gd name="T34" fmla="*/ 262 w 867"/>
                <a:gd name="T35" fmla="*/ 93 h 211"/>
                <a:gd name="T36" fmla="*/ 286 w 867"/>
                <a:gd name="T37" fmla="*/ 101 h 211"/>
                <a:gd name="T38" fmla="*/ 302 w 867"/>
                <a:gd name="T39" fmla="*/ 109 h 211"/>
                <a:gd name="T40" fmla="*/ 326 w 867"/>
                <a:gd name="T41" fmla="*/ 109 h 211"/>
                <a:gd name="T42" fmla="*/ 334 w 867"/>
                <a:gd name="T43" fmla="*/ 124 h 211"/>
                <a:gd name="T44" fmla="*/ 358 w 867"/>
                <a:gd name="T45" fmla="*/ 132 h 211"/>
                <a:gd name="T46" fmla="*/ 373 w 867"/>
                <a:gd name="T47" fmla="*/ 140 h 211"/>
                <a:gd name="T48" fmla="*/ 397 w 867"/>
                <a:gd name="T49" fmla="*/ 140 h 211"/>
                <a:gd name="T50" fmla="*/ 421 w 867"/>
                <a:gd name="T51" fmla="*/ 140 h 211"/>
                <a:gd name="T52" fmla="*/ 453 w 867"/>
                <a:gd name="T53" fmla="*/ 140 h 211"/>
                <a:gd name="T54" fmla="*/ 477 w 867"/>
                <a:gd name="T55" fmla="*/ 140 h 211"/>
                <a:gd name="T56" fmla="*/ 501 w 867"/>
                <a:gd name="T57" fmla="*/ 140 h 211"/>
                <a:gd name="T58" fmla="*/ 524 w 867"/>
                <a:gd name="T59" fmla="*/ 140 h 211"/>
                <a:gd name="T60" fmla="*/ 524 w 867"/>
                <a:gd name="T61" fmla="*/ 163 h 211"/>
                <a:gd name="T62" fmla="*/ 524 w 867"/>
                <a:gd name="T63" fmla="*/ 187 h 211"/>
                <a:gd name="T64" fmla="*/ 540 w 867"/>
                <a:gd name="T65" fmla="*/ 202 h 211"/>
                <a:gd name="T66" fmla="*/ 556 w 867"/>
                <a:gd name="T67" fmla="*/ 210 h 211"/>
                <a:gd name="T68" fmla="*/ 580 w 867"/>
                <a:gd name="T69" fmla="*/ 210 h 211"/>
                <a:gd name="T70" fmla="*/ 604 w 867"/>
                <a:gd name="T71" fmla="*/ 202 h 211"/>
                <a:gd name="T72" fmla="*/ 620 w 867"/>
                <a:gd name="T73" fmla="*/ 187 h 211"/>
                <a:gd name="T74" fmla="*/ 620 w 867"/>
                <a:gd name="T75" fmla="*/ 163 h 211"/>
                <a:gd name="T76" fmla="*/ 620 w 867"/>
                <a:gd name="T77" fmla="*/ 140 h 211"/>
                <a:gd name="T78" fmla="*/ 644 w 867"/>
                <a:gd name="T79" fmla="*/ 140 h 211"/>
                <a:gd name="T80" fmla="*/ 667 w 867"/>
                <a:gd name="T81" fmla="*/ 140 h 211"/>
                <a:gd name="T82" fmla="*/ 691 w 867"/>
                <a:gd name="T83" fmla="*/ 140 h 211"/>
                <a:gd name="T84" fmla="*/ 866 w 867"/>
                <a:gd name="T85" fmla="*/ 0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67"/>
                <a:gd name="T130" fmla="*/ 0 h 211"/>
                <a:gd name="T131" fmla="*/ 867 w 867"/>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67" h="211">
                  <a:moveTo>
                    <a:pt x="866" y="0"/>
                  </a:moveTo>
                  <a:lnTo>
                    <a:pt x="755" y="0"/>
                  </a:lnTo>
                  <a:lnTo>
                    <a:pt x="659" y="0"/>
                  </a:lnTo>
                  <a:lnTo>
                    <a:pt x="572" y="0"/>
                  </a:lnTo>
                  <a:lnTo>
                    <a:pt x="485" y="0"/>
                  </a:lnTo>
                  <a:lnTo>
                    <a:pt x="405" y="0"/>
                  </a:lnTo>
                  <a:lnTo>
                    <a:pt x="334" y="0"/>
                  </a:lnTo>
                  <a:lnTo>
                    <a:pt x="270" y="0"/>
                  </a:lnTo>
                  <a:lnTo>
                    <a:pt x="215" y="0"/>
                  </a:lnTo>
                  <a:lnTo>
                    <a:pt x="159" y="0"/>
                  </a:lnTo>
                  <a:lnTo>
                    <a:pt x="119" y="0"/>
                  </a:lnTo>
                  <a:lnTo>
                    <a:pt x="79" y="0"/>
                  </a:lnTo>
                  <a:lnTo>
                    <a:pt x="48" y="0"/>
                  </a:lnTo>
                  <a:lnTo>
                    <a:pt x="24" y="0"/>
                  </a:lnTo>
                  <a:lnTo>
                    <a:pt x="8" y="0"/>
                  </a:lnTo>
                  <a:lnTo>
                    <a:pt x="0" y="0"/>
                  </a:lnTo>
                  <a:lnTo>
                    <a:pt x="0" y="8"/>
                  </a:lnTo>
                  <a:lnTo>
                    <a:pt x="0" y="16"/>
                  </a:lnTo>
                  <a:lnTo>
                    <a:pt x="0" y="23"/>
                  </a:lnTo>
                  <a:lnTo>
                    <a:pt x="0" y="31"/>
                  </a:lnTo>
                  <a:lnTo>
                    <a:pt x="0" y="39"/>
                  </a:lnTo>
                  <a:lnTo>
                    <a:pt x="0" y="47"/>
                  </a:lnTo>
                  <a:lnTo>
                    <a:pt x="8" y="47"/>
                  </a:lnTo>
                  <a:lnTo>
                    <a:pt x="16" y="47"/>
                  </a:lnTo>
                  <a:lnTo>
                    <a:pt x="24" y="47"/>
                  </a:lnTo>
                  <a:lnTo>
                    <a:pt x="32" y="47"/>
                  </a:lnTo>
                  <a:lnTo>
                    <a:pt x="40" y="47"/>
                  </a:lnTo>
                  <a:lnTo>
                    <a:pt x="48" y="47"/>
                  </a:lnTo>
                  <a:lnTo>
                    <a:pt x="48" y="54"/>
                  </a:lnTo>
                  <a:lnTo>
                    <a:pt x="56" y="54"/>
                  </a:lnTo>
                  <a:lnTo>
                    <a:pt x="64" y="62"/>
                  </a:lnTo>
                  <a:lnTo>
                    <a:pt x="72" y="62"/>
                  </a:lnTo>
                  <a:lnTo>
                    <a:pt x="79" y="70"/>
                  </a:lnTo>
                  <a:lnTo>
                    <a:pt x="87" y="78"/>
                  </a:lnTo>
                  <a:lnTo>
                    <a:pt x="95" y="78"/>
                  </a:lnTo>
                  <a:lnTo>
                    <a:pt x="103" y="86"/>
                  </a:lnTo>
                  <a:lnTo>
                    <a:pt x="111" y="86"/>
                  </a:lnTo>
                  <a:lnTo>
                    <a:pt x="111" y="93"/>
                  </a:lnTo>
                  <a:lnTo>
                    <a:pt x="119" y="93"/>
                  </a:lnTo>
                  <a:lnTo>
                    <a:pt x="127" y="93"/>
                  </a:lnTo>
                  <a:lnTo>
                    <a:pt x="135" y="93"/>
                  </a:lnTo>
                  <a:lnTo>
                    <a:pt x="143" y="93"/>
                  </a:lnTo>
                  <a:lnTo>
                    <a:pt x="151" y="93"/>
                  </a:lnTo>
                  <a:lnTo>
                    <a:pt x="159" y="93"/>
                  </a:lnTo>
                  <a:lnTo>
                    <a:pt x="167" y="93"/>
                  </a:lnTo>
                  <a:lnTo>
                    <a:pt x="175" y="93"/>
                  </a:lnTo>
                  <a:lnTo>
                    <a:pt x="183" y="93"/>
                  </a:lnTo>
                  <a:lnTo>
                    <a:pt x="199" y="93"/>
                  </a:lnTo>
                  <a:lnTo>
                    <a:pt x="207" y="93"/>
                  </a:lnTo>
                  <a:lnTo>
                    <a:pt x="222" y="93"/>
                  </a:lnTo>
                  <a:lnTo>
                    <a:pt x="230" y="93"/>
                  </a:lnTo>
                  <a:lnTo>
                    <a:pt x="238" y="93"/>
                  </a:lnTo>
                  <a:lnTo>
                    <a:pt x="246" y="93"/>
                  </a:lnTo>
                  <a:lnTo>
                    <a:pt x="262" y="93"/>
                  </a:lnTo>
                  <a:lnTo>
                    <a:pt x="270" y="101"/>
                  </a:lnTo>
                  <a:lnTo>
                    <a:pt x="278" y="101"/>
                  </a:lnTo>
                  <a:lnTo>
                    <a:pt x="286" y="101"/>
                  </a:lnTo>
                  <a:lnTo>
                    <a:pt x="294" y="101"/>
                  </a:lnTo>
                  <a:lnTo>
                    <a:pt x="302" y="101"/>
                  </a:lnTo>
                  <a:lnTo>
                    <a:pt x="302" y="109"/>
                  </a:lnTo>
                  <a:lnTo>
                    <a:pt x="310" y="109"/>
                  </a:lnTo>
                  <a:lnTo>
                    <a:pt x="318" y="109"/>
                  </a:lnTo>
                  <a:lnTo>
                    <a:pt x="326" y="109"/>
                  </a:lnTo>
                  <a:lnTo>
                    <a:pt x="326" y="117"/>
                  </a:lnTo>
                  <a:lnTo>
                    <a:pt x="334" y="117"/>
                  </a:lnTo>
                  <a:lnTo>
                    <a:pt x="334" y="124"/>
                  </a:lnTo>
                  <a:lnTo>
                    <a:pt x="342" y="124"/>
                  </a:lnTo>
                  <a:lnTo>
                    <a:pt x="350" y="132"/>
                  </a:lnTo>
                  <a:lnTo>
                    <a:pt x="358" y="132"/>
                  </a:lnTo>
                  <a:lnTo>
                    <a:pt x="358" y="140"/>
                  </a:lnTo>
                  <a:lnTo>
                    <a:pt x="365" y="140"/>
                  </a:lnTo>
                  <a:lnTo>
                    <a:pt x="373" y="140"/>
                  </a:lnTo>
                  <a:lnTo>
                    <a:pt x="381" y="140"/>
                  </a:lnTo>
                  <a:lnTo>
                    <a:pt x="389" y="140"/>
                  </a:lnTo>
                  <a:lnTo>
                    <a:pt x="397" y="140"/>
                  </a:lnTo>
                  <a:lnTo>
                    <a:pt x="405" y="140"/>
                  </a:lnTo>
                  <a:lnTo>
                    <a:pt x="413" y="140"/>
                  </a:lnTo>
                  <a:lnTo>
                    <a:pt x="421" y="140"/>
                  </a:lnTo>
                  <a:lnTo>
                    <a:pt x="429" y="140"/>
                  </a:lnTo>
                  <a:lnTo>
                    <a:pt x="445" y="140"/>
                  </a:lnTo>
                  <a:lnTo>
                    <a:pt x="453" y="140"/>
                  </a:lnTo>
                  <a:lnTo>
                    <a:pt x="461" y="140"/>
                  </a:lnTo>
                  <a:lnTo>
                    <a:pt x="469" y="140"/>
                  </a:lnTo>
                  <a:lnTo>
                    <a:pt x="477" y="140"/>
                  </a:lnTo>
                  <a:lnTo>
                    <a:pt x="485" y="140"/>
                  </a:lnTo>
                  <a:lnTo>
                    <a:pt x="493" y="140"/>
                  </a:lnTo>
                  <a:lnTo>
                    <a:pt x="501" y="140"/>
                  </a:lnTo>
                  <a:lnTo>
                    <a:pt x="508" y="140"/>
                  </a:lnTo>
                  <a:lnTo>
                    <a:pt x="516" y="140"/>
                  </a:lnTo>
                  <a:lnTo>
                    <a:pt x="524" y="140"/>
                  </a:lnTo>
                  <a:lnTo>
                    <a:pt x="524" y="148"/>
                  </a:lnTo>
                  <a:lnTo>
                    <a:pt x="524" y="156"/>
                  </a:lnTo>
                  <a:lnTo>
                    <a:pt x="524" y="163"/>
                  </a:lnTo>
                  <a:lnTo>
                    <a:pt x="524" y="171"/>
                  </a:lnTo>
                  <a:lnTo>
                    <a:pt x="524" y="179"/>
                  </a:lnTo>
                  <a:lnTo>
                    <a:pt x="524" y="187"/>
                  </a:lnTo>
                  <a:lnTo>
                    <a:pt x="524" y="194"/>
                  </a:lnTo>
                  <a:lnTo>
                    <a:pt x="532" y="202"/>
                  </a:lnTo>
                  <a:lnTo>
                    <a:pt x="540" y="202"/>
                  </a:lnTo>
                  <a:lnTo>
                    <a:pt x="540" y="210"/>
                  </a:lnTo>
                  <a:lnTo>
                    <a:pt x="548" y="210"/>
                  </a:lnTo>
                  <a:lnTo>
                    <a:pt x="556" y="210"/>
                  </a:lnTo>
                  <a:lnTo>
                    <a:pt x="564" y="210"/>
                  </a:lnTo>
                  <a:lnTo>
                    <a:pt x="572" y="210"/>
                  </a:lnTo>
                  <a:lnTo>
                    <a:pt x="580" y="210"/>
                  </a:lnTo>
                  <a:lnTo>
                    <a:pt x="588" y="210"/>
                  </a:lnTo>
                  <a:lnTo>
                    <a:pt x="596" y="210"/>
                  </a:lnTo>
                  <a:lnTo>
                    <a:pt x="604" y="202"/>
                  </a:lnTo>
                  <a:lnTo>
                    <a:pt x="612" y="194"/>
                  </a:lnTo>
                  <a:lnTo>
                    <a:pt x="612" y="187"/>
                  </a:lnTo>
                  <a:lnTo>
                    <a:pt x="620" y="187"/>
                  </a:lnTo>
                  <a:lnTo>
                    <a:pt x="620" y="179"/>
                  </a:lnTo>
                  <a:lnTo>
                    <a:pt x="620" y="171"/>
                  </a:lnTo>
                  <a:lnTo>
                    <a:pt x="620" y="163"/>
                  </a:lnTo>
                  <a:lnTo>
                    <a:pt x="620" y="156"/>
                  </a:lnTo>
                  <a:lnTo>
                    <a:pt x="620" y="148"/>
                  </a:lnTo>
                  <a:lnTo>
                    <a:pt x="620" y="140"/>
                  </a:lnTo>
                  <a:lnTo>
                    <a:pt x="628" y="140"/>
                  </a:lnTo>
                  <a:lnTo>
                    <a:pt x="636" y="140"/>
                  </a:lnTo>
                  <a:lnTo>
                    <a:pt x="644" y="140"/>
                  </a:lnTo>
                  <a:lnTo>
                    <a:pt x="651" y="140"/>
                  </a:lnTo>
                  <a:lnTo>
                    <a:pt x="659" y="140"/>
                  </a:lnTo>
                  <a:lnTo>
                    <a:pt x="667" y="140"/>
                  </a:lnTo>
                  <a:lnTo>
                    <a:pt x="675" y="140"/>
                  </a:lnTo>
                  <a:lnTo>
                    <a:pt x="683" y="140"/>
                  </a:lnTo>
                  <a:lnTo>
                    <a:pt x="691" y="140"/>
                  </a:lnTo>
                  <a:lnTo>
                    <a:pt x="699" y="140"/>
                  </a:lnTo>
                  <a:lnTo>
                    <a:pt x="707" y="140"/>
                  </a:lnTo>
                  <a:lnTo>
                    <a:pt x="866" y="0"/>
                  </a:lnTo>
                </a:path>
              </a:pathLst>
            </a:custGeom>
            <a:solidFill>
              <a:schemeClr val="accent3"/>
            </a:solidFill>
            <a:ln w="9525" cap="rnd" cmpd="sng">
              <a:solidFill>
                <a:schemeClr val="tx1"/>
              </a:solidFill>
              <a:round/>
              <a:headEnd/>
              <a:tailEnd/>
            </a:ln>
          </p:spPr>
          <p:txBody>
            <a:bodyPr/>
            <a:lstStyle/>
            <a:p>
              <a:endParaRPr lang="en-GB"/>
            </a:p>
          </p:txBody>
        </p:sp>
        <p:sp>
          <p:nvSpPr>
            <p:cNvPr id="23" name="Freeform 38"/>
            <p:cNvSpPr>
              <a:spLocks/>
            </p:cNvSpPr>
            <p:nvPr/>
          </p:nvSpPr>
          <p:spPr bwMode="auto">
            <a:xfrm>
              <a:off x="1374493" y="3799028"/>
              <a:ext cx="1051317" cy="297579"/>
            </a:xfrm>
            <a:custGeom>
              <a:avLst/>
              <a:gdLst>
                <a:gd name="T0" fmla="*/ 0 w 627"/>
                <a:gd name="T1" fmla="*/ 0 h 217"/>
                <a:gd name="T2" fmla="*/ 0 w 627"/>
                <a:gd name="T3" fmla="*/ 48 h 217"/>
                <a:gd name="T4" fmla="*/ 40 w 627"/>
                <a:gd name="T5" fmla="*/ 48 h 217"/>
                <a:gd name="T6" fmla="*/ 112 w 627"/>
                <a:gd name="T7" fmla="*/ 96 h 217"/>
                <a:gd name="T8" fmla="*/ 248 w 627"/>
                <a:gd name="T9" fmla="*/ 96 h 217"/>
                <a:gd name="T10" fmla="*/ 359 w 627"/>
                <a:gd name="T11" fmla="*/ 144 h 217"/>
                <a:gd name="T12" fmla="*/ 530 w 627"/>
                <a:gd name="T13" fmla="*/ 144 h 217"/>
                <a:gd name="T14" fmla="*/ 528 w 627"/>
                <a:gd name="T15" fmla="*/ 200 h 217"/>
                <a:gd name="T16" fmla="*/ 554 w 627"/>
                <a:gd name="T17" fmla="*/ 216 h 217"/>
                <a:gd name="T18" fmla="*/ 598 w 627"/>
                <a:gd name="T19" fmla="*/ 216 h 217"/>
                <a:gd name="T20" fmla="*/ 626 w 627"/>
                <a:gd name="T21" fmla="*/ 203 h 217"/>
                <a:gd name="T22" fmla="*/ 626 w 627"/>
                <a:gd name="T23" fmla="*/ 144 h 2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7"/>
                <a:gd name="T37" fmla="*/ 0 h 217"/>
                <a:gd name="T38" fmla="*/ 627 w 627"/>
                <a:gd name="T39" fmla="*/ 217 h 2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7" h="217">
                  <a:moveTo>
                    <a:pt x="0" y="0"/>
                  </a:moveTo>
                  <a:lnTo>
                    <a:pt x="0" y="48"/>
                  </a:lnTo>
                  <a:lnTo>
                    <a:pt x="40" y="48"/>
                  </a:lnTo>
                  <a:lnTo>
                    <a:pt x="112" y="96"/>
                  </a:lnTo>
                  <a:lnTo>
                    <a:pt x="248" y="96"/>
                  </a:lnTo>
                  <a:lnTo>
                    <a:pt x="359" y="144"/>
                  </a:lnTo>
                  <a:lnTo>
                    <a:pt x="530" y="144"/>
                  </a:lnTo>
                  <a:lnTo>
                    <a:pt x="528" y="200"/>
                  </a:lnTo>
                  <a:lnTo>
                    <a:pt x="554" y="216"/>
                  </a:lnTo>
                  <a:lnTo>
                    <a:pt x="598" y="216"/>
                  </a:lnTo>
                  <a:lnTo>
                    <a:pt x="626" y="203"/>
                  </a:lnTo>
                  <a:lnTo>
                    <a:pt x="626" y="144"/>
                  </a:lnTo>
                </a:path>
              </a:pathLst>
            </a:custGeom>
            <a:solidFill>
              <a:schemeClr val="accent3"/>
            </a:solidFill>
            <a:ln w="9525" cap="rnd" cmpd="sng">
              <a:solidFill>
                <a:schemeClr val="tx1"/>
              </a:solidFill>
              <a:prstDash val="solid"/>
              <a:round/>
              <a:headEnd type="none" w="sm" len="sm"/>
              <a:tailEnd type="none" w="sm" len="sm"/>
            </a:ln>
          </p:spPr>
          <p:txBody>
            <a:bodyPr/>
            <a:lstStyle/>
            <a:p>
              <a:endParaRPr lang="en-GB"/>
            </a:p>
          </p:txBody>
        </p:sp>
        <p:sp>
          <p:nvSpPr>
            <p:cNvPr id="24" name="Freeform 39"/>
            <p:cNvSpPr>
              <a:spLocks/>
            </p:cNvSpPr>
            <p:nvPr/>
          </p:nvSpPr>
          <p:spPr bwMode="auto">
            <a:xfrm>
              <a:off x="1850688" y="3799028"/>
              <a:ext cx="1453735" cy="293465"/>
            </a:xfrm>
            <a:custGeom>
              <a:avLst/>
              <a:gdLst>
                <a:gd name="T0" fmla="*/ 111 w 867"/>
                <a:gd name="T1" fmla="*/ 0 h 214"/>
                <a:gd name="T2" fmla="*/ 294 w 867"/>
                <a:gd name="T3" fmla="*/ 0 h 214"/>
                <a:gd name="T4" fmla="*/ 461 w 867"/>
                <a:gd name="T5" fmla="*/ 0 h 214"/>
                <a:gd name="T6" fmla="*/ 596 w 867"/>
                <a:gd name="T7" fmla="*/ 0 h 214"/>
                <a:gd name="T8" fmla="*/ 707 w 867"/>
                <a:gd name="T9" fmla="*/ 0 h 214"/>
                <a:gd name="T10" fmla="*/ 787 w 867"/>
                <a:gd name="T11" fmla="*/ 0 h 214"/>
                <a:gd name="T12" fmla="*/ 842 w 867"/>
                <a:gd name="T13" fmla="*/ 0 h 214"/>
                <a:gd name="T14" fmla="*/ 866 w 867"/>
                <a:gd name="T15" fmla="*/ 0 h 214"/>
                <a:gd name="T16" fmla="*/ 866 w 867"/>
                <a:gd name="T17" fmla="*/ 16 h 214"/>
                <a:gd name="T18" fmla="*/ 866 w 867"/>
                <a:gd name="T19" fmla="*/ 32 h 214"/>
                <a:gd name="T20" fmla="*/ 866 w 867"/>
                <a:gd name="T21" fmla="*/ 47 h 214"/>
                <a:gd name="T22" fmla="*/ 850 w 867"/>
                <a:gd name="T23" fmla="*/ 47 h 214"/>
                <a:gd name="T24" fmla="*/ 834 w 867"/>
                <a:gd name="T25" fmla="*/ 47 h 214"/>
                <a:gd name="T26" fmla="*/ 818 w 867"/>
                <a:gd name="T27" fmla="*/ 47 h 214"/>
                <a:gd name="T28" fmla="*/ 810 w 867"/>
                <a:gd name="T29" fmla="*/ 55 h 214"/>
                <a:gd name="T30" fmla="*/ 794 w 867"/>
                <a:gd name="T31" fmla="*/ 63 h 214"/>
                <a:gd name="T32" fmla="*/ 779 w 867"/>
                <a:gd name="T33" fmla="*/ 79 h 214"/>
                <a:gd name="T34" fmla="*/ 763 w 867"/>
                <a:gd name="T35" fmla="*/ 87 h 214"/>
                <a:gd name="T36" fmla="*/ 755 w 867"/>
                <a:gd name="T37" fmla="*/ 95 h 214"/>
                <a:gd name="T38" fmla="*/ 739 w 867"/>
                <a:gd name="T39" fmla="*/ 95 h 214"/>
                <a:gd name="T40" fmla="*/ 723 w 867"/>
                <a:gd name="T41" fmla="*/ 95 h 214"/>
                <a:gd name="T42" fmla="*/ 707 w 867"/>
                <a:gd name="T43" fmla="*/ 95 h 214"/>
                <a:gd name="T44" fmla="*/ 691 w 867"/>
                <a:gd name="T45" fmla="*/ 95 h 214"/>
                <a:gd name="T46" fmla="*/ 667 w 867"/>
                <a:gd name="T47" fmla="*/ 95 h 214"/>
                <a:gd name="T48" fmla="*/ 644 w 867"/>
                <a:gd name="T49" fmla="*/ 95 h 214"/>
                <a:gd name="T50" fmla="*/ 628 w 867"/>
                <a:gd name="T51" fmla="*/ 95 h 214"/>
                <a:gd name="T52" fmla="*/ 508 w 867"/>
                <a:gd name="T53" fmla="*/ 142 h 214"/>
                <a:gd name="T54" fmla="*/ 493 w 867"/>
                <a:gd name="T55" fmla="*/ 142 h 214"/>
                <a:gd name="T56" fmla="*/ 477 w 867"/>
                <a:gd name="T57" fmla="*/ 142 h 214"/>
                <a:gd name="T58" fmla="*/ 461 w 867"/>
                <a:gd name="T59" fmla="*/ 142 h 214"/>
                <a:gd name="T60" fmla="*/ 445 w 867"/>
                <a:gd name="T61" fmla="*/ 142 h 214"/>
                <a:gd name="T62" fmla="*/ 421 w 867"/>
                <a:gd name="T63" fmla="*/ 142 h 214"/>
                <a:gd name="T64" fmla="*/ 405 w 867"/>
                <a:gd name="T65" fmla="*/ 142 h 214"/>
                <a:gd name="T66" fmla="*/ 389 w 867"/>
                <a:gd name="T67" fmla="*/ 142 h 214"/>
                <a:gd name="T68" fmla="*/ 373 w 867"/>
                <a:gd name="T69" fmla="*/ 142 h 214"/>
                <a:gd name="T70" fmla="*/ 358 w 867"/>
                <a:gd name="T71" fmla="*/ 142 h 214"/>
                <a:gd name="T72" fmla="*/ 342 w 867"/>
                <a:gd name="T73" fmla="*/ 142 h 214"/>
                <a:gd name="T74" fmla="*/ 342 w 867"/>
                <a:gd name="T75" fmla="*/ 158 h 214"/>
                <a:gd name="T76" fmla="*/ 342 w 867"/>
                <a:gd name="T77" fmla="*/ 174 h 214"/>
                <a:gd name="T78" fmla="*/ 342 w 867"/>
                <a:gd name="T79" fmla="*/ 189 h 214"/>
                <a:gd name="T80" fmla="*/ 334 w 867"/>
                <a:gd name="T81" fmla="*/ 205 h 214"/>
                <a:gd name="T82" fmla="*/ 326 w 867"/>
                <a:gd name="T83" fmla="*/ 213 h 214"/>
                <a:gd name="T84" fmla="*/ 310 w 867"/>
                <a:gd name="T85" fmla="*/ 213 h 214"/>
                <a:gd name="T86" fmla="*/ 294 w 867"/>
                <a:gd name="T87" fmla="*/ 213 h 214"/>
                <a:gd name="T88" fmla="*/ 278 w 867"/>
                <a:gd name="T89" fmla="*/ 213 h 214"/>
                <a:gd name="T90" fmla="*/ 262 w 867"/>
                <a:gd name="T91" fmla="*/ 205 h 214"/>
                <a:gd name="T92" fmla="*/ 254 w 867"/>
                <a:gd name="T93" fmla="*/ 189 h 214"/>
                <a:gd name="T94" fmla="*/ 246 w 867"/>
                <a:gd name="T95" fmla="*/ 181 h 214"/>
                <a:gd name="T96" fmla="*/ 246 w 867"/>
                <a:gd name="T97" fmla="*/ 120 h 2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67"/>
                <a:gd name="T148" fmla="*/ 0 h 214"/>
                <a:gd name="T149" fmla="*/ 867 w 867"/>
                <a:gd name="T150" fmla="*/ 214 h 2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67" h="214">
                  <a:moveTo>
                    <a:pt x="0" y="0"/>
                  </a:moveTo>
                  <a:lnTo>
                    <a:pt x="111" y="0"/>
                  </a:lnTo>
                  <a:lnTo>
                    <a:pt x="207" y="0"/>
                  </a:lnTo>
                  <a:lnTo>
                    <a:pt x="294" y="0"/>
                  </a:lnTo>
                  <a:lnTo>
                    <a:pt x="381" y="0"/>
                  </a:lnTo>
                  <a:lnTo>
                    <a:pt x="461" y="0"/>
                  </a:lnTo>
                  <a:lnTo>
                    <a:pt x="532" y="0"/>
                  </a:lnTo>
                  <a:lnTo>
                    <a:pt x="596" y="0"/>
                  </a:lnTo>
                  <a:lnTo>
                    <a:pt x="651" y="0"/>
                  </a:lnTo>
                  <a:lnTo>
                    <a:pt x="707" y="0"/>
                  </a:lnTo>
                  <a:lnTo>
                    <a:pt x="747" y="0"/>
                  </a:lnTo>
                  <a:lnTo>
                    <a:pt x="787" y="0"/>
                  </a:lnTo>
                  <a:lnTo>
                    <a:pt x="818" y="0"/>
                  </a:lnTo>
                  <a:lnTo>
                    <a:pt x="842" y="0"/>
                  </a:lnTo>
                  <a:lnTo>
                    <a:pt x="858" y="0"/>
                  </a:lnTo>
                  <a:lnTo>
                    <a:pt x="866" y="0"/>
                  </a:lnTo>
                  <a:lnTo>
                    <a:pt x="866" y="8"/>
                  </a:lnTo>
                  <a:lnTo>
                    <a:pt x="866" y="16"/>
                  </a:lnTo>
                  <a:lnTo>
                    <a:pt x="866" y="24"/>
                  </a:lnTo>
                  <a:lnTo>
                    <a:pt x="866" y="32"/>
                  </a:lnTo>
                  <a:lnTo>
                    <a:pt x="866" y="39"/>
                  </a:lnTo>
                  <a:lnTo>
                    <a:pt x="866" y="47"/>
                  </a:lnTo>
                  <a:lnTo>
                    <a:pt x="858" y="47"/>
                  </a:lnTo>
                  <a:lnTo>
                    <a:pt x="850" y="47"/>
                  </a:lnTo>
                  <a:lnTo>
                    <a:pt x="842" y="47"/>
                  </a:lnTo>
                  <a:lnTo>
                    <a:pt x="834" y="47"/>
                  </a:lnTo>
                  <a:lnTo>
                    <a:pt x="826" y="47"/>
                  </a:lnTo>
                  <a:lnTo>
                    <a:pt x="818" y="47"/>
                  </a:lnTo>
                  <a:lnTo>
                    <a:pt x="818" y="55"/>
                  </a:lnTo>
                  <a:lnTo>
                    <a:pt x="810" y="55"/>
                  </a:lnTo>
                  <a:lnTo>
                    <a:pt x="802" y="63"/>
                  </a:lnTo>
                  <a:lnTo>
                    <a:pt x="794" y="63"/>
                  </a:lnTo>
                  <a:lnTo>
                    <a:pt x="787" y="71"/>
                  </a:lnTo>
                  <a:lnTo>
                    <a:pt x="779" y="79"/>
                  </a:lnTo>
                  <a:lnTo>
                    <a:pt x="771" y="79"/>
                  </a:lnTo>
                  <a:lnTo>
                    <a:pt x="763" y="87"/>
                  </a:lnTo>
                  <a:lnTo>
                    <a:pt x="755" y="87"/>
                  </a:lnTo>
                  <a:lnTo>
                    <a:pt x="755" y="95"/>
                  </a:lnTo>
                  <a:lnTo>
                    <a:pt x="747" y="95"/>
                  </a:lnTo>
                  <a:lnTo>
                    <a:pt x="739" y="95"/>
                  </a:lnTo>
                  <a:lnTo>
                    <a:pt x="731" y="95"/>
                  </a:lnTo>
                  <a:lnTo>
                    <a:pt x="723" y="95"/>
                  </a:lnTo>
                  <a:lnTo>
                    <a:pt x="715" y="95"/>
                  </a:lnTo>
                  <a:lnTo>
                    <a:pt x="707" y="95"/>
                  </a:lnTo>
                  <a:lnTo>
                    <a:pt x="699" y="95"/>
                  </a:lnTo>
                  <a:lnTo>
                    <a:pt x="691" y="95"/>
                  </a:lnTo>
                  <a:lnTo>
                    <a:pt x="683" y="95"/>
                  </a:lnTo>
                  <a:lnTo>
                    <a:pt x="667" y="95"/>
                  </a:lnTo>
                  <a:lnTo>
                    <a:pt x="659" y="95"/>
                  </a:lnTo>
                  <a:lnTo>
                    <a:pt x="644" y="95"/>
                  </a:lnTo>
                  <a:lnTo>
                    <a:pt x="636" y="95"/>
                  </a:lnTo>
                  <a:lnTo>
                    <a:pt x="628" y="95"/>
                  </a:lnTo>
                  <a:lnTo>
                    <a:pt x="620" y="95"/>
                  </a:lnTo>
                  <a:lnTo>
                    <a:pt x="508" y="142"/>
                  </a:lnTo>
                  <a:lnTo>
                    <a:pt x="501" y="142"/>
                  </a:lnTo>
                  <a:lnTo>
                    <a:pt x="493" y="142"/>
                  </a:lnTo>
                  <a:lnTo>
                    <a:pt x="485" y="142"/>
                  </a:lnTo>
                  <a:lnTo>
                    <a:pt x="477" y="142"/>
                  </a:lnTo>
                  <a:lnTo>
                    <a:pt x="469" y="142"/>
                  </a:lnTo>
                  <a:lnTo>
                    <a:pt x="461" y="142"/>
                  </a:lnTo>
                  <a:lnTo>
                    <a:pt x="453" y="142"/>
                  </a:lnTo>
                  <a:lnTo>
                    <a:pt x="445" y="142"/>
                  </a:lnTo>
                  <a:lnTo>
                    <a:pt x="437" y="142"/>
                  </a:lnTo>
                  <a:lnTo>
                    <a:pt x="421" y="142"/>
                  </a:lnTo>
                  <a:lnTo>
                    <a:pt x="413" y="142"/>
                  </a:lnTo>
                  <a:lnTo>
                    <a:pt x="405" y="142"/>
                  </a:lnTo>
                  <a:lnTo>
                    <a:pt x="397" y="142"/>
                  </a:lnTo>
                  <a:lnTo>
                    <a:pt x="389" y="142"/>
                  </a:lnTo>
                  <a:lnTo>
                    <a:pt x="381" y="142"/>
                  </a:lnTo>
                  <a:lnTo>
                    <a:pt x="373" y="142"/>
                  </a:lnTo>
                  <a:lnTo>
                    <a:pt x="365" y="142"/>
                  </a:lnTo>
                  <a:lnTo>
                    <a:pt x="358" y="142"/>
                  </a:lnTo>
                  <a:lnTo>
                    <a:pt x="350" y="142"/>
                  </a:lnTo>
                  <a:lnTo>
                    <a:pt x="342" y="142"/>
                  </a:lnTo>
                  <a:lnTo>
                    <a:pt x="342" y="150"/>
                  </a:lnTo>
                  <a:lnTo>
                    <a:pt x="342" y="158"/>
                  </a:lnTo>
                  <a:lnTo>
                    <a:pt x="342" y="166"/>
                  </a:lnTo>
                  <a:lnTo>
                    <a:pt x="342" y="174"/>
                  </a:lnTo>
                  <a:lnTo>
                    <a:pt x="342" y="181"/>
                  </a:lnTo>
                  <a:lnTo>
                    <a:pt x="342" y="189"/>
                  </a:lnTo>
                  <a:lnTo>
                    <a:pt x="342" y="197"/>
                  </a:lnTo>
                  <a:lnTo>
                    <a:pt x="334" y="205"/>
                  </a:lnTo>
                  <a:lnTo>
                    <a:pt x="326" y="205"/>
                  </a:lnTo>
                  <a:lnTo>
                    <a:pt x="326" y="213"/>
                  </a:lnTo>
                  <a:lnTo>
                    <a:pt x="318" y="213"/>
                  </a:lnTo>
                  <a:lnTo>
                    <a:pt x="310" y="213"/>
                  </a:lnTo>
                  <a:lnTo>
                    <a:pt x="302" y="213"/>
                  </a:lnTo>
                  <a:lnTo>
                    <a:pt x="294" y="213"/>
                  </a:lnTo>
                  <a:lnTo>
                    <a:pt x="286" y="213"/>
                  </a:lnTo>
                  <a:lnTo>
                    <a:pt x="278" y="213"/>
                  </a:lnTo>
                  <a:lnTo>
                    <a:pt x="270" y="213"/>
                  </a:lnTo>
                  <a:lnTo>
                    <a:pt x="262" y="205"/>
                  </a:lnTo>
                  <a:lnTo>
                    <a:pt x="254" y="197"/>
                  </a:lnTo>
                  <a:lnTo>
                    <a:pt x="254" y="189"/>
                  </a:lnTo>
                  <a:lnTo>
                    <a:pt x="246" y="189"/>
                  </a:lnTo>
                  <a:lnTo>
                    <a:pt x="246" y="181"/>
                  </a:lnTo>
                  <a:lnTo>
                    <a:pt x="246" y="174"/>
                  </a:lnTo>
                  <a:lnTo>
                    <a:pt x="246" y="120"/>
                  </a:lnTo>
                  <a:lnTo>
                    <a:pt x="0" y="0"/>
                  </a:lnTo>
                </a:path>
              </a:pathLst>
            </a:custGeom>
            <a:solidFill>
              <a:schemeClr val="accent3"/>
            </a:solidFill>
            <a:ln w="9525" cap="rnd" cmpd="sng">
              <a:solidFill>
                <a:schemeClr val="tx1"/>
              </a:solidFill>
              <a:round/>
              <a:headEnd/>
              <a:tailEnd/>
            </a:ln>
          </p:spPr>
          <p:txBody>
            <a:bodyPr/>
            <a:lstStyle/>
            <a:p>
              <a:endParaRPr lang="en-GB"/>
            </a:p>
          </p:txBody>
        </p:sp>
        <p:sp>
          <p:nvSpPr>
            <p:cNvPr id="25" name="Freeform 40"/>
            <p:cNvSpPr>
              <a:spLocks/>
            </p:cNvSpPr>
            <p:nvPr/>
          </p:nvSpPr>
          <p:spPr bwMode="auto">
            <a:xfrm>
              <a:off x="2261489" y="3797656"/>
              <a:ext cx="1049640" cy="303064"/>
            </a:xfrm>
            <a:custGeom>
              <a:avLst/>
              <a:gdLst>
                <a:gd name="T0" fmla="*/ 625 w 626"/>
                <a:gd name="T1" fmla="*/ 0 h 221"/>
                <a:gd name="T2" fmla="*/ 625 w 626"/>
                <a:gd name="T3" fmla="*/ 49 h 221"/>
                <a:gd name="T4" fmla="*/ 585 w 626"/>
                <a:gd name="T5" fmla="*/ 49 h 221"/>
                <a:gd name="T6" fmla="*/ 513 w 626"/>
                <a:gd name="T7" fmla="*/ 98 h 221"/>
                <a:gd name="T8" fmla="*/ 377 w 626"/>
                <a:gd name="T9" fmla="*/ 98 h 221"/>
                <a:gd name="T10" fmla="*/ 264 w 626"/>
                <a:gd name="T11" fmla="*/ 147 h 221"/>
                <a:gd name="T12" fmla="*/ 96 w 626"/>
                <a:gd name="T13" fmla="*/ 147 h 221"/>
                <a:gd name="T14" fmla="*/ 96 w 626"/>
                <a:gd name="T15" fmla="*/ 204 h 221"/>
                <a:gd name="T16" fmla="*/ 70 w 626"/>
                <a:gd name="T17" fmla="*/ 220 h 221"/>
                <a:gd name="T18" fmla="*/ 26 w 626"/>
                <a:gd name="T19" fmla="*/ 220 h 221"/>
                <a:gd name="T20" fmla="*/ 0 w 626"/>
                <a:gd name="T21" fmla="*/ 199 h 221"/>
                <a:gd name="T22" fmla="*/ 0 w 626"/>
                <a:gd name="T23" fmla="*/ 147 h 2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6"/>
                <a:gd name="T37" fmla="*/ 0 h 221"/>
                <a:gd name="T38" fmla="*/ 626 w 626"/>
                <a:gd name="T39" fmla="*/ 221 h 2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6" h="221">
                  <a:moveTo>
                    <a:pt x="625" y="0"/>
                  </a:moveTo>
                  <a:lnTo>
                    <a:pt x="625" y="49"/>
                  </a:lnTo>
                  <a:lnTo>
                    <a:pt x="585" y="49"/>
                  </a:lnTo>
                  <a:lnTo>
                    <a:pt x="513" y="98"/>
                  </a:lnTo>
                  <a:lnTo>
                    <a:pt x="377" y="98"/>
                  </a:lnTo>
                  <a:lnTo>
                    <a:pt x="264" y="147"/>
                  </a:lnTo>
                  <a:lnTo>
                    <a:pt x="96" y="147"/>
                  </a:lnTo>
                  <a:lnTo>
                    <a:pt x="96" y="204"/>
                  </a:lnTo>
                  <a:lnTo>
                    <a:pt x="70" y="220"/>
                  </a:lnTo>
                  <a:lnTo>
                    <a:pt x="26" y="220"/>
                  </a:lnTo>
                  <a:lnTo>
                    <a:pt x="0" y="199"/>
                  </a:lnTo>
                  <a:lnTo>
                    <a:pt x="0" y="147"/>
                  </a:lnTo>
                </a:path>
              </a:pathLst>
            </a:custGeom>
            <a:solidFill>
              <a:schemeClr val="accent3"/>
            </a:solidFill>
            <a:ln w="9525" cap="rnd" cmpd="sng">
              <a:solidFill>
                <a:schemeClr val="tx1"/>
              </a:solidFill>
              <a:prstDash val="solid"/>
              <a:round/>
              <a:headEnd type="none" w="sm" len="sm"/>
              <a:tailEnd type="none" w="sm" len="sm"/>
            </a:ln>
          </p:spPr>
          <p:txBody>
            <a:bodyPr/>
            <a:lstStyle/>
            <a:p>
              <a:endParaRPr lang="en-GB"/>
            </a:p>
          </p:txBody>
        </p:sp>
        <p:sp>
          <p:nvSpPr>
            <p:cNvPr id="26" name="Freeform 41"/>
            <p:cNvSpPr>
              <a:spLocks/>
            </p:cNvSpPr>
            <p:nvPr/>
          </p:nvSpPr>
          <p:spPr bwMode="auto">
            <a:xfrm>
              <a:off x="5580626" y="3799027"/>
              <a:ext cx="1453735" cy="289351"/>
            </a:xfrm>
            <a:custGeom>
              <a:avLst/>
              <a:gdLst>
                <a:gd name="T0" fmla="*/ 659 w 867"/>
                <a:gd name="T1" fmla="*/ 0 h 211"/>
                <a:gd name="T2" fmla="*/ 405 w 867"/>
                <a:gd name="T3" fmla="*/ 0 h 211"/>
                <a:gd name="T4" fmla="*/ 215 w 867"/>
                <a:gd name="T5" fmla="*/ 0 h 211"/>
                <a:gd name="T6" fmla="*/ 79 w 867"/>
                <a:gd name="T7" fmla="*/ 0 h 211"/>
                <a:gd name="T8" fmla="*/ 8 w 867"/>
                <a:gd name="T9" fmla="*/ 0 h 211"/>
                <a:gd name="T10" fmla="*/ 0 w 867"/>
                <a:gd name="T11" fmla="*/ 16 h 211"/>
                <a:gd name="T12" fmla="*/ 0 w 867"/>
                <a:gd name="T13" fmla="*/ 39 h 211"/>
                <a:gd name="T14" fmla="*/ 16 w 867"/>
                <a:gd name="T15" fmla="*/ 47 h 211"/>
                <a:gd name="T16" fmla="*/ 40 w 867"/>
                <a:gd name="T17" fmla="*/ 47 h 211"/>
                <a:gd name="T18" fmla="*/ 56 w 867"/>
                <a:gd name="T19" fmla="*/ 54 h 211"/>
                <a:gd name="T20" fmla="*/ 79 w 867"/>
                <a:gd name="T21" fmla="*/ 70 h 211"/>
                <a:gd name="T22" fmla="*/ 103 w 867"/>
                <a:gd name="T23" fmla="*/ 86 h 211"/>
                <a:gd name="T24" fmla="*/ 119 w 867"/>
                <a:gd name="T25" fmla="*/ 93 h 211"/>
                <a:gd name="T26" fmla="*/ 143 w 867"/>
                <a:gd name="T27" fmla="*/ 93 h 211"/>
                <a:gd name="T28" fmla="*/ 167 w 867"/>
                <a:gd name="T29" fmla="*/ 93 h 211"/>
                <a:gd name="T30" fmla="*/ 199 w 867"/>
                <a:gd name="T31" fmla="*/ 93 h 211"/>
                <a:gd name="T32" fmla="*/ 230 w 867"/>
                <a:gd name="T33" fmla="*/ 93 h 211"/>
                <a:gd name="T34" fmla="*/ 262 w 867"/>
                <a:gd name="T35" fmla="*/ 93 h 211"/>
                <a:gd name="T36" fmla="*/ 286 w 867"/>
                <a:gd name="T37" fmla="*/ 101 h 211"/>
                <a:gd name="T38" fmla="*/ 302 w 867"/>
                <a:gd name="T39" fmla="*/ 109 h 211"/>
                <a:gd name="T40" fmla="*/ 326 w 867"/>
                <a:gd name="T41" fmla="*/ 109 h 211"/>
                <a:gd name="T42" fmla="*/ 334 w 867"/>
                <a:gd name="T43" fmla="*/ 124 h 211"/>
                <a:gd name="T44" fmla="*/ 358 w 867"/>
                <a:gd name="T45" fmla="*/ 132 h 211"/>
                <a:gd name="T46" fmla="*/ 373 w 867"/>
                <a:gd name="T47" fmla="*/ 140 h 211"/>
                <a:gd name="T48" fmla="*/ 397 w 867"/>
                <a:gd name="T49" fmla="*/ 140 h 211"/>
                <a:gd name="T50" fmla="*/ 421 w 867"/>
                <a:gd name="T51" fmla="*/ 140 h 211"/>
                <a:gd name="T52" fmla="*/ 453 w 867"/>
                <a:gd name="T53" fmla="*/ 140 h 211"/>
                <a:gd name="T54" fmla="*/ 477 w 867"/>
                <a:gd name="T55" fmla="*/ 140 h 211"/>
                <a:gd name="T56" fmla="*/ 501 w 867"/>
                <a:gd name="T57" fmla="*/ 140 h 211"/>
                <a:gd name="T58" fmla="*/ 524 w 867"/>
                <a:gd name="T59" fmla="*/ 140 h 211"/>
                <a:gd name="T60" fmla="*/ 524 w 867"/>
                <a:gd name="T61" fmla="*/ 163 h 211"/>
                <a:gd name="T62" fmla="*/ 524 w 867"/>
                <a:gd name="T63" fmla="*/ 187 h 211"/>
                <a:gd name="T64" fmla="*/ 540 w 867"/>
                <a:gd name="T65" fmla="*/ 202 h 211"/>
                <a:gd name="T66" fmla="*/ 556 w 867"/>
                <a:gd name="T67" fmla="*/ 210 h 211"/>
                <a:gd name="T68" fmla="*/ 580 w 867"/>
                <a:gd name="T69" fmla="*/ 210 h 211"/>
                <a:gd name="T70" fmla="*/ 604 w 867"/>
                <a:gd name="T71" fmla="*/ 202 h 211"/>
                <a:gd name="T72" fmla="*/ 620 w 867"/>
                <a:gd name="T73" fmla="*/ 187 h 211"/>
                <a:gd name="T74" fmla="*/ 620 w 867"/>
                <a:gd name="T75" fmla="*/ 163 h 211"/>
                <a:gd name="T76" fmla="*/ 620 w 867"/>
                <a:gd name="T77" fmla="*/ 140 h 211"/>
                <a:gd name="T78" fmla="*/ 644 w 867"/>
                <a:gd name="T79" fmla="*/ 140 h 211"/>
                <a:gd name="T80" fmla="*/ 667 w 867"/>
                <a:gd name="T81" fmla="*/ 140 h 211"/>
                <a:gd name="T82" fmla="*/ 691 w 867"/>
                <a:gd name="T83" fmla="*/ 140 h 211"/>
                <a:gd name="T84" fmla="*/ 866 w 867"/>
                <a:gd name="T85" fmla="*/ 0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67"/>
                <a:gd name="T130" fmla="*/ 0 h 211"/>
                <a:gd name="T131" fmla="*/ 867 w 867"/>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67" h="211">
                  <a:moveTo>
                    <a:pt x="866" y="0"/>
                  </a:moveTo>
                  <a:lnTo>
                    <a:pt x="755" y="0"/>
                  </a:lnTo>
                  <a:lnTo>
                    <a:pt x="659" y="0"/>
                  </a:lnTo>
                  <a:lnTo>
                    <a:pt x="572" y="0"/>
                  </a:lnTo>
                  <a:lnTo>
                    <a:pt x="485" y="0"/>
                  </a:lnTo>
                  <a:lnTo>
                    <a:pt x="405" y="0"/>
                  </a:lnTo>
                  <a:lnTo>
                    <a:pt x="334" y="0"/>
                  </a:lnTo>
                  <a:lnTo>
                    <a:pt x="270" y="0"/>
                  </a:lnTo>
                  <a:lnTo>
                    <a:pt x="215" y="0"/>
                  </a:lnTo>
                  <a:lnTo>
                    <a:pt x="159" y="0"/>
                  </a:lnTo>
                  <a:lnTo>
                    <a:pt x="119" y="0"/>
                  </a:lnTo>
                  <a:lnTo>
                    <a:pt x="79" y="0"/>
                  </a:lnTo>
                  <a:lnTo>
                    <a:pt x="48" y="0"/>
                  </a:lnTo>
                  <a:lnTo>
                    <a:pt x="24" y="0"/>
                  </a:lnTo>
                  <a:lnTo>
                    <a:pt x="8" y="0"/>
                  </a:lnTo>
                  <a:lnTo>
                    <a:pt x="0" y="0"/>
                  </a:lnTo>
                  <a:lnTo>
                    <a:pt x="0" y="8"/>
                  </a:lnTo>
                  <a:lnTo>
                    <a:pt x="0" y="16"/>
                  </a:lnTo>
                  <a:lnTo>
                    <a:pt x="0" y="23"/>
                  </a:lnTo>
                  <a:lnTo>
                    <a:pt x="0" y="31"/>
                  </a:lnTo>
                  <a:lnTo>
                    <a:pt x="0" y="39"/>
                  </a:lnTo>
                  <a:lnTo>
                    <a:pt x="0" y="47"/>
                  </a:lnTo>
                  <a:lnTo>
                    <a:pt x="8" y="47"/>
                  </a:lnTo>
                  <a:lnTo>
                    <a:pt x="16" y="47"/>
                  </a:lnTo>
                  <a:lnTo>
                    <a:pt x="24" y="47"/>
                  </a:lnTo>
                  <a:lnTo>
                    <a:pt x="32" y="47"/>
                  </a:lnTo>
                  <a:lnTo>
                    <a:pt x="40" y="47"/>
                  </a:lnTo>
                  <a:lnTo>
                    <a:pt x="48" y="47"/>
                  </a:lnTo>
                  <a:lnTo>
                    <a:pt x="48" y="54"/>
                  </a:lnTo>
                  <a:lnTo>
                    <a:pt x="56" y="54"/>
                  </a:lnTo>
                  <a:lnTo>
                    <a:pt x="64" y="62"/>
                  </a:lnTo>
                  <a:lnTo>
                    <a:pt x="72" y="62"/>
                  </a:lnTo>
                  <a:lnTo>
                    <a:pt x="79" y="70"/>
                  </a:lnTo>
                  <a:lnTo>
                    <a:pt x="87" y="78"/>
                  </a:lnTo>
                  <a:lnTo>
                    <a:pt x="95" y="78"/>
                  </a:lnTo>
                  <a:lnTo>
                    <a:pt x="103" y="86"/>
                  </a:lnTo>
                  <a:lnTo>
                    <a:pt x="111" y="86"/>
                  </a:lnTo>
                  <a:lnTo>
                    <a:pt x="111" y="93"/>
                  </a:lnTo>
                  <a:lnTo>
                    <a:pt x="119" y="93"/>
                  </a:lnTo>
                  <a:lnTo>
                    <a:pt x="127" y="93"/>
                  </a:lnTo>
                  <a:lnTo>
                    <a:pt x="135" y="93"/>
                  </a:lnTo>
                  <a:lnTo>
                    <a:pt x="143" y="93"/>
                  </a:lnTo>
                  <a:lnTo>
                    <a:pt x="151" y="93"/>
                  </a:lnTo>
                  <a:lnTo>
                    <a:pt x="159" y="93"/>
                  </a:lnTo>
                  <a:lnTo>
                    <a:pt x="167" y="93"/>
                  </a:lnTo>
                  <a:lnTo>
                    <a:pt x="175" y="93"/>
                  </a:lnTo>
                  <a:lnTo>
                    <a:pt x="183" y="93"/>
                  </a:lnTo>
                  <a:lnTo>
                    <a:pt x="199" y="93"/>
                  </a:lnTo>
                  <a:lnTo>
                    <a:pt x="207" y="93"/>
                  </a:lnTo>
                  <a:lnTo>
                    <a:pt x="222" y="93"/>
                  </a:lnTo>
                  <a:lnTo>
                    <a:pt x="230" y="93"/>
                  </a:lnTo>
                  <a:lnTo>
                    <a:pt x="238" y="93"/>
                  </a:lnTo>
                  <a:lnTo>
                    <a:pt x="246" y="93"/>
                  </a:lnTo>
                  <a:lnTo>
                    <a:pt x="262" y="93"/>
                  </a:lnTo>
                  <a:lnTo>
                    <a:pt x="270" y="101"/>
                  </a:lnTo>
                  <a:lnTo>
                    <a:pt x="278" y="101"/>
                  </a:lnTo>
                  <a:lnTo>
                    <a:pt x="286" y="101"/>
                  </a:lnTo>
                  <a:lnTo>
                    <a:pt x="294" y="101"/>
                  </a:lnTo>
                  <a:lnTo>
                    <a:pt x="302" y="101"/>
                  </a:lnTo>
                  <a:lnTo>
                    <a:pt x="302" y="109"/>
                  </a:lnTo>
                  <a:lnTo>
                    <a:pt x="310" y="109"/>
                  </a:lnTo>
                  <a:lnTo>
                    <a:pt x="318" y="109"/>
                  </a:lnTo>
                  <a:lnTo>
                    <a:pt x="326" y="109"/>
                  </a:lnTo>
                  <a:lnTo>
                    <a:pt x="326" y="117"/>
                  </a:lnTo>
                  <a:lnTo>
                    <a:pt x="334" y="117"/>
                  </a:lnTo>
                  <a:lnTo>
                    <a:pt x="334" y="124"/>
                  </a:lnTo>
                  <a:lnTo>
                    <a:pt x="342" y="124"/>
                  </a:lnTo>
                  <a:lnTo>
                    <a:pt x="350" y="132"/>
                  </a:lnTo>
                  <a:lnTo>
                    <a:pt x="358" y="132"/>
                  </a:lnTo>
                  <a:lnTo>
                    <a:pt x="358" y="140"/>
                  </a:lnTo>
                  <a:lnTo>
                    <a:pt x="365" y="140"/>
                  </a:lnTo>
                  <a:lnTo>
                    <a:pt x="373" y="140"/>
                  </a:lnTo>
                  <a:lnTo>
                    <a:pt x="381" y="140"/>
                  </a:lnTo>
                  <a:lnTo>
                    <a:pt x="389" y="140"/>
                  </a:lnTo>
                  <a:lnTo>
                    <a:pt x="397" y="140"/>
                  </a:lnTo>
                  <a:lnTo>
                    <a:pt x="405" y="140"/>
                  </a:lnTo>
                  <a:lnTo>
                    <a:pt x="413" y="140"/>
                  </a:lnTo>
                  <a:lnTo>
                    <a:pt x="421" y="140"/>
                  </a:lnTo>
                  <a:lnTo>
                    <a:pt x="429" y="140"/>
                  </a:lnTo>
                  <a:lnTo>
                    <a:pt x="445" y="140"/>
                  </a:lnTo>
                  <a:lnTo>
                    <a:pt x="453" y="140"/>
                  </a:lnTo>
                  <a:lnTo>
                    <a:pt x="461" y="140"/>
                  </a:lnTo>
                  <a:lnTo>
                    <a:pt x="469" y="140"/>
                  </a:lnTo>
                  <a:lnTo>
                    <a:pt x="477" y="140"/>
                  </a:lnTo>
                  <a:lnTo>
                    <a:pt x="485" y="140"/>
                  </a:lnTo>
                  <a:lnTo>
                    <a:pt x="493" y="140"/>
                  </a:lnTo>
                  <a:lnTo>
                    <a:pt x="501" y="140"/>
                  </a:lnTo>
                  <a:lnTo>
                    <a:pt x="508" y="140"/>
                  </a:lnTo>
                  <a:lnTo>
                    <a:pt x="516" y="140"/>
                  </a:lnTo>
                  <a:lnTo>
                    <a:pt x="524" y="140"/>
                  </a:lnTo>
                  <a:lnTo>
                    <a:pt x="524" y="148"/>
                  </a:lnTo>
                  <a:lnTo>
                    <a:pt x="524" y="156"/>
                  </a:lnTo>
                  <a:lnTo>
                    <a:pt x="524" y="163"/>
                  </a:lnTo>
                  <a:lnTo>
                    <a:pt x="524" y="171"/>
                  </a:lnTo>
                  <a:lnTo>
                    <a:pt x="524" y="179"/>
                  </a:lnTo>
                  <a:lnTo>
                    <a:pt x="524" y="187"/>
                  </a:lnTo>
                  <a:lnTo>
                    <a:pt x="524" y="194"/>
                  </a:lnTo>
                  <a:lnTo>
                    <a:pt x="532" y="202"/>
                  </a:lnTo>
                  <a:lnTo>
                    <a:pt x="540" y="202"/>
                  </a:lnTo>
                  <a:lnTo>
                    <a:pt x="540" y="210"/>
                  </a:lnTo>
                  <a:lnTo>
                    <a:pt x="548" y="210"/>
                  </a:lnTo>
                  <a:lnTo>
                    <a:pt x="556" y="210"/>
                  </a:lnTo>
                  <a:lnTo>
                    <a:pt x="564" y="210"/>
                  </a:lnTo>
                  <a:lnTo>
                    <a:pt x="572" y="210"/>
                  </a:lnTo>
                  <a:lnTo>
                    <a:pt x="580" y="210"/>
                  </a:lnTo>
                  <a:lnTo>
                    <a:pt x="588" y="210"/>
                  </a:lnTo>
                  <a:lnTo>
                    <a:pt x="596" y="210"/>
                  </a:lnTo>
                  <a:lnTo>
                    <a:pt x="604" y="202"/>
                  </a:lnTo>
                  <a:lnTo>
                    <a:pt x="612" y="194"/>
                  </a:lnTo>
                  <a:lnTo>
                    <a:pt x="612" y="187"/>
                  </a:lnTo>
                  <a:lnTo>
                    <a:pt x="620" y="187"/>
                  </a:lnTo>
                  <a:lnTo>
                    <a:pt x="620" y="179"/>
                  </a:lnTo>
                  <a:lnTo>
                    <a:pt x="620" y="171"/>
                  </a:lnTo>
                  <a:lnTo>
                    <a:pt x="620" y="163"/>
                  </a:lnTo>
                  <a:lnTo>
                    <a:pt x="620" y="156"/>
                  </a:lnTo>
                  <a:lnTo>
                    <a:pt x="620" y="148"/>
                  </a:lnTo>
                  <a:lnTo>
                    <a:pt x="620" y="140"/>
                  </a:lnTo>
                  <a:lnTo>
                    <a:pt x="628" y="140"/>
                  </a:lnTo>
                  <a:lnTo>
                    <a:pt x="636" y="140"/>
                  </a:lnTo>
                  <a:lnTo>
                    <a:pt x="644" y="140"/>
                  </a:lnTo>
                  <a:lnTo>
                    <a:pt x="651" y="140"/>
                  </a:lnTo>
                  <a:lnTo>
                    <a:pt x="659" y="140"/>
                  </a:lnTo>
                  <a:lnTo>
                    <a:pt x="667" y="140"/>
                  </a:lnTo>
                  <a:lnTo>
                    <a:pt x="675" y="140"/>
                  </a:lnTo>
                  <a:lnTo>
                    <a:pt x="683" y="140"/>
                  </a:lnTo>
                  <a:lnTo>
                    <a:pt x="691" y="140"/>
                  </a:lnTo>
                  <a:lnTo>
                    <a:pt x="699" y="140"/>
                  </a:lnTo>
                  <a:lnTo>
                    <a:pt x="707" y="140"/>
                  </a:lnTo>
                  <a:lnTo>
                    <a:pt x="866" y="0"/>
                  </a:lnTo>
                </a:path>
              </a:pathLst>
            </a:custGeom>
            <a:solidFill>
              <a:schemeClr val="accent3"/>
            </a:solidFill>
            <a:ln w="9525" cap="rnd" cmpd="sng">
              <a:solidFill>
                <a:schemeClr val="tx1"/>
              </a:solidFill>
              <a:round/>
              <a:headEnd/>
              <a:tailEnd/>
            </a:ln>
          </p:spPr>
          <p:txBody>
            <a:bodyPr/>
            <a:lstStyle/>
            <a:p>
              <a:endParaRPr lang="en-GB"/>
            </a:p>
          </p:txBody>
        </p:sp>
        <p:sp>
          <p:nvSpPr>
            <p:cNvPr id="27" name="Freeform 42"/>
            <p:cNvSpPr>
              <a:spLocks/>
            </p:cNvSpPr>
            <p:nvPr/>
          </p:nvSpPr>
          <p:spPr bwMode="auto">
            <a:xfrm>
              <a:off x="5575596" y="3799027"/>
              <a:ext cx="1051317" cy="297579"/>
            </a:xfrm>
            <a:custGeom>
              <a:avLst/>
              <a:gdLst>
                <a:gd name="T0" fmla="*/ 0 w 627"/>
                <a:gd name="T1" fmla="*/ 0 h 217"/>
                <a:gd name="T2" fmla="*/ 0 w 627"/>
                <a:gd name="T3" fmla="*/ 48 h 217"/>
                <a:gd name="T4" fmla="*/ 40 w 627"/>
                <a:gd name="T5" fmla="*/ 48 h 217"/>
                <a:gd name="T6" fmla="*/ 112 w 627"/>
                <a:gd name="T7" fmla="*/ 96 h 217"/>
                <a:gd name="T8" fmla="*/ 248 w 627"/>
                <a:gd name="T9" fmla="*/ 96 h 217"/>
                <a:gd name="T10" fmla="*/ 359 w 627"/>
                <a:gd name="T11" fmla="*/ 144 h 217"/>
                <a:gd name="T12" fmla="*/ 530 w 627"/>
                <a:gd name="T13" fmla="*/ 144 h 217"/>
                <a:gd name="T14" fmla="*/ 528 w 627"/>
                <a:gd name="T15" fmla="*/ 200 h 217"/>
                <a:gd name="T16" fmla="*/ 554 w 627"/>
                <a:gd name="T17" fmla="*/ 216 h 217"/>
                <a:gd name="T18" fmla="*/ 598 w 627"/>
                <a:gd name="T19" fmla="*/ 216 h 217"/>
                <a:gd name="T20" fmla="*/ 626 w 627"/>
                <a:gd name="T21" fmla="*/ 203 h 217"/>
                <a:gd name="T22" fmla="*/ 626 w 627"/>
                <a:gd name="T23" fmla="*/ 144 h 2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7"/>
                <a:gd name="T37" fmla="*/ 0 h 217"/>
                <a:gd name="T38" fmla="*/ 627 w 627"/>
                <a:gd name="T39" fmla="*/ 217 h 2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7" h="217">
                  <a:moveTo>
                    <a:pt x="0" y="0"/>
                  </a:moveTo>
                  <a:lnTo>
                    <a:pt x="0" y="48"/>
                  </a:lnTo>
                  <a:lnTo>
                    <a:pt x="40" y="48"/>
                  </a:lnTo>
                  <a:lnTo>
                    <a:pt x="112" y="96"/>
                  </a:lnTo>
                  <a:lnTo>
                    <a:pt x="248" y="96"/>
                  </a:lnTo>
                  <a:lnTo>
                    <a:pt x="359" y="144"/>
                  </a:lnTo>
                  <a:lnTo>
                    <a:pt x="530" y="144"/>
                  </a:lnTo>
                  <a:lnTo>
                    <a:pt x="528" y="200"/>
                  </a:lnTo>
                  <a:lnTo>
                    <a:pt x="554" y="216"/>
                  </a:lnTo>
                  <a:lnTo>
                    <a:pt x="598" y="216"/>
                  </a:lnTo>
                  <a:lnTo>
                    <a:pt x="626" y="203"/>
                  </a:lnTo>
                  <a:lnTo>
                    <a:pt x="626" y="144"/>
                  </a:lnTo>
                </a:path>
              </a:pathLst>
            </a:custGeom>
            <a:solidFill>
              <a:schemeClr val="accent3"/>
            </a:solidFill>
            <a:ln w="9525" cap="rnd" cmpd="sng">
              <a:solidFill>
                <a:schemeClr val="tx1"/>
              </a:solidFill>
              <a:prstDash val="solid"/>
              <a:round/>
              <a:headEnd type="none" w="sm" len="sm"/>
              <a:tailEnd type="none" w="sm" len="sm"/>
            </a:ln>
          </p:spPr>
          <p:txBody>
            <a:bodyPr/>
            <a:lstStyle/>
            <a:p>
              <a:endParaRPr lang="en-GB"/>
            </a:p>
          </p:txBody>
        </p:sp>
        <p:sp>
          <p:nvSpPr>
            <p:cNvPr id="28" name="Freeform 43"/>
            <p:cNvSpPr>
              <a:spLocks/>
            </p:cNvSpPr>
            <p:nvPr/>
          </p:nvSpPr>
          <p:spPr bwMode="auto">
            <a:xfrm>
              <a:off x="6051791" y="3799027"/>
              <a:ext cx="1453735" cy="293465"/>
            </a:xfrm>
            <a:custGeom>
              <a:avLst/>
              <a:gdLst>
                <a:gd name="T0" fmla="*/ 111 w 867"/>
                <a:gd name="T1" fmla="*/ 0 h 214"/>
                <a:gd name="T2" fmla="*/ 294 w 867"/>
                <a:gd name="T3" fmla="*/ 0 h 214"/>
                <a:gd name="T4" fmla="*/ 461 w 867"/>
                <a:gd name="T5" fmla="*/ 0 h 214"/>
                <a:gd name="T6" fmla="*/ 596 w 867"/>
                <a:gd name="T7" fmla="*/ 0 h 214"/>
                <a:gd name="T8" fmla="*/ 707 w 867"/>
                <a:gd name="T9" fmla="*/ 0 h 214"/>
                <a:gd name="T10" fmla="*/ 787 w 867"/>
                <a:gd name="T11" fmla="*/ 0 h 214"/>
                <a:gd name="T12" fmla="*/ 842 w 867"/>
                <a:gd name="T13" fmla="*/ 0 h 214"/>
                <a:gd name="T14" fmla="*/ 866 w 867"/>
                <a:gd name="T15" fmla="*/ 0 h 214"/>
                <a:gd name="T16" fmla="*/ 866 w 867"/>
                <a:gd name="T17" fmla="*/ 16 h 214"/>
                <a:gd name="T18" fmla="*/ 866 w 867"/>
                <a:gd name="T19" fmla="*/ 32 h 214"/>
                <a:gd name="T20" fmla="*/ 866 w 867"/>
                <a:gd name="T21" fmla="*/ 47 h 214"/>
                <a:gd name="T22" fmla="*/ 850 w 867"/>
                <a:gd name="T23" fmla="*/ 47 h 214"/>
                <a:gd name="T24" fmla="*/ 834 w 867"/>
                <a:gd name="T25" fmla="*/ 47 h 214"/>
                <a:gd name="T26" fmla="*/ 818 w 867"/>
                <a:gd name="T27" fmla="*/ 47 h 214"/>
                <a:gd name="T28" fmla="*/ 810 w 867"/>
                <a:gd name="T29" fmla="*/ 55 h 214"/>
                <a:gd name="T30" fmla="*/ 794 w 867"/>
                <a:gd name="T31" fmla="*/ 63 h 214"/>
                <a:gd name="T32" fmla="*/ 779 w 867"/>
                <a:gd name="T33" fmla="*/ 79 h 214"/>
                <a:gd name="T34" fmla="*/ 763 w 867"/>
                <a:gd name="T35" fmla="*/ 87 h 214"/>
                <a:gd name="T36" fmla="*/ 755 w 867"/>
                <a:gd name="T37" fmla="*/ 95 h 214"/>
                <a:gd name="T38" fmla="*/ 739 w 867"/>
                <a:gd name="T39" fmla="*/ 95 h 214"/>
                <a:gd name="T40" fmla="*/ 723 w 867"/>
                <a:gd name="T41" fmla="*/ 95 h 214"/>
                <a:gd name="T42" fmla="*/ 707 w 867"/>
                <a:gd name="T43" fmla="*/ 95 h 214"/>
                <a:gd name="T44" fmla="*/ 691 w 867"/>
                <a:gd name="T45" fmla="*/ 95 h 214"/>
                <a:gd name="T46" fmla="*/ 667 w 867"/>
                <a:gd name="T47" fmla="*/ 95 h 214"/>
                <a:gd name="T48" fmla="*/ 644 w 867"/>
                <a:gd name="T49" fmla="*/ 95 h 214"/>
                <a:gd name="T50" fmla="*/ 628 w 867"/>
                <a:gd name="T51" fmla="*/ 95 h 214"/>
                <a:gd name="T52" fmla="*/ 508 w 867"/>
                <a:gd name="T53" fmla="*/ 142 h 214"/>
                <a:gd name="T54" fmla="*/ 493 w 867"/>
                <a:gd name="T55" fmla="*/ 142 h 214"/>
                <a:gd name="T56" fmla="*/ 477 w 867"/>
                <a:gd name="T57" fmla="*/ 142 h 214"/>
                <a:gd name="T58" fmla="*/ 461 w 867"/>
                <a:gd name="T59" fmla="*/ 142 h 214"/>
                <a:gd name="T60" fmla="*/ 445 w 867"/>
                <a:gd name="T61" fmla="*/ 142 h 214"/>
                <a:gd name="T62" fmla="*/ 421 w 867"/>
                <a:gd name="T63" fmla="*/ 142 h 214"/>
                <a:gd name="T64" fmla="*/ 405 w 867"/>
                <a:gd name="T65" fmla="*/ 142 h 214"/>
                <a:gd name="T66" fmla="*/ 389 w 867"/>
                <a:gd name="T67" fmla="*/ 142 h 214"/>
                <a:gd name="T68" fmla="*/ 373 w 867"/>
                <a:gd name="T69" fmla="*/ 142 h 214"/>
                <a:gd name="T70" fmla="*/ 358 w 867"/>
                <a:gd name="T71" fmla="*/ 142 h 214"/>
                <a:gd name="T72" fmla="*/ 342 w 867"/>
                <a:gd name="T73" fmla="*/ 142 h 214"/>
                <a:gd name="T74" fmla="*/ 342 w 867"/>
                <a:gd name="T75" fmla="*/ 158 h 214"/>
                <a:gd name="T76" fmla="*/ 342 w 867"/>
                <a:gd name="T77" fmla="*/ 174 h 214"/>
                <a:gd name="T78" fmla="*/ 342 w 867"/>
                <a:gd name="T79" fmla="*/ 189 h 214"/>
                <a:gd name="T80" fmla="*/ 334 w 867"/>
                <a:gd name="T81" fmla="*/ 205 h 214"/>
                <a:gd name="T82" fmla="*/ 326 w 867"/>
                <a:gd name="T83" fmla="*/ 213 h 214"/>
                <a:gd name="T84" fmla="*/ 310 w 867"/>
                <a:gd name="T85" fmla="*/ 213 h 214"/>
                <a:gd name="T86" fmla="*/ 294 w 867"/>
                <a:gd name="T87" fmla="*/ 213 h 214"/>
                <a:gd name="T88" fmla="*/ 278 w 867"/>
                <a:gd name="T89" fmla="*/ 213 h 214"/>
                <a:gd name="T90" fmla="*/ 262 w 867"/>
                <a:gd name="T91" fmla="*/ 205 h 214"/>
                <a:gd name="T92" fmla="*/ 254 w 867"/>
                <a:gd name="T93" fmla="*/ 189 h 214"/>
                <a:gd name="T94" fmla="*/ 246 w 867"/>
                <a:gd name="T95" fmla="*/ 181 h 214"/>
                <a:gd name="T96" fmla="*/ 246 w 867"/>
                <a:gd name="T97" fmla="*/ 120 h 2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67"/>
                <a:gd name="T148" fmla="*/ 0 h 214"/>
                <a:gd name="T149" fmla="*/ 867 w 867"/>
                <a:gd name="T150" fmla="*/ 214 h 2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67" h="214">
                  <a:moveTo>
                    <a:pt x="0" y="0"/>
                  </a:moveTo>
                  <a:lnTo>
                    <a:pt x="111" y="0"/>
                  </a:lnTo>
                  <a:lnTo>
                    <a:pt x="207" y="0"/>
                  </a:lnTo>
                  <a:lnTo>
                    <a:pt x="294" y="0"/>
                  </a:lnTo>
                  <a:lnTo>
                    <a:pt x="381" y="0"/>
                  </a:lnTo>
                  <a:lnTo>
                    <a:pt x="461" y="0"/>
                  </a:lnTo>
                  <a:lnTo>
                    <a:pt x="532" y="0"/>
                  </a:lnTo>
                  <a:lnTo>
                    <a:pt x="596" y="0"/>
                  </a:lnTo>
                  <a:lnTo>
                    <a:pt x="651" y="0"/>
                  </a:lnTo>
                  <a:lnTo>
                    <a:pt x="707" y="0"/>
                  </a:lnTo>
                  <a:lnTo>
                    <a:pt x="747" y="0"/>
                  </a:lnTo>
                  <a:lnTo>
                    <a:pt x="787" y="0"/>
                  </a:lnTo>
                  <a:lnTo>
                    <a:pt x="818" y="0"/>
                  </a:lnTo>
                  <a:lnTo>
                    <a:pt x="842" y="0"/>
                  </a:lnTo>
                  <a:lnTo>
                    <a:pt x="858" y="0"/>
                  </a:lnTo>
                  <a:lnTo>
                    <a:pt x="866" y="0"/>
                  </a:lnTo>
                  <a:lnTo>
                    <a:pt x="866" y="8"/>
                  </a:lnTo>
                  <a:lnTo>
                    <a:pt x="866" y="16"/>
                  </a:lnTo>
                  <a:lnTo>
                    <a:pt x="866" y="24"/>
                  </a:lnTo>
                  <a:lnTo>
                    <a:pt x="866" y="32"/>
                  </a:lnTo>
                  <a:lnTo>
                    <a:pt x="866" y="39"/>
                  </a:lnTo>
                  <a:lnTo>
                    <a:pt x="866" y="47"/>
                  </a:lnTo>
                  <a:lnTo>
                    <a:pt x="858" y="47"/>
                  </a:lnTo>
                  <a:lnTo>
                    <a:pt x="850" y="47"/>
                  </a:lnTo>
                  <a:lnTo>
                    <a:pt x="842" y="47"/>
                  </a:lnTo>
                  <a:lnTo>
                    <a:pt x="834" y="47"/>
                  </a:lnTo>
                  <a:lnTo>
                    <a:pt x="826" y="47"/>
                  </a:lnTo>
                  <a:lnTo>
                    <a:pt x="818" y="47"/>
                  </a:lnTo>
                  <a:lnTo>
                    <a:pt x="818" y="55"/>
                  </a:lnTo>
                  <a:lnTo>
                    <a:pt x="810" y="55"/>
                  </a:lnTo>
                  <a:lnTo>
                    <a:pt x="802" y="63"/>
                  </a:lnTo>
                  <a:lnTo>
                    <a:pt x="794" y="63"/>
                  </a:lnTo>
                  <a:lnTo>
                    <a:pt x="787" y="71"/>
                  </a:lnTo>
                  <a:lnTo>
                    <a:pt x="779" y="79"/>
                  </a:lnTo>
                  <a:lnTo>
                    <a:pt x="771" y="79"/>
                  </a:lnTo>
                  <a:lnTo>
                    <a:pt x="763" y="87"/>
                  </a:lnTo>
                  <a:lnTo>
                    <a:pt x="755" y="87"/>
                  </a:lnTo>
                  <a:lnTo>
                    <a:pt x="755" y="95"/>
                  </a:lnTo>
                  <a:lnTo>
                    <a:pt x="747" y="95"/>
                  </a:lnTo>
                  <a:lnTo>
                    <a:pt x="739" y="95"/>
                  </a:lnTo>
                  <a:lnTo>
                    <a:pt x="731" y="95"/>
                  </a:lnTo>
                  <a:lnTo>
                    <a:pt x="723" y="95"/>
                  </a:lnTo>
                  <a:lnTo>
                    <a:pt x="715" y="95"/>
                  </a:lnTo>
                  <a:lnTo>
                    <a:pt x="707" y="95"/>
                  </a:lnTo>
                  <a:lnTo>
                    <a:pt x="699" y="95"/>
                  </a:lnTo>
                  <a:lnTo>
                    <a:pt x="691" y="95"/>
                  </a:lnTo>
                  <a:lnTo>
                    <a:pt x="683" y="95"/>
                  </a:lnTo>
                  <a:lnTo>
                    <a:pt x="667" y="95"/>
                  </a:lnTo>
                  <a:lnTo>
                    <a:pt x="659" y="95"/>
                  </a:lnTo>
                  <a:lnTo>
                    <a:pt x="644" y="95"/>
                  </a:lnTo>
                  <a:lnTo>
                    <a:pt x="636" y="95"/>
                  </a:lnTo>
                  <a:lnTo>
                    <a:pt x="628" y="95"/>
                  </a:lnTo>
                  <a:lnTo>
                    <a:pt x="620" y="95"/>
                  </a:lnTo>
                  <a:lnTo>
                    <a:pt x="508" y="142"/>
                  </a:lnTo>
                  <a:lnTo>
                    <a:pt x="501" y="142"/>
                  </a:lnTo>
                  <a:lnTo>
                    <a:pt x="493" y="142"/>
                  </a:lnTo>
                  <a:lnTo>
                    <a:pt x="485" y="142"/>
                  </a:lnTo>
                  <a:lnTo>
                    <a:pt x="477" y="142"/>
                  </a:lnTo>
                  <a:lnTo>
                    <a:pt x="469" y="142"/>
                  </a:lnTo>
                  <a:lnTo>
                    <a:pt x="461" y="142"/>
                  </a:lnTo>
                  <a:lnTo>
                    <a:pt x="453" y="142"/>
                  </a:lnTo>
                  <a:lnTo>
                    <a:pt x="445" y="142"/>
                  </a:lnTo>
                  <a:lnTo>
                    <a:pt x="437" y="142"/>
                  </a:lnTo>
                  <a:lnTo>
                    <a:pt x="421" y="142"/>
                  </a:lnTo>
                  <a:lnTo>
                    <a:pt x="413" y="142"/>
                  </a:lnTo>
                  <a:lnTo>
                    <a:pt x="405" y="142"/>
                  </a:lnTo>
                  <a:lnTo>
                    <a:pt x="397" y="142"/>
                  </a:lnTo>
                  <a:lnTo>
                    <a:pt x="389" y="142"/>
                  </a:lnTo>
                  <a:lnTo>
                    <a:pt x="381" y="142"/>
                  </a:lnTo>
                  <a:lnTo>
                    <a:pt x="373" y="142"/>
                  </a:lnTo>
                  <a:lnTo>
                    <a:pt x="365" y="142"/>
                  </a:lnTo>
                  <a:lnTo>
                    <a:pt x="358" y="142"/>
                  </a:lnTo>
                  <a:lnTo>
                    <a:pt x="350" y="142"/>
                  </a:lnTo>
                  <a:lnTo>
                    <a:pt x="342" y="142"/>
                  </a:lnTo>
                  <a:lnTo>
                    <a:pt x="342" y="150"/>
                  </a:lnTo>
                  <a:lnTo>
                    <a:pt x="342" y="158"/>
                  </a:lnTo>
                  <a:lnTo>
                    <a:pt x="342" y="166"/>
                  </a:lnTo>
                  <a:lnTo>
                    <a:pt x="342" y="174"/>
                  </a:lnTo>
                  <a:lnTo>
                    <a:pt x="342" y="181"/>
                  </a:lnTo>
                  <a:lnTo>
                    <a:pt x="342" y="189"/>
                  </a:lnTo>
                  <a:lnTo>
                    <a:pt x="342" y="197"/>
                  </a:lnTo>
                  <a:lnTo>
                    <a:pt x="334" y="205"/>
                  </a:lnTo>
                  <a:lnTo>
                    <a:pt x="326" y="205"/>
                  </a:lnTo>
                  <a:lnTo>
                    <a:pt x="326" y="213"/>
                  </a:lnTo>
                  <a:lnTo>
                    <a:pt x="318" y="213"/>
                  </a:lnTo>
                  <a:lnTo>
                    <a:pt x="310" y="213"/>
                  </a:lnTo>
                  <a:lnTo>
                    <a:pt x="302" y="213"/>
                  </a:lnTo>
                  <a:lnTo>
                    <a:pt x="294" y="213"/>
                  </a:lnTo>
                  <a:lnTo>
                    <a:pt x="286" y="213"/>
                  </a:lnTo>
                  <a:lnTo>
                    <a:pt x="278" y="213"/>
                  </a:lnTo>
                  <a:lnTo>
                    <a:pt x="270" y="213"/>
                  </a:lnTo>
                  <a:lnTo>
                    <a:pt x="262" y="205"/>
                  </a:lnTo>
                  <a:lnTo>
                    <a:pt x="254" y="197"/>
                  </a:lnTo>
                  <a:lnTo>
                    <a:pt x="254" y="189"/>
                  </a:lnTo>
                  <a:lnTo>
                    <a:pt x="246" y="189"/>
                  </a:lnTo>
                  <a:lnTo>
                    <a:pt x="246" y="181"/>
                  </a:lnTo>
                  <a:lnTo>
                    <a:pt x="246" y="174"/>
                  </a:lnTo>
                  <a:lnTo>
                    <a:pt x="246" y="120"/>
                  </a:lnTo>
                  <a:lnTo>
                    <a:pt x="0" y="0"/>
                  </a:lnTo>
                </a:path>
              </a:pathLst>
            </a:custGeom>
            <a:solidFill>
              <a:schemeClr val="accent3"/>
            </a:solidFill>
            <a:ln w="9525" cap="rnd" cmpd="sng">
              <a:solidFill>
                <a:schemeClr val="tx1"/>
              </a:solidFill>
              <a:round/>
              <a:headEnd/>
              <a:tailEnd/>
            </a:ln>
          </p:spPr>
          <p:txBody>
            <a:bodyPr/>
            <a:lstStyle/>
            <a:p>
              <a:endParaRPr lang="en-GB"/>
            </a:p>
          </p:txBody>
        </p:sp>
        <p:sp>
          <p:nvSpPr>
            <p:cNvPr id="29" name="Freeform 44"/>
            <p:cNvSpPr>
              <a:spLocks/>
            </p:cNvSpPr>
            <p:nvPr/>
          </p:nvSpPr>
          <p:spPr bwMode="auto">
            <a:xfrm>
              <a:off x="6462593" y="3797656"/>
              <a:ext cx="1049640" cy="303064"/>
            </a:xfrm>
            <a:custGeom>
              <a:avLst/>
              <a:gdLst>
                <a:gd name="T0" fmla="*/ 625 w 626"/>
                <a:gd name="T1" fmla="*/ 0 h 221"/>
                <a:gd name="T2" fmla="*/ 625 w 626"/>
                <a:gd name="T3" fmla="*/ 49 h 221"/>
                <a:gd name="T4" fmla="*/ 585 w 626"/>
                <a:gd name="T5" fmla="*/ 49 h 221"/>
                <a:gd name="T6" fmla="*/ 513 w 626"/>
                <a:gd name="T7" fmla="*/ 98 h 221"/>
                <a:gd name="T8" fmla="*/ 377 w 626"/>
                <a:gd name="T9" fmla="*/ 98 h 221"/>
                <a:gd name="T10" fmla="*/ 264 w 626"/>
                <a:gd name="T11" fmla="*/ 147 h 221"/>
                <a:gd name="T12" fmla="*/ 96 w 626"/>
                <a:gd name="T13" fmla="*/ 147 h 221"/>
                <a:gd name="T14" fmla="*/ 96 w 626"/>
                <a:gd name="T15" fmla="*/ 204 h 221"/>
                <a:gd name="T16" fmla="*/ 70 w 626"/>
                <a:gd name="T17" fmla="*/ 220 h 221"/>
                <a:gd name="T18" fmla="*/ 26 w 626"/>
                <a:gd name="T19" fmla="*/ 220 h 221"/>
                <a:gd name="T20" fmla="*/ 0 w 626"/>
                <a:gd name="T21" fmla="*/ 199 h 221"/>
                <a:gd name="T22" fmla="*/ 0 w 626"/>
                <a:gd name="T23" fmla="*/ 147 h 2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6"/>
                <a:gd name="T37" fmla="*/ 0 h 221"/>
                <a:gd name="T38" fmla="*/ 626 w 626"/>
                <a:gd name="T39" fmla="*/ 221 h 2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6" h="221">
                  <a:moveTo>
                    <a:pt x="625" y="0"/>
                  </a:moveTo>
                  <a:lnTo>
                    <a:pt x="625" y="49"/>
                  </a:lnTo>
                  <a:lnTo>
                    <a:pt x="585" y="49"/>
                  </a:lnTo>
                  <a:lnTo>
                    <a:pt x="513" y="98"/>
                  </a:lnTo>
                  <a:lnTo>
                    <a:pt x="377" y="98"/>
                  </a:lnTo>
                  <a:lnTo>
                    <a:pt x="264" y="147"/>
                  </a:lnTo>
                  <a:lnTo>
                    <a:pt x="96" y="147"/>
                  </a:lnTo>
                  <a:lnTo>
                    <a:pt x="96" y="204"/>
                  </a:lnTo>
                  <a:lnTo>
                    <a:pt x="70" y="220"/>
                  </a:lnTo>
                  <a:lnTo>
                    <a:pt x="26" y="220"/>
                  </a:lnTo>
                  <a:lnTo>
                    <a:pt x="0" y="199"/>
                  </a:lnTo>
                  <a:lnTo>
                    <a:pt x="0" y="147"/>
                  </a:lnTo>
                </a:path>
              </a:pathLst>
            </a:custGeom>
            <a:solidFill>
              <a:schemeClr val="accent3"/>
            </a:solidFill>
            <a:ln w="9525" cap="rnd" cmpd="sng">
              <a:solidFill>
                <a:schemeClr val="tx1"/>
              </a:solidFill>
              <a:prstDash val="solid"/>
              <a:round/>
              <a:headEnd type="none" w="sm" len="sm"/>
              <a:tailEnd type="none" w="sm" len="sm"/>
            </a:ln>
          </p:spPr>
          <p:txBody>
            <a:bodyPr/>
            <a:lstStyle/>
            <a:p>
              <a:endParaRPr lang="en-GB"/>
            </a:p>
          </p:txBody>
        </p:sp>
        <p:sp>
          <p:nvSpPr>
            <p:cNvPr id="30" name="Rectangle 45"/>
            <p:cNvSpPr>
              <a:spLocks noChangeArrowheads="1"/>
            </p:cNvSpPr>
            <p:nvPr/>
          </p:nvSpPr>
          <p:spPr bwMode="auto">
            <a:xfrm>
              <a:off x="448722" y="1722267"/>
              <a:ext cx="3569015" cy="1941240"/>
            </a:xfrm>
            <a:prstGeom prst="rect">
              <a:avLst/>
            </a:prstGeom>
            <a:solidFill>
              <a:schemeClr val="accent1">
                <a:lumMod val="20000"/>
                <a:lumOff val="80000"/>
              </a:schemeClr>
            </a:solidFill>
            <a:ln w="9525">
              <a:solidFill>
                <a:schemeClr val="accent1"/>
              </a:solidFill>
              <a:miter lim="800000"/>
              <a:headEnd/>
              <a:tailEnd/>
            </a:ln>
          </p:spPr>
          <p:txBody>
            <a:bodyPr wrap="square" anchor="t"/>
            <a:lstStyle/>
            <a:p>
              <a:r>
                <a:rPr lang="en-ZA" sz="1200" b="1" dirty="0" smtClean="0"/>
                <a:t>Growth-focussed Support</a:t>
              </a:r>
            </a:p>
            <a:p>
              <a:pPr marL="285750" indent="-285750">
                <a:buFontTx/>
                <a:buChar char="-"/>
              </a:pPr>
              <a:r>
                <a:rPr lang="en-ZA" sz="1200" dirty="0" smtClean="0"/>
                <a:t>Established SMMEs with scope to grow</a:t>
              </a:r>
            </a:p>
            <a:p>
              <a:pPr marL="285750" indent="-285750">
                <a:buFontTx/>
                <a:buChar char="-"/>
              </a:pPr>
              <a:r>
                <a:rPr lang="en-ZA" sz="1200" dirty="0" smtClean="0"/>
                <a:t>Greater employment multiplier</a:t>
              </a:r>
            </a:p>
            <a:p>
              <a:pPr marL="285750" indent="-285750">
                <a:buFontTx/>
                <a:buChar char="-"/>
              </a:pPr>
              <a:r>
                <a:rPr lang="en-ZA" sz="1200" dirty="0" smtClean="0"/>
                <a:t>Greater ROI and sustainability for financing activities</a:t>
              </a:r>
            </a:p>
            <a:p>
              <a:pPr marL="285750" indent="-285750">
                <a:buFontTx/>
                <a:buChar char="-"/>
              </a:pPr>
              <a:r>
                <a:rPr lang="en-ZA" sz="1200" dirty="0" smtClean="0"/>
                <a:t>Long-term higher impact on overall mandate</a:t>
              </a:r>
            </a:p>
            <a:p>
              <a:pPr marL="285750" indent="-285750">
                <a:buFontTx/>
                <a:buChar char="-"/>
              </a:pPr>
              <a:r>
                <a:rPr lang="en-ZA" sz="1200" dirty="0" smtClean="0"/>
                <a:t>Feeder initiative for opportunities such as the candidates for the Black Industrialists through the  National Gazelles  programme</a:t>
              </a:r>
              <a:endParaRPr lang="en-ZA" sz="1200" dirty="0"/>
            </a:p>
          </p:txBody>
        </p:sp>
        <p:sp>
          <p:nvSpPr>
            <p:cNvPr id="31" name="Rectangle 47"/>
            <p:cNvSpPr>
              <a:spLocks noChangeArrowheads="1"/>
            </p:cNvSpPr>
            <p:nvPr/>
          </p:nvSpPr>
          <p:spPr bwMode="auto">
            <a:xfrm>
              <a:off x="4762376" y="1726537"/>
              <a:ext cx="3590361" cy="1936342"/>
            </a:xfrm>
            <a:prstGeom prst="rect">
              <a:avLst/>
            </a:prstGeom>
            <a:solidFill>
              <a:schemeClr val="accent1">
                <a:lumMod val="20000"/>
                <a:lumOff val="80000"/>
              </a:schemeClr>
            </a:solidFill>
            <a:ln w="9525">
              <a:solidFill>
                <a:schemeClr val="accent1"/>
              </a:solidFill>
              <a:miter lim="800000"/>
              <a:headEnd/>
              <a:tailEnd/>
            </a:ln>
          </p:spPr>
          <p:txBody>
            <a:bodyPr wrap="square" anchor="ctr"/>
            <a:lstStyle/>
            <a:p>
              <a:r>
                <a:rPr lang="en-ZA" sz="1200" b="1" dirty="0" smtClean="0"/>
                <a:t>Poverty Eradication</a:t>
              </a:r>
            </a:p>
            <a:p>
              <a:pPr marL="171450" indent="-171450">
                <a:buFontTx/>
                <a:buChar char="-"/>
              </a:pPr>
              <a:r>
                <a:rPr lang="en-ZA" sz="1200" dirty="0" smtClean="0"/>
                <a:t>Focus on micro and informal enterprises</a:t>
              </a:r>
              <a:endParaRPr lang="en-ZA" sz="1200" dirty="0"/>
            </a:p>
            <a:p>
              <a:pPr marL="171450" indent="-171450">
                <a:buFontTx/>
                <a:buChar char="-"/>
              </a:pPr>
              <a:r>
                <a:rPr lang="en-ZA" sz="1200" dirty="0" smtClean="0"/>
                <a:t>Priority is sustainable livelihoods for the poorest in society (</a:t>
              </a:r>
              <a:r>
                <a:rPr lang="en-ZA" sz="1200" dirty="0" err="1" smtClean="0"/>
                <a:t>incl</a:t>
              </a:r>
              <a:r>
                <a:rPr lang="en-ZA" sz="1200" dirty="0" smtClean="0"/>
                <a:t> rural areas and priority groups – women, youth, people with disabilities)</a:t>
              </a:r>
            </a:p>
            <a:p>
              <a:pPr marL="171450" indent="-171450">
                <a:buFontTx/>
                <a:buChar char="-"/>
              </a:pPr>
              <a:r>
                <a:rPr lang="en-ZA" sz="1200" dirty="0" smtClean="0"/>
                <a:t>Focuses resources on the areas of greatest need and community economic development</a:t>
              </a:r>
            </a:p>
            <a:p>
              <a:pPr marL="171450" indent="-171450">
                <a:buFontTx/>
                <a:buChar char="-"/>
              </a:pPr>
              <a:r>
                <a:rPr lang="en-ZA" sz="1200" dirty="0" smtClean="0"/>
                <a:t>Lower employment multiplier</a:t>
              </a:r>
            </a:p>
            <a:p>
              <a:pPr marL="171450" indent="-171450">
                <a:buFontTx/>
                <a:buChar char="-"/>
              </a:pPr>
              <a:r>
                <a:rPr lang="en-ZA" sz="1200" dirty="0" smtClean="0"/>
                <a:t>High impact on social cohesion and economic dignity</a:t>
              </a:r>
              <a:endParaRPr lang="en-ZA" sz="1200" dirty="0"/>
            </a:p>
          </p:txBody>
        </p:sp>
        <p:sp>
          <p:nvSpPr>
            <p:cNvPr id="32" name="Freeform 34"/>
            <p:cNvSpPr>
              <a:spLocks/>
            </p:cNvSpPr>
            <p:nvPr/>
          </p:nvSpPr>
          <p:spPr bwMode="auto">
            <a:xfrm>
              <a:off x="2276799" y="4011583"/>
              <a:ext cx="130786" cy="501907"/>
            </a:xfrm>
            <a:custGeom>
              <a:avLst/>
              <a:gdLst>
                <a:gd name="T0" fmla="*/ 0 w 78"/>
                <a:gd name="T1" fmla="*/ 316 h 366"/>
                <a:gd name="T2" fmla="*/ 0 w 78"/>
                <a:gd name="T3" fmla="*/ 47 h 366"/>
                <a:gd name="T4" fmla="*/ 9 w 78"/>
                <a:gd name="T5" fmla="*/ 24 h 366"/>
                <a:gd name="T6" fmla="*/ 17 w 78"/>
                <a:gd name="T7" fmla="*/ 8 h 366"/>
                <a:gd name="T8" fmla="*/ 24 w 78"/>
                <a:gd name="T9" fmla="*/ 0 h 366"/>
                <a:gd name="T10" fmla="*/ 39 w 78"/>
                <a:gd name="T11" fmla="*/ 0 h 366"/>
                <a:gd name="T12" fmla="*/ 61 w 78"/>
                <a:gd name="T13" fmla="*/ 8 h 366"/>
                <a:gd name="T14" fmla="*/ 69 w 78"/>
                <a:gd name="T15" fmla="*/ 16 h 366"/>
                <a:gd name="T16" fmla="*/ 76 w 78"/>
                <a:gd name="T17" fmla="*/ 24 h 366"/>
                <a:gd name="T18" fmla="*/ 76 w 78"/>
                <a:gd name="T19" fmla="*/ 39 h 366"/>
                <a:gd name="T20" fmla="*/ 77 w 78"/>
                <a:gd name="T21" fmla="*/ 316 h 366"/>
                <a:gd name="T22" fmla="*/ 77 w 78"/>
                <a:gd name="T23" fmla="*/ 344 h 366"/>
                <a:gd name="T24" fmla="*/ 71 w 78"/>
                <a:gd name="T25" fmla="*/ 356 h 366"/>
                <a:gd name="T26" fmla="*/ 60 w 78"/>
                <a:gd name="T27" fmla="*/ 362 h 366"/>
                <a:gd name="T28" fmla="*/ 50 w 78"/>
                <a:gd name="T29" fmla="*/ 365 h 366"/>
                <a:gd name="T30" fmla="*/ 35 w 78"/>
                <a:gd name="T31" fmla="*/ 365 h 366"/>
                <a:gd name="T32" fmla="*/ 24 w 78"/>
                <a:gd name="T33" fmla="*/ 364 h 366"/>
                <a:gd name="T34" fmla="*/ 15 w 78"/>
                <a:gd name="T35" fmla="*/ 361 h 366"/>
                <a:gd name="T36" fmla="*/ 9 w 78"/>
                <a:gd name="T37" fmla="*/ 356 h 366"/>
                <a:gd name="T38" fmla="*/ 2 w 78"/>
                <a:gd name="T39" fmla="*/ 343 h 366"/>
                <a:gd name="T40" fmla="*/ 0 w 78"/>
                <a:gd name="T41" fmla="*/ 316 h 3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366"/>
                <a:gd name="T65" fmla="*/ 78 w 78"/>
                <a:gd name="T66" fmla="*/ 366 h 3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366">
                  <a:moveTo>
                    <a:pt x="0" y="316"/>
                  </a:moveTo>
                  <a:lnTo>
                    <a:pt x="0" y="47"/>
                  </a:lnTo>
                  <a:lnTo>
                    <a:pt x="9" y="24"/>
                  </a:lnTo>
                  <a:lnTo>
                    <a:pt x="17" y="8"/>
                  </a:lnTo>
                  <a:lnTo>
                    <a:pt x="24" y="0"/>
                  </a:lnTo>
                  <a:lnTo>
                    <a:pt x="39" y="0"/>
                  </a:lnTo>
                  <a:lnTo>
                    <a:pt x="61" y="8"/>
                  </a:lnTo>
                  <a:lnTo>
                    <a:pt x="69" y="16"/>
                  </a:lnTo>
                  <a:lnTo>
                    <a:pt x="76" y="24"/>
                  </a:lnTo>
                  <a:lnTo>
                    <a:pt x="76" y="39"/>
                  </a:lnTo>
                  <a:lnTo>
                    <a:pt x="77" y="316"/>
                  </a:lnTo>
                  <a:lnTo>
                    <a:pt x="77" y="344"/>
                  </a:lnTo>
                  <a:lnTo>
                    <a:pt x="71" y="356"/>
                  </a:lnTo>
                  <a:lnTo>
                    <a:pt x="60" y="362"/>
                  </a:lnTo>
                  <a:lnTo>
                    <a:pt x="50" y="365"/>
                  </a:lnTo>
                  <a:lnTo>
                    <a:pt x="35" y="365"/>
                  </a:lnTo>
                  <a:lnTo>
                    <a:pt x="24" y="364"/>
                  </a:lnTo>
                  <a:lnTo>
                    <a:pt x="15" y="361"/>
                  </a:lnTo>
                  <a:lnTo>
                    <a:pt x="9" y="356"/>
                  </a:lnTo>
                  <a:lnTo>
                    <a:pt x="2" y="343"/>
                  </a:lnTo>
                  <a:lnTo>
                    <a:pt x="0" y="316"/>
                  </a:lnTo>
                </a:path>
              </a:pathLst>
            </a:custGeom>
            <a:solidFill>
              <a:schemeClr val="accent3"/>
            </a:solidFill>
            <a:ln w="9525" cap="rnd" cmpd="sng">
              <a:solidFill>
                <a:schemeClr val="tx1"/>
              </a:solidFill>
              <a:prstDash val="solid"/>
              <a:round/>
              <a:headEnd/>
              <a:tailEnd/>
            </a:ln>
          </p:spPr>
          <p:txBody>
            <a:bodyPr/>
            <a:lstStyle/>
            <a:p>
              <a:endParaRPr lang="en-GB"/>
            </a:p>
          </p:txBody>
        </p:sp>
        <p:sp>
          <p:nvSpPr>
            <p:cNvPr id="33" name="AutoShape 31"/>
            <p:cNvSpPr>
              <a:spLocks noChangeArrowheads="1"/>
            </p:cNvSpPr>
            <p:nvPr/>
          </p:nvSpPr>
          <p:spPr bwMode="auto">
            <a:xfrm rot="11778354">
              <a:off x="2270227" y="4759345"/>
              <a:ext cx="2266955" cy="101478"/>
            </a:xfrm>
            <a:prstGeom prst="roundRect">
              <a:avLst>
                <a:gd name="adj" fmla="val 40903"/>
              </a:avLst>
            </a:prstGeom>
            <a:solidFill>
              <a:schemeClr val="accent3"/>
            </a:solidFill>
            <a:ln w="9525">
              <a:solidFill>
                <a:schemeClr val="tx1"/>
              </a:solidFill>
              <a:round/>
              <a:headEnd/>
              <a:tailEnd/>
            </a:ln>
          </p:spPr>
          <p:txBody>
            <a:bodyPr wrap="none" anchor="ctr"/>
            <a:lstStyle/>
            <a:p>
              <a:endParaRPr lang="en-ZA"/>
            </a:p>
          </p:txBody>
        </p:sp>
      </p:grpSp>
      <p:sp>
        <p:nvSpPr>
          <p:cNvPr id="34" name="Rectangle 33"/>
          <p:cNvSpPr/>
          <p:nvPr/>
        </p:nvSpPr>
        <p:spPr>
          <a:xfrm>
            <a:off x="325203" y="5619560"/>
            <a:ext cx="8638310" cy="591157"/>
          </a:xfrm>
          <a:prstGeom prst="rect">
            <a:avLst/>
          </a:prstGeom>
          <a:solidFill>
            <a:schemeClr val="accent4">
              <a:lumMod val="20000"/>
              <a:lumOff val="80000"/>
            </a:schemeClr>
          </a:solidFill>
        </p:spPr>
        <p:txBody>
          <a:bodyPr wrap="square">
            <a:noAutofit/>
          </a:bodyPr>
          <a:lstStyle/>
          <a:p>
            <a:pPr algn="ctr"/>
            <a:r>
              <a:rPr lang="en-ZA" sz="1600" b="1" dirty="0" smtClean="0">
                <a:latin typeface="Arial" pitchFamily="34" charset="0"/>
                <a:cs typeface="Arial" pitchFamily="34" charset="0"/>
              </a:rPr>
              <a:t>While the breadth of the mandate means that DSBD does not have the luxury of focussing purely one or the other, a balance must be found that ultimately prioritises the highest impact opportunities</a:t>
            </a:r>
            <a:r>
              <a:rPr lang="en-ZA" sz="1600" dirty="0" smtClean="0">
                <a:latin typeface="Arial" pitchFamily="34" charset="0"/>
                <a:cs typeface="Arial" pitchFamily="34" charset="0"/>
              </a:rPr>
              <a:t>.</a:t>
            </a:r>
            <a:endParaRPr lang="en-ZA" sz="1600" dirty="0">
              <a:latin typeface="Arial" pitchFamily="34" charset="0"/>
              <a:cs typeface="Arial" pitchFamily="34" charset="0"/>
            </a:endParaRPr>
          </a:p>
        </p:txBody>
      </p:sp>
      <p:pic>
        <p:nvPicPr>
          <p:cNvPr id="35" name="Picture 34"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179512" y="6210717"/>
            <a:ext cx="2208848" cy="647283"/>
          </a:xfrm>
          <a:prstGeom prst="rect">
            <a:avLst/>
          </a:prstGeom>
          <a:noFill/>
          <a:ln>
            <a:noFill/>
          </a:ln>
        </p:spPr>
      </p:pic>
      <p:sp>
        <p:nvSpPr>
          <p:cNvPr id="5" name="TextBox 4"/>
          <p:cNvSpPr txBox="1"/>
          <p:nvPr/>
        </p:nvSpPr>
        <p:spPr>
          <a:xfrm>
            <a:off x="8153400" y="6433018"/>
            <a:ext cx="641866" cy="369332"/>
          </a:xfrm>
          <a:prstGeom prst="rect">
            <a:avLst/>
          </a:prstGeom>
          <a:noFill/>
        </p:spPr>
        <p:txBody>
          <a:bodyPr wrap="square" rtlCol="0">
            <a:spAutoFit/>
          </a:bodyPr>
          <a:lstStyle/>
          <a:p>
            <a:r>
              <a:rPr lang="en-US" dirty="0" smtClean="0"/>
              <a:t>12</a:t>
            </a:r>
            <a:endParaRPr lang="en-US" dirty="0"/>
          </a:p>
        </p:txBody>
      </p:sp>
    </p:spTree>
    <p:extLst>
      <p:ext uri="{BB962C8B-B14F-4D97-AF65-F5344CB8AC3E}">
        <p14:creationId xmlns:p14="http://schemas.microsoft.com/office/powerpoint/2010/main" xmlns="" val="2522980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1"/>
            <a:ext cx="8229600" cy="5181600"/>
          </a:xfrm>
          <a:solidFill>
            <a:schemeClr val="accent3">
              <a:lumMod val="20000"/>
              <a:lumOff val="80000"/>
            </a:schemeClr>
          </a:solidFill>
        </p:spPr>
        <p:txBody>
          <a:bodyPr>
            <a:normAutofit/>
          </a:bodyPr>
          <a:lstStyle/>
          <a:p>
            <a:pPr marL="0" indent="0" algn="ctr">
              <a:buNone/>
            </a:pPr>
            <a:endParaRPr lang="en-ZA" sz="6600" dirty="0"/>
          </a:p>
          <a:p>
            <a:pPr marL="0" indent="0" algn="ctr">
              <a:buNone/>
            </a:pPr>
            <a:r>
              <a:rPr lang="en-ZA" sz="6600" dirty="0" smtClean="0">
                <a:solidFill>
                  <a:prstClr val="black"/>
                </a:solidFill>
                <a:latin typeface="Arial" panose="020B0604020202020204" pitchFamily="34" charset="0"/>
                <a:ea typeface="+mj-ea"/>
                <a:cs typeface="Arial" panose="020B0604020202020204" pitchFamily="34" charset="0"/>
              </a:rPr>
              <a:t>Programme Review: Methodology</a:t>
            </a: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943600"/>
            <a:ext cx="2258888" cy="722724"/>
          </a:xfrm>
          <a:prstGeom prst="rect">
            <a:avLst/>
          </a:prstGeom>
          <a:noFill/>
          <a:ln>
            <a:noFill/>
          </a:ln>
        </p:spPr>
      </p:pic>
      <p:sp>
        <p:nvSpPr>
          <p:cNvPr id="6" name="Slide Number Placeholder 5"/>
          <p:cNvSpPr>
            <a:spLocks noGrp="1"/>
          </p:cNvSpPr>
          <p:nvPr>
            <p:ph type="sldNum" sz="quarter" idx="12"/>
          </p:nvPr>
        </p:nvSpPr>
        <p:spPr/>
        <p:txBody>
          <a:bodyPr/>
          <a:lstStyle/>
          <a:p>
            <a:r>
              <a:rPr lang="en-US" sz="1600" b="1" dirty="0" smtClean="0"/>
              <a:t>13</a:t>
            </a:r>
            <a:endParaRPr lang="en-US" sz="1600" b="1" dirty="0"/>
          </a:p>
        </p:txBody>
      </p:sp>
    </p:spTree>
    <p:extLst>
      <p:ext uri="{BB962C8B-B14F-4D97-AF65-F5344CB8AC3E}">
        <p14:creationId xmlns:p14="http://schemas.microsoft.com/office/powerpoint/2010/main" xmlns="" val="3627322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46547" cy="909093"/>
          </a:xfrm>
          <a:solidFill>
            <a:srgbClr val="DCE6F2"/>
          </a:solidFill>
        </p:spPr>
        <p:txBody>
          <a:bodyPr/>
          <a:lstStyle/>
          <a:p>
            <a:r>
              <a:rPr lang="en-ZA" sz="1400" b="1" dirty="0" smtClean="0">
                <a:solidFill>
                  <a:schemeClr val="tx1">
                    <a:tint val="75000"/>
                  </a:schemeClr>
                </a:solidFill>
                <a:latin typeface="Arial"/>
                <a:ea typeface="+mn-ea"/>
                <a:cs typeface="Arial"/>
              </a:rPr>
              <a:t>T</a:t>
            </a:r>
            <a:r>
              <a:rPr lang="en-ZA" sz="1400" dirty="0" smtClean="0">
                <a:latin typeface="Arial" pitchFamily="34" charset="0"/>
                <a:cs typeface="Arial" pitchFamily="34" charset="0"/>
              </a:rPr>
              <a:t>he </a:t>
            </a:r>
            <a:r>
              <a:rPr lang="en-ZA" sz="1400" dirty="0">
                <a:latin typeface="Arial" pitchFamily="34" charset="0"/>
                <a:cs typeface="Arial" pitchFamily="34" charset="0"/>
              </a:rPr>
              <a:t>diagnostic stage </a:t>
            </a:r>
            <a:r>
              <a:rPr lang="en-ZA" sz="1400" dirty="0" smtClean="0">
                <a:latin typeface="Arial" pitchFamily="34" charset="0"/>
                <a:cs typeface="Arial" pitchFamily="34" charset="0"/>
              </a:rPr>
              <a:t>reviewed </a:t>
            </a:r>
            <a:r>
              <a:rPr lang="en-ZA" sz="1400" dirty="0">
                <a:latin typeface="Arial" pitchFamily="34" charset="0"/>
                <a:cs typeface="Arial" pitchFamily="34" charset="0"/>
              </a:rPr>
              <a:t>DSBD’s operating environment, internal structures and the programmes themselves. The design stage involves developing strategic recommendations on the optimal portfolio mix to deliver the department’s strategy. </a:t>
            </a:r>
          </a:p>
        </p:txBody>
      </p:sp>
      <p:sp>
        <p:nvSpPr>
          <p:cNvPr id="3" name="Text Placeholder 2"/>
          <p:cNvSpPr>
            <a:spLocks noGrp="1"/>
          </p:cNvSpPr>
          <p:nvPr>
            <p:ph type="body" sz="quarter" idx="10"/>
          </p:nvPr>
        </p:nvSpPr>
        <p:spPr>
          <a:xfrm>
            <a:off x="402166" y="0"/>
            <a:ext cx="8741834" cy="679269"/>
          </a:xfrm>
          <a:solidFill>
            <a:srgbClr val="EBF1DE"/>
          </a:solidFill>
        </p:spPr>
        <p:txBody>
          <a:bodyPr/>
          <a:lstStyle/>
          <a:p>
            <a:pPr algn="r"/>
            <a:r>
              <a:rPr lang="en-ZA" sz="3600" dirty="0">
                <a:latin typeface="Arial" pitchFamily="34" charset="0"/>
                <a:cs typeface="Arial" pitchFamily="34" charset="0"/>
              </a:rPr>
              <a:t>Approach and </a:t>
            </a:r>
            <a:r>
              <a:rPr lang="en-ZA" sz="3600" dirty="0" err="1">
                <a:latin typeface="Arial" pitchFamily="34" charset="0"/>
                <a:cs typeface="Arial" pitchFamily="34" charset="0"/>
              </a:rPr>
              <a:t>Workplan</a:t>
            </a:r>
            <a:endParaRPr lang="en-ZA" sz="3600" dirty="0">
              <a:latin typeface="Arial" pitchFamily="34" charset="0"/>
              <a:cs typeface="Arial" pitchFamily="34" charset="0"/>
            </a:endParaRPr>
          </a:p>
        </p:txBody>
      </p:sp>
      <p:sp>
        <p:nvSpPr>
          <p:cNvPr id="24" name="Rounded Rectangle 23"/>
          <p:cNvSpPr/>
          <p:nvPr/>
        </p:nvSpPr>
        <p:spPr>
          <a:xfrm>
            <a:off x="5015571" y="2190589"/>
            <a:ext cx="3449976" cy="3459524"/>
          </a:xfrm>
          <a:prstGeom prst="roundRect">
            <a:avLst>
              <a:gd name="adj" fmla="val 7481"/>
            </a:avLst>
          </a:prstGeom>
          <a:solidFill>
            <a:srgbClr val="EBF1DE"/>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t"/>
          <a:lstStyle/>
          <a:p>
            <a:pPr algn="ctr"/>
            <a:r>
              <a:rPr lang="en-ZA" sz="1400" dirty="0" smtClean="0">
                <a:solidFill>
                  <a:srgbClr val="000000"/>
                </a:solidFill>
              </a:rPr>
              <a:t>Programme Review Deliverables </a:t>
            </a:r>
            <a:endParaRPr lang="en-ZA" sz="1400" dirty="0">
              <a:solidFill>
                <a:srgbClr val="000000"/>
              </a:solidFill>
            </a:endParaRPr>
          </a:p>
        </p:txBody>
      </p:sp>
      <p:sp>
        <p:nvSpPr>
          <p:cNvPr id="25" name="Pentagon 24"/>
          <p:cNvSpPr/>
          <p:nvPr/>
        </p:nvSpPr>
        <p:spPr>
          <a:xfrm>
            <a:off x="4493024" y="1683510"/>
            <a:ext cx="4088212" cy="386113"/>
          </a:xfrm>
          <a:prstGeom prst="homePlate">
            <a:avLst>
              <a:gd name="adj" fmla="val 32353"/>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sz="1400" b="1" cap="small" dirty="0" smtClean="0">
                <a:solidFill>
                  <a:schemeClr val="tx1"/>
                </a:solidFill>
                <a:latin typeface="Arial"/>
              </a:rPr>
              <a:t>Design</a:t>
            </a:r>
            <a:endParaRPr lang="en-GB" sz="1400" b="1" cap="small" dirty="0">
              <a:solidFill>
                <a:schemeClr val="tx1"/>
              </a:solidFill>
              <a:latin typeface="Arial"/>
            </a:endParaRPr>
          </a:p>
        </p:txBody>
      </p:sp>
      <p:sp>
        <p:nvSpPr>
          <p:cNvPr id="26" name="Rounded Rectangle 25"/>
          <p:cNvSpPr/>
          <p:nvPr/>
        </p:nvSpPr>
        <p:spPr>
          <a:xfrm>
            <a:off x="512935" y="2193899"/>
            <a:ext cx="3804264" cy="756000"/>
          </a:xfrm>
          <a:prstGeom prst="roundRect">
            <a:avLst>
              <a:gd name="adj" fmla="val 7481"/>
            </a:avLst>
          </a:prstGeom>
          <a:solidFill>
            <a:srgbClr val="EBF1DE"/>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lang="en-ZA" sz="1400" b="1" dirty="0" smtClean="0">
                <a:solidFill>
                  <a:schemeClr val="tx1"/>
                </a:solidFill>
                <a:latin typeface="Arial"/>
                <a:cs typeface="Arial"/>
              </a:rPr>
              <a:t>External Analysis – Policy,  Development and SMME Needs</a:t>
            </a:r>
            <a:endParaRPr lang="en-GB" sz="1400" b="1" dirty="0">
              <a:solidFill>
                <a:schemeClr val="tx1"/>
              </a:solidFill>
              <a:latin typeface="Arial"/>
              <a:cs typeface="Arial"/>
            </a:endParaRPr>
          </a:p>
        </p:txBody>
      </p:sp>
      <p:sp>
        <p:nvSpPr>
          <p:cNvPr id="27" name="Rounded Rectangle 26"/>
          <p:cNvSpPr/>
          <p:nvPr/>
        </p:nvSpPr>
        <p:spPr>
          <a:xfrm>
            <a:off x="501923" y="4888563"/>
            <a:ext cx="3804264" cy="756000"/>
          </a:xfrm>
          <a:prstGeom prst="roundRect">
            <a:avLst>
              <a:gd name="adj" fmla="val 7481"/>
            </a:avLst>
          </a:prstGeom>
          <a:solidFill>
            <a:srgbClr val="EBF1DE"/>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lang="en-ZA" sz="1400" b="1" dirty="0" smtClean="0">
                <a:solidFill>
                  <a:srgbClr val="000000"/>
                </a:solidFill>
                <a:latin typeface="Arial"/>
                <a:cs typeface="Arial"/>
              </a:rPr>
              <a:t>Internal analysis – Budget and Operations</a:t>
            </a:r>
            <a:endParaRPr lang="en-GB" sz="1400" b="1" dirty="0">
              <a:solidFill>
                <a:srgbClr val="000000"/>
              </a:solidFill>
              <a:latin typeface="Arial"/>
              <a:cs typeface="Arial"/>
            </a:endParaRPr>
          </a:p>
        </p:txBody>
      </p:sp>
      <p:sp>
        <p:nvSpPr>
          <p:cNvPr id="28" name="Isosceles Triangle 27"/>
          <p:cNvSpPr/>
          <p:nvPr/>
        </p:nvSpPr>
        <p:spPr>
          <a:xfrm rot="5400000">
            <a:off x="2943318" y="3727448"/>
            <a:ext cx="3518159" cy="380515"/>
          </a:xfrm>
          <a:prstGeom prst="triangl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200"/>
          </a:p>
        </p:txBody>
      </p:sp>
      <p:sp>
        <p:nvSpPr>
          <p:cNvPr id="29" name="Rounded Rectangle 28"/>
          <p:cNvSpPr/>
          <p:nvPr/>
        </p:nvSpPr>
        <p:spPr>
          <a:xfrm>
            <a:off x="5291088" y="3329628"/>
            <a:ext cx="2919386" cy="690143"/>
          </a:xfrm>
          <a:prstGeom prst="roundRect">
            <a:avLst>
              <a:gd name="adj" fmla="val 7481"/>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lang="en-ZA" sz="1200" b="1" dirty="0" smtClean="0">
                <a:solidFill>
                  <a:srgbClr val="000000"/>
                </a:solidFill>
                <a:latin typeface="Arial" pitchFamily="34" charset="0"/>
                <a:cs typeface="Arial" pitchFamily="34" charset="0"/>
              </a:rPr>
              <a:t>Business </a:t>
            </a:r>
            <a:r>
              <a:rPr lang="en-ZA" sz="1200" b="1" dirty="0">
                <a:solidFill>
                  <a:srgbClr val="000000"/>
                </a:solidFill>
                <a:latin typeface="Arial" pitchFamily="34" charset="0"/>
                <a:cs typeface="Arial" pitchFamily="34" charset="0"/>
              </a:rPr>
              <a:t>case to support the </a:t>
            </a:r>
            <a:r>
              <a:rPr lang="en-ZA" sz="1200" b="1" dirty="0" smtClean="0">
                <a:solidFill>
                  <a:srgbClr val="000000"/>
                </a:solidFill>
                <a:latin typeface="Arial" pitchFamily="34" charset="0"/>
                <a:cs typeface="Arial" pitchFamily="34" charset="0"/>
              </a:rPr>
              <a:t>recommended programme portfolio mix</a:t>
            </a:r>
            <a:endParaRPr lang="en-GB" sz="1200" b="1" dirty="0">
              <a:solidFill>
                <a:srgbClr val="000000"/>
              </a:solidFill>
              <a:latin typeface="Arial" pitchFamily="34" charset="0"/>
              <a:cs typeface="Arial" pitchFamily="34" charset="0"/>
            </a:endParaRPr>
          </a:p>
        </p:txBody>
      </p:sp>
      <p:sp>
        <p:nvSpPr>
          <p:cNvPr id="30" name="Rounded Rectangle 29"/>
          <p:cNvSpPr/>
          <p:nvPr/>
        </p:nvSpPr>
        <p:spPr>
          <a:xfrm>
            <a:off x="5302099" y="4094370"/>
            <a:ext cx="2919386" cy="690143"/>
          </a:xfrm>
          <a:prstGeom prst="roundRect">
            <a:avLst>
              <a:gd name="adj" fmla="val 7481"/>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lang="en-ZA" sz="1200" b="1" dirty="0" smtClean="0">
                <a:solidFill>
                  <a:srgbClr val="000000"/>
                </a:solidFill>
                <a:latin typeface="Arial" pitchFamily="34" charset="0"/>
                <a:cs typeface="Arial" pitchFamily="34" charset="0"/>
              </a:rPr>
              <a:t>Implementation </a:t>
            </a:r>
            <a:r>
              <a:rPr lang="en-ZA" sz="1200" b="1" dirty="0">
                <a:solidFill>
                  <a:srgbClr val="000000"/>
                </a:solidFill>
                <a:latin typeface="Arial" pitchFamily="34" charset="0"/>
                <a:cs typeface="Arial" pitchFamily="34" charset="0"/>
              </a:rPr>
              <a:t>plan to guide </a:t>
            </a:r>
            <a:r>
              <a:rPr lang="en-ZA" sz="1200" b="1" dirty="0" smtClean="0">
                <a:solidFill>
                  <a:srgbClr val="000000"/>
                </a:solidFill>
                <a:latin typeface="Arial" pitchFamily="34" charset="0"/>
                <a:cs typeface="Arial" pitchFamily="34" charset="0"/>
              </a:rPr>
              <a:t>execution of programmes</a:t>
            </a:r>
            <a:endParaRPr lang="en-GB" sz="1200" b="1" dirty="0">
              <a:solidFill>
                <a:srgbClr val="000000"/>
              </a:solidFill>
              <a:latin typeface="Arial" pitchFamily="34" charset="0"/>
              <a:cs typeface="Arial" pitchFamily="34" charset="0"/>
            </a:endParaRPr>
          </a:p>
        </p:txBody>
      </p:sp>
      <p:sp>
        <p:nvSpPr>
          <p:cNvPr id="31" name="Pentagon 30"/>
          <p:cNvSpPr/>
          <p:nvPr/>
        </p:nvSpPr>
        <p:spPr>
          <a:xfrm>
            <a:off x="501923" y="1683509"/>
            <a:ext cx="4088718" cy="386113"/>
          </a:xfrm>
          <a:prstGeom prst="homePlate">
            <a:avLst>
              <a:gd name="adj" fmla="val 32353"/>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sz="1400" b="1" cap="small" dirty="0" smtClean="0">
                <a:solidFill>
                  <a:srgbClr val="000000"/>
                </a:solidFill>
                <a:latin typeface="Arial"/>
                <a:cs typeface="Arial"/>
              </a:rPr>
              <a:t>Diagnostic</a:t>
            </a:r>
            <a:endParaRPr lang="en-GB" sz="1400" b="1" cap="small" dirty="0">
              <a:solidFill>
                <a:srgbClr val="000000"/>
              </a:solidFill>
              <a:latin typeface="Arial"/>
              <a:cs typeface="Arial"/>
            </a:endParaRPr>
          </a:p>
        </p:txBody>
      </p:sp>
      <p:sp>
        <p:nvSpPr>
          <p:cNvPr id="38" name="Rounded Rectangle 37"/>
          <p:cNvSpPr/>
          <p:nvPr/>
        </p:nvSpPr>
        <p:spPr>
          <a:xfrm>
            <a:off x="533400" y="3048000"/>
            <a:ext cx="3804264" cy="756000"/>
          </a:xfrm>
          <a:prstGeom prst="roundRect">
            <a:avLst>
              <a:gd name="adj" fmla="val 7481"/>
            </a:avLst>
          </a:prstGeom>
          <a:solidFill>
            <a:srgbClr val="EBF1DE"/>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lang="en-ZA" sz="1400" b="1" dirty="0" smtClean="0">
                <a:solidFill>
                  <a:srgbClr val="000000"/>
                </a:solidFill>
                <a:latin typeface="Arial"/>
                <a:cs typeface="Arial"/>
              </a:rPr>
              <a:t>Internal Analysis – Current Strategy and PM&amp;E review</a:t>
            </a:r>
            <a:endParaRPr lang="en-GB" sz="1400" b="1" dirty="0">
              <a:solidFill>
                <a:srgbClr val="000000"/>
              </a:solidFill>
              <a:latin typeface="Arial"/>
              <a:cs typeface="Arial"/>
            </a:endParaRPr>
          </a:p>
        </p:txBody>
      </p:sp>
      <p:sp>
        <p:nvSpPr>
          <p:cNvPr id="40" name="Rounded Rectangle 39"/>
          <p:cNvSpPr/>
          <p:nvPr/>
        </p:nvSpPr>
        <p:spPr>
          <a:xfrm>
            <a:off x="5308594" y="4851224"/>
            <a:ext cx="2919386" cy="690143"/>
          </a:xfrm>
          <a:prstGeom prst="roundRect">
            <a:avLst>
              <a:gd name="adj" fmla="val 7481"/>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lang="en-ZA" sz="1200" b="1" dirty="0" smtClean="0">
                <a:solidFill>
                  <a:srgbClr val="000000"/>
                </a:solidFill>
              </a:rPr>
              <a:t>Communication plan to manage stakeholders</a:t>
            </a:r>
            <a:endParaRPr lang="en-GB" sz="1200" b="1" dirty="0">
              <a:solidFill>
                <a:srgbClr val="000000"/>
              </a:solidFill>
            </a:endParaRPr>
          </a:p>
        </p:txBody>
      </p:sp>
      <p:sp>
        <p:nvSpPr>
          <p:cNvPr id="41" name="Rounded Rectangle 40"/>
          <p:cNvSpPr/>
          <p:nvPr/>
        </p:nvSpPr>
        <p:spPr>
          <a:xfrm>
            <a:off x="5286461" y="2549108"/>
            <a:ext cx="2919386" cy="690143"/>
          </a:xfrm>
          <a:prstGeom prst="roundRect">
            <a:avLst>
              <a:gd name="adj" fmla="val 7481"/>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lang="en-US" sz="1200" b="1" dirty="0">
                <a:solidFill>
                  <a:srgbClr val="000000"/>
                </a:solidFill>
                <a:latin typeface="Arial" pitchFamily="34" charset="0"/>
                <a:cs typeface="Arial" pitchFamily="34" charset="0"/>
              </a:rPr>
              <a:t>Strategic recommendations on optimal </a:t>
            </a:r>
            <a:r>
              <a:rPr lang="en-US" sz="1200" b="1" dirty="0" err="1">
                <a:solidFill>
                  <a:srgbClr val="000000"/>
                </a:solidFill>
                <a:latin typeface="Arial" pitchFamily="34" charset="0"/>
                <a:cs typeface="Arial" pitchFamily="34" charset="0"/>
              </a:rPr>
              <a:t>programme</a:t>
            </a:r>
            <a:r>
              <a:rPr lang="en-US" sz="1200" b="1" dirty="0">
                <a:solidFill>
                  <a:srgbClr val="000000"/>
                </a:solidFill>
                <a:latin typeface="Arial" pitchFamily="34" charset="0"/>
                <a:cs typeface="Arial" pitchFamily="34" charset="0"/>
              </a:rPr>
              <a:t> portfolio to deliver DSBD strategy</a:t>
            </a:r>
            <a:r>
              <a:rPr lang="en-US" sz="1200" dirty="0">
                <a:solidFill>
                  <a:schemeClr val="accent3"/>
                </a:solidFill>
              </a:rPr>
              <a:t>.</a:t>
            </a:r>
            <a:r>
              <a:rPr lang="en-ZA" sz="1200" dirty="0">
                <a:solidFill>
                  <a:schemeClr val="accent3"/>
                </a:solidFill>
              </a:rPr>
              <a:t> </a:t>
            </a:r>
            <a:endParaRPr lang="en-GB" sz="1200" dirty="0">
              <a:solidFill>
                <a:schemeClr val="accent3"/>
              </a:solidFill>
            </a:endParaRPr>
          </a:p>
        </p:txBody>
      </p:sp>
      <p:sp>
        <p:nvSpPr>
          <p:cNvPr id="42" name="Rounded Rectangle 41"/>
          <p:cNvSpPr/>
          <p:nvPr/>
        </p:nvSpPr>
        <p:spPr>
          <a:xfrm>
            <a:off x="512935" y="3990341"/>
            <a:ext cx="3804264" cy="756000"/>
          </a:xfrm>
          <a:prstGeom prst="roundRect">
            <a:avLst>
              <a:gd name="adj" fmla="val 7481"/>
            </a:avLst>
          </a:prstGeom>
          <a:solidFill>
            <a:srgbClr val="EBF1DE"/>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lang="en-ZA" sz="1400" b="1" dirty="0" smtClean="0">
                <a:solidFill>
                  <a:srgbClr val="000000"/>
                </a:solidFill>
                <a:latin typeface="Arial"/>
                <a:cs typeface="Arial"/>
              </a:rPr>
              <a:t>Internal analysis – Project and Programme Review</a:t>
            </a:r>
            <a:endParaRPr lang="en-GB" sz="1400" b="1" dirty="0">
              <a:solidFill>
                <a:srgbClr val="000000"/>
              </a:solidFill>
              <a:latin typeface="Arial"/>
              <a:cs typeface="Arial"/>
            </a:endParaRPr>
          </a:p>
        </p:txBody>
      </p:sp>
      <p:pic>
        <p:nvPicPr>
          <p:cNvPr id="16" name="Picture 15"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943600"/>
            <a:ext cx="1954088" cy="722724"/>
          </a:xfrm>
          <a:prstGeom prst="rect">
            <a:avLst/>
          </a:prstGeom>
          <a:noFill/>
          <a:ln>
            <a:noFill/>
          </a:ln>
        </p:spPr>
      </p:pic>
      <p:sp>
        <p:nvSpPr>
          <p:cNvPr id="7" name="TextBox 6"/>
          <p:cNvSpPr txBox="1"/>
          <p:nvPr/>
        </p:nvSpPr>
        <p:spPr>
          <a:xfrm>
            <a:off x="7772400" y="6324600"/>
            <a:ext cx="489466" cy="369332"/>
          </a:xfrm>
          <a:prstGeom prst="rect">
            <a:avLst/>
          </a:prstGeom>
          <a:noFill/>
        </p:spPr>
        <p:txBody>
          <a:bodyPr wrap="square" rtlCol="0">
            <a:spAutoFit/>
          </a:bodyPr>
          <a:lstStyle/>
          <a:p>
            <a:r>
              <a:rPr lang="en-US" dirty="0" smtClean="0"/>
              <a:t>14</a:t>
            </a:r>
            <a:endParaRPr lang="en-US" dirty="0"/>
          </a:p>
        </p:txBody>
      </p:sp>
    </p:spTree>
    <p:extLst>
      <p:ext uri="{BB962C8B-B14F-4D97-AF65-F5344CB8AC3E}">
        <p14:creationId xmlns:p14="http://schemas.microsoft.com/office/powerpoint/2010/main" xmlns="" val="1360524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ZA" dirty="0" smtClean="0">
                <a:latin typeface="Arial" pitchFamily="34" charset="0"/>
                <a:cs typeface="Arial" pitchFamily="34" charset="0"/>
              </a:rPr>
              <a:t>The programme </a:t>
            </a:r>
            <a:r>
              <a:rPr lang="en-ZA" dirty="0">
                <a:latin typeface="Arial" pitchFamily="34" charset="0"/>
                <a:cs typeface="Arial" pitchFamily="34" charset="0"/>
              </a:rPr>
              <a:t>review methodology </a:t>
            </a:r>
            <a:r>
              <a:rPr lang="en-ZA" dirty="0" smtClean="0">
                <a:latin typeface="Arial" pitchFamily="34" charset="0"/>
                <a:cs typeface="Arial" pitchFamily="34" charset="0"/>
              </a:rPr>
              <a:t>began </a:t>
            </a:r>
            <a:r>
              <a:rPr lang="en-ZA" dirty="0">
                <a:latin typeface="Arial" pitchFamily="34" charset="0"/>
                <a:cs typeface="Arial" pitchFamily="34" charset="0"/>
              </a:rPr>
              <a:t>with an opportunity analysis followed by a programme review of the current programmes and then an </a:t>
            </a:r>
            <a:r>
              <a:rPr lang="en-ZA" dirty="0" smtClean="0">
                <a:latin typeface="Arial" pitchFamily="34" charset="0"/>
                <a:cs typeface="Arial" pitchFamily="34" charset="0"/>
              </a:rPr>
              <a:t>assessment </a:t>
            </a:r>
            <a:r>
              <a:rPr lang="en-ZA" dirty="0">
                <a:latin typeface="Arial" pitchFamily="34" charset="0"/>
                <a:cs typeface="Arial" pitchFamily="34" charset="0"/>
              </a:rPr>
              <a:t>of whether the current programme portfolio meets the required impact. </a:t>
            </a:r>
          </a:p>
        </p:txBody>
      </p:sp>
      <p:sp>
        <p:nvSpPr>
          <p:cNvPr id="3" name="Text Placeholder 2"/>
          <p:cNvSpPr>
            <a:spLocks noGrp="1"/>
          </p:cNvSpPr>
          <p:nvPr>
            <p:ph type="body" sz="quarter" idx="10"/>
          </p:nvPr>
        </p:nvSpPr>
        <p:spPr>
          <a:xfrm>
            <a:off x="402166" y="0"/>
            <a:ext cx="8741834" cy="679269"/>
          </a:xfrm>
          <a:solidFill>
            <a:srgbClr val="EBF1DE"/>
          </a:solidFill>
        </p:spPr>
        <p:txBody>
          <a:bodyPr/>
          <a:lstStyle/>
          <a:p>
            <a:pPr algn="r"/>
            <a:r>
              <a:rPr lang="en-ZA" sz="3600" dirty="0">
                <a:latin typeface="Arial" pitchFamily="34" charset="0"/>
                <a:cs typeface="Arial" pitchFamily="34" charset="0"/>
              </a:rPr>
              <a:t>Programme Review Methodology</a:t>
            </a:r>
          </a:p>
        </p:txBody>
      </p:sp>
      <p:sp>
        <p:nvSpPr>
          <p:cNvPr id="12" name="Chevron 11"/>
          <p:cNvSpPr/>
          <p:nvPr/>
        </p:nvSpPr>
        <p:spPr bwMode="auto">
          <a:xfrm>
            <a:off x="2927224" y="2418673"/>
            <a:ext cx="1419326" cy="692446"/>
          </a:xfrm>
          <a:prstGeom prst="chevron">
            <a:avLst>
              <a:gd name="adj" fmla="val 25143"/>
            </a:avLst>
          </a:prstGeom>
          <a:solidFill>
            <a:srgbClr val="EBF1DE"/>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400"/>
            <a:r>
              <a:rPr lang="en-ZA" sz="1600" b="1" dirty="0">
                <a:solidFill>
                  <a:srgbClr val="000000"/>
                </a:solidFill>
                <a:latin typeface="+mn-lt"/>
              </a:rPr>
              <a:t>Inputs</a:t>
            </a:r>
            <a:endParaRPr lang="en-GB" sz="1400" b="1" dirty="0">
              <a:solidFill>
                <a:srgbClr val="000000"/>
              </a:solidFill>
              <a:latin typeface="+mn-lt"/>
            </a:endParaRPr>
          </a:p>
        </p:txBody>
      </p:sp>
      <p:sp>
        <p:nvSpPr>
          <p:cNvPr id="13" name="Chevron 12"/>
          <p:cNvSpPr/>
          <p:nvPr/>
        </p:nvSpPr>
        <p:spPr bwMode="auto">
          <a:xfrm>
            <a:off x="6157332" y="2418673"/>
            <a:ext cx="1419326" cy="692446"/>
          </a:xfrm>
          <a:prstGeom prst="chevron">
            <a:avLst>
              <a:gd name="adj" fmla="val 25143"/>
            </a:avLst>
          </a:prstGeom>
          <a:solidFill>
            <a:srgbClr val="EBF1DE"/>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400"/>
            <a:r>
              <a:rPr lang="en-ZA" sz="1600" b="1" dirty="0">
                <a:solidFill>
                  <a:srgbClr val="000000"/>
                </a:solidFill>
                <a:latin typeface="+mn-lt"/>
              </a:rPr>
              <a:t>Outcomes</a:t>
            </a:r>
            <a:endParaRPr lang="en-GB" sz="1400" b="1" dirty="0">
              <a:solidFill>
                <a:srgbClr val="000000"/>
              </a:solidFill>
              <a:latin typeface="+mn-lt"/>
            </a:endParaRPr>
          </a:p>
        </p:txBody>
      </p:sp>
      <p:sp>
        <p:nvSpPr>
          <p:cNvPr id="14" name="Chevron 13"/>
          <p:cNvSpPr/>
          <p:nvPr/>
        </p:nvSpPr>
        <p:spPr bwMode="auto">
          <a:xfrm>
            <a:off x="7442023" y="2418673"/>
            <a:ext cx="1419326" cy="692446"/>
          </a:xfrm>
          <a:prstGeom prst="chevron">
            <a:avLst>
              <a:gd name="adj" fmla="val 25143"/>
            </a:avLst>
          </a:prstGeom>
          <a:solidFill>
            <a:srgbClr val="EBF1DE"/>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400"/>
            <a:r>
              <a:rPr lang="en-ZA" sz="1600" b="1" dirty="0">
                <a:solidFill>
                  <a:srgbClr val="000000"/>
                </a:solidFill>
                <a:latin typeface="+mn-lt"/>
              </a:rPr>
              <a:t>Impact</a:t>
            </a:r>
            <a:endParaRPr lang="en-GB" sz="1400" b="1" dirty="0">
              <a:solidFill>
                <a:srgbClr val="000000"/>
              </a:solidFill>
              <a:latin typeface="+mn-lt"/>
            </a:endParaRPr>
          </a:p>
        </p:txBody>
      </p:sp>
      <p:sp>
        <p:nvSpPr>
          <p:cNvPr id="15" name="Chevron 14"/>
          <p:cNvSpPr/>
          <p:nvPr/>
        </p:nvSpPr>
        <p:spPr bwMode="auto">
          <a:xfrm>
            <a:off x="4214889" y="2418673"/>
            <a:ext cx="1419326" cy="692446"/>
          </a:xfrm>
          <a:prstGeom prst="chevron">
            <a:avLst>
              <a:gd name="adj" fmla="val 25143"/>
            </a:avLst>
          </a:prstGeom>
          <a:solidFill>
            <a:srgbClr val="EBF1DE"/>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400"/>
            <a:r>
              <a:rPr lang="en-ZA" sz="1600" b="1" dirty="0">
                <a:solidFill>
                  <a:srgbClr val="000000"/>
                </a:solidFill>
                <a:latin typeface="+mn-lt"/>
              </a:rPr>
              <a:t>Activities</a:t>
            </a:r>
            <a:endParaRPr lang="en-GB" sz="1600" b="1" dirty="0">
              <a:solidFill>
                <a:srgbClr val="000000"/>
              </a:solidFill>
              <a:latin typeface="+mn-lt"/>
            </a:endParaRPr>
          </a:p>
        </p:txBody>
      </p:sp>
      <p:sp>
        <p:nvSpPr>
          <p:cNvPr id="16" name="Striped Right Arrow 15"/>
          <p:cNvSpPr/>
          <p:nvPr/>
        </p:nvSpPr>
        <p:spPr bwMode="auto">
          <a:xfrm>
            <a:off x="5689863" y="2610793"/>
            <a:ext cx="623188" cy="308206"/>
          </a:xfrm>
          <a:prstGeom prst="stripedRightArrow">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lt1"/>
              </a:solidFill>
              <a:latin typeface="+mn-lt"/>
              <a:ea typeface="+mn-ea"/>
              <a:cs typeface="+mn-cs"/>
            </a:endParaRPr>
          </a:p>
        </p:txBody>
      </p:sp>
      <p:sp>
        <p:nvSpPr>
          <p:cNvPr id="17" name="Chevron 16"/>
          <p:cNvSpPr/>
          <p:nvPr/>
        </p:nvSpPr>
        <p:spPr bwMode="auto">
          <a:xfrm>
            <a:off x="318152" y="2418673"/>
            <a:ext cx="1889125" cy="692446"/>
          </a:xfrm>
          <a:prstGeom prst="chevron">
            <a:avLst>
              <a:gd name="adj" fmla="val 25143"/>
            </a:avLst>
          </a:prstGeom>
          <a:solidFill>
            <a:srgbClr val="EBF1DE"/>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400"/>
            <a:r>
              <a:rPr lang="en-ZA" sz="1600" b="1" dirty="0" smtClean="0">
                <a:solidFill>
                  <a:srgbClr val="000000"/>
                </a:solidFill>
                <a:latin typeface="+mn-lt"/>
              </a:rPr>
              <a:t>Opportunity/</a:t>
            </a:r>
          </a:p>
          <a:p>
            <a:pPr algn="ctr" defTabSz="914400"/>
            <a:r>
              <a:rPr lang="en-ZA" sz="1600" b="1" dirty="0" smtClean="0">
                <a:solidFill>
                  <a:srgbClr val="000000"/>
                </a:solidFill>
                <a:latin typeface="+mn-lt"/>
              </a:rPr>
              <a:t>Problem</a:t>
            </a:r>
            <a:endParaRPr lang="en-GB" sz="1600" b="1" dirty="0">
              <a:solidFill>
                <a:srgbClr val="000000"/>
              </a:solidFill>
              <a:latin typeface="+mn-lt"/>
            </a:endParaRPr>
          </a:p>
        </p:txBody>
      </p:sp>
      <p:sp>
        <p:nvSpPr>
          <p:cNvPr id="18" name="Striped Right Arrow 17"/>
          <p:cNvSpPr/>
          <p:nvPr/>
        </p:nvSpPr>
        <p:spPr bwMode="auto">
          <a:xfrm>
            <a:off x="2330278" y="2610793"/>
            <a:ext cx="622800" cy="308206"/>
          </a:xfrm>
          <a:prstGeom prst="stripedRightArrow">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lt1"/>
              </a:solidFill>
              <a:latin typeface="+mn-lt"/>
              <a:ea typeface="+mn-ea"/>
              <a:cs typeface="+mn-cs"/>
            </a:endParaRPr>
          </a:p>
        </p:txBody>
      </p:sp>
      <p:sp>
        <p:nvSpPr>
          <p:cNvPr id="19" name="Rounded Rectangle 18"/>
          <p:cNvSpPr/>
          <p:nvPr/>
        </p:nvSpPr>
        <p:spPr bwMode="auto">
          <a:xfrm>
            <a:off x="2564530" y="1949921"/>
            <a:ext cx="4051150" cy="293920"/>
          </a:xfrm>
          <a:prstGeom prst="roundRect">
            <a:avLst/>
          </a:prstGeom>
          <a:solidFill>
            <a:schemeClr val="accent3"/>
          </a:solidFill>
          <a:ln w="12700" cap="flat" cmpd="sng" algn="ctr">
            <a:solidFill>
              <a:schemeClr val="accent3"/>
            </a:solidFill>
            <a:prstDash val="solid"/>
          </a:ln>
          <a:effectLst/>
        </p:spPr>
        <p:txBody>
          <a:bodyPr rtlCol="0" anchor="ctr"/>
          <a:lstStyle/>
          <a:p>
            <a:pPr algn="ctr" defTabSz="1280160"/>
            <a:r>
              <a:rPr lang="en-ZA" sz="1400" kern="0" dirty="0">
                <a:solidFill>
                  <a:prstClr val="white"/>
                </a:solidFill>
                <a:latin typeface="Arial" pitchFamily="34" charset="0"/>
                <a:cs typeface="Arial" pitchFamily="34" charset="0"/>
              </a:rPr>
              <a:t>PROGRAMME REVIEW METHODOLOGY</a:t>
            </a:r>
            <a:endParaRPr lang="en-GB" sz="1400" kern="0" dirty="0">
              <a:solidFill>
                <a:prstClr val="white"/>
              </a:solidFill>
              <a:latin typeface="Arial" pitchFamily="34" charset="0"/>
              <a:cs typeface="Arial" pitchFamily="34" charset="0"/>
            </a:endParaRPr>
          </a:p>
        </p:txBody>
      </p:sp>
      <p:sp>
        <p:nvSpPr>
          <p:cNvPr id="20" name="Rectangle 19"/>
          <p:cNvSpPr/>
          <p:nvPr/>
        </p:nvSpPr>
        <p:spPr>
          <a:xfrm>
            <a:off x="318152" y="3168398"/>
            <a:ext cx="1715945" cy="243792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spcAft>
                <a:spcPts val="600"/>
              </a:spcAft>
              <a:buFont typeface="Arial" panose="020B0604020202020204" pitchFamily="34" charset="0"/>
              <a:buChar char="•"/>
            </a:pPr>
            <a:endParaRPr lang="en-GB" sz="1100" b="1" dirty="0" smtClean="0">
              <a:solidFill>
                <a:schemeClr val="accent3"/>
              </a:solidFill>
              <a:latin typeface="Arial" pitchFamily="34" charset="0"/>
              <a:cs typeface="Arial" pitchFamily="34" charset="0"/>
            </a:endParaRPr>
          </a:p>
          <a:p>
            <a:pPr marL="85725" indent="-85725">
              <a:spcAft>
                <a:spcPts val="600"/>
              </a:spcAft>
              <a:buFont typeface="Arial" panose="020B0604020202020204" pitchFamily="34" charset="0"/>
              <a:buChar char="•"/>
            </a:pPr>
            <a:r>
              <a:rPr lang="en-GB" sz="1100" b="1" dirty="0" smtClean="0">
                <a:solidFill>
                  <a:srgbClr val="000000"/>
                </a:solidFill>
                <a:latin typeface="Arial" pitchFamily="34" charset="0"/>
                <a:cs typeface="Arial" pitchFamily="34" charset="0"/>
              </a:rPr>
              <a:t>Opportunity </a:t>
            </a:r>
            <a:r>
              <a:rPr lang="en-GB" sz="1100" b="1" dirty="0">
                <a:solidFill>
                  <a:srgbClr val="000000"/>
                </a:solidFill>
                <a:latin typeface="Arial" pitchFamily="34" charset="0"/>
                <a:cs typeface="Arial" pitchFamily="34" charset="0"/>
              </a:rPr>
              <a:t>analysis that assesses the extent of the social problem and the impact required to alleviate </a:t>
            </a:r>
            <a:r>
              <a:rPr lang="en-GB" sz="1100" b="1" dirty="0" smtClean="0">
                <a:solidFill>
                  <a:srgbClr val="000000"/>
                </a:solidFill>
                <a:latin typeface="Arial" pitchFamily="34" charset="0"/>
                <a:cs typeface="Arial" pitchFamily="34" charset="0"/>
              </a:rPr>
              <a:t>it.</a:t>
            </a:r>
          </a:p>
          <a:p>
            <a:pPr marL="85725" indent="-85725">
              <a:spcAft>
                <a:spcPts val="600"/>
              </a:spcAft>
              <a:buFont typeface="Arial" panose="020B0604020202020204" pitchFamily="34" charset="0"/>
              <a:buChar char="•"/>
            </a:pPr>
            <a:r>
              <a:rPr lang="en-GB" sz="1100" b="1" dirty="0" smtClean="0">
                <a:solidFill>
                  <a:srgbClr val="000000"/>
                </a:solidFill>
                <a:latin typeface="Arial" pitchFamily="34" charset="0"/>
                <a:cs typeface="Arial" pitchFamily="34" charset="0"/>
              </a:rPr>
              <a:t>Identifies the population of businesses requiring support </a:t>
            </a:r>
          </a:p>
          <a:p>
            <a:pPr marL="85725" indent="-85725">
              <a:spcAft>
                <a:spcPts val="600"/>
              </a:spcAft>
              <a:buFont typeface="Arial" panose="020B0604020202020204" pitchFamily="34" charset="0"/>
              <a:buChar char="•"/>
            </a:pPr>
            <a:r>
              <a:rPr lang="en-GB" sz="1100" b="1" dirty="0" smtClean="0">
                <a:solidFill>
                  <a:srgbClr val="000000"/>
                </a:solidFill>
                <a:latin typeface="Arial" pitchFamily="34" charset="0"/>
                <a:cs typeface="Arial" pitchFamily="34" charset="0"/>
              </a:rPr>
              <a:t>Confirms the overarching mandate, policy framework and strategic objectives</a:t>
            </a:r>
            <a:endParaRPr lang="en-US" sz="1100" b="1" dirty="0">
              <a:solidFill>
                <a:srgbClr val="000000"/>
              </a:solidFill>
              <a:latin typeface="Arial" pitchFamily="34" charset="0"/>
              <a:cs typeface="Arial" pitchFamily="34" charset="0"/>
            </a:endParaRPr>
          </a:p>
        </p:txBody>
      </p:sp>
      <p:sp>
        <p:nvSpPr>
          <p:cNvPr id="21" name="Rectangle 20"/>
          <p:cNvSpPr/>
          <p:nvPr/>
        </p:nvSpPr>
        <p:spPr>
          <a:xfrm>
            <a:off x="2944002" y="3177628"/>
            <a:ext cx="2512315" cy="243792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spcAft>
                <a:spcPts val="600"/>
              </a:spcAft>
              <a:buFont typeface="Arial" panose="020B0604020202020204" pitchFamily="34" charset="0"/>
              <a:buChar char="•"/>
            </a:pPr>
            <a:r>
              <a:rPr lang="en-GB" sz="1100" b="1" dirty="0">
                <a:solidFill>
                  <a:srgbClr val="000000"/>
                </a:solidFill>
                <a:latin typeface="Arial" pitchFamily="34" charset="0"/>
                <a:cs typeface="Arial" pitchFamily="34" charset="0"/>
              </a:rPr>
              <a:t>Programme review that looks at the current programmes in terms of the inputs and activities they comprise and the outcomes and impact that they </a:t>
            </a:r>
            <a:r>
              <a:rPr lang="en-GB" sz="1100" b="1" dirty="0" smtClean="0">
                <a:solidFill>
                  <a:srgbClr val="000000"/>
                </a:solidFill>
                <a:latin typeface="Arial" pitchFamily="34" charset="0"/>
                <a:cs typeface="Arial" pitchFamily="34" charset="0"/>
              </a:rPr>
              <a:t>generate</a:t>
            </a:r>
          </a:p>
          <a:p>
            <a:pPr marL="85725" indent="-85725">
              <a:spcAft>
                <a:spcPts val="600"/>
              </a:spcAft>
              <a:buFont typeface="Arial" panose="020B0604020202020204" pitchFamily="34" charset="0"/>
              <a:buChar char="•"/>
            </a:pPr>
            <a:r>
              <a:rPr lang="en-GB" sz="1100" b="1" dirty="0" smtClean="0">
                <a:solidFill>
                  <a:srgbClr val="000000"/>
                </a:solidFill>
                <a:latin typeface="Arial" pitchFamily="34" charset="0"/>
                <a:cs typeface="Arial" pitchFamily="34" charset="0"/>
              </a:rPr>
              <a:t>Consolidates both quantitative and qualitative insights to develop a comprehensive perspective of programme performance</a:t>
            </a:r>
            <a:endParaRPr lang="en-US" sz="1100" b="1" dirty="0">
              <a:solidFill>
                <a:srgbClr val="000000"/>
              </a:solidFill>
              <a:latin typeface="Arial" pitchFamily="34" charset="0"/>
              <a:cs typeface="Arial" pitchFamily="34" charset="0"/>
            </a:endParaRPr>
          </a:p>
        </p:txBody>
      </p:sp>
      <p:sp>
        <p:nvSpPr>
          <p:cNvPr id="22" name="Rectangle 21"/>
          <p:cNvSpPr/>
          <p:nvPr/>
        </p:nvSpPr>
        <p:spPr>
          <a:xfrm>
            <a:off x="6158427" y="3168399"/>
            <a:ext cx="2512315" cy="2437929"/>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spcAft>
                <a:spcPts val="600"/>
              </a:spcAft>
              <a:buFont typeface="Arial" panose="020B0604020202020204" pitchFamily="34" charset="0"/>
              <a:buChar char="•"/>
            </a:pPr>
            <a:r>
              <a:rPr lang="en-GB" sz="1100" b="1" dirty="0" smtClean="0">
                <a:solidFill>
                  <a:srgbClr val="000000"/>
                </a:solidFill>
                <a:latin typeface="Arial" pitchFamily="34" charset="0"/>
                <a:cs typeface="Arial" pitchFamily="34" charset="0"/>
              </a:rPr>
              <a:t>Assessment </a:t>
            </a:r>
            <a:r>
              <a:rPr lang="en-GB" sz="1100" b="1" dirty="0">
                <a:solidFill>
                  <a:srgbClr val="000000"/>
                </a:solidFill>
                <a:latin typeface="Arial" pitchFamily="34" charset="0"/>
                <a:cs typeface="Arial" pitchFamily="34" charset="0"/>
              </a:rPr>
              <a:t>of whether the current programme portfolio meets the required impact based on the social </a:t>
            </a:r>
            <a:r>
              <a:rPr lang="en-GB" sz="1100" b="1" dirty="0" smtClean="0">
                <a:solidFill>
                  <a:srgbClr val="000000"/>
                </a:solidFill>
                <a:latin typeface="Arial" pitchFamily="34" charset="0"/>
                <a:cs typeface="Arial" pitchFamily="34" charset="0"/>
              </a:rPr>
              <a:t>problem.</a:t>
            </a:r>
          </a:p>
          <a:p>
            <a:pPr marL="85725" indent="-85725">
              <a:spcAft>
                <a:spcPts val="600"/>
              </a:spcAft>
              <a:buFont typeface="Arial" panose="020B0604020202020204" pitchFamily="34" charset="0"/>
              <a:buChar char="•"/>
            </a:pPr>
            <a:r>
              <a:rPr lang="en-ZA" sz="1100" b="1" dirty="0">
                <a:solidFill>
                  <a:srgbClr val="000000"/>
                </a:solidFill>
                <a:latin typeface="Arial" pitchFamily="34" charset="0"/>
                <a:cs typeface="Arial" pitchFamily="34" charset="0"/>
              </a:rPr>
              <a:t>Where there are gaps between the current programme portfolio and the impact that the DSBD seeks to achieve, we will propose up scaling some programmes, discontinuing other programmes and adding a few new programmes to achieve the intended impact. </a:t>
            </a:r>
          </a:p>
        </p:txBody>
      </p:sp>
      <p:pic>
        <p:nvPicPr>
          <p:cNvPr id="23" name="Picture 22"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943600"/>
            <a:ext cx="1954088" cy="722724"/>
          </a:xfrm>
          <a:prstGeom prst="rect">
            <a:avLst/>
          </a:prstGeom>
          <a:noFill/>
          <a:ln>
            <a:noFill/>
          </a:ln>
        </p:spPr>
      </p:pic>
      <p:sp>
        <p:nvSpPr>
          <p:cNvPr id="4" name="TextBox 3"/>
          <p:cNvSpPr txBox="1"/>
          <p:nvPr/>
        </p:nvSpPr>
        <p:spPr>
          <a:xfrm>
            <a:off x="8153400" y="6324600"/>
            <a:ext cx="489466" cy="369332"/>
          </a:xfrm>
          <a:prstGeom prst="rect">
            <a:avLst/>
          </a:prstGeom>
          <a:noFill/>
        </p:spPr>
        <p:txBody>
          <a:bodyPr wrap="square" rtlCol="0">
            <a:spAutoFit/>
          </a:bodyPr>
          <a:lstStyle/>
          <a:p>
            <a:r>
              <a:rPr lang="en-US" dirty="0" smtClean="0"/>
              <a:t>15</a:t>
            </a:r>
            <a:endParaRPr lang="en-US" dirty="0"/>
          </a:p>
        </p:txBody>
      </p:sp>
    </p:spTree>
    <p:extLst>
      <p:ext uri="{BB962C8B-B14F-4D97-AF65-F5344CB8AC3E}">
        <p14:creationId xmlns:p14="http://schemas.microsoft.com/office/powerpoint/2010/main" xmlns="" val="2102925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CE6F2"/>
          </a:solidFill>
        </p:spPr>
        <p:txBody>
          <a:bodyPr/>
          <a:lstStyle/>
          <a:p>
            <a:r>
              <a:rPr lang="en-ZA" dirty="0" smtClean="0">
                <a:latin typeface="Arial" pitchFamily="34" charset="0"/>
                <a:cs typeface="Arial" pitchFamily="34" charset="0"/>
              </a:rPr>
              <a:t>Most importantly we want to evaluate whether the planned programme activity aligns to the challenge set by the mandate and whether this programme execution is delivering the desired results. </a:t>
            </a:r>
            <a:endParaRPr lang="en-ZA" dirty="0">
              <a:latin typeface="Arial" pitchFamily="34" charset="0"/>
              <a:cs typeface="Arial" pitchFamily="34" charset="0"/>
            </a:endParaRPr>
          </a:p>
        </p:txBody>
      </p:sp>
      <p:sp>
        <p:nvSpPr>
          <p:cNvPr id="3" name="Text Placeholder 2"/>
          <p:cNvSpPr>
            <a:spLocks noGrp="1"/>
          </p:cNvSpPr>
          <p:nvPr>
            <p:ph type="body" sz="quarter" idx="10"/>
          </p:nvPr>
        </p:nvSpPr>
        <p:spPr>
          <a:xfrm>
            <a:off x="402166" y="0"/>
            <a:ext cx="8741834" cy="679269"/>
          </a:xfrm>
          <a:solidFill>
            <a:schemeClr val="accent3">
              <a:lumMod val="20000"/>
              <a:lumOff val="80000"/>
            </a:schemeClr>
          </a:solidFill>
        </p:spPr>
        <p:txBody>
          <a:bodyPr/>
          <a:lstStyle/>
          <a:p>
            <a:pPr algn="r"/>
            <a:r>
              <a:rPr lang="en-ZA" sz="3600" dirty="0">
                <a:latin typeface="Arial" pitchFamily="34" charset="0"/>
                <a:cs typeface="Arial" pitchFamily="34" charset="0"/>
              </a:rPr>
              <a:t>Programme Review Methodology</a:t>
            </a:r>
          </a:p>
        </p:txBody>
      </p:sp>
      <p:sp>
        <p:nvSpPr>
          <p:cNvPr id="12" name="Chevron 11"/>
          <p:cNvSpPr/>
          <p:nvPr/>
        </p:nvSpPr>
        <p:spPr bwMode="auto">
          <a:xfrm>
            <a:off x="2927224" y="3285448"/>
            <a:ext cx="1419326" cy="692446"/>
          </a:xfrm>
          <a:prstGeom prst="chevron">
            <a:avLst>
              <a:gd name="adj" fmla="val 25143"/>
            </a:avLst>
          </a:prstGeom>
          <a:solidFill>
            <a:srgbClr val="EBF1DE"/>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400"/>
            <a:r>
              <a:rPr lang="en-ZA" sz="1400" b="1" dirty="0">
                <a:solidFill>
                  <a:srgbClr val="000000"/>
                </a:solidFill>
                <a:latin typeface="Arial"/>
                <a:cs typeface="Arial"/>
              </a:rPr>
              <a:t>Inputs</a:t>
            </a:r>
            <a:endParaRPr lang="en-GB" sz="1400" b="1" dirty="0">
              <a:solidFill>
                <a:srgbClr val="000000"/>
              </a:solidFill>
              <a:latin typeface="Arial"/>
              <a:cs typeface="Arial"/>
            </a:endParaRPr>
          </a:p>
        </p:txBody>
      </p:sp>
      <p:sp>
        <p:nvSpPr>
          <p:cNvPr id="13" name="Chevron 12"/>
          <p:cNvSpPr/>
          <p:nvPr/>
        </p:nvSpPr>
        <p:spPr bwMode="auto">
          <a:xfrm>
            <a:off x="6157332" y="3285448"/>
            <a:ext cx="1419326" cy="692446"/>
          </a:xfrm>
          <a:prstGeom prst="chevron">
            <a:avLst>
              <a:gd name="adj" fmla="val 25143"/>
            </a:avLst>
          </a:prstGeom>
          <a:solidFill>
            <a:srgbClr val="EBF1DE"/>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400"/>
            <a:r>
              <a:rPr lang="en-ZA" sz="1400" b="1" dirty="0">
                <a:solidFill>
                  <a:srgbClr val="000000"/>
                </a:solidFill>
                <a:latin typeface="Arial"/>
                <a:cs typeface="Arial"/>
              </a:rPr>
              <a:t>Outcomes</a:t>
            </a:r>
            <a:endParaRPr lang="en-GB" sz="1400" b="1" dirty="0">
              <a:solidFill>
                <a:srgbClr val="000000"/>
              </a:solidFill>
              <a:latin typeface="Arial"/>
              <a:cs typeface="Arial"/>
            </a:endParaRPr>
          </a:p>
        </p:txBody>
      </p:sp>
      <p:sp>
        <p:nvSpPr>
          <p:cNvPr id="14" name="Chevron 13"/>
          <p:cNvSpPr/>
          <p:nvPr/>
        </p:nvSpPr>
        <p:spPr bwMode="auto">
          <a:xfrm>
            <a:off x="7442023" y="3285448"/>
            <a:ext cx="1419326" cy="692446"/>
          </a:xfrm>
          <a:prstGeom prst="chevron">
            <a:avLst>
              <a:gd name="adj" fmla="val 25143"/>
            </a:avLst>
          </a:prstGeom>
          <a:solidFill>
            <a:srgbClr val="EBF1DE"/>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400"/>
            <a:r>
              <a:rPr lang="en-ZA" sz="1400" b="1" dirty="0">
                <a:solidFill>
                  <a:srgbClr val="000000"/>
                </a:solidFill>
                <a:latin typeface="Arial" pitchFamily="34" charset="0"/>
                <a:cs typeface="Arial" pitchFamily="34" charset="0"/>
              </a:rPr>
              <a:t>Impact</a:t>
            </a:r>
            <a:endParaRPr lang="en-GB" sz="1400" b="1" dirty="0">
              <a:solidFill>
                <a:srgbClr val="000000"/>
              </a:solidFill>
              <a:latin typeface="Arial" pitchFamily="34" charset="0"/>
              <a:cs typeface="Arial" pitchFamily="34" charset="0"/>
            </a:endParaRPr>
          </a:p>
        </p:txBody>
      </p:sp>
      <p:sp>
        <p:nvSpPr>
          <p:cNvPr id="15" name="Chevron 14"/>
          <p:cNvSpPr/>
          <p:nvPr/>
        </p:nvSpPr>
        <p:spPr bwMode="auto">
          <a:xfrm>
            <a:off x="4214889" y="3285448"/>
            <a:ext cx="1419326" cy="692446"/>
          </a:xfrm>
          <a:prstGeom prst="chevron">
            <a:avLst>
              <a:gd name="adj" fmla="val 25143"/>
            </a:avLst>
          </a:prstGeom>
          <a:solidFill>
            <a:srgbClr val="EBF1DE"/>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400"/>
            <a:r>
              <a:rPr lang="en-ZA" sz="1400" b="1" dirty="0">
                <a:solidFill>
                  <a:srgbClr val="000000"/>
                </a:solidFill>
                <a:latin typeface="Arial"/>
                <a:cs typeface="Arial"/>
              </a:rPr>
              <a:t>Activities</a:t>
            </a:r>
            <a:endParaRPr lang="en-GB" sz="1400" b="1" dirty="0">
              <a:solidFill>
                <a:srgbClr val="000000"/>
              </a:solidFill>
              <a:latin typeface="Arial"/>
              <a:cs typeface="Arial"/>
            </a:endParaRPr>
          </a:p>
        </p:txBody>
      </p:sp>
      <p:sp>
        <p:nvSpPr>
          <p:cNvPr id="16" name="Striped Right Arrow 15"/>
          <p:cNvSpPr/>
          <p:nvPr/>
        </p:nvSpPr>
        <p:spPr bwMode="auto">
          <a:xfrm>
            <a:off x="5689863" y="3477568"/>
            <a:ext cx="623188" cy="308206"/>
          </a:xfrm>
          <a:prstGeom prst="stripedRightArrow">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lt1"/>
              </a:solidFill>
              <a:latin typeface="+mn-lt"/>
              <a:ea typeface="+mn-ea"/>
              <a:cs typeface="+mn-cs"/>
            </a:endParaRPr>
          </a:p>
        </p:txBody>
      </p:sp>
      <p:sp>
        <p:nvSpPr>
          <p:cNvPr id="17" name="Chevron 16"/>
          <p:cNvSpPr/>
          <p:nvPr/>
        </p:nvSpPr>
        <p:spPr bwMode="auto">
          <a:xfrm>
            <a:off x="318152" y="3285448"/>
            <a:ext cx="1889125" cy="692446"/>
          </a:xfrm>
          <a:prstGeom prst="chevron">
            <a:avLst>
              <a:gd name="adj" fmla="val 25143"/>
            </a:avLst>
          </a:prstGeom>
          <a:solidFill>
            <a:schemeClr val="accent3">
              <a:lumMod val="20000"/>
              <a:lumOff val="80000"/>
            </a:schemeClr>
          </a:solidFill>
          <a:ln w="9525" cap="flat" cmpd="sng" algn="ctr">
            <a:solidFill>
              <a:schemeClr val="tx1"/>
            </a:solidFill>
            <a:prstDash val="dash"/>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400"/>
            <a:r>
              <a:rPr lang="en-ZA" sz="1400" b="1" dirty="0" smtClean="0">
                <a:solidFill>
                  <a:srgbClr val="000000"/>
                </a:solidFill>
                <a:latin typeface="Arial" pitchFamily="34" charset="0"/>
                <a:cs typeface="Arial" pitchFamily="34" charset="0"/>
              </a:rPr>
              <a:t>Opportunity/</a:t>
            </a:r>
          </a:p>
          <a:p>
            <a:pPr algn="ctr" defTabSz="914400"/>
            <a:r>
              <a:rPr lang="en-ZA" sz="1400" b="1" dirty="0" smtClean="0">
                <a:solidFill>
                  <a:srgbClr val="000000"/>
                </a:solidFill>
                <a:latin typeface="Arial" pitchFamily="34" charset="0"/>
                <a:cs typeface="Arial" pitchFamily="34" charset="0"/>
              </a:rPr>
              <a:t>Problem</a:t>
            </a:r>
            <a:endParaRPr lang="en-GB" sz="1400" b="1" dirty="0">
              <a:solidFill>
                <a:srgbClr val="000000"/>
              </a:solidFill>
              <a:latin typeface="Arial" pitchFamily="34" charset="0"/>
              <a:cs typeface="Arial" pitchFamily="34" charset="0"/>
            </a:endParaRPr>
          </a:p>
        </p:txBody>
      </p:sp>
      <p:sp>
        <p:nvSpPr>
          <p:cNvPr id="18" name="Striped Right Arrow 17"/>
          <p:cNvSpPr/>
          <p:nvPr/>
        </p:nvSpPr>
        <p:spPr bwMode="auto">
          <a:xfrm>
            <a:off x="2330278" y="3477568"/>
            <a:ext cx="622800" cy="308206"/>
          </a:xfrm>
          <a:prstGeom prst="striped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lt1"/>
              </a:solidFill>
              <a:latin typeface="+mn-lt"/>
              <a:ea typeface="+mn-ea"/>
              <a:cs typeface="+mn-cs"/>
            </a:endParaRPr>
          </a:p>
        </p:txBody>
      </p:sp>
      <p:cxnSp>
        <p:nvCxnSpPr>
          <p:cNvPr id="5" name="Elbow Connector 4"/>
          <p:cNvCxnSpPr>
            <a:stCxn id="17" idx="0"/>
            <a:endCxn id="14" idx="0"/>
          </p:cNvCxnSpPr>
          <p:nvPr/>
        </p:nvCxnSpPr>
        <p:spPr>
          <a:xfrm rot="5400000" flipH="1" flipV="1">
            <a:off x="4620149" y="-159037"/>
            <a:ext cx="12700" cy="6888971"/>
          </a:xfrm>
          <a:prstGeom prst="curvedConnector3">
            <a:avLst>
              <a:gd name="adj1" fmla="val 8474984"/>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4"/>
          <p:cNvCxnSpPr>
            <a:stCxn id="14" idx="2"/>
            <a:endCxn id="17" idx="2"/>
          </p:cNvCxnSpPr>
          <p:nvPr/>
        </p:nvCxnSpPr>
        <p:spPr>
          <a:xfrm rot="5400000">
            <a:off x="4620150" y="533409"/>
            <a:ext cx="12700" cy="6888971"/>
          </a:xfrm>
          <a:prstGeom prst="curvedConnector3">
            <a:avLst>
              <a:gd name="adj1" fmla="val 105000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461013" y="1877654"/>
            <a:ext cx="2228850" cy="738664"/>
          </a:xfrm>
          <a:prstGeom prst="rect">
            <a:avLst/>
          </a:prstGeom>
          <a:solidFill>
            <a:schemeClr val="bg2">
              <a:lumMod val="20000"/>
              <a:lumOff val="80000"/>
            </a:schemeClr>
          </a:solidFill>
        </p:spPr>
        <p:txBody>
          <a:bodyPr wrap="square" lIns="36000" rIns="36000" rtlCol="0" anchor="ctr">
            <a:spAutoFit/>
          </a:bodyPr>
          <a:lstStyle/>
          <a:p>
            <a:pPr algn="ctr">
              <a:spcAft>
                <a:spcPts val="600"/>
              </a:spcAft>
            </a:pPr>
            <a:r>
              <a:rPr lang="en-ZA" sz="1400" b="1" dirty="0" smtClean="0"/>
              <a:t>Have we understood the opportunity and put a plan in place to pursue it?</a:t>
            </a:r>
            <a:endParaRPr lang="en-ZA" sz="1400" dirty="0" smtClean="0"/>
          </a:p>
        </p:txBody>
      </p:sp>
      <p:sp>
        <p:nvSpPr>
          <p:cNvPr id="27" name="TextBox 26"/>
          <p:cNvSpPr txBox="1"/>
          <p:nvPr/>
        </p:nvSpPr>
        <p:spPr>
          <a:xfrm>
            <a:off x="3461013" y="4827458"/>
            <a:ext cx="2228850" cy="954107"/>
          </a:xfrm>
          <a:prstGeom prst="rect">
            <a:avLst/>
          </a:prstGeom>
          <a:solidFill>
            <a:schemeClr val="bg2">
              <a:lumMod val="20000"/>
              <a:lumOff val="80000"/>
            </a:schemeClr>
          </a:solidFill>
        </p:spPr>
        <p:txBody>
          <a:bodyPr wrap="square" lIns="36000" rIns="36000" rtlCol="0" anchor="ctr">
            <a:spAutoFit/>
          </a:bodyPr>
          <a:lstStyle/>
          <a:p>
            <a:pPr algn="ctr">
              <a:spcAft>
                <a:spcPts val="600"/>
              </a:spcAft>
            </a:pPr>
            <a:r>
              <a:rPr lang="en-ZA" sz="1400" b="1" dirty="0" smtClean="0">
                <a:latin typeface="Arial" panose="020B0604020202020204" pitchFamily="34" charset="0"/>
                <a:cs typeface="Arial" panose="020B0604020202020204" pitchFamily="34" charset="0"/>
              </a:rPr>
              <a:t>Are we executing against the plan and is it delivering the desired results?</a:t>
            </a:r>
            <a:endParaRPr lang="en-ZA" sz="1400" dirty="0" smtClean="0">
              <a:latin typeface="Arial" panose="020B0604020202020204" pitchFamily="34" charset="0"/>
              <a:cs typeface="Arial" panose="020B0604020202020204" pitchFamily="34" charset="0"/>
            </a:endParaRPr>
          </a:p>
        </p:txBody>
      </p:sp>
      <p:pic>
        <p:nvPicPr>
          <p:cNvPr id="19" name="Picture 18"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1954088" cy="798924"/>
          </a:xfrm>
          <a:prstGeom prst="rect">
            <a:avLst/>
          </a:prstGeom>
          <a:noFill/>
          <a:ln>
            <a:noFill/>
          </a:ln>
        </p:spPr>
      </p:pic>
      <p:sp>
        <p:nvSpPr>
          <p:cNvPr id="4" name="TextBox 3"/>
          <p:cNvSpPr txBox="1"/>
          <p:nvPr/>
        </p:nvSpPr>
        <p:spPr>
          <a:xfrm>
            <a:off x="8133025" y="6435156"/>
            <a:ext cx="643580" cy="369332"/>
          </a:xfrm>
          <a:prstGeom prst="rect">
            <a:avLst/>
          </a:prstGeom>
          <a:noFill/>
        </p:spPr>
        <p:txBody>
          <a:bodyPr wrap="square" rtlCol="0">
            <a:spAutoFit/>
          </a:bodyPr>
          <a:lstStyle/>
          <a:p>
            <a:r>
              <a:rPr lang="en-US" dirty="0" smtClean="0"/>
              <a:t>16</a:t>
            </a:r>
            <a:endParaRPr lang="en-US" dirty="0"/>
          </a:p>
        </p:txBody>
      </p:sp>
    </p:spTree>
    <p:extLst>
      <p:ext uri="{BB962C8B-B14F-4D97-AF65-F5344CB8AC3E}">
        <p14:creationId xmlns:p14="http://schemas.microsoft.com/office/powerpoint/2010/main" xmlns="" val="2641483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CE6F2"/>
          </a:solidFill>
        </p:spPr>
        <p:txBody>
          <a:bodyPr/>
          <a:lstStyle/>
          <a:p>
            <a:r>
              <a:rPr lang="en-ZA" dirty="0" smtClean="0">
                <a:latin typeface="Arial" pitchFamily="34" charset="0"/>
                <a:cs typeface="Arial" pitchFamily="34" charset="0"/>
              </a:rPr>
              <a:t>Three main criteria were adopted to </a:t>
            </a:r>
            <a:r>
              <a:rPr lang="en-ZA" dirty="0">
                <a:latin typeface="Arial" pitchFamily="34" charset="0"/>
                <a:cs typeface="Arial" pitchFamily="34" charset="0"/>
              </a:rPr>
              <a:t>evaluate DSBD’s </a:t>
            </a:r>
            <a:r>
              <a:rPr lang="en-ZA" dirty="0" smtClean="0">
                <a:latin typeface="Arial" pitchFamily="34" charset="0"/>
                <a:cs typeface="Arial" pitchFamily="34" charset="0"/>
              </a:rPr>
              <a:t>programmes; strategic relevance and alignment to mandate, programme design and efficiency and the level of impact and opportunity cost. </a:t>
            </a:r>
            <a:endParaRPr lang="en-ZA" dirty="0">
              <a:latin typeface="Arial" pitchFamily="34" charset="0"/>
              <a:cs typeface="Arial" pitchFamily="34" charset="0"/>
            </a:endParaRPr>
          </a:p>
        </p:txBody>
      </p:sp>
      <p:sp>
        <p:nvSpPr>
          <p:cNvPr id="3" name="Text Placeholder 2"/>
          <p:cNvSpPr>
            <a:spLocks noGrp="1"/>
          </p:cNvSpPr>
          <p:nvPr>
            <p:ph type="body" sz="quarter" idx="10"/>
          </p:nvPr>
        </p:nvSpPr>
        <p:spPr>
          <a:xfrm>
            <a:off x="0" y="0"/>
            <a:ext cx="9144000" cy="679269"/>
          </a:xfrm>
          <a:solidFill>
            <a:srgbClr val="EBF1DE"/>
          </a:solidFill>
        </p:spPr>
        <p:txBody>
          <a:bodyPr/>
          <a:lstStyle/>
          <a:p>
            <a:pPr algn="r"/>
            <a:r>
              <a:rPr lang="en-ZA" sz="3600" dirty="0" smtClean="0">
                <a:latin typeface="Arial" pitchFamily="34" charset="0"/>
                <a:cs typeface="Arial" pitchFamily="34" charset="0"/>
              </a:rPr>
              <a:t>Programme Evaluation Criteria</a:t>
            </a:r>
            <a:endParaRPr lang="en-ZA" sz="3600" dirty="0">
              <a:latin typeface="Arial" pitchFamily="34" charset="0"/>
              <a:cs typeface="Arial" pitchFamily="34" charset="0"/>
            </a:endParaRPr>
          </a:p>
        </p:txBody>
      </p:sp>
      <p:sp>
        <p:nvSpPr>
          <p:cNvPr id="6" name="Rectangle 5"/>
          <p:cNvSpPr/>
          <p:nvPr/>
        </p:nvSpPr>
        <p:spPr>
          <a:xfrm>
            <a:off x="501160" y="1879858"/>
            <a:ext cx="2546840" cy="779085"/>
          </a:xfrm>
          <a:prstGeom prst="rect">
            <a:avLst/>
          </a:prstGeom>
          <a:solidFill>
            <a:schemeClr val="accent3">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smtClean="0">
                <a:solidFill>
                  <a:srgbClr val="000000"/>
                </a:solidFill>
                <a:latin typeface="Arial" pitchFamily="34" charset="0"/>
                <a:cs typeface="Arial" pitchFamily="34" charset="0"/>
              </a:rPr>
              <a:t>Strategic </a:t>
            </a:r>
            <a:r>
              <a:rPr lang="en-ZA" sz="1600" dirty="0">
                <a:solidFill>
                  <a:srgbClr val="000000"/>
                </a:solidFill>
                <a:latin typeface="Arial" pitchFamily="34" charset="0"/>
                <a:cs typeface="Arial" pitchFamily="34" charset="0"/>
              </a:rPr>
              <a:t>relevance and alignment to mandate</a:t>
            </a:r>
          </a:p>
        </p:txBody>
      </p:sp>
      <p:sp>
        <p:nvSpPr>
          <p:cNvPr id="7" name="Rectangle 6"/>
          <p:cNvSpPr/>
          <p:nvPr/>
        </p:nvSpPr>
        <p:spPr>
          <a:xfrm>
            <a:off x="3366496" y="1879858"/>
            <a:ext cx="2417885" cy="779085"/>
          </a:xfrm>
          <a:prstGeom prst="rect">
            <a:avLst/>
          </a:prstGeom>
          <a:solidFill>
            <a:srgbClr val="D7E4BD"/>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rgbClr val="000000"/>
                </a:solidFill>
                <a:latin typeface="Arial" pitchFamily="34" charset="0"/>
                <a:cs typeface="Arial" pitchFamily="34" charset="0"/>
              </a:rPr>
              <a:t>P</a:t>
            </a:r>
            <a:r>
              <a:rPr lang="en-ZA" sz="1600" dirty="0" smtClean="0">
                <a:solidFill>
                  <a:srgbClr val="000000"/>
                </a:solidFill>
                <a:latin typeface="Arial" pitchFamily="34" charset="0"/>
                <a:cs typeface="Arial" pitchFamily="34" charset="0"/>
              </a:rPr>
              <a:t>rogramme </a:t>
            </a:r>
            <a:r>
              <a:rPr lang="en-ZA" sz="1600" dirty="0">
                <a:solidFill>
                  <a:srgbClr val="000000"/>
                </a:solidFill>
                <a:latin typeface="Arial" pitchFamily="34" charset="0"/>
                <a:cs typeface="Arial" pitchFamily="34" charset="0"/>
              </a:rPr>
              <a:t>design and efficiency </a:t>
            </a:r>
          </a:p>
        </p:txBody>
      </p:sp>
      <p:sp>
        <p:nvSpPr>
          <p:cNvPr id="8" name="Rectangle 7"/>
          <p:cNvSpPr/>
          <p:nvPr/>
        </p:nvSpPr>
        <p:spPr>
          <a:xfrm>
            <a:off x="6231832" y="1879858"/>
            <a:ext cx="2531168" cy="779085"/>
          </a:xfrm>
          <a:prstGeom prst="rect">
            <a:avLst/>
          </a:prstGeom>
          <a:solidFill>
            <a:schemeClr val="accent3">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smtClean="0">
                <a:solidFill>
                  <a:srgbClr val="000000"/>
                </a:solidFill>
                <a:latin typeface="Arial" pitchFamily="34" charset="0"/>
                <a:cs typeface="Arial" pitchFamily="34" charset="0"/>
              </a:rPr>
              <a:t>Level </a:t>
            </a:r>
            <a:r>
              <a:rPr lang="en-ZA" sz="1600" dirty="0">
                <a:solidFill>
                  <a:srgbClr val="000000"/>
                </a:solidFill>
                <a:latin typeface="Arial" pitchFamily="34" charset="0"/>
                <a:cs typeface="Arial" pitchFamily="34" charset="0"/>
              </a:rPr>
              <a:t>of impact and </a:t>
            </a:r>
            <a:r>
              <a:rPr lang="en-ZA" sz="1600" dirty="0" smtClean="0">
                <a:solidFill>
                  <a:srgbClr val="000000"/>
                </a:solidFill>
                <a:latin typeface="Arial" pitchFamily="34" charset="0"/>
                <a:cs typeface="Arial" pitchFamily="34" charset="0"/>
              </a:rPr>
              <a:t>opportunity cost</a:t>
            </a:r>
            <a:endParaRPr lang="en-ZA" sz="1600" dirty="0">
              <a:solidFill>
                <a:srgbClr val="000000"/>
              </a:solidFill>
              <a:latin typeface="Arial" pitchFamily="34" charset="0"/>
              <a:cs typeface="Arial" pitchFamily="34" charset="0"/>
            </a:endParaRPr>
          </a:p>
        </p:txBody>
      </p:sp>
      <p:sp>
        <p:nvSpPr>
          <p:cNvPr id="9" name="Rectangle 8"/>
          <p:cNvSpPr/>
          <p:nvPr/>
        </p:nvSpPr>
        <p:spPr>
          <a:xfrm>
            <a:off x="501160" y="2658944"/>
            <a:ext cx="2546840" cy="305605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ZA" sz="1600" dirty="0" smtClean="0">
                <a:solidFill>
                  <a:schemeClr val="tx1"/>
                </a:solidFill>
                <a:latin typeface="Arial" pitchFamily="34" charset="0"/>
                <a:cs typeface="Arial" pitchFamily="34" charset="0"/>
              </a:rPr>
              <a:t>Does the programme contribute towards the department’s strategic objectives</a:t>
            </a:r>
          </a:p>
          <a:p>
            <a:pPr marL="171450" indent="-171450">
              <a:buFont typeface="Arial" panose="020B0604020202020204" pitchFamily="34" charset="0"/>
              <a:buChar char="•"/>
            </a:pPr>
            <a:endParaRPr lang="en-ZA" sz="1600" dirty="0" smtClean="0">
              <a:solidFill>
                <a:schemeClr val="tx1"/>
              </a:solidFill>
              <a:latin typeface="Arial" pitchFamily="34" charset="0"/>
              <a:cs typeface="Arial" pitchFamily="34" charset="0"/>
            </a:endParaRPr>
          </a:p>
          <a:p>
            <a:pPr marL="171450" indent="-171450">
              <a:buFont typeface="Arial" panose="020B0604020202020204" pitchFamily="34" charset="0"/>
              <a:buChar char="•"/>
            </a:pPr>
            <a:r>
              <a:rPr lang="en-ZA" sz="1600" dirty="0" smtClean="0">
                <a:solidFill>
                  <a:schemeClr val="tx1"/>
                </a:solidFill>
                <a:latin typeface="Arial" pitchFamily="34" charset="0"/>
                <a:cs typeface="Arial" pitchFamily="34" charset="0"/>
              </a:rPr>
              <a:t>Is it within the departmental mandate?</a:t>
            </a:r>
          </a:p>
          <a:p>
            <a:pPr marL="171450" indent="-171450">
              <a:buFont typeface="Arial" panose="020B0604020202020204" pitchFamily="34" charset="0"/>
              <a:buChar char="•"/>
            </a:pPr>
            <a:endParaRPr lang="en-ZA" sz="1600" dirty="0" smtClean="0">
              <a:solidFill>
                <a:schemeClr val="tx1"/>
              </a:solidFill>
              <a:latin typeface="Arial" pitchFamily="34" charset="0"/>
              <a:cs typeface="Arial" pitchFamily="34" charset="0"/>
            </a:endParaRPr>
          </a:p>
          <a:p>
            <a:pPr marL="171450" indent="-171450">
              <a:buFont typeface="Arial" panose="020B0604020202020204" pitchFamily="34" charset="0"/>
              <a:buChar char="•"/>
            </a:pPr>
            <a:r>
              <a:rPr lang="en-ZA" sz="1600" dirty="0" smtClean="0">
                <a:solidFill>
                  <a:schemeClr val="tx1"/>
                </a:solidFill>
                <a:latin typeface="Arial" pitchFamily="34" charset="0"/>
                <a:cs typeface="Arial" pitchFamily="34" charset="0"/>
              </a:rPr>
              <a:t>Are the links to the overarching objective mutually exclusive and collectively exhaustive</a:t>
            </a:r>
            <a:r>
              <a:rPr lang="en-ZA" sz="1400" dirty="0" smtClean="0">
                <a:solidFill>
                  <a:schemeClr val="tx1"/>
                </a:solidFill>
                <a:latin typeface="Arial" pitchFamily="34" charset="0"/>
                <a:cs typeface="Arial" pitchFamily="34" charset="0"/>
              </a:rPr>
              <a:t>?</a:t>
            </a:r>
            <a:endParaRPr lang="en-ZA" sz="1400" dirty="0">
              <a:solidFill>
                <a:schemeClr val="tx1"/>
              </a:solidFill>
              <a:latin typeface="Arial" pitchFamily="34" charset="0"/>
              <a:cs typeface="Arial" pitchFamily="34" charset="0"/>
            </a:endParaRPr>
          </a:p>
        </p:txBody>
      </p:sp>
      <p:sp>
        <p:nvSpPr>
          <p:cNvPr id="10" name="Rectangle 9"/>
          <p:cNvSpPr/>
          <p:nvPr/>
        </p:nvSpPr>
        <p:spPr>
          <a:xfrm>
            <a:off x="3366496" y="2658944"/>
            <a:ext cx="2417885" cy="243180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ZA" sz="1600" dirty="0" smtClean="0">
                <a:solidFill>
                  <a:schemeClr val="tx1"/>
                </a:solidFill>
                <a:latin typeface="Arial" pitchFamily="34" charset="0"/>
                <a:cs typeface="Arial" pitchFamily="34" charset="0"/>
              </a:rPr>
              <a:t>Is the programme design optimal given its objectives?</a:t>
            </a:r>
          </a:p>
          <a:p>
            <a:pPr marL="171450" indent="-171450">
              <a:buFont typeface="Arial" panose="020B0604020202020204" pitchFamily="34" charset="0"/>
              <a:buChar char="•"/>
            </a:pPr>
            <a:endParaRPr lang="en-ZA" sz="1600" dirty="0" smtClean="0">
              <a:solidFill>
                <a:schemeClr val="tx1"/>
              </a:solidFill>
              <a:latin typeface="Arial" pitchFamily="34" charset="0"/>
              <a:cs typeface="Arial" pitchFamily="34" charset="0"/>
            </a:endParaRPr>
          </a:p>
          <a:p>
            <a:pPr marL="171450" indent="-171450">
              <a:buFont typeface="Arial" panose="020B0604020202020204" pitchFamily="34" charset="0"/>
              <a:buChar char="•"/>
            </a:pPr>
            <a:r>
              <a:rPr lang="en-ZA" sz="1600" dirty="0" smtClean="0">
                <a:solidFill>
                  <a:schemeClr val="tx1"/>
                </a:solidFill>
                <a:latin typeface="Arial" pitchFamily="34" charset="0"/>
                <a:cs typeface="Arial" pitchFamily="34" charset="0"/>
              </a:rPr>
              <a:t>Is the programme’s use of resources efficient?</a:t>
            </a:r>
            <a:endParaRPr lang="en-ZA" sz="1600" dirty="0">
              <a:solidFill>
                <a:schemeClr val="tx1"/>
              </a:solidFill>
              <a:latin typeface="Arial" pitchFamily="34" charset="0"/>
              <a:cs typeface="Arial" pitchFamily="34" charset="0"/>
            </a:endParaRPr>
          </a:p>
        </p:txBody>
      </p:sp>
      <p:sp>
        <p:nvSpPr>
          <p:cNvPr id="11" name="Rectangle 10"/>
          <p:cNvSpPr/>
          <p:nvPr/>
        </p:nvSpPr>
        <p:spPr>
          <a:xfrm>
            <a:off x="6231831" y="2658943"/>
            <a:ext cx="2531169" cy="351325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ZA" sz="1400" dirty="0" smtClean="0">
                <a:solidFill>
                  <a:schemeClr val="tx1"/>
                </a:solidFill>
                <a:latin typeface="Arial" pitchFamily="34" charset="0"/>
                <a:cs typeface="Arial" pitchFamily="34" charset="0"/>
              </a:rPr>
              <a:t>Is the programme equipped to deliver impact at the level required to meet its targets?</a:t>
            </a:r>
          </a:p>
          <a:p>
            <a:pPr marL="171450" indent="-171450">
              <a:buFont typeface="Arial" panose="020B0604020202020204" pitchFamily="34" charset="0"/>
              <a:buChar char="•"/>
            </a:pPr>
            <a:endParaRPr lang="en-ZA" sz="1400" dirty="0" smtClean="0">
              <a:solidFill>
                <a:schemeClr val="tx1"/>
              </a:solidFill>
              <a:latin typeface="Arial" pitchFamily="34" charset="0"/>
              <a:cs typeface="Arial" pitchFamily="34" charset="0"/>
            </a:endParaRPr>
          </a:p>
          <a:p>
            <a:pPr marL="171450" indent="-171450">
              <a:buFont typeface="Arial" panose="020B0604020202020204" pitchFamily="34" charset="0"/>
              <a:buChar char="•"/>
            </a:pPr>
            <a:r>
              <a:rPr lang="en-ZA" sz="1400" dirty="0">
                <a:solidFill>
                  <a:schemeClr val="tx1"/>
                </a:solidFill>
                <a:latin typeface="Arial" pitchFamily="34" charset="0"/>
                <a:cs typeface="Arial" pitchFamily="34" charset="0"/>
              </a:rPr>
              <a:t>Is the programme equipped to deliver impact at the level required to </a:t>
            </a:r>
            <a:r>
              <a:rPr lang="en-ZA" sz="1400" dirty="0" smtClean="0">
                <a:solidFill>
                  <a:schemeClr val="tx1"/>
                </a:solidFill>
                <a:latin typeface="Arial" pitchFamily="34" charset="0"/>
                <a:cs typeface="Arial" pitchFamily="34" charset="0"/>
              </a:rPr>
              <a:t>make an impression on the department’s mandate?</a:t>
            </a:r>
          </a:p>
          <a:p>
            <a:pPr marL="171450" indent="-171450">
              <a:buFont typeface="Arial" panose="020B0604020202020204" pitchFamily="34" charset="0"/>
              <a:buChar char="•"/>
            </a:pPr>
            <a:endParaRPr lang="en-ZA" sz="1400" dirty="0" smtClean="0">
              <a:solidFill>
                <a:schemeClr val="tx1"/>
              </a:solidFill>
              <a:latin typeface="Arial" pitchFamily="34" charset="0"/>
              <a:cs typeface="Arial" pitchFamily="34" charset="0"/>
            </a:endParaRPr>
          </a:p>
          <a:p>
            <a:pPr marL="171450" indent="-171450">
              <a:buFont typeface="Arial" panose="020B0604020202020204" pitchFamily="34" charset="0"/>
              <a:buChar char="•"/>
            </a:pPr>
            <a:r>
              <a:rPr lang="en-ZA" sz="1400" dirty="0" smtClean="0">
                <a:solidFill>
                  <a:schemeClr val="tx1"/>
                </a:solidFill>
                <a:latin typeface="Arial" pitchFamily="34" charset="0"/>
                <a:cs typeface="Arial" pitchFamily="34" charset="0"/>
              </a:rPr>
              <a:t>Are there other higher impact opportunities that are being forgone by pursuing this programme?</a:t>
            </a:r>
            <a:endParaRPr lang="en-ZA" sz="1400" dirty="0">
              <a:solidFill>
                <a:schemeClr val="tx1"/>
              </a:solidFill>
              <a:latin typeface="Arial" pitchFamily="34" charset="0"/>
              <a:cs typeface="Arial" pitchFamily="34" charset="0"/>
            </a:endParaRPr>
          </a:p>
          <a:p>
            <a:pPr marL="171450" indent="-171450">
              <a:buFont typeface="Arial" panose="020B0604020202020204" pitchFamily="34" charset="0"/>
              <a:buChar char="•"/>
            </a:pPr>
            <a:endParaRPr lang="en-ZA" sz="1200" dirty="0">
              <a:solidFill>
                <a:schemeClr val="tx1"/>
              </a:solidFill>
            </a:endParaRPr>
          </a:p>
        </p:txBody>
      </p:sp>
      <p:pic>
        <p:nvPicPr>
          <p:cNvPr id="12" name="Picture 11"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1954088" cy="798924"/>
          </a:xfrm>
          <a:prstGeom prst="rect">
            <a:avLst/>
          </a:prstGeom>
          <a:noFill/>
          <a:ln>
            <a:noFill/>
          </a:ln>
        </p:spPr>
      </p:pic>
      <p:sp>
        <p:nvSpPr>
          <p:cNvPr id="4" name="TextBox 3"/>
          <p:cNvSpPr txBox="1"/>
          <p:nvPr/>
        </p:nvSpPr>
        <p:spPr>
          <a:xfrm>
            <a:off x="8229600" y="6324600"/>
            <a:ext cx="641866" cy="369332"/>
          </a:xfrm>
          <a:prstGeom prst="rect">
            <a:avLst/>
          </a:prstGeom>
          <a:noFill/>
        </p:spPr>
        <p:txBody>
          <a:bodyPr wrap="square" rtlCol="0">
            <a:spAutoFit/>
          </a:bodyPr>
          <a:lstStyle/>
          <a:p>
            <a:r>
              <a:rPr lang="en-US" dirty="0" smtClean="0">
                <a:latin typeface="Arial"/>
                <a:cs typeface="Arial"/>
              </a:rPr>
              <a:t>17</a:t>
            </a:r>
            <a:endParaRPr lang="en-US" dirty="0">
              <a:latin typeface="Arial"/>
              <a:cs typeface="Arial"/>
            </a:endParaRPr>
          </a:p>
        </p:txBody>
      </p:sp>
    </p:spTree>
    <p:extLst>
      <p:ext uri="{BB962C8B-B14F-4D97-AF65-F5344CB8AC3E}">
        <p14:creationId xmlns:p14="http://schemas.microsoft.com/office/powerpoint/2010/main" xmlns="" val="504567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Text Placeholder 2"/>
          <p:cNvSpPr>
            <a:spLocks noGrp="1"/>
          </p:cNvSpPr>
          <p:nvPr>
            <p:ph type="body" sz="quarter" idx="10"/>
          </p:nvPr>
        </p:nvSpPr>
        <p:spPr>
          <a:xfrm>
            <a:off x="0" y="0"/>
            <a:ext cx="9144000" cy="679269"/>
          </a:xfrm>
          <a:solidFill>
            <a:srgbClr val="EBF1DE"/>
          </a:solidFill>
        </p:spPr>
        <p:txBody>
          <a:bodyPr/>
          <a:lstStyle/>
          <a:p>
            <a:pPr algn="r"/>
            <a:r>
              <a:rPr lang="en-ZA" sz="3600" dirty="0" smtClean="0">
                <a:latin typeface="Arial" pitchFamily="34" charset="0"/>
                <a:cs typeface="Arial" pitchFamily="34" charset="0"/>
              </a:rPr>
              <a:t>Programme Prioritisation Scorecard</a:t>
            </a:r>
            <a:endParaRPr lang="en-ZA" sz="3600" dirty="0">
              <a:latin typeface="Arial" pitchFamily="34" charset="0"/>
              <a:cs typeface="Arial" pitchFamily="34" charset="0"/>
            </a:endParaRPr>
          </a:p>
        </p:txBody>
      </p:sp>
      <p:graphicFrame>
        <p:nvGraphicFramePr>
          <p:cNvPr id="13" name="Group 447"/>
          <p:cNvGraphicFramePr>
            <a:graphicFrameLocks noGrp="1"/>
          </p:cNvGraphicFramePr>
          <p:nvPr>
            <p:extLst>
              <p:ext uri="{D42A27DB-BD31-4B8C-83A1-F6EECF244321}">
                <p14:modId xmlns:p14="http://schemas.microsoft.com/office/powerpoint/2010/main" xmlns="" val="1107055860"/>
              </p:ext>
            </p:extLst>
          </p:nvPr>
        </p:nvGraphicFramePr>
        <p:xfrm>
          <a:off x="473082" y="1394059"/>
          <a:ext cx="8204714" cy="4459787"/>
        </p:xfrm>
        <a:graphic>
          <a:graphicData uri="http://schemas.openxmlformats.org/drawingml/2006/table">
            <a:tbl>
              <a:tblPr/>
              <a:tblGrid>
                <a:gridCol w="1215694">
                  <a:extLst>
                    <a:ext uri="{9D8B030D-6E8A-4147-A177-3AD203B41FA5}">
                      <a16:colId xmlns:a16="http://schemas.microsoft.com/office/drawing/2014/main" xmlns="" val="20000"/>
                    </a:ext>
                  </a:extLst>
                </a:gridCol>
                <a:gridCol w="1944000">
                  <a:extLst>
                    <a:ext uri="{9D8B030D-6E8A-4147-A177-3AD203B41FA5}">
                      <a16:colId xmlns:a16="http://schemas.microsoft.com/office/drawing/2014/main" xmlns="" val="20001"/>
                    </a:ext>
                  </a:extLst>
                </a:gridCol>
                <a:gridCol w="213500">
                  <a:extLst>
                    <a:ext uri="{9D8B030D-6E8A-4147-A177-3AD203B41FA5}">
                      <a16:colId xmlns:a16="http://schemas.microsoft.com/office/drawing/2014/main" xmlns="" val="20002"/>
                    </a:ext>
                  </a:extLst>
                </a:gridCol>
                <a:gridCol w="1476000">
                  <a:extLst>
                    <a:ext uri="{9D8B030D-6E8A-4147-A177-3AD203B41FA5}">
                      <a16:colId xmlns:a16="http://schemas.microsoft.com/office/drawing/2014/main" xmlns="" val="20003"/>
                    </a:ext>
                  </a:extLst>
                </a:gridCol>
                <a:gridCol w="1476000">
                  <a:extLst>
                    <a:ext uri="{9D8B030D-6E8A-4147-A177-3AD203B41FA5}">
                      <a16:colId xmlns:a16="http://schemas.microsoft.com/office/drawing/2014/main" xmlns="" val="20004"/>
                    </a:ext>
                  </a:extLst>
                </a:gridCol>
                <a:gridCol w="406822">
                  <a:extLst>
                    <a:ext uri="{9D8B030D-6E8A-4147-A177-3AD203B41FA5}">
                      <a16:colId xmlns:a16="http://schemas.microsoft.com/office/drawing/2014/main" xmlns="" val="20005"/>
                    </a:ext>
                  </a:extLst>
                </a:gridCol>
                <a:gridCol w="1472698">
                  <a:extLst>
                    <a:ext uri="{9D8B030D-6E8A-4147-A177-3AD203B41FA5}">
                      <a16:colId xmlns:a16="http://schemas.microsoft.com/office/drawing/2014/main" xmlns="" val="20006"/>
                    </a:ext>
                  </a:extLst>
                </a:gridCol>
              </a:tblGrid>
              <a:tr h="456143">
                <a:tc>
                  <a:txBody>
                    <a:bodyPr/>
                    <a:lstStyle/>
                    <a:p>
                      <a:pPr marL="0" marR="0" lvl="0" indent="0" algn="l" defTabSz="914400" rtl="0" eaLnBrk="0" fontAlgn="base" latinLnBrk="0" hangingPunct="0">
                        <a:lnSpc>
                          <a:spcPct val="100000"/>
                        </a:lnSpc>
                        <a:spcBef>
                          <a:spcPct val="0"/>
                        </a:spcBef>
                        <a:spcAft>
                          <a:spcPct val="50000"/>
                        </a:spcAft>
                        <a:buClr>
                          <a:srgbClr val="009ACC"/>
                        </a:buClr>
                        <a:buSzTx/>
                        <a:buFontTx/>
                        <a:buNone/>
                        <a:tabLst/>
                      </a:pPr>
                      <a:endParaRPr kumimoji="0" lang="en-US" sz="1400" b="0"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r>
                        <a:rPr kumimoji="0" lang="en-ZA" sz="1200" b="1" i="0" u="none" strike="noStrike" cap="none" normalizeH="0" baseline="0" dirty="0" smtClean="0">
                          <a:ln>
                            <a:noFill/>
                          </a:ln>
                          <a:solidFill>
                            <a:srgbClr val="000000"/>
                          </a:solidFill>
                          <a:effectLst/>
                          <a:latin typeface="Arial"/>
                          <a:cs typeface="Arial"/>
                        </a:rPr>
                        <a:t>Factors</a:t>
                      </a:r>
                      <a:endParaRPr kumimoji="0" lang="en-US" sz="1200" b="1" i="0" u="none" strike="noStrike" cap="none" normalizeH="0" baseline="0" dirty="0" smtClean="0">
                        <a:ln>
                          <a:noFill/>
                        </a:ln>
                        <a:solidFill>
                          <a:srgbClr val="000000"/>
                        </a:solidFill>
                        <a:effectLst/>
                        <a:latin typeface="Arial"/>
                        <a:cs typeface="Arial"/>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1DE"/>
                    </a:solidFill>
                  </a:tcPr>
                </a:tc>
                <a:tc rowSpan="13">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bg1"/>
                        </a:solidFill>
                        <a:effectLst/>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r>
                        <a:rPr kumimoji="0" lang="en-ZA" sz="1200" b="1" i="0" u="none" strike="noStrike" cap="none" normalizeH="0" baseline="0" dirty="0" smtClean="0">
                          <a:ln>
                            <a:noFill/>
                          </a:ln>
                          <a:solidFill>
                            <a:srgbClr val="000000"/>
                          </a:solidFill>
                          <a:effectLst/>
                          <a:latin typeface="Arial"/>
                          <a:cs typeface="Arial"/>
                        </a:rPr>
                        <a:t>Score</a:t>
                      </a:r>
                      <a:endParaRPr kumimoji="0" lang="en-US" sz="1200" b="1" i="0" u="none" strike="noStrike" cap="none" normalizeH="0" baseline="0" dirty="0" smtClean="0">
                        <a:ln>
                          <a:noFill/>
                        </a:ln>
                        <a:solidFill>
                          <a:srgbClr val="000000"/>
                        </a:solidFill>
                        <a:effectLst/>
                        <a:latin typeface="Arial"/>
                        <a:cs typeface="Arial"/>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1DE"/>
                    </a:solidFill>
                  </a:tcPr>
                </a:tc>
                <a:tc>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r>
                        <a:rPr kumimoji="0" lang="en-US" sz="1200" b="1" i="0" u="none" strike="noStrike" cap="none" normalizeH="0" baseline="0" dirty="0" smtClean="0">
                          <a:ln>
                            <a:noFill/>
                          </a:ln>
                          <a:solidFill>
                            <a:srgbClr val="000000"/>
                          </a:solidFill>
                          <a:effectLst/>
                          <a:latin typeface="Arial"/>
                          <a:cs typeface="Arial"/>
                        </a:rPr>
                        <a:t>Weighting</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1DE"/>
                    </a:solidFill>
                  </a:tcPr>
                </a:tc>
                <a:tc rowSpan="14">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bg1"/>
                        </a:solidFill>
                        <a:effectLst/>
                        <a:latin typeface="+mn-lt"/>
                      </a:endParaRPr>
                    </a:p>
                  </a:txBody>
                  <a:tcPr anchor="ctr" horzOverflow="overflow">
                    <a:lnL w="28575" cap="flat" cmpd="sng" algn="ctr">
                      <a:solidFill>
                        <a:schemeClr val="bg1"/>
                      </a:solidFill>
                      <a:prstDash val="solid"/>
                      <a:round/>
                      <a:headEnd type="none" w="med" len="med"/>
                      <a:tailEnd type="none" w="med" len="med"/>
                    </a:lnL>
                    <a:lnR>
                      <a:noFill/>
                    </a:lnR>
                    <a:lnT cap="fla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r>
                        <a:rPr kumimoji="0" lang="en-ZA" sz="1200" b="1" i="0" u="none" strike="noStrike" cap="none" normalizeH="0" baseline="0" dirty="0" smtClean="0">
                          <a:ln>
                            <a:noFill/>
                          </a:ln>
                          <a:solidFill>
                            <a:srgbClr val="000000"/>
                          </a:solidFill>
                          <a:effectLst/>
                          <a:latin typeface="Arial"/>
                          <a:cs typeface="Arial"/>
                        </a:rPr>
                        <a:t>Total</a:t>
                      </a:r>
                      <a:endParaRPr kumimoji="0" lang="en-US" sz="1200" b="1" i="0" u="none" strike="noStrike" cap="none" normalizeH="0" baseline="0" dirty="0" smtClean="0">
                        <a:ln>
                          <a:noFill/>
                        </a:ln>
                        <a:solidFill>
                          <a:srgbClr val="000000"/>
                        </a:solidFill>
                        <a:effectLst/>
                        <a:latin typeface="Arial"/>
                        <a:cs typeface="Arial"/>
                      </a:endParaRPr>
                    </a:p>
                  </a:txBody>
                  <a:tcPr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xmlns="" val="10000"/>
                  </a:ext>
                </a:extLst>
              </a:tr>
              <a:tr h="283511">
                <a:tc rowSpan="4">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r>
                        <a:rPr kumimoji="0" lang="en-ZA" sz="1050" b="1" i="0" u="none" strike="noStrike" cap="none" normalizeH="0" baseline="0" dirty="0" smtClean="0">
                          <a:ln>
                            <a:noFill/>
                          </a:ln>
                          <a:solidFill>
                            <a:schemeClr val="bg1"/>
                          </a:solidFill>
                          <a:effectLst/>
                          <a:latin typeface="+mn-lt"/>
                        </a:rPr>
                        <a:t>STRATEGIC RELEVANCE</a:t>
                      </a:r>
                      <a:endParaRPr kumimoji="0" lang="en-US" sz="1050" b="1" i="0" u="none" strike="noStrike" cap="none" normalizeH="0" baseline="0" dirty="0" smtClean="0">
                        <a:ln>
                          <a:noFill/>
                        </a:ln>
                        <a:solidFill>
                          <a:schemeClr val="bg1"/>
                        </a:solidFill>
                        <a:effectLst/>
                        <a:latin typeface="+mn-lt"/>
                      </a:endParaRPr>
                    </a:p>
                  </a:txBody>
                  <a:tcPr marL="90000" marR="90000" marT="46800" marB="468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rowSpan="2">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r>
                        <a:rPr kumimoji="0" lang="en-ZA" sz="1200" b="1" i="0" u="none" strike="noStrike" cap="none" normalizeH="0" baseline="0" dirty="0" smtClean="0">
                          <a:ln>
                            <a:noFill/>
                          </a:ln>
                          <a:solidFill>
                            <a:schemeClr val="tx1"/>
                          </a:solidFill>
                          <a:effectLst/>
                          <a:latin typeface="+mn-lt"/>
                        </a:rPr>
                        <a:t>Alignment to Mandate</a:t>
                      </a:r>
                      <a:endParaRPr kumimoji="0" lang="en-US" sz="1200" b="1"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vMerge="1">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smtClean="0">
                        <a:ln>
                          <a:noFill/>
                        </a:ln>
                        <a:solidFill>
                          <a:schemeClr val="tx1"/>
                        </a:solidFill>
                        <a:effectLst/>
                        <a:latin typeface="+mn-lt"/>
                      </a:endParaRPr>
                    </a:p>
                  </a:txBody>
                  <a:tcPr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283511">
                <a:tc vMerge="1">
                  <a:txBody>
                    <a:bodyPr/>
                    <a:lstStyle/>
                    <a:p>
                      <a:endParaRPr lang="en-ZA"/>
                    </a:p>
                  </a:txBody>
                  <a:tcPr/>
                </a:tc>
                <a:tc vMerge="1">
                  <a:txBody>
                    <a:bodyPr/>
                    <a:lstStyle/>
                    <a:p>
                      <a:pPr marL="0" marR="0" lvl="0" indent="0" algn="l"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vMerge="1">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r>
                        <a:rPr kumimoji="0" lang="en-ZA" sz="1200" b="1" i="0" u="none" strike="noStrike" cap="none" normalizeH="0" baseline="0" dirty="0" smtClean="0">
                          <a:ln>
                            <a:noFill/>
                          </a:ln>
                          <a:solidFill>
                            <a:schemeClr val="tx1"/>
                          </a:solidFill>
                          <a:effectLst/>
                          <a:latin typeface="+mn-lt"/>
                        </a:rPr>
                        <a:t>1-5</a:t>
                      </a:r>
                      <a:endParaRPr kumimoji="0" lang="en-US" sz="1200" b="1"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rowSpan="2">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r>
                        <a:rPr kumimoji="0" lang="en-US" sz="1200" b="1" i="0" u="none" strike="noStrike" cap="none" normalizeH="0" baseline="0" dirty="0" smtClean="0">
                          <a:ln>
                            <a:noFill/>
                          </a:ln>
                          <a:solidFill>
                            <a:schemeClr val="tx1"/>
                          </a:solidFill>
                          <a:effectLst/>
                          <a:latin typeface="+mn-lt"/>
                        </a:rPr>
                        <a:t>1</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vMerge="1">
                  <a:txBody>
                    <a:bodyPr/>
                    <a:lstStyle/>
                    <a:p>
                      <a:pPr marL="0" marR="0" lvl="0" indent="0" algn="l"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rowSpan="2">
                  <a:txBody>
                    <a:bodyPr/>
                    <a:lstStyle/>
                    <a:p>
                      <a:pPr marL="0" marR="0" lvl="0" indent="0" algn="l"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xmlns="" val="10002"/>
                  </a:ext>
                </a:extLst>
              </a:tr>
              <a:tr h="283511">
                <a:tc vMerge="1">
                  <a:txBody>
                    <a:bodyPr/>
                    <a:lstStyle/>
                    <a:p>
                      <a:endParaRPr lang="en-ZA"/>
                    </a:p>
                  </a:txBody>
                  <a:tcPr/>
                </a:tc>
                <a:tc rowSpan="2">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r>
                        <a:rPr kumimoji="0" lang="en-ZA" sz="1200" b="1" i="0" u="none" strike="noStrike" cap="none" normalizeH="0" baseline="0" dirty="0" smtClean="0">
                          <a:ln>
                            <a:noFill/>
                          </a:ln>
                          <a:solidFill>
                            <a:schemeClr val="tx1"/>
                          </a:solidFill>
                          <a:effectLst/>
                          <a:latin typeface="+mn-lt"/>
                        </a:rPr>
                        <a:t>Alignment to Strategic Objectives</a:t>
                      </a:r>
                      <a:endParaRPr kumimoji="0" lang="en-US" sz="1200" b="1"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3"/>
                  </a:ext>
                </a:extLst>
              </a:tr>
              <a:tr h="283511">
                <a:tc vMerge="1">
                  <a:txBody>
                    <a:bodyPr/>
                    <a:lstStyle/>
                    <a:p>
                      <a:endParaRPr lang="en-ZA"/>
                    </a:p>
                  </a:txBody>
                  <a:tcPr/>
                </a:tc>
                <a:tc vMerge="1">
                  <a:txBody>
                    <a:bodyPr/>
                    <a:lstStyle/>
                    <a:p>
                      <a:pPr marL="0" marR="0" lvl="0" indent="0" algn="l"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vMerge="1">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smtClean="0">
                        <a:ln>
                          <a:noFill/>
                        </a:ln>
                        <a:solidFill>
                          <a:schemeClr val="tx1"/>
                        </a:solidFill>
                        <a:effectLst/>
                        <a:latin typeface="+mn-lt"/>
                      </a:endParaRPr>
                    </a:p>
                  </a:txBody>
                  <a:tcPr anchor="ctr" horzOverflow="overflow">
                    <a:lnL>
                      <a:noFill/>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283511">
                <a:tc rowSpan="4">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r>
                        <a:rPr kumimoji="0" lang="en-US" sz="1050" b="1" i="0" u="none" strike="noStrike" cap="none" normalizeH="0" baseline="0" dirty="0" smtClean="0">
                          <a:ln>
                            <a:noFill/>
                          </a:ln>
                          <a:solidFill>
                            <a:schemeClr val="bg1"/>
                          </a:solidFill>
                          <a:effectLst/>
                          <a:latin typeface="+mn-lt"/>
                        </a:rPr>
                        <a:t>PROGRAMME DESIGN &amp; EFFICIENCY</a:t>
                      </a:r>
                    </a:p>
                  </a:txBody>
                  <a:tcPr marL="90000" marR="90000" marT="46800" marB="468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rowSpan="2">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r>
                        <a:rPr kumimoji="0" lang="en-US" sz="1200" b="1" i="0" u="none" strike="noStrike" cap="none" normalizeH="0" baseline="0" dirty="0" smtClean="0">
                          <a:ln>
                            <a:noFill/>
                          </a:ln>
                          <a:solidFill>
                            <a:schemeClr val="tx1"/>
                          </a:solidFill>
                          <a:effectLst/>
                          <a:latin typeface="+mn-lt"/>
                        </a:rPr>
                        <a:t>Effectiveness of Programme Design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vMerge="1">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50000"/>
                        </a:spcAft>
                        <a:buClr>
                          <a:srgbClr val="009ACC"/>
                        </a:buClr>
                        <a:buSzTx/>
                        <a:buFontTx/>
                        <a:buNone/>
                        <a:tabLst/>
                        <a:defRPr/>
                      </a:pPr>
                      <a:endParaRPr kumimoji="0" lang="en-US" sz="1200" b="1" i="0" u="none" strike="noStrike" cap="none" normalizeH="0" baseline="0" dirty="0" smtClean="0">
                        <a:ln>
                          <a:noFill/>
                        </a:ln>
                        <a:solidFill>
                          <a:schemeClr val="tx1"/>
                        </a:solidFill>
                        <a:effectLst/>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82531">
                <a:tc vMerge="1">
                  <a:txBody>
                    <a:bodyPr/>
                    <a:lstStyle/>
                    <a:p>
                      <a:endParaRPr lang="en-ZA"/>
                    </a:p>
                  </a:txBody>
                  <a:tcPr/>
                </a:tc>
                <a:tc vMerge="1">
                  <a:txBody>
                    <a:bodyPr/>
                    <a:lstStyle/>
                    <a:p>
                      <a:endParaRPr lang="en-ZA"/>
                    </a:p>
                  </a:txBody>
                  <a:tcPr/>
                </a:tc>
                <a:tc vMerge="1">
                  <a:txBody>
                    <a:bodyPr/>
                    <a:lstStyle/>
                    <a:p>
                      <a:endParaRPr lang="en-ZA"/>
                    </a:p>
                  </a:txBody>
                  <a:tcPr/>
                </a:tc>
                <a:tc rowSpan="2">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r>
                        <a:rPr kumimoji="0" lang="en-US" sz="1200" b="1" i="0" u="none" strike="noStrike" cap="none" normalizeH="0" baseline="0" dirty="0" smtClean="0">
                          <a:ln>
                            <a:noFill/>
                          </a:ln>
                          <a:solidFill>
                            <a:schemeClr val="tx1"/>
                          </a:solidFill>
                          <a:effectLst/>
                          <a:latin typeface="+mn-lt"/>
                        </a:rPr>
                        <a:t>1-5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rowSpan="2">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r>
                        <a:rPr kumimoji="0" lang="en-US" sz="1200" b="1" i="0" u="none" strike="noStrike" cap="none" normalizeH="0" baseline="0" dirty="0" smtClean="0">
                          <a:ln>
                            <a:noFill/>
                          </a:ln>
                          <a:solidFill>
                            <a:schemeClr val="tx1"/>
                          </a:solidFill>
                          <a:effectLst/>
                          <a:latin typeface="+mn-lt"/>
                        </a:rPr>
                        <a:t>1</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vMerge="1">
                  <a:txBody>
                    <a:bodyPr/>
                    <a:lstStyle/>
                    <a:p>
                      <a:endParaRPr lang="en-ZA"/>
                    </a:p>
                  </a:txBody>
                  <a:tcPr/>
                </a:tc>
                <a:tc rowSpan="2">
                  <a:txBody>
                    <a:bodyPr/>
                    <a:lstStyle/>
                    <a:p>
                      <a:endParaRPr lang="en-ZA" dirty="0">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xmlns="" val="10006"/>
                  </a:ext>
                </a:extLst>
              </a:tr>
              <a:tr h="282531">
                <a:tc vMerge="1">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050" b="1" i="0" u="none" strike="noStrike" cap="none" normalizeH="0" baseline="0" dirty="0" smtClean="0">
                        <a:ln>
                          <a:noFill/>
                        </a:ln>
                        <a:solidFill>
                          <a:schemeClr val="tx1"/>
                        </a:solidFill>
                        <a:effectLst/>
                        <a:latin typeface="Arial" charset="0"/>
                      </a:endParaRPr>
                    </a:p>
                  </a:txBody>
                  <a:tcPr marL="90000" marR="90000" marT="46800" marB="468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rowSpan="2">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r>
                        <a:rPr kumimoji="0" lang="en-US" sz="1200" b="1" i="0" u="none" strike="noStrike" cap="none" normalizeH="0" baseline="0" dirty="0" smtClean="0">
                          <a:ln>
                            <a:noFill/>
                          </a:ln>
                          <a:solidFill>
                            <a:schemeClr val="tx1"/>
                          </a:solidFill>
                          <a:effectLst/>
                          <a:latin typeface="+mn-lt"/>
                        </a:rPr>
                        <a:t>Efficiency of Resource </a:t>
                      </a:r>
                      <a:r>
                        <a:rPr kumimoji="0" lang="en-US" sz="1200" b="1" i="0" u="none" strike="noStrike" cap="none" normalizeH="0" baseline="0" dirty="0" err="1" smtClean="0">
                          <a:ln>
                            <a:noFill/>
                          </a:ln>
                          <a:solidFill>
                            <a:schemeClr val="tx1"/>
                          </a:solidFill>
                          <a:effectLst/>
                          <a:latin typeface="+mn-lt"/>
                        </a:rPr>
                        <a:t>Utilisation</a:t>
                      </a:r>
                      <a:endParaRPr kumimoji="0" lang="en-US" sz="1200" b="1"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7"/>
                  </a:ext>
                </a:extLst>
              </a:tr>
              <a:tr h="35881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ZA"/>
                    </a:p>
                  </a:txBody>
                  <a:tcPr/>
                </a:tc>
                <a:tc>
                  <a:txBody>
                    <a:bodyPr/>
                    <a:lstStyle/>
                    <a:p>
                      <a:endParaRPr lang="en-ZA"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81701">
                <a:tc rowSpan="4">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r>
                        <a:rPr kumimoji="0" lang="en-ZA" sz="1050" b="1" i="0" u="none" strike="noStrike" cap="none" normalizeH="0" baseline="0" dirty="0" smtClean="0">
                          <a:ln>
                            <a:noFill/>
                          </a:ln>
                          <a:solidFill>
                            <a:schemeClr val="bg1"/>
                          </a:solidFill>
                          <a:effectLst/>
                          <a:latin typeface="+mn-lt"/>
                        </a:rPr>
                        <a:t>LEVEL OF IMPACT &amp; OPPORTUNITY COST</a:t>
                      </a:r>
                      <a:endParaRPr kumimoji="0" lang="en-US" sz="1050" b="1" i="0" u="none" strike="noStrike" cap="none" normalizeH="0" baseline="0" dirty="0" smtClean="0">
                        <a:ln>
                          <a:noFill/>
                        </a:ln>
                        <a:solidFill>
                          <a:schemeClr val="bg1"/>
                        </a:solidFill>
                        <a:effectLst/>
                        <a:latin typeface="+mn-lt"/>
                      </a:endParaRPr>
                    </a:p>
                  </a:txBody>
                  <a:tcPr marL="90000" marR="90000" marT="46800" marB="4680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rowSpan="2">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r>
                        <a:rPr kumimoji="0" lang="en-ZA" sz="1200" b="1" i="0" u="none" strike="noStrike" cap="none" normalizeH="0" baseline="0" dirty="0" smtClean="0">
                          <a:ln>
                            <a:noFill/>
                          </a:ln>
                          <a:solidFill>
                            <a:schemeClr val="tx1"/>
                          </a:solidFill>
                          <a:effectLst/>
                          <a:latin typeface="+mn-lt"/>
                        </a:rPr>
                        <a:t>Capacity of the Programme to Deliver against Mandate </a:t>
                      </a:r>
                      <a:endParaRPr kumimoji="0" lang="en-US" sz="1200" b="1"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vMerge="1">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mn-lt"/>
                      </a:endParaRPr>
                    </a:p>
                  </a:txBody>
                  <a:tcPr anchor="ctr" horzOverflow="overflow">
                    <a:lnL>
                      <a:noFill/>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r h="346224">
                <a:tc vMerge="1">
                  <a:txBody>
                    <a:bodyPr/>
                    <a:lstStyle/>
                    <a:p>
                      <a:endParaRPr lang="en-ZA"/>
                    </a:p>
                  </a:txBody>
                  <a:tcPr/>
                </a:tc>
                <a:tc vMerge="1">
                  <a:txBody>
                    <a:bodyPr/>
                    <a:lstStyle/>
                    <a:p>
                      <a:endParaRPr lang="en-ZA"/>
                    </a:p>
                  </a:txBody>
                  <a:tcPr/>
                </a:tc>
                <a:tc vMerge="1">
                  <a:txBody>
                    <a:bodyPr/>
                    <a:lstStyle/>
                    <a:p>
                      <a:endParaRPr lang="en-ZA"/>
                    </a:p>
                  </a:txBody>
                  <a:tcPr/>
                </a:tc>
                <a:tc rowSpan="2">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r>
                        <a:rPr kumimoji="0" lang="en-US" sz="1200" b="1" i="0" u="none" strike="noStrike" cap="none" normalizeH="0" baseline="0" dirty="0" smtClean="0">
                          <a:ln>
                            <a:noFill/>
                          </a:ln>
                          <a:solidFill>
                            <a:schemeClr val="tx1"/>
                          </a:solidFill>
                          <a:effectLst/>
                          <a:latin typeface="+mn-lt"/>
                        </a:rPr>
                        <a:t>1-5</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rowSpan="2">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r>
                        <a:rPr kumimoji="0" lang="en-US" sz="1200" b="1" i="0" u="none" strike="noStrike" cap="none" normalizeH="0" baseline="0" dirty="0" smtClean="0">
                          <a:ln>
                            <a:noFill/>
                          </a:ln>
                          <a:solidFill>
                            <a:schemeClr val="tx1"/>
                          </a:solidFill>
                          <a:effectLst/>
                          <a:latin typeface="+mn-lt"/>
                        </a:rPr>
                        <a:t>1</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vMerge="1">
                  <a:txBody>
                    <a:bodyPr/>
                    <a:lstStyle/>
                    <a:p>
                      <a:endParaRPr lang="en-ZA" dirty="0"/>
                    </a:p>
                  </a:txBody>
                  <a:tcPr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rowSpan="2">
                  <a:txBody>
                    <a:bodyPr/>
                    <a:lstStyle/>
                    <a:p>
                      <a:endParaRPr lang="en-ZA" dirty="0">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xmlns="" val="10010"/>
                  </a:ext>
                </a:extLst>
              </a:tr>
              <a:tr h="192832">
                <a:tc vMerge="1">
                  <a:txBody>
                    <a:bodyPr/>
                    <a:lstStyle/>
                    <a:p>
                      <a:endParaRPr lang="en-ZA"/>
                    </a:p>
                  </a:txBody>
                  <a:tcPr/>
                </a:tc>
                <a:tc rowSpan="2">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r>
                        <a:rPr kumimoji="0" lang="en-ZA" sz="1200" b="1" i="0" u="none" strike="noStrike" cap="none" normalizeH="0" baseline="0" dirty="0" smtClean="0">
                          <a:ln>
                            <a:noFill/>
                          </a:ln>
                          <a:solidFill>
                            <a:schemeClr val="tx1"/>
                          </a:solidFill>
                          <a:effectLst/>
                          <a:latin typeface="+mn-lt"/>
                        </a:rPr>
                        <a:t>Opportunity Costs </a:t>
                      </a:r>
                      <a:endParaRPr kumimoji="0" lang="en-US" sz="1200" b="1"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vMerge="1">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vMerge="1">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vMerge="1">
                  <a:txBody>
                    <a:bodyPr/>
                    <a:lstStyle/>
                    <a:p>
                      <a:pPr marL="0" marR="0" lvl="0" indent="0" algn="l"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vMerge="1">
                  <a:txBody>
                    <a:bodyPr/>
                    <a:lstStyle/>
                    <a:p>
                      <a:pPr marL="0" marR="0" lvl="0" indent="0" algn="l"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xmlns="" val="10011"/>
                  </a:ext>
                </a:extLst>
              </a:tr>
              <a:tr h="35881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endParaRPr lang="en-ZA">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endParaRPr lang="en-ZA">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ZA"/>
                    </a:p>
                  </a:txBody>
                  <a:tcPr/>
                </a:tc>
                <a:tc>
                  <a:txBody>
                    <a:bodyPr/>
                    <a:lstStyle/>
                    <a:p>
                      <a:endParaRPr lang="en-ZA"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468750">
                <a:tc>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050" b="1" i="0" u="none" strike="noStrike" cap="none" normalizeH="0" baseline="0" dirty="0" smtClean="0">
                        <a:ln>
                          <a:noFill/>
                        </a:ln>
                        <a:solidFill>
                          <a:schemeClr val="tx1"/>
                        </a:solidFill>
                        <a:effectLst/>
                        <a:latin typeface="+mn-lt"/>
                      </a:endParaRPr>
                    </a:p>
                  </a:txBody>
                  <a:tcPr marL="90000" marR="90000" marT="46800" marB="46800" vert="eaVert"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smtClean="0">
                        <a:ln>
                          <a:noFill/>
                        </a:ln>
                        <a:solidFill>
                          <a:schemeClr val="tx1"/>
                        </a:solidFill>
                        <a:effectLst/>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0" fontAlgn="base" latinLnBrk="0" hangingPunct="0">
                        <a:lnSpc>
                          <a:spcPct val="100000"/>
                        </a:lnSpc>
                        <a:spcBef>
                          <a:spcPct val="0"/>
                        </a:spcBef>
                        <a:spcAft>
                          <a:spcPct val="50000"/>
                        </a:spcAft>
                        <a:buClr>
                          <a:srgbClr val="009ACC"/>
                        </a:buClr>
                        <a:buSzTx/>
                        <a:buFontTx/>
                        <a:buNone/>
                        <a:tabLst/>
                      </a:pPr>
                      <a:endParaRPr kumimoji="0" lang="en-US" sz="12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50000"/>
                        </a:spcAft>
                        <a:buClr>
                          <a:srgbClr val="009ACC"/>
                        </a:buClr>
                        <a:buSzTx/>
                        <a:buFontTx/>
                        <a:buNone/>
                        <a:tabLst/>
                      </a:pPr>
                      <a:r>
                        <a:rPr kumimoji="0" lang="en-US" sz="1200" b="1" i="0" u="none" strike="noStrike" cap="none" normalizeH="0" baseline="0" dirty="0" smtClean="0">
                          <a:ln>
                            <a:noFill/>
                          </a:ln>
                          <a:solidFill>
                            <a:schemeClr val="tx1"/>
                          </a:solidFill>
                          <a:effectLst/>
                          <a:latin typeface="+mn-lt"/>
                        </a:rPr>
                        <a:t>Total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xmlns="" val="10013"/>
                  </a:ext>
                </a:extLst>
              </a:tr>
            </a:tbl>
          </a:graphicData>
        </a:graphic>
      </p:graphicFrame>
      <p:sp>
        <p:nvSpPr>
          <p:cNvPr id="14" name="AutoShape 443"/>
          <p:cNvSpPr>
            <a:spLocks/>
          </p:cNvSpPr>
          <p:nvPr/>
        </p:nvSpPr>
        <p:spPr bwMode="auto">
          <a:xfrm>
            <a:off x="3651495" y="1868573"/>
            <a:ext cx="217487" cy="1116000"/>
          </a:xfrm>
          <a:prstGeom prst="rightBrace">
            <a:avLst>
              <a:gd name="adj1" fmla="val 70172"/>
              <a:gd name="adj2" fmla="val 50000"/>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i="1">
                <a:solidFill>
                  <a:schemeClr val="tx1"/>
                </a:solidFill>
                <a:latin typeface="Arial" panose="020B0604020202020204" pitchFamily="34" charset="0"/>
                <a:cs typeface="Arial" panose="020B0604020202020204" pitchFamily="34" charset="0"/>
              </a:defRPr>
            </a:lvl1pPr>
            <a:lvl2pPr marL="742950" indent="-285750" eaLnBrk="0" hangingPunct="0">
              <a:defRPr sz="2400" i="1">
                <a:solidFill>
                  <a:schemeClr val="tx1"/>
                </a:solidFill>
                <a:latin typeface="Arial" panose="020B0604020202020204" pitchFamily="34" charset="0"/>
                <a:cs typeface="Arial" panose="020B0604020202020204" pitchFamily="34" charset="0"/>
              </a:defRPr>
            </a:lvl2pPr>
            <a:lvl3pPr marL="1143000" indent="-228600" eaLnBrk="0" hangingPunct="0">
              <a:defRPr sz="2400" i="1">
                <a:solidFill>
                  <a:schemeClr val="tx1"/>
                </a:solidFill>
                <a:latin typeface="Arial" panose="020B0604020202020204" pitchFamily="34" charset="0"/>
                <a:cs typeface="Arial" panose="020B0604020202020204" pitchFamily="34" charset="0"/>
              </a:defRPr>
            </a:lvl3pPr>
            <a:lvl4pPr marL="1600200" indent="-228600" eaLnBrk="0" hangingPunct="0">
              <a:defRPr sz="2400" i="1">
                <a:solidFill>
                  <a:schemeClr val="tx1"/>
                </a:solidFill>
                <a:latin typeface="Arial" panose="020B0604020202020204" pitchFamily="34" charset="0"/>
                <a:cs typeface="Arial" panose="020B0604020202020204" pitchFamily="34" charset="0"/>
              </a:defRPr>
            </a:lvl4pPr>
            <a:lvl5pPr marL="2057400" indent="-228600" eaLnBrk="0" hangingPunct="0">
              <a:defRPr sz="24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9pPr>
          </a:lstStyle>
          <a:p>
            <a:pPr eaLnBrk="1" hangingPunct="1"/>
            <a:endParaRPr lang="en-ZA" altLang="en-US">
              <a:latin typeface="+mn-lt"/>
            </a:endParaRPr>
          </a:p>
        </p:txBody>
      </p:sp>
      <p:sp>
        <p:nvSpPr>
          <p:cNvPr id="15" name="Line 445"/>
          <p:cNvSpPr>
            <a:spLocks noChangeShapeType="1"/>
          </p:cNvSpPr>
          <p:nvPr/>
        </p:nvSpPr>
        <p:spPr bwMode="auto">
          <a:xfrm>
            <a:off x="6809644" y="2437356"/>
            <a:ext cx="319087" cy="1587"/>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ZA"/>
          </a:p>
        </p:txBody>
      </p:sp>
      <p:sp>
        <p:nvSpPr>
          <p:cNvPr id="16" name="AutoShape 443"/>
          <p:cNvSpPr>
            <a:spLocks/>
          </p:cNvSpPr>
          <p:nvPr/>
        </p:nvSpPr>
        <p:spPr bwMode="auto">
          <a:xfrm>
            <a:off x="3651495" y="4188709"/>
            <a:ext cx="209550" cy="1188000"/>
          </a:xfrm>
          <a:prstGeom prst="rightBrace">
            <a:avLst>
              <a:gd name="adj1" fmla="val 70173"/>
              <a:gd name="adj2" fmla="val 50000"/>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i="1">
                <a:solidFill>
                  <a:schemeClr val="tx1"/>
                </a:solidFill>
                <a:latin typeface="Arial" panose="020B0604020202020204" pitchFamily="34" charset="0"/>
                <a:cs typeface="Arial" panose="020B0604020202020204" pitchFamily="34" charset="0"/>
              </a:defRPr>
            </a:lvl1pPr>
            <a:lvl2pPr marL="742950" indent="-285750" eaLnBrk="0" hangingPunct="0">
              <a:defRPr sz="2400" i="1">
                <a:solidFill>
                  <a:schemeClr val="tx1"/>
                </a:solidFill>
                <a:latin typeface="Arial" panose="020B0604020202020204" pitchFamily="34" charset="0"/>
                <a:cs typeface="Arial" panose="020B0604020202020204" pitchFamily="34" charset="0"/>
              </a:defRPr>
            </a:lvl2pPr>
            <a:lvl3pPr marL="1143000" indent="-228600" eaLnBrk="0" hangingPunct="0">
              <a:defRPr sz="2400" i="1">
                <a:solidFill>
                  <a:schemeClr val="tx1"/>
                </a:solidFill>
                <a:latin typeface="Arial" panose="020B0604020202020204" pitchFamily="34" charset="0"/>
                <a:cs typeface="Arial" panose="020B0604020202020204" pitchFamily="34" charset="0"/>
              </a:defRPr>
            </a:lvl3pPr>
            <a:lvl4pPr marL="1600200" indent="-228600" eaLnBrk="0" hangingPunct="0">
              <a:defRPr sz="2400" i="1">
                <a:solidFill>
                  <a:schemeClr val="tx1"/>
                </a:solidFill>
                <a:latin typeface="Arial" panose="020B0604020202020204" pitchFamily="34" charset="0"/>
                <a:cs typeface="Arial" panose="020B0604020202020204" pitchFamily="34" charset="0"/>
              </a:defRPr>
            </a:lvl4pPr>
            <a:lvl5pPr marL="2057400" indent="-228600" eaLnBrk="0" hangingPunct="0">
              <a:defRPr sz="24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9pPr>
          </a:lstStyle>
          <a:p>
            <a:pPr eaLnBrk="1" hangingPunct="1"/>
            <a:endParaRPr lang="en-ZA" altLang="en-US">
              <a:latin typeface="+mn-lt"/>
            </a:endParaRPr>
          </a:p>
        </p:txBody>
      </p:sp>
      <p:sp>
        <p:nvSpPr>
          <p:cNvPr id="17" name="Line 445"/>
          <p:cNvSpPr>
            <a:spLocks noChangeShapeType="1"/>
          </p:cNvSpPr>
          <p:nvPr/>
        </p:nvSpPr>
        <p:spPr bwMode="auto">
          <a:xfrm>
            <a:off x="6814401" y="3578573"/>
            <a:ext cx="319087" cy="1587"/>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ZA"/>
          </a:p>
        </p:txBody>
      </p:sp>
      <p:sp>
        <p:nvSpPr>
          <p:cNvPr id="18" name="Line 445"/>
          <p:cNvSpPr>
            <a:spLocks noChangeShapeType="1"/>
          </p:cNvSpPr>
          <p:nvPr/>
        </p:nvSpPr>
        <p:spPr bwMode="auto">
          <a:xfrm>
            <a:off x="6834190" y="4770010"/>
            <a:ext cx="319087" cy="1587"/>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ZA"/>
          </a:p>
        </p:txBody>
      </p:sp>
      <p:graphicFrame>
        <p:nvGraphicFramePr>
          <p:cNvPr id="19" name="Table 18"/>
          <p:cNvGraphicFramePr>
            <a:graphicFrameLocks noGrp="1"/>
          </p:cNvGraphicFramePr>
          <p:nvPr>
            <p:extLst>
              <p:ext uri="{D42A27DB-BD31-4B8C-83A1-F6EECF244321}">
                <p14:modId xmlns:p14="http://schemas.microsoft.com/office/powerpoint/2010/main" xmlns="" val="3074252987"/>
              </p:ext>
            </p:extLst>
          </p:nvPr>
        </p:nvGraphicFramePr>
        <p:xfrm>
          <a:off x="995364" y="6013251"/>
          <a:ext cx="7477127" cy="274426"/>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xmlns="" val="20000"/>
                    </a:ext>
                  </a:extLst>
                </a:gridCol>
                <a:gridCol w="1353826">
                  <a:extLst>
                    <a:ext uri="{9D8B030D-6E8A-4147-A177-3AD203B41FA5}">
                      <a16:colId xmlns:a16="http://schemas.microsoft.com/office/drawing/2014/main" xmlns="" val="20001"/>
                    </a:ext>
                  </a:extLst>
                </a:gridCol>
                <a:gridCol w="208280">
                  <a:extLst>
                    <a:ext uri="{9D8B030D-6E8A-4147-A177-3AD203B41FA5}">
                      <a16:colId xmlns:a16="http://schemas.microsoft.com/office/drawing/2014/main" xmlns="" val="20002"/>
                    </a:ext>
                  </a:extLst>
                </a:gridCol>
                <a:gridCol w="1250314">
                  <a:extLst>
                    <a:ext uri="{9D8B030D-6E8A-4147-A177-3AD203B41FA5}">
                      <a16:colId xmlns:a16="http://schemas.microsoft.com/office/drawing/2014/main" xmlns="" val="20003"/>
                    </a:ext>
                  </a:extLst>
                </a:gridCol>
                <a:gridCol w="208280">
                  <a:extLst>
                    <a:ext uri="{9D8B030D-6E8A-4147-A177-3AD203B41FA5}">
                      <a16:colId xmlns:a16="http://schemas.microsoft.com/office/drawing/2014/main" xmlns="" val="20004"/>
                    </a:ext>
                  </a:extLst>
                </a:gridCol>
                <a:gridCol w="1277619">
                  <a:extLst>
                    <a:ext uri="{9D8B030D-6E8A-4147-A177-3AD203B41FA5}">
                      <a16:colId xmlns:a16="http://schemas.microsoft.com/office/drawing/2014/main" xmlns="" val="20005"/>
                    </a:ext>
                  </a:extLst>
                </a:gridCol>
                <a:gridCol w="208280">
                  <a:extLst>
                    <a:ext uri="{9D8B030D-6E8A-4147-A177-3AD203B41FA5}">
                      <a16:colId xmlns:a16="http://schemas.microsoft.com/office/drawing/2014/main" xmlns="" val="20006"/>
                    </a:ext>
                  </a:extLst>
                </a:gridCol>
                <a:gridCol w="1304924">
                  <a:extLst>
                    <a:ext uri="{9D8B030D-6E8A-4147-A177-3AD203B41FA5}">
                      <a16:colId xmlns:a16="http://schemas.microsoft.com/office/drawing/2014/main" xmlns="" val="20007"/>
                    </a:ext>
                  </a:extLst>
                </a:gridCol>
                <a:gridCol w="208280">
                  <a:extLst>
                    <a:ext uri="{9D8B030D-6E8A-4147-A177-3AD203B41FA5}">
                      <a16:colId xmlns:a16="http://schemas.microsoft.com/office/drawing/2014/main" xmlns="" val="20008"/>
                    </a:ext>
                  </a:extLst>
                </a:gridCol>
                <a:gridCol w="1249044">
                  <a:extLst>
                    <a:ext uri="{9D8B030D-6E8A-4147-A177-3AD203B41FA5}">
                      <a16:colId xmlns:a16="http://schemas.microsoft.com/office/drawing/2014/main" xmlns="" val="20009"/>
                    </a:ext>
                  </a:extLst>
                </a:gridCol>
              </a:tblGrid>
              <a:tr h="257907">
                <a:tc>
                  <a:txBody>
                    <a:bodyPr/>
                    <a:lstStyle/>
                    <a:p>
                      <a:pPr algn="ctr"/>
                      <a:r>
                        <a:rPr lang="en-ZA" sz="1200" dirty="0" smtClean="0">
                          <a:solidFill>
                            <a:schemeClr val="tx1"/>
                          </a:solidFill>
                          <a:latin typeface="+mn-lt"/>
                          <a:cs typeface="Arial" panose="020B0604020202020204" pitchFamily="34" charset="0"/>
                        </a:rPr>
                        <a:t>1</a:t>
                      </a:r>
                      <a:endParaRPr lang="en-ZA" sz="1200" dirty="0">
                        <a:solidFill>
                          <a:schemeClr val="tx1"/>
                        </a:solidFill>
                        <a:latin typeface="+mn-lt"/>
                        <a:cs typeface="Arial" panose="020B0604020202020204" pitchFamily="34" charset="0"/>
                      </a:endParaRPr>
                    </a:p>
                  </a:txBody>
                  <a:tcPr marT="45773" marB="45773" anchor="ctr">
                    <a:solidFill>
                      <a:schemeClr val="accent4"/>
                    </a:solidFill>
                  </a:tcPr>
                </a:tc>
                <a:tc>
                  <a:txBody>
                    <a:bodyPr/>
                    <a:lstStyle/>
                    <a:p>
                      <a:r>
                        <a:rPr lang="en-ZA" sz="1000" dirty="0" smtClean="0">
                          <a:solidFill>
                            <a:schemeClr val="tx1"/>
                          </a:solidFill>
                          <a:latin typeface="+mn-lt"/>
                          <a:cs typeface="Arial" panose="020B0604020202020204" pitchFamily="34" charset="0"/>
                        </a:rPr>
                        <a:t>Highly Unattractive</a:t>
                      </a:r>
                      <a:endParaRPr lang="en-ZA" sz="1000" dirty="0">
                        <a:solidFill>
                          <a:schemeClr val="tx1"/>
                        </a:solidFill>
                        <a:latin typeface="+mn-lt"/>
                        <a:cs typeface="Arial" panose="020B0604020202020204" pitchFamily="34" charset="0"/>
                      </a:endParaRPr>
                    </a:p>
                  </a:txBody>
                  <a:tcPr marT="45773" marB="45773" anchor="ctr">
                    <a:noFill/>
                  </a:tcPr>
                </a:tc>
                <a:tc>
                  <a:txBody>
                    <a:bodyPr/>
                    <a:lstStyle/>
                    <a:p>
                      <a:pPr algn="ctr"/>
                      <a:r>
                        <a:rPr lang="en-ZA" sz="1200" dirty="0" smtClean="0">
                          <a:solidFill>
                            <a:schemeClr val="tx1"/>
                          </a:solidFill>
                          <a:latin typeface="+mn-lt"/>
                          <a:cs typeface="Arial" panose="020B0604020202020204" pitchFamily="34" charset="0"/>
                        </a:rPr>
                        <a:t>2</a:t>
                      </a:r>
                      <a:endParaRPr lang="en-ZA" sz="1200" dirty="0">
                        <a:solidFill>
                          <a:schemeClr val="tx1"/>
                        </a:solidFill>
                        <a:latin typeface="+mn-lt"/>
                        <a:cs typeface="Arial" panose="020B0604020202020204" pitchFamily="34" charset="0"/>
                      </a:endParaRPr>
                    </a:p>
                  </a:txBody>
                  <a:tcPr marT="45773" marB="45773" anchor="ctr">
                    <a:solidFill>
                      <a:schemeClr val="accent4"/>
                    </a:solidFill>
                  </a:tcPr>
                </a:tc>
                <a:tc>
                  <a:txBody>
                    <a:bodyPr/>
                    <a:lstStyle/>
                    <a:p>
                      <a:r>
                        <a:rPr lang="en-ZA" sz="1000" dirty="0" smtClean="0">
                          <a:solidFill>
                            <a:schemeClr val="tx1"/>
                          </a:solidFill>
                          <a:latin typeface="+mn-lt"/>
                          <a:cs typeface="Arial" panose="020B0604020202020204" pitchFamily="34" charset="0"/>
                        </a:rPr>
                        <a:t>Unattractive</a:t>
                      </a:r>
                      <a:endParaRPr lang="en-ZA" sz="1000" dirty="0">
                        <a:solidFill>
                          <a:schemeClr val="tx1"/>
                        </a:solidFill>
                        <a:latin typeface="+mn-lt"/>
                        <a:cs typeface="Arial" panose="020B0604020202020204" pitchFamily="34" charset="0"/>
                      </a:endParaRPr>
                    </a:p>
                  </a:txBody>
                  <a:tcPr marT="45773" marB="45773" anchor="ctr">
                    <a:noFill/>
                  </a:tcPr>
                </a:tc>
                <a:tc>
                  <a:txBody>
                    <a:bodyPr/>
                    <a:lstStyle/>
                    <a:p>
                      <a:pPr algn="ctr"/>
                      <a:r>
                        <a:rPr lang="en-ZA" sz="1200" dirty="0" smtClean="0">
                          <a:solidFill>
                            <a:schemeClr val="tx1"/>
                          </a:solidFill>
                          <a:latin typeface="+mn-lt"/>
                          <a:cs typeface="Arial" panose="020B0604020202020204" pitchFamily="34" charset="0"/>
                        </a:rPr>
                        <a:t>3</a:t>
                      </a:r>
                      <a:endParaRPr lang="en-ZA" sz="1200" dirty="0">
                        <a:solidFill>
                          <a:schemeClr val="tx1"/>
                        </a:solidFill>
                        <a:latin typeface="+mn-lt"/>
                        <a:cs typeface="Arial" panose="020B0604020202020204" pitchFamily="34" charset="0"/>
                      </a:endParaRPr>
                    </a:p>
                  </a:txBody>
                  <a:tcPr marT="45773" marB="45773" anchor="ctr">
                    <a:solidFill>
                      <a:schemeClr val="accent4"/>
                    </a:solidFill>
                  </a:tcPr>
                </a:tc>
                <a:tc>
                  <a:txBody>
                    <a:bodyPr/>
                    <a:lstStyle/>
                    <a:p>
                      <a:r>
                        <a:rPr lang="en-ZA" sz="1000" dirty="0" smtClean="0">
                          <a:solidFill>
                            <a:schemeClr val="tx1"/>
                          </a:solidFill>
                          <a:latin typeface="+mn-lt"/>
                          <a:cs typeface="Arial" panose="020B0604020202020204" pitchFamily="34" charset="0"/>
                        </a:rPr>
                        <a:t>Reasonable</a:t>
                      </a:r>
                      <a:endParaRPr lang="en-ZA" sz="1000" dirty="0">
                        <a:solidFill>
                          <a:schemeClr val="tx1"/>
                        </a:solidFill>
                        <a:latin typeface="+mn-lt"/>
                        <a:cs typeface="Arial" panose="020B0604020202020204" pitchFamily="34" charset="0"/>
                      </a:endParaRPr>
                    </a:p>
                  </a:txBody>
                  <a:tcPr marT="45773" marB="45773" anchor="ctr">
                    <a:noFill/>
                  </a:tcPr>
                </a:tc>
                <a:tc>
                  <a:txBody>
                    <a:bodyPr/>
                    <a:lstStyle/>
                    <a:p>
                      <a:pPr algn="ctr"/>
                      <a:r>
                        <a:rPr lang="en-ZA" sz="1200" dirty="0" smtClean="0">
                          <a:solidFill>
                            <a:schemeClr val="tx1"/>
                          </a:solidFill>
                          <a:latin typeface="+mn-lt"/>
                          <a:cs typeface="Arial" panose="020B0604020202020204" pitchFamily="34" charset="0"/>
                        </a:rPr>
                        <a:t>4</a:t>
                      </a:r>
                      <a:endParaRPr lang="en-ZA" sz="1200" dirty="0">
                        <a:solidFill>
                          <a:schemeClr val="tx1"/>
                        </a:solidFill>
                        <a:latin typeface="+mn-lt"/>
                        <a:cs typeface="Arial" panose="020B0604020202020204" pitchFamily="34" charset="0"/>
                      </a:endParaRPr>
                    </a:p>
                  </a:txBody>
                  <a:tcPr marT="45773" marB="45773" anchor="ctr">
                    <a:solidFill>
                      <a:schemeClr val="accent4"/>
                    </a:solidFill>
                  </a:tcPr>
                </a:tc>
                <a:tc>
                  <a:txBody>
                    <a:bodyPr/>
                    <a:lstStyle/>
                    <a:p>
                      <a:r>
                        <a:rPr lang="en-ZA" sz="1000" dirty="0" smtClean="0">
                          <a:solidFill>
                            <a:schemeClr val="tx1"/>
                          </a:solidFill>
                          <a:latin typeface="+mn-lt"/>
                          <a:cs typeface="Arial" panose="020B0604020202020204" pitchFamily="34" charset="0"/>
                        </a:rPr>
                        <a:t>Attractive</a:t>
                      </a:r>
                      <a:endParaRPr lang="en-ZA" sz="1000" dirty="0">
                        <a:solidFill>
                          <a:schemeClr val="tx1"/>
                        </a:solidFill>
                        <a:latin typeface="+mn-lt"/>
                        <a:cs typeface="Arial" panose="020B0604020202020204" pitchFamily="34" charset="0"/>
                      </a:endParaRPr>
                    </a:p>
                  </a:txBody>
                  <a:tcPr marT="45773" marB="45773" anchor="ctr">
                    <a:noFill/>
                  </a:tcPr>
                </a:tc>
                <a:tc>
                  <a:txBody>
                    <a:bodyPr/>
                    <a:lstStyle/>
                    <a:p>
                      <a:pPr algn="ctr"/>
                      <a:r>
                        <a:rPr lang="en-ZA" sz="1200" dirty="0" smtClean="0">
                          <a:solidFill>
                            <a:schemeClr val="tx1"/>
                          </a:solidFill>
                          <a:latin typeface="+mn-lt"/>
                          <a:cs typeface="Arial" panose="020B0604020202020204" pitchFamily="34" charset="0"/>
                        </a:rPr>
                        <a:t>5</a:t>
                      </a:r>
                      <a:endParaRPr lang="en-ZA" sz="1200" dirty="0">
                        <a:solidFill>
                          <a:schemeClr val="tx1"/>
                        </a:solidFill>
                        <a:latin typeface="+mn-lt"/>
                        <a:cs typeface="Arial" panose="020B0604020202020204" pitchFamily="34" charset="0"/>
                      </a:endParaRPr>
                    </a:p>
                  </a:txBody>
                  <a:tcPr marT="45773" marB="45773" anchor="ctr">
                    <a:solidFill>
                      <a:schemeClr val="accent4"/>
                    </a:solidFill>
                  </a:tcPr>
                </a:tc>
                <a:tc>
                  <a:txBody>
                    <a:bodyPr/>
                    <a:lstStyle/>
                    <a:p>
                      <a:r>
                        <a:rPr lang="en-ZA" sz="1000" dirty="0" smtClean="0">
                          <a:solidFill>
                            <a:schemeClr val="tx1"/>
                          </a:solidFill>
                          <a:latin typeface="+mn-lt"/>
                          <a:cs typeface="Arial" panose="020B0604020202020204" pitchFamily="34" charset="0"/>
                        </a:rPr>
                        <a:t>Highly Attractive</a:t>
                      </a:r>
                      <a:endParaRPr lang="en-ZA" sz="1000" dirty="0">
                        <a:solidFill>
                          <a:schemeClr val="tx1"/>
                        </a:solidFill>
                        <a:latin typeface="+mn-lt"/>
                        <a:cs typeface="Arial" panose="020B0604020202020204" pitchFamily="34" charset="0"/>
                      </a:endParaRPr>
                    </a:p>
                  </a:txBody>
                  <a:tcPr marT="45773" marB="45773" anchor="ctr">
                    <a:noFill/>
                  </a:tcPr>
                </a:tc>
                <a:extLst>
                  <a:ext uri="{0D108BD9-81ED-4DB2-BD59-A6C34878D82A}">
                    <a16:rowId xmlns:a16="http://schemas.microsoft.com/office/drawing/2014/main" xmlns="" val="10000"/>
                  </a:ext>
                </a:extLst>
              </a:tr>
            </a:tbl>
          </a:graphicData>
        </a:graphic>
      </p:graphicFrame>
      <p:sp>
        <p:nvSpPr>
          <p:cNvPr id="20" name="Rectangle 62"/>
          <p:cNvSpPr>
            <a:spLocks noChangeArrowheads="1"/>
          </p:cNvSpPr>
          <p:nvPr/>
        </p:nvSpPr>
        <p:spPr bwMode="gray">
          <a:xfrm>
            <a:off x="7784818" y="2788871"/>
            <a:ext cx="314189" cy="400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sz="2400" i="1">
                <a:solidFill>
                  <a:schemeClr val="tx1"/>
                </a:solidFill>
                <a:latin typeface="Arial" panose="020B0604020202020204" pitchFamily="34" charset="0"/>
                <a:cs typeface="Arial" panose="020B0604020202020204" pitchFamily="34" charset="0"/>
              </a:defRPr>
            </a:lvl1pPr>
            <a:lvl2pPr marL="742950" indent="-285750" eaLnBrk="0" hangingPunct="0">
              <a:defRPr sz="2400" i="1">
                <a:solidFill>
                  <a:schemeClr val="tx1"/>
                </a:solidFill>
                <a:latin typeface="Arial" panose="020B0604020202020204" pitchFamily="34" charset="0"/>
                <a:cs typeface="Arial" panose="020B0604020202020204" pitchFamily="34" charset="0"/>
              </a:defRPr>
            </a:lvl2pPr>
            <a:lvl3pPr marL="1143000" indent="-228600" eaLnBrk="0" hangingPunct="0">
              <a:defRPr sz="2400" i="1">
                <a:solidFill>
                  <a:schemeClr val="tx1"/>
                </a:solidFill>
                <a:latin typeface="Arial" panose="020B0604020202020204" pitchFamily="34" charset="0"/>
                <a:cs typeface="Arial" panose="020B0604020202020204" pitchFamily="34" charset="0"/>
              </a:defRPr>
            </a:lvl3pPr>
            <a:lvl4pPr marL="1600200" indent="-228600" eaLnBrk="0" hangingPunct="0">
              <a:defRPr sz="2400" i="1">
                <a:solidFill>
                  <a:schemeClr val="tx1"/>
                </a:solidFill>
                <a:latin typeface="Arial" panose="020B0604020202020204" pitchFamily="34" charset="0"/>
                <a:cs typeface="Arial" panose="020B0604020202020204" pitchFamily="34" charset="0"/>
              </a:defRPr>
            </a:lvl4pPr>
            <a:lvl5pPr marL="2057400" indent="-228600" eaLnBrk="0" hangingPunct="0">
              <a:defRPr sz="24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i="0">
                <a:latin typeface="+mn-lt"/>
              </a:rPr>
              <a:t>+</a:t>
            </a:r>
          </a:p>
        </p:txBody>
      </p:sp>
      <p:sp>
        <p:nvSpPr>
          <p:cNvPr id="21" name="Rectangle 62"/>
          <p:cNvSpPr>
            <a:spLocks noChangeArrowheads="1"/>
          </p:cNvSpPr>
          <p:nvPr/>
        </p:nvSpPr>
        <p:spPr bwMode="gray">
          <a:xfrm>
            <a:off x="7784818" y="3943595"/>
            <a:ext cx="314189" cy="400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sz="2400" i="1">
                <a:solidFill>
                  <a:schemeClr val="tx1"/>
                </a:solidFill>
                <a:latin typeface="Arial" panose="020B0604020202020204" pitchFamily="34" charset="0"/>
                <a:cs typeface="Arial" panose="020B0604020202020204" pitchFamily="34" charset="0"/>
              </a:defRPr>
            </a:lvl1pPr>
            <a:lvl2pPr marL="742950" indent="-285750" eaLnBrk="0" hangingPunct="0">
              <a:defRPr sz="2400" i="1">
                <a:solidFill>
                  <a:schemeClr val="tx1"/>
                </a:solidFill>
                <a:latin typeface="Arial" panose="020B0604020202020204" pitchFamily="34" charset="0"/>
                <a:cs typeface="Arial" panose="020B0604020202020204" pitchFamily="34" charset="0"/>
              </a:defRPr>
            </a:lvl2pPr>
            <a:lvl3pPr marL="1143000" indent="-228600" eaLnBrk="0" hangingPunct="0">
              <a:defRPr sz="2400" i="1">
                <a:solidFill>
                  <a:schemeClr val="tx1"/>
                </a:solidFill>
                <a:latin typeface="Arial" panose="020B0604020202020204" pitchFamily="34" charset="0"/>
                <a:cs typeface="Arial" panose="020B0604020202020204" pitchFamily="34" charset="0"/>
              </a:defRPr>
            </a:lvl3pPr>
            <a:lvl4pPr marL="1600200" indent="-228600" eaLnBrk="0" hangingPunct="0">
              <a:defRPr sz="2400" i="1">
                <a:solidFill>
                  <a:schemeClr val="tx1"/>
                </a:solidFill>
                <a:latin typeface="Arial" panose="020B0604020202020204" pitchFamily="34" charset="0"/>
                <a:cs typeface="Arial" panose="020B0604020202020204" pitchFamily="34" charset="0"/>
              </a:defRPr>
            </a:lvl4pPr>
            <a:lvl5pPr marL="2057400" indent="-228600" eaLnBrk="0" hangingPunct="0">
              <a:defRPr sz="24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i="0">
                <a:latin typeface="+mn-lt"/>
              </a:rPr>
              <a:t>+</a:t>
            </a:r>
          </a:p>
        </p:txBody>
      </p:sp>
      <p:sp>
        <p:nvSpPr>
          <p:cNvPr id="22" name="Rectangle 62"/>
          <p:cNvSpPr>
            <a:spLocks noChangeArrowheads="1"/>
          </p:cNvSpPr>
          <p:nvPr/>
        </p:nvSpPr>
        <p:spPr bwMode="gray">
          <a:xfrm>
            <a:off x="7784818" y="5009663"/>
            <a:ext cx="314189" cy="400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sz="2400" i="1">
                <a:solidFill>
                  <a:schemeClr val="tx1"/>
                </a:solidFill>
                <a:latin typeface="Arial" panose="020B0604020202020204" pitchFamily="34" charset="0"/>
                <a:cs typeface="Arial" panose="020B0604020202020204" pitchFamily="34" charset="0"/>
              </a:defRPr>
            </a:lvl1pPr>
            <a:lvl2pPr marL="742950" indent="-285750" eaLnBrk="0" hangingPunct="0">
              <a:defRPr sz="2400" i="1">
                <a:solidFill>
                  <a:schemeClr val="tx1"/>
                </a:solidFill>
                <a:latin typeface="Arial" panose="020B0604020202020204" pitchFamily="34" charset="0"/>
                <a:cs typeface="Arial" panose="020B0604020202020204" pitchFamily="34" charset="0"/>
              </a:defRPr>
            </a:lvl2pPr>
            <a:lvl3pPr marL="1143000" indent="-228600" eaLnBrk="0" hangingPunct="0">
              <a:defRPr sz="2400" i="1">
                <a:solidFill>
                  <a:schemeClr val="tx1"/>
                </a:solidFill>
                <a:latin typeface="Arial" panose="020B0604020202020204" pitchFamily="34" charset="0"/>
                <a:cs typeface="Arial" panose="020B0604020202020204" pitchFamily="34" charset="0"/>
              </a:defRPr>
            </a:lvl3pPr>
            <a:lvl4pPr marL="1600200" indent="-228600" eaLnBrk="0" hangingPunct="0">
              <a:defRPr sz="2400" i="1">
                <a:solidFill>
                  <a:schemeClr val="tx1"/>
                </a:solidFill>
                <a:latin typeface="Arial" panose="020B0604020202020204" pitchFamily="34" charset="0"/>
                <a:cs typeface="Arial" panose="020B0604020202020204" pitchFamily="34" charset="0"/>
              </a:defRPr>
            </a:lvl4pPr>
            <a:lvl5pPr marL="2057400" indent="-228600" eaLnBrk="0" hangingPunct="0">
              <a:defRPr sz="24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i="0">
                <a:latin typeface="+mn-lt"/>
              </a:rPr>
              <a:t>=</a:t>
            </a:r>
          </a:p>
        </p:txBody>
      </p:sp>
      <p:sp>
        <p:nvSpPr>
          <p:cNvPr id="23" name="AutoShape 443"/>
          <p:cNvSpPr>
            <a:spLocks/>
          </p:cNvSpPr>
          <p:nvPr/>
        </p:nvSpPr>
        <p:spPr bwMode="auto">
          <a:xfrm>
            <a:off x="3651495" y="2984573"/>
            <a:ext cx="209550" cy="1188000"/>
          </a:xfrm>
          <a:prstGeom prst="rightBrace">
            <a:avLst>
              <a:gd name="adj1" fmla="val 70173"/>
              <a:gd name="adj2" fmla="val 50000"/>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i="1">
                <a:solidFill>
                  <a:schemeClr val="tx1"/>
                </a:solidFill>
                <a:latin typeface="Arial" panose="020B0604020202020204" pitchFamily="34" charset="0"/>
                <a:cs typeface="Arial" panose="020B0604020202020204" pitchFamily="34" charset="0"/>
              </a:defRPr>
            </a:lvl1pPr>
            <a:lvl2pPr marL="742950" indent="-285750" eaLnBrk="0" hangingPunct="0">
              <a:defRPr sz="2400" i="1">
                <a:solidFill>
                  <a:schemeClr val="tx1"/>
                </a:solidFill>
                <a:latin typeface="Arial" panose="020B0604020202020204" pitchFamily="34" charset="0"/>
                <a:cs typeface="Arial" panose="020B0604020202020204" pitchFamily="34" charset="0"/>
              </a:defRPr>
            </a:lvl2pPr>
            <a:lvl3pPr marL="1143000" indent="-228600" eaLnBrk="0" hangingPunct="0">
              <a:defRPr sz="2400" i="1">
                <a:solidFill>
                  <a:schemeClr val="tx1"/>
                </a:solidFill>
                <a:latin typeface="Arial" panose="020B0604020202020204" pitchFamily="34" charset="0"/>
                <a:cs typeface="Arial" panose="020B0604020202020204" pitchFamily="34" charset="0"/>
              </a:defRPr>
            </a:lvl3pPr>
            <a:lvl4pPr marL="1600200" indent="-228600" eaLnBrk="0" hangingPunct="0">
              <a:defRPr sz="2400" i="1">
                <a:solidFill>
                  <a:schemeClr val="tx1"/>
                </a:solidFill>
                <a:latin typeface="Arial" panose="020B0604020202020204" pitchFamily="34" charset="0"/>
                <a:cs typeface="Arial" panose="020B0604020202020204" pitchFamily="34" charset="0"/>
              </a:defRPr>
            </a:lvl4pPr>
            <a:lvl5pPr marL="2057400" indent="-228600" eaLnBrk="0" hangingPunct="0">
              <a:defRPr sz="24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cs typeface="Arial" panose="020B0604020202020204" pitchFamily="34" charset="0"/>
              </a:defRPr>
            </a:lvl9pPr>
          </a:lstStyle>
          <a:p>
            <a:pPr eaLnBrk="1" hangingPunct="1"/>
            <a:endParaRPr lang="en-ZA" altLang="en-US">
              <a:latin typeface="+mn-lt"/>
            </a:endParaRPr>
          </a:p>
        </p:txBody>
      </p:sp>
      <p:pic>
        <p:nvPicPr>
          <p:cNvPr id="24" name="Picture 23"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6324600"/>
            <a:ext cx="1954088" cy="457200"/>
          </a:xfrm>
          <a:prstGeom prst="rect">
            <a:avLst/>
          </a:prstGeom>
          <a:noFill/>
          <a:ln>
            <a:noFill/>
          </a:ln>
        </p:spPr>
      </p:pic>
      <p:sp>
        <p:nvSpPr>
          <p:cNvPr id="4" name="TextBox 3"/>
          <p:cNvSpPr txBox="1"/>
          <p:nvPr/>
        </p:nvSpPr>
        <p:spPr>
          <a:xfrm>
            <a:off x="8305800" y="6324600"/>
            <a:ext cx="609600" cy="369332"/>
          </a:xfrm>
          <a:prstGeom prst="rect">
            <a:avLst/>
          </a:prstGeom>
          <a:noFill/>
        </p:spPr>
        <p:txBody>
          <a:bodyPr wrap="square" rtlCol="0">
            <a:spAutoFit/>
          </a:bodyPr>
          <a:lstStyle/>
          <a:p>
            <a:r>
              <a:rPr lang="en-US" dirty="0" smtClean="0">
                <a:latin typeface="Arial"/>
                <a:cs typeface="Arial"/>
              </a:rPr>
              <a:t>18</a:t>
            </a:r>
            <a:endParaRPr lang="en-US" dirty="0">
              <a:latin typeface="Arial"/>
              <a:cs typeface="Arial"/>
            </a:endParaRPr>
          </a:p>
        </p:txBody>
      </p:sp>
    </p:spTree>
    <p:extLst>
      <p:ext uri="{BB962C8B-B14F-4D97-AF65-F5344CB8AC3E}">
        <p14:creationId xmlns:p14="http://schemas.microsoft.com/office/powerpoint/2010/main" xmlns="" val="2277348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latin typeface="Arial" pitchFamily="34" charset="0"/>
                <a:cs typeface="Arial" pitchFamily="34" charset="0"/>
              </a:rPr>
              <a:t>The outcome is one of four recommendations; to upscale, restructure, transfer/partner or discontinue. </a:t>
            </a:r>
            <a:endParaRPr lang="en-ZA" dirty="0">
              <a:latin typeface="Arial" pitchFamily="34" charset="0"/>
              <a:cs typeface="Arial" pitchFamily="34" charset="0"/>
            </a:endParaRPr>
          </a:p>
        </p:txBody>
      </p:sp>
      <p:sp>
        <p:nvSpPr>
          <p:cNvPr id="3" name="Text Placeholder 2"/>
          <p:cNvSpPr>
            <a:spLocks noGrp="1"/>
          </p:cNvSpPr>
          <p:nvPr>
            <p:ph type="body" sz="quarter" idx="10"/>
          </p:nvPr>
        </p:nvSpPr>
        <p:spPr>
          <a:xfrm>
            <a:off x="0" y="0"/>
            <a:ext cx="9144000" cy="679269"/>
          </a:xfrm>
          <a:solidFill>
            <a:srgbClr val="EBF1DE"/>
          </a:solidFill>
        </p:spPr>
        <p:txBody>
          <a:bodyPr/>
          <a:lstStyle/>
          <a:p>
            <a:pPr algn="r"/>
            <a:r>
              <a:rPr lang="en-ZA" sz="3600" dirty="0" smtClean="0">
                <a:latin typeface="Arial" pitchFamily="34" charset="0"/>
                <a:cs typeface="Arial" pitchFamily="34" charset="0"/>
              </a:rPr>
              <a:t>Programme Prioritisation</a:t>
            </a:r>
            <a:endParaRPr lang="en-ZA" sz="3600" dirty="0">
              <a:latin typeface="Arial" pitchFamily="34" charset="0"/>
              <a:cs typeface="Arial" pitchFamily="34" charset="0"/>
            </a:endParaRPr>
          </a:p>
        </p:txBody>
      </p:sp>
      <p:sp>
        <p:nvSpPr>
          <p:cNvPr id="4" name="Rectangle 3"/>
          <p:cNvSpPr/>
          <p:nvPr/>
        </p:nvSpPr>
        <p:spPr>
          <a:xfrm>
            <a:off x="4456590" y="1895138"/>
            <a:ext cx="3249227" cy="596492"/>
          </a:xfrm>
          <a:prstGeom prst="rect">
            <a:avLst/>
          </a:prstGeom>
          <a:solidFill>
            <a:srgbClr val="D7E4BD"/>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smtClean="0">
                <a:solidFill>
                  <a:srgbClr val="000000"/>
                </a:solidFill>
                <a:latin typeface="Arial" pitchFamily="34" charset="0"/>
                <a:cs typeface="Arial" pitchFamily="34" charset="0"/>
              </a:rPr>
              <a:t>Upscale</a:t>
            </a:r>
            <a:endParaRPr lang="en-ZA" sz="1600" dirty="0">
              <a:solidFill>
                <a:srgbClr val="000000"/>
              </a:solidFill>
              <a:latin typeface="Arial" pitchFamily="34" charset="0"/>
              <a:cs typeface="Arial" pitchFamily="34" charset="0"/>
            </a:endParaRPr>
          </a:p>
        </p:txBody>
      </p:sp>
      <p:sp>
        <p:nvSpPr>
          <p:cNvPr id="24" name="Rectangle 23"/>
          <p:cNvSpPr/>
          <p:nvPr/>
        </p:nvSpPr>
        <p:spPr>
          <a:xfrm>
            <a:off x="4456590" y="2943795"/>
            <a:ext cx="3249227" cy="596492"/>
          </a:xfrm>
          <a:prstGeom prst="rect">
            <a:avLst/>
          </a:prstGeom>
          <a:solidFill>
            <a:srgbClr val="D7E4BD"/>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smtClean="0">
                <a:solidFill>
                  <a:srgbClr val="000000"/>
                </a:solidFill>
                <a:latin typeface="Arial" pitchFamily="34" charset="0"/>
                <a:cs typeface="Arial" pitchFamily="34" charset="0"/>
              </a:rPr>
              <a:t>Restructure</a:t>
            </a:r>
            <a:endParaRPr lang="en-ZA" sz="1600" dirty="0">
              <a:solidFill>
                <a:srgbClr val="000000"/>
              </a:solidFill>
              <a:latin typeface="Arial" pitchFamily="34" charset="0"/>
              <a:cs typeface="Arial" pitchFamily="34" charset="0"/>
            </a:endParaRPr>
          </a:p>
        </p:txBody>
      </p:sp>
      <p:sp>
        <p:nvSpPr>
          <p:cNvPr id="25" name="Rectangle 24"/>
          <p:cNvSpPr/>
          <p:nvPr/>
        </p:nvSpPr>
        <p:spPr>
          <a:xfrm>
            <a:off x="4343400" y="4038600"/>
            <a:ext cx="3249227" cy="596492"/>
          </a:xfrm>
          <a:prstGeom prst="rect">
            <a:avLst/>
          </a:prstGeom>
          <a:solidFill>
            <a:srgbClr val="D7E4BD"/>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smtClean="0">
                <a:solidFill>
                  <a:srgbClr val="000000"/>
                </a:solidFill>
                <a:latin typeface="Arial" pitchFamily="34" charset="0"/>
                <a:cs typeface="Arial" pitchFamily="34" charset="0"/>
              </a:rPr>
              <a:t>Transfer/Partner</a:t>
            </a:r>
          </a:p>
        </p:txBody>
      </p:sp>
      <p:sp>
        <p:nvSpPr>
          <p:cNvPr id="27" name="Rectangle 26"/>
          <p:cNvSpPr/>
          <p:nvPr/>
        </p:nvSpPr>
        <p:spPr>
          <a:xfrm>
            <a:off x="1219200" y="3249967"/>
            <a:ext cx="1950129" cy="1112462"/>
          </a:xfrm>
          <a:prstGeom prst="rect">
            <a:avLst/>
          </a:prstGeom>
          <a:solidFill>
            <a:schemeClr val="tx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smtClean="0">
                <a:solidFill>
                  <a:schemeClr val="bg1"/>
                </a:solidFill>
                <a:latin typeface="Arial" pitchFamily="34" charset="0"/>
                <a:cs typeface="Arial" pitchFamily="34" charset="0"/>
              </a:rPr>
              <a:t>Programme Recommendations</a:t>
            </a:r>
            <a:endParaRPr lang="en-ZA" sz="1600" dirty="0">
              <a:solidFill>
                <a:schemeClr val="bg1"/>
              </a:solidFill>
              <a:latin typeface="Arial" pitchFamily="34" charset="0"/>
              <a:cs typeface="Arial" pitchFamily="34" charset="0"/>
            </a:endParaRPr>
          </a:p>
        </p:txBody>
      </p:sp>
      <p:sp>
        <p:nvSpPr>
          <p:cNvPr id="28" name="Rectangle 27"/>
          <p:cNvSpPr/>
          <p:nvPr/>
        </p:nvSpPr>
        <p:spPr>
          <a:xfrm>
            <a:off x="4495800" y="5029200"/>
            <a:ext cx="3249227" cy="596492"/>
          </a:xfrm>
          <a:prstGeom prst="rect">
            <a:avLst/>
          </a:prstGeom>
          <a:solidFill>
            <a:srgbClr val="D7E4BD"/>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smtClean="0">
                <a:solidFill>
                  <a:srgbClr val="000000"/>
                </a:solidFill>
                <a:latin typeface="Arial" pitchFamily="34" charset="0"/>
                <a:cs typeface="Arial" pitchFamily="34" charset="0"/>
              </a:rPr>
              <a:t>Discontinue</a:t>
            </a:r>
            <a:endParaRPr lang="en-ZA" sz="1600" dirty="0">
              <a:solidFill>
                <a:srgbClr val="000000"/>
              </a:solidFill>
              <a:latin typeface="Arial" pitchFamily="34" charset="0"/>
              <a:cs typeface="Arial" pitchFamily="34" charset="0"/>
            </a:endParaRPr>
          </a:p>
        </p:txBody>
      </p:sp>
      <p:sp>
        <p:nvSpPr>
          <p:cNvPr id="5" name="Right Arrow 4"/>
          <p:cNvSpPr/>
          <p:nvPr/>
        </p:nvSpPr>
        <p:spPr>
          <a:xfrm>
            <a:off x="3459606" y="3563882"/>
            <a:ext cx="706707" cy="484632"/>
          </a:xfrm>
          <a:prstGeom prst="rightArrow">
            <a:avLst/>
          </a:prstGeom>
          <a:solidFill>
            <a:srgbClr val="008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179512" y="5867400"/>
            <a:ext cx="1954088" cy="798924"/>
          </a:xfrm>
          <a:prstGeom prst="rect">
            <a:avLst/>
          </a:prstGeom>
          <a:noFill/>
          <a:ln>
            <a:noFill/>
          </a:ln>
        </p:spPr>
      </p:pic>
      <p:sp>
        <p:nvSpPr>
          <p:cNvPr id="6" name="TextBox 5"/>
          <p:cNvSpPr txBox="1"/>
          <p:nvPr/>
        </p:nvSpPr>
        <p:spPr>
          <a:xfrm>
            <a:off x="8305800" y="6477000"/>
            <a:ext cx="485105" cy="369332"/>
          </a:xfrm>
          <a:prstGeom prst="rect">
            <a:avLst/>
          </a:prstGeom>
          <a:noFill/>
        </p:spPr>
        <p:txBody>
          <a:bodyPr wrap="square" rtlCol="0">
            <a:spAutoFit/>
          </a:bodyPr>
          <a:lstStyle/>
          <a:p>
            <a:r>
              <a:rPr lang="en-US" dirty="0" smtClean="0"/>
              <a:t>19</a:t>
            </a:r>
          </a:p>
        </p:txBody>
      </p:sp>
    </p:spTree>
    <p:extLst>
      <p:ext uri="{BB962C8B-B14F-4D97-AF65-F5344CB8AC3E}">
        <p14:creationId xmlns:p14="http://schemas.microsoft.com/office/powerpoint/2010/main" xmlns="" val="3561068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210"/>
            <a:ext cx="8229600" cy="914400"/>
          </a:xfrm>
          <a:solidFill>
            <a:schemeClr val="accent3">
              <a:lumMod val="40000"/>
              <a:lumOff val="60000"/>
            </a:schemeClr>
          </a:solidFill>
        </p:spPr>
        <p:txBody>
          <a:bodyPr>
            <a:normAutofit/>
          </a:bodyPr>
          <a:lstStyle/>
          <a:p>
            <a:r>
              <a:rPr lang="en-US" sz="3600" dirty="0" smtClean="0">
                <a:latin typeface="Arial"/>
                <a:cs typeface="Arial"/>
              </a:rPr>
              <a:t>Presentation Outline</a:t>
            </a:r>
            <a:r>
              <a:rPr lang="en-US" sz="3600" b="1" dirty="0" smtClean="0">
                <a:latin typeface="Arial"/>
                <a:cs typeface="Arial"/>
              </a:rPr>
              <a:t> </a:t>
            </a:r>
            <a:endParaRPr lang="en-US" sz="3600" b="1" dirty="0">
              <a:latin typeface="Arial"/>
              <a:cs typeface="Arial"/>
            </a:endParaRPr>
          </a:p>
        </p:txBody>
      </p:sp>
      <p:sp>
        <p:nvSpPr>
          <p:cNvPr id="19" name="Content Placeholder 18"/>
          <p:cNvSpPr>
            <a:spLocks noGrp="1"/>
          </p:cNvSpPr>
          <p:nvPr>
            <p:ph idx="1"/>
          </p:nvPr>
        </p:nvSpPr>
        <p:spPr>
          <a:xfrm>
            <a:off x="381000" y="838200"/>
            <a:ext cx="8382000" cy="4830763"/>
          </a:xfrm>
        </p:spPr>
        <p:txBody>
          <a:bodyPr>
            <a:noAutofit/>
          </a:bodyPr>
          <a:lstStyle/>
          <a:p>
            <a:pPr marL="514350" indent="-514350" algn="just">
              <a:buAutoNum type="arabicPeriod"/>
            </a:pPr>
            <a:r>
              <a:rPr lang="en-ZA" dirty="0" smtClean="0">
                <a:latin typeface="Arial" pitchFamily="34" charset="0"/>
                <a:cs typeface="Arial" pitchFamily="34" charset="0"/>
              </a:rPr>
              <a:t>Background</a:t>
            </a:r>
          </a:p>
          <a:p>
            <a:pPr marL="514350" indent="-514350" algn="just">
              <a:buAutoNum type="arabicPeriod"/>
            </a:pPr>
            <a:r>
              <a:rPr lang="en-ZA" dirty="0" smtClean="0">
                <a:latin typeface="Arial" pitchFamily="34" charset="0"/>
                <a:cs typeface="Arial" pitchFamily="34" charset="0"/>
              </a:rPr>
              <a:t>Purpose of the Review</a:t>
            </a:r>
          </a:p>
          <a:p>
            <a:pPr marL="514350" indent="-514350" algn="just">
              <a:buAutoNum type="arabicPeriod"/>
            </a:pPr>
            <a:r>
              <a:rPr lang="en-ZA" dirty="0" smtClean="0">
                <a:latin typeface="Arial" pitchFamily="34" charset="0"/>
                <a:cs typeface="Arial" pitchFamily="34" charset="0"/>
              </a:rPr>
              <a:t>Programme Review</a:t>
            </a:r>
          </a:p>
          <a:p>
            <a:pPr marL="400050" lvl="1" indent="0" algn="just">
              <a:buNone/>
            </a:pPr>
            <a:r>
              <a:rPr lang="en-ZA" dirty="0" smtClean="0">
                <a:latin typeface="Arial" pitchFamily="34" charset="0"/>
                <a:cs typeface="Arial" pitchFamily="34" charset="0"/>
              </a:rPr>
              <a:t>2.1	 Situational Analysis: National Objectives</a:t>
            </a:r>
            <a:endParaRPr lang="en-ZA" dirty="0">
              <a:latin typeface="Arial" pitchFamily="34" charset="0"/>
              <a:cs typeface="Arial" pitchFamily="34" charset="0"/>
            </a:endParaRPr>
          </a:p>
          <a:p>
            <a:pPr marL="400050" lvl="1" indent="0" algn="just">
              <a:buNone/>
            </a:pPr>
            <a:r>
              <a:rPr lang="en-ZA" dirty="0" smtClean="0">
                <a:latin typeface="Arial" pitchFamily="34" charset="0"/>
                <a:cs typeface="Arial" pitchFamily="34" charset="0"/>
              </a:rPr>
              <a:t>2.3	 Methodology</a:t>
            </a:r>
            <a:endParaRPr lang="en-ZA" dirty="0">
              <a:latin typeface="Arial" pitchFamily="34" charset="0"/>
              <a:cs typeface="Arial" pitchFamily="34" charset="0"/>
            </a:endParaRPr>
          </a:p>
          <a:p>
            <a:pPr marL="400050" lvl="1" indent="0" algn="just">
              <a:buNone/>
            </a:pPr>
            <a:r>
              <a:rPr lang="en-ZA" dirty="0" smtClean="0">
                <a:latin typeface="Arial" pitchFamily="34" charset="0"/>
                <a:cs typeface="Arial" pitchFamily="34" charset="0"/>
              </a:rPr>
              <a:t>2.4	 Key Findings and Recommendations</a:t>
            </a:r>
          </a:p>
          <a:p>
            <a:pPr marL="514350" indent="-514350" algn="just">
              <a:buAutoNum type="arabicPeriod"/>
            </a:pPr>
            <a:r>
              <a:rPr lang="en-ZA" dirty="0" smtClean="0">
                <a:latin typeface="Arial" pitchFamily="34" charset="0"/>
                <a:cs typeface="Arial" pitchFamily="34" charset="0"/>
              </a:rPr>
              <a:t>Way Forward</a:t>
            </a:r>
          </a:p>
          <a:p>
            <a:pPr marL="514350" indent="-514350" algn="just">
              <a:buAutoNum type="arabicPeriod"/>
            </a:pPr>
            <a:r>
              <a:rPr lang="en-ZA" dirty="0" smtClean="0">
                <a:latin typeface="Arial" pitchFamily="34" charset="0"/>
                <a:cs typeface="Arial" pitchFamily="34" charset="0"/>
              </a:rPr>
              <a:t>Appendix: Individual Programme Findings</a:t>
            </a:r>
          </a:p>
        </p:txBody>
      </p:sp>
      <p:pic>
        <p:nvPicPr>
          <p:cNvPr id="7" name="Picture 6"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179512" y="5715000"/>
            <a:ext cx="2716088" cy="951324"/>
          </a:xfrm>
          <a:prstGeom prst="rect">
            <a:avLst/>
          </a:prstGeom>
          <a:noFill/>
          <a:ln>
            <a:noFill/>
          </a:ln>
        </p:spPr>
      </p:pic>
      <p:sp>
        <p:nvSpPr>
          <p:cNvPr id="5" name="Slide Number Placeholder 4"/>
          <p:cNvSpPr>
            <a:spLocks noGrp="1"/>
          </p:cNvSpPr>
          <p:nvPr>
            <p:ph type="sldNum" sz="quarter" idx="12"/>
          </p:nvPr>
        </p:nvSpPr>
        <p:spPr/>
        <p:txBody>
          <a:bodyPr/>
          <a:lstStyle/>
          <a:p>
            <a:fld id="{4AB88CD7-4EF4-4CF2-A5CD-635B91DBAFF0}" type="slidenum">
              <a:rPr lang="en-US" sz="1600" b="1" smtClean="0">
                <a:latin typeface="Arial"/>
                <a:cs typeface="Arial"/>
              </a:rPr>
              <a:pPr/>
              <a:t>2</a:t>
            </a:fld>
            <a:endParaRPr lang="en-US" sz="1600" b="1" dirty="0">
              <a:latin typeface="Arial"/>
              <a:cs typeface="Arial"/>
            </a:endParaRPr>
          </a:p>
        </p:txBody>
      </p:sp>
    </p:spTree>
    <p:extLst>
      <p:ext uri="{BB962C8B-B14F-4D97-AF65-F5344CB8AC3E}">
        <p14:creationId xmlns:p14="http://schemas.microsoft.com/office/powerpoint/2010/main" xmlns="" val="3665077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1"/>
            <a:ext cx="8229600" cy="5181600"/>
          </a:xfrm>
          <a:solidFill>
            <a:schemeClr val="accent3">
              <a:lumMod val="20000"/>
              <a:lumOff val="80000"/>
            </a:schemeClr>
          </a:solidFill>
        </p:spPr>
        <p:txBody>
          <a:bodyPr>
            <a:normAutofit/>
          </a:bodyPr>
          <a:lstStyle/>
          <a:p>
            <a:pPr marL="0" indent="0" algn="ctr">
              <a:buNone/>
            </a:pPr>
            <a:endParaRPr lang="en-ZA" sz="6600" dirty="0"/>
          </a:p>
          <a:p>
            <a:pPr marL="0" indent="0" algn="ctr">
              <a:buNone/>
            </a:pPr>
            <a:r>
              <a:rPr lang="en-ZA" sz="6600" dirty="0" smtClean="0">
                <a:solidFill>
                  <a:prstClr val="black"/>
                </a:solidFill>
                <a:latin typeface="Arial" panose="020B0604020202020204" pitchFamily="34" charset="0"/>
                <a:ea typeface="+mj-ea"/>
                <a:cs typeface="Arial" panose="020B0604020202020204" pitchFamily="34" charset="0"/>
              </a:rPr>
              <a:t>Programme Review: Findings and Recommendations</a:t>
            </a: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943600"/>
            <a:ext cx="2258888" cy="722724"/>
          </a:xfrm>
          <a:prstGeom prst="rect">
            <a:avLst/>
          </a:prstGeom>
          <a:noFill/>
          <a:ln>
            <a:noFill/>
          </a:ln>
        </p:spPr>
      </p:pic>
      <p:sp>
        <p:nvSpPr>
          <p:cNvPr id="6" name="Slide Number Placeholder 5"/>
          <p:cNvSpPr>
            <a:spLocks noGrp="1"/>
          </p:cNvSpPr>
          <p:nvPr>
            <p:ph type="sldNum" sz="quarter" idx="12"/>
          </p:nvPr>
        </p:nvSpPr>
        <p:spPr/>
        <p:txBody>
          <a:bodyPr/>
          <a:lstStyle/>
          <a:p>
            <a:r>
              <a:rPr lang="en-US" sz="1600" b="1" dirty="0" smtClean="0"/>
              <a:t>20</a:t>
            </a:r>
            <a:endParaRPr lang="en-US" sz="1600" b="1" dirty="0"/>
          </a:p>
        </p:txBody>
      </p:sp>
    </p:spTree>
    <p:extLst>
      <p:ext uri="{BB962C8B-B14F-4D97-AF65-F5344CB8AC3E}">
        <p14:creationId xmlns:p14="http://schemas.microsoft.com/office/powerpoint/2010/main" xmlns="" val="1277413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CE6F2"/>
          </a:solidFill>
        </p:spPr>
        <p:txBody>
          <a:bodyPr/>
          <a:lstStyle/>
          <a:p>
            <a:r>
              <a:rPr lang="en-ZA" sz="1800" dirty="0" smtClean="0">
                <a:latin typeface="Arial"/>
                <a:cs typeface="Arial"/>
              </a:rPr>
              <a:t>Having completed the programme and organisation diagnostic, the following Strategic Recommendations/Themes  emerged</a:t>
            </a:r>
            <a:endParaRPr lang="en-ZA" sz="1800" dirty="0">
              <a:latin typeface="Arial"/>
              <a:cs typeface="Arial"/>
            </a:endParaRPr>
          </a:p>
        </p:txBody>
      </p:sp>
      <p:sp>
        <p:nvSpPr>
          <p:cNvPr id="3" name="Text Placeholder 2"/>
          <p:cNvSpPr>
            <a:spLocks noGrp="1"/>
          </p:cNvSpPr>
          <p:nvPr>
            <p:ph type="body" sz="quarter" idx="10"/>
          </p:nvPr>
        </p:nvSpPr>
        <p:spPr>
          <a:xfrm>
            <a:off x="0" y="0"/>
            <a:ext cx="9144000" cy="679269"/>
          </a:xfrm>
          <a:solidFill>
            <a:srgbClr val="EBF1DE"/>
          </a:solidFill>
        </p:spPr>
        <p:txBody>
          <a:bodyPr/>
          <a:lstStyle/>
          <a:p>
            <a:pPr algn="r"/>
            <a:r>
              <a:rPr lang="en-ZA" sz="3600" dirty="0" smtClean="0"/>
              <a:t>Summary of Diagnostic Findings</a:t>
            </a:r>
            <a:endParaRPr lang="en-ZA" sz="3600" dirty="0"/>
          </a:p>
        </p:txBody>
      </p:sp>
      <p:sp>
        <p:nvSpPr>
          <p:cNvPr id="11" name="Rectangle 10"/>
          <p:cNvSpPr/>
          <p:nvPr/>
        </p:nvSpPr>
        <p:spPr>
          <a:xfrm>
            <a:off x="762000" y="1905000"/>
            <a:ext cx="2264468" cy="1566726"/>
          </a:xfrm>
          <a:prstGeom prst="rect">
            <a:avLst/>
          </a:prstGeom>
          <a:solidFill>
            <a:schemeClr val="accent3">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000000"/>
                </a:solidFill>
                <a:latin typeface="Arial"/>
                <a:cs typeface="Arial"/>
              </a:rPr>
              <a:t>Rationalise and refocus programme activity on areas of highest impact</a:t>
            </a:r>
          </a:p>
        </p:txBody>
      </p:sp>
      <p:sp>
        <p:nvSpPr>
          <p:cNvPr id="12" name="Rectangle 11"/>
          <p:cNvSpPr/>
          <p:nvPr/>
        </p:nvSpPr>
        <p:spPr>
          <a:xfrm>
            <a:off x="3581400" y="1905000"/>
            <a:ext cx="2096458" cy="1566726"/>
          </a:xfrm>
          <a:prstGeom prst="rect">
            <a:avLst/>
          </a:prstGeom>
          <a:solidFill>
            <a:srgbClr val="D7E4BD"/>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000000"/>
                </a:solidFill>
                <a:latin typeface="Arial"/>
                <a:cs typeface="Arial"/>
              </a:rPr>
              <a:t>Create a clear delineation of responsibility between DSBD and the agencies</a:t>
            </a:r>
          </a:p>
        </p:txBody>
      </p:sp>
      <p:sp>
        <p:nvSpPr>
          <p:cNvPr id="13" name="Rectangle 12"/>
          <p:cNvSpPr/>
          <p:nvPr/>
        </p:nvSpPr>
        <p:spPr>
          <a:xfrm>
            <a:off x="6324600" y="1905000"/>
            <a:ext cx="2076901" cy="1566726"/>
          </a:xfrm>
          <a:prstGeom prst="rect">
            <a:avLst/>
          </a:prstGeom>
          <a:solidFill>
            <a:srgbClr val="D7E4BD"/>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000000"/>
                </a:solidFill>
                <a:latin typeface="Arial"/>
                <a:cs typeface="Arial"/>
              </a:rPr>
              <a:t>Invest in a robust policy, research, monitoring and evaluation capability</a:t>
            </a:r>
          </a:p>
        </p:txBody>
      </p:sp>
      <p:sp>
        <p:nvSpPr>
          <p:cNvPr id="17" name="Rectangle 16"/>
          <p:cNvSpPr/>
          <p:nvPr/>
        </p:nvSpPr>
        <p:spPr>
          <a:xfrm>
            <a:off x="3505200" y="3962400"/>
            <a:ext cx="2076901" cy="1676400"/>
          </a:xfrm>
          <a:prstGeom prst="rect">
            <a:avLst/>
          </a:prstGeom>
          <a:solidFill>
            <a:srgbClr val="EBF1DE"/>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000000"/>
                </a:solidFill>
                <a:latin typeface="Arial"/>
                <a:cs typeface="Arial"/>
              </a:rPr>
              <a:t>Strengthen points of interaction between other areas of government and with the private sector</a:t>
            </a:r>
          </a:p>
        </p:txBody>
      </p:sp>
      <p:sp>
        <p:nvSpPr>
          <p:cNvPr id="18" name="Rectangle 17"/>
          <p:cNvSpPr/>
          <p:nvPr/>
        </p:nvSpPr>
        <p:spPr>
          <a:xfrm>
            <a:off x="6172200" y="3962400"/>
            <a:ext cx="2076901" cy="1566726"/>
          </a:xfrm>
          <a:prstGeom prst="rect">
            <a:avLst/>
          </a:prstGeom>
          <a:solidFill>
            <a:srgbClr val="EBF1DE"/>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000000"/>
                </a:solidFill>
                <a:latin typeface="Arial"/>
                <a:cs typeface="Arial"/>
              </a:rPr>
              <a:t>Consolidate the mandate for cooperatives to improve focus </a:t>
            </a:r>
          </a:p>
        </p:txBody>
      </p:sp>
      <p:sp>
        <p:nvSpPr>
          <p:cNvPr id="21" name="Rectangle 20"/>
          <p:cNvSpPr/>
          <p:nvPr/>
        </p:nvSpPr>
        <p:spPr>
          <a:xfrm>
            <a:off x="914400" y="3962400"/>
            <a:ext cx="2076901" cy="1566726"/>
          </a:xfrm>
          <a:prstGeom prst="rect">
            <a:avLst/>
          </a:prstGeom>
          <a:solidFill>
            <a:schemeClr val="accent3">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000000"/>
                </a:solidFill>
              </a:rPr>
              <a:t>Package offerings </a:t>
            </a:r>
            <a:r>
              <a:rPr lang="en-ZA" b="1" dirty="0" smtClean="0">
                <a:solidFill>
                  <a:srgbClr val="000000"/>
                </a:solidFill>
              </a:rPr>
              <a:t>DSBD, SEDA </a:t>
            </a:r>
            <a:r>
              <a:rPr lang="en-ZA" b="1" dirty="0">
                <a:solidFill>
                  <a:srgbClr val="000000"/>
                </a:solidFill>
              </a:rPr>
              <a:t>and </a:t>
            </a:r>
            <a:r>
              <a:rPr lang="en-ZA" b="1" dirty="0" smtClean="0">
                <a:solidFill>
                  <a:srgbClr val="000000"/>
                </a:solidFill>
              </a:rPr>
              <a:t>SEFA offerings to </a:t>
            </a:r>
            <a:r>
              <a:rPr lang="en-ZA" b="1" dirty="0">
                <a:solidFill>
                  <a:srgbClr val="000000"/>
                </a:solidFill>
              </a:rPr>
              <a:t>present a single point of entry to SMEs</a:t>
            </a:r>
          </a:p>
        </p:txBody>
      </p:sp>
      <p:sp>
        <p:nvSpPr>
          <p:cNvPr id="4" name="Oval 3"/>
          <p:cNvSpPr/>
          <p:nvPr/>
        </p:nvSpPr>
        <p:spPr>
          <a:xfrm>
            <a:off x="381000" y="1752600"/>
            <a:ext cx="324000" cy="324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chemeClr val="tx1"/>
                </a:solidFill>
                <a:latin typeface="Arial"/>
                <a:cs typeface="Arial"/>
              </a:rPr>
              <a:t>1</a:t>
            </a:r>
            <a:endParaRPr lang="en-ZA" b="1" dirty="0">
              <a:solidFill>
                <a:schemeClr val="tx1"/>
              </a:solidFill>
              <a:latin typeface="Arial"/>
              <a:cs typeface="Arial"/>
            </a:endParaRPr>
          </a:p>
        </p:txBody>
      </p:sp>
      <p:sp>
        <p:nvSpPr>
          <p:cNvPr id="23" name="Oval 22"/>
          <p:cNvSpPr/>
          <p:nvPr/>
        </p:nvSpPr>
        <p:spPr>
          <a:xfrm>
            <a:off x="3276600" y="1828800"/>
            <a:ext cx="324000" cy="324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latin typeface="Arial"/>
                <a:cs typeface="Arial"/>
              </a:rPr>
              <a:t>2</a:t>
            </a:r>
          </a:p>
        </p:txBody>
      </p:sp>
      <p:sp>
        <p:nvSpPr>
          <p:cNvPr id="24" name="Oval 23"/>
          <p:cNvSpPr/>
          <p:nvPr/>
        </p:nvSpPr>
        <p:spPr>
          <a:xfrm>
            <a:off x="6019800" y="1752600"/>
            <a:ext cx="324000" cy="324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chemeClr val="tx1"/>
                </a:solidFill>
                <a:latin typeface="Arial"/>
                <a:cs typeface="Arial"/>
              </a:rPr>
              <a:t>3</a:t>
            </a:r>
            <a:endParaRPr lang="en-ZA" b="1" dirty="0">
              <a:solidFill>
                <a:schemeClr val="tx1"/>
              </a:solidFill>
              <a:latin typeface="Arial"/>
              <a:cs typeface="Arial"/>
            </a:endParaRPr>
          </a:p>
        </p:txBody>
      </p:sp>
      <p:sp>
        <p:nvSpPr>
          <p:cNvPr id="25" name="Oval 24"/>
          <p:cNvSpPr/>
          <p:nvPr/>
        </p:nvSpPr>
        <p:spPr>
          <a:xfrm>
            <a:off x="457200" y="4038600"/>
            <a:ext cx="324000" cy="324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latin typeface="Arial"/>
                <a:cs typeface="Arial"/>
              </a:rPr>
              <a:t>4</a:t>
            </a:r>
          </a:p>
        </p:txBody>
      </p:sp>
      <p:sp>
        <p:nvSpPr>
          <p:cNvPr id="26" name="Oval 25"/>
          <p:cNvSpPr/>
          <p:nvPr/>
        </p:nvSpPr>
        <p:spPr>
          <a:xfrm>
            <a:off x="3124200" y="4038600"/>
            <a:ext cx="381000" cy="381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chemeClr val="tx1"/>
                </a:solidFill>
                <a:latin typeface="Arial"/>
                <a:cs typeface="Arial"/>
              </a:rPr>
              <a:t>5</a:t>
            </a:r>
            <a:endParaRPr lang="en-ZA" sz="2400" b="1" dirty="0">
              <a:solidFill>
                <a:schemeClr val="tx1"/>
              </a:solidFill>
              <a:latin typeface="Arial"/>
              <a:cs typeface="Arial"/>
            </a:endParaRPr>
          </a:p>
        </p:txBody>
      </p:sp>
      <p:sp>
        <p:nvSpPr>
          <p:cNvPr id="27" name="Oval 26"/>
          <p:cNvSpPr/>
          <p:nvPr/>
        </p:nvSpPr>
        <p:spPr>
          <a:xfrm>
            <a:off x="5867400" y="3962400"/>
            <a:ext cx="324000" cy="324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latin typeface="Arial"/>
                <a:cs typeface="Arial"/>
              </a:rPr>
              <a:t>6</a:t>
            </a:r>
          </a:p>
        </p:txBody>
      </p:sp>
      <p:sp>
        <p:nvSpPr>
          <p:cNvPr id="16" name="Rectangle 15"/>
          <p:cNvSpPr/>
          <p:nvPr/>
        </p:nvSpPr>
        <p:spPr>
          <a:xfrm>
            <a:off x="990600" y="5715000"/>
            <a:ext cx="7280036" cy="471052"/>
          </a:xfrm>
          <a:prstGeom prst="rect">
            <a:avLst/>
          </a:prstGeom>
          <a:solidFill>
            <a:srgbClr val="EBF1DE"/>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rgbClr val="000000"/>
                </a:solidFill>
                <a:latin typeface="Arial"/>
                <a:cs typeface="Arial"/>
              </a:rPr>
              <a:t>Bed down a structure and conduct proper change management</a:t>
            </a:r>
            <a:endParaRPr lang="en-ZA" b="1" dirty="0">
              <a:solidFill>
                <a:srgbClr val="000000"/>
              </a:solidFill>
              <a:latin typeface="Arial"/>
              <a:cs typeface="Arial"/>
            </a:endParaRPr>
          </a:p>
        </p:txBody>
      </p:sp>
      <p:sp>
        <p:nvSpPr>
          <p:cNvPr id="19" name="Oval 18"/>
          <p:cNvSpPr/>
          <p:nvPr/>
        </p:nvSpPr>
        <p:spPr>
          <a:xfrm>
            <a:off x="533400" y="5638800"/>
            <a:ext cx="324000" cy="324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latin typeface="Arial"/>
                <a:cs typeface="Arial"/>
              </a:rPr>
              <a:t>7</a:t>
            </a:r>
          </a:p>
        </p:txBody>
      </p:sp>
      <p:sp>
        <p:nvSpPr>
          <p:cNvPr id="6" name="TextBox 5"/>
          <p:cNvSpPr txBox="1"/>
          <p:nvPr/>
        </p:nvSpPr>
        <p:spPr>
          <a:xfrm>
            <a:off x="7848600" y="6488668"/>
            <a:ext cx="450764" cy="369332"/>
          </a:xfrm>
          <a:prstGeom prst="rect">
            <a:avLst/>
          </a:prstGeom>
          <a:noFill/>
        </p:spPr>
        <p:txBody>
          <a:bodyPr wrap="none" rtlCol="0">
            <a:spAutoFit/>
          </a:bodyPr>
          <a:lstStyle/>
          <a:p>
            <a:r>
              <a:rPr lang="en-US" b="1" dirty="0" smtClean="0">
                <a:latin typeface="Arial"/>
                <a:cs typeface="Arial"/>
              </a:rPr>
              <a:t>21</a:t>
            </a:r>
            <a:endParaRPr lang="en-US" b="1" dirty="0">
              <a:latin typeface="Arial"/>
              <a:cs typeface="Arial"/>
            </a:endParaRPr>
          </a:p>
        </p:txBody>
      </p:sp>
    </p:spTree>
    <p:extLst>
      <p:ext uri="{BB962C8B-B14F-4D97-AF65-F5344CB8AC3E}">
        <p14:creationId xmlns:p14="http://schemas.microsoft.com/office/powerpoint/2010/main" xmlns="" val="2222115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498947" cy="909093"/>
          </a:xfrm>
          <a:solidFill>
            <a:srgbClr val="DCE6F2"/>
          </a:solidFill>
        </p:spPr>
        <p:txBody>
          <a:bodyPr/>
          <a:lstStyle/>
          <a:p>
            <a:pPr algn="just"/>
            <a:r>
              <a:rPr lang="en-ZA" dirty="0" smtClean="0">
                <a:latin typeface="Arial" pitchFamily="34" charset="0"/>
                <a:cs typeface="Arial" pitchFamily="34" charset="0"/>
              </a:rPr>
              <a:t>In summary, SNG recommended that the department pursue significant changes to its programme activity, including the discontinuation or transfer of 10 programmes and the restructuring of a further 12. </a:t>
            </a:r>
            <a:endParaRPr lang="en-ZA" dirty="0">
              <a:latin typeface="Arial" pitchFamily="34" charset="0"/>
              <a:cs typeface="Arial" pitchFamily="34" charset="0"/>
            </a:endParaRPr>
          </a:p>
        </p:txBody>
      </p:sp>
      <p:sp>
        <p:nvSpPr>
          <p:cNvPr id="3" name="Text Placeholder 2"/>
          <p:cNvSpPr>
            <a:spLocks noGrp="1"/>
          </p:cNvSpPr>
          <p:nvPr>
            <p:ph type="body" sz="quarter" idx="10"/>
          </p:nvPr>
        </p:nvSpPr>
        <p:spPr>
          <a:xfrm>
            <a:off x="0" y="1"/>
            <a:ext cx="9144000" cy="609600"/>
          </a:xfrm>
          <a:solidFill>
            <a:srgbClr val="EBF1DE"/>
          </a:solidFill>
        </p:spPr>
        <p:txBody>
          <a:bodyPr/>
          <a:lstStyle/>
          <a:p>
            <a:pPr algn="r"/>
            <a:r>
              <a:rPr lang="en-ZA" sz="3600" dirty="0" smtClean="0">
                <a:latin typeface="Arial" pitchFamily="34" charset="0"/>
                <a:cs typeface="Arial" pitchFamily="34" charset="0"/>
              </a:rPr>
              <a:t>Summary of Diagnostic Findings</a:t>
            </a:r>
            <a:endParaRPr lang="en-ZA" sz="3600" dirty="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4186712459"/>
              </p:ext>
            </p:extLst>
          </p:nvPr>
        </p:nvGraphicFramePr>
        <p:xfrm>
          <a:off x="0" y="1676400"/>
          <a:ext cx="8991600" cy="4698870"/>
        </p:xfrm>
        <a:graphic>
          <a:graphicData uri="http://schemas.openxmlformats.org/drawingml/2006/table">
            <a:tbl>
              <a:tblPr>
                <a:tableStyleId>{5C22544A-7EE6-4342-B048-85BDC9FD1C3A}</a:tableStyleId>
              </a:tblPr>
              <a:tblGrid>
                <a:gridCol w="16764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3625725">
                  <a:extLst>
                    <a:ext uri="{9D8B030D-6E8A-4147-A177-3AD203B41FA5}">
                      <a16:colId xmlns:a16="http://schemas.microsoft.com/office/drawing/2014/main" xmlns="" val="20002"/>
                    </a:ext>
                  </a:extLst>
                </a:gridCol>
                <a:gridCol w="946275">
                  <a:extLst>
                    <a:ext uri="{9D8B030D-6E8A-4147-A177-3AD203B41FA5}">
                      <a16:colId xmlns:a16="http://schemas.microsoft.com/office/drawing/2014/main" xmlns="" val="20003"/>
                    </a:ext>
                  </a:extLst>
                </a:gridCol>
              </a:tblGrid>
              <a:tr h="228600">
                <a:tc>
                  <a:txBody>
                    <a:bodyPr/>
                    <a:lstStyle/>
                    <a:p>
                      <a:pPr algn="l" fontAlgn="b"/>
                      <a:r>
                        <a:rPr lang="en-ZA" sz="1000" b="1" i="0" u="none" strike="noStrike" dirty="0" smtClean="0">
                          <a:solidFill>
                            <a:srgbClr val="000000"/>
                          </a:solidFill>
                          <a:effectLst/>
                          <a:latin typeface="Arial"/>
                          <a:cs typeface="Arial"/>
                        </a:rPr>
                        <a:t>APP</a:t>
                      </a:r>
                      <a:r>
                        <a:rPr lang="en-ZA" sz="1000" b="1" i="0" u="none" strike="noStrike" baseline="0" dirty="0" smtClean="0">
                          <a:solidFill>
                            <a:srgbClr val="000000"/>
                          </a:solidFill>
                          <a:effectLst/>
                          <a:latin typeface="Arial"/>
                          <a:cs typeface="Arial"/>
                        </a:rPr>
                        <a:t> Programme</a:t>
                      </a:r>
                      <a:endParaRPr lang="en-ZA" sz="1000" b="1" i="0" u="none" strike="noStrike" dirty="0">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l" fontAlgn="b"/>
                      <a:r>
                        <a:rPr lang="en-ZA" sz="1000" b="1" u="none" strike="noStrike" dirty="0">
                          <a:solidFill>
                            <a:srgbClr val="000000"/>
                          </a:solidFill>
                          <a:effectLst/>
                          <a:latin typeface="Arial"/>
                          <a:cs typeface="Arial"/>
                        </a:rPr>
                        <a:t>Chief Directorate</a:t>
                      </a:r>
                      <a:endParaRPr lang="en-ZA" sz="1000" b="1"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DE"/>
                    </a:solidFill>
                  </a:tcPr>
                </a:tc>
                <a:tc>
                  <a:txBody>
                    <a:bodyPr/>
                    <a:lstStyle/>
                    <a:p>
                      <a:pPr algn="l" fontAlgn="b"/>
                      <a:r>
                        <a:rPr lang="en-ZA" sz="1000" b="1" u="none" strike="noStrike" dirty="0">
                          <a:solidFill>
                            <a:srgbClr val="000000"/>
                          </a:solidFill>
                          <a:effectLst/>
                          <a:latin typeface="Arial"/>
                          <a:cs typeface="Arial"/>
                        </a:rPr>
                        <a:t>Programmes</a:t>
                      </a:r>
                      <a:endParaRPr lang="en-ZA" sz="1000" b="1"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DE"/>
                    </a:solidFill>
                  </a:tcPr>
                </a:tc>
                <a:tc>
                  <a:txBody>
                    <a:bodyPr/>
                    <a:lstStyle/>
                    <a:p>
                      <a:pPr algn="l" fontAlgn="b"/>
                      <a:r>
                        <a:rPr lang="en-ZA" sz="1000" b="1" u="none" strike="noStrike" dirty="0">
                          <a:solidFill>
                            <a:schemeClr val="bg1"/>
                          </a:solidFill>
                          <a:effectLst/>
                          <a:latin typeface="Arial"/>
                          <a:cs typeface="Arial"/>
                        </a:rPr>
                        <a:t>Recommendation</a:t>
                      </a:r>
                      <a:endParaRPr lang="en-ZA" sz="900" b="1" i="0" u="none" strike="noStrike" dirty="0">
                        <a:solidFill>
                          <a:schemeClr val="bg1"/>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F1DE"/>
                    </a:solidFill>
                  </a:tcPr>
                </a:tc>
                <a:extLst>
                  <a:ext uri="{0D108BD9-81ED-4DB2-BD59-A6C34878D82A}">
                    <a16:rowId xmlns:a16="http://schemas.microsoft.com/office/drawing/2014/main" xmlns="" val="10000"/>
                  </a:ext>
                </a:extLst>
              </a:tr>
              <a:tr h="133575">
                <a:tc>
                  <a:txBody>
                    <a:bodyPr/>
                    <a:lstStyle/>
                    <a:p>
                      <a:pPr algn="l" fontAlgn="b"/>
                      <a:r>
                        <a:rPr lang="en-ZA" sz="900" u="none" strike="noStrike" dirty="0">
                          <a:effectLst/>
                          <a:latin typeface="Arial"/>
                          <a:cs typeface="Arial"/>
                        </a:rPr>
                        <a:t>Cooperatives</a:t>
                      </a:r>
                      <a:endParaRPr lang="en-ZA" sz="900" b="0" i="0" u="none" strike="noStrike" dirty="0">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a:effectLst/>
                          <a:latin typeface="Arial"/>
                          <a:cs typeface="Arial"/>
                        </a:rPr>
                        <a:t>Primary Cooperatives development</a:t>
                      </a:r>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dirty="0">
                          <a:effectLst/>
                          <a:latin typeface="Arial"/>
                          <a:cs typeface="Arial"/>
                        </a:rPr>
                        <a:t>Cooperatives Development Support Programme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a:effectLst/>
                          <a:latin typeface="Arial"/>
                          <a:cs typeface="Arial"/>
                        </a:rPr>
                        <a:t>Restructure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1"/>
                  </a:ext>
                </a:extLst>
              </a:tr>
              <a:tr h="133575">
                <a:tc>
                  <a:txBody>
                    <a:bodyPr/>
                    <a:lstStyle/>
                    <a:p>
                      <a:pPr algn="l" fontAlgn="b"/>
                      <a:endParaRPr lang="en-ZA" sz="900" b="0" i="0" u="none" strike="noStrike" dirty="0">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a:effectLst/>
                          <a:latin typeface="Arial"/>
                          <a:cs typeface="Arial"/>
                        </a:rPr>
                        <a:t>Secondary Market Cooperatives Scheme</a:t>
                      </a:r>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a:effectLst/>
                          <a:latin typeface="Arial"/>
                          <a:cs typeface="Arial"/>
                        </a:rPr>
                        <a:t>Restructure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2"/>
                  </a:ext>
                </a:extLst>
              </a:tr>
              <a:tr h="133575">
                <a:tc>
                  <a:txBody>
                    <a:bodyPr/>
                    <a:lstStyle/>
                    <a:p>
                      <a:pPr algn="l" fontAlgn="b"/>
                      <a:endParaRPr lang="en-ZA" sz="900" b="0" i="0" u="none" strike="noStrike" dirty="0">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a:effectLst/>
                          <a:latin typeface="Arial"/>
                          <a:cs typeface="Arial"/>
                        </a:rPr>
                        <a:t>Incubation Support &amp; Supplier Development</a:t>
                      </a:r>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a:effectLst/>
                          <a:latin typeface="Arial"/>
                          <a:cs typeface="Arial"/>
                        </a:rPr>
                        <a:t>Incubation Support</a:t>
                      </a:r>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smtClean="0">
                          <a:effectLst/>
                          <a:latin typeface="Arial"/>
                          <a:cs typeface="Arial"/>
                        </a:rPr>
                        <a:t>Restructure*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3"/>
                  </a:ext>
                </a:extLst>
              </a:tr>
              <a:tr h="133575">
                <a:tc>
                  <a:txBody>
                    <a:bodyPr/>
                    <a:lstStyle/>
                    <a:p>
                      <a:pPr algn="l" fontAlgn="b"/>
                      <a:endParaRPr lang="en-ZA" sz="900" b="0" i="0" u="none" strike="noStrike" dirty="0">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a:effectLst/>
                          <a:latin typeface="Arial"/>
                          <a:cs typeface="Arial"/>
                        </a:rPr>
                        <a:t>Supplier Development Programme</a:t>
                      </a:r>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a:effectLst/>
                          <a:latin typeface="Arial"/>
                          <a:cs typeface="Arial"/>
                        </a:rPr>
                        <a:t>Restructure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4"/>
                  </a:ext>
                </a:extLst>
              </a:tr>
              <a:tr h="133575">
                <a:tc>
                  <a:txBody>
                    <a:bodyPr/>
                    <a:lstStyle/>
                    <a:p>
                      <a:pPr algn="l" fontAlgn="b"/>
                      <a:r>
                        <a:rPr lang="en-ZA" sz="900" u="none" strike="noStrike" dirty="0">
                          <a:effectLst/>
                          <a:latin typeface="Arial"/>
                          <a:cs typeface="Arial"/>
                        </a:rPr>
                        <a:t>Enterprise Development &amp; Entrepreneurship</a:t>
                      </a:r>
                      <a:endParaRPr lang="en-ZA" sz="900" b="0" i="0" u="none" strike="noStrike" dirty="0">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dirty="0" smtClean="0">
                          <a:effectLst/>
                          <a:latin typeface="Arial"/>
                          <a:cs typeface="Arial"/>
                        </a:rPr>
                        <a:t>Enterprise </a:t>
                      </a:r>
                      <a:r>
                        <a:rPr lang="en-ZA" sz="900" u="none" strike="noStrike" dirty="0">
                          <a:effectLst/>
                          <a:latin typeface="Arial"/>
                          <a:cs typeface="Arial"/>
                        </a:rPr>
                        <a:t>Development &amp; Supplier Development</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a:effectLst/>
                          <a:latin typeface="Arial"/>
                          <a:cs typeface="Arial"/>
                        </a:rPr>
                        <a:t>Red Tape Reduction</a:t>
                      </a:r>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a:effectLst/>
                          <a:latin typeface="Arial"/>
                          <a:cs typeface="Arial"/>
                        </a:rPr>
                        <a:t>Upscale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5"/>
                  </a:ext>
                </a:extLst>
              </a:tr>
              <a:tr h="133575">
                <a:tc>
                  <a:txBody>
                    <a:bodyPr/>
                    <a:lstStyle/>
                    <a:p>
                      <a:pPr algn="l" fontAlgn="b"/>
                      <a:endParaRPr lang="en-ZA" sz="900" b="0" i="0" u="none" strike="noStrike">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a:effectLst/>
                          <a:latin typeface="Arial"/>
                          <a:cs typeface="Arial"/>
                        </a:rPr>
                        <a:t>Credit Rating System</a:t>
                      </a:r>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a:effectLst/>
                          <a:latin typeface="Arial"/>
                          <a:cs typeface="Arial"/>
                        </a:rPr>
                        <a:t>Upscale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6"/>
                  </a:ext>
                </a:extLst>
              </a:tr>
              <a:tr h="133575">
                <a:tc>
                  <a:txBody>
                    <a:bodyPr/>
                    <a:lstStyle/>
                    <a:p>
                      <a:pPr algn="l" fontAlgn="b"/>
                      <a:endParaRPr lang="en-ZA" sz="900" b="0" i="0" u="none" strike="noStrike">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a:effectLst/>
                          <a:latin typeface="Arial"/>
                          <a:cs typeface="Arial"/>
                        </a:rPr>
                        <a:t>Craft CSP</a:t>
                      </a:r>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a:effectLst/>
                          <a:latin typeface="Arial"/>
                          <a:cs typeface="Arial"/>
                        </a:rPr>
                        <a:t>Transfer</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7"/>
                  </a:ext>
                </a:extLst>
              </a:tr>
              <a:tr h="133575">
                <a:tc>
                  <a:txBody>
                    <a:bodyPr/>
                    <a:lstStyle/>
                    <a:p>
                      <a:pPr algn="l" fontAlgn="b"/>
                      <a:endParaRPr lang="en-ZA" sz="900" b="0" i="0" u="none" strike="noStrike" dirty="0">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a:effectLst/>
                          <a:latin typeface="Arial"/>
                          <a:cs typeface="Arial"/>
                        </a:rPr>
                        <a:t>South African Lifestyle Hub</a:t>
                      </a:r>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a:effectLst/>
                          <a:latin typeface="Arial"/>
                          <a:cs typeface="Arial"/>
                        </a:rPr>
                        <a:t>Discontinue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8"/>
                  </a:ext>
                </a:extLst>
              </a:tr>
              <a:tr h="133575">
                <a:tc>
                  <a:txBody>
                    <a:bodyPr/>
                    <a:lstStyle/>
                    <a:p>
                      <a:pPr algn="l" fontAlgn="b"/>
                      <a:endParaRPr lang="en-ZA" sz="900" b="0" i="0" u="none" strike="noStrike" dirty="0">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a:effectLst/>
                          <a:latin typeface="Arial"/>
                          <a:cs typeface="Arial"/>
                        </a:rPr>
                        <a:t>Film &amp; Television CSP</a:t>
                      </a:r>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a:effectLst/>
                          <a:latin typeface="Arial"/>
                          <a:cs typeface="Arial"/>
                        </a:rPr>
                        <a:t>Transfer</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9"/>
                  </a:ext>
                </a:extLst>
              </a:tr>
              <a:tr h="133575">
                <a:tc>
                  <a:txBody>
                    <a:bodyPr/>
                    <a:lstStyle/>
                    <a:p>
                      <a:pPr algn="l" fontAlgn="b"/>
                      <a:endParaRPr lang="en-ZA" sz="900" b="0" i="0" u="none" strike="noStrike">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dirty="0" smtClean="0">
                          <a:effectLst/>
                          <a:latin typeface="Arial"/>
                          <a:cs typeface="Arial"/>
                        </a:rPr>
                        <a:t>Entrepreneurship </a:t>
                      </a:r>
                      <a:r>
                        <a:rPr lang="en-ZA" sz="900" u="none" strike="noStrike" dirty="0">
                          <a:effectLst/>
                          <a:latin typeface="Arial"/>
                          <a:cs typeface="Arial"/>
                        </a:rPr>
                        <a:t>&amp; Franchising</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dirty="0">
                          <a:effectLst/>
                          <a:latin typeface="Arial"/>
                          <a:cs typeface="Arial"/>
                        </a:rPr>
                        <a:t>Centres for Entrepreneurship</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smtClean="0">
                          <a:effectLst/>
                          <a:latin typeface="Arial"/>
                          <a:cs typeface="Arial"/>
                        </a:rPr>
                        <a:t>Transfer*</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10"/>
                  </a:ext>
                </a:extLst>
              </a:tr>
              <a:tr h="133575">
                <a:tc>
                  <a:txBody>
                    <a:bodyPr/>
                    <a:lstStyle/>
                    <a:p>
                      <a:pPr algn="l" fontAlgn="b"/>
                      <a:endParaRPr lang="en-ZA" sz="900" b="0" i="0" u="none" strike="noStrike">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a:effectLst/>
                          <a:latin typeface="Arial"/>
                          <a:cs typeface="Arial"/>
                        </a:rPr>
                        <a:t>Micro Franchising</a:t>
                      </a:r>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smtClean="0">
                          <a:effectLst/>
                          <a:latin typeface="Arial"/>
                          <a:cs typeface="Arial"/>
                        </a:rPr>
                        <a:t>Transfer*</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11"/>
                  </a:ext>
                </a:extLst>
              </a:tr>
              <a:tr h="133575">
                <a:tc>
                  <a:txBody>
                    <a:bodyPr/>
                    <a:lstStyle/>
                    <a:p>
                      <a:pPr algn="l" fontAlgn="b"/>
                      <a:endParaRPr lang="en-ZA" sz="900" b="0" i="0" u="none" strike="noStrike">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dirty="0">
                          <a:effectLst/>
                          <a:latin typeface="Arial"/>
                          <a:cs typeface="Arial"/>
                        </a:rPr>
                        <a:t>Gender, Youth and People with disabilities</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a:effectLst/>
                          <a:latin typeface="Arial"/>
                          <a:cs typeface="Arial"/>
                        </a:rPr>
                        <a:t>Isivande Women's Fund</a:t>
                      </a:r>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smtClean="0">
                          <a:effectLst/>
                          <a:latin typeface="Arial"/>
                          <a:cs typeface="Arial"/>
                        </a:rPr>
                        <a:t>Transfer*</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12"/>
                  </a:ext>
                </a:extLst>
              </a:tr>
              <a:tr h="133575">
                <a:tc>
                  <a:txBody>
                    <a:bodyPr/>
                    <a:lstStyle/>
                    <a:p>
                      <a:pPr algn="l" fontAlgn="b"/>
                      <a:endParaRPr lang="en-ZA" sz="900" b="0" i="0" u="none" strike="noStrike">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a:effectLst/>
                          <a:latin typeface="Arial"/>
                          <a:cs typeface="Arial"/>
                        </a:rPr>
                        <a:t>South African Women Entrepreneur's Network (SAWEN)</a:t>
                      </a:r>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a:effectLst/>
                          <a:latin typeface="Arial"/>
                          <a:cs typeface="Arial"/>
                        </a:rPr>
                        <a:t>Discontinue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13"/>
                  </a:ext>
                </a:extLst>
              </a:tr>
              <a:tr h="133575">
                <a:tc>
                  <a:txBody>
                    <a:bodyPr/>
                    <a:lstStyle/>
                    <a:p>
                      <a:pPr algn="l" fontAlgn="b"/>
                      <a:endParaRPr lang="en-ZA" sz="900" b="0" i="0" u="none" strike="noStrike">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a:effectLst/>
                          <a:latin typeface="Arial"/>
                          <a:cs typeface="Arial"/>
                        </a:rPr>
                        <a:t>Bavumile</a:t>
                      </a:r>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a:effectLst/>
                          <a:latin typeface="Arial"/>
                          <a:cs typeface="Arial"/>
                        </a:rPr>
                        <a:t>Discontinue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14"/>
                  </a:ext>
                </a:extLst>
              </a:tr>
              <a:tr h="133575">
                <a:tc>
                  <a:txBody>
                    <a:bodyPr/>
                    <a:lstStyle/>
                    <a:p>
                      <a:pPr algn="l" fontAlgn="b"/>
                      <a:endParaRPr lang="en-ZA" sz="900" b="0" i="0" u="none" strike="noStrike">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dirty="0">
                          <a:effectLst/>
                          <a:latin typeface="Arial"/>
                          <a:cs typeface="Arial"/>
                        </a:rPr>
                        <a:t>Technology for Women in Business (TWIB)</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smtClean="0">
                          <a:effectLst/>
                          <a:latin typeface="Arial"/>
                          <a:cs typeface="Arial"/>
                        </a:rPr>
                        <a:t>Restructure*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15"/>
                  </a:ext>
                </a:extLst>
              </a:tr>
              <a:tr h="133575">
                <a:tc>
                  <a:txBody>
                    <a:bodyPr/>
                    <a:lstStyle/>
                    <a:p>
                      <a:pPr algn="l" fontAlgn="b"/>
                      <a:endParaRPr lang="en-ZA" sz="900" b="0" i="0" u="none" strike="noStrike">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dirty="0">
                          <a:effectLst/>
                          <a:latin typeface="Arial"/>
                          <a:cs typeface="Arial"/>
                        </a:rPr>
                        <a:t>Technogirls</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a:effectLst/>
                          <a:latin typeface="Arial"/>
                          <a:cs typeface="Arial"/>
                        </a:rPr>
                        <a:t>Discontinue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16"/>
                  </a:ext>
                </a:extLst>
              </a:tr>
              <a:tr h="133575">
                <a:tc>
                  <a:txBody>
                    <a:bodyPr/>
                    <a:lstStyle/>
                    <a:p>
                      <a:pPr algn="l" fontAlgn="b"/>
                      <a:endParaRPr lang="en-ZA" sz="900" b="0" i="0" u="none" strike="noStrike">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a:effectLst/>
                          <a:latin typeface="Arial"/>
                          <a:cs typeface="Arial"/>
                        </a:rPr>
                        <a:t>365 Days of Activism</a:t>
                      </a:r>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smtClean="0">
                          <a:effectLst/>
                          <a:latin typeface="Arial"/>
                          <a:cs typeface="Arial"/>
                        </a:rPr>
                        <a:t>Restructure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17"/>
                  </a:ext>
                </a:extLst>
              </a:tr>
              <a:tr h="133575">
                <a:tc>
                  <a:txBody>
                    <a:bodyPr/>
                    <a:lstStyle/>
                    <a:p>
                      <a:pPr algn="l" fontAlgn="b"/>
                      <a:endParaRPr lang="en-ZA" sz="900" b="0" i="0" u="none" strike="noStrike">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dirty="0">
                          <a:effectLst/>
                          <a:latin typeface="Arial"/>
                          <a:cs typeface="Arial"/>
                        </a:rPr>
                        <a:t>Mass Youth Enterprise Creation Programme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smtClean="0">
                          <a:effectLst/>
                          <a:latin typeface="Arial"/>
                          <a:cs typeface="Arial"/>
                        </a:rPr>
                        <a:t>Discontinue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18"/>
                  </a:ext>
                </a:extLst>
              </a:tr>
              <a:tr h="133575">
                <a:tc>
                  <a:txBody>
                    <a:bodyPr/>
                    <a:lstStyle/>
                    <a:p>
                      <a:pPr algn="l" fontAlgn="b"/>
                      <a:endParaRPr lang="en-ZA" sz="900" b="0" i="0" u="none" strike="noStrike">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dirty="0">
                          <a:effectLst/>
                          <a:latin typeface="Arial"/>
                          <a:cs typeface="Arial"/>
                        </a:rPr>
                        <a:t>Guiding Framework for Youth Mainstreaming</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smtClean="0">
                          <a:effectLst/>
                          <a:latin typeface="Arial"/>
                          <a:cs typeface="Arial"/>
                        </a:rPr>
                        <a:t>Restructure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19"/>
                  </a:ext>
                </a:extLst>
              </a:tr>
              <a:tr h="133575">
                <a:tc>
                  <a:txBody>
                    <a:bodyPr/>
                    <a:lstStyle/>
                    <a:p>
                      <a:pPr algn="l" fontAlgn="b"/>
                      <a:endParaRPr lang="en-ZA" sz="900" b="0" i="0" u="none" strike="noStrike" dirty="0">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a:effectLst/>
                          <a:latin typeface="Arial"/>
                          <a:cs typeface="Arial"/>
                        </a:rPr>
                        <a:t>Local Economic Development</a:t>
                      </a:r>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dirty="0">
                          <a:effectLst/>
                          <a:latin typeface="Arial"/>
                          <a:cs typeface="Arial"/>
                        </a:rPr>
                        <a:t>Co-location Programmes</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a:effectLst/>
                          <a:latin typeface="Arial"/>
                          <a:cs typeface="Arial"/>
                        </a:rPr>
                        <a:t>Upscale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20"/>
                  </a:ext>
                </a:extLst>
              </a:tr>
              <a:tr h="133575">
                <a:tc>
                  <a:txBody>
                    <a:bodyPr/>
                    <a:lstStyle/>
                    <a:p>
                      <a:pPr algn="l" fontAlgn="b"/>
                      <a:endParaRPr lang="en-ZA" sz="900" b="0" i="0" u="none" strike="noStrike">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dirty="0">
                          <a:effectLst/>
                          <a:latin typeface="Arial"/>
                          <a:cs typeface="Arial"/>
                        </a:rPr>
                        <a:t>Township &amp; Rural Enterprise development</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a:effectLst/>
                          <a:latin typeface="Arial"/>
                          <a:cs typeface="Arial"/>
                        </a:rPr>
                        <a:t>Upscale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21"/>
                  </a:ext>
                </a:extLst>
              </a:tr>
              <a:tr h="133575">
                <a:tc>
                  <a:txBody>
                    <a:bodyPr/>
                    <a:lstStyle/>
                    <a:p>
                      <a:pPr algn="l" fontAlgn="b"/>
                      <a:endParaRPr lang="en-ZA" sz="900" b="0" i="0" u="none" strike="noStrike">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dirty="0">
                          <a:effectLst/>
                          <a:latin typeface="Arial"/>
                          <a:cs typeface="Arial"/>
                        </a:rPr>
                        <a:t>Local Economic Development Forum Support</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a:effectLst/>
                          <a:latin typeface="Arial"/>
                          <a:cs typeface="Arial"/>
                        </a:rPr>
                        <a:t>Upscale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22"/>
                  </a:ext>
                </a:extLst>
              </a:tr>
              <a:tr h="133575">
                <a:tc>
                  <a:txBody>
                    <a:bodyPr/>
                    <a:lstStyle/>
                    <a:p>
                      <a:pPr algn="l" fontAlgn="b"/>
                      <a:endParaRPr lang="en-ZA" sz="900" b="0" i="0" u="none" strike="noStrike">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dirty="0">
                          <a:effectLst/>
                          <a:latin typeface="Arial"/>
                          <a:cs typeface="Arial"/>
                        </a:rPr>
                        <a:t>Revitalisation of distressed mining towns</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a:effectLst/>
                          <a:latin typeface="Arial"/>
                          <a:cs typeface="Arial"/>
                        </a:rPr>
                        <a:t>Restructure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23"/>
                  </a:ext>
                </a:extLst>
              </a:tr>
              <a:tr h="133575">
                <a:tc>
                  <a:txBody>
                    <a:bodyPr/>
                    <a:lstStyle/>
                    <a:p>
                      <a:pPr algn="l" fontAlgn="b"/>
                      <a:endParaRPr lang="en-ZA" sz="900" b="0" i="0" u="none" strike="noStrike">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a:effectLst/>
                          <a:latin typeface="Arial"/>
                          <a:cs typeface="Arial"/>
                        </a:rPr>
                        <a:t>Knowledge Management</a:t>
                      </a:r>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a:effectLst/>
                          <a:latin typeface="Arial"/>
                          <a:cs typeface="Arial"/>
                        </a:rPr>
                        <a:t>Restructure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24"/>
                  </a:ext>
                </a:extLst>
              </a:tr>
              <a:tr h="133575">
                <a:tc>
                  <a:txBody>
                    <a:bodyPr/>
                    <a:lstStyle/>
                    <a:p>
                      <a:pPr algn="l" fontAlgn="b"/>
                      <a:endParaRPr lang="en-ZA" sz="900" b="0" i="0" u="none" strike="noStrike">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dirty="0">
                          <a:effectLst/>
                          <a:latin typeface="Arial"/>
                          <a:cs typeface="Arial"/>
                        </a:rPr>
                        <a:t>Incentives, Grants &amp; Loans</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dirty="0">
                          <a:effectLst/>
                          <a:latin typeface="Arial"/>
                          <a:cs typeface="Arial"/>
                        </a:rPr>
                        <a:t>Black Business Supplier Development Programme </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smtClean="0">
                          <a:effectLst/>
                          <a:latin typeface="Arial"/>
                          <a:cs typeface="Arial"/>
                        </a:rPr>
                        <a:t>Restructure*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25"/>
                  </a:ext>
                </a:extLst>
              </a:tr>
              <a:tr h="133575">
                <a:tc>
                  <a:txBody>
                    <a:bodyPr/>
                    <a:lstStyle/>
                    <a:p>
                      <a:pPr algn="l" fontAlgn="b"/>
                      <a:endParaRPr lang="en-ZA" sz="900" b="0" i="0" u="none" strike="noStrike">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dirty="0">
                          <a:effectLst/>
                          <a:latin typeface="Arial"/>
                          <a:cs typeface="Arial"/>
                        </a:rPr>
                        <a:t>Emerging Enterprise Development Programme (EEDP)</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smtClean="0">
                          <a:effectLst/>
                          <a:latin typeface="Arial"/>
                          <a:cs typeface="Arial"/>
                        </a:rPr>
                        <a:t>Restructure*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26"/>
                  </a:ext>
                </a:extLst>
              </a:tr>
              <a:tr h="133575">
                <a:tc>
                  <a:txBody>
                    <a:bodyPr/>
                    <a:lstStyle/>
                    <a:p>
                      <a:pPr algn="l" fontAlgn="b"/>
                      <a:endParaRPr lang="en-ZA" sz="900" b="0" i="0" u="none" strike="noStrike">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a:effectLst/>
                          <a:latin typeface="Arial"/>
                          <a:cs typeface="Arial"/>
                        </a:rPr>
                        <a:t>NIBUS/Incentives, Grants &amp; Loans</a:t>
                      </a:r>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a:effectLst/>
                          <a:latin typeface="Arial"/>
                          <a:cs typeface="Arial"/>
                        </a:rPr>
                        <a:t>Shared Economic Infrastructure Facility</a:t>
                      </a:r>
                      <a:endParaRPr lang="en-ZA" sz="900" b="0" i="0" u="none" strike="noStrike">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smtClean="0">
                          <a:effectLst/>
                          <a:latin typeface="Arial"/>
                          <a:cs typeface="Arial"/>
                        </a:rPr>
                        <a:t>Upscale*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27"/>
                  </a:ext>
                </a:extLst>
              </a:tr>
              <a:tr h="133575">
                <a:tc>
                  <a:txBody>
                    <a:bodyPr/>
                    <a:lstStyle/>
                    <a:p>
                      <a:pPr algn="l" fontAlgn="b"/>
                      <a:endParaRPr lang="en-ZA" sz="900" b="0" i="0" u="none" strike="noStrike">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dirty="0">
                          <a:effectLst/>
                          <a:latin typeface="Arial"/>
                          <a:cs typeface="Arial"/>
                        </a:rPr>
                        <a:t>Informal And Micro Enterprise Development Programme (IMEDP)</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smtClean="0">
                          <a:effectLst/>
                          <a:latin typeface="Arial"/>
                          <a:cs typeface="Arial"/>
                        </a:rPr>
                        <a:t>Upscale*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28"/>
                  </a:ext>
                </a:extLst>
              </a:tr>
              <a:tr h="133575">
                <a:tc>
                  <a:txBody>
                    <a:bodyPr/>
                    <a:lstStyle/>
                    <a:p>
                      <a:pPr algn="l" fontAlgn="b"/>
                      <a:endParaRPr lang="en-ZA" sz="900" b="0" i="0" u="none" strike="noStrike" dirty="0">
                        <a:solidFill>
                          <a:srgbClr val="000000"/>
                        </a:solidFill>
                        <a:effectLst/>
                        <a:latin typeface="Arial"/>
                        <a:cs typeface="Arial"/>
                      </a:endParaRPr>
                    </a:p>
                  </a:txBody>
                  <a:tcPr marL="4737" marR="4737" marT="4737" marB="0" anchor="ctr">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dirty="0">
                          <a:effectLst/>
                          <a:latin typeface="Arial"/>
                          <a:cs typeface="Arial"/>
                        </a:rPr>
                        <a:t>Primary Cooperatives Development/Incentives, Grants &amp; Loans</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fontAlgn="b"/>
                      <a:r>
                        <a:rPr lang="en-ZA" sz="900" u="none" strike="noStrike" dirty="0">
                          <a:effectLst/>
                          <a:latin typeface="Arial"/>
                          <a:cs typeface="Arial"/>
                        </a:rPr>
                        <a:t>Co-operatives Incentive Scheme (CIS)</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ZA" sz="900" u="none" strike="noStrike" dirty="0" smtClean="0">
                          <a:effectLst/>
                          <a:latin typeface="Arial"/>
                          <a:cs typeface="Arial"/>
                        </a:rPr>
                        <a:t>Restructure*</a:t>
                      </a:r>
                      <a:endParaRPr lang="en-ZA" sz="900" b="0"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29"/>
                  </a:ext>
                </a:extLst>
              </a:tr>
            </a:tbl>
          </a:graphicData>
        </a:graphic>
      </p:graphicFrame>
      <p:sp>
        <p:nvSpPr>
          <p:cNvPr id="5" name="Rectangle 4"/>
          <p:cNvSpPr/>
          <p:nvPr/>
        </p:nvSpPr>
        <p:spPr>
          <a:xfrm>
            <a:off x="2057400" y="6400800"/>
            <a:ext cx="6096000" cy="286357"/>
          </a:xfrm>
          <a:prstGeom prst="rect">
            <a:avLst/>
          </a:prstGeom>
          <a:solidFill>
            <a:schemeClr val="accent4">
              <a:lumMod val="20000"/>
              <a:lumOff val="80000"/>
            </a:schemeClr>
          </a:solidFill>
        </p:spPr>
        <p:txBody>
          <a:bodyPr wrap="square">
            <a:noAutofit/>
          </a:bodyPr>
          <a:lstStyle/>
          <a:p>
            <a:pPr algn="ctr"/>
            <a:r>
              <a:rPr lang="en-ZA" sz="1400" b="1" dirty="0" smtClean="0">
                <a:latin typeface="Arial"/>
                <a:cs typeface="Arial"/>
              </a:rPr>
              <a:t>* Denotes programme recommendation which in includes adoption of some or all programme functions by SEFA or SEDA.</a:t>
            </a:r>
            <a:endParaRPr lang="en-ZA" sz="1400" b="1" dirty="0">
              <a:latin typeface="Arial"/>
              <a:cs typeface="Arial"/>
            </a:endParaRPr>
          </a:p>
        </p:txBody>
      </p:sp>
      <p:pic>
        <p:nvPicPr>
          <p:cNvPr id="6" name="Picture 5"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476999"/>
            <a:ext cx="1752600" cy="380397"/>
          </a:xfrm>
          <a:prstGeom prst="rect">
            <a:avLst/>
          </a:prstGeom>
          <a:noFill/>
          <a:ln>
            <a:noFill/>
          </a:ln>
        </p:spPr>
      </p:pic>
      <p:sp>
        <p:nvSpPr>
          <p:cNvPr id="7" name="TextBox 6"/>
          <p:cNvSpPr txBox="1"/>
          <p:nvPr/>
        </p:nvSpPr>
        <p:spPr>
          <a:xfrm>
            <a:off x="8153400" y="6324600"/>
            <a:ext cx="641866" cy="369332"/>
          </a:xfrm>
          <a:prstGeom prst="rect">
            <a:avLst/>
          </a:prstGeom>
          <a:noFill/>
        </p:spPr>
        <p:txBody>
          <a:bodyPr wrap="square" rtlCol="0">
            <a:spAutoFit/>
          </a:bodyPr>
          <a:lstStyle/>
          <a:p>
            <a:r>
              <a:rPr lang="en-US" dirty="0" smtClean="0"/>
              <a:t>22</a:t>
            </a:r>
            <a:endParaRPr lang="en-US" dirty="0"/>
          </a:p>
        </p:txBody>
      </p:sp>
    </p:spTree>
    <p:extLst>
      <p:ext uri="{BB962C8B-B14F-4D97-AF65-F5344CB8AC3E}">
        <p14:creationId xmlns:p14="http://schemas.microsoft.com/office/powerpoint/2010/main" xmlns="" val="2276131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492753" y="5824398"/>
            <a:ext cx="1266981" cy="9144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457200" y="609600"/>
            <a:ext cx="8346547" cy="909093"/>
          </a:xfrm>
          <a:solidFill>
            <a:srgbClr val="DCE6F2"/>
          </a:solidFill>
        </p:spPr>
        <p:txBody>
          <a:bodyPr/>
          <a:lstStyle/>
          <a:p>
            <a:r>
              <a:rPr lang="en-ZA" dirty="0" smtClean="0">
                <a:latin typeface="Arial" pitchFamily="34" charset="0"/>
              </a:rPr>
              <a:t>Acting in this way has the potential to free up </a:t>
            </a:r>
            <a:r>
              <a:rPr lang="en-ZA" dirty="0">
                <a:latin typeface="Arial" pitchFamily="34" charset="0"/>
              </a:rPr>
              <a:t>~</a:t>
            </a:r>
            <a:r>
              <a:rPr lang="en-ZA" dirty="0" smtClean="0">
                <a:latin typeface="Arial" pitchFamily="34" charset="0"/>
              </a:rPr>
              <a:t>25% of the operating budget for allocation to higher impact programmes and for the capacitation of under resourced priority functions.</a:t>
            </a:r>
            <a:endParaRPr lang="en-ZA" dirty="0">
              <a:latin typeface="Arial" pitchFamily="34" charset="0"/>
            </a:endParaRPr>
          </a:p>
        </p:txBody>
      </p:sp>
      <p:sp>
        <p:nvSpPr>
          <p:cNvPr id="3" name="Text Placeholder 2"/>
          <p:cNvSpPr>
            <a:spLocks noGrp="1"/>
          </p:cNvSpPr>
          <p:nvPr>
            <p:ph type="body" sz="quarter" idx="10"/>
          </p:nvPr>
        </p:nvSpPr>
        <p:spPr>
          <a:xfrm>
            <a:off x="0" y="0"/>
            <a:ext cx="9144000" cy="679269"/>
          </a:xfrm>
          <a:solidFill>
            <a:srgbClr val="EBF1DE"/>
          </a:solidFill>
        </p:spPr>
        <p:txBody>
          <a:bodyPr/>
          <a:lstStyle/>
          <a:p>
            <a:pPr algn="r"/>
            <a:r>
              <a:rPr lang="en-ZA" sz="2800" dirty="0">
                <a:latin typeface="Arial" pitchFamily="34" charset="0"/>
              </a:rPr>
              <a:t>Summary of Diagnostic </a:t>
            </a:r>
            <a:r>
              <a:rPr lang="en-ZA" sz="2800" dirty="0" smtClean="0">
                <a:latin typeface="Arial" pitchFamily="34" charset="0"/>
              </a:rPr>
              <a:t>Findings and Recommendations</a:t>
            </a:r>
            <a:endParaRPr lang="en-ZA" sz="2800" dirty="0">
              <a:latin typeface="Arial" pitchFamily="34" charset="0"/>
            </a:endParaRPr>
          </a:p>
        </p:txBody>
      </p:sp>
      <p:pic>
        <p:nvPicPr>
          <p:cNvPr id="14" name="Picture 13"/>
          <p:cNvPicPr>
            <a:picLocks noChangeAspect="1"/>
          </p:cNvPicPr>
          <p:nvPr/>
        </p:nvPicPr>
        <p:blipFill>
          <a:blip r:embed="rId3" cstate="print"/>
          <a:stretch>
            <a:fillRect/>
          </a:stretch>
        </p:blipFill>
        <p:spPr>
          <a:xfrm>
            <a:off x="4943475" y="6011320"/>
            <a:ext cx="3805238" cy="534651"/>
          </a:xfrm>
          <a:prstGeom prst="rect">
            <a:avLst/>
          </a:prstGeom>
        </p:spPr>
      </p:pic>
      <p:sp>
        <p:nvSpPr>
          <p:cNvPr id="15" name="TextBox 14"/>
          <p:cNvSpPr txBox="1"/>
          <p:nvPr/>
        </p:nvSpPr>
        <p:spPr>
          <a:xfrm>
            <a:off x="1437916" y="2346176"/>
            <a:ext cx="1912191" cy="307777"/>
          </a:xfrm>
          <a:prstGeom prst="rect">
            <a:avLst/>
          </a:prstGeom>
          <a:noFill/>
        </p:spPr>
        <p:txBody>
          <a:bodyPr wrap="none" rtlCol="0">
            <a:spAutoFit/>
          </a:bodyPr>
          <a:lstStyle/>
          <a:p>
            <a:pPr algn="ctr">
              <a:spcAft>
                <a:spcPts val="600"/>
              </a:spcAft>
            </a:pPr>
            <a:r>
              <a:rPr lang="en-ZA" sz="1400" b="1" dirty="0" smtClean="0"/>
              <a:t>Discontinue</a:t>
            </a:r>
            <a:r>
              <a:rPr lang="en-ZA" sz="1400" b="1" dirty="0"/>
              <a:t> </a:t>
            </a:r>
            <a:r>
              <a:rPr lang="en-ZA" sz="1400" b="1" dirty="0" smtClean="0"/>
              <a:t>or Transfer</a:t>
            </a:r>
          </a:p>
        </p:txBody>
      </p:sp>
      <p:sp>
        <p:nvSpPr>
          <p:cNvPr id="16" name="TextBox 15"/>
          <p:cNvSpPr txBox="1"/>
          <p:nvPr/>
        </p:nvSpPr>
        <p:spPr>
          <a:xfrm>
            <a:off x="6462978" y="2350595"/>
            <a:ext cx="766235" cy="307777"/>
          </a:xfrm>
          <a:prstGeom prst="rect">
            <a:avLst/>
          </a:prstGeom>
          <a:noFill/>
        </p:spPr>
        <p:txBody>
          <a:bodyPr wrap="none" rtlCol="0">
            <a:spAutoFit/>
          </a:bodyPr>
          <a:lstStyle/>
          <a:p>
            <a:pPr algn="ctr">
              <a:spcAft>
                <a:spcPts val="600"/>
              </a:spcAft>
            </a:pPr>
            <a:r>
              <a:rPr lang="en-ZA" sz="1400" b="1" dirty="0" smtClean="0"/>
              <a:t>Upscale</a:t>
            </a:r>
          </a:p>
        </p:txBody>
      </p:sp>
      <p:sp>
        <p:nvSpPr>
          <p:cNvPr id="17" name="TextBox 16"/>
          <p:cNvSpPr txBox="1"/>
          <p:nvPr/>
        </p:nvSpPr>
        <p:spPr>
          <a:xfrm>
            <a:off x="6708876" y="5730975"/>
            <a:ext cx="274434" cy="307777"/>
          </a:xfrm>
          <a:prstGeom prst="rect">
            <a:avLst/>
          </a:prstGeom>
          <a:noFill/>
        </p:spPr>
        <p:txBody>
          <a:bodyPr wrap="none" rtlCol="0">
            <a:spAutoFit/>
          </a:bodyPr>
          <a:lstStyle/>
          <a:p>
            <a:pPr algn="ctr">
              <a:spcAft>
                <a:spcPts val="600"/>
              </a:spcAft>
            </a:pPr>
            <a:r>
              <a:rPr lang="en-ZA" sz="1400" b="1" dirty="0" smtClean="0"/>
              <a:t>+</a:t>
            </a:r>
          </a:p>
        </p:txBody>
      </p:sp>
      <p:sp>
        <p:nvSpPr>
          <p:cNvPr id="18" name="TextBox 17"/>
          <p:cNvSpPr txBox="1"/>
          <p:nvPr/>
        </p:nvSpPr>
        <p:spPr>
          <a:xfrm>
            <a:off x="5703893" y="6524443"/>
            <a:ext cx="2284408" cy="307777"/>
          </a:xfrm>
          <a:prstGeom prst="rect">
            <a:avLst/>
          </a:prstGeom>
          <a:noFill/>
        </p:spPr>
        <p:txBody>
          <a:bodyPr wrap="none" rtlCol="0">
            <a:spAutoFit/>
          </a:bodyPr>
          <a:lstStyle/>
          <a:p>
            <a:pPr algn="ctr">
              <a:spcAft>
                <a:spcPts val="600"/>
              </a:spcAft>
            </a:pPr>
            <a:r>
              <a:rPr lang="en-ZA" sz="1400" b="1" dirty="0" smtClean="0"/>
              <a:t>Under capacitated functions</a:t>
            </a:r>
          </a:p>
        </p:txBody>
      </p:sp>
      <p:cxnSp>
        <p:nvCxnSpPr>
          <p:cNvPr id="20" name="Elbow Connector 19"/>
          <p:cNvCxnSpPr/>
          <p:nvPr/>
        </p:nvCxnSpPr>
        <p:spPr>
          <a:xfrm rot="16200000" flipH="1">
            <a:off x="4281233" y="-14032"/>
            <a:ext cx="4419" cy="4452084"/>
          </a:xfrm>
          <a:prstGeom prst="curvedConnector3">
            <a:avLst>
              <a:gd name="adj1" fmla="val -1853251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514600" y="1752600"/>
            <a:ext cx="3963440" cy="523220"/>
          </a:xfrm>
          <a:prstGeom prst="rect">
            <a:avLst/>
          </a:prstGeom>
          <a:solidFill>
            <a:schemeClr val="accent4">
              <a:lumMod val="20000"/>
              <a:lumOff val="80000"/>
            </a:schemeClr>
          </a:solidFill>
        </p:spPr>
        <p:txBody>
          <a:bodyPr wrap="square" rtlCol="0">
            <a:spAutoFit/>
          </a:bodyPr>
          <a:lstStyle/>
          <a:p>
            <a:pPr algn="ctr">
              <a:spcAft>
                <a:spcPts val="600"/>
              </a:spcAft>
            </a:pPr>
            <a:r>
              <a:rPr lang="en-ZA" sz="1400" b="1" dirty="0" smtClean="0">
                <a:latin typeface="Arial" pitchFamily="34" charset="0"/>
                <a:cs typeface="Arial" pitchFamily="34" charset="0"/>
              </a:rPr>
              <a:t>Reallocation of up to ~25%% of budget to higher impact activities </a:t>
            </a:r>
          </a:p>
        </p:txBody>
      </p:sp>
      <p:sp>
        <p:nvSpPr>
          <p:cNvPr id="19" name="TextBox 18"/>
          <p:cNvSpPr txBox="1"/>
          <p:nvPr/>
        </p:nvSpPr>
        <p:spPr>
          <a:xfrm>
            <a:off x="6708876" y="3659100"/>
            <a:ext cx="274434" cy="307777"/>
          </a:xfrm>
          <a:prstGeom prst="rect">
            <a:avLst/>
          </a:prstGeom>
          <a:noFill/>
        </p:spPr>
        <p:txBody>
          <a:bodyPr wrap="none" rtlCol="0">
            <a:spAutoFit/>
          </a:bodyPr>
          <a:lstStyle/>
          <a:p>
            <a:pPr algn="ctr">
              <a:spcAft>
                <a:spcPts val="600"/>
              </a:spcAft>
            </a:pPr>
            <a:r>
              <a:rPr lang="en-ZA" sz="1400" b="1" dirty="0" smtClean="0"/>
              <a:t>+</a:t>
            </a:r>
          </a:p>
        </p:txBody>
      </p:sp>
      <p:sp>
        <p:nvSpPr>
          <p:cNvPr id="21" name="TextBox 20"/>
          <p:cNvSpPr txBox="1"/>
          <p:nvPr/>
        </p:nvSpPr>
        <p:spPr>
          <a:xfrm>
            <a:off x="6320246" y="3816911"/>
            <a:ext cx="1051699" cy="307777"/>
          </a:xfrm>
          <a:prstGeom prst="rect">
            <a:avLst/>
          </a:prstGeom>
          <a:noFill/>
        </p:spPr>
        <p:txBody>
          <a:bodyPr wrap="none" rtlCol="0">
            <a:spAutoFit/>
          </a:bodyPr>
          <a:lstStyle/>
          <a:p>
            <a:pPr algn="ctr">
              <a:spcAft>
                <a:spcPts val="600"/>
              </a:spcAft>
            </a:pPr>
            <a:r>
              <a:rPr lang="en-ZA" sz="1400" b="1" dirty="0" smtClean="0"/>
              <a:t>Restructure</a:t>
            </a:r>
          </a:p>
        </p:txBody>
      </p:sp>
      <p:graphicFrame>
        <p:nvGraphicFramePr>
          <p:cNvPr id="5" name="Table 4"/>
          <p:cNvGraphicFramePr>
            <a:graphicFrameLocks noGrp="1"/>
          </p:cNvGraphicFramePr>
          <p:nvPr>
            <p:extLst>
              <p:ext uri="{D42A27DB-BD31-4B8C-83A1-F6EECF244321}">
                <p14:modId xmlns:p14="http://schemas.microsoft.com/office/powerpoint/2010/main" xmlns="" val="361082555"/>
              </p:ext>
            </p:extLst>
          </p:nvPr>
        </p:nvGraphicFramePr>
        <p:xfrm>
          <a:off x="488665" y="2653953"/>
          <a:ext cx="3810689" cy="3008250"/>
        </p:xfrm>
        <a:graphic>
          <a:graphicData uri="http://schemas.openxmlformats.org/drawingml/2006/table">
            <a:tbl>
              <a:tblPr/>
              <a:tblGrid>
                <a:gridCol w="3810689">
                  <a:extLst>
                    <a:ext uri="{9D8B030D-6E8A-4147-A177-3AD203B41FA5}">
                      <a16:colId xmlns:a16="http://schemas.microsoft.com/office/drawing/2014/main" xmlns="" val="3255375129"/>
                    </a:ext>
                  </a:extLst>
                </a:gridCol>
              </a:tblGrid>
              <a:tr h="130418">
                <a:tc>
                  <a:txBody>
                    <a:bodyPr/>
                    <a:lstStyle/>
                    <a:p>
                      <a:pPr algn="l" fontAlgn="b"/>
                      <a:r>
                        <a:rPr lang="en-ZA" sz="1600" b="0" i="0" u="none" strike="noStrike" dirty="0">
                          <a:solidFill>
                            <a:schemeClr val="tx1"/>
                          </a:solidFill>
                          <a:effectLst/>
                          <a:latin typeface="Calibri" panose="020F0502020204030204" pitchFamily="34" charset="0"/>
                        </a:rPr>
                        <a:t>South African Lifestyle Hub</a:t>
                      </a:r>
                    </a:p>
                  </a:txBody>
                  <a:tcPr marL="7470" marR="7470" marT="747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236522450"/>
                  </a:ext>
                </a:extLst>
              </a:tr>
              <a:tr h="130418">
                <a:tc>
                  <a:txBody>
                    <a:bodyPr/>
                    <a:lstStyle/>
                    <a:p>
                      <a:pPr algn="l" fontAlgn="b"/>
                      <a:r>
                        <a:rPr lang="en-ZA" sz="1600" b="0" i="0" u="none" strike="noStrike">
                          <a:solidFill>
                            <a:schemeClr val="tx1"/>
                          </a:solidFill>
                          <a:effectLst/>
                          <a:latin typeface="Calibri" panose="020F0502020204030204" pitchFamily="34" charset="0"/>
                        </a:rPr>
                        <a:t>South African Women Entrepreneur's Network (SAWEN)</a:t>
                      </a:r>
                    </a:p>
                  </a:txBody>
                  <a:tcPr marL="7470" marR="7470" marT="747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2955214718"/>
                  </a:ext>
                </a:extLst>
              </a:tr>
              <a:tr h="130418">
                <a:tc>
                  <a:txBody>
                    <a:bodyPr/>
                    <a:lstStyle/>
                    <a:p>
                      <a:pPr algn="l" fontAlgn="b"/>
                      <a:r>
                        <a:rPr lang="en-ZA" sz="1600" b="0" i="0" u="none" strike="noStrike" dirty="0">
                          <a:solidFill>
                            <a:schemeClr val="tx1"/>
                          </a:solidFill>
                          <a:effectLst/>
                          <a:latin typeface="Calibri" panose="020F0502020204030204" pitchFamily="34" charset="0"/>
                        </a:rPr>
                        <a:t>Bavumile</a:t>
                      </a:r>
                    </a:p>
                  </a:txBody>
                  <a:tcPr marL="7470" marR="7470" marT="747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2651757921"/>
                  </a:ext>
                </a:extLst>
              </a:tr>
              <a:tr h="130418">
                <a:tc>
                  <a:txBody>
                    <a:bodyPr/>
                    <a:lstStyle/>
                    <a:p>
                      <a:pPr algn="l" fontAlgn="b"/>
                      <a:r>
                        <a:rPr lang="en-ZA" sz="1600" b="0" i="0" u="none" strike="noStrike" dirty="0" err="1">
                          <a:solidFill>
                            <a:schemeClr val="tx1"/>
                          </a:solidFill>
                          <a:effectLst/>
                          <a:latin typeface="Calibri" panose="020F0502020204030204" pitchFamily="34" charset="0"/>
                        </a:rPr>
                        <a:t>Technogirls</a:t>
                      </a:r>
                      <a:endParaRPr lang="en-ZA" sz="1600" b="0" i="0" u="none" strike="noStrike" dirty="0">
                        <a:solidFill>
                          <a:schemeClr val="tx1"/>
                        </a:solidFill>
                        <a:effectLst/>
                        <a:latin typeface="Calibri" panose="020F0502020204030204" pitchFamily="34" charset="0"/>
                      </a:endParaRPr>
                    </a:p>
                  </a:txBody>
                  <a:tcPr marL="7470" marR="7470" marT="747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695297858"/>
                  </a:ext>
                </a:extLst>
              </a:tr>
              <a:tr h="130418">
                <a:tc>
                  <a:txBody>
                    <a:bodyPr/>
                    <a:lstStyle/>
                    <a:p>
                      <a:pPr algn="l" fontAlgn="b"/>
                      <a:r>
                        <a:rPr lang="en-ZA" sz="1600" b="0" i="0" u="none" strike="noStrike">
                          <a:solidFill>
                            <a:schemeClr val="tx1"/>
                          </a:solidFill>
                          <a:effectLst/>
                          <a:latin typeface="Calibri" panose="020F0502020204030204" pitchFamily="34" charset="0"/>
                        </a:rPr>
                        <a:t>365 Days of Activism</a:t>
                      </a:r>
                    </a:p>
                  </a:txBody>
                  <a:tcPr marL="7470" marR="7470" marT="747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3501852294"/>
                  </a:ext>
                </a:extLst>
              </a:tr>
              <a:tr h="130418">
                <a:tc>
                  <a:txBody>
                    <a:bodyPr/>
                    <a:lstStyle/>
                    <a:p>
                      <a:pPr algn="l" fontAlgn="b"/>
                      <a:r>
                        <a:rPr lang="en-ZA" sz="1600" b="0" i="0" u="none" strike="noStrike">
                          <a:solidFill>
                            <a:schemeClr val="tx1"/>
                          </a:solidFill>
                          <a:effectLst/>
                          <a:latin typeface="Calibri" panose="020F0502020204030204" pitchFamily="34" charset="0"/>
                        </a:rPr>
                        <a:t>Mass Youth Enterprise Creation Programme</a:t>
                      </a:r>
                    </a:p>
                  </a:txBody>
                  <a:tcPr marL="7470" marR="7470" marT="747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2818523843"/>
                  </a:ext>
                </a:extLst>
              </a:tr>
              <a:tr h="130418">
                <a:tc>
                  <a:txBody>
                    <a:bodyPr/>
                    <a:lstStyle/>
                    <a:p>
                      <a:pPr algn="l" fontAlgn="b"/>
                      <a:r>
                        <a:rPr lang="en-ZA" sz="1600" b="0" i="0" u="none" strike="noStrike">
                          <a:solidFill>
                            <a:schemeClr val="tx1"/>
                          </a:solidFill>
                          <a:effectLst/>
                          <a:latin typeface="Calibri" panose="020F0502020204030204" pitchFamily="34" charset="0"/>
                        </a:rPr>
                        <a:t>Centres for Entrepreneurship</a:t>
                      </a:r>
                    </a:p>
                  </a:txBody>
                  <a:tcPr marL="7470" marR="7470" marT="747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3268747957"/>
                  </a:ext>
                </a:extLst>
              </a:tr>
              <a:tr h="130418">
                <a:tc>
                  <a:txBody>
                    <a:bodyPr/>
                    <a:lstStyle/>
                    <a:p>
                      <a:pPr algn="l" fontAlgn="b"/>
                      <a:r>
                        <a:rPr lang="en-ZA" sz="1600" b="0" i="0" u="none" strike="noStrike">
                          <a:solidFill>
                            <a:schemeClr val="tx1"/>
                          </a:solidFill>
                          <a:effectLst/>
                          <a:latin typeface="Calibri" panose="020F0502020204030204" pitchFamily="34" charset="0"/>
                        </a:rPr>
                        <a:t>Micro Franchising</a:t>
                      </a:r>
                    </a:p>
                  </a:txBody>
                  <a:tcPr marL="7470" marR="7470" marT="747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12509015"/>
                  </a:ext>
                </a:extLst>
              </a:tr>
              <a:tr h="130418">
                <a:tc>
                  <a:txBody>
                    <a:bodyPr/>
                    <a:lstStyle/>
                    <a:p>
                      <a:pPr algn="l" fontAlgn="b"/>
                      <a:r>
                        <a:rPr lang="en-ZA" sz="1600" b="0" i="0" u="none" strike="noStrike" dirty="0">
                          <a:solidFill>
                            <a:schemeClr val="tx1"/>
                          </a:solidFill>
                          <a:effectLst/>
                          <a:latin typeface="Calibri" panose="020F0502020204030204" pitchFamily="34" charset="0"/>
                        </a:rPr>
                        <a:t>Craft CSP</a:t>
                      </a:r>
                    </a:p>
                  </a:txBody>
                  <a:tcPr marL="7470" marR="7470" marT="747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3163304"/>
                  </a:ext>
                </a:extLst>
              </a:tr>
              <a:tr h="130418">
                <a:tc>
                  <a:txBody>
                    <a:bodyPr/>
                    <a:lstStyle/>
                    <a:p>
                      <a:pPr algn="l" fontAlgn="b"/>
                      <a:r>
                        <a:rPr lang="en-ZA" sz="1600" b="0" i="0" u="none" strike="noStrike">
                          <a:solidFill>
                            <a:schemeClr val="tx1"/>
                          </a:solidFill>
                          <a:effectLst/>
                          <a:latin typeface="Calibri" panose="020F0502020204030204" pitchFamily="34" charset="0"/>
                        </a:rPr>
                        <a:t>Film &amp; Television CSP</a:t>
                      </a:r>
                    </a:p>
                  </a:txBody>
                  <a:tcPr marL="7470" marR="7470" marT="747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2667411604"/>
                  </a:ext>
                </a:extLst>
              </a:tr>
              <a:tr h="130418">
                <a:tc>
                  <a:txBody>
                    <a:bodyPr/>
                    <a:lstStyle/>
                    <a:p>
                      <a:pPr algn="l" fontAlgn="b"/>
                      <a:r>
                        <a:rPr lang="en-ZA" sz="1600" b="0" i="0" u="none" strike="noStrike" dirty="0" err="1">
                          <a:solidFill>
                            <a:schemeClr val="tx1"/>
                          </a:solidFill>
                          <a:effectLst/>
                          <a:latin typeface="Calibri" panose="020F0502020204030204" pitchFamily="34" charset="0"/>
                        </a:rPr>
                        <a:t>Isivande</a:t>
                      </a:r>
                      <a:r>
                        <a:rPr lang="en-ZA" sz="1600" b="0" i="0" u="none" strike="noStrike" dirty="0">
                          <a:solidFill>
                            <a:schemeClr val="tx1"/>
                          </a:solidFill>
                          <a:effectLst/>
                          <a:latin typeface="Calibri" panose="020F0502020204030204" pitchFamily="34" charset="0"/>
                        </a:rPr>
                        <a:t> Women's Fund</a:t>
                      </a:r>
                    </a:p>
                  </a:txBody>
                  <a:tcPr marL="7470" marR="7470" marT="747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205742625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615600291"/>
              </p:ext>
            </p:extLst>
          </p:nvPr>
        </p:nvGraphicFramePr>
        <p:xfrm>
          <a:off x="4932452" y="4058483"/>
          <a:ext cx="3810689" cy="1781175"/>
        </p:xfrm>
        <a:graphic>
          <a:graphicData uri="http://schemas.openxmlformats.org/drawingml/2006/table">
            <a:tbl>
              <a:tblPr>
                <a:tableStyleId>{5C22544A-7EE6-4342-B048-85BDC9FD1C3A}</a:tableStyleId>
              </a:tblPr>
              <a:tblGrid>
                <a:gridCol w="3810689">
                  <a:extLst>
                    <a:ext uri="{9D8B030D-6E8A-4147-A177-3AD203B41FA5}">
                      <a16:colId xmlns:a16="http://schemas.microsoft.com/office/drawing/2014/main" xmlns="" val="1423520775"/>
                    </a:ext>
                  </a:extLst>
                </a:gridCol>
              </a:tblGrid>
              <a:tr h="122263">
                <a:tc>
                  <a:txBody>
                    <a:bodyPr/>
                    <a:lstStyle/>
                    <a:p>
                      <a:pPr algn="l" fontAlgn="b"/>
                      <a:r>
                        <a:rPr lang="en-ZA" sz="1000" u="none" strike="noStrike">
                          <a:solidFill>
                            <a:schemeClr val="tx1"/>
                          </a:solidFill>
                          <a:effectLst/>
                        </a:rPr>
                        <a:t>Cooperatives Development Support Programme</a:t>
                      </a:r>
                      <a:endParaRPr lang="en-ZA" sz="1000" b="0" i="0" u="none" strike="noStrike">
                        <a:solidFill>
                          <a:schemeClr val="tx1"/>
                        </a:solidFill>
                        <a:effectLst/>
                        <a:latin typeface="Calibri" panose="020F0502020204030204" pitchFamily="34" charset="0"/>
                      </a:endParaRPr>
                    </a:p>
                  </a:txBody>
                  <a:tcPr marL="9525" marR="9525" marT="9525" marB="0" anchor="b">
                    <a:solidFill>
                      <a:schemeClr val="bg2">
                        <a:lumMod val="20000"/>
                        <a:lumOff val="80000"/>
                      </a:schemeClr>
                    </a:solidFill>
                  </a:tcPr>
                </a:tc>
                <a:extLst>
                  <a:ext uri="{0D108BD9-81ED-4DB2-BD59-A6C34878D82A}">
                    <a16:rowId xmlns:a16="http://schemas.microsoft.com/office/drawing/2014/main" xmlns="" val="2269654971"/>
                  </a:ext>
                </a:extLst>
              </a:tr>
              <a:tr h="122263">
                <a:tc>
                  <a:txBody>
                    <a:bodyPr/>
                    <a:lstStyle/>
                    <a:p>
                      <a:pPr algn="l" fontAlgn="b"/>
                      <a:r>
                        <a:rPr lang="en-ZA" sz="1000" u="none" strike="noStrike">
                          <a:solidFill>
                            <a:schemeClr val="tx1"/>
                          </a:solidFill>
                          <a:effectLst/>
                        </a:rPr>
                        <a:t>Secondary Market Cooperatives Scheme</a:t>
                      </a:r>
                      <a:endParaRPr lang="en-ZA" sz="1000" b="0" i="0" u="none" strike="noStrike">
                        <a:solidFill>
                          <a:schemeClr val="tx1"/>
                        </a:solidFill>
                        <a:effectLst/>
                        <a:latin typeface="Calibri" panose="020F0502020204030204" pitchFamily="34" charset="0"/>
                      </a:endParaRPr>
                    </a:p>
                  </a:txBody>
                  <a:tcPr marL="9525" marR="9525" marT="9525" marB="0" anchor="b">
                    <a:solidFill>
                      <a:schemeClr val="bg2">
                        <a:lumMod val="20000"/>
                        <a:lumOff val="80000"/>
                      </a:schemeClr>
                    </a:solidFill>
                  </a:tcPr>
                </a:tc>
                <a:extLst>
                  <a:ext uri="{0D108BD9-81ED-4DB2-BD59-A6C34878D82A}">
                    <a16:rowId xmlns:a16="http://schemas.microsoft.com/office/drawing/2014/main" xmlns="" val="1717157044"/>
                  </a:ext>
                </a:extLst>
              </a:tr>
              <a:tr h="122263">
                <a:tc>
                  <a:txBody>
                    <a:bodyPr/>
                    <a:lstStyle/>
                    <a:p>
                      <a:pPr algn="l" fontAlgn="b"/>
                      <a:r>
                        <a:rPr lang="en-ZA" sz="1000" u="none" strike="noStrike">
                          <a:solidFill>
                            <a:schemeClr val="tx1"/>
                          </a:solidFill>
                          <a:effectLst/>
                        </a:rPr>
                        <a:t>Incubation Support</a:t>
                      </a:r>
                      <a:endParaRPr lang="en-ZA" sz="1000" b="0" i="0" u="none" strike="noStrike">
                        <a:solidFill>
                          <a:schemeClr val="tx1"/>
                        </a:solidFill>
                        <a:effectLst/>
                        <a:latin typeface="Calibri" panose="020F0502020204030204" pitchFamily="34" charset="0"/>
                      </a:endParaRPr>
                    </a:p>
                  </a:txBody>
                  <a:tcPr marL="9525" marR="9525" marT="9525" marB="0" anchor="b">
                    <a:solidFill>
                      <a:schemeClr val="bg2">
                        <a:lumMod val="20000"/>
                        <a:lumOff val="80000"/>
                      </a:schemeClr>
                    </a:solidFill>
                  </a:tcPr>
                </a:tc>
                <a:extLst>
                  <a:ext uri="{0D108BD9-81ED-4DB2-BD59-A6C34878D82A}">
                    <a16:rowId xmlns:a16="http://schemas.microsoft.com/office/drawing/2014/main" xmlns="" val="3748688112"/>
                  </a:ext>
                </a:extLst>
              </a:tr>
              <a:tr h="122263">
                <a:tc>
                  <a:txBody>
                    <a:bodyPr/>
                    <a:lstStyle/>
                    <a:p>
                      <a:pPr algn="l" fontAlgn="b"/>
                      <a:r>
                        <a:rPr lang="en-ZA" sz="1000" u="none" strike="noStrike">
                          <a:solidFill>
                            <a:schemeClr val="tx1"/>
                          </a:solidFill>
                          <a:effectLst/>
                        </a:rPr>
                        <a:t>Supplier Development Programme</a:t>
                      </a:r>
                      <a:endParaRPr lang="en-ZA" sz="1000" b="0" i="0" u="none" strike="noStrike">
                        <a:solidFill>
                          <a:schemeClr val="tx1"/>
                        </a:solidFill>
                        <a:effectLst/>
                        <a:latin typeface="Calibri" panose="020F0502020204030204" pitchFamily="34" charset="0"/>
                      </a:endParaRPr>
                    </a:p>
                  </a:txBody>
                  <a:tcPr marL="9525" marR="9525" marT="9525" marB="0" anchor="b">
                    <a:solidFill>
                      <a:schemeClr val="bg2">
                        <a:lumMod val="20000"/>
                        <a:lumOff val="80000"/>
                      </a:schemeClr>
                    </a:solidFill>
                  </a:tcPr>
                </a:tc>
                <a:extLst>
                  <a:ext uri="{0D108BD9-81ED-4DB2-BD59-A6C34878D82A}">
                    <a16:rowId xmlns:a16="http://schemas.microsoft.com/office/drawing/2014/main" xmlns="" val="3918329390"/>
                  </a:ext>
                </a:extLst>
              </a:tr>
              <a:tr h="122263">
                <a:tc>
                  <a:txBody>
                    <a:bodyPr/>
                    <a:lstStyle/>
                    <a:p>
                      <a:pPr algn="l" fontAlgn="b"/>
                      <a:r>
                        <a:rPr lang="en-ZA" sz="1000" u="none" strike="noStrike">
                          <a:solidFill>
                            <a:schemeClr val="tx1"/>
                          </a:solidFill>
                          <a:effectLst/>
                        </a:rPr>
                        <a:t>Revitalisation of distressed mining towns</a:t>
                      </a:r>
                      <a:endParaRPr lang="en-ZA" sz="1000" b="0" i="0" u="none" strike="noStrike">
                        <a:solidFill>
                          <a:schemeClr val="tx1"/>
                        </a:solidFill>
                        <a:effectLst/>
                        <a:latin typeface="Calibri" panose="020F0502020204030204" pitchFamily="34" charset="0"/>
                      </a:endParaRPr>
                    </a:p>
                  </a:txBody>
                  <a:tcPr marL="9525" marR="9525" marT="9525" marB="0" anchor="b">
                    <a:solidFill>
                      <a:schemeClr val="bg2">
                        <a:lumMod val="20000"/>
                        <a:lumOff val="80000"/>
                      </a:schemeClr>
                    </a:solidFill>
                  </a:tcPr>
                </a:tc>
                <a:extLst>
                  <a:ext uri="{0D108BD9-81ED-4DB2-BD59-A6C34878D82A}">
                    <a16:rowId xmlns:a16="http://schemas.microsoft.com/office/drawing/2014/main" xmlns="" val="1290879285"/>
                  </a:ext>
                </a:extLst>
              </a:tr>
              <a:tr h="122263">
                <a:tc>
                  <a:txBody>
                    <a:bodyPr/>
                    <a:lstStyle/>
                    <a:p>
                      <a:pPr algn="l" fontAlgn="b"/>
                      <a:r>
                        <a:rPr lang="en-ZA" sz="1000" u="none" strike="noStrike">
                          <a:solidFill>
                            <a:schemeClr val="tx1"/>
                          </a:solidFill>
                          <a:effectLst/>
                        </a:rPr>
                        <a:t>Knowledge Management</a:t>
                      </a:r>
                      <a:endParaRPr lang="en-ZA" sz="1000" b="0" i="0" u="none" strike="noStrike">
                        <a:solidFill>
                          <a:schemeClr val="tx1"/>
                        </a:solidFill>
                        <a:effectLst/>
                        <a:latin typeface="Calibri" panose="020F0502020204030204" pitchFamily="34" charset="0"/>
                      </a:endParaRPr>
                    </a:p>
                  </a:txBody>
                  <a:tcPr marL="9525" marR="9525" marT="9525" marB="0" anchor="b">
                    <a:solidFill>
                      <a:schemeClr val="bg2">
                        <a:lumMod val="20000"/>
                        <a:lumOff val="80000"/>
                      </a:schemeClr>
                    </a:solidFill>
                  </a:tcPr>
                </a:tc>
                <a:extLst>
                  <a:ext uri="{0D108BD9-81ED-4DB2-BD59-A6C34878D82A}">
                    <a16:rowId xmlns:a16="http://schemas.microsoft.com/office/drawing/2014/main" xmlns="" val="2014583199"/>
                  </a:ext>
                </a:extLst>
              </a:tr>
              <a:tr h="122263">
                <a:tc>
                  <a:txBody>
                    <a:bodyPr/>
                    <a:lstStyle/>
                    <a:p>
                      <a:pPr algn="l" fontAlgn="b"/>
                      <a:r>
                        <a:rPr lang="en-ZA" sz="1000" u="none" strike="noStrike">
                          <a:solidFill>
                            <a:schemeClr val="tx1"/>
                          </a:solidFill>
                          <a:effectLst/>
                        </a:rPr>
                        <a:t>Black Business Supplier Development Programme </a:t>
                      </a:r>
                      <a:endParaRPr lang="en-ZA" sz="1000" b="0" i="0" u="none" strike="noStrike">
                        <a:solidFill>
                          <a:schemeClr val="tx1"/>
                        </a:solidFill>
                        <a:effectLst/>
                        <a:latin typeface="Calibri" panose="020F0502020204030204" pitchFamily="34" charset="0"/>
                      </a:endParaRPr>
                    </a:p>
                  </a:txBody>
                  <a:tcPr marL="9525" marR="9525" marT="9525" marB="0" anchor="b">
                    <a:solidFill>
                      <a:schemeClr val="bg2">
                        <a:lumMod val="20000"/>
                        <a:lumOff val="80000"/>
                      </a:schemeClr>
                    </a:solidFill>
                  </a:tcPr>
                </a:tc>
                <a:extLst>
                  <a:ext uri="{0D108BD9-81ED-4DB2-BD59-A6C34878D82A}">
                    <a16:rowId xmlns:a16="http://schemas.microsoft.com/office/drawing/2014/main" xmlns="" val="2542879960"/>
                  </a:ext>
                </a:extLst>
              </a:tr>
              <a:tr h="122263">
                <a:tc>
                  <a:txBody>
                    <a:bodyPr/>
                    <a:lstStyle/>
                    <a:p>
                      <a:pPr algn="l" fontAlgn="b"/>
                      <a:r>
                        <a:rPr lang="en-ZA" sz="1000" u="none" strike="noStrike">
                          <a:solidFill>
                            <a:schemeClr val="tx1"/>
                          </a:solidFill>
                          <a:effectLst/>
                        </a:rPr>
                        <a:t>Co-operatives Incentive Scheme (CIS)</a:t>
                      </a:r>
                      <a:endParaRPr lang="en-ZA" sz="1000" b="0" i="0" u="none" strike="noStrike">
                        <a:solidFill>
                          <a:schemeClr val="tx1"/>
                        </a:solidFill>
                        <a:effectLst/>
                        <a:latin typeface="Calibri" panose="020F0502020204030204" pitchFamily="34" charset="0"/>
                      </a:endParaRPr>
                    </a:p>
                  </a:txBody>
                  <a:tcPr marL="9525" marR="9525" marT="9525" marB="0" anchor="b">
                    <a:solidFill>
                      <a:schemeClr val="bg2">
                        <a:lumMod val="20000"/>
                        <a:lumOff val="80000"/>
                      </a:schemeClr>
                    </a:solidFill>
                  </a:tcPr>
                </a:tc>
                <a:extLst>
                  <a:ext uri="{0D108BD9-81ED-4DB2-BD59-A6C34878D82A}">
                    <a16:rowId xmlns:a16="http://schemas.microsoft.com/office/drawing/2014/main" xmlns="" val="4193624061"/>
                  </a:ext>
                </a:extLst>
              </a:tr>
              <a:tr h="122263">
                <a:tc>
                  <a:txBody>
                    <a:bodyPr/>
                    <a:lstStyle/>
                    <a:p>
                      <a:pPr algn="l" fontAlgn="b"/>
                      <a:r>
                        <a:rPr lang="en-ZA" sz="1000" u="none" strike="noStrike" dirty="0">
                          <a:solidFill>
                            <a:schemeClr val="tx1"/>
                          </a:solidFill>
                          <a:effectLst/>
                        </a:rPr>
                        <a:t>Emerging Enterprise Development Programme (EEDP)</a:t>
                      </a:r>
                      <a:endParaRPr lang="en-ZA" sz="1000" b="0" i="0" u="none" strike="noStrike" dirty="0">
                        <a:solidFill>
                          <a:schemeClr val="tx1"/>
                        </a:solidFill>
                        <a:effectLst/>
                        <a:latin typeface="Calibri" panose="020F0502020204030204" pitchFamily="34" charset="0"/>
                      </a:endParaRPr>
                    </a:p>
                  </a:txBody>
                  <a:tcPr marL="9525" marR="9525" marT="9525" marB="0" anchor="b">
                    <a:solidFill>
                      <a:schemeClr val="bg2">
                        <a:lumMod val="20000"/>
                        <a:lumOff val="80000"/>
                      </a:schemeClr>
                    </a:solidFill>
                  </a:tcPr>
                </a:tc>
                <a:extLst>
                  <a:ext uri="{0D108BD9-81ED-4DB2-BD59-A6C34878D82A}">
                    <a16:rowId xmlns:a16="http://schemas.microsoft.com/office/drawing/2014/main" xmlns="" val="966266118"/>
                  </a:ext>
                </a:extLst>
              </a:tr>
              <a:tr h="80963">
                <a:tc>
                  <a:txBody>
                    <a:bodyPr/>
                    <a:lstStyle/>
                    <a:p>
                      <a:pPr algn="l" fontAlgn="b"/>
                      <a:r>
                        <a:rPr lang="en-ZA" sz="1000" u="none" strike="noStrike" dirty="0">
                          <a:solidFill>
                            <a:schemeClr val="tx1"/>
                          </a:solidFill>
                          <a:effectLst/>
                        </a:rPr>
                        <a:t>Guiding Framework for Youth Mainstreaming</a:t>
                      </a:r>
                      <a:endParaRPr lang="en-ZA" sz="1000" b="0" i="0" u="none" strike="noStrike" dirty="0">
                        <a:solidFill>
                          <a:schemeClr val="tx1"/>
                        </a:solidFill>
                        <a:effectLst/>
                        <a:latin typeface="Calibri" panose="020F0502020204030204" pitchFamily="34" charset="0"/>
                      </a:endParaRPr>
                    </a:p>
                  </a:txBody>
                  <a:tcPr marL="9525" marR="9525" marT="9525" marB="0" anchor="b">
                    <a:solidFill>
                      <a:schemeClr val="bg2">
                        <a:lumMod val="20000"/>
                        <a:lumOff val="80000"/>
                      </a:schemeClr>
                    </a:solidFill>
                  </a:tcPr>
                </a:tc>
                <a:extLst>
                  <a:ext uri="{0D108BD9-81ED-4DB2-BD59-A6C34878D82A}">
                    <a16:rowId xmlns:a16="http://schemas.microsoft.com/office/drawing/2014/main" xmlns="" val="1793929750"/>
                  </a:ext>
                </a:extLst>
              </a:tr>
              <a:tr h="0">
                <a:tc>
                  <a:txBody>
                    <a:bodyPr/>
                    <a:lstStyle/>
                    <a:p>
                      <a:pPr algn="l" fontAlgn="b"/>
                      <a:r>
                        <a:rPr lang="en-ZA" sz="1000" b="0" i="0" u="none" strike="noStrike" dirty="0" smtClean="0">
                          <a:solidFill>
                            <a:schemeClr val="tx1"/>
                          </a:solidFill>
                          <a:effectLst/>
                          <a:latin typeface="Calibri" panose="020F0502020204030204" pitchFamily="34" charset="0"/>
                        </a:rPr>
                        <a:t>Technology for Women in Business (TWIB)</a:t>
                      </a:r>
                    </a:p>
                  </a:txBody>
                  <a:tcPr marL="9525" marR="9525" marT="9525" marB="0" anchor="b">
                    <a:solidFill>
                      <a:schemeClr val="bg2">
                        <a:lumMod val="20000"/>
                        <a:lumOff val="80000"/>
                      </a:schemeClr>
                    </a:solidFill>
                  </a:tcPr>
                </a:tc>
                <a:extLst>
                  <a:ext uri="{0D108BD9-81ED-4DB2-BD59-A6C34878D82A}">
                    <a16:rowId xmlns:a16="http://schemas.microsoft.com/office/drawing/2014/main" xmlns="" val="2255089437"/>
                  </a:ext>
                </a:extLst>
              </a:tr>
            </a:tbl>
          </a:graphicData>
        </a:graphic>
      </p:graphicFrame>
      <p:graphicFrame>
        <p:nvGraphicFramePr>
          <p:cNvPr id="9" name="Table 8"/>
          <p:cNvGraphicFramePr>
            <a:graphicFrameLocks noGrp="1"/>
          </p:cNvGraphicFramePr>
          <p:nvPr>
            <p:extLst/>
          </p:nvPr>
        </p:nvGraphicFramePr>
        <p:xfrm>
          <a:off x="4926883" y="2595564"/>
          <a:ext cx="3821829" cy="1133475"/>
        </p:xfrm>
        <a:graphic>
          <a:graphicData uri="http://schemas.openxmlformats.org/drawingml/2006/table">
            <a:tbl>
              <a:tblPr>
                <a:tableStyleId>{5C22544A-7EE6-4342-B048-85BDC9FD1C3A}</a:tableStyleId>
              </a:tblPr>
              <a:tblGrid>
                <a:gridCol w="3821829">
                  <a:extLst>
                    <a:ext uri="{9D8B030D-6E8A-4147-A177-3AD203B41FA5}">
                      <a16:colId xmlns:a16="http://schemas.microsoft.com/office/drawing/2014/main" xmlns="" val="1116430650"/>
                    </a:ext>
                  </a:extLst>
                </a:gridCol>
              </a:tblGrid>
              <a:tr h="87563">
                <a:tc>
                  <a:txBody>
                    <a:bodyPr/>
                    <a:lstStyle/>
                    <a:p>
                      <a:pPr algn="l" fontAlgn="b"/>
                      <a:r>
                        <a:rPr lang="en-ZA" sz="1000" u="none" strike="noStrike">
                          <a:effectLst/>
                        </a:rPr>
                        <a:t>Red Tape Reduction</a:t>
                      </a:r>
                      <a:endParaRPr lang="en-ZA" sz="1000" b="0" i="0" u="none" strike="noStrike">
                        <a:solidFill>
                          <a:srgbClr val="000000"/>
                        </a:solidFill>
                        <a:effectLst/>
                        <a:latin typeface="Calibri" panose="020F0502020204030204" pitchFamily="34" charset="0"/>
                      </a:endParaRPr>
                    </a:p>
                  </a:txBody>
                  <a:tcPr marL="9525" marR="9525" marT="9525" marB="0" anchor="b">
                    <a:solidFill>
                      <a:schemeClr val="bg2">
                        <a:lumMod val="20000"/>
                        <a:lumOff val="80000"/>
                      </a:schemeClr>
                    </a:solidFill>
                  </a:tcPr>
                </a:tc>
                <a:extLst>
                  <a:ext uri="{0D108BD9-81ED-4DB2-BD59-A6C34878D82A}">
                    <a16:rowId xmlns:a16="http://schemas.microsoft.com/office/drawing/2014/main" xmlns="" val="1607774542"/>
                  </a:ext>
                </a:extLst>
              </a:tr>
              <a:tr h="87563">
                <a:tc>
                  <a:txBody>
                    <a:bodyPr/>
                    <a:lstStyle/>
                    <a:p>
                      <a:pPr algn="l" fontAlgn="b"/>
                      <a:r>
                        <a:rPr lang="en-ZA" sz="1000" u="none" strike="noStrike">
                          <a:effectLst/>
                        </a:rPr>
                        <a:t>Credit Rating System</a:t>
                      </a:r>
                      <a:endParaRPr lang="en-ZA" sz="1000" b="0" i="0" u="none" strike="noStrike">
                        <a:solidFill>
                          <a:srgbClr val="000000"/>
                        </a:solidFill>
                        <a:effectLst/>
                        <a:latin typeface="Calibri" panose="020F0502020204030204" pitchFamily="34" charset="0"/>
                      </a:endParaRPr>
                    </a:p>
                  </a:txBody>
                  <a:tcPr marL="9525" marR="9525" marT="9525" marB="0" anchor="b">
                    <a:solidFill>
                      <a:schemeClr val="bg2">
                        <a:lumMod val="20000"/>
                        <a:lumOff val="80000"/>
                      </a:schemeClr>
                    </a:solidFill>
                  </a:tcPr>
                </a:tc>
                <a:extLst>
                  <a:ext uri="{0D108BD9-81ED-4DB2-BD59-A6C34878D82A}">
                    <a16:rowId xmlns:a16="http://schemas.microsoft.com/office/drawing/2014/main" xmlns="" val="268641752"/>
                  </a:ext>
                </a:extLst>
              </a:tr>
              <a:tr h="87563">
                <a:tc>
                  <a:txBody>
                    <a:bodyPr/>
                    <a:lstStyle/>
                    <a:p>
                      <a:pPr algn="l" fontAlgn="b"/>
                      <a:r>
                        <a:rPr lang="en-ZA" sz="1000" u="none" strike="noStrike">
                          <a:effectLst/>
                        </a:rPr>
                        <a:t>Co-location Programmes</a:t>
                      </a:r>
                      <a:endParaRPr lang="en-ZA" sz="1000" b="0" i="0" u="none" strike="noStrike">
                        <a:solidFill>
                          <a:srgbClr val="000000"/>
                        </a:solidFill>
                        <a:effectLst/>
                        <a:latin typeface="Calibri" panose="020F0502020204030204" pitchFamily="34" charset="0"/>
                      </a:endParaRPr>
                    </a:p>
                  </a:txBody>
                  <a:tcPr marL="9525" marR="9525" marT="9525" marB="0" anchor="b">
                    <a:solidFill>
                      <a:schemeClr val="bg2">
                        <a:lumMod val="20000"/>
                        <a:lumOff val="80000"/>
                      </a:schemeClr>
                    </a:solidFill>
                  </a:tcPr>
                </a:tc>
                <a:extLst>
                  <a:ext uri="{0D108BD9-81ED-4DB2-BD59-A6C34878D82A}">
                    <a16:rowId xmlns:a16="http://schemas.microsoft.com/office/drawing/2014/main" xmlns="" val="380189357"/>
                  </a:ext>
                </a:extLst>
              </a:tr>
              <a:tr h="87563">
                <a:tc>
                  <a:txBody>
                    <a:bodyPr/>
                    <a:lstStyle/>
                    <a:p>
                      <a:pPr algn="l" fontAlgn="b"/>
                      <a:r>
                        <a:rPr lang="en-ZA" sz="1000" u="none" strike="noStrike">
                          <a:effectLst/>
                        </a:rPr>
                        <a:t>Township &amp; Rural Enterprise development</a:t>
                      </a:r>
                      <a:endParaRPr lang="en-ZA" sz="1000" b="0" i="0" u="none" strike="noStrike">
                        <a:solidFill>
                          <a:srgbClr val="000000"/>
                        </a:solidFill>
                        <a:effectLst/>
                        <a:latin typeface="Calibri" panose="020F0502020204030204" pitchFamily="34" charset="0"/>
                      </a:endParaRPr>
                    </a:p>
                  </a:txBody>
                  <a:tcPr marL="9525" marR="9525" marT="9525" marB="0" anchor="b">
                    <a:solidFill>
                      <a:schemeClr val="bg2">
                        <a:lumMod val="20000"/>
                        <a:lumOff val="80000"/>
                      </a:schemeClr>
                    </a:solidFill>
                  </a:tcPr>
                </a:tc>
                <a:extLst>
                  <a:ext uri="{0D108BD9-81ED-4DB2-BD59-A6C34878D82A}">
                    <a16:rowId xmlns:a16="http://schemas.microsoft.com/office/drawing/2014/main" xmlns="" val="2676402684"/>
                  </a:ext>
                </a:extLst>
              </a:tr>
              <a:tr h="87563">
                <a:tc>
                  <a:txBody>
                    <a:bodyPr/>
                    <a:lstStyle/>
                    <a:p>
                      <a:pPr algn="l" fontAlgn="b"/>
                      <a:r>
                        <a:rPr lang="en-ZA" sz="1000" u="none" strike="noStrike">
                          <a:effectLst/>
                        </a:rPr>
                        <a:t>Local Economic Development Forum Support</a:t>
                      </a:r>
                      <a:endParaRPr lang="en-ZA" sz="1000" b="0" i="0" u="none" strike="noStrike">
                        <a:solidFill>
                          <a:srgbClr val="000000"/>
                        </a:solidFill>
                        <a:effectLst/>
                        <a:latin typeface="Calibri" panose="020F0502020204030204" pitchFamily="34" charset="0"/>
                      </a:endParaRPr>
                    </a:p>
                  </a:txBody>
                  <a:tcPr marL="9525" marR="9525" marT="9525" marB="0" anchor="b">
                    <a:solidFill>
                      <a:schemeClr val="bg2">
                        <a:lumMod val="20000"/>
                        <a:lumOff val="80000"/>
                      </a:schemeClr>
                    </a:solidFill>
                  </a:tcPr>
                </a:tc>
                <a:extLst>
                  <a:ext uri="{0D108BD9-81ED-4DB2-BD59-A6C34878D82A}">
                    <a16:rowId xmlns:a16="http://schemas.microsoft.com/office/drawing/2014/main" xmlns="" val="3775798424"/>
                  </a:ext>
                </a:extLst>
              </a:tr>
              <a:tr h="87563">
                <a:tc>
                  <a:txBody>
                    <a:bodyPr/>
                    <a:lstStyle/>
                    <a:p>
                      <a:pPr algn="l" fontAlgn="b"/>
                      <a:r>
                        <a:rPr lang="en-ZA" sz="1000" u="none" strike="noStrike">
                          <a:effectLst/>
                        </a:rPr>
                        <a:t>Shared Economic Infrastructure Facility</a:t>
                      </a:r>
                      <a:endParaRPr lang="en-ZA" sz="1000" b="0" i="0" u="none" strike="noStrike">
                        <a:solidFill>
                          <a:srgbClr val="000000"/>
                        </a:solidFill>
                        <a:effectLst/>
                        <a:latin typeface="Calibri" panose="020F0502020204030204" pitchFamily="34" charset="0"/>
                      </a:endParaRPr>
                    </a:p>
                  </a:txBody>
                  <a:tcPr marL="9525" marR="9525" marT="9525" marB="0" anchor="b">
                    <a:solidFill>
                      <a:schemeClr val="bg2">
                        <a:lumMod val="20000"/>
                        <a:lumOff val="80000"/>
                      </a:schemeClr>
                    </a:solidFill>
                  </a:tcPr>
                </a:tc>
                <a:extLst>
                  <a:ext uri="{0D108BD9-81ED-4DB2-BD59-A6C34878D82A}">
                    <a16:rowId xmlns:a16="http://schemas.microsoft.com/office/drawing/2014/main" xmlns="" val="2187035453"/>
                  </a:ext>
                </a:extLst>
              </a:tr>
              <a:tr h="87563">
                <a:tc>
                  <a:txBody>
                    <a:bodyPr/>
                    <a:lstStyle/>
                    <a:p>
                      <a:pPr algn="l" fontAlgn="b"/>
                      <a:r>
                        <a:rPr lang="en-ZA" sz="1000" u="none" strike="noStrike" dirty="0">
                          <a:effectLst/>
                        </a:rPr>
                        <a:t>Informal And Micro Enterprise Development Programme (IMEDP)</a:t>
                      </a:r>
                      <a:endParaRPr lang="en-ZA" sz="1000" b="0" i="0" u="none" strike="noStrike" dirty="0">
                        <a:solidFill>
                          <a:srgbClr val="000000"/>
                        </a:solidFill>
                        <a:effectLst/>
                        <a:latin typeface="Calibri" panose="020F0502020204030204" pitchFamily="34" charset="0"/>
                      </a:endParaRPr>
                    </a:p>
                  </a:txBody>
                  <a:tcPr marL="9525" marR="9525" marT="9525" marB="0" anchor="b">
                    <a:solidFill>
                      <a:schemeClr val="bg2">
                        <a:lumMod val="20000"/>
                        <a:lumOff val="80000"/>
                      </a:schemeClr>
                    </a:solidFill>
                  </a:tcPr>
                </a:tc>
                <a:extLst>
                  <a:ext uri="{0D108BD9-81ED-4DB2-BD59-A6C34878D82A}">
                    <a16:rowId xmlns:a16="http://schemas.microsoft.com/office/drawing/2014/main" xmlns="" val="1615682594"/>
                  </a:ext>
                </a:extLst>
              </a:tr>
            </a:tbl>
          </a:graphicData>
        </a:graphic>
      </p:graphicFrame>
      <p:pic>
        <p:nvPicPr>
          <p:cNvPr id="22" name="Picture 21" descr="logo Small business devleopment dept_1"/>
          <p:cNvPicPr/>
          <p:nvPr/>
        </p:nvPicPr>
        <p:blipFill>
          <a:blip r:embed="rId4" cstate="print">
            <a:extLst>
              <a:ext uri="{28A0092B-C50C-407E-A947-70E740481C1C}">
                <a14:useLocalDpi xmlns:a14="http://schemas.microsoft.com/office/drawing/2010/main" xmlns="" val="0"/>
              </a:ext>
            </a:extLst>
          </a:blip>
          <a:srcRect t="24292" b="22406"/>
          <a:stretch>
            <a:fillRect/>
          </a:stretch>
        </p:blipFill>
        <p:spPr bwMode="auto">
          <a:xfrm>
            <a:off x="179511" y="5884863"/>
            <a:ext cx="2214499" cy="781461"/>
          </a:xfrm>
          <a:prstGeom prst="rect">
            <a:avLst/>
          </a:prstGeom>
          <a:noFill/>
          <a:ln>
            <a:noFill/>
          </a:ln>
        </p:spPr>
      </p:pic>
      <p:sp>
        <p:nvSpPr>
          <p:cNvPr id="6" name="TextBox 5"/>
          <p:cNvSpPr txBox="1"/>
          <p:nvPr/>
        </p:nvSpPr>
        <p:spPr>
          <a:xfrm>
            <a:off x="8610600" y="6406830"/>
            <a:ext cx="533400" cy="369332"/>
          </a:xfrm>
          <a:prstGeom prst="rect">
            <a:avLst/>
          </a:prstGeom>
          <a:noFill/>
        </p:spPr>
        <p:txBody>
          <a:bodyPr wrap="square" rtlCol="0">
            <a:spAutoFit/>
          </a:bodyPr>
          <a:lstStyle/>
          <a:p>
            <a:r>
              <a:rPr lang="en-US" dirty="0" smtClean="0"/>
              <a:t>23</a:t>
            </a:r>
            <a:endParaRPr lang="en-US" dirty="0"/>
          </a:p>
        </p:txBody>
      </p:sp>
    </p:spTree>
    <p:extLst>
      <p:ext uri="{BB962C8B-B14F-4D97-AF65-F5344CB8AC3E}">
        <p14:creationId xmlns:p14="http://schemas.microsoft.com/office/powerpoint/2010/main" xmlns="" val="153648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346547" cy="909093"/>
          </a:xfrm>
          <a:solidFill>
            <a:srgbClr val="C6D9F1"/>
          </a:solidFill>
        </p:spPr>
        <p:txBody>
          <a:bodyPr/>
          <a:lstStyle/>
          <a:p>
            <a:pPr algn="just"/>
            <a:r>
              <a:rPr lang="en-ZA" dirty="0" smtClean="0">
                <a:latin typeface="Arial"/>
                <a:cs typeface="Arial"/>
              </a:rPr>
              <a:t>Transferring </a:t>
            </a:r>
            <a:r>
              <a:rPr lang="en-ZA" b="1" dirty="0" smtClean="0">
                <a:latin typeface="Arial"/>
                <a:cs typeface="Arial"/>
              </a:rPr>
              <a:t>certain</a:t>
            </a:r>
            <a:r>
              <a:rPr lang="en-ZA" dirty="0" smtClean="0">
                <a:latin typeface="Arial"/>
                <a:cs typeface="Arial"/>
              </a:rPr>
              <a:t> implementation functions from DSBD to SEDA while at the same time functions focussed on legislation, policy and monitoring and evaluation functions are moved into the department. This may add as much as 20% to the department budget</a:t>
            </a:r>
            <a:r>
              <a:rPr lang="en-ZA" dirty="0" smtClean="0"/>
              <a:t>.</a:t>
            </a:r>
            <a:r>
              <a:rPr lang="en-ZA" dirty="0"/>
              <a:t/>
            </a:r>
            <a:br>
              <a:rPr lang="en-ZA" dirty="0"/>
            </a:br>
            <a:endParaRPr lang="en-ZA" dirty="0"/>
          </a:p>
        </p:txBody>
      </p:sp>
      <p:sp>
        <p:nvSpPr>
          <p:cNvPr id="3" name="Text Placeholder 2"/>
          <p:cNvSpPr>
            <a:spLocks noGrp="1"/>
          </p:cNvSpPr>
          <p:nvPr>
            <p:ph type="body" sz="quarter" idx="10"/>
          </p:nvPr>
        </p:nvSpPr>
        <p:spPr>
          <a:xfrm>
            <a:off x="402166" y="0"/>
            <a:ext cx="8741834" cy="679269"/>
          </a:xfrm>
          <a:solidFill>
            <a:srgbClr val="EBF1DE"/>
          </a:solidFill>
        </p:spPr>
        <p:txBody>
          <a:bodyPr/>
          <a:lstStyle/>
          <a:p>
            <a:pPr algn="r"/>
            <a:r>
              <a:rPr lang="en-ZA" sz="3600" dirty="0" smtClean="0">
                <a:latin typeface="Arial"/>
                <a:cs typeface="Arial"/>
              </a:rPr>
              <a:t>Clear Roles – Department and Agency</a:t>
            </a:r>
            <a:endParaRPr lang="en-ZA" sz="3600" dirty="0">
              <a:latin typeface="Arial"/>
              <a:cs typeface="Arial"/>
            </a:endParaRPr>
          </a:p>
        </p:txBody>
      </p:sp>
      <p:sp>
        <p:nvSpPr>
          <p:cNvPr id="4" name="Rectangle 3"/>
          <p:cNvSpPr/>
          <p:nvPr/>
        </p:nvSpPr>
        <p:spPr>
          <a:xfrm>
            <a:off x="533400" y="5376728"/>
            <a:ext cx="7749466" cy="861774"/>
          </a:xfrm>
          <a:prstGeom prst="rect">
            <a:avLst/>
          </a:prstGeom>
          <a:solidFill>
            <a:schemeClr val="accent4">
              <a:lumMod val="20000"/>
              <a:lumOff val="80000"/>
            </a:schemeClr>
          </a:solidFill>
        </p:spPr>
        <p:txBody>
          <a:bodyPr wrap="square">
            <a:spAutoFit/>
          </a:bodyPr>
          <a:lstStyle/>
          <a:p>
            <a:pPr algn="ctr"/>
            <a:r>
              <a:rPr lang="en-ZA" sz="1600" b="1" dirty="0">
                <a:latin typeface="Arial"/>
                <a:cs typeface="Arial"/>
              </a:rPr>
              <a:t>This will free DSBD up to focus on the role of a national </a:t>
            </a:r>
            <a:r>
              <a:rPr lang="en-ZA" sz="1600" b="1" dirty="0" smtClean="0">
                <a:latin typeface="Arial"/>
                <a:cs typeface="Arial"/>
              </a:rPr>
              <a:t>department, including effective oversight of entities , </a:t>
            </a:r>
            <a:r>
              <a:rPr lang="en-ZA" sz="1600" b="1" dirty="0">
                <a:latin typeface="Arial"/>
                <a:cs typeface="Arial"/>
              </a:rPr>
              <a:t>while SEFA and SEDA will enjoy similar ability to focus on the implementation components of the mandate</a:t>
            </a:r>
            <a:r>
              <a:rPr lang="en-ZA" dirty="0"/>
              <a:t>. </a:t>
            </a:r>
          </a:p>
        </p:txBody>
      </p:sp>
      <p:graphicFrame>
        <p:nvGraphicFramePr>
          <p:cNvPr id="5" name="Table 4"/>
          <p:cNvGraphicFramePr>
            <a:graphicFrameLocks noGrp="1"/>
          </p:cNvGraphicFramePr>
          <p:nvPr>
            <p:extLst>
              <p:ext uri="{D42A27DB-BD31-4B8C-83A1-F6EECF244321}">
                <p14:modId xmlns:p14="http://schemas.microsoft.com/office/powerpoint/2010/main" xmlns="" val="3276148682"/>
              </p:ext>
            </p:extLst>
          </p:nvPr>
        </p:nvGraphicFramePr>
        <p:xfrm>
          <a:off x="457200" y="2209796"/>
          <a:ext cx="3528875" cy="2879040"/>
        </p:xfrm>
        <a:graphic>
          <a:graphicData uri="http://schemas.openxmlformats.org/drawingml/2006/table">
            <a:tbl>
              <a:tblPr>
                <a:tableStyleId>{5C22544A-7EE6-4342-B048-85BDC9FD1C3A}</a:tableStyleId>
              </a:tblPr>
              <a:tblGrid>
                <a:gridCol w="2707014">
                  <a:extLst>
                    <a:ext uri="{9D8B030D-6E8A-4147-A177-3AD203B41FA5}">
                      <a16:colId xmlns="" xmlns:a16="http://schemas.microsoft.com/office/drawing/2014/main" val="20002"/>
                    </a:ext>
                  </a:extLst>
                </a:gridCol>
                <a:gridCol w="821861">
                  <a:extLst>
                    <a:ext uri="{9D8B030D-6E8A-4147-A177-3AD203B41FA5}">
                      <a16:colId xmlns="" xmlns:a16="http://schemas.microsoft.com/office/drawing/2014/main" val="20003"/>
                    </a:ext>
                  </a:extLst>
                </a:gridCol>
              </a:tblGrid>
              <a:tr h="225329">
                <a:tc>
                  <a:txBody>
                    <a:bodyPr/>
                    <a:lstStyle/>
                    <a:p>
                      <a:pPr algn="l" fontAlgn="b"/>
                      <a:r>
                        <a:rPr lang="en-ZA" sz="1050" b="1" u="none" strike="noStrike" dirty="0">
                          <a:effectLst/>
                          <a:latin typeface="Arial"/>
                          <a:cs typeface="Arial"/>
                        </a:rPr>
                        <a:t>Incubation Support</a:t>
                      </a:r>
                      <a:endParaRPr lang="en-ZA" sz="1050" b="1"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1050" b="1" u="none" strike="noStrike" dirty="0" smtClean="0">
                          <a:effectLst/>
                          <a:latin typeface="Arial"/>
                          <a:cs typeface="Arial"/>
                        </a:rPr>
                        <a:t>Restructure*</a:t>
                      </a:r>
                      <a:endParaRPr lang="en-ZA" sz="1050" b="1"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3"/>
                  </a:ext>
                </a:extLst>
              </a:tr>
              <a:tr h="225329">
                <a:tc>
                  <a:txBody>
                    <a:bodyPr/>
                    <a:lstStyle/>
                    <a:p>
                      <a:pPr algn="l" fontAlgn="b"/>
                      <a:r>
                        <a:rPr lang="en-ZA" sz="1050" b="1" u="none" strike="noStrike" dirty="0">
                          <a:effectLst/>
                          <a:latin typeface="Arial"/>
                          <a:cs typeface="Arial"/>
                        </a:rPr>
                        <a:t>Centres for Entrepreneurship</a:t>
                      </a:r>
                      <a:endParaRPr lang="en-ZA" sz="1050" b="1"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1050" b="1" u="none" strike="noStrike" dirty="0" smtClean="0">
                          <a:effectLst/>
                          <a:latin typeface="Arial"/>
                          <a:cs typeface="Arial"/>
                        </a:rPr>
                        <a:t>Transfer*</a:t>
                      </a:r>
                      <a:endParaRPr lang="en-ZA" sz="1050" b="1"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10"/>
                  </a:ext>
                </a:extLst>
              </a:tr>
              <a:tr h="225329">
                <a:tc>
                  <a:txBody>
                    <a:bodyPr/>
                    <a:lstStyle/>
                    <a:p>
                      <a:pPr algn="l" fontAlgn="b"/>
                      <a:r>
                        <a:rPr lang="en-ZA" sz="1050" b="1" u="none" strike="noStrike" dirty="0">
                          <a:effectLst/>
                          <a:latin typeface="Arial"/>
                          <a:cs typeface="Arial"/>
                        </a:rPr>
                        <a:t>Micro Franchising</a:t>
                      </a:r>
                      <a:endParaRPr lang="en-ZA" sz="1050" b="1"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1050" b="1" u="none" strike="noStrike" dirty="0" smtClean="0">
                          <a:effectLst/>
                          <a:latin typeface="Arial"/>
                          <a:cs typeface="Arial"/>
                        </a:rPr>
                        <a:t>Transfer*</a:t>
                      </a:r>
                      <a:endParaRPr lang="en-ZA" sz="1050" b="1"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11"/>
                  </a:ext>
                </a:extLst>
              </a:tr>
              <a:tr h="225329">
                <a:tc>
                  <a:txBody>
                    <a:bodyPr/>
                    <a:lstStyle/>
                    <a:p>
                      <a:pPr algn="l" fontAlgn="b"/>
                      <a:r>
                        <a:rPr lang="en-ZA" sz="1050" b="1" u="none" strike="noStrike" dirty="0">
                          <a:effectLst/>
                          <a:latin typeface="Arial"/>
                          <a:cs typeface="Arial"/>
                        </a:rPr>
                        <a:t>Isivande Women's Fund</a:t>
                      </a:r>
                      <a:endParaRPr lang="en-ZA" sz="1050" b="1"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1050" b="1" u="none" strike="noStrike" dirty="0" smtClean="0">
                          <a:effectLst/>
                          <a:latin typeface="Arial"/>
                          <a:cs typeface="Arial"/>
                        </a:rPr>
                        <a:t>Transfer*</a:t>
                      </a:r>
                      <a:endParaRPr lang="en-ZA" sz="1050" b="1"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12"/>
                  </a:ext>
                </a:extLst>
              </a:tr>
              <a:tr h="225329">
                <a:tc>
                  <a:txBody>
                    <a:bodyPr/>
                    <a:lstStyle/>
                    <a:p>
                      <a:pPr algn="l" fontAlgn="b"/>
                      <a:r>
                        <a:rPr lang="en-ZA" sz="1050" b="1" u="none" strike="noStrike" dirty="0">
                          <a:effectLst/>
                          <a:latin typeface="Arial"/>
                          <a:cs typeface="Arial"/>
                        </a:rPr>
                        <a:t>Technology for Women in Business (TWIB)</a:t>
                      </a:r>
                      <a:endParaRPr lang="en-ZA" sz="1050" b="1"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1050" b="1" u="none" strike="noStrike" dirty="0" smtClean="0">
                          <a:effectLst/>
                          <a:latin typeface="Arial"/>
                          <a:cs typeface="Arial"/>
                        </a:rPr>
                        <a:t>Transfer*</a:t>
                      </a:r>
                      <a:endParaRPr lang="en-ZA" sz="1050" b="1"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15"/>
                  </a:ext>
                </a:extLst>
              </a:tr>
              <a:tr h="400763">
                <a:tc>
                  <a:txBody>
                    <a:bodyPr/>
                    <a:lstStyle/>
                    <a:p>
                      <a:pPr algn="l" fontAlgn="b"/>
                      <a:r>
                        <a:rPr lang="en-ZA" sz="1050" b="1" u="none" strike="noStrike" dirty="0">
                          <a:effectLst/>
                          <a:latin typeface="Arial"/>
                          <a:cs typeface="Arial"/>
                        </a:rPr>
                        <a:t>Black Business Supplier Development Programme </a:t>
                      </a:r>
                      <a:endParaRPr lang="en-ZA" sz="1050" b="1"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1050" b="1" u="none" strike="noStrike" dirty="0" smtClean="0">
                          <a:effectLst/>
                          <a:latin typeface="Arial"/>
                          <a:cs typeface="Arial"/>
                        </a:rPr>
                        <a:t>Restructure*</a:t>
                      </a:r>
                      <a:endParaRPr lang="en-ZA" sz="1050" b="1"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25"/>
                  </a:ext>
                </a:extLst>
              </a:tr>
              <a:tr h="400763">
                <a:tc>
                  <a:txBody>
                    <a:bodyPr/>
                    <a:lstStyle/>
                    <a:p>
                      <a:pPr algn="l" fontAlgn="b"/>
                      <a:r>
                        <a:rPr lang="en-ZA" sz="1050" b="1" u="none" strike="noStrike" dirty="0">
                          <a:effectLst/>
                          <a:latin typeface="Arial"/>
                          <a:cs typeface="Arial"/>
                        </a:rPr>
                        <a:t>Emerging Enterprise Development Programme (EEDP)</a:t>
                      </a:r>
                      <a:endParaRPr lang="en-ZA" sz="1050" b="1"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1050" b="1" u="none" strike="noStrike" dirty="0" smtClean="0">
                          <a:effectLst/>
                          <a:latin typeface="Arial"/>
                          <a:cs typeface="Arial"/>
                        </a:rPr>
                        <a:t>Restructure*</a:t>
                      </a:r>
                      <a:endParaRPr lang="en-ZA" sz="1050" b="1"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26"/>
                  </a:ext>
                </a:extLst>
              </a:tr>
              <a:tr h="225329">
                <a:tc>
                  <a:txBody>
                    <a:bodyPr/>
                    <a:lstStyle/>
                    <a:p>
                      <a:pPr algn="l" fontAlgn="b"/>
                      <a:r>
                        <a:rPr lang="en-ZA" sz="1050" b="1" u="none" strike="noStrike" dirty="0">
                          <a:effectLst/>
                          <a:latin typeface="Arial"/>
                          <a:cs typeface="Arial"/>
                        </a:rPr>
                        <a:t>Shared Economic Infrastructure Facility</a:t>
                      </a:r>
                      <a:endParaRPr lang="en-ZA" sz="1050" b="1"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1050" b="1" u="none" strike="noStrike" dirty="0" smtClean="0">
                          <a:effectLst/>
                          <a:latin typeface="Arial"/>
                          <a:cs typeface="Arial"/>
                        </a:rPr>
                        <a:t>Upscale*</a:t>
                      </a:r>
                      <a:endParaRPr lang="en-ZA" sz="1050" b="1"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27"/>
                  </a:ext>
                </a:extLst>
              </a:tr>
              <a:tr h="400763">
                <a:tc>
                  <a:txBody>
                    <a:bodyPr/>
                    <a:lstStyle/>
                    <a:p>
                      <a:pPr algn="l" fontAlgn="b"/>
                      <a:r>
                        <a:rPr lang="en-ZA" sz="1050" b="1" u="none" strike="noStrike" dirty="0">
                          <a:effectLst/>
                          <a:latin typeface="Arial"/>
                          <a:cs typeface="Arial"/>
                        </a:rPr>
                        <a:t>Informal </a:t>
                      </a:r>
                      <a:r>
                        <a:rPr lang="en-ZA" sz="1050" b="1" u="none" strike="noStrike" dirty="0" smtClean="0">
                          <a:effectLst/>
                          <a:latin typeface="Arial"/>
                          <a:cs typeface="Arial"/>
                        </a:rPr>
                        <a:t>&amp; </a:t>
                      </a:r>
                      <a:r>
                        <a:rPr lang="en-ZA" sz="1050" b="1" u="none" strike="noStrike" dirty="0">
                          <a:effectLst/>
                          <a:latin typeface="Arial"/>
                          <a:cs typeface="Arial"/>
                        </a:rPr>
                        <a:t>Micro Enterprise Development Programme (IMEDP)</a:t>
                      </a:r>
                      <a:endParaRPr lang="en-ZA" sz="1050" b="1"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1050" b="1" u="none" strike="noStrike" dirty="0" smtClean="0">
                          <a:effectLst/>
                          <a:latin typeface="Arial"/>
                          <a:cs typeface="Arial"/>
                        </a:rPr>
                        <a:t>Upscale*</a:t>
                      </a:r>
                      <a:endParaRPr lang="en-ZA" sz="1050" b="1"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28"/>
                  </a:ext>
                </a:extLst>
              </a:tr>
              <a:tr h="225329">
                <a:tc>
                  <a:txBody>
                    <a:bodyPr/>
                    <a:lstStyle/>
                    <a:p>
                      <a:pPr algn="l" fontAlgn="b"/>
                      <a:r>
                        <a:rPr lang="en-ZA" sz="1050" b="1" u="none" strike="noStrike" dirty="0">
                          <a:effectLst/>
                          <a:latin typeface="Arial"/>
                          <a:cs typeface="Arial"/>
                        </a:rPr>
                        <a:t>Co-operatives Incentive Scheme (CIS)</a:t>
                      </a:r>
                      <a:endParaRPr lang="en-ZA" sz="1050" b="1"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b"/>
                      <a:r>
                        <a:rPr lang="en-ZA" sz="1050" b="1" u="none" strike="noStrike" dirty="0" smtClean="0">
                          <a:effectLst/>
                          <a:latin typeface="Arial"/>
                          <a:cs typeface="Arial"/>
                        </a:rPr>
                        <a:t>Restructure*</a:t>
                      </a:r>
                      <a:endParaRPr lang="en-ZA" sz="1050" b="1" i="0" u="none" strike="noStrike" dirty="0">
                        <a:solidFill>
                          <a:srgbClr val="000000"/>
                        </a:solidFill>
                        <a:effectLst/>
                        <a:latin typeface="Arial"/>
                        <a:cs typeface="Arial"/>
                      </a:endParaRPr>
                    </a:p>
                  </a:txBody>
                  <a:tcPr marL="4737" marR="4737" marT="47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29"/>
                  </a:ext>
                </a:extLst>
              </a:tr>
            </a:tbl>
          </a:graphicData>
        </a:graphic>
      </p:graphicFrame>
      <p:sp>
        <p:nvSpPr>
          <p:cNvPr id="6" name="Rectangle 5"/>
          <p:cNvSpPr/>
          <p:nvPr/>
        </p:nvSpPr>
        <p:spPr>
          <a:xfrm>
            <a:off x="1582012" y="1739154"/>
            <a:ext cx="1626613" cy="369332"/>
          </a:xfrm>
          <a:prstGeom prst="rect">
            <a:avLst/>
          </a:prstGeom>
          <a:solidFill>
            <a:srgbClr val="EBF1DE"/>
          </a:solidFill>
        </p:spPr>
        <p:txBody>
          <a:bodyPr wrap="square">
            <a:spAutoFit/>
          </a:bodyPr>
          <a:lstStyle/>
          <a:p>
            <a:pPr algn="ctr"/>
            <a:r>
              <a:rPr lang="en-ZA" dirty="0" smtClean="0">
                <a:solidFill>
                  <a:srgbClr val="000000"/>
                </a:solidFill>
                <a:latin typeface="Arial"/>
                <a:cs typeface="Arial"/>
              </a:rPr>
              <a:t>Department</a:t>
            </a:r>
            <a:endParaRPr lang="en-ZA" dirty="0">
              <a:solidFill>
                <a:srgbClr val="000000"/>
              </a:solidFill>
              <a:latin typeface="Arial"/>
              <a:cs typeface="Arial"/>
            </a:endParaRPr>
          </a:p>
        </p:txBody>
      </p:sp>
      <p:sp>
        <p:nvSpPr>
          <p:cNvPr id="7" name="Rectangle 6"/>
          <p:cNvSpPr/>
          <p:nvPr/>
        </p:nvSpPr>
        <p:spPr>
          <a:xfrm>
            <a:off x="6045172" y="1739154"/>
            <a:ext cx="1626613" cy="369332"/>
          </a:xfrm>
          <a:prstGeom prst="rect">
            <a:avLst/>
          </a:prstGeom>
          <a:solidFill>
            <a:srgbClr val="EBF1DE"/>
          </a:solidFill>
        </p:spPr>
        <p:txBody>
          <a:bodyPr wrap="square">
            <a:spAutoFit/>
          </a:bodyPr>
          <a:lstStyle/>
          <a:p>
            <a:pPr algn="ctr"/>
            <a:r>
              <a:rPr lang="en-ZA" b="1" dirty="0" smtClean="0">
                <a:latin typeface="Arial"/>
                <a:cs typeface="Arial"/>
              </a:rPr>
              <a:t>Agencies</a:t>
            </a:r>
            <a:endParaRPr lang="en-ZA" b="1" dirty="0">
              <a:latin typeface="Arial"/>
              <a:cs typeface="Arial"/>
            </a:endParaRPr>
          </a:p>
        </p:txBody>
      </p:sp>
      <p:sp>
        <p:nvSpPr>
          <p:cNvPr id="9" name="Right Arrow 8"/>
          <p:cNvSpPr/>
          <p:nvPr/>
        </p:nvSpPr>
        <p:spPr>
          <a:xfrm>
            <a:off x="4128117" y="2817173"/>
            <a:ext cx="1917055" cy="484632"/>
          </a:xfrm>
          <a:prstGeom prst="rightArrow">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ight Arrow 9"/>
          <p:cNvSpPr/>
          <p:nvPr/>
        </p:nvSpPr>
        <p:spPr>
          <a:xfrm rot="10800000">
            <a:off x="4114800" y="4335737"/>
            <a:ext cx="1930372" cy="484632"/>
          </a:xfrm>
          <a:prstGeom prst="rightArrow">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6045172" y="2599764"/>
            <a:ext cx="1626613" cy="954107"/>
          </a:xfrm>
          <a:prstGeom prst="rect">
            <a:avLst/>
          </a:prstGeom>
          <a:solidFill>
            <a:schemeClr val="bg1"/>
          </a:solidFill>
        </p:spPr>
        <p:txBody>
          <a:bodyPr wrap="square">
            <a:spAutoFit/>
          </a:bodyPr>
          <a:lstStyle/>
          <a:p>
            <a:pPr algn="ctr"/>
            <a:r>
              <a:rPr lang="en-ZA" sz="1400" b="1" dirty="0" smtClean="0">
                <a:latin typeface="Arial"/>
                <a:cs typeface="Arial"/>
              </a:rPr>
              <a:t>Transfer of implementation functions to agencies</a:t>
            </a:r>
            <a:endParaRPr lang="en-ZA" sz="1400" b="1" dirty="0">
              <a:latin typeface="Arial"/>
              <a:cs typeface="Arial"/>
            </a:endParaRPr>
          </a:p>
        </p:txBody>
      </p:sp>
      <p:sp>
        <p:nvSpPr>
          <p:cNvPr id="13" name="Rectangle 12"/>
          <p:cNvSpPr/>
          <p:nvPr/>
        </p:nvSpPr>
        <p:spPr>
          <a:xfrm>
            <a:off x="6045172" y="4098417"/>
            <a:ext cx="1626613" cy="954107"/>
          </a:xfrm>
          <a:prstGeom prst="rect">
            <a:avLst/>
          </a:prstGeom>
          <a:solidFill>
            <a:schemeClr val="bg1"/>
          </a:solidFill>
        </p:spPr>
        <p:txBody>
          <a:bodyPr wrap="square">
            <a:spAutoFit/>
          </a:bodyPr>
          <a:lstStyle/>
          <a:p>
            <a:pPr algn="ctr"/>
            <a:r>
              <a:rPr lang="en-ZA" sz="1400" b="1" dirty="0" smtClean="0">
                <a:latin typeface="Arial"/>
                <a:cs typeface="Arial"/>
              </a:rPr>
              <a:t>Transfer of policy and M&amp;E functions to department</a:t>
            </a:r>
            <a:endParaRPr lang="en-ZA" sz="1400" b="1" dirty="0">
              <a:latin typeface="Arial"/>
              <a:cs typeface="Arial"/>
            </a:endParaRPr>
          </a:p>
        </p:txBody>
      </p:sp>
      <p:sp>
        <p:nvSpPr>
          <p:cNvPr id="8" name="TextBox 7"/>
          <p:cNvSpPr txBox="1"/>
          <p:nvPr/>
        </p:nvSpPr>
        <p:spPr>
          <a:xfrm flipH="1">
            <a:off x="7467599" y="6310615"/>
            <a:ext cx="635391" cy="369332"/>
          </a:xfrm>
          <a:prstGeom prst="rect">
            <a:avLst/>
          </a:prstGeom>
          <a:noFill/>
        </p:spPr>
        <p:txBody>
          <a:bodyPr wrap="square" rtlCol="0">
            <a:spAutoFit/>
          </a:bodyPr>
          <a:lstStyle/>
          <a:p>
            <a:r>
              <a:rPr lang="en-US" b="1" dirty="0" smtClean="0">
                <a:latin typeface="Arial"/>
                <a:cs typeface="Arial"/>
              </a:rPr>
              <a:t>24</a:t>
            </a:r>
            <a:endParaRPr lang="en-US" b="1" dirty="0">
              <a:latin typeface="Arial"/>
              <a:cs typeface="Arial"/>
            </a:endParaRPr>
          </a:p>
        </p:txBody>
      </p:sp>
    </p:spTree>
    <p:extLst>
      <p:ext uri="{BB962C8B-B14F-4D97-AF65-F5344CB8AC3E}">
        <p14:creationId xmlns:p14="http://schemas.microsoft.com/office/powerpoint/2010/main" xmlns="" val="2916840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6D9F1"/>
          </a:solidFill>
        </p:spPr>
        <p:txBody>
          <a:bodyPr/>
          <a:lstStyle/>
          <a:p>
            <a:pPr algn="just"/>
            <a:r>
              <a:rPr lang="en-ZA" b="1" dirty="0" smtClean="0">
                <a:latin typeface="Arial"/>
                <a:cs typeface="Arial"/>
              </a:rPr>
              <a:t>While a sector-specific focus is desirable, DSBD needs to be pragmatic about the resources it has available and rather seek to work with the DTI, sector-focussed departments and private sector players if sector-customised interventions are required. </a:t>
            </a:r>
            <a:endParaRPr lang="en-ZA" b="1" dirty="0">
              <a:latin typeface="Arial"/>
              <a:cs typeface="Arial"/>
            </a:endParaRPr>
          </a:p>
        </p:txBody>
      </p:sp>
      <p:sp>
        <p:nvSpPr>
          <p:cNvPr id="3" name="Text Placeholder 2"/>
          <p:cNvSpPr>
            <a:spLocks noGrp="1"/>
          </p:cNvSpPr>
          <p:nvPr>
            <p:ph type="body" sz="quarter" idx="10"/>
          </p:nvPr>
        </p:nvSpPr>
        <p:spPr>
          <a:xfrm>
            <a:off x="0" y="0"/>
            <a:ext cx="9144000" cy="679269"/>
          </a:xfrm>
          <a:solidFill>
            <a:srgbClr val="EBF1DE"/>
          </a:solidFill>
        </p:spPr>
        <p:txBody>
          <a:bodyPr/>
          <a:lstStyle/>
          <a:p>
            <a:pPr algn="r"/>
            <a:r>
              <a:rPr lang="en-ZA" sz="3600" dirty="0" smtClean="0">
                <a:latin typeface="Arial"/>
                <a:cs typeface="Arial"/>
              </a:rPr>
              <a:t>DSBD Approach to Sectors</a:t>
            </a:r>
            <a:endParaRPr lang="en-ZA" sz="3600" dirty="0">
              <a:latin typeface="Arial"/>
              <a:cs typeface="Arial"/>
            </a:endParaRPr>
          </a:p>
        </p:txBody>
      </p:sp>
      <p:sp>
        <p:nvSpPr>
          <p:cNvPr id="5" name="Text Placeholder 3"/>
          <p:cNvSpPr>
            <a:spLocks noGrp="1"/>
          </p:cNvSpPr>
          <p:nvPr>
            <p:ph type="body" sz="quarter" idx="11"/>
          </p:nvPr>
        </p:nvSpPr>
        <p:spPr>
          <a:xfrm>
            <a:off x="228600" y="1752600"/>
            <a:ext cx="8763000" cy="4616311"/>
          </a:xfrm>
        </p:spPr>
        <p:txBody>
          <a:bodyPr/>
          <a:lstStyle/>
          <a:p>
            <a:pPr marL="171450" indent="-171450" algn="just">
              <a:spcBef>
                <a:spcPts val="0"/>
              </a:spcBef>
              <a:buFont typeface="Arial" panose="020B0604020202020204" pitchFamily="34" charset="0"/>
              <a:buChar char="•"/>
            </a:pPr>
            <a:r>
              <a:rPr lang="en-ZA" sz="1600" dirty="0" smtClean="0">
                <a:latin typeface="Arial"/>
                <a:cs typeface="Arial"/>
              </a:rPr>
              <a:t>Many common SMME needs exist that cut across sectors, however there are certain value-chain specific interventions that would improve the impact of support programmes. For example, working capital finance mechanisms in agriculture differ from those in most other sectors.</a:t>
            </a:r>
          </a:p>
          <a:p>
            <a:pPr marL="171450" indent="-171450" algn="just">
              <a:spcBef>
                <a:spcPts val="0"/>
              </a:spcBef>
              <a:buFont typeface="Arial" panose="020B0604020202020204" pitchFamily="34" charset="0"/>
              <a:buChar char="•"/>
            </a:pPr>
            <a:r>
              <a:rPr lang="en-ZA" sz="1600" dirty="0" smtClean="0">
                <a:latin typeface="Arial"/>
                <a:cs typeface="Arial"/>
              </a:rPr>
              <a:t>While it is tempting to suggest that DSBD should therefore seek to organise itself into sector-focussed teams, two factors prohibit this:</a:t>
            </a:r>
          </a:p>
          <a:p>
            <a:pPr marL="571500" lvl="1" indent="-171450" algn="just">
              <a:spcBef>
                <a:spcPts val="0"/>
              </a:spcBef>
              <a:buFont typeface="Arial" panose="020B0604020202020204" pitchFamily="34" charset="0"/>
              <a:buChar char="•"/>
            </a:pPr>
            <a:r>
              <a:rPr lang="en-ZA" sz="1400" dirty="0">
                <a:latin typeface="Arial"/>
                <a:cs typeface="Arial"/>
              </a:rPr>
              <a:t>T</a:t>
            </a:r>
            <a:r>
              <a:rPr lang="en-ZA" sz="1400" dirty="0" smtClean="0">
                <a:latin typeface="Arial"/>
                <a:cs typeface="Arial"/>
              </a:rPr>
              <a:t>the level of resource available </a:t>
            </a:r>
          </a:p>
          <a:p>
            <a:pPr marL="571500" lvl="1" indent="-171450" algn="just">
              <a:spcBef>
                <a:spcPts val="0"/>
              </a:spcBef>
              <a:buFont typeface="Arial" panose="020B0604020202020204" pitchFamily="34" charset="0"/>
              <a:buChar char="•"/>
            </a:pPr>
            <a:r>
              <a:rPr lang="en-ZA" sz="1400" dirty="0" smtClean="0">
                <a:latin typeface="Arial"/>
                <a:cs typeface="Arial"/>
              </a:rPr>
              <a:t>The need to avoid duplication.</a:t>
            </a:r>
          </a:p>
          <a:p>
            <a:pPr marL="571500" lvl="1" indent="-171450" algn="just">
              <a:spcBef>
                <a:spcPts val="0"/>
              </a:spcBef>
              <a:buFont typeface="Arial" panose="020B0604020202020204" pitchFamily="34" charset="0"/>
              <a:buChar char="•"/>
            </a:pPr>
            <a:r>
              <a:rPr lang="en-ZA" sz="1400" dirty="0" smtClean="0">
                <a:latin typeface="Arial"/>
                <a:cs typeface="Arial"/>
              </a:rPr>
              <a:t>Sectors </a:t>
            </a:r>
            <a:r>
              <a:rPr lang="en-ZA" sz="1400" dirty="0">
                <a:latin typeface="Arial"/>
                <a:cs typeface="Arial"/>
              </a:rPr>
              <a:t>represent an </a:t>
            </a:r>
            <a:r>
              <a:rPr lang="en-ZA" sz="1400" dirty="0" smtClean="0">
                <a:latin typeface="Arial"/>
                <a:cs typeface="Arial"/>
              </a:rPr>
              <a:t>organisational challenge in that organising to serve them requires an additional layer of human resource and infrastructure that the department does not have capacity for. The risk of attempting to adopt a sector focus at the current funding level is that it will spread capacity even more thinly and further erode service delivery. </a:t>
            </a:r>
          </a:p>
          <a:p>
            <a:pPr marL="571500" lvl="1" indent="-171450" algn="just">
              <a:spcBef>
                <a:spcPts val="0"/>
              </a:spcBef>
              <a:buFont typeface="Arial" panose="020B0604020202020204" pitchFamily="34" charset="0"/>
              <a:buChar char="•"/>
            </a:pPr>
            <a:r>
              <a:rPr lang="en-ZA" sz="1400" dirty="0" smtClean="0">
                <a:latin typeface="Arial"/>
                <a:cs typeface="Arial"/>
              </a:rPr>
              <a:t>In this climate of scarce resources, it is important to leverage stakeholder capability effectively. In this regard, setting up sector-focussed capabilities risks duplicating the sector desks of the DTI and creating further confusion amongst the public. In addition, sector focussed departments also provide services in this regard and can be willing partners if utilised effectively</a:t>
            </a:r>
            <a:r>
              <a:rPr lang="en-ZA" sz="1600" dirty="0" smtClean="0">
                <a:latin typeface="Arial"/>
                <a:cs typeface="Arial"/>
              </a:rPr>
              <a:t>. </a:t>
            </a:r>
          </a:p>
          <a:p>
            <a:pPr marL="171450" indent="-171450" algn="just">
              <a:spcBef>
                <a:spcPts val="0"/>
              </a:spcBef>
              <a:buFont typeface="Arial" panose="020B0604020202020204" pitchFamily="34" charset="0"/>
              <a:buChar char="•"/>
            </a:pPr>
            <a:r>
              <a:rPr lang="en-ZA" sz="1600" dirty="0" smtClean="0">
                <a:latin typeface="Arial"/>
                <a:cs typeface="Arial"/>
              </a:rPr>
              <a:t>Gven the current funding level, it seems prudent not to organise the department into sector-focussed units, but rather set up a coordination and stakeholder </a:t>
            </a:r>
            <a:r>
              <a:rPr lang="en-ZA" sz="1600" dirty="0">
                <a:latin typeface="Arial"/>
                <a:cs typeface="Arial"/>
              </a:rPr>
              <a:t>management function </a:t>
            </a:r>
            <a:r>
              <a:rPr lang="en-ZA" sz="1600" dirty="0" smtClean="0">
                <a:latin typeface="Arial"/>
                <a:cs typeface="Arial"/>
              </a:rPr>
              <a:t>with the capacity to engage in </a:t>
            </a:r>
            <a:r>
              <a:rPr lang="en-ZA" sz="1600" dirty="0">
                <a:latin typeface="Arial"/>
                <a:cs typeface="Arial"/>
              </a:rPr>
              <a:t>this way</a:t>
            </a:r>
            <a:r>
              <a:rPr lang="en-ZA" sz="1400" dirty="0" smtClean="0">
                <a:latin typeface="Arial"/>
                <a:cs typeface="Arial"/>
              </a:rPr>
              <a:t>.</a:t>
            </a:r>
            <a:endParaRPr lang="en-ZA" sz="1400" dirty="0">
              <a:latin typeface="Arial"/>
              <a:cs typeface="Arial"/>
            </a:endParaRPr>
          </a:p>
        </p:txBody>
      </p:sp>
      <p:sp>
        <p:nvSpPr>
          <p:cNvPr id="4" name="TextBox 3"/>
          <p:cNvSpPr txBox="1"/>
          <p:nvPr/>
        </p:nvSpPr>
        <p:spPr>
          <a:xfrm>
            <a:off x="7620000" y="6317113"/>
            <a:ext cx="838200" cy="369332"/>
          </a:xfrm>
          <a:prstGeom prst="rect">
            <a:avLst/>
          </a:prstGeom>
          <a:noFill/>
        </p:spPr>
        <p:txBody>
          <a:bodyPr wrap="square" rtlCol="0">
            <a:spAutoFit/>
          </a:bodyPr>
          <a:lstStyle/>
          <a:p>
            <a:r>
              <a:rPr lang="en-US" b="1" dirty="0" smtClean="0">
                <a:latin typeface="Arial"/>
                <a:cs typeface="Arial"/>
              </a:rPr>
              <a:t>25</a:t>
            </a:r>
            <a:endParaRPr lang="en-US" b="1" dirty="0">
              <a:latin typeface="Arial"/>
              <a:cs typeface="Arial"/>
            </a:endParaRPr>
          </a:p>
        </p:txBody>
      </p:sp>
    </p:spTree>
    <p:extLst>
      <p:ext uri="{BB962C8B-B14F-4D97-AF65-F5344CB8AC3E}">
        <p14:creationId xmlns:p14="http://schemas.microsoft.com/office/powerpoint/2010/main" xmlns="" val="369899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994091"/>
          </a:xfrm>
          <a:solidFill>
            <a:schemeClr val="tx2">
              <a:lumMod val="20000"/>
              <a:lumOff val="80000"/>
            </a:schemeClr>
          </a:solidFill>
        </p:spPr>
        <p:txBody>
          <a:bodyPr/>
          <a:lstStyle/>
          <a:p>
            <a:pPr algn="just"/>
            <a:r>
              <a:rPr lang="en-ZA" dirty="0" smtClean="0">
                <a:latin typeface="Arial"/>
                <a:cs typeface="Arial"/>
              </a:rPr>
              <a:t>Mainstreaming activity is the most efficient way to ensure that priority groups; women, youth and people with disabilities, receive the maximum support as this prioritises leveraged impact over silo-ed activity.</a:t>
            </a:r>
            <a:endParaRPr lang="en-ZA" dirty="0">
              <a:latin typeface="Arial"/>
              <a:cs typeface="Arial"/>
            </a:endParaRPr>
          </a:p>
        </p:txBody>
      </p:sp>
      <p:sp>
        <p:nvSpPr>
          <p:cNvPr id="3" name="Text Placeholder 2"/>
          <p:cNvSpPr>
            <a:spLocks noGrp="1"/>
          </p:cNvSpPr>
          <p:nvPr>
            <p:ph type="body" sz="quarter" idx="10"/>
          </p:nvPr>
        </p:nvSpPr>
        <p:spPr>
          <a:xfrm>
            <a:off x="402166" y="0"/>
            <a:ext cx="8589434" cy="679269"/>
          </a:xfrm>
          <a:solidFill>
            <a:schemeClr val="accent3">
              <a:lumMod val="20000"/>
              <a:lumOff val="80000"/>
            </a:schemeClr>
          </a:solidFill>
        </p:spPr>
        <p:txBody>
          <a:bodyPr/>
          <a:lstStyle/>
          <a:p>
            <a:pPr algn="r"/>
            <a:r>
              <a:rPr lang="en-ZA" sz="3600" dirty="0" smtClean="0">
                <a:latin typeface="Arial"/>
                <a:cs typeface="Arial"/>
              </a:rPr>
              <a:t>DSBD Approach to Mainstreaming </a:t>
            </a:r>
            <a:endParaRPr lang="en-ZA" sz="3600" dirty="0">
              <a:latin typeface="Arial"/>
              <a:cs typeface="Arial"/>
            </a:endParaRPr>
          </a:p>
        </p:txBody>
      </p:sp>
      <p:sp>
        <p:nvSpPr>
          <p:cNvPr id="4" name="Text Placeholder 3"/>
          <p:cNvSpPr>
            <a:spLocks noGrp="1"/>
          </p:cNvSpPr>
          <p:nvPr>
            <p:ph type="body" sz="quarter" idx="11"/>
          </p:nvPr>
        </p:nvSpPr>
        <p:spPr>
          <a:xfrm>
            <a:off x="228600" y="1676400"/>
            <a:ext cx="8686800" cy="4800600"/>
          </a:xfrm>
        </p:spPr>
        <p:txBody>
          <a:bodyPr/>
          <a:lstStyle/>
          <a:p>
            <a:pPr marL="171450" indent="-171450" algn="just">
              <a:spcBef>
                <a:spcPts val="0"/>
              </a:spcBef>
              <a:buFont typeface="Arial" panose="020B0604020202020204" pitchFamily="34" charset="0"/>
              <a:buChar char="•"/>
            </a:pPr>
            <a:r>
              <a:rPr lang="en-ZA" sz="1600" dirty="0" smtClean="0">
                <a:latin typeface="Arial"/>
                <a:cs typeface="Arial"/>
              </a:rPr>
              <a:t>Social imperatives, translated into government policy clearly requires that developmental interventions for women, youth and people with disabilities should be prioritised.</a:t>
            </a:r>
          </a:p>
          <a:p>
            <a:pPr marL="171450" indent="-171450" algn="just">
              <a:spcBef>
                <a:spcPts val="0"/>
              </a:spcBef>
              <a:buFont typeface="Arial" panose="020B0604020202020204" pitchFamily="34" charset="0"/>
              <a:buChar char="•"/>
            </a:pPr>
            <a:r>
              <a:rPr lang="en-ZA" sz="1600" dirty="0" smtClean="0">
                <a:latin typeface="Arial"/>
                <a:cs typeface="Arial"/>
              </a:rPr>
              <a:t>Typically, the response has been to create standalone capabilities focussed on these groups (eg the Gender Unit in DSBD). </a:t>
            </a:r>
          </a:p>
          <a:p>
            <a:pPr marL="171450" indent="-171450" algn="just">
              <a:spcBef>
                <a:spcPts val="0"/>
              </a:spcBef>
              <a:buFont typeface="Arial" panose="020B0604020202020204" pitchFamily="34" charset="0"/>
              <a:buChar char="•"/>
            </a:pPr>
            <a:r>
              <a:rPr lang="en-ZA" sz="1600" dirty="0" smtClean="0">
                <a:latin typeface="Arial"/>
                <a:cs typeface="Arial"/>
              </a:rPr>
              <a:t>These units are typically under-resourced and set about creating standalone programmes to promote their target market, with inevitably limited impact.</a:t>
            </a:r>
          </a:p>
          <a:p>
            <a:pPr marL="171450" indent="-171450" algn="just">
              <a:spcBef>
                <a:spcPts val="0"/>
              </a:spcBef>
              <a:buFont typeface="Arial" panose="020B0604020202020204" pitchFamily="34" charset="0"/>
              <a:buChar char="•"/>
            </a:pPr>
            <a:r>
              <a:rPr lang="en-ZA" sz="1600" dirty="0" smtClean="0">
                <a:latin typeface="Arial"/>
                <a:cs typeface="Arial"/>
              </a:rPr>
              <a:t>Rather than set up silo-ed functions that duplicate operational overhead and programme design, these groups should be mainstreamed into the activities of other programmes and units.</a:t>
            </a:r>
          </a:p>
          <a:p>
            <a:pPr marL="171450" indent="-171450" algn="just">
              <a:spcBef>
                <a:spcPts val="0"/>
              </a:spcBef>
              <a:buFont typeface="Arial" panose="020B0604020202020204" pitchFamily="34" charset="0"/>
              <a:buChar char="•"/>
            </a:pPr>
            <a:r>
              <a:rPr lang="en-ZA" sz="1600" dirty="0" smtClean="0">
                <a:latin typeface="Arial"/>
                <a:cs typeface="Arial"/>
              </a:rPr>
              <a:t>By ensuring that all programmes within DSBD and the agencies have sub-targets for these groups, it is possible to ensure delivery against this portion of the mandate with very little additional effort.</a:t>
            </a:r>
          </a:p>
          <a:p>
            <a:pPr marL="171450" indent="-171450" algn="just">
              <a:spcBef>
                <a:spcPts val="0"/>
              </a:spcBef>
              <a:buFont typeface="Arial" panose="020B0604020202020204" pitchFamily="34" charset="0"/>
              <a:buChar char="•"/>
            </a:pPr>
            <a:r>
              <a:rPr lang="en-ZA" sz="1600" dirty="0" smtClean="0">
                <a:latin typeface="Arial"/>
                <a:cs typeface="Arial"/>
              </a:rPr>
              <a:t>The resources currently focussed on these activities can therefore be focussed elsewhere on areas of higher impact.</a:t>
            </a:r>
          </a:p>
          <a:p>
            <a:pPr marL="171450" indent="-171450" algn="just">
              <a:spcBef>
                <a:spcPts val="0"/>
              </a:spcBef>
              <a:buFont typeface="Arial" panose="020B0604020202020204" pitchFamily="34" charset="0"/>
              <a:buChar char="•"/>
            </a:pPr>
            <a:r>
              <a:rPr lang="en-ZA" sz="1600" dirty="0" smtClean="0">
                <a:latin typeface="Arial"/>
                <a:cs typeface="Arial"/>
              </a:rPr>
              <a:t>Importantly we believe that this approach does not diminish the prominence of the priority groups, but rather amplifies the support that they are able to receive.</a:t>
            </a:r>
          </a:p>
          <a:p>
            <a:pPr marL="171450" indent="-171450" algn="just">
              <a:spcBef>
                <a:spcPts val="0"/>
              </a:spcBef>
              <a:buFont typeface="Arial" panose="020B0604020202020204" pitchFamily="34" charset="0"/>
              <a:buChar char="•"/>
            </a:pPr>
            <a:r>
              <a:rPr lang="en-ZA" sz="1600" dirty="0" smtClean="0">
                <a:latin typeface="Arial"/>
                <a:cs typeface="Arial"/>
              </a:rPr>
              <a:t>Our view is therefore that a single directorate be created to focus on </a:t>
            </a:r>
            <a:r>
              <a:rPr lang="en-ZA" sz="1600" dirty="0">
                <a:latin typeface="Arial"/>
                <a:cs typeface="Arial"/>
              </a:rPr>
              <a:t>mainstreaming </a:t>
            </a:r>
            <a:r>
              <a:rPr lang="en-ZA" sz="1600" dirty="0" smtClean="0">
                <a:latin typeface="Arial"/>
                <a:cs typeface="Arial"/>
              </a:rPr>
              <a:t>for women</a:t>
            </a:r>
            <a:r>
              <a:rPr lang="en-ZA" sz="1600" dirty="0">
                <a:latin typeface="Arial"/>
                <a:cs typeface="Arial"/>
              </a:rPr>
              <a:t>, youth and people with </a:t>
            </a:r>
            <a:r>
              <a:rPr lang="en-ZA" sz="1600" dirty="0" smtClean="0">
                <a:latin typeface="Arial"/>
                <a:cs typeface="Arial"/>
              </a:rPr>
              <a:t>disabilities and that other implementation-focussed programmes be transferred or discontinued.</a:t>
            </a:r>
            <a:endParaRPr lang="en-ZA" sz="1600" dirty="0">
              <a:latin typeface="Arial"/>
              <a:cs typeface="Arial"/>
            </a:endParaRPr>
          </a:p>
        </p:txBody>
      </p:sp>
      <p:sp>
        <p:nvSpPr>
          <p:cNvPr id="6" name="TextBox 5"/>
          <p:cNvSpPr txBox="1"/>
          <p:nvPr/>
        </p:nvSpPr>
        <p:spPr>
          <a:xfrm>
            <a:off x="7620000" y="6400800"/>
            <a:ext cx="565666" cy="369332"/>
          </a:xfrm>
          <a:prstGeom prst="rect">
            <a:avLst/>
          </a:prstGeom>
          <a:noFill/>
        </p:spPr>
        <p:txBody>
          <a:bodyPr wrap="square" rtlCol="0">
            <a:spAutoFit/>
          </a:bodyPr>
          <a:lstStyle/>
          <a:p>
            <a:r>
              <a:rPr lang="en-US" b="1" dirty="0" smtClean="0">
                <a:latin typeface="Arial"/>
                <a:cs typeface="Arial"/>
              </a:rPr>
              <a:t>26</a:t>
            </a:r>
            <a:endParaRPr lang="en-US" b="1" dirty="0">
              <a:latin typeface="Arial"/>
              <a:cs typeface="Arial"/>
            </a:endParaRPr>
          </a:p>
        </p:txBody>
      </p:sp>
    </p:spTree>
    <p:extLst>
      <p:ext uri="{BB962C8B-B14F-4D97-AF65-F5344CB8AC3E}">
        <p14:creationId xmlns:p14="http://schemas.microsoft.com/office/powerpoint/2010/main" xmlns="" val="1640746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1"/>
            <a:ext cx="8839200" cy="685800"/>
          </a:xfrm>
          <a:solidFill>
            <a:schemeClr val="tx2">
              <a:lumMod val="20000"/>
              <a:lumOff val="80000"/>
            </a:schemeClr>
          </a:solidFill>
        </p:spPr>
        <p:txBody>
          <a:bodyPr/>
          <a:lstStyle/>
          <a:p>
            <a:r>
              <a:rPr lang="en-ZA" sz="1800" b="1" dirty="0" smtClean="0">
                <a:latin typeface="Arial"/>
                <a:cs typeface="Arial"/>
              </a:rPr>
              <a:t>To maximise efficiencies and focus activity it is critical to create </a:t>
            </a:r>
            <a:r>
              <a:rPr lang="en-ZA" sz="1800" b="1" dirty="0">
                <a:latin typeface="Arial"/>
                <a:cs typeface="Arial"/>
              </a:rPr>
              <a:t>a clear delineation of responsibility between DSBD and the </a:t>
            </a:r>
            <a:r>
              <a:rPr lang="en-ZA" sz="1800" b="1" dirty="0" smtClean="0">
                <a:latin typeface="Arial"/>
                <a:cs typeface="Arial"/>
              </a:rPr>
              <a:t>agencies.</a:t>
            </a:r>
            <a:endParaRPr lang="en-ZA" sz="1800" b="1" dirty="0">
              <a:latin typeface="Arial"/>
              <a:cs typeface="Arial"/>
            </a:endParaRPr>
          </a:p>
        </p:txBody>
      </p:sp>
      <p:sp>
        <p:nvSpPr>
          <p:cNvPr id="3" name="Text Placeholder 2"/>
          <p:cNvSpPr>
            <a:spLocks noGrp="1"/>
          </p:cNvSpPr>
          <p:nvPr>
            <p:ph type="body" sz="quarter" idx="10"/>
          </p:nvPr>
        </p:nvSpPr>
        <p:spPr>
          <a:xfrm>
            <a:off x="152400" y="0"/>
            <a:ext cx="8839200" cy="679269"/>
          </a:xfrm>
          <a:solidFill>
            <a:schemeClr val="accent3">
              <a:lumMod val="20000"/>
              <a:lumOff val="80000"/>
            </a:schemeClr>
          </a:solidFill>
        </p:spPr>
        <p:txBody>
          <a:bodyPr/>
          <a:lstStyle/>
          <a:p>
            <a:pPr algn="r"/>
            <a:r>
              <a:rPr lang="en-ZA" sz="3600" dirty="0" smtClean="0">
                <a:latin typeface="Arial"/>
                <a:cs typeface="Arial"/>
              </a:rPr>
              <a:t>Summary of Diagnostic Findings</a:t>
            </a:r>
            <a:endParaRPr lang="en-ZA" sz="3600" dirty="0">
              <a:latin typeface="Arial"/>
              <a:cs typeface="Arial"/>
            </a:endParaRPr>
          </a:p>
        </p:txBody>
      </p:sp>
      <p:cxnSp>
        <p:nvCxnSpPr>
          <p:cNvPr id="28" name="Straight Connector 27"/>
          <p:cNvCxnSpPr/>
          <p:nvPr/>
        </p:nvCxnSpPr>
        <p:spPr bwMode="auto">
          <a:xfrm>
            <a:off x="3124200" y="1600200"/>
            <a:ext cx="0" cy="4254167"/>
          </a:xfrm>
          <a:prstGeom prst="line">
            <a:avLst/>
          </a:prstGeom>
          <a:solidFill>
            <a:schemeClr val="accent1"/>
          </a:solidFill>
          <a:ln w="12700" cap="flat" cmpd="sng" algn="ctr">
            <a:solidFill>
              <a:schemeClr val="tx1">
                <a:lumMod val="65000"/>
                <a:lumOff val="35000"/>
              </a:schemeClr>
            </a:solidFill>
            <a:prstDash val="dash"/>
            <a:round/>
            <a:headEnd type="none" w="med" len="med"/>
            <a:tailEnd type="none" w="med" len="med"/>
          </a:ln>
          <a:effectLst/>
        </p:spPr>
      </p:cxnSp>
      <p:cxnSp>
        <p:nvCxnSpPr>
          <p:cNvPr id="29" name="Straight Connector 28"/>
          <p:cNvCxnSpPr/>
          <p:nvPr/>
        </p:nvCxnSpPr>
        <p:spPr bwMode="auto">
          <a:xfrm>
            <a:off x="228600" y="1828800"/>
            <a:ext cx="8100000" cy="0"/>
          </a:xfrm>
          <a:prstGeom prst="line">
            <a:avLst/>
          </a:prstGeom>
          <a:solidFill>
            <a:schemeClr val="accent1"/>
          </a:solidFill>
          <a:ln w="12700" cap="flat" cmpd="sng" algn="ctr">
            <a:solidFill>
              <a:schemeClr val="tx1">
                <a:lumMod val="65000"/>
                <a:lumOff val="35000"/>
              </a:schemeClr>
            </a:solidFill>
            <a:prstDash val="dash"/>
            <a:round/>
            <a:headEnd type="none" w="med" len="med"/>
            <a:tailEnd type="none" w="med" len="med"/>
          </a:ln>
          <a:effectLst/>
        </p:spPr>
      </p:cxnSp>
      <p:sp>
        <p:nvSpPr>
          <p:cNvPr id="30" name="Rounded Rectangle 29"/>
          <p:cNvSpPr/>
          <p:nvPr/>
        </p:nvSpPr>
        <p:spPr bwMode="auto">
          <a:xfrm>
            <a:off x="228600" y="1447800"/>
            <a:ext cx="2971800" cy="381000"/>
          </a:xfrm>
          <a:prstGeom prst="roundRect">
            <a:avLst/>
          </a:prstGeom>
          <a:noFill/>
          <a:ln w="9525" cap="flat" cmpd="sng" algn="ctr">
            <a:noFill/>
            <a:prstDash val="solid"/>
            <a:round/>
            <a:headEnd type="none" w="med" len="med"/>
            <a:tailEnd type="none" w="med" len="med"/>
          </a:ln>
          <a:effectLst/>
        </p:spPr>
        <p:txBody>
          <a:bodyPr vert="horz" wrap="square" lIns="34033" tIns="44243" rIns="0" bIns="44243" numCol="1" rtlCol="0" anchor="ctr" anchorCtr="0" compatLnSpc="1">
            <a:prstTxWarp prst="textNoShape">
              <a:avLst/>
            </a:prstTxWarp>
          </a:bodyPr>
          <a:lstStyle/>
          <a:p>
            <a:pPr fontAlgn="base">
              <a:spcBef>
                <a:spcPct val="0"/>
              </a:spcBef>
              <a:spcAft>
                <a:spcPct val="0"/>
              </a:spcAft>
            </a:pPr>
            <a:r>
              <a:rPr lang="en-ZA" sz="1400" b="1" cap="small" dirty="0" smtClean="0">
                <a:latin typeface="Arial"/>
                <a:cs typeface="Arial"/>
              </a:rPr>
              <a:t>Organisational Recommendations</a:t>
            </a:r>
            <a:endParaRPr lang="en-GB" sz="1400" b="1" cap="small" dirty="0">
              <a:latin typeface="Arial"/>
              <a:cs typeface="Arial"/>
            </a:endParaRPr>
          </a:p>
        </p:txBody>
      </p:sp>
      <p:sp>
        <p:nvSpPr>
          <p:cNvPr id="31" name="Rounded Rectangle 30"/>
          <p:cNvSpPr/>
          <p:nvPr/>
        </p:nvSpPr>
        <p:spPr bwMode="auto">
          <a:xfrm>
            <a:off x="3541842" y="1524001"/>
            <a:ext cx="3773358" cy="304799"/>
          </a:xfrm>
          <a:prstGeom prst="roundRect">
            <a:avLst/>
          </a:prstGeom>
          <a:noFill/>
          <a:ln w="9525" cap="flat" cmpd="sng" algn="ctr">
            <a:noFill/>
            <a:prstDash val="solid"/>
            <a:round/>
            <a:headEnd type="none" w="med" len="med"/>
            <a:tailEnd type="none" w="med" len="med"/>
          </a:ln>
          <a:effectLst/>
        </p:spPr>
        <p:txBody>
          <a:bodyPr vert="horz" wrap="square" lIns="34033" tIns="44243" rIns="0" bIns="44243" numCol="1" rtlCol="0" anchor="ctr" anchorCtr="0" compatLnSpc="1">
            <a:prstTxWarp prst="textNoShape">
              <a:avLst/>
            </a:prstTxWarp>
          </a:bodyPr>
          <a:lstStyle/>
          <a:p>
            <a:pPr fontAlgn="base">
              <a:spcBef>
                <a:spcPct val="0"/>
              </a:spcBef>
              <a:spcAft>
                <a:spcPct val="0"/>
              </a:spcAft>
            </a:pPr>
            <a:r>
              <a:rPr lang="en-ZA" sz="1400" b="1" cap="small" dirty="0" smtClean="0">
                <a:latin typeface="Arial"/>
                <a:cs typeface="Arial"/>
              </a:rPr>
              <a:t>Description</a:t>
            </a:r>
            <a:endParaRPr lang="en-GB" sz="1400" b="1" cap="small" dirty="0">
              <a:latin typeface="Arial"/>
              <a:cs typeface="Arial"/>
            </a:endParaRPr>
          </a:p>
        </p:txBody>
      </p:sp>
      <p:sp>
        <p:nvSpPr>
          <p:cNvPr id="32" name="Rectangle 31"/>
          <p:cNvSpPr/>
          <p:nvPr/>
        </p:nvSpPr>
        <p:spPr>
          <a:xfrm>
            <a:off x="3200400" y="2007219"/>
            <a:ext cx="5730536" cy="4785927"/>
          </a:xfrm>
          <a:prstGeom prst="rect">
            <a:avLst/>
          </a:prstGeom>
        </p:spPr>
        <p:txBody>
          <a:bodyPr wrap="square">
            <a:spAutoFit/>
          </a:bodyPr>
          <a:lstStyle/>
          <a:p>
            <a:pPr marL="171450" indent="-171450">
              <a:spcAft>
                <a:spcPts val="600"/>
              </a:spcAft>
              <a:buFontTx/>
              <a:buChar char="-"/>
            </a:pPr>
            <a:r>
              <a:rPr lang="en-ZA" sz="1100" dirty="0">
                <a:latin typeface="Arial"/>
                <a:cs typeface="Arial"/>
              </a:rPr>
              <a:t>The role of a national department is primarily focussed on the macro components of the value chain, namely;</a:t>
            </a:r>
          </a:p>
          <a:p>
            <a:pPr marL="628650" lvl="1" indent="-171450">
              <a:buFontTx/>
              <a:buChar char="-"/>
            </a:pPr>
            <a:r>
              <a:rPr lang="en-ZA" sz="1100" dirty="0">
                <a:latin typeface="Arial"/>
                <a:cs typeface="Arial"/>
              </a:rPr>
              <a:t>Legislation</a:t>
            </a:r>
          </a:p>
          <a:p>
            <a:pPr marL="628650" lvl="1" indent="-171450">
              <a:buFontTx/>
              <a:buChar char="-"/>
            </a:pPr>
            <a:r>
              <a:rPr lang="en-ZA" sz="1100" dirty="0">
                <a:latin typeface="Arial"/>
                <a:cs typeface="Arial"/>
              </a:rPr>
              <a:t>Regulation</a:t>
            </a:r>
          </a:p>
          <a:p>
            <a:pPr marL="628650" lvl="1" indent="-171450">
              <a:buFontTx/>
              <a:buChar char="-"/>
            </a:pPr>
            <a:r>
              <a:rPr lang="en-ZA" sz="1100" dirty="0">
                <a:latin typeface="Arial"/>
                <a:cs typeface="Arial"/>
              </a:rPr>
              <a:t>Policy </a:t>
            </a:r>
          </a:p>
          <a:p>
            <a:pPr marL="628650" lvl="1" indent="-171450">
              <a:buFontTx/>
              <a:buChar char="-"/>
            </a:pPr>
            <a:r>
              <a:rPr lang="en-ZA" sz="1100" dirty="0">
                <a:latin typeface="Arial"/>
                <a:cs typeface="Arial"/>
              </a:rPr>
              <a:t>Strategy</a:t>
            </a:r>
          </a:p>
          <a:p>
            <a:pPr marL="628650" lvl="1" indent="-171450">
              <a:buFontTx/>
              <a:buChar char="-"/>
            </a:pPr>
            <a:r>
              <a:rPr lang="en-ZA" sz="1100" dirty="0">
                <a:latin typeface="Arial"/>
                <a:cs typeface="Arial"/>
              </a:rPr>
              <a:t>Programme Design and Innovation</a:t>
            </a:r>
          </a:p>
          <a:p>
            <a:pPr marL="628650" lvl="1" indent="-171450">
              <a:buFontTx/>
              <a:buChar char="-"/>
            </a:pPr>
            <a:r>
              <a:rPr lang="en-ZA" sz="1100" dirty="0">
                <a:latin typeface="Arial"/>
                <a:cs typeface="Arial"/>
              </a:rPr>
              <a:t>Programme Piloting and Incubation (in conjunction with implementing agency or partners)</a:t>
            </a:r>
          </a:p>
          <a:p>
            <a:pPr marL="628650" lvl="1" indent="-171450">
              <a:buFontTx/>
              <a:buChar char="-"/>
            </a:pPr>
            <a:r>
              <a:rPr lang="en-ZA" sz="1100" dirty="0">
                <a:latin typeface="Arial"/>
                <a:cs typeface="Arial"/>
              </a:rPr>
              <a:t>Stakeholder </a:t>
            </a:r>
            <a:r>
              <a:rPr lang="en-ZA" sz="1100" dirty="0" smtClean="0">
                <a:latin typeface="Arial"/>
                <a:cs typeface="Arial"/>
              </a:rPr>
              <a:t>Management</a:t>
            </a:r>
            <a:endParaRPr lang="en-ZA" sz="1100" dirty="0">
              <a:latin typeface="Arial"/>
              <a:cs typeface="Arial"/>
            </a:endParaRPr>
          </a:p>
          <a:p>
            <a:pPr marL="628650" lvl="1" indent="-171450">
              <a:spcAft>
                <a:spcPts val="600"/>
              </a:spcAft>
              <a:buFontTx/>
              <a:buChar char="-"/>
            </a:pPr>
            <a:r>
              <a:rPr lang="en-ZA" sz="1100" dirty="0">
                <a:latin typeface="Arial"/>
                <a:cs typeface="Arial"/>
              </a:rPr>
              <a:t>Monitoring and Evaluation</a:t>
            </a:r>
          </a:p>
          <a:p>
            <a:pPr marL="171450" indent="-171450">
              <a:spcAft>
                <a:spcPts val="600"/>
              </a:spcAft>
              <a:buFontTx/>
              <a:buChar char="-"/>
            </a:pPr>
            <a:r>
              <a:rPr lang="en-ZA" sz="1100" dirty="0">
                <a:latin typeface="Arial"/>
                <a:cs typeface="Arial"/>
              </a:rPr>
              <a:t>This is especially so when the department has </a:t>
            </a:r>
            <a:r>
              <a:rPr lang="en-ZA" sz="1100" dirty="0" smtClean="0">
                <a:latin typeface="Arial"/>
                <a:cs typeface="Arial"/>
              </a:rPr>
              <a:t>entitiess </a:t>
            </a:r>
            <a:r>
              <a:rPr lang="en-ZA" sz="1100" dirty="0">
                <a:latin typeface="Arial"/>
                <a:cs typeface="Arial"/>
              </a:rPr>
              <a:t>tasked with implementation </a:t>
            </a:r>
            <a:r>
              <a:rPr lang="en-ZA" sz="1100" dirty="0" smtClean="0">
                <a:latin typeface="Arial"/>
                <a:cs typeface="Arial"/>
              </a:rPr>
              <a:t>a</a:t>
            </a:r>
          </a:p>
          <a:p>
            <a:pPr marL="171450" indent="-171450">
              <a:spcAft>
                <a:spcPts val="600"/>
              </a:spcAft>
              <a:buFontTx/>
              <a:buChar char="-"/>
            </a:pPr>
            <a:r>
              <a:rPr lang="en-ZA" sz="1100" dirty="0" smtClean="0">
                <a:latin typeface="Arial"/>
                <a:cs typeface="Arial"/>
              </a:rPr>
              <a:t>The Review has highlighted there is significant focus </a:t>
            </a:r>
            <a:r>
              <a:rPr lang="en-ZA" sz="1100" dirty="0">
                <a:latin typeface="Arial"/>
                <a:cs typeface="Arial"/>
              </a:rPr>
              <a:t>on implementation in DSBD and that, as a result, the macro tasks are under-capacitated. </a:t>
            </a:r>
          </a:p>
          <a:p>
            <a:pPr marL="171450" indent="-171450">
              <a:spcAft>
                <a:spcPts val="600"/>
              </a:spcAft>
              <a:buFontTx/>
              <a:buChar char="-"/>
            </a:pPr>
            <a:r>
              <a:rPr lang="en-ZA" sz="1100" dirty="0">
                <a:latin typeface="Arial"/>
                <a:cs typeface="Arial"/>
              </a:rPr>
              <a:t>Currently budget and human resources are heavily concentrated in implementation functions. To achieve the new strategic positioning, available funding as well as human resources will likely need to be redistributed to reflect new capacity requirements. </a:t>
            </a:r>
          </a:p>
          <a:p>
            <a:pPr marL="171450" indent="-171450">
              <a:spcAft>
                <a:spcPts val="600"/>
              </a:spcAft>
              <a:buFontTx/>
              <a:buChar char="-"/>
            </a:pPr>
            <a:r>
              <a:rPr lang="en-ZA" sz="1100" dirty="0">
                <a:latin typeface="Arial"/>
                <a:cs typeface="Arial"/>
              </a:rPr>
              <a:t>DSBD should consider organising itself along a small business development value chain. This approach is customer-centric, reduces complexity and allows simple yet powerful performance measures for each executive and each segment, creating individual accountability. </a:t>
            </a:r>
          </a:p>
          <a:p>
            <a:pPr marL="171450" indent="-171450">
              <a:spcAft>
                <a:spcPts val="600"/>
              </a:spcAft>
              <a:buFontTx/>
              <a:buChar char="-"/>
            </a:pPr>
            <a:r>
              <a:rPr lang="en-ZA" sz="1100" b="1" dirty="0">
                <a:latin typeface="Arial"/>
                <a:cs typeface="Arial"/>
              </a:rPr>
              <a:t>Adopting a value-chain based product and services architecture enables DSBD to address sector deficiencies, positioning the department as the custodian of overall sector performance. </a:t>
            </a:r>
          </a:p>
        </p:txBody>
      </p:sp>
      <p:sp>
        <p:nvSpPr>
          <p:cNvPr id="33" name="Rectangle 32"/>
          <p:cNvSpPr/>
          <p:nvPr/>
        </p:nvSpPr>
        <p:spPr>
          <a:xfrm>
            <a:off x="304800" y="2438400"/>
            <a:ext cx="2076901" cy="1566726"/>
          </a:xfrm>
          <a:prstGeom prst="rect">
            <a:avLst/>
          </a:prstGeom>
          <a:solidFill>
            <a:schemeClr val="accent3">
              <a:lumMod val="40000"/>
              <a:lumOff val="60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000000"/>
                </a:solidFill>
                <a:latin typeface="Arial"/>
                <a:cs typeface="Arial"/>
              </a:rPr>
              <a:t>Create a clear delineation of responsibility between DSBD and the agencies</a:t>
            </a:r>
          </a:p>
        </p:txBody>
      </p:sp>
      <p:sp>
        <p:nvSpPr>
          <p:cNvPr id="34" name="Oval 33"/>
          <p:cNvSpPr/>
          <p:nvPr/>
        </p:nvSpPr>
        <p:spPr>
          <a:xfrm>
            <a:off x="304800" y="1981200"/>
            <a:ext cx="324000" cy="324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tx1"/>
                </a:solidFill>
              </a:rPr>
              <a:t>2</a:t>
            </a:r>
          </a:p>
        </p:txBody>
      </p:sp>
      <p:sp>
        <p:nvSpPr>
          <p:cNvPr id="4" name="TextBox 3"/>
          <p:cNvSpPr txBox="1"/>
          <p:nvPr/>
        </p:nvSpPr>
        <p:spPr>
          <a:xfrm>
            <a:off x="7696200" y="6400800"/>
            <a:ext cx="533400" cy="369332"/>
          </a:xfrm>
          <a:prstGeom prst="rect">
            <a:avLst/>
          </a:prstGeom>
          <a:noFill/>
        </p:spPr>
        <p:txBody>
          <a:bodyPr wrap="square" rtlCol="0">
            <a:spAutoFit/>
          </a:bodyPr>
          <a:lstStyle/>
          <a:p>
            <a:r>
              <a:rPr lang="en-US" b="1" dirty="0" smtClean="0">
                <a:latin typeface="Arial"/>
                <a:cs typeface="Arial"/>
              </a:rPr>
              <a:t>27</a:t>
            </a:r>
            <a:endParaRPr lang="en-US" b="1" dirty="0">
              <a:latin typeface="Arial"/>
              <a:cs typeface="Arial"/>
            </a:endParaRPr>
          </a:p>
        </p:txBody>
      </p:sp>
    </p:spTree>
    <p:extLst>
      <p:ext uri="{BB962C8B-B14F-4D97-AF65-F5344CB8AC3E}">
        <p14:creationId xmlns:p14="http://schemas.microsoft.com/office/powerpoint/2010/main" xmlns="" val="488383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just"/>
            <a:r>
              <a:rPr lang="en-ZA" dirty="0">
                <a:latin typeface="Arial"/>
                <a:cs typeface="Arial"/>
              </a:rPr>
              <a:t>DSBD should consider organising itself along </a:t>
            </a:r>
            <a:r>
              <a:rPr lang="en-ZA" dirty="0" smtClean="0">
                <a:latin typeface="Arial"/>
                <a:cs typeface="Arial"/>
              </a:rPr>
              <a:t>a small </a:t>
            </a:r>
            <a:r>
              <a:rPr lang="en-ZA" dirty="0">
                <a:latin typeface="Arial"/>
                <a:cs typeface="Arial"/>
              </a:rPr>
              <a:t>business development value chain. This approach is customer-centric, reduces complexity and allows simple yet powerful performance measures for each executive and each segment, creating individual accountability</a:t>
            </a:r>
            <a:r>
              <a:rPr lang="en-ZA" dirty="0"/>
              <a:t>. </a:t>
            </a:r>
          </a:p>
        </p:txBody>
      </p:sp>
      <p:sp>
        <p:nvSpPr>
          <p:cNvPr id="3" name="Text Placeholder 2"/>
          <p:cNvSpPr>
            <a:spLocks noGrp="1"/>
          </p:cNvSpPr>
          <p:nvPr>
            <p:ph type="body" sz="quarter" idx="10"/>
          </p:nvPr>
        </p:nvSpPr>
        <p:spPr>
          <a:solidFill>
            <a:schemeClr val="accent3">
              <a:lumMod val="20000"/>
              <a:lumOff val="80000"/>
            </a:schemeClr>
          </a:solidFill>
        </p:spPr>
        <p:txBody>
          <a:bodyPr/>
          <a:lstStyle/>
          <a:p>
            <a:pPr algn="r"/>
            <a:r>
              <a:rPr lang="en-ZA" sz="3600" dirty="0">
                <a:latin typeface="Arial"/>
                <a:cs typeface="Arial"/>
              </a:rPr>
              <a:t>Conceptual DSBD Value Chain</a:t>
            </a:r>
          </a:p>
        </p:txBody>
      </p:sp>
      <p:sp>
        <p:nvSpPr>
          <p:cNvPr id="55" name="Chevron 54"/>
          <p:cNvSpPr/>
          <p:nvPr/>
        </p:nvSpPr>
        <p:spPr bwMode="auto">
          <a:xfrm>
            <a:off x="586406" y="4486000"/>
            <a:ext cx="8228451" cy="396044"/>
          </a:xfrm>
          <a:prstGeom prst="chevron">
            <a:avLst>
              <a:gd name="adj" fmla="val 25143"/>
            </a:avLst>
          </a:prstGeom>
          <a:solidFill>
            <a:schemeClr val="tx1"/>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algn="ctr" defTabSz="914400"/>
            <a:r>
              <a:rPr lang="en-GB" sz="1100" b="1" dirty="0" smtClean="0">
                <a:solidFill>
                  <a:schemeClr val="bg1"/>
                </a:solidFill>
                <a:latin typeface="Calibri" pitchFamily="34" charset="0"/>
                <a:cs typeface="Calibri" pitchFamily="34" charset="0"/>
              </a:rPr>
              <a:t>Shared Services and Administration</a:t>
            </a:r>
            <a:endParaRPr lang="en-GB" sz="1100" b="1" dirty="0">
              <a:solidFill>
                <a:schemeClr val="bg1"/>
              </a:solidFill>
              <a:latin typeface="Calibri" pitchFamily="34" charset="0"/>
              <a:cs typeface="Calibri" pitchFamily="34" charset="0"/>
            </a:endParaRPr>
          </a:p>
        </p:txBody>
      </p:sp>
      <p:sp>
        <p:nvSpPr>
          <p:cNvPr id="57" name="Chevron 56"/>
          <p:cNvSpPr/>
          <p:nvPr/>
        </p:nvSpPr>
        <p:spPr bwMode="auto">
          <a:xfrm>
            <a:off x="586408" y="3498036"/>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54000" tIns="46800" rIns="0" bIns="46800" numCol="1" rtlCol="0" anchor="ctr" anchorCtr="0" compatLnSpc="1">
            <a:prstTxWarp prst="textNoShape">
              <a:avLst/>
            </a:prstTxWarp>
          </a:bodyPr>
          <a:lstStyle/>
          <a:p>
            <a:pPr algn="ctr" fontAlgn="base">
              <a:spcBef>
                <a:spcPct val="0"/>
              </a:spcBef>
              <a:spcAft>
                <a:spcPct val="0"/>
              </a:spcAft>
            </a:pPr>
            <a:r>
              <a:rPr lang="en-GB" sz="1000" b="1" dirty="0" smtClean="0">
                <a:solidFill>
                  <a:schemeClr val="bg1"/>
                </a:solidFill>
                <a:latin typeface="Calibri" pitchFamily="34" charset="0"/>
                <a:cs typeface="Calibri" pitchFamily="34" charset="0"/>
              </a:rPr>
              <a:t>Strategy and Service Offering</a:t>
            </a:r>
            <a:endParaRPr lang="en-GB" sz="1000" b="1" dirty="0">
              <a:solidFill>
                <a:schemeClr val="bg1"/>
              </a:solidFill>
              <a:latin typeface="Calibri" pitchFamily="34" charset="0"/>
              <a:cs typeface="Calibri" pitchFamily="34" charset="0"/>
            </a:endParaRPr>
          </a:p>
        </p:txBody>
      </p:sp>
      <p:sp>
        <p:nvSpPr>
          <p:cNvPr id="58" name="Chevron 57"/>
          <p:cNvSpPr/>
          <p:nvPr/>
        </p:nvSpPr>
        <p:spPr bwMode="auto">
          <a:xfrm>
            <a:off x="4715388" y="3498036"/>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algn="ctr" fontAlgn="base">
              <a:spcBef>
                <a:spcPct val="0"/>
              </a:spcBef>
              <a:spcAft>
                <a:spcPct val="0"/>
              </a:spcAft>
            </a:pPr>
            <a:r>
              <a:rPr lang="en-GB" sz="1000" b="1" dirty="0">
                <a:solidFill>
                  <a:schemeClr val="bg1"/>
                </a:solidFill>
                <a:latin typeface="Calibri" pitchFamily="34" charset="0"/>
                <a:cs typeface="Calibri" pitchFamily="34" charset="0"/>
              </a:rPr>
              <a:t>Programme Design and Innovation</a:t>
            </a:r>
            <a:endParaRPr lang="en-GB" sz="1000" i="1" dirty="0">
              <a:solidFill>
                <a:schemeClr val="bg1"/>
              </a:solidFill>
              <a:latin typeface="Calibri" pitchFamily="34" charset="0"/>
              <a:cs typeface="Calibri" pitchFamily="34" charset="0"/>
            </a:endParaRPr>
          </a:p>
        </p:txBody>
      </p:sp>
      <p:sp>
        <p:nvSpPr>
          <p:cNvPr id="59" name="Chevron 58"/>
          <p:cNvSpPr/>
          <p:nvPr/>
        </p:nvSpPr>
        <p:spPr bwMode="auto">
          <a:xfrm>
            <a:off x="3683143" y="3498036"/>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algn="ctr" fontAlgn="base">
              <a:spcBef>
                <a:spcPct val="0"/>
              </a:spcBef>
              <a:spcAft>
                <a:spcPct val="0"/>
              </a:spcAft>
            </a:pPr>
            <a:r>
              <a:rPr lang="en-GB" sz="1000" b="1" dirty="0">
                <a:solidFill>
                  <a:schemeClr val="bg1"/>
                </a:solidFill>
                <a:latin typeface="Calibri" pitchFamily="34" charset="0"/>
                <a:cs typeface="Calibri" pitchFamily="34" charset="0"/>
              </a:rPr>
              <a:t>Marketing, Advocacy and Awareness</a:t>
            </a:r>
          </a:p>
        </p:txBody>
      </p:sp>
      <p:sp>
        <p:nvSpPr>
          <p:cNvPr id="60" name="Chevron 59"/>
          <p:cNvSpPr/>
          <p:nvPr/>
        </p:nvSpPr>
        <p:spPr bwMode="auto">
          <a:xfrm>
            <a:off x="6779878" y="3498036"/>
            <a:ext cx="1129739" cy="886363"/>
          </a:xfrm>
          <a:prstGeom prst="chevron">
            <a:avLst>
              <a:gd name="adj" fmla="val 25143"/>
            </a:avLst>
          </a:prstGeom>
          <a:solidFill>
            <a:schemeClr val="accent5"/>
          </a:solidFill>
          <a:ln w="9525" cap="flat" cmpd="sng" algn="ctr">
            <a:noFill/>
            <a:prstDash val="solid"/>
            <a:round/>
            <a:headEnd type="none" w="med" len="med"/>
            <a:tailEnd type="none" w="med" len="med"/>
          </a:ln>
          <a:effectLst/>
        </p:spPr>
        <p:txBody>
          <a:bodyPr vert="horz" wrap="square" lIns="54000" tIns="46800" rIns="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1" dirty="0" smtClean="0">
                <a:solidFill>
                  <a:schemeClr val="bg1"/>
                </a:solidFill>
                <a:latin typeface="Calibri" pitchFamily="34" charset="0"/>
                <a:cs typeface="Calibri" pitchFamily="34" charset="0"/>
              </a:rPr>
              <a:t>Programme Ops and Incubation</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i="1" u="none" strike="noStrike" cap="none" normalizeH="0" baseline="0" dirty="0" smtClean="0">
                <a:ln>
                  <a:noFill/>
                </a:ln>
                <a:solidFill>
                  <a:schemeClr val="bg1"/>
                </a:solidFill>
                <a:effectLst/>
                <a:latin typeface="Calibri" pitchFamily="34" charset="0"/>
                <a:cs typeface="Calibri" pitchFamily="34" charset="0"/>
              </a:rPr>
              <a:t>(Non-Financial</a:t>
            </a:r>
            <a:r>
              <a:rPr kumimoji="0" lang="en-GB" sz="1000" i="1" u="none" strike="noStrike" cap="none" normalizeH="0" dirty="0" smtClean="0">
                <a:ln>
                  <a:noFill/>
                </a:ln>
                <a:solidFill>
                  <a:schemeClr val="bg1"/>
                </a:solidFill>
                <a:effectLst/>
                <a:latin typeface="Calibri" pitchFamily="34" charset="0"/>
                <a:cs typeface="Calibri" pitchFamily="34" charset="0"/>
              </a:rPr>
              <a:t>)</a:t>
            </a:r>
            <a:endParaRPr kumimoji="0" lang="en-GB" sz="1000" i="1" u="none" strike="noStrike" cap="none" normalizeH="0" baseline="0" dirty="0" smtClean="0">
              <a:ln>
                <a:noFill/>
              </a:ln>
              <a:solidFill>
                <a:schemeClr val="bg1"/>
              </a:solidFill>
              <a:effectLst/>
              <a:latin typeface="Calibri" pitchFamily="34" charset="0"/>
              <a:cs typeface="Calibri" pitchFamily="34" charset="0"/>
            </a:endParaRPr>
          </a:p>
        </p:txBody>
      </p:sp>
      <p:sp>
        <p:nvSpPr>
          <p:cNvPr id="61" name="Chevron 60"/>
          <p:cNvSpPr/>
          <p:nvPr/>
        </p:nvSpPr>
        <p:spPr bwMode="auto">
          <a:xfrm>
            <a:off x="7812123" y="3498036"/>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1" dirty="0" smtClean="0">
                <a:solidFill>
                  <a:schemeClr val="bg1"/>
                </a:solidFill>
                <a:latin typeface="Calibri" pitchFamily="34" charset="0"/>
                <a:cs typeface="Calibri" pitchFamily="34" charset="0"/>
              </a:rPr>
              <a:t>Monitoring and Evaluation</a:t>
            </a:r>
            <a:endParaRPr kumimoji="0" lang="en-GB" sz="1000" b="1" i="0" u="none" strike="noStrike" cap="none" normalizeH="0" baseline="0" dirty="0" smtClean="0">
              <a:ln>
                <a:noFill/>
              </a:ln>
              <a:solidFill>
                <a:schemeClr val="bg1"/>
              </a:solidFill>
              <a:effectLst/>
              <a:latin typeface="Calibri" pitchFamily="34" charset="0"/>
              <a:cs typeface="Calibri" pitchFamily="34" charset="0"/>
            </a:endParaRPr>
          </a:p>
        </p:txBody>
      </p:sp>
      <p:sp>
        <p:nvSpPr>
          <p:cNvPr id="62" name="Chevron 61"/>
          <p:cNvSpPr/>
          <p:nvPr/>
        </p:nvSpPr>
        <p:spPr bwMode="auto">
          <a:xfrm>
            <a:off x="5747633" y="3498036"/>
            <a:ext cx="1129739" cy="886363"/>
          </a:xfrm>
          <a:prstGeom prst="chevron">
            <a:avLst>
              <a:gd name="adj" fmla="val 25143"/>
            </a:avLst>
          </a:prstGeom>
          <a:solidFill>
            <a:schemeClr val="accent5"/>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algn="ctr" defTabSz="914400"/>
            <a:r>
              <a:rPr lang="en-GB" sz="1000" b="1" dirty="0">
                <a:solidFill>
                  <a:schemeClr val="bg1"/>
                </a:solidFill>
                <a:latin typeface="Calibri" pitchFamily="34" charset="0"/>
                <a:cs typeface="Calibri" pitchFamily="34" charset="0"/>
              </a:rPr>
              <a:t>Programme </a:t>
            </a:r>
            <a:r>
              <a:rPr lang="en-GB" sz="1000" b="1" dirty="0" smtClean="0">
                <a:solidFill>
                  <a:schemeClr val="bg1"/>
                </a:solidFill>
                <a:latin typeface="Calibri" pitchFamily="34" charset="0"/>
                <a:cs typeface="Calibri" pitchFamily="34" charset="0"/>
              </a:rPr>
              <a:t>Ops and Incubation</a:t>
            </a:r>
            <a:endParaRPr lang="en-GB" sz="1000" b="1" dirty="0">
              <a:solidFill>
                <a:schemeClr val="bg1"/>
              </a:solidFill>
              <a:latin typeface="Calibri" pitchFamily="34" charset="0"/>
              <a:cs typeface="Calibri" pitchFamily="34" charset="0"/>
            </a:endParaRPr>
          </a:p>
          <a:p>
            <a:pPr algn="ctr" defTabSz="914400"/>
            <a:r>
              <a:rPr lang="en-GB" sz="1000" i="1" dirty="0" smtClean="0">
                <a:solidFill>
                  <a:schemeClr val="bg1"/>
                </a:solidFill>
                <a:latin typeface="Calibri" pitchFamily="34" charset="0"/>
                <a:cs typeface="Calibri" pitchFamily="34" charset="0"/>
              </a:rPr>
              <a:t>(Financial</a:t>
            </a:r>
            <a:r>
              <a:rPr lang="en-GB" sz="1000" i="1" dirty="0">
                <a:solidFill>
                  <a:schemeClr val="bg1"/>
                </a:solidFill>
                <a:latin typeface="Calibri" pitchFamily="34" charset="0"/>
                <a:cs typeface="Calibri" pitchFamily="34" charset="0"/>
              </a:rPr>
              <a:t>)</a:t>
            </a:r>
          </a:p>
        </p:txBody>
      </p:sp>
      <p:sp>
        <p:nvSpPr>
          <p:cNvPr id="63" name="Chevron 62"/>
          <p:cNvSpPr/>
          <p:nvPr/>
        </p:nvSpPr>
        <p:spPr bwMode="auto">
          <a:xfrm>
            <a:off x="1618653" y="3498036"/>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1" dirty="0" smtClean="0">
                <a:solidFill>
                  <a:schemeClr val="bg1"/>
                </a:solidFill>
                <a:latin typeface="Calibri" pitchFamily="34" charset="0"/>
                <a:cs typeface="Calibri" pitchFamily="34" charset="0"/>
              </a:rPr>
              <a:t>Legislation, Policy and Research</a:t>
            </a:r>
            <a:endParaRPr kumimoji="0" lang="en-GB" sz="1000" i="1" u="none" strike="noStrike" cap="none" normalizeH="0" baseline="0" dirty="0" smtClean="0">
              <a:ln>
                <a:noFill/>
              </a:ln>
              <a:solidFill>
                <a:schemeClr val="bg1"/>
              </a:solidFill>
              <a:effectLst/>
              <a:latin typeface="Calibri" pitchFamily="34" charset="0"/>
              <a:cs typeface="Calibri" pitchFamily="34" charset="0"/>
            </a:endParaRPr>
          </a:p>
        </p:txBody>
      </p:sp>
      <p:sp>
        <p:nvSpPr>
          <p:cNvPr id="64" name="Rectangle 63"/>
          <p:cNvSpPr/>
          <p:nvPr/>
        </p:nvSpPr>
        <p:spPr bwMode="auto">
          <a:xfrm>
            <a:off x="3715522" y="2298367"/>
            <a:ext cx="1970640" cy="550194"/>
          </a:xfrm>
          <a:prstGeom prst="rect">
            <a:avLst/>
          </a:prstGeom>
          <a:noFill/>
          <a:ln w="28575" cap="flat" cmpd="sng" algn="ctr">
            <a:solidFill>
              <a:schemeClr val="accent2"/>
            </a:solid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effectLst/>
              <a:latin typeface="+mn-lt"/>
            </a:endParaRPr>
          </a:p>
        </p:txBody>
      </p:sp>
      <p:cxnSp>
        <p:nvCxnSpPr>
          <p:cNvPr id="65" name="Elbow Connector 64"/>
          <p:cNvCxnSpPr>
            <a:stCxn id="64" idx="2"/>
            <a:endCxn id="57" idx="0"/>
          </p:cNvCxnSpPr>
          <p:nvPr/>
        </p:nvCxnSpPr>
        <p:spPr bwMode="auto">
          <a:xfrm rot="5400000">
            <a:off x="2545608" y="1342801"/>
            <a:ext cx="649475" cy="3660994"/>
          </a:xfrm>
          <a:prstGeom prst="bentConnector3">
            <a:avLst>
              <a:gd name="adj1" fmla="val 50000"/>
            </a:avLst>
          </a:prstGeom>
          <a:noFill/>
          <a:ln w="28575" cap="flat" cmpd="sng" algn="ctr">
            <a:solidFill>
              <a:schemeClr val="accent2"/>
            </a:solidFill>
            <a:prstDash val="sysDot"/>
            <a:round/>
            <a:headEnd type="none" w="med" len="med"/>
            <a:tailEnd type="triangle" w="med" len="med"/>
          </a:ln>
          <a:effectLst/>
        </p:spPr>
      </p:cxnSp>
      <p:cxnSp>
        <p:nvCxnSpPr>
          <p:cNvPr id="66" name="Elbow Connector 65"/>
          <p:cNvCxnSpPr>
            <a:stCxn id="64" idx="2"/>
            <a:endCxn id="59" idx="0"/>
          </p:cNvCxnSpPr>
          <p:nvPr/>
        </p:nvCxnSpPr>
        <p:spPr bwMode="auto">
          <a:xfrm rot="5400000">
            <a:off x="4093976" y="2891169"/>
            <a:ext cx="649475" cy="564259"/>
          </a:xfrm>
          <a:prstGeom prst="bentConnector3">
            <a:avLst>
              <a:gd name="adj1" fmla="val 50000"/>
            </a:avLst>
          </a:prstGeom>
          <a:noFill/>
          <a:ln w="28575" cap="flat" cmpd="sng" algn="ctr">
            <a:solidFill>
              <a:schemeClr val="accent2"/>
            </a:solidFill>
            <a:prstDash val="sysDot"/>
            <a:round/>
            <a:headEnd type="none" w="med" len="med"/>
            <a:tailEnd type="triangle" w="med" len="med"/>
          </a:ln>
          <a:effectLst/>
        </p:spPr>
      </p:cxnSp>
      <p:cxnSp>
        <p:nvCxnSpPr>
          <p:cNvPr id="67" name="Elbow Connector 66"/>
          <p:cNvCxnSpPr>
            <a:stCxn id="64" idx="2"/>
            <a:endCxn id="62" idx="0"/>
          </p:cNvCxnSpPr>
          <p:nvPr/>
        </p:nvCxnSpPr>
        <p:spPr bwMode="auto">
          <a:xfrm rot="16200000" flipH="1">
            <a:off x="5126220" y="2423182"/>
            <a:ext cx="649475" cy="1500231"/>
          </a:xfrm>
          <a:prstGeom prst="bentConnector3">
            <a:avLst>
              <a:gd name="adj1" fmla="val 50000"/>
            </a:avLst>
          </a:prstGeom>
          <a:noFill/>
          <a:ln w="28575" cap="flat" cmpd="sng" algn="ctr">
            <a:solidFill>
              <a:schemeClr val="accent2"/>
            </a:solidFill>
            <a:prstDash val="sysDot"/>
            <a:round/>
            <a:headEnd type="none" w="med" len="med"/>
            <a:tailEnd type="triangle" w="med" len="med"/>
          </a:ln>
          <a:effectLst/>
        </p:spPr>
      </p:cxnSp>
      <p:cxnSp>
        <p:nvCxnSpPr>
          <p:cNvPr id="68" name="Elbow Connector 67"/>
          <p:cNvCxnSpPr>
            <a:stCxn id="64" idx="2"/>
            <a:endCxn id="63" idx="0"/>
          </p:cNvCxnSpPr>
          <p:nvPr/>
        </p:nvCxnSpPr>
        <p:spPr bwMode="auto">
          <a:xfrm rot="5400000">
            <a:off x="3061731" y="1858924"/>
            <a:ext cx="649475" cy="2628749"/>
          </a:xfrm>
          <a:prstGeom prst="bentConnector3">
            <a:avLst>
              <a:gd name="adj1" fmla="val 50000"/>
            </a:avLst>
          </a:prstGeom>
          <a:noFill/>
          <a:ln w="28575" cap="flat" cmpd="sng" algn="ctr">
            <a:solidFill>
              <a:schemeClr val="accent2"/>
            </a:solidFill>
            <a:prstDash val="sysDot"/>
            <a:round/>
            <a:headEnd type="none" w="med" len="med"/>
            <a:tailEnd type="triangle" w="med" len="med"/>
          </a:ln>
          <a:effectLst/>
        </p:spPr>
      </p:cxnSp>
      <p:cxnSp>
        <p:nvCxnSpPr>
          <p:cNvPr id="69" name="Elbow Connector 68"/>
          <p:cNvCxnSpPr>
            <a:stCxn id="64" idx="2"/>
            <a:endCxn id="58" idx="0"/>
          </p:cNvCxnSpPr>
          <p:nvPr/>
        </p:nvCxnSpPr>
        <p:spPr bwMode="auto">
          <a:xfrm rot="16200000" flipH="1">
            <a:off x="4610098" y="2939305"/>
            <a:ext cx="649475" cy="467986"/>
          </a:xfrm>
          <a:prstGeom prst="bentConnector3">
            <a:avLst>
              <a:gd name="adj1" fmla="val 50000"/>
            </a:avLst>
          </a:prstGeom>
          <a:noFill/>
          <a:ln w="28575" cap="flat" cmpd="sng" algn="ctr">
            <a:solidFill>
              <a:schemeClr val="accent2"/>
            </a:solidFill>
            <a:prstDash val="sysDot"/>
            <a:round/>
            <a:headEnd type="none" w="med" len="med"/>
            <a:tailEnd type="triangle" w="med" len="med"/>
          </a:ln>
          <a:effectLst/>
        </p:spPr>
      </p:cxnSp>
      <p:cxnSp>
        <p:nvCxnSpPr>
          <p:cNvPr id="70" name="Elbow Connector 69"/>
          <p:cNvCxnSpPr>
            <a:stCxn id="64" idx="2"/>
            <a:endCxn id="60" idx="0"/>
          </p:cNvCxnSpPr>
          <p:nvPr/>
        </p:nvCxnSpPr>
        <p:spPr bwMode="auto">
          <a:xfrm rot="16200000" flipH="1">
            <a:off x="5642343" y="1907060"/>
            <a:ext cx="649475" cy="2532476"/>
          </a:xfrm>
          <a:prstGeom prst="bentConnector3">
            <a:avLst>
              <a:gd name="adj1" fmla="val 50000"/>
            </a:avLst>
          </a:prstGeom>
          <a:noFill/>
          <a:ln w="28575" cap="flat" cmpd="sng" algn="ctr">
            <a:solidFill>
              <a:schemeClr val="accent2"/>
            </a:solidFill>
            <a:prstDash val="sysDot"/>
            <a:round/>
            <a:headEnd type="none" w="med" len="med"/>
            <a:tailEnd type="triangle" w="med" len="med"/>
          </a:ln>
          <a:effectLst/>
        </p:spPr>
      </p:cxnSp>
      <p:cxnSp>
        <p:nvCxnSpPr>
          <p:cNvPr id="71" name="Elbow Connector 70"/>
          <p:cNvCxnSpPr>
            <a:stCxn id="64" idx="2"/>
            <a:endCxn id="61" idx="0"/>
          </p:cNvCxnSpPr>
          <p:nvPr/>
        </p:nvCxnSpPr>
        <p:spPr bwMode="auto">
          <a:xfrm rot="16200000" flipH="1">
            <a:off x="6158465" y="1390937"/>
            <a:ext cx="649475" cy="3564721"/>
          </a:xfrm>
          <a:prstGeom prst="bentConnector3">
            <a:avLst>
              <a:gd name="adj1" fmla="val 50000"/>
            </a:avLst>
          </a:prstGeom>
          <a:noFill/>
          <a:ln w="28575" cap="flat" cmpd="sng" algn="ctr">
            <a:solidFill>
              <a:schemeClr val="accent2"/>
            </a:solidFill>
            <a:prstDash val="sysDot"/>
            <a:round/>
            <a:headEnd type="none" w="med" len="med"/>
            <a:tailEnd type="triangle" w="med" len="med"/>
          </a:ln>
          <a:effectLst/>
        </p:spPr>
      </p:cxnSp>
      <p:sp>
        <p:nvSpPr>
          <p:cNvPr id="72" name="Rectangle 71"/>
          <p:cNvSpPr/>
          <p:nvPr/>
        </p:nvSpPr>
        <p:spPr>
          <a:xfrm>
            <a:off x="621556" y="5312982"/>
            <a:ext cx="8090419" cy="830997"/>
          </a:xfrm>
          <a:prstGeom prst="rect">
            <a:avLst/>
          </a:prstGeom>
          <a:solidFill>
            <a:schemeClr val="accent4">
              <a:lumMod val="20000"/>
              <a:lumOff val="80000"/>
            </a:schemeClr>
          </a:solidFill>
        </p:spPr>
        <p:txBody>
          <a:bodyPr wrap="square">
            <a:spAutoFit/>
          </a:bodyPr>
          <a:lstStyle/>
          <a:p>
            <a:pPr algn="ctr"/>
            <a:r>
              <a:rPr lang="en-ZA" sz="1600" dirty="0"/>
              <a:t>In this model, executives act as a team to develop strategy and manage business performance for each business area; while operationally they individually take responsibility to deliver distinct steps in the value </a:t>
            </a:r>
            <a:r>
              <a:rPr lang="en-ZA" sz="1600" dirty="0" smtClean="0"/>
              <a:t>chain.</a:t>
            </a:r>
            <a:endParaRPr lang="en-ZA" sz="1600" dirty="0"/>
          </a:p>
        </p:txBody>
      </p:sp>
      <p:sp>
        <p:nvSpPr>
          <p:cNvPr id="73" name="Chevron 72"/>
          <p:cNvSpPr/>
          <p:nvPr/>
        </p:nvSpPr>
        <p:spPr bwMode="auto">
          <a:xfrm>
            <a:off x="2650898" y="3498036"/>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algn="ctr" fontAlgn="base">
              <a:spcBef>
                <a:spcPct val="0"/>
              </a:spcBef>
              <a:spcAft>
                <a:spcPct val="0"/>
              </a:spcAft>
            </a:pPr>
            <a:r>
              <a:rPr lang="en-GB" sz="1000" b="1" dirty="0">
                <a:solidFill>
                  <a:schemeClr val="bg1"/>
                </a:solidFill>
                <a:latin typeface="Calibri" pitchFamily="34" charset="0"/>
                <a:cs typeface="Calibri" pitchFamily="34" charset="0"/>
              </a:rPr>
              <a:t>Strategic Partnerships</a:t>
            </a:r>
          </a:p>
          <a:p>
            <a:pPr algn="ctr" fontAlgn="base">
              <a:spcBef>
                <a:spcPct val="0"/>
              </a:spcBef>
              <a:spcAft>
                <a:spcPct val="0"/>
              </a:spcAft>
            </a:pPr>
            <a:r>
              <a:rPr lang="en-GB" sz="1000" i="1" dirty="0">
                <a:solidFill>
                  <a:schemeClr val="bg1"/>
                </a:solidFill>
                <a:latin typeface="Calibri" pitchFamily="34" charset="0"/>
                <a:cs typeface="Calibri" pitchFamily="34" charset="0"/>
              </a:rPr>
              <a:t>(Public and Private)</a:t>
            </a:r>
          </a:p>
        </p:txBody>
      </p:sp>
      <p:cxnSp>
        <p:nvCxnSpPr>
          <p:cNvPr id="74" name="Elbow Connector 73"/>
          <p:cNvCxnSpPr>
            <a:stCxn id="64" idx="2"/>
            <a:endCxn id="73" idx="0"/>
          </p:cNvCxnSpPr>
          <p:nvPr/>
        </p:nvCxnSpPr>
        <p:spPr bwMode="auto">
          <a:xfrm rot="5400000">
            <a:off x="3577853" y="2375046"/>
            <a:ext cx="649475" cy="1596504"/>
          </a:xfrm>
          <a:prstGeom prst="bentConnector3">
            <a:avLst>
              <a:gd name="adj1" fmla="val 50000"/>
            </a:avLst>
          </a:prstGeom>
          <a:noFill/>
          <a:ln w="28575" cap="flat" cmpd="sng" algn="ctr">
            <a:solidFill>
              <a:schemeClr val="accent2"/>
            </a:solidFill>
            <a:prstDash val="sysDot"/>
            <a:round/>
            <a:headEnd type="none" w="med" len="med"/>
            <a:tailEnd type="triangle" w="med" len="med"/>
          </a:ln>
          <a:effectLst/>
        </p:spPr>
      </p:cxnSp>
      <p:sp>
        <p:nvSpPr>
          <p:cNvPr id="24" name="TextBox 23"/>
          <p:cNvSpPr txBox="1"/>
          <p:nvPr/>
        </p:nvSpPr>
        <p:spPr>
          <a:xfrm>
            <a:off x="6019800" y="1672946"/>
            <a:ext cx="2743200" cy="1277273"/>
          </a:xfrm>
          <a:prstGeom prst="rect">
            <a:avLst/>
          </a:prstGeom>
          <a:noFill/>
        </p:spPr>
        <p:txBody>
          <a:bodyPr wrap="square" rtlCol="0">
            <a:spAutoFit/>
          </a:bodyPr>
          <a:lstStyle/>
          <a:p>
            <a:pPr algn="just"/>
            <a:r>
              <a:rPr lang="en-GB" sz="1100" dirty="0" smtClean="0">
                <a:latin typeface="Arial"/>
                <a:cs typeface="Arial"/>
              </a:rPr>
              <a:t>Current focus is heavily weighted towards programme management and execution. While the other components of the value chain are present in the organisation, they need to be capacitated in order to provide an ‘end-to-end’ coordination and facilitation service</a:t>
            </a:r>
          </a:p>
        </p:txBody>
      </p:sp>
      <p:sp>
        <p:nvSpPr>
          <p:cNvPr id="25" name="Chevron 24"/>
          <p:cNvSpPr/>
          <p:nvPr/>
        </p:nvSpPr>
        <p:spPr bwMode="auto">
          <a:xfrm>
            <a:off x="5257800" y="1828800"/>
            <a:ext cx="638875" cy="300524"/>
          </a:xfrm>
          <a:prstGeom prst="chevron">
            <a:avLst>
              <a:gd name="adj" fmla="val 25143"/>
            </a:avLst>
          </a:prstGeom>
          <a:solidFill>
            <a:schemeClr val="accent5"/>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smtClean="0">
              <a:ln>
                <a:noFill/>
              </a:ln>
              <a:solidFill>
                <a:schemeClr val="bg1"/>
              </a:solidFill>
              <a:effectLst/>
              <a:latin typeface="Calibri" pitchFamily="34" charset="0"/>
              <a:cs typeface="Calibri" pitchFamily="34" charset="0"/>
            </a:endParaRPr>
          </a:p>
        </p:txBody>
      </p:sp>
      <p:sp>
        <p:nvSpPr>
          <p:cNvPr id="4" name="TextBox 3"/>
          <p:cNvSpPr txBox="1"/>
          <p:nvPr/>
        </p:nvSpPr>
        <p:spPr>
          <a:xfrm>
            <a:off x="7467600" y="6324600"/>
            <a:ext cx="609600" cy="369332"/>
          </a:xfrm>
          <a:prstGeom prst="rect">
            <a:avLst/>
          </a:prstGeom>
          <a:noFill/>
        </p:spPr>
        <p:txBody>
          <a:bodyPr wrap="square" rtlCol="0">
            <a:spAutoFit/>
          </a:bodyPr>
          <a:lstStyle/>
          <a:p>
            <a:r>
              <a:rPr lang="en-US" dirty="0" smtClean="0">
                <a:latin typeface="Arial"/>
                <a:cs typeface="Arial"/>
              </a:rPr>
              <a:t>28</a:t>
            </a:r>
            <a:endParaRPr lang="en-US" dirty="0">
              <a:latin typeface="Arial"/>
              <a:cs typeface="Arial"/>
            </a:endParaRPr>
          </a:p>
        </p:txBody>
      </p:sp>
    </p:spTree>
    <p:extLst>
      <p:ext uri="{BB962C8B-B14F-4D97-AF65-F5344CB8AC3E}">
        <p14:creationId xmlns:p14="http://schemas.microsoft.com/office/powerpoint/2010/main" xmlns="" val="3197039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just"/>
            <a:r>
              <a:rPr lang="en-ZA" dirty="0">
                <a:latin typeface="Arial"/>
                <a:cs typeface="Arial"/>
              </a:rPr>
              <a:t>Adopting a value-chain based product and services architecture enables </a:t>
            </a:r>
            <a:r>
              <a:rPr lang="en-ZA" dirty="0" smtClean="0">
                <a:latin typeface="Arial"/>
                <a:cs typeface="Arial"/>
              </a:rPr>
              <a:t>DSBD to </a:t>
            </a:r>
            <a:r>
              <a:rPr lang="en-ZA" dirty="0">
                <a:latin typeface="Arial"/>
                <a:cs typeface="Arial"/>
              </a:rPr>
              <a:t>address sector deficiencies, positioning the </a:t>
            </a:r>
            <a:r>
              <a:rPr lang="en-ZA" dirty="0" smtClean="0">
                <a:latin typeface="Arial"/>
                <a:cs typeface="Arial"/>
              </a:rPr>
              <a:t>department as </a:t>
            </a:r>
            <a:r>
              <a:rPr lang="en-ZA" dirty="0">
                <a:latin typeface="Arial"/>
                <a:cs typeface="Arial"/>
              </a:rPr>
              <a:t>the custodian of overall sector performance</a:t>
            </a:r>
          </a:p>
        </p:txBody>
      </p:sp>
      <p:sp>
        <p:nvSpPr>
          <p:cNvPr id="3" name="Text Placeholder 2"/>
          <p:cNvSpPr>
            <a:spLocks noGrp="1"/>
          </p:cNvSpPr>
          <p:nvPr>
            <p:ph type="body" sz="quarter" idx="10"/>
          </p:nvPr>
        </p:nvSpPr>
        <p:spPr>
          <a:xfrm>
            <a:off x="402166" y="0"/>
            <a:ext cx="8741834" cy="679269"/>
          </a:xfrm>
          <a:solidFill>
            <a:schemeClr val="accent3">
              <a:lumMod val="20000"/>
              <a:lumOff val="80000"/>
            </a:schemeClr>
          </a:solidFill>
        </p:spPr>
        <p:txBody>
          <a:bodyPr/>
          <a:lstStyle/>
          <a:p>
            <a:pPr algn="r"/>
            <a:r>
              <a:rPr lang="en-ZA" sz="3600" dirty="0">
                <a:latin typeface="Arial"/>
                <a:cs typeface="Arial"/>
              </a:rPr>
              <a:t>Conceptual DSBD Value Chain</a:t>
            </a:r>
          </a:p>
        </p:txBody>
      </p:sp>
      <p:sp>
        <p:nvSpPr>
          <p:cNvPr id="32" name="Left-Right Arrow 31"/>
          <p:cNvSpPr/>
          <p:nvPr/>
        </p:nvSpPr>
        <p:spPr>
          <a:xfrm>
            <a:off x="457200" y="1981200"/>
            <a:ext cx="8218109" cy="484632"/>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bg1"/>
                </a:solidFill>
              </a:rPr>
              <a:t>FUTURE FOCUS</a:t>
            </a:r>
            <a:endParaRPr lang="en-GB" sz="1200" b="1" dirty="0">
              <a:solidFill>
                <a:schemeClr val="bg1"/>
              </a:solidFill>
            </a:endParaRPr>
          </a:p>
        </p:txBody>
      </p:sp>
      <p:sp>
        <p:nvSpPr>
          <p:cNvPr id="33" name="Left-Right Arrow 32"/>
          <p:cNvSpPr/>
          <p:nvPr/>
        </p:nvSpPr>
        <p:spPr>
          <a:xfrm rot="5400000">
            <a:off x="6084747" y="4582769"/>
            <a:ext cx="2587690" cy="484632"/>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latin typeface="Arial"/>
                <a:cs typeface="Arial"/>
              </a:rPr>
              <a:t>CURRENT</a:t>
            </a:r>
            <a:r>
              <a:rPr lang="en-GB" sz="1200" b="1" dirty="0" smtClean="0"/>
              <a:t> FOCUS</a:t>
            </a:r>
            <a:endParaRPr lang="en-GB" sz="1200" b="1" dirty="0"/>
          </a:p>
        </p:txBody>
      </p:sp>
      <p:sp>
        <p:nvSpPr>
          <p:cNvPr id="34" name="Left-Right Arrow 33"/>
          <p:cNvSpPr/>
          <p:nvPr/>
        </p:nvSpPr>
        <p:spPr>
          <a:xfrm rot="5400000">
            <a:off x="4698832" y="4578171"/>
            <a:ext cx="2587690" cy="484632"/>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latin typeface="Arial"/>
                <a:cs typeface="Arial"/>
              </a:rPr>
              <a:t>CURRENT FOCUS</a:t>
            </a:r>
            <a:endParaRPr lang="en-GB" sz="1200" b="1" dirty="0">
              <a:latin typeface="Arial"/>
              <a:cs typeface="Arial"/>
            </a:endParaRPr>
          </a:p>
        </p:txBody>
      </p:sp>
      <p:sp>
        <p:nvSpPr>
          <p:cNvPr id="35" name="TextBox 34"/>
          <p:cNvSpPr txBox="1"/>
          <p:nvPr/>
        </p:nvSpPr>
        <p:spPr>
          <a:xfrm>
            <a:off x="609600" y="3581400"/>
            <a:ext cx="2664296" cy="1446550"/>
          </a:xfrm>
          <a:prstGeom prst="rect">
            <a:avLst/>
          </a:prstGeom>
          <a:noFill/>
        </p:spPr>
        <p:txBody>
          <a:bodyPr wrap="square" rtlCol="0">
            <a:spAutoFit/>
          </a:bodyPr>
          <a:lstStyle/>
          <a:p>
            <a:pPr algn="just"/>
            <a:r>
              <a:rPr lang="en-GB" sz="1100" b="1" dirty="0" smtClean="0">
                <a:latin typeface="Arial"/>
                <a:cs typeface="Arial"/>
              </a:rPr>
              <a:t>The new positioning requires evolution from a ‘deep’ execution focus to a ‘broad’ facilitation focus </a:t>
            </a:r>
          </a:p>
          <a:p>
            <a:pPr algn="just"/>
            <a:endParaRPr lang="en-GB" sz="1100" b="1" dirty="0" smtClean="0">
              <a:latin typeface="Arial"/>
              <a:cs typeface="Arial"/>
            </a:endParaRPr>
          </a:p>
          <a:p>
            <a:pPr algn="just"/>
            <a:r>
              <a:rPr lang="en-GB" sz="1100" b="1" dirty="0" smtClean="0">
                <a:latin typeface="Arial"/>
                <a:cs typeface="Arial"/>
              </a:rPr>
              <a:t>This will require a shift in both people and processes in order to deliver a more outward looking service across the organisation</a:t>
            </a:r>
            <a:endParaRPr lang="en-GB" sz="1100" dirty="0" smtClean="0">
              <a:latin typeface="Arial"/>
              <a:cs typeface="Arial"/>
            </a:endParaRPr>
          </a:p>
        </p:txBody>
      </p:sp>
      <p:sp>
        <p:nvSpPr>
          <p:cNvPr id="36" name="TextBox 35"/>
          <p:cNvSpPr txBox="1"/>
          <p:nvPr/>
        </p:nvSpPr>
        <p:spPr>
          <a:xfrm>
            <a:off x="6162985" y="4319747"/>
            <a:ext cx="1080120" cy="600164"/>
          </a:xfrm>
          <a:prstGeom prst="rect">
            <a:avLst/>
          </a:prstGeom>
          <a:noFill/>
        </p:spPr>
        <p:txBody>
          <a:bodyPr wrap="square" rtlCol="0">
            <a:spAutoFit/>
          </a:bodyPr>
          <a:lstStyle/>
          <a:p>
            <a:pPr algn="ctr"/>
            <a:r>
              <a:rPr lang="en-GB" sz="1100" b="1" dirty="0" smtClean="0">
                <a:latin typeface="Arial"/>
                <a:cs typeface="Arial"/>
              </a:rPr>
              <a:t>‘Deep’ Execution Focus </a:t>
            </a:r>
            <a:endParaRPr lang="en-GB" sz="1100" dirty="0" smtClean="0">
              <a:latin typeface="Arial"/>
              <a:cs typeface="Arial"/>
            </a:endParaRPr>
          </a:p>
        </p:txBody>
      </p:sp>
      <p:sp>
        <p:nvSpPr>
          <p:cNvPr id="37" name="TextBox 36"/>
          <p:cNvSpPr txBox="1"/>
          <p:nvPr/>
        </p:nvSpPr>
        <p:spPr>
          <a:xfrm>
            <a:off x="3352800" y="1828800"/>
            <a:ext cx="2664296" cy="307777"/>
          </a:xfrm>
          <a:prstGeom prst="rect">
            <a:avLst/>
          </a:prstGeom>
          <a:noFill/>
        </p:spPr>
        <p:txBody>
          <a:bodyPr wrap="square" rtlCol="0">
            <a:spAutoFit/>
          </a:bodyPr>
          <a:lstStyle/>
          <a:p>
            <a:pPr algn="ctr"/>
            <a:r>
              <a:rPr lang="en-GB" sz="1050" b="1" dirty="0" smtClean="0"/>
              <a:t>‘</a:t>
            </a:r>
            <a:r>
              <a:rPr lang="en-GB" sz="1400" b="1" cap="small" dirty="0" smtClean="0">
                <a:latin typeface="Arial"/>
                <a:cs typeface="Arial"/>
              </a:rPr>
              <a:t>Broad’ Facilitation Focus </a:t>
            </a:r>
            <a:endParaRPr lang="en-GB" sz="1400" cap="small" dirty="0" smtClean="0">
              <a:latin typeface="Arial"/>
              <a:cs typeface="Arial"/>
            </a:endParaRPr>
          </a:p>
        </p:txBody>
      </p:sp>
      <p:sp>
        <p:nvSpPr>
          <p:cNvPr id="38" name="Rectangle 37"/>
          <p:cNvSpPr/>
          <p:nvPr/>
        </p:nvSpPr>
        <p:spPr>
          <a:xfrm>
            <a:off x="671499" y="5205705"/>
            <a:ext cx="3498037" cy="830997"/>
          </a:xfrm>
          <a:prstGeom prst="rect">
            <a:avLst/>
          </a:prstGeom>
          <a:solidFill>
            <a:schemeClr val="accent6">
              <a:lumMod val="40000"/>
              <a:lumOff val="60000"/>
            </a:schemeClr>
          </a:solidFill>
        </p:spPr>
        <p:txBody>
          <a:bodyPr wrap="square">
            <a:spAutoFit/>
          </a:bodyPr>
          <a:lstStyle/>
          <a:p>
            <a:pPr algn="just"/>
            <a:r>
              <a:rPr lang="en-GB" sz="1200" b="1" dirty="0" smtClean="0">
                <a:latin typeface="Arial"/>
                <a:cs typeface="Arial"/>
              </a:rPr>
              <a:t>A value-chain based product and services architecture implies a wider range of customer and partner interaction, albeit in a lower touch manner</a:t>
            </a:r>
            <a:endParaRPr lang="en-GB" sz="1200" b="1" dirty="0">
              <a:latin typeface="Arial"/>
              <a:cs typeface="Arial"/>
            </a:endParaRPr>
          </a:p>
        </p:txBody>
      </p:sp>
      <p:sp>
        <p:nvSpPr>
          <p:cNvPr id="19" name="Chevron 18"/>
          <p:cNvSpPr/>
          <p:nvPr/>
        </p:nvSpPr>
        <p:spPr bwMode="auto">
          <a:xfrm>
            <a:off x="491642" y="2497685"/>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54000" tIns="46800" rIns="0" bIns="46800" numCol="1" rtlCol="0" anchor="ctr" anchorCtr="0" compatLnSpc="1">
            <a:prstTxWarp prst="textNoShape">
              <a:avLst/>
            </a:prstTxWarp>
          </a:bodyPr>
          <a:lstStyle/>
          <a:p>
            <a:pPr algn="ctr" fontAlgn="base">
              <a:spcBef>
                <a:spcPct val="0"/>
              </a:spcBef>
              <a:spcAft>
                <a:spcPct val="0"/>
              </a:spcAft>
            </a:pPr>
            <a:r>
              <a:rPr lang="en-GB" sz="1000" b="1" dirty="0" smtClean="0">
                <a:solidFill>
                  <a:schemeClr val="bg1"/>
                </a:solidFill>
                <a:latin typeface="Arial"/>
                <a:cs typeface="Arial"/>
              </a:rPr>
              <a:t>Strategy and Service Offering</a:t>
            </a:r>
            <a:endParaRPr lang="en-GB" sz="1000" b="1" dirty="0">
              <a:solidFill>
                <a:schemeClr val="bg1"/>
              </a:solidFill>
              <a:latin typeface="Arial"/>
              <a:cs typeface="Arial"/>
            </a:endParaRPr>
          </a:p>
        </p:txBody>
      </p:sp>
      <p:sp>
        <p:nvSpPr>
          <p:cNvPr id="20" name="Chevron 19"/>
          <p:cNvSpPr/>
          <p:nvPr/>
        </p:nvSpPr>
        <p:spPr bwMode="auto">
          <a:xfrm>
            <a:off x="4620622" y="2497685"/>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algn="ctr" fontAlgn="base">
              <a:spcBef>
                <a:spcPct val="0"/>
              </a:spcBef>
              <a:spcAft>
                <a:spcPct val="0"/>
              </a:spcAft>
            </a:pPr>
            <a:r>
              <a:rPr lang="en-GB" sz="1000" b="1" dirty="0">
                <a:solidFill>
                  <a:schemeClr val="bg1"/>
                </a:solidFill>
                <a:latin typeface="Arial"/>
                <a:cs typeface="Arial"/>
              </a:rPr>
              <a:t>Programme Design and Innovation</a:t>
            </a:r>
            <a:endParaRPr lang="en-GB" sz="1000" i="1" dirty="0">
              <a:solidFill>
                <a:schemeClr val="bg1"/>
              </a:solidFill>
              <a:latin typeface="Arial"/>
              <a:cs typeface="Arial"/>
            </a:endParaRPr>
          </a:p>
        </p:txBody>
      </p:sp>
      <p:sp>
        <p:nvSpPr>
          <p:cNvPr id="21" name="Chevron 20"/>
          <p:cNvSpPr/>
          <p:nvPr/>
        </p:nvSpPr>
        <p:spPr bwMode="auto">
          <a:xfrm>
            <a:off x="3588377" y="2497685"/>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algn="ctr" fontAlgn="base">
              <a:spcBef>
                <a:spcPct val="0"/>
              </a:spcBef>
              <a:spcAft>
                <a:spcPct val="0"/>
              </a:spcAft>
            </a:pPr>
            <a:r>
              <a:rPr lang="en-GB" sz="1000" b="1" dirty="0">
                <a:solidFill>
                  <a:schemeClr val="bg1"/>
                </a:solidFill>
                <a:latin typeface="Arial"/>
                <a:cs typeface="Arial"/>
              </a:rPr>
              <a:t>Marketing, Advocacy and Awareness</a:t>
            </a:r>
          </a:p>
        </p:txBody>
      </p:sp>
      <p:sp>
        <p:nvSpPr>
          <p:cNvPr id="22" name="Chevron 21"/>
          <p:cNvSpPr/>
          <p:nvPr/>
        </p:nvSpPr>
        <p:spPr bwMode="auto">
          <a:xfrm>
            <a:off x="6685112" y="2497685"/>
            <a:ext cx="1163488" cy="886363"/>
          </a:xfrm>
          <a:prstGeom prst="chevron">
            <a:avLst>
              <a:gd name="adj" fmla="val 25143"/>
            </a:avLst>
          </a:prstGeom>
          <a:solidFill>
            <a:schemeClr val="accent5"/>
          </a:solidFill>
          <a:ln w="9525" cap="flat" cmpd="sng" algn="ctr">
            <a:noFill/>
            <a:prstDash val="solid"/>
            <a:round/>
            <a:headEnd type="none" w="med" len="med"/>
            <a:tailEnd type="none" w="med" len="med"/>
          </a:ln>
          <a:effectLst/>
        </p:spPr>
        <p:txBody>
          <a:bodyPr vert="horz" wrap="square" lIns="54000" tIns="46800" rIns="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1" dirty="0" smtClean="0">
                <a:solidFill>
                  <a:schemeClr val="bg1"/>
                </a:solidFill>
                <a:latin typeface="Arial"/>
                <a:cs typeface="Arial"/>
              </a:rPr>
              <a:t>Programme Ops and Incubation</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i="1" u="none" strike="noStrike" cap="none" normalizeH="0" baseline="0" dirty="0" smtClean="0">
                <a:ln>
                  <a:noFill/>
                </a:ln>
                <a:solidFill>
                  <a:schemeClr val="bg1"/>
                </a:solidFill>
                <a:effectLst/>
                <a:latin typeface="Arial"/>
                <a:cs typeface="Arial"/>
              </a:rPr>
              <a:t>(Non-Financial</a:t>
            </a:r>
            <a:r>
              <a:rPr kumimoji="0" lang="en-GB" sz="1000" i="1" u="none" strike="noStrike" cap="none" normalizeH="0" dirty="0" smtClean="0">
                <a:ln>
                  <a:noFill/>
                </a:ln>
                <a:solidFill>
                  <a:schemeClr val="bg1"/>
                </a:solidFill>
                <a:effectLst/>
                <a:latin typeface="Calibri" pitchFamily="34" charset="0"/>
                <a:cs typeface="Calibri" pitchFamily="34" charset="0"/>
              </a:rPr>
              <a:t>)</a:t>
            </a:r>
            <a:endParaRPr kumimoji="0" lang="en-GB" sz="1000" i="1" u="none" strike="noStrike" cap="none" normalizeH="0" baseline="0" dirty="0" smtClean="0">
              <a:ln>
                <a:noFill/>
              </a:ln>
              <a:solidFill>
                <a:schemeClr val="bg1"/>
              </a:solidFill>
              <a:effectLst/>
              <a:latin typeface="Calibri" pitchFamily="34" charset="0"/>
              <a:cs typeface="Calibri" pitchFamily="34" charset="0"/>
            </a:endParaRPr>
          </a:p>
        </p:txBody>
      </p:sp>
      <p:sp>
        <p:nvSpPr>
          <p:cNvPr id="23" name="Chevron 22"/>
          <p:cNvSpPr/>
          <p:nvPr/>
        </p:nvSpPr>
        <p:spPr bwMode="auto">
          <a:xfrm>
            <a:off x="7717357" y="2497685"/>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1" dirty="0" smtClean="0">
                <a:solidFill>
                  <a:schemeClr val="bg1"/>
                </a:solidFill>
                <a:latin typeface="Arial"/>
                <a:cs typeface="Arial"/>
              </a:rPr>
              <a:t>Monitoring and Evaluation</a:t>
            </a:r>
            <a:endParaRPr kumimoji="0" lang="en-GB" sz="1000" b="1" i="0" u="none" strike="noStrike" cap="none" normalizeH="0" baseline="0" dirty="0" smtClean="0">
              <a:ln>
                <a:noFill/>
              </a:ln>
              <a:solidFill>
                <a:schemeClr val="bg1"/>
              </a:solidFill>
              <a:effectLst/>
              <a:latin typeface="Arial"/>
              <a:cs typeface="Arial"/>
            </a:endParaRPr>
          </a:p>
        </p:txBody>
      </p:sp>
      <p:sp>
        <p:nvSpPr>
          <p:cNvPr id="24" name="Chevron 23"/>
          <p:cNvSpPr/>
          <p:nvPr/>
        </p:nvSpPr>
        <p:spPr bwMode="auto">
          <a:xfrm>
            <a:off x="5652867" y="2497685"/>
            <a:ext cx="1129739" cy="886363"/>
          </a:xfrm>
          <a:prstGeom prst="chevron">
            <a:avLst>
              <a:gd name="adj" fmla="val 25143"/>
            </a:avLst>
          </a:prstGeom>
          <a:solidFill>
            <a:schemeClr val="accent5"/>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algn="ctr" defTabSz="914400"/>
            <a:r>
              <a:rPr lang="en-GB" sz="1000" b="1" dirty="0">
                <a:solidFill>
                  <a:schemeClr val="bg1"/>
                </a:solidFill>
                <a:latin typeface="Arial"/>
                <a:cs typeface="Arial"/>
              </a:rPr>
              <a:t>Programme </a:t>
            </a:r>
            <a:r>
              <a:rPr lang="en-GB" sz="1000" b="1" dirty="0" smtClean="0">
                <a:solidFill>
                  <a:schemeClr val="bg1"/>
                </a:solidFill>
                <a:latin typeface="Arial"/>
                <a:cs typeface="Arial"/>
              </a:rPr>
              <a:t>Ops and Incubation</a:t>
            </a:r>
            <a:endParaRPr lang="en-GB" sz="1000" b="1" dirty="0">
              <a:solidFill>
                <a:schemeClr val="bg1"/>
              </a:solidFill>
              <a:latin typeface="Arial"/>
              <a:cs typeface="Arial"/>
            </a:endParaRPr>
          </a:p>
          <a:p>
            <a:pPr algn="ctr" defTabSz="914400"/>
            <a:r>
              <a:rPr lang="en-GB" sz="1000" i="1" dirty="0" smtClean="0">
                <a:solidFill>
                  <a:schemeClr val="bg1"/>
                </a:solidFill>
                <a:latin typeface="Arial"/>
                <a:cs typeface="Arial"/>
              </a:rPr>
              <a:t>(Financial</a:t>
            </a:r>
            <a:r>
              <a:rPr lang="en-GB" sz="1000" i="1" dirty="0">
                <a:solidFill>
                  <a:schemeClr val="bg1"/>
                </a:solidFill>
                <a:latin typeface="Arial"/>
                <a:cs typeface="Arial"/>
              </a:rPr>
              <a:t>)</a:t>
            </a:r>
          </a:p>
        </p:txBody>
      </p:sp>
      <p:sp>
        <p:nvSpPr>
          <p:cNvPr id="25" name="Chevron 24"/>
          <p:cNvSpPr/>
          <p:nvPr/>
        </p:nvSpPr>
        <p:spPr bwMode="auto">
          <a:xfrm>
            <a:off x="1523887" y="2497685"/>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1" dirty="0" smtClean="0">
                <a:solidFill>
                  <a:schemeClr val="bg1"/>
                </a:solidFill>
                <a:latin typeface="Calibri" pitchFamily="34" charset="0"/>
                <a:cs typeface="Calibri" pitchFamily="34" charset="0"/>
              </a:rPr>
              <a:t>Legislation, Policy and Research</a:t>
            </a:r>
            <a:endParaRPr kumimoji="0" lang="en-GB" sz="1000" i="1" u="none" strike="noStrike" cap="none" normalizeH="0" baseline="0" dirty="0" smtClean="0">
              <a:ln>
                <a:noFill/>
              </a:ln>
              <a:solidFill>
                <a:schemeClr val="bg1"/>
              </a:solidFill>
              <a:effectLst/>
              <a:latin typeface="Calibri" pitchFamily="34" charset="0"/>
              <a:cs typeface="Calibri" pitchFamily="34" charset="0"/>
            </a:endParaRPr>
          </a:p>
        </p:txBody>
      </p:sp>
      <p:sp>
        <p:nvSpPr>
          <p:cNvPr id="26" name="Chevron 25"/>
          <p:cNvSpPr/>
          <p:nvPr/>
        </p:nvSpPr>
        <p:spPr bwMode="auto">
          <a:xfrm>
            <a:off x="2556132" y="2497685"/>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algn="ctr" fontAlgn="base">
              <a:spcBef>
                <a:spcPct val="0"/>
              </a:spcBef>
              <a:spcAft>
                <a:spcPct val="0"/>
              </a:spcAft>
            </a:pPr>
            <a:r>
              <a:rPr lang="en-GB" sz="1000" b="1" dirty="0">
                <a:solidFill>
                  <a:schemeClr val="bg1"/>
                </a:solidFill>
                <a:latin typeface="Arial"/>
                <a:cs typeface="Arial"/>
              </a:rPr>
              <a:t>Strategic Partnerships</a:t>
            </a:r>
          </a:p>
          <a:p>
            <a:pPr algn="ctr" fontAlgn="base">
              <a:spcBef>
                <a:spcPct val="0"/>
              </a:spcBef>
              <a:spcAft>
                <a:spcPct val="0"/>
              </a:spcAft>
            </a:pPr>
            <a:r>
              <a:rPr lang="en-GB" sz="1000" i="1" dirty="0">
                <a:solidFill>
                  <a:schemeClr val="bg1"/>
                </a:solidFill>
                <a:latin typeface="Arial"/>
                <a:cs typeface="Arial"/>
              </a:rPr>
              <a:t>(Public and Private</a:t>
            </a:r>
            <a:r>
              <a:rPr lang="en-GB" sz="1000" i="1" dirty="0">
                <a:solidFill>
                  <a:schemeClr val="bg1"/>
                </a:solidFill>
                <a:latin typeface="Calibri" pitchFamily="34" charset="0"/>
                <a:cs typeface="Calibri" pitchFamily="34" charset="0"/>
              </a:rPr>
              <a:t>)</a:t>
            </a:r>
          </a:p>
        </p:txBody>
      </p:sp>
      <p:sp>
        <p:nvSpPr>
          <p:cNvPr id="4" name="TextBox 3"/>
          <p:cNvSpPr txBox="1"/>
          <p:nvPr/>
        </p:nvSpPr>
        <p:spPr>
          <a:xfrm>
            <a:off x="7467600" y="6324600"/>
            <a:ext cx="489466" cy="369332"/>
          </a:xfrm>
          <a:prstGeom prst="rect">
            <a:avLst/>
          </a:prstGeom>
          <a:noFill/>
        </p:spPr>
        <p:txBody>
          <a:bodyPr wrap="square" rtlCol="0">
            <a:spAutoFit/>
          </a:bodyPr>
          <a:lstStyle/>
          <a:p>
            <a:r>
              <a:rPr lang="en-US" b="1" dirty="0" smtClean="0">
                <a:latin typeface="Arial"/>
                <a:cs typeface="Arial"/>
              </a:rPr>
              <a:t>29</a:t>
            </a:r>
            <a:endParaRPr lang="en-US" b="1" dirty="0">
              <a:latin typeface="Arial"/>
              <a:cs typeface="Arial"/>
            </a:endParaRPr>
          </a:p>
        </p:txBody>
      </p:sp>
    </p:spTree>
    <p:extLst>
      <p:ext uri="{BB962C8B-B14F-4D97-AF65-F5344CB8AC3E}">
        <p14:creationId xmlns:p14="http://schemas.microsoft.com/office/powerpoint/2010/main" xmlns="" val="1585293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12"/>
            <a:ext cx="9144000" cy="1143000"/>
          </a:xfrm>
          <a:solidFill>
            <a:schemeClr val="accent3">
              <a:lumMod val="20000"/>
              <a:lumOff val="80000"/>
            </a:schemeClr>
          </a:solidFill>
        </p:spPr>
        <p:txBody>
          <a:bodyPr/>
          <a:lstStyle/>
          <a:p>
            <a:pPr algn="r"/>
            <a:r>
              <a:rPr lang="en-US" sz="3600" dirty="0" smtClean="0">
                <a:latin typeface="Arial"/>
                <a:cs typeface="Arial"/>
              </a:rPr>
              <a:t>Background</a:t>
            </a:r>
            <a:endParaRPr lang="en-US" sz="3600" dirty="0">
              <a:latin typeface="Arial"/>
              <a:cs typeface="Arial"/>
            </a:endParaRPr>
          </a:p>
        </p:txBody>
      </p:sp>
      <p:sp>
        <p:nvSpPr>
          <p:cNvPr id="19" name="Content Placeholder 18"/>
          <p:cNvSpPr>
            <a:spLocks noGrp="1"/>
          </p:cNvSpPr>
          <p:nvPr>
            <p:ph idx="1"/>
          </p:nvPr>
        </p:nvSpPr>
        <p:spPr>
          <a:xfrm>
            <a:off x="304800" y="1066800"/>
            <a:ext cx="8382000" cy="5029200"/>
          </a:xfrm>
        </p:spPr>
        <p:txBody>
          <a:bodyPr>
            <a:normAutofit fontScale="25000" lnSpcReduction="20000"/>
          </a:bodyPr>
          <a:lstStyle/>
          <a:p>
            <a:pPr algn="just">
              <a:lnSpc>
                <a:spcPct val="120000"/>
              </a:lnSpc>
              <a:defRPr sz="1800"/>
            </a:pPr>
            <a:r>
              <a:rPr lang="en-ZA" sz="8000" dirty="0">
                <a:latin typeface="Arial" pitchFamily="34" charset="0"/>
                <a:cs typeface="Arial" pitchFamily="34" charset="0"/>
              </a:rPr>
              <a:t>SMME and Cooperatives development was largely the responsibility of </a:t>
            </a:r>
            <a:r>
              <a:rPr lang="en-ZA" sz="8000" b="1" dirty="0">
                <a:latin typeface="Arial" pitchFamily="34" charset="0"/>
                <a:cs typeface="Arial" pitchFamily="34" charset="0"/>
              </a:rPr>
              <a:t>the dti</a:t>
            </a:r>
            <a:r>
              <a:rPr lang="en-ZA" sz="8000" dirty="0">
                <a:latin typeface="Arial" pitchFamily="34" charset="0"/>
                <a:cs typeface="Arial" pitchFamily="34" charset="0"/>
              </a:rPr>
              <a:t> and to a lesser extent the responsibility of Economic Development </a:t>
            </a:r>
            <a:r>
              <a:rPr lang="en-ZA" sz="8000" dirty="0" smtClean="0">
                <a:latin typeface="Arial" pitchFamily="34" charset="0"/>
                <a:cs typeface="Arial" pitchFamily="34" charset="0"/>
              </a:rPr>
              <a:t>Department</a:t>
            </a:r>
          </a:p>
          <a:p>
            <a:pPr algn="just">
              <a:lnSpc>
                <a:spcPct val="120000"/>
              </a:lnSpc>
              <a:defRPr sz="1800"/>
            </a:pPr>
            <a:endParaRPr lang="en-ZA" sz="8000" dirty="0">
              <a:latin typeface="Arial" pitchFamily="34" charset="0"/>
              <a:cs typeface="Arial" pitchFamily="34" charset="0"/>
            </a:endParaRPr>
          </a:p>
          <a:p>
            <a:pPr algn="just">
              <a:lnSpc>
                <a:spcPct val="120000"/>
              </a:lnSpc>
              <a:defRPr sz="1800"/>
            </a:pPr>
            <a:r>
              <a:rPr lang="en-ZA" sz="8000" dirty="0">
                <a:latin typeface="Arial" pitchFamily="34" charset="0"/>
                <a:cs typeface="Arial" pitchFamily="34" charset="0"/>
              </a:rPr>
              <a:t>When </a:t>
            </a:r>
            <a:r>
              <a:rPr lang="en-ZA" sz="8000" dirty="0" smtClean="0">
                <a:latin typeface="Arial" pitchFamily="34" charset="0"/>
                <a:cs typeface="Arial" pitchFamily="34" charset="0"/>
              </a:rPr>
              <a:t>the DSBD </a:t>
            </a:r>
            <a:r>
              <a:rPr lang="en-ZA" sz="8000" dirty="0">
                <a:latin typeface="Arial" pitchFamily="34" charset="0"/>
                <a:cs typeface="Arial" pitchFamily="34" charset="0"/>
              </a:rPr>
              <a:t>was proclaimed most of the programmes that were </a:t>
            </a:r>
            <a:r>
              <a:rPr lang="en-ZA" sz="8000" dirty="0" smtClean="0">
                <a:latin typeface="Arial" pitchFamily="34" charset="0"/>
                <a:cs typeface="Arial" pitchFamily="34" charset="0"/>
              </a:rPr>
              <a:t>dealing with </a:t>
            </a:r>
            <a:r>
              <a:rPr lang="en-ZA" sz="8000" dirty="0">
                <a:latin typeface="Arial" pitchFamily="34" charset="0"/>
                <a:cs typeface="Arial" pitchFamily="34" charset="0"/>
              </a:rPr>
              <a:t>SMME and Cooperatives development </a:t>
            </a:r>
            <a:r>
              <a:rPr lang="en-ZA" sz="8000" dirty="0" smtClean="0">
                <a:latin typeface="Arial" pitchFamily="34" charset="0"/>
                <a:cs typeface="Arial" pitchFamily="34" charset="0"/>
              </a:rPr>
              <a:t>were </a:t>
            </a:r>
            <a:r>
              <a:rPr lang="en-ZA" sz="8000" dirty="0">
                <a:latin typeface="Arial" pitchFamily="34" charset="0"/>
                <a:cs typeface="Arial" pitchFamily="34" charset="0"/>
              </a:rPr>
              <a:t>transferred to </a:t>
            </a:r>
            <a:r>
              <a:rPr lang="en-ZA" sz="8000" dirty="0" smtClean="0">
                <a:latin typeface="Arial" pitchFamily="34" charset="0"/>
                <a:cs typeface="Arial" pitchFamily="34" charset="0"/>
              </a:rPr>
              <a:t>DSBD</a:t>
            </a:r>
          </a:p>
          <a:p>
            <a:pPr algn="just">
              <a:lnSpc>
                <a:spcPct val="120000"/>
              </a:lnSpc>
              <a:defRPr sz="1800"/>
            </a:pPr>
            <a:endParaRPr lang="en-ZA" sz="8000" dirty="0">
              <a:latin typeface="Arial" pitchFamily="34" charset="0"/>
              <a:cs typeface="Arial" pitchFamily="34" charset="0"/>
            </a:endParaRPr>
          </a:p>
          <a:p>
            <a:pPr algn="just">
              <a:lnSpc>
                <a:spcPct val="120000"/>
              </a:lnSpc>
              <a:defRPr sz="1800"/>
            </a:pPr>
            <a:r>
              <a:rPr lang="en-ZA" sz="8000" dirty="0">
                <a:latin typeface="Arial" pitchFamily="34" charset="0"/>
                <a:cs typeface="Arial" pitchFamily="34" charset="0"/>
              </a:rPr>
              <a:t>To ensure that there was no interruption in the provision of services to cooperatives and SMMEs, </a:t>
            </a:r>
            <a:r>
              <a:rPr lang="en-ZA" sz="8000" dirty="0" smtClean="0">
                <a:latin typeface="Arial" pitchFamily="34" charset="0"/>
                <a:cs typeface="Arial" pitchFamily="34" charset="0"/>
              </a:rPr>
              <a:t>the DSBD </a:t>
            </a:r>
            <a:r>
              <a:rPr lang="en-ZA" sz="8000" dirty="0">
                <a:latin typeface="Arial" pitchFamily="34" charset="0"/>
                <a:cs typeface="Arial" pitchFamily="34" charset="0"/>
              </a:rPr>
              <a:t>continued to implement programmes that were developed under </a:t>
            </a:r>
            <a:r>
              <a:rPr lang="en-ZA" sz="8000" b="1" dirty="0">
                <a:latin typeface="Arial" pitchFamily="34" charset="0"/>
                <a:cs typeface="Arial" pitchFamily="34" charset="0"/>
              </a:rPr>
              <a:t>the </a:t>
            </a:r>
            <a:r>
              <a:rPr lang="en-ZA" sz="8000" b="1" dirty="0" smtClean="0">
                <a:latin typeface="Arial" pitchFamily="34" charset="0"/>
                <a:cs typeface="Arial" pitchFamily="34" charset="0"/>
              </a:rPr>
              <a:t>dti</a:t>
            </a:r>
            <a:r>
              <a:rPr lang="en-ZA" sz="8000" dirty="0">
                <a:latin typeface="Arial" pitchFamily="34" charset="0"/>
                <a:cs typeface="Arial" pitchFamily="34" charset="0"/>
              </a:rPr>
              <a:t> </a:t>
            </a:r>
            <a:r>
              <a:rPr lang="en-ZA" sz="8000" dirty="0" smtClean="0">
                <a:latin typeface="Arial" pitchFamily="34" charset="0"/>
                <a:cs typeface="Arial" pitchFamily="34" charset="0"/>
              </a:rPr>
              <a:t>with the understanding that the programmes will be reviewed so </a:t>
            </a:r>
            <a:r>
              <a:rPr lang="en-ZA" sz="8000" dirty="0">
                <a:latin typeface="Arial" pitchFamily="34" charset="0"/>
                <a:cs typeface="Arial" pitchFamily="34" charset="0"/>
              </a:rPr>
              <a:t>that they can be aligned to the mandate of the department and </a:t>
            </a:r>
            <a:r>
              <a:rPr lang="en-ZA" sz="8000" dirty="0" smtClean="0">
                <a:latin typeface="Arial" pitchFamily="34" charset="0"/>
                <a:cs typeface="Arial" pitchFamily="34" charset="0"/>
              </a:rPr>
              <a:t>to determine whether </a:t>
            </a:r>
            <a:r>
              <a:rPr lang="en-ZA" sz="8000" dirty="0">
                <a:latin typeface="Arial" pitchFamily="34" charset="0"/>
                <a:cs typeface="Arial" pitchFamily="34" charset="0"/>
              </a:rPr>
              <a:t>they are properly formulated to assist the department to achieve its </a:t>
            </a:r>
            <a:r>
              <a:rPr lang="en-ZA" sz="8000" dirty="0" smtClean="0">
                <a:latin typeface="Arial" pitchFamily="34" charset="0"/>
                <a:cs typeface="Arial" pitchFamily="34" charset="0"/>
              </a:rPr>
              <a:t>mandate</a:t>
            </a:r>
            <a:endParaRPr lang="en-ZA" sz="8000" dirty="0">
              <a:latin typeface="Arial" pitchFamily="34" charset="0"/>
              <a:cs typeface="Arial" pitchFamily="34" charset="0"/>
            </a:endParaRPr>
          </a:p>
          <a:p>
            <a:pPr marL="0" indent="0" algn="just">
              <a:buNone/>
              <a:defRPr sz="1800"/>
            </a:pPr>
            <a:endParaRPr lang="en-ZA" sz="8000" dirty="0"/>
          </a:p>
          <a:p>
            <a:pPr marL="0" indent="0" algn="just">
              <a:lnSpc>
                <a:spcPct val="150000"/>
              </a:lnSpc>
              <a:buNone/>
            </a:pPr>
            <a:endParaRPr lang="en-ZA" sz="8000" dirty="0" smtClean="0">
              <a:latin typeface="Arial" pitchFamily="34" charset="0"/>
              <a:cs typeface="Arial" pitchFamily="34" charset="0"/>
            </a:endParaRPr>
          </a:p>
          <a:p>
            <a:pPr algn="just">
              <a:lnSpc>
                <a:spcPct val="150000"/>
              </a:lnSpc>
            </a:pPr>
            <a:endParaRPr lang="en-ZA" sz="72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943600"/>
            <a:ext cx="1954088" cy="722724"/>
          </a:xfrm>
          <a:prstGeom prst="rect">
            <a:avLst/>
          </a:prstGeom>
          <a:noFill/>
          <a:ln>
            <a:noFill/>
          </a:ln>
        </p:spPr>
      </p:pic>
      <p:sp>
        <p:nvSpPr>
          <p:cNvPr id="5" name="Slide Number Placeholder 4"/>
          <p:cNvSpPr>
            <a:spLocks noGrp="1"/>
          </p:cNvSpPr>
          <p:nvPr>
            <p:ph type="sldNum" sz="quarter" idx="12"/>
          </p:nvPr>
        </p:nvSpPr>
        <p:spPr/>
        <p:txBody>
          <a:bodyPr/>
          <a:lstStyle/>
          <a:p>
            <a:fld id="{4AB88CD7-4EF4-4CF2-A5CD-635B91DBAFF0}" type="slidenum">
              <a:rPr lang="en-US" sz="1600" b="1" smtClean="0">
                <a:latin typeface="Arial"/>
                <a:cs typeface="Arial"/>
              </a:rPr>
              <a:pPr/>
              <a:t>3</a:t>
            </a:fld>
            <a:endParaRPr lang="en-US" sz="1600" b="1" dirty="0">
              <a:latin typeface="Arial"/>
              <a:cs typeface="Arial"/>
            </a:endParaRPr>
          </a:p>
        </p:txBody>
      </p:sp>
    </p:spTree>
    <p:extLst>
      <p:ext uri="{BB962C8B-B14F-4D97-AF65-F5344CB8AC3E}">
        <p14:creationId xmlns:p14="http://schemas.microsoft.com/office/powerpoint/2010/main" xmlns="" val="3351489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just"/>
            <a:r>
              <a:rPr lang="en-ZA" dirty="0">
                <a:latin typeface="Arial"/>
                <a:cs typeface="Arial"/>
              </a:rPr>
              <a:t>Currently budget and human resources are heavily concentrated in </a:t>
            </a:r>
            <a:r>
              <a:rPr lang="en-ZA" dirty="0" smtClean="0">
                <a:latin typeface="Arial"/>
                <a:cs typeface="Arial"/>
              </a:rPr>
              <a:t>implementation functions. </a:t>
            </a:r>
            <a:r>
              <a:rPr lang="en-ZA" dirty="0">
                <a:latin typeface="Arial"/>
                <a:cs typeface="Arial"/>
              </a:rPr>
              <a:t>To achieve the new strategic positioning, available funding as well as human resources will likely need to be redistributed to reflect new capacity </a:t>
            </a:r>
            <a:r>
              <a:rPr lang="en-ZA" dirty="0" smtClean="0">
                <a:latin typeface="Arial"/>
                <a:cs typeface="Arial"/>
              </a:rPr>
              <a:t>requirements. </a:t>
            </a:r>
            <a:endParaRPr lang="en-ZA" dirty="0">
              <a:latin typeface="Arial"/>
              <a:cs typeface="Arial"/>
            </a:endParaRPr>
          </a:p>
        </p:txBody>
      </p:sp>
      <p:sp>
        <p:nvSpPr>
          <p:cNvPr id="3" name="Text Placeholder 2"/>
          <p:cNvSpPr>
            <a:spLocks noGrp="1"/>
          </p:cNvSpPr>
          <p:nvPr>
            <p:ph type="body" sz="quarter" idx="10"/>
          </p:nvPr>
        </p:nvSpPr>
        <p:spPr>
          <a:xfrm>
            <a:off x="0" y="0"/>
            <a:ext cx="9144000" cy="679269"/>
          </a:xfrm>
          <a:solidFill>
            <a:schemeClr val="accent3">
              <a:lumMod val="20000"/>
              <a:lumOff val="80000"/>
            </a:schemeClr>
          </a:solidFill>
        </p:spPr>
        <p:txBody>
          <a:bodyPr/>
          <a:lstStyle/>
          <a:p>
            <a:pPr algn="r"/>
            <a:r>
              <a:rPr lang="en-ZA" sz="3600" dirty="0">
                <a:latin typeface="Arial"/>
                <a:cs typeface="Arial"/>
              </a:rPr>
              <a:t>Conceptual DSBD Value Chain</a:t>
            </a:r>
          </a:p>
        </p:txBody>
      </p:sp>
      <p:sp>
        <p:nvSpPr>
          <p:cNvPr id="19" name="Oval 18"/>
          <p:cNvSpPr/>
          <p:nvPr/>
        </p:nvSpPr>
        <p:spPr>
          <a:xfrm>
            <a:off x="6088411" y="2378138"/>
            <a:ext cx="993600" cy="993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tx1"/>
                </a:solidFill>
              </a:rPr>
              <a:t>50%</a:t>
            </a:r>
            <a:endParaRPr lang="en-GB" sz="1100" b="1" dirty="0">
              <a:solidFill>
                <a:schemeClr val="tx1"/>
              </a:solidFill>
            </a:endParaRPr>
          </a:p>
        </p:txBody>
      </p:sp>
      <p:sp>
        <p:nvSpPr>
          <p:cNvPr id="21" name="Oval 20"/>
          <p:cNvSpPr/>
          <p:nvPr/>
        </p:nvSpPr>
        <p:spPr>
          <a:xfrm>
            <a:off x="4980439" y="3030934"/>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endParaRPr>
          </a:p>
        </p:txBody>
      </p:sp>
      <p:sp>
        <p:nvSpPr>
          <p:cNvPr id="22" name="Rectangle 21"/>
          <p:cNvSpPr/>
          <p:nvPr/>
        </p:nvSpPr>
        <p:spPr>
          <a:xfrm>
            <a:off x="3753335" y="3127905"/>
            <a:ext cx="64807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prstClr val="black"/>
              </a:solidFill>
            </a:endParaRPr>
          </a:p>
        </p:txBody>
      </p:sp>
      <p:sp>
        <p:nvSpPr>
          <p:cNvPr id="23" name="Rectangle 22"/>
          <p:cNvSpPr/>
          <p:nvPr/>
        </p:nvSpPr>
        <p:spPr>
          <a:xfrm>
            <a:off x="7921840" y="3171009"/>
            <a:ext cx="64807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prstClr val="black"/>
              </a:solidFill>
            </a:endParaRPr>
          </a:p>
        </p:txBody>
      </p:sp>
      <p:sp>
        <p:nvSpPr>
          <p:cNvPr id="24" name="Rectangle 23"/>
          <p:cNvSpPr/>
          <p:nvPr/>
        </p:nvSpPr>
        <p:spPr>
          <a:xfrm>
            <a:off x="4755789" y="3128190"/>
            <a:ext cx="64807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prstClr val="black"/>
              </a:solidFill>
            </a:endParaRPr>
          </a:p>
        </p:txBody>
      </p:sp>
      <p:sp>
        <p:nvSpPr>
          <p:cNvPr id="25" name="Rectangle 24"/>
          <p:cNvSpPr/>
          <p:nvPr/>
        </p:nvSpPr>
        <p:spPr>
          <a:xfrm>
            <a:off x="1642700" y="3127905"/>
            <a:ext cx="64807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smtClean="0">
              <a:solidFill>
                <a:prstClr val="black"/>
              </a:solidFill>
            </a:endParaRPr>
          </a:p>
        </p:txBody>
      </p:sp>
      <p:sp>
        <p:nvSpPr>
          <p:cNvPr id="26" name="Rectangle 25"/>
          <p:cNvSpPr/>
          <p:nvPr/>
        </p:nvSpPr>
        <p:spPr>
          <a:xfrm>
            <a:off x="640655" y="3127905"/>
            <a:ext cx="64807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prstClr val="black"/>
              </a:solidFill>
            </a:endParaRPr>
          </a:p>
        </p:txBody>
      </p:sp>
      <p:sp>
        <p:nvSpPr>
          <p:cNvPr id="27" name="Oval 26"/>
          <p:cNvSpPr/>
          <p:nvPr/>
        </p:nvSpPr>
        <p:spPr>
          <a:xfrm>
            <a:off x="4031253" y="3066649"/>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endParaRPr>
          </a:p>
        </p:txBody>
      </p:sp>
      <p:sp>
        <p:nvSpPr>
          <p:cNvPr id="28" name="Oval 27"/>
          <p:cNvSpPr/>
          <p:nvPr/>
        </p:nvSpPr>
        <p:spPr>
          <a:xfrm>
            <a:off x="8173880" y="3109753"/>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endParaRPr>
          </a:p>
        </p:txBody>
      </p:sp>
      <p:sp>
        <p:nvSpPr>
          <p:cNvPr id="29" name="Oval 28"/>
          <p:cNvSpPr/>
          <p:nvPr/>
        </p:nvSpPr>
        <p:spPr>
          <a:xfrm>
            <a:off x="901285" y="3066649"/>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endParaRPr>
          </a:p>
        </p:txBody>
      </p:sp>
      <p:sp>
        <p:nvSpPr>
          <p:cNvPr id="30" name="Oval 29"/>
          <p:cNvSpPr/>
          <p:nvPr/>
        </p:nvSpPr>
        <p:spPr>
          <a:xfrm>
            <a:off x="1918732" y="3066649"/>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endParaRPr>
          </a:p>
        </p:txBody>
      </p:sp>
      <p:sp>
        <p:nvSpPr>
          <p:cNvPr id="47" name="Right Brace 46"/>
          <p:cNvSpPr/>
          <p:nvPr/>
        </p:nvSpPr>
        <p:spPr>
          <a:xfrm rot="16200000">
            <a:off x="4483646" y="-1776823"/>
            <a:ext cx="373970" cy="835292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8" name="Rectangle 47"/>
          <p:cNvSpPr/>
          <p:nvPr/>
        </p:nvSpPr>
        <p:spPr>
          <a:xfrm>
            <a:off x="1828800" y="1861430"/>
            <a:ext cx="6204466" cy="307777"/>
          </a:xfrm>
          <a:prstGeom prst="rect">
            <a:avLst/>
          </a:prstGeom>
          <a:solidFill>
            <a:schemeClr val="accent6">
              <a:lumMod val="40000"/>
              <a:lumOff val="60000"/>
            </a:schemeClr>
          </a:solidFill>
        </p:spPr>
        <p:txBody>
          <a:bodyPr wrap="square">
            <a:spAutoFit/>
          </a:bodyPr>
          <a:lstStyle/>
          <a:p>
            <a:pPr algn="ctr">
              <a:spcBef>
                <a:spcPts val="600"/>
              </a:spcBef>
            </a:pPr>
            <a:r>
              <a:rPr lang="en-GB" sz="1400" b="1" cap="small" dirty="0" smtClean="0">
                <a:latin typeface="Arial"/>
                <a:cs typeface="Arial"/>
              </a:rPr>
              <a:t>Current budget concentration by value-chain component</a:t>
            </a:r>
            <a:endParaRPr lang="en-GB" sz="1400" b="1" cap="small" dirty="0">
              <a:latin typeface="Arial"/>
              <a:cs typeface="Arial"/>
            </a:endParaRPr>
          </a:p>
        </p:txBody>
      </p:sp>
      <p:sp>
        <p:nvSpPr>
          <p:cNvPr id="49" name="Chevron 48"/>
          <p:cNvSpPr/>
          <p:nvPr/>
        </p:nvSpPr>
        <p:spPr bwMode="auto">
          <a:xfrm>
            <a:off x="491642" y="4688404"/>
            <a:ext cx="8228451" cy="396044"/>
          </a:xfrm>
          <a:prstGeom prst="chevron">
            <a:avLst>
              <a:gd name="adj" fmla="val 25143"/>
            </a:avLst>
          </a:prstGeom>
          <a:solidFill>
            <a:schemeClr val="tx1"/>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algn="ctr" defTabSz="914400"/>
            <a:r>
              <a:rPr lang="en-GB" sz="1200" b="1" cap="small" dirty="0" smtClean="0">
                <a:solidFill>
                  <a:schemeClr val="bg1"/>
                </a:solidFill>
                <a:latin typeface="Arial"/>
                <a:cs typeface="Arial"/>
              </a:rPr>
              <a:t>Shared Services and Administration</a:t>
            </a:r>
            <a:endParaRPr lang="en-GB" sz="1200" b="1" cap="small" dirty="0">
              <a:solidFill>
                <a:schemeClr val="bg1"/>
              </a:solidFill>
              <a:latin typeface="Arial"/>
              <a:cs typeface="Arial"/>
            </a:endParaRPr>
          </a:p>
        </p:txBody>
      </p:sp>
      <p:sp>
        <p:nvSpPr>
          <p:cNvPr id="20" name="Oval 19"/>
          <p:cNvSpPr/>
          <p:nvPr/>
        </p:nvSpPr>
        <p:spPr>
          <a:xfrm>
            <a:off x="7871480" y="4775418"/>
            <a:ext cx="820800" cy="820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b="1" dirty="0" smtClean="0">
                <a:solidFill>
                  <a:schemeClr val="tx1"/>
                </a:solidFill>
              </a:rPr>
              <a:t>40%</a:t>
            </a:r>
            <a:endParaRPr lang="en-GB" sz="1100" b="1" dirty="0">
              <a:solidFill>
                <a:schemeClr val="tx1"/>
              </a:solidFill>
            </a:endParaRPr>
          </a:p>
        </p:txBody>
      </p:sp>
      <p:sp>
        <p:nvSpPr>
          <p:cNvPr id="31" name="Chevron 30"/>
          <p:cNvSpPr/>
          <p:nvPr/>
        </p:nvSpPr>
        <p:spPr bwMode="auto">
          <a:xfrm>
            <a:off x="491642" y="3644507"/>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54000" tIns="46800" rIns="0" bIns="46800" numCol="1" rtlCol="0" anchor="ctr" anchorCtr="0" compatLnSpc="1">
            <a:prstTxWarp prst="textNoShape">
              <a:avLst/>
            </a:prstTxWarp>
          </a:bodyPr>
          <a:lstStyle/>
          <a:p>
            <a:pPr algn="ctr" fontAlgn="base">
              <a:spcBef>
                <a:spcPct val="0"/>
              </a:spcBef>
              <a:spcAft>
                <a:spcPct val="0"/>
              </a:spcAft>
            </a:pPr>
            <a:r>
              <a:rPr lang="en-GB" sz="1000" b="1" dirty="0" smtClean="0">
                <a:solidFill>
                  <a:schemeClr val="bg1"/>
                </a:solidFill>
                <a:latin typeface="Arial"/>
                <a:cs typeface="Arial"/>
              </a:rPr>
              <a:t>Strategy and Service Offering</a:t>
            </a:r>
            <a:endParaRPr lang="en-GB" sz="1000" b="1" dirty="0">
              <a:solidFill>
                <a:schemeClr val="bg1"/>
              </a:solidFill>
              <a:latin typeface="Arial"/>
              <a:cs typeface="Arial"/>
            </a:endParaRPr>
          </a:p>
        </p:txBody>
      </p:sp>
      <p:sp>
        <p:nvSpPr>
          <p:cNvPr id="32" name="Chevron 31"/>
          <p:cNvSpPr/>
          <p:nvPr/>
        </p:nvSpPr>
        <p:spPr bwMode="auto">
          <a:xfrm>
            <a:off x="4620622" y="3644507"/>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algn="ctr" fontAlgn="base">
              <a:spcBef>
                <a:spcPct val="0"/>
              </a:spcBef>
              <a:spcAft>
                <a:spcPct val="0"/>
              </a:spcAft>
            </a:pPr>
            <a:r>
              <a:rPr lang="en-GB" sz="1000" b="1" dirty="0">
                <a:solidFill>
                  <a:schemeClr val="bg1"/>
                </a:solidFill>
                <a:latin typeface="Arial"/>
                <a:cs typeface="Arial"/>
              </a:rPr>
              <a:t>Programme Design and Innovation</a:t>
            </a:r>
            <a:endParaRPr lang="en-GB" sz="1000" i="1" dirty="0">
              <a:solidFill>
                <a:schemeClr val="bg1"/>
              </a:solidFill>
              <a:latin typeface="Arial"/>
              <a:cs typeface="Arial"/>
            </a:endParaRPr>
          </a:p>
        </p:txBody>
      </p:sp>
      <p:sp>
        <p:nvSpPr>
          <p:cNvPr id="33" name="Chevron 32"/>
          <p:cNvSpPr/>
          <p:nvPr/>
        </p:nvSpPr>
        <p:spPr bwMode="auto">
          <a:xfrm>
            <a:off x="3588377" y="3644507"/>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algn="ctr" fontAlgn="base">
              <a:spcBef>
                <a:spcPct val="0"/>
              </a:spcBef>
              <a:spcAft>
                <a:spcPct val="0"/>
              </a:spcAft>
            </a:pPr>
            <a:r>
              <a:rPr lang="en-GB" sz="1000" b="1" dirty="0">
                <a:solidFill>
                  <a:schemeClr val="bg1"/>
                </a:solidFill>
                <a:latin typeface="Arial"/>
                <a:cs typeface="Arial"/>
              </a:rPr>
              <a:t>Marketing, Advocacy and Awareness</a:t>
            </a:r>
          </a:p>
        </p:txBody>
      </p:sp>
      <p:sp>
        <p:nvSpPr>
          <p:cNvPr id="34" name="Chevron 33"/>
          <p:cNvSpPr/>
          <p:nvPr/>
        </p:nvSpPr>
        <p:spPr bwMode="auto">
          <a:xfrm>
            <a:off x="6685112" y="3644507"/>
            <a:ext cx="1163488" cy="886363"/>
          </a:xfrm>
          <a:prstGeom prst="chevron">
            <a:avLst>
              <a:gd name="adj" fmla="val 25143"/>
            </a:avLst>
          </a:prstGeom>
          <a:solidFill>
            <a:schemeClr val="accent5"/>
          </a:solidFill>
          <a:ln w="9525" cap="flat" cmpd="sng" algn="ctr">
            <a:noFill/>
            <a:prstDash val="solid"/>
            <a:round/>
            <a:headEnd type="none" w="med" len="med"/>
            <a:tailEnd type="none" w="med" len="med"/>
          </a:ln>
          <a:effectLst/>
        </p:spPr>
        <p:txBody>
          <a:bodyPr vert="horz" wrap="square" lIns="54000" tIns="46800" rIns="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1" dirty="0" smtClean="0">
                <a:solidFill>
                  <a:schemeClr val="bg1"/>
                </a:solidFill>
                <a:latin typeface="Arial"/>
                <a:cs typeface="Arial"/>
              </a:rPr>
              <a:t>Programme Ops and Incubation</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i="1" u="none" strike="noStrike" cap="none" normalizeH="0" baseline="0" dirty="0" smtClean="0">
                <a:ln>
                  <a:noFill/>
                </a:ln>
                <a:solidFill>
                  <a:schemeClr val="bg1"/>
                </a:solidFill>
                <a:effectLst/>
                <a:latin typeface="Arial"/>
                <a:cs typeface="Arial"/>
              </a:rPr>
              <a:t>(Non-Financial</a:t>
            </a:r>
            <a:r>
              <a:rPr kumimoji="0" lang="en-GB" sz="1000" i="1" u="none" strike="noStrike" cap="none" normalizeH="0" dirty="0" smtClean="0">
                <a:ln>
                  <a:noFill/>
                </a:ln>
                <a:solidFill>
                  <a:schemeClr val="bg1"/>
                </a:solidFill>
                <a:effectLst/>
                <a:latin typeface="Arial"/>
                <a:cs typeface="Arial"/>
              </a:rPr>
              <a:t>)</a:t>
            </a:r>
            <a:endParaRPr kumimoji="0" lang="en-GB" sz="1000" i="1" u="none" strike="noStrike" cap="none" normalizeH="0" baseline="0" dirty="0" smtClean="0">
              <a:ln>
                <a:noFill/>
              </a:ln>
              <a:solidFill>
                <a:schemeClr val="bg1"/>
              </a:solidFill>
              <a:effectLst/>
              <a:latin typeface="Arial"/>
              <a:cs typeface="Arial"/>
            </a:endParaRPr>
          </a:p>
        </p:txBody>
      </p:sp>
      <p:sp>
        <p:nvSpPr>
          <p:cNvPr id="35" name="Chevron 34"/>
          <p:cNvSpPr/>
          <p:nvPr/>
        </p:nvSpPr>
        <p:spPr bwMode="auto">
          <a:xfrm>
            <a:off x="7717357" y="3644507"/>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1" dirty="0" smtClean="0">
                <a:solidFill>
                  <a:schemeClr val="bg1"/>
                </a:solidFill>
                <a:latin typeface="Arial"/>
                <a:cs typeface="Arial"/>
              </a:rPr>
              <a:t>Monitoring and Evaluation</a:t>
            </a:r>
            <a:endParaRPr kumimoji="0" lang="en-GB" sz="1000" b="1" i="0" u="none" strike="noStrike" cap="none" normalizeH="0" baseline="0" dirty="0" smtClean="0">
              <a:ln>
                <a:noFill/>
              </a:ln>
              <a:solidFill>
                <a:schemeClr val="bg1"/>
              </a:solidFill>
              <a:effectLst/>
              <a:latin typeface="Arial"/>
              <a:cs typeface="Arial"/>
            </a:endParaRPr>
          </a:p>
        </p:txBody>
      </p:sp>
      <p:sp>
        <p:nvSpPr>
          <p:cNvPr id="36" name="Chevron 35"/>
          <p:cNvSpPr/>
          <p:nvPr/>
        </p:nvSpPr>
        <p:spPr bwMode="auto">
          <a:xfrm>
            <a:off x="5652867" y="3644507"/>
            <a:ext cx="1129739" cy="886363"/>
          </a:xfrm>
          <a:prstGeom prst="chevron">
            <a:avLst>
              <a:gd name="adj" fmla="val 25143"/>
            </a:avLst>
          </a:prstGeom>
          <a:solidFill>
            <a:schemeClr val="accent5"/>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algn="ctr" defTabSz="914400"/>
            <a:r>
              <a:rPr lang="en-GB" sz="1000" b="1" dirty="0">
                <a:solidFill>
                  <a:schemeClr val="bg1"/>
                </a:solidFill>
                <a:latin typeface="Arial"/>
                <a:cs typeface="Arial"/>
              </a:rPr>
              <a:t>Programme </a:t>
            </a:r>
            <a:r>
              <a:rPr lang="en-GB" sz="1000" b="1" dirty="0" smtClean="0">
                <a:solidFill>
                  <a:schemeClr val="bg1"/>
                </a:solidFill>
                <a:latin typeface="Arial"/>
                <a:cs typeface="Arial"/>
              </a:rPr>
              <a:t>Ops and Incubation</a:t>
            </a:r>
            <a:endParaRPr lang="en-GB" sz="1000" b="1" dirty="0">
              <a:solidFill>
                <a:schemeClr val="bg1"/>
              </a:solidFill>
              <a:latin typeface="Arial"/>
              <a:cs typeface="Arial"/>
            </a:endParaRPr>
          </a:p>
          <a:p>
            <a:pPr algn="ctr" defTabSz="914400"/>
            <a:r>
              <a:rPr lang="en-GB" sz="1000" i="1" dirty="0" smtClean="0">
                <a:solidFill>
                  <a:schemeClr val="bg1"/>
                </a:solidFill>
                <a:latin typeface="Arial"/>
                <a:cs typeface="Arial"/>
              </a:rPr>
              <a:t>(Financial</a:t>
            </a:r>
            <a:r>
              <a:rPr lang="en-GB" sz="1000" i="1" dirty="0">
                <a:solidFill>
                  <a:schemeClr val="bg1"/>
                </a:solidFill>
                <a:latin typeface="Calibri" pitchFamily="34" charset="0"/>
                <a:cs typeface="Calibri" pitchFamily="34" charset="0"/>
              </a:rPr>
              <a:t>)</a:t>
            </a:r>
          </a:p>
        </p:txBody>
      </p:sp>
      <p:sp>
        <p:nvSpPr>
          <p:cNvPr id="37" name="Chevron 36"/>
          <p:cNvSpPr/>
          <p:nvPr/>
        </p:nvSpPr>
        <p:spPr bwMode="auto">
          <a:xfrm>
            <a:off x="1523887" y="3644507"/>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1" dirty="0" smtClean="0">
                <a:solidFill>
                  <a:schemeClr val="bg1"/>
                </a:solidFill>
                <a:latin typeface="Arial"/>
                <a:cs typeface="Arial"/>
              </a:rPr>
              <a:t>Legislation, Policy and Research</a:t>
            </a:r>
            <a:endParaRPr kumimoji="0" lang="en-GB" sz="1000" i="1" u="none" strike="noStrike" cap="none" normalizeH="0" baseline="0" dirty="0" smtClean="0">
              <a:ln>
                <a:noFill/>
              </a:ln>
              <a:solidFill>
                <a:schemeClr val="bg1"/>
              </a:solidFill>
              <a:effectLst/>
              <a:latin typeface="Arial"/>
              <a:cs typeface="Arial"/>
            </a:endParaRPr>
          </a:p>
        </p:txBody>
      </p:sp>
      <p:sp>
        <p:nvSpPr>
          <p:cNvPr id="38" name="Chevron 37"/>
          <p:cNvSpPr/>
          <p:nvPr/>
        </p:nvSpPr>
        <p:spPr bwMode="auto">
          <a:xfrm>
            <a:off x="2556132" y="3685637"/>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algn="ctr" fontAlgn="base">
              <a:spcBef>
                <a:spcPct val="0"/>
              </a:spcBef>
              <a:spcAft>
                <a:spcPct val="0"/>
              </a:spcAft>
            </a:pPr>
            <a:r>
              <a:rPr lang="en-GB" sz="1000" b="1" dirty="0">
                <a:solidFill>
                  <a:schemeClr val="bg1"/>
                </a:solidFill>
                <a:latin typeface="Arial"/>
                <a:cs typeface="Arial"/>
              </a:rPr>
              <a:t>Strategic Partnerships</a:t>
            </a:r>
          </a:p>
          <a:p>
            <a:pPr algn="ctr" fontAlgn="base">
              <a:spcBef>
                <a:spcPct val="0"/>
              </a:spcBef>
              <a:spcAft>
                <a:spcPct val="0"/>
              </a:spcAft>
            </a:pPr>
            <a:r>
              <a:rPr lang="en-GB" sz="1000" i="1" dirty="0">
                <a:solidFill>
                  <a:schemeClr val="bg1"/>
                </a:solidFill>
                <a:latin typeface="Arial"/>
                <a:cs typeface="Arial"/>
              </a:rPr>
              <a:t>(Public and Private</a:t>
            </a:r>
            <a:r>
              <a:rPr lang="en-GB" sz="1000" i="1" dirty="0">
                <a:solidFill>
                  <a:schemeClr val="bg1"/>
                </a:solidFill>
                <a:latin typeface="Calibri" pitchFamily="34" charset="0"/>
                <a:cs typeface="Calibri" pitchFamily="34" charset="0"/>
              </a:rPr>
              <a:t>)</a:t>
            </a:r>
          </a:p>
        </p:txBody>
      </p:sp>
      <p:sp>
        <p:nvSpPr>
          <p:cNvPr id="4" name="TextBox 3"/>
          <p:cNvSpPr txBox="1"/>
          <p:nvPr/>
        </p:nvSpPr>
        <p:spPr>
          <a:xfrm>
            <a:off x="7315200" y="6324600"/>
            <a:ext cx="718066" cy="369332"/>
          </a:xfrm>
          <a:prstGeom prst="rect">
            <a:avLst/>
          </a:prstGeom>
          <a:noFill/>
        </p:spPr>
        <p:txBody>
          <a:bodyPr wrap="square" rtlCol="0">
            <a:spAutoFit/>
          </a:bodyPr>
          <a:lstStyle/>
          <a:p>
            <a:r>
              <a:rPr lang="en-US" b="1" dirty="0" smtClean="0">
                <a:latin typeface="Arial"/>
                <a:cs typeface="Arial"/>
              </a:rPr>
              <a:t>30</a:t>
            </a:r>
            <a:endParaRPr lang="en-US" b="1" dirty="0">
              <a:latin typeface="Arial"/>
              <a:cs typeface="Arial"/>
            </a:endParaRPr>
          </a:p>
        </p:txBody>
      </p:sp>
      <p:sp>
        <p:nvSpPr>
          <p:cNvPr id="5" name="Left Brace 4"/>
          <p:cNvSpPr/>
          <p:nvPr/>
        </p:nvSpPr>
        <p:spPr>
          <a:xfrm rot="5400000">
            <a:off x="6507487" y="3073849"/>
            <a:ext cx="155448" cy="91440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Tree>
    <p:extLst>
      <p:ext uri="{BB962C8B-B14F-4D97-AF65-F5344CB8AC3E}">
        <p14:creationId xmlns:p14="http://schemas.microsoft.com/office/powerpoint/2010/main" xmlns="" val="1823513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6998"/>
            <a:ext cx="8889023" cy="909093"/>
          </a:xfrm>
        </p:spPr>
        <p:txBody>
          <a:bodyPr/>
          <a:lstStyle/>
          <a:p>
            <a:pPr marL="285750" indent="-285750" algn="just">
              <a:buFont typeface="Arial"/>
              <a:buChar char="•"/>
            </a:pPr>
            <a:r>
              <a:rPr lang="en-ZA" b="1" dirty="0" smtClean="0">
                <a:latin typeface="Arial"/>
                <a:cs typeface="Arial"/>
              </a:rPr>
              <a:t>Fully capacitated policy</a:t>
            </a:r>
            <a:r>
              <a:rPr lang="en-ZA" b="1" dirty="0">
                <a:latin typeface="Arial"/>
                <a:cs typeface="Arial"/>
              </a:rPr>
              <a:t>, research, monitoring and evaluation </a:t>
            </a:r>
            <a:r>
              <a:rPr lang="en-ZA" b="1" dirty="0" smtClean="0">
                <a:latin typeface="Arial"/>
                <a:cs typeface="Arial"/>
              </a:rPr>
              <a:t>capabilities are critical to creating a constructive feedback loop within the department. This allows for constant optimisation of activities based on empirical analysis in order to maximise impact</a:t>
            </a:r>
            <a:r>
              <a:rPr lang="en-ZA" dirty="0" smtClean="0"/>
              <a:t>.  </a:t>
            </a:r>
            <a:endParaRPr lang="en-ZA" dirty="0"/>
          </a:p>
        </p:txBody>
      </p:sp>
      <p:sp>
        <p:nvSpPr>
          <p:cNvPr id="3" name="Text Placeholder 2"/>
          <p:cNvSpPr>
            <a:spLocks noGrp="1"/>
          </p:cNvSpPr>
          <p:nvPr>
            <p:ph type="body" sz="quarter" idx="10"/>
          </p:nvPr>
        </p:nvSpPr>
        <p:spPr>
          <a:xfrm>
            <a:off x="0" y="0"/>
            <a:ext cx="9144000" cy="838200"/>
          </a:xfrm>
          <a:solidFill>
            <a:schemeClr val="accent3">
              <a:lumMod val="20000"/>
              <a:lumOff val="80000"/>
            </a:schemeClr>
          </a:solidFill>
        </p:spPr>
        <p:txBody>
          <a:bodyPr/>
          <a:lstStyle/>
          <a:p>
            <a:pPr algn="r"/>
            <a:r>
              <a:rPr lang="en-ZA" sz="3600" dirty="0" smtClean="0">
                <a:latin typeface="Arial"/>
                <a:cs typeface="Arial"/>
              </a:rPr>
              <a:t>Summary of Diagnostic Findings</a:t>
            </a:r>
            <a:endParaRPr lang="en-ZA" sz="3600" dirty="0">
              <a:latin typeface="Arial"/>
              <a:cs typeface="Arial"/>
            </a:endParaRPr>
          </a:p>
        </p:txBody>
      </p:sp>
      <p:cxnSp>
        <p:nvCxnSpPr>
          <p:cNvPr id="28" name="Straight Connector 27"/>
          <p:cNvCxnSpPr/>
          <p:nvPr/>
        </p:nvCxnSpPr>
        <p:spPr bwMode="auto">
          <a:xfrm>
            <a:off x="3048000" y="1600200"/>
            <a:ext cx="0" cy="4254167"/>
          </a:xfrm>
          <a:prstGeom prst="line">
            <a:avLst/>
          </a:prstGeom>
          <a:solidFill>
            <a:schemeClr val="accent1"/>
          </a:solidFill>
          <a:ln w="12700" cap="flat" cmpd="sng" algn="ctr">
            <a:solidFill>
              <a:schemeClr val="tx1">
                <a:lumMod val="65000"/>
                <a:lumOff val="35000"/>
              </a:schemeClr>
            </a:solidFill>
            <a:prstDash val="dash"/>
            <a:round/>
            <a:headEnd type="none" w="med" len="med"/>
            <a:tailEnd type="none" w="med" len="med"/>
          </a:ln>
          <a:effectLst/>
        </p:spPr>
      </p:cxnSp>
      <p:cxnSp>
        <p:nvCxnSpPr>
          <p:cNvPr id="29" name="Straight Connector 28"/>
          <p:cNvCxnSpPr/>
          <p:nvPr/>
        </p:nvCxnSpPr>
        <p:spPr bwMode="auto">
          <a:xfrm>
            <a:off x="381000" y="2209800"/>
            <a:ext cx="8100000" cy="0"/>
          </a:xfrm>
          <a:prstGeom prst="line">
            <a:avLst/>
          </a:prstGeom>
          <a:solidFill>
            <a:schemeClr val="accent1"/>
          </a:solidFill>
          <a:ln w="12700" cap="flat" cmpd="sng" algn="ctr">
            <a:solidFill>
              <a:schemeClr val="tx1">
                <a:lumMod val="65000"/>
                <a:lumOff val="35000"/>
              </a:schemeClr>
            </a:solidFill>
            <a:prstDash val="dash"/>
            <a:round/>
            <a:headEnd type="none" w="med" len="med"/>
            <a:tailEnd type="none" w="med" len="med"/>
          </a:ln>
          <a:effectLst/>
        </p:spPr>
      </p:cxnSp>
      <p:sp>
        <p:nvSpPr>
          <p:cNvPr id="30" name="Rounded Rectangle 29"/>
          <p:cNvSpPr/>
          <p:nvPr/>
        </p:nvSpPr>
        <p:spPr bwMode="auto">
          <a:xfrm>
            <a:off x="609600" y="1828800"/>
            <a:ext cx="2327629" cy="238233"/>
          </a:xfrm>
          <a:prstGeom prst="roundRect">
            <a:avLst/>
          </a:prstGeom>
          <a:noFill/>
          <a:ln w="9525" cap="flat" cmpd="sng" algn="ctr">
            <a:noFill/>
            <a:prstDash val="solid"/>
            <a:round/>
            <a:headEnd type="none" w="med" len="med"/>
            <a:tailEnd type="none" w="med" len="med"/>
          </a:ln>
          <a:effectLst/>
        </p:spPr>
        <p:txBody>
          <a:bodyPr vert="horz" wrap="square" lIns="34033" tIns="44243" rIns="0" bIns="44243" numCol="1" rtlCol="0" anchor="ctr" anchorCtr="0" compatLnSpc="1">
            <a:prstTxWarp prst="textNoShape">
              <a:avLst/>
            </a:prstTxWarp>
          </a:bodyPr>
          <a:lstStyle/>
          <a:p>
            <a:pPr fontAlgn="base">
              <a:spcBef>
                <a:spcPct val="0"/>
              </a:spcBef>
              <a:spcAft>
                <a:spcPct val="0"/>
              </a:spcAft>
            </a:pPr>
            <a:r>
              <a:rPr lang="en-ZA" sz="1400" b="1" cap="small" dirty="0" smtClean="0">
                <a:latin typeface="Arial"/>
                <a:cs typeface="Arial"/>
              </a:rPr>
              <a:t>Organisational Recommendations</a:t>
            </a:r>
            <a:endParaRPr lang="en-GB" sz="1400" b="1" cap="small" dirty="0">
              <a:latin typeface="Arial"/>
              <a:cs typeface="Arial"/>
            </a:endParaRPr>
          </a:p>
        </p:txBody>
      </p:sp>
      <p:sp>
        <p:nvSpPr>
          <p:cNvPr id="31" name="Rounded Rectangle 30"/>
          <p:cNvSpPr/>
          <p:nvPr/>
        </p:nvSpPr>
        <p:spPr bwMode="auto">
          <a:xfrm>
            <a:off x="3505200" y="1752600"/>
            <a:ext cx="3479693" cy="238233"/>
          </a:xfrm>
          <a:prstGeom prst="roundRect">
            <a:avLst/>
          </a:prstGeom>
          <a:noFill/>
          <a:ln w="9525" cap="flat" cmpd="sng" algn="ctr">
            <a:noFill/>
            <a:prstDash val="solid"/>
            <a:round/>
            <a:headEnd type="none" w="med" len="med"/>
            <a:tailEnd type="none" w="med" len="med"/>
          </a:ln>
          <a:effectLst/>
        </p:spPr>
        <p:txBody>
          <a:bodyPr vert="horz" wrap="square" lIns="34033" tIns="44243" rIns="0" bIns="44243" numCol="1" rtlCol="0" anchor="ctr" anchorCtr="0" compatLnSpc="1">
            <a:prstTxWarp prst="textNoShape">
              <a:avLst/>
            </a:prstTxWarp>
          </a:bodyPr>
          <a:lstStyle/>
          <a:p>
            <a:pPr fontAlgn="base">
              <a:spcBef>
                <a:spcPct val="0"/>
              </a:spcBef>
              <a:spcAft>
                <a:spcPct val="0"/>
              </a:spcAft>
            </a:pPr>
            <a:r>
              <a:rPr lang="en-ZA" sz="1400" b="1" cap="small" dirty="0" smtClean="0">
                <a:latin typeface="Arial"/>
                <a:cs typeface="Arial"/>
              </a:rPr>
              <a:t>Description</a:t>
            </a:r>
            <a:endParaRPr lang="en-GB" sz="1134" b="1" cap="small" dirty="0">
              <a:latin typeface="Arial"/>
              <a:cs typeface="Arial"/>
            </a:endParaRPr>
          </a:p>
        </p:txBody>
      </p:sp>
      <p:sp>
        <p:nvSpPr>
          <p:cNvPr id="32" name="Rectangle 31"/>
          <p:cNvSpPr/>
          <p:nvPr/>
        </p:nvSpPr>
        <p:spPr>
          <a:xfrm>
            <a:off x="3200400" y="2209800"/>
            <a:ext cx="5256327" cy="4324260"/>
          </a:xfrm>
          <a:prstGeom prst="rect">
            <a:avLst/>
          </a:prstGeom>
        </p:spPr>
        <p:txBody>
          <a:bodyPr wrap="square">
            <a:spAutoFit/>
          </a:bodyPr>
          <a:lstStyle/>
          <a:p>
            <a:pPr marL="171450" indent="-171450" algn="just">
              <a:spcAft>
                <a:spcPts val="600"/>
              </a:spcAft>
              <a:buFontTx/>
              <a:buChar char="-"/>
            </a:pPr>
            <a:r>
              <a:rPr lang="en-ZA" sz="1200" dirty="0">
                <a:latin typeface="Arial"/>
                <a:cs typeface="Arial"/>
              </a:rPr>
              <a:t>Two major M&amp;E challenges faced by many departments:</a:t>
            </a:r>
          </a:p>
          <a:p>
            <a:pPr marL="628650" lvl="1" indent="-171450" algn="just">
              <a:spcAft>
                <a:spcPts val="600"/>
              </a:spcAft>
              <a:buFontTx/>
              <a:buChar char="-"/>
            </a:pPr>
            <a:r>
              <a:rPr lang="en-ZA" sz="1200" dirty="0">
                <a:latin typeface="Arial"/>
                <a:cs typeface="Arial"/>
              </a:rPr>
              <a:t>Measurement of inputs and </a:t>
            </a:r>
            <a:r>
              <a:rPr lang="en-ZA" sz="1200" dirty="0" smtClean="0">
                <a:latin typeface="Arial"/>
                <a:cs typeface="Arial"/>
              </a:rPr>
              <a:t>outputs rather </a:t>
            </a:r>
            <a:r>
              <a:rPr lang="en-ZA" sz="1200" dirty="0">
                <a:latin typeface="Arial"/>
                <a:cs typeface="Arial"/>
              </a:rPr>
              <a:t>than impact</a:t>
            </a:r>
          </a:p>
          <a:p>
            <a:pPr marL="628650" lvl="1" indent="-171450" algn="just">
              <a:spcAft>
                <a:spcPts val="600"/>
              </a:spcAft>
              <a:buFontTx/>
              <a:buChar char="-"/>
            </a:pPr>
            <a:r>
              <a:rPr lang="en-ZA" sz="1200" dirty="0">
                <a:latin typeface="Arial"/>
                <a:cs typeface="Arial"/>
              </a:rPr>
              <a:t>Under-capacity and insufficient scope and mandate to drive continuous improvement</a:t>
            </a:r>
          </a:p>
          <a:p>
            <a:pPr marL="171450" indent="-171450" algn="just">
              <a:spcAft>
                <a:spcPts val="600"/>
              </a:spcAft>
              <a:buFontTx/>
              <a:buChar char="-"/>
            </a:pPr>
            <a:r>
              <a:rPr lang="en-ZA" sz="1200" dirty="0">
                <a:latin typeface="Arial"/>
                <a:cs typeface="Arial"/>
              </a:rPr>
              <a:t>These challenges are both present in DSBD</a:t>
            </a:r>
          </a:p>
          <a:p>
            <a:pPr marL="171450" indent="-171450" algn="just">
              <a:spcAft>
                <a:spcPts val="600"/>
              </a:spcAft>
              <a:buFontTx/>
              <a:buChar char="-"/>
            </a:pPr>
            <a:r>
              <a:rPr lang="en-ZA" sz="1200" dirty="0">
                <a:latin typeface="Arial"/>
                <a:cs typeface="Arial"/>
              </a:rPr>
              <a:t>The result is that impact of programme activity is poorly understood and no continuous improvement takes place. Suboptimal programmes continue to be funded and crowd out improvements or new ideas that may have greater impact.</a:t>
            </a:r>
          </a:p>
          <a:p>
            <a:pPr marL="171450" indent="-171450" algn="just">
              <a:spcAft>
                <a:spcPts val="600"/>
              </a:spcAft>
              <a:buFontTx/>
              <a:buChar char="-"/>
            </a:pPr>
            <a:r>
              <a:rPr lang="en-ZA" sz="1200" dirty="0">
                <a:latin typeface="Arial"/>
                <a:cs typeface="Arial"/>
              </a:rPr>
              <a:t>To take steps to address this, the department needs to capacitate the function and create clear linkages to the strategy and policy processes. </a:t>
            </a:r>
          </a:p>
          <a:p>
            <a:pPr marL="171450" indent="-171450" algn="just">
              <a:spcAft>
                <a:spcPts val="600"/>
              </a:spcAft>
              <a:buFontTx/>
              <a:buChar char="-"/>
            </a:pPr>
            <a:r>
              <a:rPr lang="en-ZA" sz="1200" dirty="0">
                <a:latin typeface="Arial"/>
                <a:cs typeface="Arial"/>
              </a:rPr>
              <a:t>To connect the mandate to the activities of the department, top-level macro-economic benchmarks for </a:t>
            </a:r>
            <a:r>
              <a:rPr lang="en-ZA" sz="1200" dirty="0" smtClean="0">
                <a:latin typeface="Arial"/>
                <a:cs typeface="Arial"/>
              </a:rPr>
              <a:t>SMME and cooperatoves performance </a:t>
            </a:r>
            <a:r>
              <a:rPr lang="en-ZA" sz="1200" dirty="0">
                <a:latin typeface="Arial"/>
                <a:cs typeface="Arial"/>
              </a:rPr>
              <a:t>in the economy are required to demonstrate DSBD’s overall impact. For instance, contribution to GDP, contribution to employment and sustainable livelihoods, </a:t>
            </a:r>
            <a:r>
              <a:rPr lang="en-ZA" sz="1200" dirty="0" smtClean="0">
                <a:latin typeface="Arial"/>
                <a:cs typeface="Arial"/>
              </a:rPr>
              <a:t>SMME </a:t>
            </a:r>
            <a:r>
              <a:rPr lang="en-ZA" sz="1200" dirty="0">
                <a:latin typeface="Arial"/>
                <a:cs typeface="Arial"/>
              </a:rPr>
              <a:t>dynamism could be employed as highly visible targets.</a:t>
            </a:r>
          </a:p>
          <a:p>
            <a:pPr marL="171450" indent="-171450" algn="just">
              <a:spcAft>
                <a:spcPts val="600"/>
              </a:spcAft>
              <a:buFontTx/>
              <a:buChar char="-"/>
            </a:pPr>
            <a:r>
              <a:rPr lang="en-ZA" sz="1200" dirty="0">
                <a:latin typeface="Arial"/>
                <a:cs typeface="Arial"/>
              </a:rPr>
              <a:t>A concerted effort should also be made to adopt a recognised impact measurement </a:t>
            </a:r>
            <a:r>
              <a:rPr lang="en-ZA" sz="1200" dirty="0" smtClean="0">
                <a:latin typeface="Arial"/>
                <a:cs typeface="Arial"/>
              </a:rPr>
              <a:t>techniques </a:t>
            </a:r>
            <a:r>
              <a:rPr lang="en-ZA" sz="1200" dirty="0">
                <a:latin typeface="Arial"/>
                <a:cs typeface="Arial"/>
              </a:rPr>
              <a:t>and then work to customise this to the department’s needs. </a:t>
            </a:r>
          </a:p>
        </p:txBody>
      </p:sp>
      <p:sp>
        <p:nvSpPr>
          <p:cNvPr id="33" name="Rectangle 32"/>
          <p:cNvSpPr/>
          <p:nvPr/>
        </p:nvSpPr>
        <p:spPr>
          <a:xfrm>
            <a:off x="685800" y="2514600"/>
            <a:ext cx="2076901" cy="1566726"/>
          </a:xfrm>
          <a:prstGeom prst="rect">
            <a:avLst/>
          </a:prstGeom>
          <a:solidFill>
            <a:srgbClr val="EBF1DE"/>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latin typeface="Arial"/>
                <a:cs typeface="Arial"/>
              </a:rPr>
              <a:t>Invest in </a:t>
            </a:r>
            <a:r>
              <a:rPr lang="en-ZA" sz="1600" b="1" dirty="0" smtClean="0">
                <a:solidFill>
                  <a:schemeClr val="tx1"/>
                </a:solidFill>
                <a:latin typeface="Arial"/>
                <a:cs typeface="Arial"/>
              </a:rPr>
              <a:t>robust </a:t>
            </a:r>
            <a:r>
              <a:rPr lang="en-ZA" sz="1600" b="1" dirty="0">
                <a:solidFill>
                  <a:schemeClr val="tx1"/>
                </a:solidFill>
                <a:latin typeface="Arial"/>
                <a:cs typeface="Arial"/>
              </a:rPr>
              <a:t>policy, research, monitoring and evaluation </a:t>
            </a:r>
            <a:r>
              <a:rPr lang="en-ZA" sz="1600" b="1" dirty="0" smtClean="0">
                <a:solidFill>
                  <a:schemeClr val="tx1"/>
                </a:solidFill>
                <a:latin typeface="Arial"/>
                <a:cs typeface="Arial"/>
              </a:rPr>
              <a:t>capabilities</a:t>
            </a:r>
            <a:endParaRPr lang="en-ZA" sz="1600" b="1" dirty="0">
              <a:solidFill>
                <a:schemeClr val="tx1"/>
              </a:solidFill>
              <a:latin typeface="Arial"/>
              <a:cs typeface="Arial"/>
            </a:endParaRPr>
          </a:p>
        </p:txBody>
      </p:sp>
      <p:sp>
        <p:nvSpPr>
          <p:cNvPr id="34" name="Oval 33"/>
          <p:cNvSpPr/>
          <p:nvPr/>
        </p:nvSpPr>
        <p:spPr>
          <a:xfrm>
            <a:off x="228600" y="2590800"/>
            <a:ext cx="324000" cy="324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latin typeface="Arial"/>
                <a:cs typeface="Arial"/>
              </a:rPr>
              <a:t>3</a:t>
            </a:r>
          </a:p>
        </p:txBody>
      </p:sp>
      <p:sp>
        <p:nvSpPr>
          <p:cNvPr id="4" name="TextBox 3"/>
          <p:cNvSpPr txBox="1"/>
          <p:nvPr/>
        </p:nvSpPr>
        <p:spPr>
          <a:xfrm>
            <a:off x="7467600" y="6477000"/>
            <a:ext cx="565666" cy="378522"/>
          </a:xfrm>
          <a:prstGeom prst="rect">
            <a:avLst/>
          </a:prstGeom>
          <a:noFill/>
        </p:spPr>
        <p:txBody>
          <a:bodyPr wrap="square" rtlCol="0">
            <a:spAutoFit/>
          </a:bodyPr>
          <a:lstStyle/>
          <a:p>
            <a:r>
              <a:rPr lang="en-US" b="1" dirty="0" smtClean="0">
                <a:latin typeface="Arial"/>
                <a:cs typeface="Arial"/>
              </a:rPr>
              <a:t>31</a:t>
            </a:r>
            <a:endParaRPr lang="en-US" b="1" dirty="0">
              <a:latin typeface="Arial"/>
              <a:cs typeface="Arial"/>
            </a:endParaRPr>
          </a:p>
        </p:txBody>
      </p:sp>
    </p:spTree>
    <p:extLst>
      <p:ext uri="{BB962C8B-B14F-4D97-AF65-F5344CB8AC3E}">
        <p14:creationId xmlns:p14="http://schemas.microsoft.com/office/powerpoint/2010/main" xmlns="" val="1314485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46998"/>
            <a:ext cx="8520113" cy="909093"/>
          </a:xfrm>
          <a:solidFill>
            <a:schemeClr val="accent1">
              <a:lumMod val="20000"/>
              <a:lumOff val="80000"/>
            </a:schemeClr>
          </a:solidFill>
        </p:spPr>
        <p:txBody>
          <a:bodyPr/>
          <a:lstStyle/>
          <a:p>
            <a:pPr algn="just"/>
            <a:r>
              <a:rPr lang="en-ZA" dirty="0" smtClean="0">
                <a:latin typeface="Arial"/>
                <a:cs typeface="Arial"/>
              </a:rPr>
              <a:t>Most importantly, M&amp;E must be capacitated to continuously assess the impact of programmes with DSBD and the agencies and recommend changes to approach and budget allocation accordingly.</a:t>
            </a:r>
            <a:endParaRPr lang="en-ZA" dirty="0">
              <a:latin typeface="Arial"/>
              <a:cs typeface="Arial"/>
            </a:endParaRPr>
          </a:p>
        </p:txBody>
      </p:sp>
      <p:sp>
        <p:nvSpPr>
          <p:cNvPr id="3" name="Text Placeholder 2"/>
          <p:cNvSpPr>
            <a:spLocks noGrp="1"/>
          </p:cNvSpPr>
          <p:nvPr>
            <p:ph type="body" sz="quarter" idx="10"/>
          </p:nvPr>
        </p:nvSpPr>
        <p:spPr>
          <a:xfrm>
            <a:off x="0" y="0"/>
            <a:ext cx="9144000" cy="685800"/>
          </a:xfrm>
          <a:solidFill>
            <a:srgbClr val="EBF1DE"/>
          </a:solidFill>
        </p:spPr>
        <p:txBody>
          <a:bodyPr/>
          <a:lstStyle/>
          <a:p>
            <a:pPr algn="r"/>
            <a:r>
              <a:rPr lang="en-ZA" sz="3600" dirty="0">
                <a:latin typeface="Arial"/>
                <a:cs typeface="Arial"/>
              </a:rPr>
              <a:t>Measuring and Communicating Impact</a:t>
            </a:r>
          </a:p>
        </p:txBody>
      </p:sp>
      <p:sp>
        <p:nvSpPr>
          <p:cNvPr id="55" name="Chevron 54"/>
          <p:cNvSpPr/>
          <p:nvPr/>
        </p:nvSpPr>
        <p:spPr bwMode="auto">
          <a:xfrm>
            <a:off x="2927224" y="3285448"/>
            <a:ext cx="1419326" cy="692446"/>
          </a:xfrm>
          <a:prstGeom prst="chevron">
            <a:avLst>
              <a:gd name="adj" fmla="val 25143"/>
            </a:avLst>
          </a:prstGeom>
          <a:solidFill>
            <a:schemeClr val="accent3">
              <a:lumMod val="60000"/>
              <a:lumOff val="40000"/>
            </a:schemeClr>
          </a:solid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400"/>
            <a:r>
              <a:rPr lang="en-ZA" sz="1600" b="1" dirty="0">
                <a:latin typeface="Arial" panose="020B0604020202020204" pitchFamily="34" charset="0"/>
                <a:cs typeface="Arial" panose="020B0604020202020204" pitchFamily="34" charset="0"/>
              </a:rPr>
              <a:t>Inputs</a:t>
            </a:r>
            <a:endParaRPr lang="en-GB" sz="1600" b="1" dirty="0">
              <a:latin typeface="Arial" panose="020B0604020202020204" pitchFamily="34" charset="0"/>
              <a:cs typeface="Arial" panose="020B0604020202020204" pitchFamily="34" charset="0"/>
            </a:endParaRPr>
          </a:p>
        </p:txBody>
      </p:sp>
      <p:sp>
        <p:nvSpPr>
          <p:cNvPr id="56" name="Chevron 55"/>
          <p:cNvSpPr/>
          <p:nvPr/>
        </p:nvSpPr>
        <p:spPr bwMode="auto">
          <a:xfrm>
            <a:off x="6157332" y="3285448"/>
            <a:ext cx="1419326" cy="692446"/>
          </a:xfrm>
          <a:prstGeom prst="chevron">
            <a:avLst>
              <a:gd name="adj" fmla="val 25143"/>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400"/>
            <a:r>
              <a:rPr lang="en-ZA" sz="1600" b="1" dirty="0">
                <a:latin typeface="Arial" panose="020B0604020202020204" pitchFamily="34" charset="0"/>
                <a:cs typeface="Arial" panose="020B0604020202020204" pitchFamily="34" charset="0"/>
              </a:rPr>
              <a:t>Outcomes</a:t>
            </a:r>
            <a:endParaRPr lang="en-GB" sz="1600" b="1" dirty="0">
              <a:latin typeface="Arial" panose="020B0604020202020204" pitchFamily="34" charset="0"/>
              <a:cs typeface="Arial" panose="020B0604020202020204" pitchFamily="34" charset="0"/>
            </a:endParaRPr>
          </a:p>
        </p:txBody>
      </p:sp>
      <p:sp>
        <p:nvSpPr>
          <p:cNvPr id="57" name="Chevron 56"/>
          <p:cNvSpPr/>
          <p:nvPr/>
        </p:nvSpPr>
        <p:spPr bwMode="auto">
          <a:xfrm>
            <a:off x="7442023" y="3285448"/>
            <a:ext cx="1419326" cy="692446"/>
          </a:xfrm>
          <a:prstGeom prst="chevron">
            <a:avLst>
              <a:gd name="adj" fmla="val 25143"/>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400"/>
            <a:r>
              <a:rPr lang="en-ZA" sz="1600" b="1" dirty="0">
                <a:latin typeface="Arial" panose="020B0604020202020204" pitchFamily="34" charset="0"/>
                <a:cs typeface="Arial" panose="020B0604020202020204" pitchFamily="34" charset="0"/>
              </a:rPr>
              <a:t>Impact</a:t>
            </a:r>
            <a:endParaRPr lang="en-GB" sz="1400" b="1" dirty="0">
              <a:latin typeface="Arial" panose="020B0604020202020204" pitchFamily="34" charset="0"/>
              <a:cs typeface="Arial" panose="020B0604020202020204" pitchFamily="34" charset="0"/>
            </a:endParaRPr>
          </a:p>
        </p:txBody>
      </p:sp>
      <p:sp>
        <p:nvSpPr>
          <p:cNvPr id="58" name="Chevron 57"/>
          <p:cNvSpPr/>
          <p:nvPr/>
        </p:nvSpPr>
        <p:spPr bwMode="auto">
          <a:xfrm>
            <a:off x="4214889" y="3285448"/>
            <a:ext cx="1419326" cy="692446"/>
          </a:xfrm>
          <a:prstGeom prst="chevron">
            <a:avLst>
              <a:gd name="adj" fmla="val 25143"/>
            </a:avLst>
          </a:prstGeom>
          <a:solidFill>
            <a:schemeClr val="accent3">
              <a:lumMod val="60000"/>
              <a:lumOff val="40000"/>
            </a:schemeClr>
          </a:solid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400"/>
            <a:r>
              <a:rPr lang="en-ZA" sz="1600" b="1" dirty="0">
                <a:latin typeface="Arial" panose="020B0604020202020204" pitchFamily="34" charset="0"/>
                <a:cs typeface="Arial" panose="020B0604020202020204" pitchFamily="34" charset="0"/>
              </a:rPr>
              <a:t>Activities</a:t>
            </a:r>
            <a:endParaRPr lang="en-GB" sz="1600" b="1" dirty="0">
              <a:latin typeface="Arial" panose="020B0604020202020204" pitchFamily="34" charset="0"/>
              <a:cs typeface="Arial" panose="020B0604020202020204" pitchFamily="34" charset="0"/>
            </a:endParaRPr>
          </a:p>
        </p:txBody>
      </p:sp>
      <p:sp>
        <p:nvSpPr>
          <p:cNvPr id="59" name="Striped Right Arrow 58"/>
          <p:cNvSpPr/>
          <p:nvPr/>
        </p:nvSpPr>
        <p:spPr bwMode="auto">
          <a:xfrm>
            <a:off x="5689863" y="3477568"/>
            <a:ext cx="623188" cy="308206"/>
          </a:xfrm>
          <a:prstGeom prst="stripedRightArrow">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lt1"/>
              </a:solidFill>
              <a:latin typeface="+mn-lt"/>
              <a:ea typeface="+mn-ea"/>
              <a:cs typeface="+mn-cs"/>
            </a:endParaRPr>
          </a:p>
        </p:txBody>
      </p:sp>
      <p:sp>
        <p:nvSpPr>
          <p:cNvPr id="60" name="Chevron 59"/>
          <p:cNvSpPr/>
          <p:nvPr/>
        </p:nvSpPr>
        <p:spPr bwMode="auto">
          <a:xfrm>
            <a:off x="318152" y="3285448"/>
            <a:ext cx="1889125" cy="692446"/>
          </a:xfrm>
          <a:prstGeom prst="chevron">
            <a:avLst>
              <a:gd name="adj" fmla="val 25143"/>
            </a:avLst>
          </a:prstGeom>
          <a:solidFill>
            <a:schemeClr val="accent3">
              <a:lumMod val="60000"/>
              <a:lumOff val="40000"/>
            </a:schemeClr>
          </a:solidFill>
          <a:ln w="2857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defTabSz="914400"/>
            <a:r>
              <a:rPr lang="en-ZA" sz="1600" b="1" dirty="0">
                <a:latin typeface="Arial" panose="020B0604020202020204" pitchFamily="34" charset="0"/>
                <a:cs typeface="Arial" panose="020B0604020202020204" pitchFamily="34" charset="0"/>
              </a:rPr>
              <a:t>Opportunity</a:t>
            </a:r>
            <a:endParaRPr lang="en-GB" sz="1600" b="1" dirty="0">
              <a:latin typeface="Arial" panose="020B0604020202020204" pitchFamily="34" charset="0"/>
              <a:cs typeface="Arial" panose="020B0604020202020204" pitchFamily="34" charset="0"/>
            </a:endParaRPr>
          </a:p>
        </p:txBody>
      </p:sp>
      <p:sp>
        <p:nvSpPr>
          <p:cNvPr id="61" name="Striped Right Arrow 60"/>
          <p:cNvSpPr/>
          <p:nvPr/>
        </p:nvSpPr>
        <p:spPr bwMode="auto">
          <a:xfrm>
            <a:off x="2330278" y="3477568"/>
            <a:ext cx="622800" cy="308206"/>
          </a:xfrm>
          <a:prstGeom prst="striped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lt1"/>
              </a:solidFill>
              <a:latin typeface="+mn-lt"/>
              <a:ea typeface="+mn-ea"/>
              <a:cs typeface="+mn-cs"/>
            </a:endParaRPr>
          </a:p>
        </p:txBody>
      </p:sp>
      <p:cxnSp>
        <p:nvCxnSpPr>
          <p:cNvPr id="62" name="Elbow Connector 4"/>
          <p:cNvCxnSpPr>
            <a:stCxn id="60" idx="0"/>
            <a:endCxn id="57" idx="0"/>
          </p:cNvCxnSpPr>
          <p:nvPr/>
        </p:nvCxnSpPr>
        <p:spPr>
          <a:xfrm rot="5400000" flipH="1" flipV="1">
            <a:off x="4620149" y="-159037"/>
            <a:ext cx="12700" cy="6888971"/>
          </a:xfrm>
          <a:prstGeom prst="curvedConnector3">
            <a:avLst>
              <a:gd name="adj1" fmla="val 8474984"/>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4"/>
          <p:cNvCxnSpPr>
            <a:stCxn id="57" idx="2"/>
            <a:endCxn id="60" idx="2"/>
          </p:cNvCxnSpPr>
          <p:nvPr/>
        </p:nvCxnSpPr>
        <p:spPr>
          <a:xfrm rot="5400000">
            <a:off x="4620150" y="533409"/>
            <a:ext cx="12700" cy="6888971"/>
          </a:xfrm>
          <a:prstGeom prst="curvedConnector3">
            <a:avLst>
              <a:gd name="adj1" fmla="val 1050001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461013" y="1877654"/>
            <a:ext cx="2228850" cy="738664"/>
          </a:xfrm>
          <a:prstGeom prst="rect">
            <a:avLst/>
          </a:prstGeom>
          <a:solidFill>
            <a:schemeClr val="bg2">
              <a:lumMod val="20000"/>
              <a:lumOff val="80000"/>
            </a:schemeClr>
          </a:solidFill>
        </p:spPr>
        <p:txBody>
          <a:bodyPr wrap="square" lIns="36000" rIns="36000" rtlCol="0" anchor="ctr">
            <a:spAutoFit/>
          </a:bodyPr>
          <a:lstStyle/>
          <a:p>
            <a:pPr algn="ctr">
              <a:spcAft>
                <a:spcPts val="600"/>
              </a:spcAft>
            </a:pPr>
            <a:r>
              <a:rPr lang="en-ZA" sz="1400" b="1" dirty="0" smtClean="0"/>
              <a:t>Have we understood the opportunity and put a plan in place to pursue it?</a:t>
            </a:r>
            <a:endParaRPr lang="en-ZA" sz="1400" dirty="0" smtClean="0"/>
          </a:p>
        </p:txBody>
      </p:sp>
      <p:sp>
        <p:nvSpPr>
          <p:cNvPr id="65" name="TextBox 64"/>
          <p:cNvSpPr txBox="1"/>
          <p:nvPr/>
        </p:nvSpPr>
        <p:spPr>
          <a:xfrm>
            <a:off x="3461013" y="4827458"/>
            <a:ext cx="2228850" cy="954107"/>
          </a:xfrm>
          <a:prstGeom prst="rect">
            <a:avLst/>
          </a:prstGeom>
          <a:solidFill>
            <a:schemeClr val="bg2">
              <a:lumMod val="20000"/>
              <a:lumOff val="80000"/>
            </a:schemeClr>
          </a:solidFill>
        </p:spPr>
        <p:txBody>
          <a:bodyPr wrap="square" lIns="36000" rIns="36000" rtlCol="0" anchor="ctr">
            <a:spAutoFit/>
          </a:bodyPr>
          <a:lstStyle/>
          <a:p>
            <a:pPr algn="ctr">
              <a:spcAft>
                <a:spcPts val="600"/>
              </a:spcAft>
            </a:pPr>
            <a:r>
              <a:rPr lang="en-ZA" sz="1400" b="1" dirty="0" smtClean="0">
                <a:latin typeface="Arial"/>
                <a:cs typeface="Arial"/>
              </a:rPr>
              <a:t>Are we executing against the plan and is it delivering the desired results?</a:t>
            </a:r>
            <a:endParaRPr lang="en-ZA" sz="1400" dirty="0" smtClean="0">
              <a:latin typeface="Arial"/>
              <a:cs typeface="Arial"/>
            </a:endParaRPr>
          </a:p>
        </p:txBody>
      </p:sp>
      <p:sp>
        <p:nvSpPr>
          <p:cNvPr id="4" name="TextBox 3"/>
          <p:cNvSpPr txBox="1"/>
          <p:nvPr/>
        </p:nvSpPr>
        <p:spPr>
          <a:xfrm>
            <a:off x="7467600" y="6477000"/>
            <a:ext cx="489466" cy="369332"/>
          </a:xfrm>
          <a:prstGeom prst="rect">
            <a:avLst/>
          </a:prstGeom>
          <a:noFill/>
        </p:spPr>
        <p:txBody>
          <a:bodyPr wrap="square" rtlCol="0">
            <a:spAutoFit/>
          </a:bodyPr>
          <a:lstStyle/>
          <a:p>
            <a:r>
              <a:rPr lang="en-US" b="1" dirty="0" smtClean="0">
                <a:latin typeface="Arial"/>
                <a:cs typeface="Arial"/>
              </a:rPr>
              <a:t>32</a:t>
            </a:r>
            <a:endParaRPr lang="en-US" b="1" dirty="0">
              <a:latin typeface="Arial"/>
              <a:cs typeface="Arial"/>
            </a:endParaRPr>
          </a:p>
        </p:txBody>
      </p:sp>
    </p:spTree>
    <p:extLst>
      <p:ext uri="{BB962C8B-B14F-4D97-AF65-F5344CB8AC3E}">
        <p14:creationId xmlns:p14="http://schemas.microsoft.com/office/powerpoint/2010/main" xmlns="" val="2646897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20113" cy="917891"/>
          </a:xfrm>
          <a:solidFill>
            <a:schemeClr val="accent1">
              <a:lumMod val="20000"/>
              <a:lumOff val="80000"/>
            </a:schemeClr>
          </a:solidFill>
        </p:spPr>
        <p:txBody>
          <a:bodyPr/>
          <a:lstStyle/>
          <a:p>
            <a:pPr algn="just"/>
            <a:r>
              <a:rPr lang="en-ZA" dirty="0" smtClean="0">
                <a:latin typeface="Arial"/>
                <a:cs typeface="Arial"/>
              </a:rPr>
              <a:t>To connect the mandate to the activities of the department, top-level macro-economic benchmarks for SMME performance in the economy are required to demonstrate DSBD’s overall impact. For instance, contribution </a:t>
            </a:r>
            <a:r>
              <a:rPr lang="en-ZA" dirty="0">
                <a:latin typeface="Arial"/>
                <a:cs typeface="Arial"/>
              </a:rPr>
              <a:t>to </a:t>
            </a:r>
            <a:r>
              <a:rPr lang="en-ZA" dirty="0" smtClean="0">
                <a:latin typeface="Arial"/>
                <a:cs typeface="Arial"/>
              </a:rPr>
              <a:t>GDP, </a:t>
            </a:r>
            <a:r>
              <a:rPr lang="en-ZA" dirty="0">
                <a:latin typeface="Arial"/>
                <a:cs typeface="Arial"/>
              </a:rPr>
              <a:t>contribution to employment and sustainable </a:t>
            </a:r>
            <a:r>
              <a:rPr lang="en-ZA" dirty="0" smtClean="0">
                <a:latin typeface="Arial"/>
                <a:cs typeface="Arial"/>
              </a:rPr>
              <a:t>livelihoods and SMME dynamism could be employed as highly visible targets.</a:t>
            </a:r>
            <a:endParaRPr lang="en-ZA" dirty="0">
              <a:latin typeface="Arial"/>
              <a:cs typeface="Arial"/>
            </a:endParaRPr>
          </a:p>
        </p:txBody>
      </p:sp>
      <p:sp>
        <p:nvSpPr>
          <p:cNvPr id="3" name="Text Placeholder 2"/>
          <p:cNvSpPr>
            <a:spLocks noGrp="1"/>
          </p:cNvSpPr>
          <p:nvPr>
            <p:ph type="body" sz="quarter" idx="10"/>
          </p:nvPr>
        </p:nvSpPr>
        <p:spPr>
          <a:xfrm>
            <a:off x="76200" y="0"/>
            <a:ext cx="9067800" cy="685800"/>
          </a:xfrm>
          <a:solidFill>
            <a:schemeClr val="accent3">
              <a:lumMod val="20000"/>
              <a:lumOff val="80000"/>
            </a:schemeClr>
          </a:solidFill>
        </p:spPr>
        <p:txBody>
          <a:bodyPr/>
          <a:lstStyle/>
          <a:p>
            <a:pPr algn="r"/>
            <a:r>
              <a:rPr lang="en-ZA" sz="3600" dirty="0" smtClean="0">
                <a:latin typeface="Arial"/>
                <a:cs typeface="Arial"/>
              </a:rPr>
              <a:t>Measuring and Communicating Impact</a:t>
            </a:r>
            <a:endParaRPr lang="en-ZA" sz="3600" dirty="0">
              <a:latin typeface="Arial"/>
              <a:cs typeface="Arial"/>
            </a:endParaRPr>
          </a:p>
        </p:txBody>
      </p:sp>
      <p:sp>
        <p:nvSpPr>
          <p:cNvPr id="16" name="Pentagon 15"/>
          <p:cNvSpPr/>
          <p:nvPr/>
        </p:nvSpPr>
        <p:spPr>
          <a:xfrm>
            <a:off x="1230913" y="2498537"/>
            <a:ext cx="1523656" cy="1006059"/>
          </a:xfrm>
          <a:prstGeom prst="homePlate">
            <a:avLst>
              <a:gd name="adj" fmla="val 20874"/>
            </a:avLst>
          </a:prstGeom>
          <a:solidFill>
            <a:schemeClr val="accent3">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ZA" sz="1400" b="1" dirty="0" smtClean="0">
                <a:solidFill>
                  <a:srgbClr val="000000"/>
                </a:solidFill>
                <a:latin typeface="Arial"/>
                <a:cs typeface="Arial"/>
              </a:rPr>
              <a:t>Economic Contribution</a:t>
            </a:r>
          </a:p>
          <a:p>
            <a:pPr algn="ctr"/>
            <a:r>
              <a:rPr lang="en-ZA" sz="1050" b="1" i="1" dirty="0" smtClean="0">
                <a:solidFill>
                  <a:srgbClr val="000000"/>
                </a:solidFill>
                <a:latin typeface="Arial"/>
                <a:cs typeface="Arial"/>
              </a:rPr>
              <a:t>(Contribution </a:t>
            </a:r>
            <a:r>
              <a:rPr lang="en-ZA" sz="1050" b="1" i="1" dirty="0">
                <a:solidFill>
                  <a:srgbClr val="000000"/>
                </a:solidFill>
                <a:latin typeface="Arial"/>
                <a:cs typeface="Arial"/>
              </a:rPr>
              <a:t>to </a:t>
            </a:r>
            <a:r>
              <a:rPr lang="en-ZA" sz="1050" b="1" i="1" dirty="0" smtClean="0">
                <a:solidFill>
                  <a:srgbClr val="000000"/>
                </a:solidFill>
                <a:latin typeface="Arial"/>
                <a:cs typeface="Arial"/>
              </a:rPr>
              <a:t>GDP)</a:t>
            </a:r>
            <a:endParaRPr lang="en-ZA" sz="1050" b="1" i="1" dirty="0">
              <a:solidFill>
                <a:srgbClr val="000000"/>
              </a:solidFill>
              <a:latin typeface="Arial"/>
              <a:cs typeface="Arial"/>
            </a:endParaRPr>
          </a:p>
        </p:txBody>
      </p:sp>
      <p:sp>
        <p:nvSpPr>
          <p:cNvPr id="18" name="Pentagon 17"/>
          <p:cNvSpPr/>
          <p:nvPr/>
        </p:nvSpPr>
        <p:spPr>
          <a:xfrm>
            <a:off x="1230914" y="3764231"/>
            <a:ext cx="1523656" cy="1006059"/>
          </a:xfrm>
          <a:prstGeom prst="homePlate">
            <a:avLst>
              <a:gd name="adj" fmla="val 20874"/>
            </a:avLst>
          </a:prstGeom>
          <a:solidFill>
            <a:srgbClr val="EBF1DE"/>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ZA" sz="1400" b="1" dirty="0" smtClean="0">
                <a:solidFill>
                  <a:srgbClr val="000000"/>
                </a:solidFill>
                <a:latin typeface="Arial"/>
                <a:cs typeface="Arial"/>
              </a:rPr>
              <a:t>Social Contribution</a:t>
            </a:r>
          </a:p>
          <a:p>
            <a:pPr algn="ctr"/>
            <a:r>
              <a:rPr lang="en-ZA" sz="1050" b="1" i="1" dirty="0" smtClean="0">
                <a:solidFill>
                  <a:srgbClr val="000000"/>
                </a:solidFill>
                <a:latin typeface="Arial"/>
                <a:cs typeface="Arial"/>
              </a:rPr>
              <a:t>(Contribution </a:t>
            </a:r>
            <a:r>
              <a:rPr lang="en-ZA" sz="1050" b="1" i="1" dirty="0">
                <a:solidFill>
                  <a:srgbClr val="000000"/>
                </a:solidFill>
                <a:latin typeface="Arial"/>
                <a:cs typeface="Arial"/>
              </a:rPr>
              <a:t>to employment and sustainable </a:t>
            </a:r>
            <a:r>
              <a:rPr lang="en-ZA" sz="1050" b="1" i="1" dirty="0" smtClean="0">
                <a:solidFill>
                  <a:srgbClr val="000000"/>
                </a:solidFill>
                <a:latin typeface="Arial"/>
                <a:cs typeface="Arial"/>
              </a:rPr>
              <a:t>livelihoods</a:t>
            </a:r>
            <a:r>
              <a:rPr lang="en-ZA" sz="1050" i="1" dirty="0" smtClean="0">
                <a:solidFill>
                  <a:schemeClr val="bg1"/>
                </a:solidFill>
              </a:rPr>
              <a:t>)</a:t>
            </a:r>
            <a:endParaRPr lang="en-ZA" sz="1050" i="1" dirty="0">
              <a:solidFill>
                <a:schemeClr val="bg1"/>
              </a:solidFill>
            </a:endParaRPr>
          </a:p>
        </p:txBody>
      </p:sp>
      <p:sp>
        <p:nvSpPr>
          <p:cNvPr id="19" name="Pentagon 18"/>
          <p:cNvSpPr/>
          <p:nvPr/>
        </p:nvSpPr>
        <p:spPr>
          <a:xfrm>
            <a:off x="1230914" y="5042492"/>
            <a:ext cx="1523656" cy="1006059"/>
          </a:xfrm>
          <a:prstGeom prst="homePlate">
            <a:avLst>
              <a:gd name="adj" fmla="val 20874"/>
            </a:avLst>
          </a:prstGeom>
          <a:solidFill>
            <a:srgbClr val="EBF1DE"/>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ZA" sz="1400" dirty="0" smtClean="0">
                <a:solidFill>
                  <a:srgbClr val="000000"/>
                </a:solidFill>
                <a:latin typeface="Arial"/>
                <a:cs typeface="Arial"/>
              </a:rPr>
              <a:t>Dynamism</a:t>
            </a:r>
          </a:p>
          <a:p>
            <a:pPr algn="ctr"/>
            <a:r>
              <a:rPr lang="en-ZA" sz="1050" i="1" dirty="0" smtClean="0">
                <a:solidFill>
                  <a:srgbClr val="000000"/>
                </a:solidFill>
                <a:latin typeface="Arial"/>
                <a:cs typeface="Arial"/>
              </a:rPr>
              <a:t>(Start-up and start-up success rate)</a:t>
            </a:r>
            <a:endParaRPr lang="en-ZA" sz="1050" i="1" dirty="0">
              <a:solidFill>
                <a:srgbClr val="000000"/>
              </a:solidFill>
              <a:latin typeface="Arial"/>
              <a:cs typeface="Arial"/>
            </a:endParaRPr>
          </a:p>
        </p:txBody>
      </p:sp>
      <p:sp>
        <p:nvSpPr>
          <p:cNvPr id="22" name="Freeform 33"/>
          <p:cNvSpPr>
            <a:spLocks/>
          </p:cNvSpPr>
          <p:nvPr>
            <p:custDataLst>
              <p:tags r:id="rId1"/>
            </p:custDataLst>
          </p:nvPr>
        </p:nvSpPr>
        <p:spPr bwMode="auto">
          <a:xfrm rot="5400000">
            <a:off x="5111789" y="1204538"/>
            <a:ext cx="483214" cy="1942754"/>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 name="T14" fmla="*/ 0 60000 65536"/>
              <a:gd name="T15" fmla="*/ 0 60000 65536"/>
              <a:gd name="T16" fmla="*/ 0 60000 65536"/>
              <a:gd name="T17" fmla="*/ 0 60000 65536"/>
              <a:gd name="T18" fmla="*/ 0 60000 65536"/>
              <a:gd name="T19" fmla="*/ 0 60000 65536"/>
              <a:gd name="T20" fmla="*/ 0 60000 65536"/>
              <a:gd name="T21" fmla="*/ 0 w 1152"/>
              <a:gd name="T22" fmla="*/ 0 h 576"/>
              <a:gd name="T23" fmla="*/ 1152 w 1152"/>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576">
                <a:moveTo>
                  <a:pt x="0" y="0"/>
                </a:moveTo>
                <a:lnTo>
                  <a:pt x="1048" y="0"/>
                </a:lnTo>
                <a:lnTo>
                  <a:pt x="1152" y="288"/>
                </a:lnTo>
                <a:lnTo>
                  <a:pt x="1048" y="576"/>
                </a:lnTo>
                <a:lnTo>
                  <a:pt x="0" y="576"/>
                </a:lnTo>
                <a:lnTo>
                  <a:pt x="0" y="288"/>
                </a:lnTo>
                <a:lnTo>
                  <a:pt x="0" y="0"/>
                </a:lnTo>
                <a:close/>
              </a:path>
            </a:pathLst>
          </a:custGeom>
          <a:solidFill>
            <a:schemeClr val="tx1"/>
          </a:solidFill>
          <a:ln w="9525">
            <a:solidFill>
              <a:schemeClr val="tx1"/>
            </a:solidFill>
            <a:round/>
            <a:headEnd/>
            <a:tailEnd/>
          </a:ln>
        </p:spPr>
        <p:txBody>
          <a:bodyPr vert="vert270" wrap="square" anchor="ctr"/>
          <a:lstStyle/>
          <a:p>
            <a:pPr algn="ctr"/>
            <a:r>
              <a:rPr lang="en-GB" sz="1400" cap="small" dirty="0" smtClean="0">
                <a:solidFill>
                  <a:schemeClr val="bg1"/>
                </a:solidFill>
              </a:rPr>
              <a:t>Benchmark 2015</a:t>
            </a:r>
            <a:endParaRPr lang="en-GB" sz="1400" cap="small" dirty="0">
              <a:solidFill>
                <a:schemeClr val="bg1"/>
              </a:solidFill>
            </a:endParaRPr>
          </a:p>
        </p:txBody>
      </p:sp>
      <p:sp>
        <p:nvSpPr>
          <p:cNvPr id="23" name="TextBox 22"/>
          <p:cNvSpPr txBox="1"/>
          <p:nvPr/>
        </p:nvSpPr>
        <p:spPr>
          <a:xfrm>
            <a:off x="2754570" y="2455263"/>
            <a:ext cx="1331219" cy="1092607"/>
          </a:xfrm>
          <a:prstGeom prst="rect">
            <a:avLst/>
          </a:prstGeom>
          <a:noFill/>
        </p:spPr>
        <p:txBody>
          <a:bodyPr wrap="square" lIns="36000" rIns="36000" rtlCol="0" anchor="ctr">
            <a:spAutoFit/>
          </a:bodyPr>
          <a:lstStyle/>
          <a:p>
            <a:pPr algn="ctr">
              <a:spcAft>
                <a:spcPts val="600"/>
              </a:spcAft>
            </a:pPr>
            <a:r>
              <a:rPr lang="en-ZA" sz="1000" b="1" dirty="0" smtClean="0">
                <a:latin typeface="Arial"/>
                <a:cs typeface="Arial"/>
              </a:rPr>
              <a:t>Objective: </a:t>
            </a:r>
          </a:p>
          <a:p>
            <a:pPr algn="ctr">
              <a:spcAft>
                <a:spcPts val="600"/>
              </a:spcAft>
            </a:pPr>
            <a:r>
              <a:rPr lang="en-ZA" sz="1000" dirty="0" smtClean="0">
                <a:latin typeface="Arial"/>
                <a:cs typeface="Arial"/>
              </a:rPr>
              <a:t>To grow both the proportional and absolute contribution of </a:t>
            </a:r>
            <a:r>
              <a:rPr lang="en-ZA" sz="1000" dirty="0" smtClean="0">
                <a:solidFill>
                  <a:srgbClr val="000000"/>
                </a:solidFill>
                <a:latin typeface="Arial"/>
                <a:cs typeface="Arial"/>
              </a:rPr>
              <a:t>SMMEs  </a:t>
            </a:r>
            <a:r>
              <a:rPr lang="en-ZA" sz="1000" dirty="0" smtClean="0">
                <a:latin typeface="Arial"/>
                <a:cs typeface="Arial"/>
              </a:rPr>
              <a:t>and cooperatives to GDP</a:t>
            </a:r>
          </a:p>
        </p:txBody>
      </p:sp>
      <p:sp>
        <p:nvSpPr>
          <p:cNvPr id="25" name="Freeform 33"/>
          <p:cNvSpPr>
            <a:spLocks/>
          </p:cNvSpPr>
          <p:nvPr>
            <p:custDataLst>
              <p:tags r:id="rId2"/>
            </p:custDataLst>
          </p:nvPr>
        </p:nvSpPr>
        <p:spPr bwMode="auto">
          <a:xfrm rot="5400000">
            <a:off x="7296604" y="1204538"/>
            <a:ext cx="483214" cy="1942754"/>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 name="T14" fmla="*/ 0 60000 65536"/>
              <a:gd name="T15" fmla="*/ 0 60000 65536"/>
              <a:gd name="T16" fmla="*/ 0 60000 65536"/>
              <a:gd name="T17" fmla="*/ 0 60000 65536"/>
              <a:gd name="T18" fmla="*/ 0 60000 65536"/>
              <a:gd name="T19" fmla="*/ 0 60000 65536"/>
              <a:gd name="T20" fmla="*/ 0 60000 65536"/>
              <a:gd name="T21" fmla="*/ 0 w 1152"/>
              <a:gd name="T22" fmla="*/ 0 h 576"/>
              <a:gd name="T23" fmla="*/ 1152 w 1152"/>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576">
                <a:moveTo>
                  <a:pt x="0" y="0"/>
                </a:moveTo>
                <a:lnTo>
                  <a:pt x="1048" y="0"/>
                </a:lnTo>
                <a:lnTo>
                  <a:pt x="1152" y="288"/>
                </a:lnTo>
                <a:lnTo>
                  <a:pt x="1048" y="576"/>
                </a:lnTo>
                <a:lnTo>
                  <a:pt x="0" y="576"/>
                </a:lnTo>
                <a:lnTo>
                  <a:pt x="0" y="288"/>
                </a:lnTo>
                <a:lnTo>
                  <a:pt x="0" y="0"/>
                </a:lnTo>
                <a:close/>
              </a:path>
            </a:pathLst>
          </a:custGeom>
          <a:solidFill>
            <a:schemeClr val="tx1"/>
          </a:solidFill>
          <a:ln w="9525">
            <a:solidFill>
              <a:schemeClr val="tx1"/>
            </a:solidFill>
            <a:round/>
            <a:headEnd/>
            <a:tailEnd/>
          </a:ln>
        </p:spPr>
        <p:txBody>
          <a:bodyPr vert="vert270" wrap="square" anchor="ctr"/>
          <a:lstStyle/>
          <a:p>
            <a:pPr algn="ctr"/>
            <a:r>
              <a:rPr lang="en-GB" sz="1400" cap="small" dirty="0" smtClean="0">
                <a:solidFill>
                  <a:schemeClr val="bg1"/>
                </a:solidFill>
              </a:rPr>
              <a:t>Target 2020</a:t>
            </a:r>
            <a:endParaRPr lang="en-GB" sz="1400" cap="small" dirty="0">
              <a:solidFill>
                <a:schemeClr val="bg1"/>
              </a:solidFill>
            </a:endParaRPr>
          </a:p>
        </p:txBody>
      </p:sp>
      <p:sp>
        <p:nvSpPr>
          <p:cNvPr id="29" name="TextBox 28"/>
          <p:cNvSpPr txBox="1"/>
          <p:nvPr/>
        </p:nvSpPr>
        <p:spPr>
          <a:xfrm>
            <a:off x="2754569" y="3490125"/>
            <a:ext cx="1331219" cy="1554272"/>
          </a:xfrm>
          <a:prstGeom prst="rect">
            <a:avLst/>
          </a:prstGeom>
          <a:noFill/>
        </p:spPr>
        <p:txBody>
          <a:bodyPr wrap="square" lIns="36000" rIns="36000" rtlCol="0" anchor="ctr">
            <a:spAutoFit/>
          </a:bodyPr>
          <a:lstStyle/>
          <a:p>
            <a:pPr algn="ctr">
              <a:spcAft>
                <a:spcPts val="600"/>
              </a:spcAft>
            </a:pPr>
            <a:r>
              <a:rPr lang="en-ZA" sz="1000" b="1" dirty="0" smtClean="0">
                <a:latin typeface="Arial"/>
                <a:cs typeface="Arial"/>
              </a:rPr>
              <a:t>Objective: </a:t>
            </a:r>
          </a:p>
          <a:p>
            <a:pPr algn="ctr">
              <a:spcAft>
                <a:spcPts val="600"/>
              </a:spcAft>
            </a:pPr>
            <a:r>
              <a:rPr lang="en-ZA" sz="1000" dirty="0" smtClean="0">
                <a:latin typeface="Arial"/>
                <a:cs typeface="Arial"/>
              </a:rPr>
              <a:t>To grow both the proportional and absolute contribution of SMMEs to employment and the creation of sustainable livelihoods</a:t>
            </a:r>
          </a:p>
        </p:txBody>
      </p:sp>
      <p:sp>
        <p:nvSpPr>
          <p:cNvPr id="30" name="TextBox 29"/>
          <p:cNvSpPr txBox="1"/>
          <p:nvPr/>
        </p:nvSpPr>
        <p:spPr>
          <a:xfrm>
            <a:off x="2754569" y="5153106"/>
            <a:ext cx="1331219" cy="784830"/>
          </a:xfrm>
          <a:prstGeom prst="rect">
            <a:avLst/>
          </a:prstGeom>
          <a:noFill/>
        </p:spPr>
        <p:txBody>
          <a:bodyPr wrap="square" lIns="36000" rIns="36000" rtlCol="0" anchor="ctr">
            <a:spAutoFit/>
          </a:bodyPr>
          <a:lstStyle/>
          <a:p>
            <a:pPr algn="ctr">
              <a:spcAft>
                <a:spcPts val="600"/>
              </a:spcAft>
            </a:pPr>
            <a:r>
              <a:rPr lang="en-ZA" sz="1000" b="1" dirty="0" smtClean="0">
                <a:latin typeface="Arial"/>
                <a:cs typeface="Arial"/>
              </a:rPr>
              <a:t>Objective: </a:t>
            </a:r>
          </a:p>
          <a:p>
            <a:pPr algn="ctr">
              <a:spcAft>
                <a:spcPts val="600"/>
              </a:spcAft>
            </a:pPr>
            <a:r>
              <a:rPr lang="en-ZA" sz="1000" dirty="0" smtClean="0">
                <a:latin typeface="Arial"/>
                <a:cs typeface="Arial"/>
              </a:rPr>
              <a:t>To improve both the start-up rate and the start-up success rate</a:t>
            </a:r>
          </a:p>
        </p:txBody>
      </p:sp>
      <p:cxnSp>
        <p:nvCxnSpPr>
          <p:cNvPr id="38" name="Straight Connector 37"/>
          <p:cNvCxnSpPr/>
          <p:nvPr/>
        </p:nvCxnSpPr>
        <p:spPr>
          <a:xfrm>
            <a:off x="6453546" y="1800051"/>
            <a:ext cx="0" cy="4320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76110" y="3644013"/>
            <a:ext cx="75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76110" y="4908092"/>
            <a:ext cx="75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19928" y="4056712"/>
            <a:ext cx="692312" cy="223354"/>
          </a:xfrm>
          <a:prstGeom prst="rect">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ZA" sz="800" dirty="0" smtClean="0">
                <a:solidFill>
                  <a:schemeClr val="tx1"/>
                </a:solidFill>
              </a:rPr>
              <a:t>FORMAL</a:t>
            </a:r>
            <a:endParaRPr lang="en-ZA" sz="800" dirty="0">
              <a:solidFill>
                <a:schemeClr val="tx1"/>
              </a:solidFill>
            </a:endParaRPr>
          </a:p>
        </p:txBody>
      </p:sp>
      <p:sp>
        <p:nvSpPr>
          <p:cNvPr id="44" name="Rectangle 43"/>
          <p:cNvSpPr/>
          <p:nvPr/>
        </p:nvSpPr>
        <p:spPr>
          <a:xfrm>
            <a:off x="419928" y="4327578"/>
            <a:ext cx="692312" cy="223354"/>
          </a:xfrm>
          <a:prstGeom prst="rect">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ZA" sz="800" dirty="0" smtClean="0">
                <a:solidFill>
                  <a:schemeClr val="tx1"/>
                </a:solidFill>
              </a:rPr>
              <a:t>INFORMAL</a:t>
            </a:r>
            <a:endParaRPr lang="en-ZA" sz="800" dirty="0">
              <a:solidFill>
                <a:schemeClr val="tx1"/>
              </a:solidFill>
            </a:endParaRPr>
          </a:p>
        </p:txBody>
      </p:sp>
      <p:sp>
        <p:nvSpPr>
          <p:cNvPr id="46" name="Rectangle 45"/>
          <p:cNvSpPr/>
          <p:nvPr/>
        </p:nvSpPr>
        <p:spPr>
          <a:xfrm>
            <a:off x="419928" y="5432467"/>
            <a:ext cx="692312" cy="223354"/>
          </a:xfrm>
          <a:prstGeom prst="rect">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ZA" sz="800" dirty="0" smtClean="0">
                <a:solidFill>
                  <a:schemeClr val="tx1"/>
                </a:solidFill>
              </a:rPr>
              <a:t>FORMAL</a:t>
            </a:r>
            <a:endParaRPr lang="en-ZA" sz="800" dirty="0">
              <a:solidFill>
                <a:schemeClr val="tx1"/>
              </a:solidFill>
            </a:endParaRPr>
          </a:p>
        </p:txBody>
      </p:sp>
      <p:sp>
        <p:nvSpPr>
          <p:cNvPr id="49" name="Rectangle 48"/>
          <p:cNvSpPr/>
          <p:nvPr/>
        </p:nvSpPr>
        <p:spPr>
          <a:xfrm>
            <a:off x="4382019" y="2498537"/>
            <a:ext cx="1942754" cy="3550014"/>
          </a:xfrm>
          <a:prstGeom prst="rect">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solidFill>
                  <a:schemeClr val="tx1"/>
                </a:solidFill>
                <a:latin typeface="Arial"/>
                <a:cs typeface="Arial"/>
              </a:rPr>
              <a:t>What is the current state that we are seeking to change?</a:t>
            </a:r>
            <a:endParaRPr lang="en-ZA" sz="2000" dirty="0">
              <a:solidFill>
                <a:schemeClr val="tx1"/>
              </a:solidFill>
              <a:latin typeface="Arial"/>
              <a:cs typeface="Arial"/>
            </a:endParaRPr>
          </a:p>
        </p:txBody>
      </p:sp>
      <p:sp>
        <p:nvSpPr>
          <p:cNvPr id="50" name="Rectangle 49"/>
          <p:cNvSpPr/>
          <p:nvPr/>
        </p:nvSpPr>
        <p:spPr>
          <a:xfrm>
            <a:off x="6566834" y="2505059"/>
            <a:ext cx="1942754" cy="3550014"/>
          </a:xfrm>
          <a:prstGeom prst="rect">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solidFill>
                  <a:schemeClr val="tx1"/>
                </a:solidFill>
                <a:latin typeface="Arial"/>
                <a:cs typeface="Arial"/>
              </a:rPr>
              <a:t>Are we making progress against our goals</a:t>
            </a:r>
            <a:r>
              <a:rPr lang="en-ZA" sz="2000" dirty="0" smtClean="0">
                <a:solidFill>
                  <a:schemeClr val="tx1"/>
                </a:solidFill>
              </a:rPr>
              <a:t>?</a:t>
            </a:r>
            <a:endParaRPr lang="en-ZA" sz="2000" dirty="0">
              <a:solidFill>
                <a:schemeClr val="tx1"/>
              </a:solidFill>
            </a:endParaRPr>
          </a:p>
        </p:txBody>
      </p:sp>
      <p:sp>
        <p:nvSpPr>
          <p:cNvPr id="21" name="Rectangle 20"/>
          <p:cNvSpPr/>
          <p:nvPr/>
        </p:nvSpPr>
        <p:spPr>
          <a:xfrm>
            <a:off x="419928" y="2767836"/>
            <a:ext cx="692312" cy="223354"/>
          </a:xfrm>
          <a:prstGeom prst="rect">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ZA" sz="800" dirty="0" smtClean="0">
                <a:solidFill>
                  <a:schemeClr val="tx1"/>
                </a:solidFill>
              </a:rPr>
              <a:t>FORMAL</a:t>
            </a:r>
            <a:endParaRPr lang="en-ZA" sz="800" dirty="0">
              <a:solidFill>
                <a:schemeClr val="tx1"/>
              </a:solidFill>
            </a:endParaRPr>
          </a:p>
        </p:txBody>
      </p:sp>
      <p:sp>
        <p:nvSpPr>
          <p:cNvPr id="24" name="Rectangle 23"/>
          <p:cNvSpPr/>
          <p:nvPr/>
        </p:nvSpPr>
        <p:spPr>
          <a:xfrm>
            <a:off x="419928" y="3038702"/>
            <a:ext cx="692312" cy="223354"/>
          </a:xfrm>
          <a:prstGeom prst="rect">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ZA" sz="800" dirty="0" smtClean="0">
                <a:solidFill>
                  <a:schemeClr val="tx1"/>
                </a:solidFill>
              </a:rPr>
              <a:t>INFORMAL</a:t>
            </a:r>
            <a:endParaRPr lang="en-ZA" sz="800" dirty="0">
              <a:solidFill>
                <a:schemeClr val="tx1"/>
              </a:solidFill>
            </a:endParaRPr>
          </a:p>
        </p:txBody>
      </p:sp>
      <p:sp>
        <p:nvSpPr>
          <p:cNvPr id="4" name="TextBox 3"/>
          <p:cNvSpPr txBox="1"/>
          <p:nvPr/>
        </p:nvSpPr>
        <p:spPr>
          <a:xfrm>
            <a:off x="7620000" y="6262390"/>
            <a:ext cx="533400" cy="369332"/>
          </a:xfrm>
          <a:prstGeom prst="rect">
            <a:avLst/>
          </a:prstGeom>
          <a:noFill/>
        </p:spPr>
        <p:txBody>
          <a:bodyPr wrap="square" rtlCol="0">
            <a:spAutoFit/>
          </a:bodyPr>
          <a:lstStyle/>
          <a:p>
            <a:r>
              <a:rPr lang="en-US" b="1" dirty="0" smtClean="0">
                <a:latin typeface="Arial"/>
                <a:cs typeface="Arial"/>
              </a:rPr>
              <a:t>33</a:t>
            </a:r>
            <a:endParaRPr lang="en-US" b="1" dirty="0">
              <a:latin typeface="Arial"/>
              <a:cs typeface="Arial"/>
            </a:endParaRPr>
          </a:p>
        </p:txBody>
      </p:sp>
    </p:spTree>
    <p:extLst>
      <p:ext uri="{BB962C8B-B14F-4D97-AF65-F5344CB8AC3E}">
        <p14:creationId xmlns:p14="http://schemas.microsoft.com/office/powerpoint/2010/main" xmlns="" val="2132058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762000"/>
            <a:ext cx="8839200" cy="909093"/>
          </a:xfrm>
          <a:solidFill>
            <a:schemeClr val="accent1">
              <a:lumMod val="20000"/>
              <a:lumOff val="80000"/>
            </a:schemeClr>
          </a:solidFill>
        </p:spPr>
        <p:txBody>
          <a:bodyPr/>
          <a:lstStyle/>
          <a:p>
            <a:r>
              <a:rPr lang="en-ZA" dirty="0" smtClean="0">
                <a:latin typeface="Arial"/>
                <a:cs typeface="Arial"/>
              </a:rPr>
              <a:t>In the Nine-Point Plan, DSBD has targeted growth in the GDP contribution from SMMEs and cooperatives of 1.5 x the GDP forecast to 2019. This top-level objective could then inform targets on the contribution of SMMEs and cooperatives to employment and on SME dynamism</a:t>
            </a:r>
            <a:r>
              <a:rPr lang="en-ZA" dirty="0" smtClean="0"/>
              <a:t>.  </a:t>
            </a:r>
            <a:endParaRPr lang="en-ZA" dirty="0"/>
          </a:p>
        </p:txBody>
      </p:sp>
      <p:sp>
        <p:nvSpPr>
          <p:cNvPr id="3" name="Text Placeholder 2"/>
          <p:cNvSpPr>
            <a:spLocks noGrp="1"/>
          </p:cNvSpPr>
          <p:nvPr>
            <p:ph type="body" sz="quarter" idx="10"/>
          </p:nvPr>
        </p:nvSpPr>
        <p:spPr>
          <a:xfrm>
            <a:off x="402166" y="0"/>
            <a:ext cx="8741834" cy="679269"/>
          </a:xfrm>
          <a:solidFill>
            <a:schemeClr val="accent3">
              <a:lumMod val="20000"/>
              <a:lumOff val="80000"/>
            </a:schemeClr>
          </a:solidFill>
        </p:spPr>
        <p:txBody>
          <a:bodyPr/>
          <a:lstStyle/>
          <a:p>
            <a:pPr algn="r"/>
            <a:r>
              <a:rPr lang="en-ZA" sz="3600" dirty="0" smtClean="0">
                <a:latin typeface="Arial"/>
                <a:cs typeface="Arial"/>
              </a:rPr>
              <a:t>Setting Targets</a:t>
            </a:r>
            <a:endParaRPr lang="en-ZA" sz="3600" dirty="0">
              <a:latin typeface="Arial"/>
              <a:cs typeface="Arial"/>
            </a:endParaRPr>
          </a:p>
        </p:txBody>
      </p:sp>
      <p:sp>
        <p:nvSpPr>
          <p:cNvPr id="16" name="Pentagon 15"/>
          <p:cNvSpPr/>
          <p:nvPr/>
        </p:nvSpPr>
        <p:spPr>
          <a:xfrm>
            <a:off x="875802" y="2214443"/>
            <a:ext cx="1523656" cy="1006059"/>
          </a:xfrm>
          <a:prstGeom prst="homePlate">
            <a:avLst>
              <a:gd name="adj" fmla="val 20874"/>
            </a:avLst>
          </a:prstGeom>
          <a:solidFill>
            <a:srgbClr val="EBF1DE"/>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ZA" sz="1600" b="1" dirty="0" smtClean="0">
                <a:solidFill>
                  <a:srgbClr val="000000"/>
                </a:solidFill>
                <a:latin typeface="Arial"/>
                <a:cs typeface="Arial"/>
              </a:rPr>
              <a:t>Economic Contribution</a:t>
            </a:r>
          </a:p>
          <a:p>
            <a:pPr algn="ctr"/>
            <a:r>
              <a:rPr lang="en-ZA" sz="1100" b="1" i="1" dirty="0" smtClean="0">
                <a:solidFill>
                  <a:srgbClr val="000000"/>
                </a:solidFill>
                <a:latin typeface="Arial"/>
                <a:cs typeface="Arial"/>
              </a:rPr>
              <a:t>(Contribution </a:t>
            </a:r>
            <a:r>
              <a:rPr lang="en-ZA" sz="1100" b="1" i="1" dirty="0">
                <a:solidFill>
                  <a:srgbClr val="000000"/>
                </a:solidFill>
                <a:latin typeface="Arial"/>
                <a:cs typeface="Arial"/>
              </a:rPr>
              <a:t>to </a:t>
            </a:r>
            <a:r>
              <a:rPr lang="en-ZA" sz="1100" b="1" i="1" dirty="0" smtClean="0">
                <a:solidFill>
                  <a:srgbClr val="000000"/>
                </a:solidFill>
                <a:latin typeface="Arial"/>
                <a:cs typeface="Arial"/>
              </a:rPr>
              <a:t>GDP</a:t>
            </a:r>
            <a:r>
              <a:rPr lang="en-ZA" sz="1050" i="1" dirty="0" smtClean="0">
                <a:solidFill>
                  <a:schemeClr val="bg1"/>
                </a:solidFill>
              </a:rPr>
              <a:t>)</a:t>
            </a:r>
            <a:endParaRPr lang="en-ZA" sz="1050" i="1" dirty="0">
              <a:solidFill>
                <a:schemeClr val="bg1"/>
              </a:solidFill>
            </a:endParaRPr>
          </a:p>
        </p:txBody>
      </p:sp>
      <p:sp>
        <p:nvSpPr>
          <p:cNvPr id="18" name="Pentagon 17"/>
          <p:cNvSpPr/>
          <p:nvPr/>
        </p:nvSpPr>
        <p:spPr>
          <a:xfrm>
            <a:off x="609600" y="3480137"/>
            <a:ext cx="1789859" cy="1006059"/>
          </a:xfrm>
          <a:prstGeom prst="homePlate">
            <a:avLst>
              <a:gd name="adj" fmla="val 20874"/>
            </a:avLst>
          </a:prstGeom>
          <a:solidFill>
            <a:schemeClr val="accent3">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ZA" sz="1600" b="1" dirty="0" smtClean="0">
                <a:solidFill>
                  <a:srgbClr val="000000"/>
                </a:solidFill>
                <a:latin typeface="Arial"/>
                <a:cs typeface="Arial"/>
              </a:rPr>
              <a:t>Social Contribution</a:t>
            </a:r>
          </a:p>
          <a:p>
            <a:pPr algn="ctr"/>
            <a:r>
              <a:rPr lang="en-ZA" sz="1100" b="1" i="1" dirty="0" smtClean="0">
                <a:solidFill>
                  <a:srgbClr val="000000"/>
                </a:solidFill>
                <a:latin typeface="Arial"/>
                <a:cs typeface="Arial"/>
              </a:rPr>
              <a:t>(Contribution </a:t>
            </a:r>
            <a:r>
              <a:rPr lang="en-ZA" sz="1100" b="1" i="1" dirty="0">
                <a:solidFill>
                  <a:srgbClr val="000000"/>
                </a:solidFill>
                <a:latin typeface="Arial"/>
                <a:cs typeface="Arial"/>
              </a:rPr>
              <a:t>to employment and sustainable </a:t>
            </a:r>
            <a:r>
              <a:rPr lang="en-ZA" sz="1100" b="1" i="1" dirty="0" smtClean="0">
                <a:solidFill>
                  <a:srgbClr val="000000"/>
                </a:solidFill>
                <a:latin typeface="Arial"/>
                <a:cs typeface="Arial"/>
              </a:rPr>
              <a:t>livelihoods</a:t>
            </a:r>
            <a:r>
              <a:rPr lang="en-ZA" sz="1050" i="1" dirty="0" smtClean="0">
                <a:solidFill>
                  <a:schemeClr val="bg1"/>
                </a:solidFill>
              </a:rPr>
              <a:t>)</a:t>
            </a:r>
            <a:endParaRPr lang="en-ZA" sz="1050" i="1" dirty="0">
              <a:solidFill>
                <a:schemeClr val="bg1"/>
              </a:solidFill>
            </a:endParaRPr>
          </a:p>
        </p:txBody>
      </p:sp>
      <p:sp>
        <p:nvSpPr>
          <p:cNvPr id="19" name="Pentagon 18"/>
          <p:cNvSpPr/>
          <p:nvPr/>
        </p:nvSpPr>
        <p:spPr>
          <a:xfrm>
            <a:off x="875803" y="4758398"/>
            <a:ext cx="1523656" cy="1006059"/>
          </a:xfrm>
          <a:prstGeom prst="homePlate">
            <a:avLst>
              <a:gd name="adj" fmla="val 20874"/>
            </a:avLst>
          </a:prstGeom>
          <a:solidFill>
            <a:srgbClr val="EBF1DE"/>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ZA" sz="1600" b="1" dirty="0" smtClean="0">
                <a:solidFill>
                  <a:srgbClr val="000000"/>
                </a:solidFill>
                <a:latin typeface="Arial"/>
                <a:cs typeface="Arial"/>
              </a:rPr>
              <a:t>Dynamism</a:t>
            </a:r>
          </a:p>
          <a:p>
            <a:pPr algn="ctr"/>
            <a:r>
              <a:rPr lang="en-ZA" sz="1100" b="1" i="1" dirty="0" smtClean="0">
                <a:solidFill>
                  <a:srgbClr val="000000"/>
                </a:solidFill>
                <a:latin typeface="Arial"/>
                <a:cs typeface="Arial"/>
              </a:rPr>
              <a:t>(Start-up and start-up success rate)</a:t>
            </a:r>
            <a:endParaRPr lang="en-ZA" sz="1100" b="1" i="1" dirty="0">
              <a:solidFill>
                <a:srgbClr val="000000"/>
              </a:solidFill>
              <a:latin typeface="Arial"/>
              <a:cs typeface="Arial"/>
            </a:endParaRPr>
          </a:p>
        </p:txBody>
      </p:sp>
      <p:sp>
        <p:nvSpPr>
          <p:cNvPr id="22" name="Freeform 33"/>
          <p:cNvSpPr>
            <a:spLocks/>
          </p:cNvSpPr>
          <p:nvPr>
            <p:custDataLst>
              <p:tags r:id="rId1"/>
            </p:custDataLst>
          </p:nvPr>
        </p:nvSpPr>
        <p:spPr bwMode="auto">
          <a:xfrm rot="5400000">
            <a:off x="4756678" y="920444"/>
            <a:ext cx="483214" cy="1942754"/>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 name="T14" fmla="*/ 0 60000 65536"/>
              <a:gd name="T15" fmla="*/ 0 60000 65536"/>
              <a:gd name="T16" fmla="*/ 0 60000 65536"/>
              <a:gd name="T17" fmla="*/ 0 60000 65536"/>
              <a:gd name="T18" fmla="*/ 0 60000 65536"/>
              <a:gd name="T19" fmla="*/ 0 60000 65536"/>
              <a:gd name="T20" fmla="*/ 0 60000 65536"/>
              <a:gd name="T21" fmla="*/ 0 w 1152"/>
              <a:gd name="T22" fmla="*/ 0 h 576"/>
              <a:gd name="T23" fmla="*/ 1152 w 1152"/>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576">
                <a:moveTo>
                  <a:pt x="0" y="0"/>
                </a:moveTo>
                <a:lnTo>
                  <a:pt x="1048" y="0"/>
                </a:lnTo>
                <a:lnTo>
                  <a:pt x="1152" y="288"/>
                </a:lnTo>
                <a:lnTo>
                  <a:pt x="1048" y="576"/>
                </a:lnTo>
                <a:lnTo>
                  <a:pt x="0" y="576"/>
                </a:lnTo>
                <a:lnTo>
                  <a:pt x="0" y="288"/>
                </a:lnTo>
                <a:lnTo>
                  <a:pt x="0" y="0"/>
                </a:lnTo>
                <a:close/>
              </a:path>
            </a:pathLst>
          </a:custGeom>
          <a:solidFill>
            <a:schemeClr val="tx1"/>
          </a:solidFill>
          <a:ln w="9525">
            <a:solidFill>
              <a:schemeClr val="tx1"/>
            </a:solidFill>
            <a:round/>
            <a:headEnd/>
            <a:tailEnd/>
          </a:ln>
        </p:spPr>
        <p:txBody>
          <a:bodyPr vert="vert270" wrap="square" anchor="ctr"/>
          <a:lstStyle/>
          <a:p>
            <a:pPr algn="ctr"/>
            <a:r>
              <a:rPr lang="en-GB" sz="1400" cap="small" dirty="0" smtClean="0">
                <a:solidFill>
                  <a:schemeClr val="bg1"/>
                </a:solidFill>
              </a:rPr>
              <a:t>Benchmark 2015</a:t>
            </a:r>
            <a:endParaRPr lang="en-GB" sz="1400" cap="small" dirty="0">
              <a:solidFill>
                <a:schemeClr val="bg1"/>
              </a:solidFill>
            </a:endParaRPr>
          </a:p>
        </p:txBody>
      </p:sp>
      <p:sp>
        <p:nvSpPr>
          <p:cNvPr id="23" name="TextBox 22"/>
          <p:cNvSpPr txBox="1"/>
          <p:nvPr/>
        </p:nvSpPr>
        <p:spPr>
          <a:xfrm>
            <a:off x="2399459" y="2248113"/>
            <a:ext cx="1331219" cy="938719"/>
          </a:xfrm>
          <a:prstGeom prst="rect">
            <a:avLst/>
          </a:prstGeom>
          <a:noFill/>
        </p:spPr>
        <p:txBody>
          <a:bodyPr wrap="square" lIns="36000" rIns="36000" rtlCol="0" anchor="ctr">
            <a:spAutoFit/>
          </a:bodyPr>
          <a:lstStyle/>
          <a:p>
            <a:pPr algn="ctr">
              <a:spcAft>
                <a:spcPts val="600"/>
              </a:spcAft>
            </a:pPr>
            <a:r>
              <a:rPr lang="en-ZA" sz="1000" b="1" dirty="0" smtClean="0">
                <a:latin typeface="Arial"/>
                <a:cs typeface="Arial"/>
              </a:rPr>
              <a:t>Objective: </a:t>
            </a:r>
          </a:p>
          <a:p>
            <a:pPr algn="ctr">
              <a:spcAft>
                <a:spcPts val="600"/>
              </a:spcAft>
            </a:pPr>
            <a:r>
              <a:rPr lang="en-ZA" sz="1000" dirty="0" smtClean="0">
                <a:latin typeface="Arial"/>
                <a:cs typeface="Arial"/>
              </a:rPr>
              <a:t>To grow both the proportional and absolute contribution of SMEs to GDP</a:t>
            </a:r>
          </a:p>
        </p:txBody>
      </p:sp>
      <p:sp>
        <p:nvSpPr>
          <p:cNvPr id="25" name="Freeform 33"/>
          <p:cNvSpPr>
            <a:spLocks/>
          </p:cNvSpPr>
          <p:nvPr>
            <p:custDataLst>
              <p:tags r:id="rId2"/>
            </p:custDataLst>
          </p:nvPr>
        </p:nvSpPr>
        <p:spPr bwMode="auto">
          <a:xfrm rot="5400000">
            <a:off x="6941493" y="920444"/>
            <a:ext cx="483214" cy="1942754"/>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 name="T14" fmla="*/ 0 60000 65536"/>
              <a:gd name="T15" fmla="*/ 0 60000 65536"/>
              <a:gd name="T16" fmla="*/ 0 60000 65536"/>
              <a:gd name="T17" fmla="*/ 0 60000 65536"/>
              <a:gd name="T18" fmla="*/ 0 60000 65536"/>
              <a:gd name="T19" fmla="*/ 0 60000 65536"/>
              <a:gd name="T20" fmla="*/ 0 60000 65536"/>
              <a:gd name="T21" fmla="*/ 0 w 1152"/>
              <a:gd name="T22" fmla="*/ 0 h 576"/>
              <a:gd name="T23" fmla="*/ 1152 w 1152"/>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576">
                <a:moveTo>
                  <a:pt x="0" y="0"/>
                </a:moveTo>
                <a:lnTo>
                  <a:pt x="1048" y="0"/>
                </a:lnTo>
                <a:lnTo>
                  <a:pt x="1152" y="288"/>
                </a:lnTo>
                <a:lnTo>
                  <a:pt x="1048" y="576"/>
                </a:lnTo>
                <a:lnTo>
                  <a:pt x="0" y="576"/>
                </a:lnTo>
                <a:lnTo>
                  <a:pt x="0" y="288"/>
                </a:lnTo>
                <a:lnTo>
                  <a:pt x="0" y="0"/>
                </a:lnTo>
                <a:close/>
              </a:path>
            </a:pathLst>
          </a:custGeom>
          <a:solidFill>
            <a:schemeClr val="tx1"/>
          </a:solidFill>
          <a:ln w="9525">
            <a:solidFill>
              <a:schemeClr val="tx1"/>
            </a:solidFill>
            <a:round/>
            <a:headEnd/>
            <a:tailEnd/>
          </a:ln>
        </p:spPr>
        <p:txBody>
          <a:bodyPr vert="vert270" wrap="square" anchor="ctr"/>
          <a:lstStyle/>
          <a:p>
            <a:pPr algn="ctr"/>
            <a:r>
              <a:rPr lang="en-GB" sz="1400" cap="small" dirty="0" smtClean="0">
                <a:solidFill>
                  <a:schemeClr val="bg1"/>
                </a:solidFill>
              </a:rPr>
              <a:t>Target 2019</a:t>
            </a:r>
            <a:endParaRPr lang="en-GB" sz="1400" cap="small" dirty="0">
              <a:solidFill>
                <a:schemeClr val="bg1"/>
              </a:solidFill>
            </a:endParaRPr>
          </a:p>
        </p:txBody>
      </p:sp>
      <p:sp>
        <p:nvSpPr>
          <p:cNvPr id="29" name="TextBox 28"/>
          <p:cNvSpPr txBox="1"/>
          <p:nvPr/>
        </p:nvSpPr>
        <p:spPr>
          <a:xfrm>
            <a:off x="2399458" y="3206031"/>
            <a:ext cx="1331219" cy="1554272"/>
          </a:xfrm>
          <a:prstGeom prst="rect">
            <a:avLst/>
          </a:prstGeom>
          <a:noFill/>
        </p:spPr>
        <p:txBody>
          <a:bodyPr wrap="square" lIns="36000" rIns="36000" rtlCol="0" anchor="ctr">
            <a:spAutoFit/>
          </a:bodyPr>
          <a:lstStyle/>
          <a:p>
            <a:pPr algn="ctr">
              <a:spcAft>
                <a:spcPts val="600"/>
              </a:spcAft>
            </a:pPr>
            <a:r>
              <a:rPr lang="en-ZA" sz="1000" b="1" dirty="0" smtClean="0">
                <a:latin typeface="Arial"/>
                <a:cs typeface="Arial"/>
              </a:rPr>
              <a:t>Objective: </a:t>
            </a:r>
          </a:p>
          <a:p>
            <a:pPr algn="ctr">
              <a:spcAft>
                <a:spcPts val="600"/>
              </a:spcAft>
            </a:pPr>
            <a:r>
              <a:rPr lang="en-ZA" sz="1000" dirty="0" smtClean="0">
                <a:latin typeface="Arial"/>
                <a:cs typeface="Arial"/>
              </a:rPr>
              <a:t>To grow both the proportional and absolute contribution of SMEs to employment and the creation of sustainable livelihoods</a:t>
            </a:r>
          </a:p>
        </p:txBody>
      </p:sp>
      <p:sp>
        <p:nvSpPr>
          <p:cNvPr id="30" name="TextBox 29"/>
          <p:cNvSpPr txBox="1"/>
          <p:nvPr/>
        </p:nvSpPr>
        <p:spPr>
          <a:xfrm>
            <a:off x="2399458" y="4869012"/>
            <a:ext cx="1331219" cy="784830"/>
          </a:xfrm>
          <a:prstGeom prst="rect">
            <a:avLst/>
          </a:prstGeom>
          <a:noFill/>
        </p:spPr>
        <p:txBody>
          <a:bodyPr wrap="square" lIns="36000" rIns="36000" rtlCol="0" anchor="ctr">
            <a:spAutoFit/>
          </a:bodyPr>
          <a:lstStyle/>
          <a:p>
            <a:pPr algn="ctr">
              <a:spcAft>
                <a:spcPts val="600"/>
              </a:spcAft>
            </a:pPr>
            <a:r>
              <a:rPr lang="en-ZA" sz="1000" b="1" dirty="0" smtClean="0">
                <a:latin typeface="Arial"/>
                <a:cs typeface="Arial"/>
              </a:rPr>
              <a:t>Objective: </a:t>
            </a:r>
          </a:p>
          <a:p>
            <a:pPr algn="ctr">
              <a:spcAft>
                <a:spcPts val="600"/>
              </a:spcAft>
            </a:pPr>
            <a:r>
              <a:rPr lang="en-ZA" sz="1000" dirty="0">
                <a:latin typeface="Arial"/>
                <a:cs typeface="Arial"/>
              </a:rPr>
              <a:t>To improve both the start-up rate and the start-up success rat</a:t>
            </a:r>
            <a:r>
              <a:rPr lang="en-ZA" sz="1000" dirty="0"/>
              <a:t>e</a:t>
            </a:r>
          </a:p>
        </p:txBody>
      </p:sp>
      <p:cxnSp>
        <p:nvCxnSpPr>
          <p:cNvPr id="38" name="Straight Connector 37"/>
          <p:cNvCxnSpPr/>
          <p:nvPr/>
        </p:nvCxnSpPr>
        <p:spPr>
          <a:xfrm>
            <a:off x="6098435" y="1515957"/>
            <a:ext cx="0" cy="4320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20999" y="3359919"/>
            <a:ext cx="75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20999" y="4623998"/>
            <a:ext cx="75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26908" y="2214442"/>
            <a:ext cx="1942754" cy="1006059"/>
          </a:xfrm>
          <a:prstGeom prst="rect">
            <a:avLst/>
          </a:prstGeom>
          <a:noFill/>
        </p:spPr>
        <p:txBody>
          <a:bodyPr wrap="square" lIns="36000" rIns="36000" rtlCol="0" anchor="t">
            <a:noAutofit/>
          </a:bodyPr>
          <a:lstStyle/>
          <a:p>
            <a:pPr algn="ctr">
              <a:spcAft>
                <a:spcPts val="600"/>
              </a:spcAft>
            </a:pPr>
            <a:r>
              <a:rPr lang="en-ZA" sz="1050" b="1" dirty="0" smtClean="0">
                <a:latin typeface="Arial"/>
                <a:cs typeface="Arial"/>
              </a:rPr>
              <a:t>Absolute Contribution :</a:t>
            </a:r>
          </a:p>
          <a:p>
            <a:pPr algn="ctr">
              <a:spcAft>
                <a:spcPts val="600"/>
              </a:spcAft>
            </a:pPr>
            <a:r>
              <a:rPr lang="en-ZA" sz="1050" b="1" dirty="0" smtClean="0">
                <a:latin typeface="Arial"/>
                <a:cs typeface="Arial"/>
              </a:rPr>
              <a:t>R1.77tn</a:t>
            </a:r>
            <a:endParaRPr lang="en-ZA" sz="1050" b="1" dirty="0">
              <a:latin typeface="Arial"/>
              <a:cs typeface="Arial"/>
            </a:endParaRPr>
          </a:p>
          <a:p>
            <a:pPr algn="ctr">
              <a:spcAft>
                <a:spcPts val="600"/>
              </a:spcAft>
            </a:pPr>
            <a:r>
              <a:rPr lang="en-ZA" sz="1050" b="1" dirty="0" smtClean="0">
                <a:latin typeface="Arial"/>
                <a:cs typeface="Arial"/>
              </a:rPr>
              <a:t>Proportional Contribution :</a:t>
            </a:r>
            <a:endParaRPr lang="en-ZA" sz="1050" b="1" dirty="0">
              <a:latin typeface="Arial"/>
              <a:cs typeface="Arial"/>
            </a:endParaRPr>
          </a:p>
          <a:p>
            <a:pPr algn="ctr">
              <a:spcAft>
                <a:spcPts val="600"/>
              </a:spcAft>
            </a:pPr>
            <a:r>
              <a:rPr lang="en-ZA" sz="1050" b="1" dirty="0" smtClean="0">
                <a:latin typeface="Arial"/>
                <a:cs typeface="Arial"/>
              </a:rPr>
              <a:t>42%</a:t>
            </a:r>
          </a:p>
          <a:p>
            <a:pPr algn="ctr">
              <a:spcAft>
                <a:spcPts val="600"/>
              </a:spcAft>
            </a:pPr>
            <a:endParaRPr lang="en-ZA" sz="1000" dirty="0" smtClean="0"/>
          </a:p>
        </p:txBody>
      </p:sp>
      <p:sp>
        <p:nvSpPr>
          <p:cNvPr id="34" name="TextBox 33"/>
          <p:cNvSpPr txBox="1"/>
          <p:nvPr/>
        </p:nvSpPr>
        <p:spPr>
          <a:xfrm>
            <a:off x="4024119" y="3478520"/>
            <a:ext cx="1942754" cy="1006059"/>
          </a:xfrm>
          <a:prstGeom prst="rect">
            <a:avLst/>
          </a:prstGeom>
          <a:noFill/>
        </p:spPr>
        <p:txBody>
          <a:bodyPr wrap="square" lIns="36000" rIns="36000" rtlCol="0" anchor="t">
            <a:noAutofit/>
          </a:bodyPr>
          <a:lstStyle/>
          <a:p>
            <a:pPr algn="ctr">
              <a:spcAft>
                <a:spcPts val="600"/>
              </a:spcAft>
            </a:pPr>
            <a:r>
              <a:rPr lang="en-ZA" sz="1100" b="1" dirty="0" smtClean="0">
                <a:latin typeface="Arial"/>
                <a:cs typeface="Arial"/>
              </a:rPr>
              <a:t>Absolute Contribution :</a:t>
            </a:r>
          </a:p>
          <a:p>
            <a:pPr algn="ctr">
              <a:spcAft>
                <a:spcPts val="600"/>
              </a:spcAft>
            </a:pPr>
            <a:r>
              <a:rPr lang="en-ZA" sz="1100" b="1" dirty="0" smtClean="0">
                <a:latin typeface="Arial"/>
                <a:cs typeface="Arial"/>
              </a:rPr>
              <a:t>7.33m</a:t>
            </a:r>
            <a:endParaRPr lang="en-ZA" sz="1100" b="1" dirty="0">
              <a:latin typeface="Arial"/>
              <a:cs typeface="Arial"/>
            </a:endParaRPr>
          </a:p>
          <a:p>
            <a:pPr algn="ctr">
              <a:spcAft>
                <a:spcPts val="600"/>
              </a:spcAft>
            </a:pPr>
            <a:r>
              <a:rPr lang="en-ZA" sz="1100" b="1" dirty="0" smtClean="0">
                <a:latin typeface="Arial"/>
                <a:cs typeface="Arial"/>
              </a:rPr>
              <a:t>Proportional Contribution :</a:t>
            </a:r>
            <a:endParaRPr lang="en-ZA" sz="1100" b="1" dirty="0">
              <a:latin typeface="Arial"/>
              <a:cs typeface="Arial"/>
            </a:endParaRPr>
          </a:p>
          <a:p>
            <a:pPr algn="ctr">
              <a:spcAft>
                <a:spcPts val="600"/>
              </a:spcAft>
            </a:pPr>
            <a:r>
              <a:rPr lang="en-ZA" sz="1100" b="1" dirty="0">
                <a:latin typeface="Arial"/>
                <a:cs typeface="Arial"/>
              </a:rPr>
              <a:t>4</a:t>
            </a:r>
            <a:r>
              <a:rPr lang="en-ZA" sz="1100" b="1" dirty="0" smtClean="0">
                <a:latin typeface="Arial"/>
                <a:cs typeface="Arial"/>
              </a:rPr>
              <a:t>7%</a:t>
            </a:r>
          </a:p>
          <a:p>
            <a:pPr algn="ctr">
              <a:spcAft>
                <a:spcPts val="600"/>
              </a:spcAft>
            </a:pPr>
            <a:endParaRPr lang="en-ZA" sz="1000" dirty="0" smtClean="0"/>
          </a:p>
        </p:txBody>
      </p:sp>
      <p:sp>
        <p:nvSpPr>
          <p:cNvPr id="35" name="TextBox 34"/>
          <p:cNvSpPr txBox="1"/>
          <p:nvPr/>
        </p:nvSpPr>
        <p:spPr>
          <a:xfrm>
            <a:off x="4023599" y="4758398"/>
            <a:ext cx="1942754" cy="1006059"/>
          </a:xfrm>
          <a:prstGeom prst="rect">
            <a:avLst/>
          </a:prstGeom>
          <a:noFill/>
        </p:spPr>
        <p:txBody>
          <a:bodyPr wrap="square" lIns="36000" rIns="36000" rtlCol="0" anchor="t">
            <a:noAutofit/>
          </a:bodyPr>
          <a:lstStyle/>
          <a:p>
            <a:pPr algn="ctr">
              <a:spcAft>
                <a:spcPts val="600"/>
              </a:spcAft>
            </a:pPr>
            <a:r>
              <a:rPr lang="en-ZA" sz="1100" b="1" dirty="0" smtClean="0">
                <a:latin typeface="Arial"/>
                <a:cs typeface="Arial"/>
              </a:rPr>
              <a:t>Start-up Rate :</a:t>
            </a:r>
          </a:p>
          <a:p>
            <a:pPr algn="ctr">
              <a:spcAft>
                <a:spcPts val="600"/>
              </a:spcAft>
            </a:pPr>
            <a:r>
              <a:rPr lang="en-ZA" sz="1100" b="1" dirty="0" smtClean="0">
                <a:latin typeface="Arial"/>
                <a:cs typeface="Arial"/>
              </a:rPr>
              <a:t>13%</a:t>
            </a:r>
            <a:endParaRPr lang="en-ZA" sz="1100" b="1" dirty="0">
              <a:latin typeface="Arial"/>
              <a:cs typeface="Arial"/>
            </a:endParaRPr>
          </a:p>
          <a:p>
            <a:pPr algn="ctr">
              <a:spcAft>
                <a:spcPts val="600"/>
              </a:spcAft>
            </a:pPr>
            <a:r>
              <a:rPr lang="en-ZA" sz="1100" b="1" dirty="0" smtClean="0">
                <a:latin typeface="Arial"/>
                <a:cs typeface="Arial"/>
              </a:rPr>
              <a:t>No of Companies :</a:t>
            </a:r>
            <a:endParaRPr lang="en-ZA" sz="1100" b="1" dirty="0">
              <a:latin typeface="Arial"/>
              <a:cs typeface="Arial"/>
            </a:endParaRPr>
          </a:p>
          <a:p>
            <a:pPr algn="ctr">
              <a:spcAft>
                <a:spcPts val="600"/>
              </a:spcAft>
            </a:pPr>
            <a:r>
              <a:rPr lang="en-ZA" sz="1100" b="1" dirty="0" smtClean="0">
                <a:latin typeface="Arial"/>
                <a:cs typeface="Arial"/>
              </a:rPr>
              <a:t>2.20m</a:t>
            </a:r>
          </a:p>
          <a:p>
            <a:pPr algn="ctr">
              <a:spcAft>
                <a:spcPts val="600"/>
              </a:spcAft>
            </a:pPr>
            <a:endParaRPr lang="en-ZA" sz="1000" dirty="0" smtClean="0"/>
          </a:p>
        </p:txBody>
      </p:sp>
      <p:sp>
        <p:nvSpPr>
          <p:cNvPr id="36" name="TextBox 35"/>
          <p:cNvSpPr txBox="1"/>
          <p:nvPr/>
        </p:nvSpPr>
        <p:spPr>
          <a:xfrm>
            <a:off x="6400800" y="2209800"/>
            <a:ext cx="1942754" cy="1006059"/>
          </a:xfrm>
          <a:prstGeom prst="rect">
            <a:avLst/>
          </a:prstGeom>
          <a:noFill/>
        </p:spPr>
        <p:txBody>
          <a:bodyPr wrap="square" lIns="36000" rIns="36000" rtlCol="0" anchor="t">
            <a:noAutofit/>
          </a:bodyPr>
          <a:lstStyle/>
          <a:p>
            <a:pPr algn="ctr">
              <a:spcAft>
                <a:spcPts val="600"/>
              </a:spcAft>
            </a:pPr>
            <a:r>
              <a:rPr lang="en-ZA" sz="1000" b="1" dirty="0" smtClean="0">
                <a:latin typeface="Arial"/>
                <a:cs typeface="Arial"/>
              </a:rPr>
              <a:t>Absolute Contribution :</a:t>
            </a:r>
          </a:p>
          <a:p>
            <a:pPr algn="ctr">
              <a:spcAft>
                <a:spcPts val="600"/>
              </a:spcAft>
            </a:pPr>
            <a:r>
              <a:rPr lang="en-ZA" sz="1200" b="1" dirty="0" smtClean="0">
                <a:latin typeface="Arial"/>
                <a:cs typeface="Arial"/>
              </a:rPr>
              <a:t>R2.19tn</a:t>
            </a:r>
            <a:endParaRPr lang="en-ZA" sz="1200" b="1" dirty="0">
              <a:latin typeface="Arial"/>
              <a:cs typeface="Arial"/>
            </a:endParaRPr>
          </a:p>
          <a:p>
            <a:pPr algn="ctr">
              <a:spcAft>
                <a:spcPts val="600"/>
              </a:spcAft>
            </a:pPr>
            <a:r>
              <a:rPr lang="en-ZA" sz="1000" b="1" dirty="0" smtClean="0">
                <a:latin typeface="Arial"/>
                <a:cs typeface="Arial"/>
              </a:rPr>
              <a:t>Proportional Contribution :</a:t>
            </a:r>
            <a:endParaRPr lang="en-ZA" sz="1000" b="1" dirty="0">
              <a:latin typeface="Arial"/>
              <a:cs typeface="Arial"/>
            </a:endParaRPr>
          </a:p>
          <a:p>
            <a:pPr algn="ctr">
              <a:spcAft>
                <a:spcPts val="600"/>
              </a:spcAft>
            </a:pPr>
            <a:r>
              <a:rPr lang="en-ZA" sz="1200" b="1" dirty="0" smtClean="0">
                <a:latin typeface="Arial"/>
                <a:cs typeface="Arial"/>
              </a:rPr>
              <a:t>45%</a:t>
            </a:r>
          </a:p>
          <a:p>
            <a:pPr algn="ctr">
              <a:spcAft>
                <a:spcPts val="600"/>
              </a:spcAft>
            </a:pPr>
            <a:endParaRPr lang="en-ZA" sz="1000" dirty="0" smtClean="0"/>
          </a:p>
        </p:txBody>
      </p:sp>
      <p:sp>
        <p:nvSpPr>
          <p:cNvPr id="37" name="TextBox 36"/>
          <p:cNvSpPr txBox="1"/>
          <p:nvPr/>
        </p:nvSpPr>
        <p:spPr>
          <a:xfrm>
            <a:off x="6211723" y="3478520"/>
            <a:ext cx="1942754" cy="1006059"/>
          </a:xfrm>
          <a:prstGeom prst="rect">
            <a:avLst/>
          </a:prstGeom>
          <a:noFill/>
        </p:spPr>
        <p:txBody>
          <a:bodyPr wrap="square" lIns="36000" rIns="36000" rtlCol="0" anchor="t">
            <a:noAutofit/>
          </a:bodyPr>
          <a:lstStyle/>
          <a:p>
            <a:pPr algn="ctr">
              <a:spcAft>
                <a:spcPts val="600"/>
              </a:spcAft>
            </a:pPr>
            <a:r>
              <a:rPr lang="en-ZA" sz="1000" b="1" dirty="0" smtClean="0">
                <a:latin typeface="Arial"/>
                <a:cs typeface="Arial"/>
              </a:rPr>
              <a:t>Absolute Contribution :</a:t>
            </a:r>
          </a:p>
          <a:p>
            <a:pPr algn="ctr">
              <a:spcAft>
                <a:spcPts val="600"/>
              </a:spcAft>
            </a:pPr>
            <a:r>
              <a:rPr lang="en-ZA" sz="1200" b="1" dirty="0" smtClean="0">
                <a:latin typeface="Arial"/>
                <a:cs typeface="Arial"/>
              </a:rPr>
              <a:t>9.09m</a:t>
            </a:r>
            <a:endParaRPr lang="en-ZA" sz="1200" b="1" dirty="0">
              <a:latin typeface="Arial"/>
              <a:cs typeface="Arial"/>
            </a:endParaRPr>
          </a:p>
          <a:p>
            <a:pPr algn="ctr">
              <a:spcAft>
                <a:spcPts val="600"/>
              </a:spcAft>
            </a:pPr>
            <a:r>
              <a:rPr lang="en-ZA" sz="1000" b="1" dirty="0" smtClean="0">
                <a:latin typeface="Arial"/>
                <a:cs typeface="Arial"/>
              </a:rPr>
              <a:t>Proportional Contribution :</a:t>
            </a:r>
            <a:endParaRPr lang="en-ZA" sz="1000" b="1" dirty="0">
              <a:latin typeface="Arial"/>
              <a:cs typeface="Arial"/>
            </a:endParaRPr>
          </a:p>
          <a:p>
            <a:pPr algn="ctr">
              <a:spcAft>
                <a:spcPts val="600"/>
              </a:spcAft>
            </a:pPr>
            <a:r>
              <a:rPr lang="en-ZA" sz="1200" b="1" dirty="0" smtClean="0">
                <a:latin typeface="Arial"/>
                <a:cs typeface="Arial"/>
              </a:rPr>
              <a:t>50%</a:t>
            </a:r>
          </a:p>
          <a:p>
            <a:pPr algn="ctr">
              <a:spcAft>
                <a:spcPts val="600"/>
              </a:spcAft>
            </a:pPr>
            <a:endParaRPr lang="en-ZA" sz="1000" dirty="0" smtClean="0"/>
          </a:p>
        </p:txBody>
      </p:sp>
      <p:sp>
        <p:nvSpPr>
          <p:cNvPr id="39" name="TextBox 38"/>
          <p:cNvSpPr txBox="1"/>
          <p:nvPr/>
        </p:nvSpPr>
        <p:spPr>
          <a:xfrm>
            <a:off x="6211203" y="4758398"/>
            <a:ext cx="1942754" cy="1006059"/>
          </a:xfrm>
          <a:prstGeom prst="rect">
            <a:avLst/>
          </a:prstGeom>
          <a:noFill/>
        </p:spPr>
        <p:txBody>
          <a:bodyPr wrap="square" lIns="36000" rIns="36000" rtlCol="0" anchor="t">
            <a:noAutofit/>
          </a:bodyPr>
          <a:lstStyle/>
          <a:p>
            <a:pPr algn="ctr">
              <a:spcAft>
                <a:spcPts val="600"/>
              </a:spcAft>
            </a:pPr>
            <a:r>
              <a:rPr lang="en-ZA" sz="1000" b="1" dirty="0">
                <a:latin typeface="Arial"/>
                <a:cs typeface="Arial"/>
              </a:rPr>
              <a:t>Start-up Rate :</a:t>
            </a:r>
          </a:p>
          <a:p>
            <a:pPr algn="ctr">
              <a:spcAft>
                <a:spcPts val="600"/>
              </a:spcAft>
            </a:pPr>
            <a:r>
              <a:rPr lang="en-ZA" sz="1200" b="1" dirty="0" smtClean="0">
                <a:latin typeface="Arial"/>
                <a:cs typeface="Arial"/>
              </a:rPr>
              <a:t>16%</a:t>
            </a:r>
            <a:endParaRPr lang="en-ZA" sz="1200" b="1" dirty="0">
              <a:latin typeface="Arial"/>
              <a:cs typeface="Arial"/>
            </a:endParaRPr>
          </a:p>
          <a:p>
            <a:pPr algn="ctr">
              <a:spcAft>
                <a:spcPts val="600"/>
              </a:spcAft>
            </a:pPr>
            <a:r>
              <a:rPr lang="en-ZA" sz="1000" b="1" dirty="0">
                <a:latin typeface="Arial"/>
                <a:cs typeface="Arial"/>
              </a:rPr>
              <a:t>No of Companies :</a:t>
            </a:r>
          </a:p>
          <a:p>
            <a:pPr algn="ctr">
              <a:spcAft>
                <a:spcPts val="600"/>
              </a:spcAft>
            </a:pPr>
            <a:r>
              <a:rPr lang="en-ZA" sz="1200" b="1" dirty="0" smtClean="0">
                <a:latin typeface="Arial"/>
                <a:cs typeface="Arial"/>
              </a:rPr>
              <a:t>2.56m</a:t>
            </a:r>
            <a:endParaRPr lang="en-ZA" sz="1200" b="1" dirty="0">
              <a:latin typeface="Arial"/>
              <a:cs typeface="Arial"/>
            </a:endParaRPr>
          </a:p>
          <a:p>
            <a:pPr algn="ctr">
              <a:spcAft>
                <a:spcPts val="600"/>
              </a:spcAft>
            </a:pPr>
            <a:endParaRPr lang="en-ZA" sz="1000" dirty="0"/>
          </a:p>
        </p:txBody>
      </p:sp>
      <p:sp>
        <p:nvSpPr>
          <p:cNvPr id="4" name="Right Arrow 3"/>
          <p:cNvSpPr/>
          <p:nvPr/>
        </p:nvSpPr>
        <p:spPr>
          <a:xfrm>
            <a:off x="5791439" y="2214442"/>
            <a:ext cx="588597" cy="1006058"/>
          </a:xfrm>
          <a:prstGeom prst="rightArrow">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dirty="0"/>
          </a:p>
        </p:txBody>
      </p:sp>
      <p:sp>
        <p:nvSpPr>
          <p:cNvPr id="41" name="TextBox 40"/>
          <p:cNvSpPr txBox="1"/>
          <p:nvPr/>
        </p:nvSpPr>
        <p:spPr>
          <a:xfrm>
            <a:off x="5804136" y="2152295"/>
            <a:ext cx="672864" cy="1026878"/>
          </a:xfrm>
          <a:prstGeom prst="rect">
            <a:avLst/>
          </a:prstGeom>
          <a:solidFill>
            <a:schemeClr val="accent2">
              <a:lumMod val="60000"/>
              <a:lumOff val="40000"/>
            </a:schemeClr>
          </a:solidFill>
        </p:spPr>
        <p:txBody>
          <a:bodyPr wrap="square" lIns="36000" rIns="36000" rtlCol="0" anchor="t">
            <a:noAutofit/>
          </a:bodyPr>
          <a:lstStyle/>
          <a:p>
            <a:pPr algn="ctr">
              <a:spcAft>
                <a:spcPts val="600"/>
              </a:spcAft>
            </a:pPr>
            <a:r>
              <a:rPr lang="en-ZA" sz="1000" b="1" i="1" dirty="0" smtClean="0">
                <a:latin typeface="Arial"/>
                <a:cs typeface="Arial"/>
              </a:rPr>
              <a:t>Objective </a:t>
            </a:r>
            <a:r>
              <a:rPr lang="en-ZA" sz="1000" i="1" dirty="0" smtClean="0">
                <a:latin typeface="Arial"/>
                <a:cs typeface="Arial"/>
              </a:rPr>
              <a:t>Grow SME GDP </a:t>
            </a:r>
            <a:r>
              <a:rPr lang="en-ZA" sz="1000" i="1" dirty="0" err="1" smtClean="0">
                <a:latin typeface="Arial"/>
                <a:cs typeface="Arial"/>
              </a:rPr>
              <a:t>contrib</a:t>
            </a:r>
            <a:r>
              <a:rPr lang="en-ZA" sz="1000" i="1" dirty="0" smtClean="0">
                <a:latin typeface="Arial"/>
                <a:cs typeface="Arial"/>
              </a:rPr>
              <a:t> by 1.5x growth forecast</a:t>
            </a:r>
          </a:p>
        </p:txBody>
      </p:sp>
      <p:cxnSp>
        <p:nvCxnSpPr>
          <p:cNvPr id="6" name="Elbow Connector 5"/>
          <p:cNvCxnSpPr>
            <a:stCxn id="36" idx="3"/>
            <a:endCxn id="37" idx="3"/>
          </p:cNvCxnSpPr>
          <p:nvPr/>
        </p:nvCxnSpPr>
        <p:spPr>
          <a:xfrm flipH="1">
            <a:off x="8154477" y="2712830"/>
            <a:ext cx="189077" cy="1268720"/>
          </a:xfrm>
          <a:prstGeom prst="curvedConnector3">
            <a:avLst>
              <a:gd name="adj1" fmla="val -120903"/>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5"/>
          <p:cNvCxnSpPr>
            <a:stCxn id="37" idx="3"/>
            <a:endCxn id="39" idx="3"/>
          </p:cNvCxnSpPr>
          <p:nvPr/>
        </p:nvCxnSpPr>
        <p:spPr>
          <a:xfrm flipH="1">
            <a:off x="8153957" y="3981550"/>
            <a:ext cx="520" cy="1279878"/>
          </a:xfrm>
          <a:prstGeom prst="curvedConnector3">
            <a:avLst>
              <a:gd name="adj1" fmla="val -105422308"/>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431216" y="3236808"/>
            <a:ext cx="526352" cy="246221"/>
          </a:xfrm>
          <a:prstGeom prst="rect">
            <a:avLst/>
          </a:prstGeom>
          <a:solidFill>
            <a:schemeClr val="bg1"/>
          </a:solidFill>
        </p:spPr>
        <p:txBody>
          <a:bodyPr wrap="square" lIns="36000" rIns="36000" rtlCol="0" anchor="ctr">
            <a:spAutoFit/>
          </a:bodyPr>
          <a:lstStyle/>
          <a:p>
            <a:pPr algn="ctr">
              <a:spcAft>
                <a:spcPts val="600"/>
              </a:spcAft>
            </a:pPr>
            <a:r>
              <a:rPr lang="en-ZA" sz="1000" b="1" dirty="0" smtClean="0"/>
              <a:t>IMPLIES</a:t>
            </a:r>
            <a:endParaRPr lang="en-ZA" sz="1000" dirty="0" smtClean="0"/>
          </a:p>
        </p:txBody>
      </p:sp>
      <p:sp>
        <p:nvSpPr>
          <p:cNvPr id="48" name="TextBox 47"/>
          <p:cNvSpPr txBox="1"/>
          <p:nvPr/>
        </p:nvSpPr>
        <p:spPr>
          <a:xfrm>
            <a:off x="8431216" y="4498378"/>
            <a:ext cx="526352" cy="246221"/>
          </a:xfrm>
          <a:prstGeom prst="rect">
            <a:avLst/>
          </a:prstGeom>
          <a:solidFill>
            <a:schemeClr val="bg1"/>
          </a:solidFill>
        </p:spPr>
        <p:txBody>
          <a:bodyPr wrap="square" lIns="36000" rIns="36000" rtlCol="0" anchor="ctr">
            <a:spAutoFit/>
          </a:bodyPr>
          <a:lstStyle/>
          <a:p>
            <a:pPr algn="ctr">
              <a:spcAft>
                <a:spcPts val="600"/>
              </a:spcAft>
            </a:pPr>
            <a:r>
              <a:rPr lang="en-ZA" sz="1000" b="1" dirty="0" smtClean="0"/>
              <a:t>IMPLIES</a:t>
            </a:r>
            <a:endParaRPr lang="en-ZA" sz="1000" dirty="0" smtClean="0"/>
          </a:p>
        </p:txBody>
      </p:sp>
      <p:sp>
        <p:nvSpPr>
          <p:cNvPr id="51" name="Rectangle 50"/>
          <p:cNvSpPr/>
          <p:nvPr/>
        </p:nvSpPr>
        <p:spPr>
          <a:xfrm>
            <a:off x="589705" y="5889073"/>
            <a:ext cx="7995002" cy="830997"/>
          </a:xfrm>
          <a:prstGeom prst="rect">
            <a:avLst/>
          </a:prstGeom>
          <a:solidFill>
            <a:schemeClr val="accent4">
              <a:lumMod val="20000"/>
              <a:lumOff val="80000"/>
            </a:schemeClr>
          </a:solidFill>
        </p:spPr>
        <p:txBody>
          <a:bodyPr wrap="square">
            <a:spAutoFit/>
          </a:bodyPr>
          <a:lstStyle/>
          <a:p>
            <a:pPr algn="ctr"/>
            <a:r>
              <a:rPr lang="en-ZA" sz="1600" dirty="0" smtClean="0">
                <a:latin typeface="Arial"/>
                <a:cs typeface="Arial"/>
              </a:rPr>
              <a:t>Please Note: This analysis is meant to demonstrate a concept, not set definite targets. If this recommendation is adopted, then it will be necessary to rigorously baseline these data points</a:t>
            </a:r>
            <a:r>
              <a:rPr lang="en-ZA" sz="1600" dirty="0">
                <a:latin typeface="Arial"/>
                <a:cs typeface="Arial"/>
              </a:rPr>
              <a:t>.</a:t>
            </a:r>
          </a:p>
        </p:txBody>
      </p:sp>
      <p:sp>
        <p:nvSpPr>
          <p:cNvPr id="7" name="TextBox 6"/>
          <p:cNvSpPr txBox="1"/>
          <p:nvPr/>
        </p:nvSpPr>
        <p:spPr>
          <a:xfrm>
            <a:off x="8382000" y="6490990"/>
            <a:ext cx="565666" cy="369332"/>
          </a:xfrm>
          <a:prstGeom prst="rect">
            <a:avLst/>
          </a:prstGeom>
          <a:noFill/>
        </p:spPr>
        <p:txBody>
          <a:bodyPr wrap="square" rtlCol="0">
            <a:spAutoFit/>
          </a:bodyPr>
          <a:lstStyle/>
          <a:p>
            <a:r>
              <a:rPr lang="en-US" b="1" dirty="0" smtClean="0">
                <a:latin typeface="Arial"/>
                <a:cs typeface="Arial"/>
              </a:rPr>
              <a:t>34</a:t>
            </a:r>
            <a:endParaRPr lang="en-US" b="1" dirty="0">
              <a:latin typeface="Arial"/>
              <a:cs typeface="Arial"/>
            </a:endParaRPr>
          </a:p>
        </p:txBody>
      </p:sp>
    </p:spTree>
    <p:extLst>
      <p:ext uri="{BB962C8B-B14F-4D97-AF65-F5344CB8AC3E}">
        <p14:creationId xmlns:p14="http://schemas.microsoft.com/office/powerpoint/2010/main" xmlns="" val="4116623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429" y="704260"/>
            <a:ext cx="8486857" cy="841691"/>
          </a:xfrm>
        </p:spPr>
        <p:txBody>
          <a:bodyPr/>
          <a:lstStyle/>
          <a:p>
            <a:r>
              <a:rPr lang="en-ZA" dirty="0" smtClean="0">
                <a:latin typeface="Arial" panose="020B0604020202020204" pitchFamily="34" charset="0"/>
                <a:cs typeface="Arial" panose="020B0604020202020204" pitchFamily="34" charset="0"/>
              </a:rPr>
              <a:t>Packaging </a:t>
            </a:r>
            <a:r>
              <a:rPr lang="en-ZA" dirty="0">
                <a:latin typeface="Arial" panose="020B0604020202020204" pitchFamily="34" charset="0"/>
                <a:cs typeface="Arial" panose="020B0604020202020204" pitchFamily="34" charset="0"/>
              </a:rPr>
              <a:t>offerings along with SEDA and SEFA and </a:t>
            </a:r>
            <a:r>
              <a:rPr lang="en-ZA" dirty="0" smtClean="0">
                <a:latin typeface="Arial" panose="020B0604020202020204" pitchFamily="34" charset="0"/>
                <a:cs typeface="Arial" panose="020B0604020202020204" pitchFamily="34" charset="0"/>
              </a:rPr>
              <a:t>presenting </a:t>
            </a:r>
            <a:r>
              <a:rPr lang="en-ZA" dirty="0">
                <a:latin typeface="Arial" panose="020B0604020202020204" pitchFamily="34" charset="0"/>
                <a:cs typeface="Arial" panose="020B0604020202020204" pitchFamily="34" charset="0"/>
              </a:rPr>
              <a:t>a single point of entry to </a:t>
            </a:r>
            <a:r>
              <a:rPr lang="en-ZA" dirty="0" smtClean="0">
                <a:latin typeface="Arial" panose="020B0604020202020204" pitchFamily="34" charset="0"/>
                <a:cs typeface="Arial" panose="020B0604020202020204" pitchFamily="34" charset="0"/>
              </a:rPr>
              <a:t>SMEs is the first step in providing a genuine one-stop-shop experience for SMEs.</a:t>
            </a:r>
            <a:endParaRPr lang="en-ZA"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a:xfrm>
            <a:off x="402166" y="0"/>
            <a:ext cx="8741834" cy="679269"/>
          </a:xfrm>
          <a:solidFill>
            <a:schemeClr val="accent3">
              <a:lumMod val="20000"/>
              <a:lumOff val="80000"/>
            </a:schemeClr>
          </a:solidFill>
        </p:spPr>
        <p:txBody>
          <a:bodyPr/>
          <a:lstStyle/>
          <a:p>
            <a:pPr algn="r"/>
            <a:r>
              <a:rPr lang="en-ZA" sz="3600" dirty="0" smtClean="0">
                <a:latin typeface="Arial" panose="020B0604020202020204" pitchFamily="34" charset="0"/>
                <a:cs typeface="Arial" panose="020B0604020202020204" pitchFamily="34" charset="0"/>
              </a:rPr>
              <a:t>Summary of Diagnostic Findings</a:t>
            </a:r>
            <a:endParaRPr lang="en-ZA" sz="3600" dirty="0">
              <a:latin typeface="Arial" panose="020B0604020202020204" pitchFamily="34" charset="0"/>
              <a:cs typeface="Arial" panose="020B0604020202020204" pitchFamily="34" charset="0"/>
            </a:endParaRPr>
          </a:p>
        </p:txBody>
      </p:sp>
      <p:cxnSp>
        <p:nvCxnSpPr>
          <p:cNvPr id="28" name="Straight Connector 27"/>
          <p:cNvCxnSpPr/>
          <p:nvPr/>
        </p:nvCxnSpPr>
        <p:spPr bwMode="auto">
          <a:xfrm>
            <a:off x="3429000" y="1447800"/>
            <a:ext cx="0" cy="4254167"/>
          </a:xfrm>
          <a:prstGeom prst="line">
            <a:avLst/>
          </a:prstGeom>
          <a:solidFill>
            <a:schemeClr val="accent1"/>
          </a:solidFill>
          <a:ln w="12700" cap="flat" cmpd="sng" algn="ctr">
            <a:solidFill>
              <a:schemeClr val="tx1">
                <a:lumMod val="65000"/>
                <a:lumOff val="35000"/>
              </a:schemeClr>
            </a:solidFill>
            <a:prstDash val="dash"/>
            <a:round/>
            <a:headEnd type="none" w="med" len="med"/>
            <a:tailEnd type="none" w="med" len="med"/>
          </a:ln>
          <a:effectLst/>
        </p:spPr>
      </p:cxnSp>
      <p:cxnSp>
        <p:nvCxnSpPr>
          <p:cNvPr id="29" name="Straight Connector 28"/>
          <p:cNvCxnSpPr/>
          <p:nvPr/>
        </p:nvCxnSpPr>
        <p:spPr bwMode="auto">
          <a:xfrm>
            <a:off x="365990" y="1933778"/>
            <a:ext cx="8100000" cy="0"/>
          </a:xfrm>
          <a:prstGeom prst="line">
            <a:avLst/>
          </a:prstGeom>
          <a:solidFill>
            <a:schemeClr val="accent1"/>
          </a:solidFill>
          <a:ln w="12700" cap="flat" cmpd="sng" algn="ctr">
            <a:solidFill>
              <a:schemeClr val="tx1">
                <a:lumMod val="65000"/>
                <a:lumOff val="35000"/>
              </a:schemeClr>
            </a:solidFill>
            <a:prstDash val="dash"/>
            <a:round/>
            <a:headEnd type="none" w="med" len="med"/>
            <a:tailEnd type="none" w="med" len="med"/>
          </a:ln>
          <a:effectLst/>
        </p:spPr>
      </p:cxnSp>
      <p:sp>
        <p:nvSpPr>
          <p:cNvPr id="30" name="Rounded Rectangle 29"/>
          <p:cNvSpPr/>
          <p:nvPr/>
        </p:nvSpPr>
        <p:spPr bwMode="auto">
          <a:xfrm>
            <a:off x="581888" y="1639121"/>
            <a:ext cx="2327629" cy="238233"/>
          </a:xfrm>
          <a:prstGeom prst="roundRect">
            <a:avLst/>
          </a:prstGeom>
          <a:noFill/>
          <a:ln w="9525" cap="flat" cmpd="sng" algn="ctr">
            <a:noFill/>
            <a:prstDash val="solid"/>
            <a:round/>
            <a:headEnd type="none" w="med" len="med"/>
            <a:tailEnd type="none" w="med" len="med"/>
          </a:ln>
          <a:effectLst/>
        </p:spPr>
        <p:txBody>
          <a:bodyPr vert="horz" wrap="square" lIns="34033" tIns="44243" rIns="0" bIns="44243" numCol="1" rtlCol="0" anchor="ctr" anchorCtr="0" compatLnSpc="1">
            <a:prstTxWarp prst="textNoShape">
              <a:avLst/>
            </a:prstTxWarp>
          </a:bodyPr>
          <a:lstStyle/>
          <a:p>
            <a:pPr fontAlgn="base">
              <a:spcBef>
                <a:spcPct val="0"/>
              </a:spcBef>
              <a:spcAft>
                <a:spcPct val="0"/>
              </a:spcAft>
            </a:pPr>
            <a:r>
              <a:rPr lang="en-ZA" sz="1134" b="1" cap="small" dirty="0" smtClean="0">
                <a:latin typeface="Arial" panose="020B0604020202020204" pitchFamily="34" charset="0"/>
                <a:cs typeface="Arial" panose="020B0604020202020204" pitchFamily="34" charset="0"/>
              </a:rPr>
              <a:t>Organisational Recommendations</a:t>
            </a:r>
            <a:endParaRPr lang="en-GB" sz="1134" b="1" cap="small" dirty="0">
              <a:latin typeface="Arial" panose="020B0604020202020204" pitchFamily="34" charset="0"/>
              <a:cs typeface="Arial" panose="020B0604020202020204" pitchFamily="34" charset="0"/>
            </a:endParaRPr>
          </a:p>
        </p:txBody>
      </p:sp>
      <p:sp>
        <p:nvSpPr>
          <p:cNvPr id="31" name="Rounded Rectangle 30"/>
          <p:cNvSpPr/>
          <p:nvPr/>
        </p:nvSpPr>
        <p:spPr bwMode="auto">
          <a:xfrm>
            <a:off x="3541842" y="1639121"/>
            <a:ext cx="3479693" cy="238233"/>
          </a:xfrm>
          <a:prstGeom prst="roundRect">
            <a:avLst/>
          </a:prstGeom>
          <a:noFill/>
          <a:ln w="9525" cap="flat" cmpd="sng" algn="ctr">
            <a:noFill/>
            <a:prstDash val="solid"/>
            <a:round/>
            <a:headEnd type="none" w="med" len="med"/>
            <a:tailEnd type="none" w="med" len="med"/>
          </a:ln>
          <a:effectLst/>
        </p:spPr>
        <p:txBody>
          <a:bodyPr vert="horz" wrap="square" lIns="34033" tIns="44243" rIns="0" bIns="44243" numCol="1" rtlCol="0" anchor="ctr" anchorCtr="0" compatLnSpc="1">
            <a:prstTxWarp prst="textNoShape">
              <a:avLst/>
            </a:prstTxWarp>
          </a:bodyPr>
          <a:lstStyle/>
          <a:p>
            <a:pPr fontAlgn="base">
              <a:spcBef>
                <a:spcPct val="0"/>
              </a:spcBef>
              <a:spcAft>
                <a:spcPct val="0"/>
              </a:spcAft>
            </a:pPr>
            <a:r>
              <a:rPr lang="en-ZA" sz="1200" b="1" cap="small" dirty="0" smtClean="0">
                <a:latin typeface="Arial" panose="020B0604020202020204" pitchFamily="34" charset="0"/>
                <a:cs typeface="Arial" panose="020B0604020202020204" pitchFamily="34" charset="0"/>
              </a:rPr>
              <a:t>Description</a:t>
            </a:r>
            <a:endParaRPr lang="en-GB" sz="1200" b="1" cap="small" dirty="0">
              <a:latin typeface="Arial" panose="020B0604020202020204" pitchFamily="34" charset="0"/>
              <a:cs typeface="Arial" panose="020B0604020202020204" pitchFamily="34" charset="0"/>
            </a:endParaRPr>
          </a:p>
        </p:txBody>
      </p:sp>
      <p:sp>
        <p:nvSpPr>
          <p:cNvPr id="32" name="Rectangle 31"/>
          <p:cNvSpPr/>
          <p:nvPr/>
        </p:nvSpPr>
        <p:spPr>
          <a:xfrm>
            <a:off x="3541842" y="2007219"/>
            <a:ext cx="4951527" cy="4293482"/>
          </a:xfrm>
          <a:prstGeom prst="rect">
            <a:avLst/>
          </a:prstGeom>
        </p:spPr>
        <p:txBody>
          <a:bodyPr wrap="square">
            <a:spAutoFit/>
          </a:bodyPr>
          <a:lstStyle/>
          <a:p>
            <a:pPr marL="171450" indent="-171450">
              <a:spcAft>
                <a:spcPts val="600"/>
              </a:spcAft>
              <a:buFontTx/>
              <a:buChar char="-"/>
            </a:pPr>
            <a:r>
              <a:rPr lang="en-ZA" sz="1200" dirty="0">
                <a:latin typeface="Arial"/>
                <a:cs typeface="Arial"/>
              </a:rPr>
              <a:t>In the spirit of reducing red tape and improving access to government services, it is critical to present a simple, single point of entry to SMEs that provides access to the full range of DSBD, SEDA and SEFA services.</a:t>
            </a:r>
          </a:p>
          <a:p>
            <a:pPr marL="171450" indent="-171450">
              <a:spcAft>
                <a:spcPts val="600"/>
              </a:spcAft>
              <a:buFontTx/>
              <a:buChar char="-"/>
            </a:pPr>
            <a:r>
              <a:rPr lang="en-ZA" sz="1200" dirty="0">
                <a:latin typeface="Arial"/>
                <a:cs typeface="Arial"/>
              </a:rPr>
              <a:t>While it is not necessary to initially spend the significant resources required to integrate SEDA and SEFA systems and processes, there is quite a lot that can be done to improve the visibility and accessibility of these programmes.</a:t>
            </a:r>
          </a:p>
          <a:p>
            <a:pPr marL="171450" indent="-171450">
              <a:spcAft>
                <a:spcPts val="600"/>
              </a:spcAft>
              <a:buFontTx/>
              <a:buChar char="-"/>
            </a:pPr>
            <a:r>
              <a:rPr lang="en-ZA" sz="1200" dirty="0">
                <a:latin typeface="Arial"/>
                <a:cs typeface="Arial"/>
              </a:rPr>
              <a:t>This could include:</a:t>
            </a:r>
          </a:p>
          <a:p>
            <a:pPr marL="628650" lvl="1" indent="-171450">
              <a:spcAft>
                <a:spcPts val="600"/>
              </a:spcAft>
              <a:buFontTx/>
              <a:buChar char="-"/>
            </a:pPr>
            <a:r>
              <a:rPr lang="en-ZA" sz="1200" dirty="0">
                <a:latin typeface="Arial"/>
                <a:cs typeface="Arial"/>
              </a:rPr>
              <a:t>Joint marketing and awareness campaigns</a:t>
            </a:r>
          </a:p>
          <a:p>
            <a:pPr marL="628650" lvl="1" indent="-171450">
              <a:spcAft>
                <a:spcPts val="600"/>
              </a:spcAft>
              <a:buFontTx/>
              <a:buChar char="-"/>
            </a:pPr>
            <a:r>
              <a:rPr lang="en-ZA" sz="1200" dirty="0">
                <a:latin typeface="Arial"/>
                <a:cs typeface="Arial"/>
              </a:rPr>
              <a:t>Deeper integration of SEFA requirements into initial SEDA branch needs assessment</a:t>
            </a:r>
          </a:p>
          <a:p>
            <a:pPr marL="628650" lvl="1" indent="-171450">
              <a:spcAft>
                <a:spcPts val="600"/>
              </a:spcAft>
              <a:buFontTx/>
              <a:buChar char="-"/>
            </a:pPr>
            <a:r>
              <a:rPr lang="en-ZA" sz="1200" dirty="0">
                <a:latin typeface="Arial"/>
                <a:cs typeface="Arial"/>
              </a:rPr>
              <a:t>Better visibility of department initiatives in SEDA branches</a:t>
            </a:r>
          </a:p>
          <a:p>
            <a:pPr marL="628650" lvl="1" indent="-171450">
              <a:spcAft>
                <a:spcPts val="600"/>
              </a:spcAft>
              <a:buFontTx/>
              <a:buChar char="-"/>
            </a:pPr>
            <a:r>
              <a:rPr lang="en-ZA" sz="1200" b="1" dirty="0">
                <a:solidFill>
                  <a:srgbClr val="000000"/>
                </a:solidFill>
                <a:latin typeface="Arial"/>
                <a:cs typeface="Arial"/>
              </a:rPr>
              <a:t>Accelerated co-location strategies that incorporate municipal and provincial efforts </a:t>
            </a:r>
          </a:p>
          <a:p>
            <a:pPr marL="628650" lvl="1" indent="-171450">
              <a:spcAft>
                <a:spcPts val="600"/>
              </a:spcAft>
              <a:buFontTx/>
              <a:buChar char="-"/>
            </a:pPr>
            <a:r>
              <a:rPr lang="en-ZA" sz="1200" dirty="0">
                <a:latin typeface="Arial"/>
                <a:cs typeface="Arial"/>
              </a:rPr>
              <a:t>Improved hand-offs between SEFA and SEDA, specifically from SEFA to SEDA.</a:t>
            </a:r>
          </a:p>
          <a:p>
            <a:pPr marL="628650" lvl="1" indent="-171450">
              <a:spcAft>
                <a:spcPts val="600"/>
              </a:spcAft>
              <a:buFontTx/>
              <a:buChar char="-"/>
            </a:pPr>
            <a:r>
              <a:rPr lang="en-ZA" sz="1200" dirty="0">
                <a:latin typeface="Arial"/>
                <a:cs typeface="Arial"/>
              </a:rPr>
              <a:t>Better integration of related agencies – eg CIPC, SABS etc</a:t>
            </a:r>
          </a:p>
          <a:p>
            <a:pPr marL="628650" lvl="1" indent="-171450">
              <a:spcAft>
                <a:spcPts val="600"/>
              </a:spcAft>
              <a:buFontTx/>
              <a:buChar char="-"/>
            </a:pPr>
            <a:r>
              <a:rPr lang="en-ZA" sz="1200" dirty="0">
                <a:latin typeface="Arial"/>
                <a:cs typeface="Arial"/>
              </a:rPr>
              <a:t>Shared approached to M&amp;E </a:t>
            </a:r>
          </a:p>
        </p:txBody>
      </p:sp>
      <p:sp>
        <p:nvSpPr>
          <p:cNvPr id="33" name="Rectangle 32"/>
          <p:cNvSpPr/>
          <p:nvPr/>
        </p:nvSpPr>
        <p:spPr>
          <a:xfrm>
            <a:off x="832616" y="2143871"/>
            <a:ext cx="2076901" cy="1566726"/>
          </a:xfrm>
          <a:prstGeom prst="rect">
            <a:avLst/>
          </a:prstGeom>
          <a:solidFill>
            <a:srgbClr val="EBF1DE"/>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rgbClr val="000000"/>
                </a:solidFill>
                <a:latin typeface="Arial" panose="020B0604020202020204" pitchFamily="34" charset="0"/>
                <a:cs typeface="Arial" panose="020B0604020202020204" pitchFamily="34" charset="0"/>
              </a:rPr>
              <a:t>Package offerings along with SEDA and SEFA and present a single point of entry to </a:t>
            </a:r>
            <a:r>
              <a:rPr lang="en-ZA" sz="1600" dirty="0" smtClean="0">
                <a:solidFill>
                  <a:srgbClr val="000000"/>
                </a:solidFill>
                <a:latin typeface="Arial" panose="020B0604020202020204" pitchFamily="34" charset="0"/>
                <a:cs typeface="Arial" panose="020B0604020202020204" pitchFamily="34" charset="0"/>
              </a:rPr>
              <a:t>SMEs and CO-OPS</a:t>
            </a:r>
            <a:endParaRPr lang="en-ZA" sz="1600" dirty="0">
              <a:solidFill>
                <a:srgbClr val="000000"/>
              </a:solidFill>
              <a:latin typeface="Arial" panose="020B0604020202020204" pitchFamily="34" charset="0"/>
              <a:cs typeface="Arial" panose="020B0604020202020204" pitchFamily="34" charset="0"/>
            </a:endParaRPr>
          </a:p>
        </p:txBody>
      </p:sp>
      <p:sp>
        <p:nvSpPr>
          <p:cNvPr id="34" name="Oval 33"/>
          <p:cNvSpPr/>
          <p:nvPr/>
        </p:nvSpPr>
        <p:spPr>
          <a:xfrm>
            <a:off x="679408" y="1989635"/>
            <a:ext cx="324000" cy="324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rPr>
              <a:t>4</a:t>
            </a:r>
            <a:endParaRPr lang="en-ZA" sz="1400" b="1" dirty="0">
              <a:solidFill>
                <a:schemeClr val="tx1"/>
              </a:solidFill>
            </a:endParaRPr>
          </a:p>
        </p:txBody>
      </p:sp>
      <p:sp>
        <p:nvSpPr>
          <p:cNvPr id="4" name="TextBox 3"/>
          <p:cNvSpPr txBox="1"/>
          <p:nvPr/>
        </p:nvSpPr>
        <p:spPr>
          <a:xfrm>
            <a:off x="7391400" y="6324600"/>
            <a:ext cx="641866" cy="369332"/>
          </a:xfrm>
          <a:prstGeom prst="rect">
            <a:avLst/>
          </a:prstGeom>
          <a:noFill/>
        </p:spPr>
        <p:txBody>
          <a:bodyPr wrap="square" rtlCol="0">
            <a:spAutoFit/>
          </a:bodyPr>
          <a:lstStyle/>
          <a:p>
            <a:r>
              <a:rPr lang="en-US" dirty="0" smtClean="0">
                <a:latin typeface="Arial"/>
                <a:cs typeface="Arial"/>
              </a:rPr>
              <a:t>35</a:t>
            </a:r>
            <a:endParaRPr lang="en-US" dirty="0">
              <a:latin typeface="Arial"/>
              <a:cs typeface="Arial"/>
            </a:endParaRPr>
          </a:p>
        </p:txBody>
      </p:sp>
    </p:spTree>
    <p:extLst>
      <p:ext uri="{BB962C8B-B14F-4D97-AF65-F5344CB8AC3E}">
        <p14:creationId xmlns:p14="http://schemas.microsoft.com/office/powerpoint/2010/main" xmlns="" val="13987462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46547" cy="909093"/>
          </a:xfrm>
          <a:solidFill>
            <a:schemeClr val="accent1">
              <a:lumMod val="20000"/>
              <a:lumOff val="80000"/>
            </a:schemeClr>
          </a:solidFill>
        </p:spPr>
        <p:txBody>
          <a:bodyPr/>
          <a:lstStyle/>
          <a:p>
            <a:r>
              <a:rPr lang="en-ZA" dirty="0" smtClean="0">
                <a:latin typeface="Arial"/>
                <a:cs typeface="Arial"/>
              </a:rPr>
              <a:t>This means high </a:t>
            </a:r>
            <a:r>
              <a:rPr lang="en-ZA" dirty="0">
                <a:latin typeface="Arial"/>
                <a:cs typeface="Arial"/>
              </a:rPr>
              <a:t>quality citizen-facing service propositions, supported by aligned and effective operations, organised around clear accountability. </a:t>
            </a:r>
            <a:r>
              <a:rPr lang="en-ZA" dirty="0" smtClean="0">
                <a:latin typeface="Arial"/>
                <a:cs typeface="Arial"/>
              </a:rPr>
              <a:t>The approach must be citizen-led </a:t>
            </a:r>
            <a:r>
              <a:rPr lang="en-ZA" dirty="0">
                <a:latin typeface="Arial"/>
                <a:cs typeface="Arial"/>
              </a:rPr>
              <a:t>in both proposition design and operational </a:t>
            </a:r>
            <a:r>
              <a:rPr lang="en-ZA" dirty="0" smtClean="0">
                <a:latin typeface="Arial"/>
                <a:cs typeface="Arial"/>
              </a:rPr>
              <a:t>alignment.</a:t>
            </a:r>
            <a:endParaRPr lang="en-ZA" dirty="0">
              <a:latin typeface="Arial"/>
              <a:cs typeface="Arial"/>
            </a:endParaRPr>
          </a:p>
        </p:txBody>
      </p:sp>
      <p:sp>
        <p:nvSpPr>
          <p:cNvPr id="3" name="Text Placeholder 2"/>
          <p:cNvSpPr>
            <a:spLocks noGrp="1"/>
          </p:cNvSpPr>
          <p:nvPr>
            <p:ph type="body" sz="quarter" idx="10"/>
          </p:nvPr>
        </p:nvSpPr>
        <p:spPr>
          <a:xfrm>
            <a:off x="402166" y="0"/>
            <a:ext cx="8741834" cy="679269"/>
          </a:xfrm>
          <a:solidFill>
            <a:srgbClr val="EBF1DE"/>
          </a:solidFill>
        </p:spPr>
        <p:txBody>
          <a:bodyPr/>
          <a:lstStyle/>
          <a:p>
            <a:pPr algn="r"/>
            <a:r>
              <a:rPr lang="en-ZA" sz="3600" dirty="0" smtClean="0">
                <a:latin typeface="Arial"/>
                <a:cs typeface="Arial"/>
              </a:rPr>
              <a:t>Public Sector Transformation</a:t>
            </a:r>
            <a:endParaRPr lang="en-ZA" sz="3600" dirty="0">
              <a:latin typeface="Arial"/>
              <a:cs typeface="Arial"/>
            </a:endParaRPr>
          </a:p>
        </p:txBody>
      </p:sp>
      <p:grpSp>
        <p:nvGrpSpPr>
          <p:cNvPr id="41" name="Group 40"/>
          <p:cNvGrpSpPr/>
          <p:nvPr/>
        </p:nvGrpSpPr>
        <p:grpSpPr>
          <a:xfrm>
            <a:off x="201705" y="1608992"/>
            <a:ext cx="8755109" cy="4875436"/>
            <a:chOff x="201705" y="1118493"/>
            <a:chExt cx="8755109" cy="5365935"/>
          </a:xfrm>
        </p:grpSpPr>
        <p:sp>
          <p:nvSpPr>
            <p:cNvPr id="7" name="Rounded Rectangle 6"/>
            <p:cNvSpPr/>
            <p:nvPr/>
          </p:nvSpPr>
          <p:spPr>
            <a:xfrm>
              <a:off x="201705" y="3084863"/>
              <a:ext cx="8755109" cy="3399565"/>
            </a:xfrm>
            <a:prstGeom prst="roundRect">
              <a:avLst>
                <a:gd name="adj" fmla="val 6216"/>
              </a:avLst>
            </a:prstGeom>
            <a:solidFill>
              <a:schemeClr val="bg2">
                <a:lumMod val="20000"/>
                <a:lumOff val="80000"/>
              </a:schemeClr>
            </a:solidFill>
            <a:ln w="12700" cap="flat" cmpd="sng" algn="ctr">
              <a:noFill/>
              <a:prstDash val="solid"/>
            </a:ln>
            <a:effectLst/>
          </p:spPr>
          <p:txBody>
            <a:bodyPr rtlCol="0" anchor="ctr"/>
            <a:lstStyle/>
            <a:p>
              <a:pPr marL="0" marR="0" lvl="0" indent="0" algn="ctr" defTabSz="128016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 name="Pentagon 7"/>
            <p:cNvSpPr/>
            <p:nvPr/>
          </p:nvSpPr>
          <p:spPr>
            <a:xfrm rot="10800000">
              <a:off x="2383842" y="5578778"/>
              <a:ext cx="6318989" cy="602782"/>
            </a:xfrm>
            <a:prstGeom prst="homePlate">
              <a:avLst/>
            </a:prstGeom>
            <a:solidFill>
              <a:schemeClr val="accent3"/>
            </a:solidFill>
            <a:ln w="12700" cap="flat" cmpd="sng" algn="ctr">
              <a:solidFill>
                <a:schemeClr val="tx1"/>
              </a:solidFill>
              <a:prstDash val="solid"/>
            </a:ln>
            <a:effectLst/>
          </p:spPr>
          <p:txBody>
            <a:bodyPr rtlCol="0" anchor="ctr"/>
            <a:lstStyle/>
            <a:p>
              <a:pPr marL="0" marR="0" lvl="0" indent="0" algn="ctr" defTabSz="128016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ectangle 8"/>
            <p:cNvSpPr/>
            <p:nvPr/>
          </p:nvSpPr>
          <p:spPr>
            <a:xfrm>
              <a:off x="1554824" y="3632844"/>
              <a:ext cx="2216363" cy="1385332"/>
            </a:xfrm>
            <a:prstGeom prst="rect">
              <a:avLst/>
            </a:prstGeom>
            <a:solidFill>
              <a:schemeClr val="bg2">
                <a:lumMod val="40000"/>
                <a:lumOff val="60000"/>
              </a:schemeClr>
            </a:solidFill>
            <a:ln w="12700" cap="flat" cmpd="sng" algn="ctr">
              <a:noFill/>
              <a:prstDash val="solid"/>
            </a:ln>
            <a:effectLst/>
          </p:spPr>
          <p:txBody>
            <a:bodyPr rtlCol="0" anchor="ctr"/>
            <a:lstStyle/>
            <a:p>
              <a:pPr marL="457200" lvl="0" indent="-457200" defTabSz="1280160">
                <a:buFont typeface="Arial" panose="020B0604020202020204" pitchFamily="34" charset="0"/>
                <a:buChar char="•"/>
                <a:defRPr/>
              </a:pPr>
              <a:r>
                <a:rPr lang="en-ZA" sz="800" kern="0" dirty="0"/>
                <a:t>Identify core citizen-facing services required by mandate</a:t>
              </a:r>
            </a:p>
            <a:p>
              <a:pPr marL="457200" lvl="0" indent="-457200" defTabSz="1280160">
                <a:buFont typeface="Arial" panose="020B0604020202020204" pitchFamily="34" charset="0"/>
                <a:buChar char="•"/>
                <a:defRPr/>
              </a:pPr>
              <a:r>
                <a:rPr lang="en-ZA" sz="800" kern="0" dirty="0"/>
                <a:t>Articulate the optimal citizen service proposition require to deliver the core services in the best possible way</a:t>
              </a:r>
            </a:p>
            <a:p>
              <a:pPr marL="457200" lvl="0" indent="-457200" defTabSz="1280160">
                <a:buFont typeface="Arial" panose="020B0604020202020204" pitchFamily="34" charset="0"/>
                <a:buChar char="•"/>
                <a:defRPr/>
              </a:pPr>
              <a:r>
                <a:rPr lang="en-ZA" sz="800" kern="0" dirty="0"/>
                <a:t>Identify the detailed product, access and service needs required to fulfil the proposition</a:t>
              </a:r>
            </a:p>
            <a:p>
              <a:pPr marL="457200" lvl="0" indent="-457200" defTabSz="1280160">
                <a:buFont typeface="Arial" panose="020B0604020202020204" pitchFamily="34" charset="0"/>
                <a:buChar char="•"/>
                <a:defRPr/>
              </a:pPr>
              <a:r>
                <a:rPr lang="en-ZA" sz="800" kern="0" dirty="0"/>
                <a:t>Establish service level requirements to fulfil their mandate</a:t>
              </a:r>
            </a:p>
          </p:txBody>
        </p:sp>
        <p:sp>
          <p:nvSpPr>
            <p:cNvPr id="10" name="Rectangle 9"/>
            <p:cNvSpPr/>
            <p:nvPr/>
          </p:nvSpPr>
          <p:spPr>
            <a:xfrm>
              <a:off x="4025892" y="3632844"/>
              <a:ext cx="2216363" cy="1385332"/>
            </a:xfrm>
            <a:prstGeom prst="rect">
              <a:avLst/>
            </a:prstGeom>
            <a:solidFill>
              <a:schemeClr val="bg2">
                <a:lumMod val="40000"/>
                <a:lumOff val="60000"/>
              </a:schemeClr>
            </a:solidFill>
            <a:ln w="12700" cap="flat" cmpd="sng" algn="ctr">
              <a:noFill/>
              <a:prstDash val="solid"/>
            </a:ln>
            <a:effectLst/>
          </p:spPr>
          <p:txBody>
            <a:bodyPr rtlCol="0" anchor="ctr"/>
            <a:lstStyle/>
            <a:p>
              <a:pPr marL="171450" lvl="0" indent="-171450" defTabSz="1280160">
                <a:buFont typeface="Arial" panose="020B0604020202020204" pitchFamily="34" charset="0"/>
                <a:buChar char="•"/>
                <a:defRPr/>
              </a:pPr>
              <a:r>
                <a:rPr lang="en-ZA" sz="800" kern="0"/>
                <a:t>Design and implement optimal processes to deliver the citizen service proposition</a:t>
              </a:r>
            </a:p>
            <a:p>
              <a:pPr marL="171450" lvl="0" indent="-171450" defTabSz="1280160">
                <a:buFont typeface="Arial" panose="020B0604020202020204" pitchFamily="34" charset="0"/>
                <a:buChar char="•"/>
                <a:defRPr/>
              </a:pPr>
              <a:r>
                <a:rPr lang="en-ZA" sz="800" kern="0"/>
                <a:t>Identify, design and implement necessary technology enhancements in order to enable effective processing</a:t>
              </a:r>
            </a:p>
            <a:p>
              <a:pPr marL="171450" lvl="0" indent="-171450" defTabSz="1280160">
                <a:buFont typeface="Arial" panose="020B0604020202020204" pitchFamily="34" charset="0"/>
                <a:buChar char="•"/>
                <a:defRPr/>
              </a:pPr>
              <a:r>
                <a:rPr lang="en-ZA" sz="800" kern="0"/>
                <a:t>Organise people within the value-chain with clear accountabilities to best execute the core processes</a:t>
              </a:r>
            </a:p>
          </p:txBody>
        </p:sp>
        <p:sp>
          <p:nvSpPr>
            <p:cNvPr id="11" name="Rectangle 10"/>
            <p:cNvSpPr/>
            <p:nvPr/>
          </p:nvSpPr>
          <p:spPr>
            <a:xfrm>
              <a:off x="6496959" y="3632844"/>
              <a:ext cx="2216363" cy="1385332"/>
            </a:xfrm>
            <a:prstGeom prst="rect">
              <a:avLst/>
            </a:prstGeom>
            <a:solidFill>
              <a:schemeClr val="bg2">
                <a:lumMod val="40000"/>
                <a:lumOff val="60000"/>
              </a:schemeClr>
            </a:solidFill>
            <a:ln w="12700" cap="flat" cmpd="sng" algn="ctr">
              <a:noFill/>
              <a:prstDash val="solid"/>
            </a:ln>
            <a:effectLst/>
          </p:spPr>
          <p:txBody>
            <a:bodyPr rtlCol="0" anchor="ctr"/>
            <a:lstStyle/>
            <a:p>
              <a:pPr marL="171450" lvl="0" indent="-171450" defTabSz="1280160">
                <a:buFont typeface="Arial" panose="020B0604020202020204" pitchFamily="34" charset="0"/>
                <a:buChar char="•"/>
                <a:defRPr/>
              </a:pPr>
              <a:r>
                <a:rPr lang="en-ZA" sz="800" kern="0" dirty="0"/>
                <a:t>Through implementation of the operating environment required to achieve the CSP, identify target spare capacity created</a:t>
              </a:r>
            </a:p>
            <a:p>
              <a:pPr marL="171450" lvl="0" indent="-171450" defTabSz="1280160">
                <a:buFont typeface="Arial" panose="020B0604020202020204" pitchFamily="34" charset="0"/>
                <a:buChar char="•"/>
                <a:defRPr/>
              </a:pPr>
              <a:r>
                <a:rPr lang="en-ZA" sz="800" kern="0" dirty="0"/>
                <a:t>Design redeployment plan (including training and development) to optimise efficiencies created, and support service enhancement.</a:t>
              </a:r>
            </a:p>
            <a:p>
              <a:pPr marL="171450" lvl="0" indent="-171450" defTabSz="1280160">
                <a:buFont typeface="Arial" panose="020B0604020202020204" pitchFamily="34" charset="0"/>
                <a:buChar char="•"/>
                <a:defRPr/>
              </a:pPr>
              <a:r>
                <a:rPr lang="en-ZA" sz="800" kern="0" dirty="0"/>
                <a:t>Realise income statement savings by reinvesting human and financial capacity to restrict cost growth</a:t>
              </a:r>
            </a:p>
          </p:txBody>
        </p:sp>
        <p:sp>
          <p:nvSpPr>
            <p:cNvPr id="12" name="Rounded Rectangle 11"/>
            <p:cNvSpPr/>
            <p:nvPr/>
          </p:nvSpPr>
          <p:spPr>
            <a:xfrm>
              <a:off x="201705" y="1869267"/>
              <a:ext cx="8755109" cy="885974"/>
            </a:xfrm>
            <a:prstGeom prst="roundRect">
              <a:avLst>
                <a:gd name="adj" fmla="val 13049"/>
              </a:avLst>
            </a:prstGeom>
            <a:solidFill>
              <a:schemeClr val="bg2">
                <a:lumMod val="20000"/>
                <a:lumOff val="80000"/>
              </a:schemeClr>
            </a:solidFill>
            <a:ln w="12700" cap="flat" cmpd="sng" algn="ctr">
              <a:noFill/>
              <a:prstDash val="solid"/>
            </a:ln>
            <a:effectLst/>
          </p:spPr>
          <p:txBody>
            <a:bodyPr rtlCol="0" anchor="ctr"/>
            <a:lstStyle/>
            <a:p>
              <a:pPr marL="0" marR="0" lvl="0" indent="0" algn="ctr" defTabSz="128016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 name="Rounded Rectangle 12"/>
            <p:cNvSpPr/>
            <p:nvPr/>
          </p:nvSpPr>
          <p:spPr>
            <a:xfrm>
              <a:off x="3356949" y="1118493"/>
              <a:ext cx="3283067" cy="421151"/>
            </a:xfrm>
            <a:prstGeom prst="roundRect">
              <a:avLst>
                <a:gd name="adj" fmla="val 23485"/>
              </a:avLst>
            </a:prstGeom>
            <a:solidFill>
              <a:schemeClr val="accent1"/>
            </a:solidFill>
            <a:ln w="12700" cap="flat" cmpd="sng" algn="ctr">
              <a:solidFill>
                <a:srgbClr val="4F8E2D"/>
              </a:solidFill>
              <a:prstDash val="solid"/>
            </a:ln>
            <a:effectLst/>
          </p:spPr>
          <p:txBody>
            <a:bodyPr rtlCol="0" anchor="ctr"/>
            <a:lstStyle/>
            <a:p>
              <a:pPr marL="0" marR="0" lvl="0" indent="0" algn="ctr" defTabSz="128016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white"/>
                  </a:solidFill>
                  <a:effectLst/>
                  <a:uLnTx/>
                  <a:uFillTx/>
                  <a:latin typeface="Calibri"/>
                  <a:ea typeface="+mn-ea"/>
                  <a:cs typeface="+mn-cs"/>
                </a:rPr>
                <a:t>Public Sector Transformation</a:t>
              </a:r>
              <a:endParaRPr kumimoji="0" lang="en-GB"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4" name="Isosceles Triangle 13"/>
            <p:cNvSpPr/>
            <p:nvPr/>
          </p:nvSpPr>
          <p:spPr>
            <a:xfrm rot="10800000">
              <a:off x="4304540" y="1666568"/>
              <a:ext cx="1387885" cy="105288"/>
            </a:xfrm>
            <a:prstGeom prst="triangle">
              <a:avLst/>
            </a:prstGeom>
            <a:solidFill>
              <a:schemeClr val="bg1">
                <a:lumMod val="75000"/>
              </a:schemeClr>
            </a:solidFill>
            <a:ln w="12700" cap="flat" cmpd="sng" algn="ctr">
              <a:noFill/>
              <a:prstDash val="solid"/>
            </a:ln>
            <a:effectLst/>
          </p:spPr>
          <p:txBody>
            <a:bodyPr rtlCol="0" anchor="ctr"/>
            <a:lstStyle/>
            <a:p>
              <a:pPr marL="0" marR="0" lvl="0" indent="0" algn="ctr" defTabSz="128016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 name="TextBox 14"/>
            <p:cNvSpPr txBox="1"/>
            <p:nvPr/>
          </p:nvSpPr>
          <p:spPr>
            <a:xfrm>
              <a:off x="224370" y="2056555"/>
              <a:ext cx="1330456" cy="523220"/>
            </a:xfrm>
            <a:prstGeom prst="rect">
              <a:avLst/>
            </a:prstGeom>
            <a:noFill/>
          </p:spPr>
          <p:txBody>
            <a:bodyPr wrap="square" rtlCol="0">
              <a:spAutoFit/>
            </a:bodyPr>
            <a:lstStyle/>
            <a:p>
              <a:pPr marL="0" marR="0" lvl="0" indent="0" defTabSz="128016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smtClean="0">
                  <a:ln>
                    <a:noFill/>
                  </a:ln>
                  <a:solidFill>
                    <a:srgbClr val="584E45"/>
                  </a:solidFill>
                  <a:effectLst/>
                  <a:uLnTx/>
                  <a:uFillTx/>
                  <a:latin typeface="Calibri"/>
                  <a:ea typeface="+mn-ea"/>
                  <a:cs typeface="+mn-cs"/>
                </a:rPr>
                <a:t>Problem Statement</a:t>
              </a:r>
              <a:endParaRPr kumimoji="0" lang="en-GB" sz="1400" b="0" i="0" u="none" strike="noStrike" kern="0" cap="none" spc="0" normalizeH="0" baseline="0" noProof="0" dirty="0" smtClean="0">
                <a:ln>
                  <a:noFill/>
                </a:ln>
                <a:solidFill>
                  <a:srgbClr val="584E45"/>
                </a:solidFill>
                <a:effectLst/>
                <a:uLnTx/>
                <a:uFillTx/>
                <a:latin typeface="Calibri"/>
                <a:ea typeface="+mn-ea"/>
                <a:cs typeface="+mn-cs"/>
              </a:endParaRPr>
            </a:p>
          </p:txBody>
        </p:sp>
        <p:sp>
          <p:nvSpPr>
            <p:cNvPr id="16" name="Isosceles Triangle 15"/>
            <p:cNvSpPr/>
            <p:nvPr/>
          </p:nvSpPr>
          <p:spPr>
            <a:xfrm rot="10800000">
              <a:off x="1969064" y="2866610"/>
              <a:ext cx="1387885" cy="105288"/>
            </a:xfrm>
            <a:prstGeom prst="triangle">
              <a:avLst/>
            </a:prstGeom>
            <a:solidFill>
              <a:schemeClr val="bg1">
                <a:lumMod val="75000"/>
              </a:schemeClr>
            </a:solidFill>
            <a:ln w="12700" cap="flat" cmpd="sng" algn="ctr">
              <a:noFill/>
              <a:prstDash val="solid"/>
            </a:ln>
            <a:effectLst/>
          </p:spPr>
          <p:txBody>
            <a:bodyPr rtlCol="0" anchor="ctr"/>
            <a:lstStyle/>
            <a:p>
              <a:pPr marL="0" marR="0" lvl="0" indent="0" algn="ctr" defTabSz="128016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 name="Isosceles Triangle 16"/>
            <p:cNvSpPr/>
            <p:nvPr/>
          </p:nvSpPr>
          <p:spPr>
            <a:xfrm rot="10800000">
              <a:off x="4465130" y="2866610"/>
              <a:ext cx="1387885" cy="105288"/>
            </a:xfrm>
            <a:prstGeom prst="triangle">
              <a:avLst/>
            </a:prstGeom>
            <a:solidFill>
              <a:schemeClr val="bg1">
                <a:lumMod val="75000"/>
              </a:schemeClr>
            </a:solidFill>
            <a:ln w="12700" cap="flat" cmpd="sng" algn="ctr">
              <a:noFill/>
              <a:prstDash val="solid"/>
            </a:ln>
            <a:effectLst/>
          </p:spPr>
          <p:txBody>
            <a:bodyPr rtlCol="0" anchor="ctr"/>
            <a:lstStyle/>
            <a:p>
              <a:pPr marL="0" marR="0" lvl="0" indent="0" algn="ctr" defTabSz="128016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 name="Isosceles Triangle 17"/>
            <p:cNvSpPr/>
            <p:nvPr/>
          </p:nvSpPr>
          <p:spPr>
            <a:xfrm rot="10800000">
              <a:off x="6961197" y="2866611"/>
              <a:ext cx="1387885" cy="105288"/>
            </a:xfrm>
            <a:prstGeom prst="triangle">
              <a:avLst/>
            </a:prstGeom>
            <a:solidFill>
              <a:schemeClr val="bg1">
                <a:lumMod val="75000"/>
              </a:schemeClr>
            </a:solidFill>
            <a:ln w="12700" cap="flat" cmpd="sng" algn="ctr">
              <a:noFill/>
              <a:prstDash val="solid"/>
            </a:ln>
            <a:effectLst/>
          </p:spPr>
          <p:txBody>
            <a:bodyPr rtlCol="0" anchor="ctr"/>
            <a:lstStyle/>
            <a:p>
              <a:pPr marL="0" marR="0" lvl="0" indent="0" algn="ctr" defTabSz="128016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 name="Rounded Rectangle 18"/>
            <p:cNvSpPr/>
            <p:nvPr/>
          </p:nvSpPr>
          <p:spPr>
            <a:xfrm>
              <a:off x="1554825" y="1930185"/>
              <a:ext cx="2216362" cy="764136"/>
            </a:xfrm>
            <a:prstGeom prst="roundRect">
              <a:avLst/>
            </a:prstGeom>
            <a:solidFill>
              <a:schemeClr val="accent1"/>
            </a:solidFill>
            <a:ln w="12700" cap="flat" cmpd="sng" algn="ctr">
              <a:solidFill>
                <a:srgbClr val="4F8E2D"/>
              </a:solidFill>
              <a:prstDash val="solid"/>
            </a:ln>
            <a:effectLst/>
          </p:spPr>
          <p:txBody>
            <a:bodyPr rtlCol="0" anchor="ctr"/>
            <a:lstStyle/>
            <a:p>
              <a:pPr marL="0" marR="0" lvl="0" indent="0" algn="ctr" defTabSz="1280160" eaLnBrk="1" fontAlgn="auto" latinLnBrk="0" hangingPunct="1">
                <a:lnSpc>
                  <a:spcPct val="100000"/>
                </a:lnSpc>
                <a:spcBef>
                  <a:spcPts val="0"/>
                </a:spcBef>
                <a:spcAft>
                  <a:spcPts val="0"/>
                </a:spcAft>
                <a:buClrTx/>
                <a:buSzTx/>
                <a:buFontTx/>
                <a:buNone/>
                <a:tabLst/>
                <a:defRPr/>
              </a:pPr>
              <a:r>
                <a:rPr kumimoji="0" lang="en-ZA" sz="1050" b="0" i="0" u="none" strike="noStrike" kern="0" cap="none" spc="0" normalizeH="0" baseline="0" noProof="0" dirty="0" smtClean="0">
                  <a:ln>
                    <a:noFill/>
                  </a:ln>
                  <a:solidFill>
                    <a:prstClr val="white"/>
                  </a:solidFill>
                  <a:effectLst/>
                  <a:uLnTx/>
                  <a:uFillTx/>
                  <a:latin typeface="Calibri"/>
                  <a:ea typeface="+mn-ea"/>
                  <a:cs typeface="+mn-cs"/>
                </a:rPr>
                <a:t>Institutions frequently lack clear Citizen Service Positions (CSPs) and are not focussed on providing the best possible service outcome</a:t>
              </a:r>
              <a:endParaRPr kumimoji="0" lang="en-GB" sz="105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0" name="Rounded Rectangle 19"/>
            <p:cNvSpPr/>
            <p:nvPr/>
          </p:nvSpPr>
          <p:spPr>
            <a:xfrm>
              <a:off x="4020647" y="1930185"/>
              <a:ext cx="2216362" cy="764136"/>
            </a:xfrm>
            <a:prstGeom prst="roundRect">
              <a:avLst/>
            </a:prstGeom>
            <a:solidFill>
              <a:schemeClr val="accent1"/>
            </a:solidFill>
            <a:ln w="12700" cap="flat" cmpd="sng" algn="ctr">
              <a:solidFill>
                <a:srgbClr val="4F8E2D"/>
              </a:solidFill>
              <a:prstDash val="solid"/>
            </a:ln>
            <a:effectLst/>
          </p:spPr>
          <p:txBody>
            <a:bodyPr rtlCol="0" anchor="ctr"/>
            <a:lstStyle/>
            <a:p>
              <a:pPr marL="0" marR="0" lvl="0" indent="0" algn="ctr" defTabSz="1280160" eaLnBrk="1" fontAlgn="auto" latinLnBrk="0" hangingPunct="1">
                <a:lnSpc>
                  <a:spcPct val="100000"/>
                </a:lnSpc>
                <a:spcBef>
                  <a:spcPts val="0"/>
                </a:spcBef>
                <a:spcAft>
                  <a:spcPts val="0"/>
                </a:spcAft>
                <a:buClrTx/>
                <a:buSzTx/>
                <a:buFontTx/>
                <a:buNone/>
                <a:tabLst/>
                <a:defRPr/>
              </a:pPr>
              <a:r>
                <a:rPr lang="en-ZA" sz="1050" kern="0" dirty="0" smtClean="0">
                  <a:solidFill>
                    <a:prstClr val="white"/>
                  </a:solidFill>
                  <a:latin typeface="Calibri"/>
                  <a:ea typeface="+mn-ea"/>
                  <a:cs typeface="+mn-cs"/>
                </a:rPr>
                <a:t>Institutional</a:t>
              </a:r>
              <a:r>
                <a:rPr kumimoji="0" lang="en-ZA" sz="1050" b="0" i="0" u="none" strike="noStrike" kern="0" cap="none" spc="0" normalizeH="0" baseline="0" noProof="0" dirty="0" smtClean="0">
                  <a:ln>
                    <a:noFill/>
                  </a:ln>
                  <a:solidFill>
                    <a:prstClr val="white"/>
                  </a:solidFill>
                  <a:effectLst/>
                  <a:uLnTx/>
                  <a:uFillTx/>
                  <a:latin typeface="Calibri"/>
                  <a:ea typeface="+mn-ea"/>
                  <a:cs typeface="+mn-cs"/>
                </a:rPr>
                <a:t> operations are not organised in order to best deliver the Citizen Service Proposition</a:t>
              </a:r>
              <a:endParaRPr kumimoji="0" lang="en-GB" sz="105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1" name="Rounded Rectangle 20"/>
            <p:cNvSpPr/>
            <p:nvPr/>
          </p:nvSpPr>
          <p:spPr>
            <a:xfrm>
              <a:off x="6486470" y="1930185"/>
              <a:ext cx="2216362" cy="764136"/>
            </a:xfrm>
            <a:prstGeom prst="roundRect">
              <a:avLst/>
            </a:prstGeom>
            <a:solidFill>
              <a:schemeClr val="accent1"/>
            </a:solidFill>
            <a:ln w="12700" cap="flat" cmpd="sng" algn="ctr">
              <a:solidFill>
                <a:srgbClr val="4F8E2D"/>
              </a:solidFill>
              <a:prstDash val="solid"/>
            </a:ln>
            <a:effectLst/>
          </p:spPr>
          <p:txBody>
            <a:bodyPr rtlCol="0" anchor="ctr"/>
            <a:lstStyle/>
            <a:p>
              <a:pPr marL="0" marR="0" lvl="0" indent="0" algn="ctr" defTabSz="1280160" eaLnBrk="1" fontAlgn="auto" latinLnBrk="0" hangingPunct="1">
                <a:lnSpc>
                  <a:spcPct val="100000"/>
                </a:lnSpc>
                <a:spcBef>
                  <a:spcPts val="0"/>
                </a:spcBef>
                <a:spcAft>
                  <a:spcPts val="0"/>
                </a:spcAft>
                <a:buClrTx/>
                <a:buSzTx/>
                <a:buFontTx/>
                <a:buNone/>
                <a:tabLst/>
                <a:defRPr/>
              </a:pPr>
              <a:r>
                <a:rPr kumimoji="0" lang="en-ZA" sz="1050" b="0" i="0" u="none" strike="noStrike" kern="0" cap="none" spc="0" normalizeH="0" baseline="0" noProof="0" dirty="0" smtClean="0">
                  <a:ln>
                    <a:noFill/>
                  </a:ln>
                  <a:solidFill>
                    <a:prstClr val="white"/>
                  </a:solidFill>
                  <a:effectLst/>
                  <a:uLnTx/>
                  <a:uFillTx/>
                  <a:latin typeface="Calibri"/>
                  <a:ea typeface="+mn-ea"/>
                  <a:cs typeface="+mn-cs"/>
                </a:rPr>
                <a:t>Unclear service offering and ineffective operations mean that cost ‘bloat’ is prevalent across many institutions</a:t>
              </a:r>
              <a:endParaRPr kumimoji="0" lang="en-GB" sz="105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2" name="TextBox 21"/>
            <p:cNvSpPr txBox="1"/>
            <p:nvPr/>
          </p:nvSpPr>
          <p:spPr>
            <a:xfrm>
              <a:off x="224370" y="3201390"/>
              <a:ext cx="866764" cy="523220"/>
            </a:xfrm>
            <a:prstGeom prst="rect">
              <a:avLst/>
            </a:prstGeom>
            <a:noFill/>
          </p:spPr>
          <p:txBody>
            <a:bodyPr wrap="square" rtlCol="0">
              <a:spAutoFit/>
            </a:bodyPr>
            <a:lstStyle/>
            <a:p>
              <a:pPr marL="0" marR="0" lvl="0" indent="0" defTabSz="128016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smtClean="0">
                  <a:ln>
                    <a:noFill/>
                  </a:ln>
                  <a:solidFill>
                    <a:srgbClr val="584E45"/>
                  </a:solidFill>
                  <a:effectLst/>
                  <a:uLnTx/>
                  <a:uFillTx/>
                  <a:latin typeface="Calibri"/>
                  <a:ea typeface="+mn-ea"/>
                  <a:cs typeface="+mn-cs"/>
                </a:rPr>
                <a:t>Solution Set</a:t>
              </a:r>
              <a:endParaRPr kumimoji="0" lang="en-GB" sz="1400" b="0" i="0" u="none" strike="noStrike" kern="0" cap="none" spc="0" normalizeH="0" baseline="0" noProof="0" dirty="0" smtClean="0">
                <a:ln>
                  <a:noFill/>
                </a:ln>
                <a:solidFill>
                  <a:srgbClr val="584E45"/>
                </a:solidFill>
                <a:effectLst/>
                <a:uLnTx/>
                <a:uFillTx/>
                <a:latin typeface="Calibri"/>
                <a:ea typeface="+mn-ea"/>
                <a:cs typeface="+mn-cs"/>
              </a:endParaRPr>
            </a:p>
          </p:txBody>
        </p:sp>
        <p:sp>
          <p:nvSpPr>
            <p:cNvPr id="23" name="Rounded Rectangle 22"/>
            <p:cNvSpPr/>
            <p:nvPr/>
          </p:nvSpPr>
          <p:spPr>
            <a:xfrm>
              <a:off x="1554825" y="3201390"/>
              <a:ext cx="2216362" cy="431455"/>
            </a:xfrm>
            <a:prstGeom prst="roundRect">
              <a:avLst/>
            </a:prstGeom>
            <a:solidFill>
              <a:schemeClr val="accent1"/>
            </a:solidFill>
            <a:ln w="12700" cap="flat" cmpd="sng" algn="ctr">
              <a:solidFill>
                <a:srgbClr val="4F8E2D"/>
              </a:solidFill>
              <a:prstDash val="solid"/>
            </a:ln>
            <a:effectLst/>
          </p:spPr>
          <p:txBody>
            <a:bodyPr rtlCol="0" anchor="ctr"/>
            <a:lstStyle/>
            <a:p>
              <a:pPr marL="0" marR="0" lvl="0" indent="0" algn="ctr" defTabSz="1280160" eaLnBrk="1" fontAlgn="auto" latinLnBrk="0" hangingPunct="1">
                <a:lnSpc>
                  <a:spcPct val="100000"/>
                </a:lnSpc>
                <a:spcBef>
                  <a:spcPts val="0"/>
                </a:spcBef>
                <a:spcAft>
                  <a:spcPts val="0"/>
                </a:spcAft>
                <a:buClrTx/>
                <a:buSzTx/>
                <a:buFontTx/>
                <a:buNone/>
                <a:tabLst/>
                <a:defRPr/>
              </a:pPr>
              <a:r>
                <a:rPr kumimoji="0" lang="en-ZA" sz="1050" b="0" i="0" u="none" strike="noStrike" kern="0" cap="none" spc="0" normalizeH="0" baseline="0" noProof="0" dirty="0" smtClean="0">
                  <a:ln>
                    <a:noFill/>
                  </a:ln>
                  <a:solidFill>
                    <a:prstClr val="white"/>
                  </a:solidFill>
                  <a:effectLst/>
                  <a:uLnTx/>
                  <a:uFillTx/>
                  <a:latin typeface="Calibri"/>
                  <a:ea typeface="+mn-ea"/>
                  <a:cs typeface="+mn-cs"/>
                </a:rPr>
                <a:t>Describe Core Service </a:t>
              </a:r>
              <a:br>
                <a:rPr kumimoji="0" lang="en-ZA" sz="1050" b="0" i="0" u="none" strike="noStrike" kern="0" cap="none" spc="0" normalizeH="0" baseline="0" noProof="0" dirty="0" smtClean="0">
                  <a:ln>
                    <a:noFill/>
                  </a:ln>
                  <a:solidFill>
                    <a:prstClr val="white"/>
                  </a:solidFill>
                  <a:effectLst/>
                  <a:uLnTx/>
                  <a:uFillTx/>
                  <a:latin typeface="Calibri"/>
                  <a:ea typeface="+mn-ea"/>
                  <a:cs typeface="+mn-cs"/>
                </a:rPr>
              </a:br>
              <a:r>
                <a:rPr kumimoji="0" lang="en-ZA" sz="1050" b="0" i="0" u="none" strike="noStrike" kern="0" cap="none" spc="0" normalizeH="0" baseline="0" noProof="0" dirty="0" smtClean="0">
                  <a:ln>
                    <a:noFill/>
                  </a:ln>
                  <a:solidFill>
                    <a:prstClr val="white"/>
                  </a:solidFill>
                  <a:effectLst/>
                  <a:uLnTx/>
                  <a:uFillTx/>
                  <a:latin typeface="Calibri"/>
                  <a:ea typeface="+mn-ea"/>
                  <a:cs typeface="+mn-cs"/>
                </a:rPr>
                <a:t>Proposition to Citizens</a:t>
              </a:r>
              <a:endParaRPr kumimoji="0" lang="en-GB" sz="105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4" name="Rounded Rectangle 23"/>
            <p:cNvSpPr/>
            <p:nvPr/>
          </p:nvSpPr>
          <p:spPr>
            <a:xfrm>
              <a:off x="4020647" y="3201390"/>
              <a:ext cx="2216362" cy="431455"/>
            </a:xfrm>
            <a:prstGeom prst="roundRect">
              <a:avLst/>
            </a:prstGeom>
            <a:solidFill>
              <a:schemeClr val="accent1"/>
            </a:solidFill>
            <a:ln w="12700" cap="flat" cmpd="sng" algn="ctr">
              <a:solidFill>
                <a:srgbClr val="4F8E2D"/>
              </a:solidFill>
              <a:prstDash val="solid"/>
            </a:ln>
            <a:effectLst/>
          </p:spPr>
          <p:txBody>
            <a:bodyPr rtlCol="0" anchor="ctr"/>
            <a:lstStyle/>
            <a:p>
              <a:pPr marL="0" marR="0" lvl="0" indent="0" algn="ctr" defTabSz="1280160" eaLnBrk="1" fontAlgn="auto" latinLnBrk="0" hangingPunct="1">
                <a:lnSpc>
                  <a:spcPct val="100000"/>
                </a:lnSpc>
                <a:spcBef>
                  <a:spcPts val="0"/>
                </a:spcBef>
                <a:spcAft>
                  <a:spcPts val="0"/>
                </a:spcAft>
                <a:buClrTx/>
                <a:buSzTx/>
                <a:buFontTx/>
                <a:buNone/>
                <a:tabLst/>
                <a:defRPr/>
              </a:pPr>
              <a:r>
                <a:rPr kumimoji="0" lang="en-ZA" sz="1050" b="0" i="0" u="none" strike="noStrike" kern="0" cap="none" spc="0" normalizeH="0" baseline="0" noProof="0" dirty="0" smtClean="0">
                  <a:ln>
                    <a:noFill/>
                  </a:ln>
                  <a:solidFill>
                    <a:prstClr val="white"/>
                  </a:solidFill>
                  <a:effectLst/>
                  <a:uLnTx/>
                  <a:uFillTx/>
                  <a:latin typeface="Calibri"/>
                  <a:ea typeface="+mn-ea"/>
                  <a:cs typeface="+mn-cs"/>
                </a:rPr>
                <a:t>Organise Operations to Deliver </a:t>
              </a:r>
              <a:br>
                <a:rPr kumimoji="0" lang="en-ZA" sz="1050" b="0" i="0" u="none" strike="noStrike" kern="0" cap="none" spc="0" normalizeH="0" baseline="0" noProof="0" dirty="0" smtClean="0">
                  <a:ln>
                    <a:noFill/>
                  </a:ln>
                  <a:solidFill>
                    <a:prstClr val="white"/>
                  </a:solidFill>
                  <a:effectLst/>
                  <a:uLnTx/>
                  <a:uFillTx/>
                  <a:latin typeface="Calibri"/>
                  <a:ea typeface="+mn-ea"/>
                  <a:cs typeface="+mn-cs"/>
                </a:rPr>
              </a:br>
              <a:r>
                <a:rPr kumimoji="0" lang="en-ZA" sz="1050" b="0" i="0" u="none" strike="noStrike" kern="0" cap="none" spc="0" normalizeH="0" baseline="0" noProof="0" dirty="0" smtClean="0">
                  <a:ln>
                    <a:noFill/>
                  </a:ln>
                  <a:solidFill>
                    <a:prstClr val="white"/>
                  </a:solidFill>
                  <a:effectLst/>
                  <a:uLnTx/>
                  <a:uFillTx/>
                  <a:latin typeface="Calibri"/>
                  <a:ea typeface="+mn-ea"/>
                  <a:cs typeface="+mn-cs"/>
                </a:rPr>
                <a:t>the Core Service Proposition</a:t>
              </a:r>
              <a:endParaRPr kumimoji="0" lang="en-GB" sz="105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5" name="Rounded Rectangle 24"/>
            <p:cNvSpPr/>
            <p:nvPr/>
          </p:nvSpPr>
          <p:spPr>
            <a:xfrm>
              <a:off x="6486470" y="3201390"/>
              <a:ext cx="2216362" cy="431455"/>
            </a:xfrm>
            <a:prstGeom prst="roundRect">
              <a:avLst/>
            </a:prstGeom>
            <a:solidFill>
              <a:schemeClr val="accent1"/>
            </a:solidFill>
            <a:ln w="12700" cap="flat" cmpd="sng" algn="ctr">
              <a:solidFill>
                <a:srgbClr val="4F8E2D"/>
              </a:solidFill>
              <a:prstDash val="solid"/>
            </a:ln>
            <a:effectLst/>
          </p:spPr>
          <p:txBody>
            <a:bodyPr rtlCol="0" anchor="ctr"/>
            <a:lstStyle/>
            <a:p>
              <a:pPr marL="0" marR="0" lvl="0" indent="0" algn="ctr" defTabSz="1280160" eaLnBrk="1" fontAlgn="auto" latinLnBrk="0" hangingPunct="1">
                <a:lnSpc>
                  <a:spcPct val="100000"/>
                </a:lnSpc>
                <a:spcBef>
                  <a:spcPts val="0"/>
                </a:spcBef>
                <a:spcAft>
                  <a:spcPts val="0"/>
                </a:spcAft>
                <a:buClrTx/>
                <a:buSzTx/>
                <a:buFontTx/>
                <a:buNone/>
                <a:tabLst/>
                <a:defRPr/>
              </a:pPr>
              <a:r>
                <a:rPr kumimoji="0" lang="en-ZA" sz="1050" b="0" i="0" u="none" strike="noStrike" kern="0" cap="none" spc="0" normalizeH="0" baseline="0" noProof="0" dirty="0" smtClean="0">
                  <a:ln>
                    <a:noFill/>
                  </a:ln>
                  <a:solidFill>
                    <a:prstClr val="white"/>
                  </a:solidFill>
                  <a:effectLst/>
                  <a:uLnTx/>
                  <a:uFillTx/>
                  <a:latin typeface="Calibri"/>
                  <a:ea typeface="+mn-ea"/>
                  <a:cs typeface="+mn-cs"/>
                </a:rPr>
                <a:t>Reinvest Capacity to Further Improve Service</a:t>
              </a:r>
              <a:endParaRPr kumimoji="0" lang="en-GB" sz="105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6" name="Oval 25"/>
            <p:cNvSpPr/>
            <p:nvPr/>
          </p:nvSpPr>
          <p:spPr>
            <a:xfrm>
              <a:off x="1530797" y="3164961"/>
              <a:ext cx="258434" cy="258434"/>
            </a:xfrm>
            <a:prstGeom prst="ellipse">
              <a:avLst/>
            </a:prstGeom>
            <a:solidFill>
              <a:schemeClr val="accent4"/>
            </a:solidFill>
            <a:ln w="19050" cap="flat" cmpd="sng" algn="ctr">
              <a:solidFill>
                <a:schemeClr val="tx1"/>
              </a:solidFill>
              <a:prstDash val="solid"/>
            </a:ln>
            <a:effectLst/>
          </p:spPr>
          <p:txBody>
            <a:bodyPr rtlCol="0" anchor="ctr"/>
            <a:lstStyle/>
            <a:p>
              <a:pPr marL="0" marR="0" lvl="0" indent="0" algn="ctr" defTabSz="128016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smtClean="0">
                  <a:ln>
                    <a:noFill/>
                  </a:ln>
                  <a:effectLst/>
                  <a:uLnTx/>
                  <a:uFillTx/>
                  <a:latin typeface="Calibri"/>
                  <a:ea typeface="+mn-ea"/>
                  <a:cs typeface="+mn-cs"/>
                </a:rPr>
                <a:t>1</a:t>
              </a:r>
              <a:endParaRPr kumimoji="0" lang="en-GB" sz="1400" b="1" i="0" u="none" strike="noStrike" kern="0" cap="none" spc="0" normalizeH="0" baseline="0" noProof="0" dirty="0" smtClean="0">
                <a:ln>
                  <a:noFill/>
                </a:ln>
                <a:effectLst/>
                <a:uLnTx/>
                <a:uFillTx/>
                <a:latin typeface="Calibri"/>
                <a:ea typeface="+mn-ea"/>
                <a:cs typeface="+mn-cs"/>
              </a:endParaRPr>
            </a:p>
          </p:txBody>
        </p:sp>
        <p:sp>
          <p:nvSpPr>
            <p:cNvPr id="27" name="Oval 26"/>
            <p:cNvSpPr/>
            <p:nvPr/>
          </p:nvSpPr>
          <p:spPr>
            <a:xfrm>
              <a:off x="4008633" y="3164961"/>
              <a:ext cx="258434" cy="258434"/>
            </a:xfrm>
            <a:prstGeom prst="ellipse">
              <a:avLst/>
            </a:prstGeom>
            <a:solidFill>
              <a:schemeClr val="accent4"/>
            </a:solidFill>
            <a:ln w="19050" cap="flat" cmpd="sng" algn="ctr">
              <a:solidFill>
                <a:schemeClr val="tx1"/>
              </a:solidFill>
              <a:prstDash val="solid"/>
            </a:ln>
            <a:effectLst/>
          </p:spPr>
          <p:txBody>
            <a:bodyPr rtlCol="0" anchor="ctr"/>
            <a:lstStyle/>
            <a:p>
              <a:pPr marL="0" marR="0" lvl="0" indent="0" algn="ctr" defTabSz="128016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smtClean="0">
                  <a:ln>
                    <a:noFill/>
                  </a:ln>
                  <a:effectLst/>
                  <a:uLnTx/>
                  <a:uFillTx/>
                  <a:latin typeface="Calibri"/>
                  <a:ea typeface="+mn-ea"/>
                  <a:cs typeface="+mn-cs"/>
                </a:rPr>
                <a:t>2</a:t>
              </a:r>
              <a:endParaRPr kumimoji="0" lang="en-GB" sz="1400" b="1" i="0" u="none" strike="noStrike" kern="0" cap="none" spc="0" normalizeH="0" baseline="0" noProof="0" dirty="0" smtClean="0">
                <a:ln>
                  <a:noFill/>
                </a:ln>
                <a:effectLst/>
                <a:uLnTx/>
                <a:uFillTx/>
                <a:latin typeface="Calibri"/>
                <a:ea typeface="+mn-ea"/>
                <a:cs typeface="+mn-cs"/>
              </a:endParaRPr>
            </a:p>
          </p:txBody>
        </p:sp>
        <p:sp>
          <p:nvSpPr>
            <p:cNvPr id="28" name="Oval 27"/>
            <p:cNvSpPr/>
            <p:nvPr/>
          </p:nvSpPr>
          <p:spPr>
            <a:xfrm>
              <a:off x="6486469" y="3164961"/>
              <a:ext cx="258434" cy="258434"/>
            </a:xfrm>
            <a:prstGeom prst="ellipse">
              <a:avLst/>
            </a:prstGeom>
            <a:solidFill>
              <a:schemeClr val="accent4"/>
            </a:solidFill>
            <a:ln w="19050" cap="flat" cmpd="sng" algn="ctr">
              <a:solidFill>
                <a:schemeClr val="tx1"/>
              </a:solidFill>
              <a:prstDash val="solid"/>
            </a:ln>
            <a:effectLst/>
          </p:spPr>
          <p:txBody>
            <a:bodyPr rtlCol="0" anchor="ctr"/>
            <a:lstStyle/>
            <a:p>
              <a:pPr marL="0" marR="0" lvl="0" indent="0" algn="ctr" defTabSz="128016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smtClean="0">
                  <a:ln>
                    <a:noFill/>
                  </a:ln>
                  <a:effectLst/>
                  <a:uLnTx/>
                  <a:uFillTx/>
                  <a:latin typeface="Calibri"/>
                  <a:ea typeface="+mn-ea"/>
                  <a:cs typeface="+mn-cs"/>
                </a:rPr>
                <a:t>3</a:t>
              </a:r>
              <a:endParaRPr kumimoji="0" lang="en-GB" sz="1400" b="1" i="0" u="none" strike="noStrike" kern="0" cap="none" spc="0" normalizeH="0" baseline="0" noProof="0" dirty="0" smtClean="0">
                <a:ln>
                  <a:noFill/>
                </a:ln>
                <a:effectLst/>
                <a:uLnTx/>
                <a:uFillTx/>
                <a:latin typeface="Calibri"/>
                <a:ea typeface="+mn-ea"/>
                <a:cs typeface="+mn-cs"/>
              </a:endParaRPr>
            </a:p>
          </p:txBody>
        </p:sp>
        <p:sp>
          <p:nvSpPr>
            <p:cNvPr id="32" name="Rectangle 31"/>
            <p:cNvSpPr/>
            <p:nvPr/>
          </p:nvSpPr>
          <p:spPr>
            <a:xfrm>
              <a:off x="2847535" y="5218210"/>
              <a:ext cx="4682186" cy="1131809"/>
            </a:xfrm>
            <a:prstGeom prst="rect">
              <a:avLst/>
            </a:prstGeom>
            <a:solidFill>
              <a:schemeClr val="bg2">
                <a:lumMod val="40000"/>
                <a:lumOff val="60000"/>
              </a:schemeClr>
            </a:solidFill>
            <a:ln w="12700" cap="flat" cmpd="sng" algn="ctr">
              <a:noFill/>
              <a:prstDash val="solid"/>
            </a:ln>
            <a:effectLst/>
          </p:spPr>
          <p:txBody>
            <a:bodyPr rtlCol="0" anchor="ctr"/>
            <a:lstStyle/>
            <a:p>
              <a:pPr marL="0" marR="0" lvl="0" indent="0" algn="ctr" defTabSz="128016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3" name="Rounded Rectangle 32"/>
            <p:cNvSpPr/>
            <p:nvPr/>
          </p:nvSpPr>
          <p:spPr>
            <a:xfrm>
              <a:off x="2847535" y="5144046"/>
              <a:ext cx="4682185" cy="298452"/>
            </a:xfrm>
            <a:prstGeom prst="roundRect">
              <a:avLst/>
            </a:prstGeom>
            <a:solidFill>
              <a:schemeClr val="accent1"/>
            </a:solidFill>
            <a:ln w="12700" cap="flat" cmpd="sng" algn="ctr">
              <a:solidFill>
                <a:srgbClr val="4F8E2D"/>
              </a:solidFill>
              <a:prstDash val="solid"/>
            </a:ln>
            <a:effectLst/>
          </p:spPr>
          <p:txBody>
            <a:bodyPr rtlCol="0" anchor="ctr"/>
            <a:lstStyle/>
            <a:p>
              <a:pPr marL="0" marR="0" lvl="0" indent="0" algn="ctr" defTabSz="1280160" eaLnBrk="1" fontAlgn="auto" latinLnBrk="0" hangingPunct="1">
                <a:lnSpc>
                  <a:spcPct val="100000"/>
                </a:lnSpc>
                <a:spcBef>
                  <a:spcPts val="0"/>
                </a:spcBef>
                <a:spcAft>
                  <a:spcPts val="0"/>
                </a:spcAft>
                <a:buClrTx/>
                <a:buSzTx/>
                <a:buFontTx/>
                <a:buNone/>
                <a:tabLst/>
                <a:defRPr/>
              </a:pPr>
              <a:r>
                <a:rPr kumimoji="0" lang="en-ZA" sz="1050" b="0" i="0" u="none" strike="noStrike" kern="0" cap="none" spc="0" normalizeH="0" baseline="0" noProof="0" dirty="0" smtClean="0">
                  <a:ln>
                    <a:noFill/>
                  </a:ln>
                  <a:solidFill>
                    <a:prstClr val="white"/>
                  </a:solidFill>
                  <a:effectLst/>
                  <a:uLnTx/>
                  <a:uFillTx/>
                  <a:latin typeface="Calibri"/>
                  <a:ea typeface="+mn-ea"/>
                  <a:cs typeface="+mn-cs"/>
                </a:rPr>
                <a:t>Collaborate to Empower People</a:t>
              </a:r>
              <a:endParaRPr kumimoji="0" lang="en-GB" sz="105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4" name="Oval 33"/>
            <p:cNvSpPr/>
            <p:nvPr/>
          </p:nvSpPr>
          <p:spPr>
            <a:xfrm>
              <a:off x="2823508" y="5107616"/>
              <a:ext cx="258434" cy="258434"/>
            </a:xfrm>
            <a:prstGeom prst="ellipse">
              <a:avLst/>
            </a:prstGeom>
            <a:solidFill>
              <a:schemeClr val="accent4"/>
            </a:solidFill>
            <a:ln w="19050" cap="flat" cmpd="sng" algn="ctr">
              <a:solidFill>
                <a:schemeClr val="tx1"/>
              </a:solidFill>
              <a:prstDash val="solid"/>
            </a:ln>
            <a:effectLst/>
          </p:spPr>
          <p:txBody>
            <a:bodyPr rtlCol="0" anchor="ctr"/>
            <a:lstStyle/>
            <a:p>
              <a:pPr marL="0" marR="0" lvl="0" indent="0" algn="ctr" defTabSz="128016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smtClean="0">
                  <a:ln>
                    <a:noFill/>
                  </a:ln>
                  <a:effectLst/>
                  <a:uLnTx/>
                  <a:uFillTx/>
                  <a:latin typeface="Calibri"/>
                  <a:ea typeface="+mn-ea"/>
                  <a:cs typeface="+mn-cs"/>
                </a:rPr>
                <a:t>4</a:t>
              </a:r>
              <a:endParaRPr kumimoji="0" lang="en-GB" sz="1400" b="1" i="0" u="none" strike="noStrike" kern="0" cap="none" spc="0" normalizeH="0" baseline="0" noProof="0" dirty="0" smtClean="0">
                <a:ln>
                  <a:noFill/>
                </a:ln>
                <a:effectLst/>
                <a:uLnTx/>
                <a:uFillTx/>
                <a:latin typeface="Calibri"/>
                <a:ea typeface="+mn-ea"/>
                <a:cs typeface="+mn-cs"/>
              </a:endParaRPr>
            </a:p>
          </p:txBody>
        </p:sp>
        <p:sp>
          <p:nvSpPr>
            <p:cNvPr id="35" name="Text Box 20"/>
            <p:cNvSpPr txBox="1">
              <a:spLocks noChangeArrowheads="1"/>
            </p:cNvSpPr>
            <p:nvPr/>
          </p:nvSpPr>
          <p:spPr bwMode="auto">
            <a:xfrm>
              <a:off x="2809791" y="5461125"/>
              <a:ext cx="2296762" cy="877163"/>
            </a:xfrm>
            <a:prstGeom prst="rect">
              <a:avLst/>
            </a:prstGeom>
            <a:noFill/>
            <a:ln w="9525">
              <a:noFill/>
              <a:miter lim="800000"/>
              <a:headEnd/>
              <a:tailEnd/>
            </a:ln>
            <a:effectLst/>
          </p:spPr>
          <p:txBody>
            <a:bodyPr wrap="square">
              <a:spAutoFit/>
            </a:bodyPr>
            <a:lstStyle/>
            <a:p>
              <a:pPr marL="93663" marR="0" lvl="0" indent="-93663" defTabSz="128016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850" b="0" i="0" u="none" strike="noStrike" kern="0" cap="none" spc="0" normalizeH="0" baseline="0" noProof="0" dirty="0" smtClean="0">
                  <a:ln>
                    <a:noFill/>
                  </a:ln>
                  <a:solidFill>
                    <a:srgbClr val="584E45"/>
                  </a:solidFill>
                  <a:effectLst/>
                  <a:uLnTx/>
                  <a:uFillTx/>
                  <a:latin typeface="Calibri"/>
                  <a:ea typeface="+mn-ea"/>
                  <a:cs typeface="+mn-cs"/>
                </a:rPr>
                <a:t>Create guiding leadership coalition</a:t>
              </a:r>
            </a:p>
            <a:p>
              <a:pPr marL="93663" marR="0" lvl="0" indent="-93663" defTabSz="128016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850" b="0" i="0" u="none" strike="noStrike" kern="0" cap="none" spc="0" normalizeH="0" baseline="0" noProof="0" dirty="0" smtClean="0">
                  <a:ln>
                    <a:noFill/>
                  </a:ln>
                  <a:solidFill>
                    <a:srgbClr val="584E45"/>
                  </a:solidFill>
                  <a:effectLst/>
                  <a:uLnTx/>
                  <a:uFillTx/>
                  <a:latin typeface="Calibri"/>
                  <a:ea typeface="+mn-ea"/>
                  <a:cs typeface="+mn-cs"/>
                </a:rPr>
                <a:t>Clarify mandate</a:t>
              </a:r>
            </a:p>
            <a:p>
              <a:pPr marL="93663" marR="0" lvl="0" indent="-93663" defTabSz="128016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850" b="0" i="0" u="none" strike="noStrike" kern="0" cap="none" spc="0" normalizeH="0" baseline="0" noProof="0" dirty="0" smtClean="0">
                  <a:ln>
                    <a:noFill/>
                  </a:ln>
                  <a:solidFill>
                    <a:srgbClr val="584E45"/>
                  </a:solidFill>
                  <a:effectLst/>
                  <a:uLnTx/>
                  <a:uFillTx/>
                  <a:latin typeface="Calibri"/>
                  <a:ea typeface="+mn-ea"/>
                  <a:cs typeface="+mn-cs"/>
                </a:rPr>
                <a:t>Create accountability in management</a:t>
              </a:r>
            </a:p>
            <a:p>
              <a:pPr marL="93663" marR="0" lvl="0" indent="-93663" defTabSz="128016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850" b="0" i="0" u="none" strike="noStrike" kern="0" cap="none" spc="0" normalizeH="0" baseline="0" noProof="0" dirty="0" smtClean="0">
                  <a:ln>
                    <a:noFill/>
                  </a:ln>
                  <a:solidFill>
                    <a:srgbClr val="584E45"/>
                  </a:solidFill>
                  <a:effectLst/>
                  <a:uLnTx/>
                  <a:uFillTx/>
                  <a:latin typeface="Calibri"/>
                  <a:ea typeface="+mn-ea"/>
                  <a:cs typeface="+mn-cs"/>
                </a:rPr>
                <a:t>Identify skills gaps and remediate</a:t>
              </a:r>
            </a:p>
            <a:p>
              <a:pPr marL="93663" marR="0" lvl="0" indent="-93663" defTabSz="128016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850" b="0" i="0" u="none" strike="noStrike" kern="0" cap="none" spc="0" normalizeH="0" baseline="0" noProof="0" dirty="0" smtClean="0">
                  <a:ln>
                    <a:noFill/>
                  </a:ln>
                  <a:solidFill>
                    <a:srgbClr val="584E45"/>
                  </a:solidFill>
                  <a:effectLst/>
                  <a:uLnTx/>
                  <a:uFillTx/>
                  <a:latin typeface="Calibri"/>
                  <a:ea typeface="+mn-ea"/>
                  <a:cs typeface="+mn-cs"/>
                </a:rPr>
                <a:t>Engage in deep stakeholder management &amp; engagement</a:t>
              </a:r>
            </a:p>
          </p:txBody>
        </p:sp>
        <p:sp>
          <p:nvSpPr>
            <p:cNvPr id="36" name="Text Box 20"/>
            <p:cNvSpPr txBox="1">
              <a:spLocks noChangeArrowheads="1"/>
            </p:cNvSpPr>
            <p:nvPr/>
          </p:nvSpPr>
          <p:spPr bwMode="auto">
            <a:xfrm>
              <a:off x="5130803" y="5461125"/>
              <a:ext cx="2335476" cy="877163"/>
            </a:xfrm>
            <a:prstGeom prst="rect">
              <a:avLst/>
            </a:prstGeom>
            <a:noFill/>
            <a:ln w="9525">
              <a:noFill/>
              <a:miter lim="800000"/>
              <a:headEnd/>
              <a:tailEnd/>
            </a:ln>
            <a:effectLst/>
          </p:spPr>
          <p:txBody>
            <a:bodyPr wrap="square">
              <a:spAutoFit/>
            </a:bodyPr>
            <a:lstStyle/>
            <a:p>
              <a:pPr marL="93663" marR="0" lvl="0" indent="-93663" defTabSz="128016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850" b="0" i="0" u="none" strike="noStrike" kern="0" cap="none" spc="0" normalizeH="0" baseline="0" noProof="0" dirty="0" smtClean="0">
                  <a:ln>
                    <a:noFill/>
                  </a:ln>
                  <a:solidFill>
                    <a:srgbClr val="584E45"/>
                  </a:solidFill>
                  <a:effectLst/>
                  <a:uLnTx/>
                  <a:uFillTx/>
                  <a:latin typeface="Calibri"/>
                  <a:ea typeface="+mn-ea"/>
                  <a:cs typeface="+mn-cs"/>
                </a:rPr>
                <a:t>Execute comprehensive change management plan</a:t>
              </a:r>
            </a:p>
            <a:p>
              <a:pPr marL="93663" marR="0" lvl="0" indent="-93663" defTabSz="128016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850" b="0" i="0" u="none" strike="noStrike" kern="0" cap="none" spc="0" normalizeH="0" baseline="0" noProof="0" dirty="0" smtClean="0">
                  <a:ln>
                    <a:noFill/>
                  </a:ln>
                  <a:solidFill>
                    <a:srgbClr val="584E45"/>
                  </a:solidFill>
                  <a:effectLst/>
                  <a:uLnTx/>
                  <a:uFillTx/>
                  <a:latin typeface="Calibri"/>
                  <a:ea typeface="+mn-ea"/>
                  <a:cs typeface="+mn-cs"/>
                </a:rPr>
                <a:t>Create programme portfolio management capability</a:t>
              </a:r>
            </a:p>
            <a:p>
              <a:pPr marL="93663" marR="0" lvl="0" indent="-93663" defTabSz="128016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850" b="0" i="0" u="none" strike="noStrike" kern="0" cap="none" spc="0" normalizeH="0" baseline="0" noProof="0" dirty="0" smtClean="0">
                  <a:ln>
                    <a:noFill/>
                  </a:ln>
                  <a:solidFill>
                    <a:srgbClr val="584E45"/>
                  </a:solidFill>
                  <a:effectLst/>
                  <a:uLnTx/>
                  <a:uFillTx/>
                  <a:latin typeface="Calibri"/>
                  <a:ea typeface="+mn-ea"/>
                  <a:cs typeface="+mn-cs"/>
                </a:rPr>
                <a:t>Focus on capability building, training, coaching and mentoring</a:t>
              </a:r>
            </a:p>
          </p:txBody>
        </p:sp>
        <p:sp>
          <p:nvSpPr>
            <p:cNvPr id="37" name="TextBox 36"/>
            <p:cNvSpPr txBox="1"/>
            <p:nvPr/>
          </p:nvSpPr>
          <p:spPr>
            <a:xfrm>
              <a:off x="1517080" y="5566519"/>
              <a:ext cx="1049218" cy="646331"/>
            </a:xfrm>
            <a:prstGeom prst="rect">
              <a:avLst/>
            </a:prstGeom>
            <a:noFill/>
          </p:spPr>
          <p:txBody>
            <a:bodyPr wrap="square" rtlCol="0">
              <a:spAutoFit/>
            </a:bodyPr>
            <a:lstStyle/>
            <a:p>
              <a:pPr marL="0" marR="0" lvl="0" indent="0" defTabSz="128016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effectLst/>
                  <a:uLnTx/>
                  <a:uFillTx/>
                  <a:latin typeface="Calibri"/>
                  <a:ea typeface="+mn-ea"/>
                  <a:cs typeface="+mn-cs"/>
                </a:rPr>
                <a:t>Senior Leadership Participation</a:t>
              </a:r>
              <a:endParaRPr kumimoji="0" lang="en-GB" sz="1200" b="0" i="0" u="none" strike="noStrike" kern="0" cap="none" spc="0" normalizeH="0" baseline="0" noProof="0" dirty="0" smtClean="0">
                <a:ln>
                  <a:noFill/>
                </a:ln>
                <a:effectLst/>
                <a:uLnTx/>
                <a:uFillTx/>
                <a:latin typeface="Calibri"/>
                <a:ea typeface="+mn-ea"/>
                <a:cs typeface="+mn-cs"/>
              </a:endParaRPr>
            </a:p>
          </p:txBody>
        </p:sp>
        <p:sp>
          <p:nvSpPr>
            <p:cNvPr id="38" name="TextBox 37"/>
            <p:cNvSpPr txBox="1"/>
            <p:nvPr/>
          </p:nvSpPr>
          <p:spPr>
            <a:xfrm>
              <a:off x="7653613" y="5527813"/>
              <a:ext cx="1049218" cy="646331"/>
            </a:xfrm>
            <a:prstGeom prst="rect">
              <a:avLst/>
            </a:prstGeom>
            <a:noFill/>
          </p:spPr>
          <p:txBody>
            <a:bodyPr wrap="square" rtlCol="0">
              <a:spAutoFit/>
            </a:bodyPr>
            <a:lstStyle/>
            <a:p>
              <a:pPr marL="0" marR="0" lvl="0" indent="0" defTabSz="128016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solidFill>
                    <a:prstClr val="white"/>
                  </a:solidFill>
                  <a:effectLst/>
                  <a:uLnTx/>
                  <a:uFillTx/>
                  <a:latin typeface="Calibri"/>
                  <a:ea typeface="+mn-ea"/>
                  <a:cs typeface="+mn-cs"/>
                </a:rPr>
                <a:t>Full Organisation Participation</a:t>
              </a:r>
              <a:endParaRPr kumimoji="0" lang="en-GB" sz="1200" b="0" i="0" u="none" strike="noStrike" kern="0" cap="none" spc="0" normalizeH="0" baseline="0" noProof="0" dirty="0" smtClean="0">
                <a:ln>
                  <a:noFill/>
                </a:ln>
                <a:solidFill>
                  <a:prstClr val="white"/>
                </a:solidFill>
                <a:effectLst/>
                <a:uLnTx/>
                <a:uFillTx/>
                <a:latin typeface="Calibri"/>
                <a:ea typeface="+mn-ea"/>
                <a:cs typeface="+mn-cs"/>
              </a:endParaRPr>
            </a:p>
          </p:txBody>
        </p:sp>
      </p:grpSp>
      <p:sp>
        <p:nvSpPr>
          <p:cNvPr id="4" name="TextBox 3"/>
          <p:cNvSpPr txBox="1"/>
          <p:nvPr/>
        </p:nvSpPr>
        <p:spPr>
          <a:xfrm>
            <a:off x="7848600" y="6324600"/>
            <a:ext cx="457200" cy="369332"/>
          </a:xfrm>
          <a:prstGeom prst="rect">
            <a:avLst/>
          </a:prstGeom>
          <a:noFill/>
        </p:spPr>
        <p:txBody>
          <a:bodyPr wrap="square" rtlCol="0">
            <a:spAutoFit/>
          </a:bodyPr>
          <a:lstStyle/>
          <a:p>
            <a:r>
              <a:rPr lang="en-US" dirty="0" smtClean="0">
                <a:latin typeface="Arial"/>
                <a:cs typeface="Arial"/>
              </a:rPr>
              <a:t>36</a:t>
            </a:r>
            <a:endParaRPr lang="en-US" dirty="0">
              <a:latin typeface="Arial"/>
              <a:cs typeface="Arial"/>
            </a:endParaRPr>
          </a:p>
        </p:txBody>
      </p:sp>
    </p:spTree>
    <p:extLst>
      <p:ext uri="{BB962C8B-B14F-4D97-AF65-F5344CB8AC3E}">
        <p14:creationId xmlns:p14="http://schemas.microsoft.com/office/powerpoint/2010/main" xmlns="" val="2848154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just"/>
            <a:r>
              <a:rPr lang="en-ZA" b="1" dirty="0">
                <a:latin typeface="Arial"/>
                <a:cs typeface="Arial"/>
              </a:rPr>
              <a:t>To be successful, small businesses and cooperatives require an efficient operating environment to conduct their affairs as well as the ready availability of direct support interventions should these be required. </a:t>
            </a:r>
          </a:p>
        </p:txBody>
      </p:sp>
      <p:sp>
        <p:nvSpPr>
          <p:cNvPr id="3" name="Text Placeholder 2"/>
          <p:cNvSpPr>
            <a:spLocks noGrp="1"/>
          </p:cNvSpPr>
          <p:nvPr>
            <p:ph type="body" sz="quarter" idx="10"/>
          </p:nvPr>
        </p:nvSpPr>
        <p:spPr>
          <a:xfrm>
            <a:off x="402166" y="0"/>
            <a:ext cx="8741834" cy="679269"/>
          </a:xfrm>
          <a:solidFill>
            <a:schemeClr val="accent3">
              <a:lumMod val="20000"/>
              <a:lumOff val="80000"/>
            </a:schemeClr>
          </a:solidFill>
        </p:spPr>
        <p:txBody>
          <a:bodyPr/>
          <a:lstStyle/>
          <a:p>
            <a:pPr algn="r"/>
            <a:r>
              <a:rPr lang="en-ZA" sz="3600" dirty="0" smtClean="0">
                <a:latin typeface="Arial"/>
                <a:cs typeface="Arial"/>
              </a:rPr>
              <a:t>Small Business Needs Analysis</a:t>
            </a:r>
            <a:endParaRPr lang="en-ZA" sz="3600" dirty="0">
              <a:latin typeface="Arial"/>
              <a:cs typeface="Arial"/>
            </a:endParaRPr>
          </a:p>
        </p:txBody>
      </p:sp>
      <p:sp>
        <p:nvSpPr>
          <p:cNvPr id="24" name="Rounded Rectangle 23"/>
          <p:cNvSpPr/>
          <p:nvPr/>
        </p:nvSpPr>
        <p:spPr>
          <a:xfrm>
            <a:off x="2662155" y="2031868"/>
            <a:ext cx="3826568" cy="682863"/>
          </a:xfrm>
          <a:prstGeom prst="roundRect">
            <a:avLst/>
          </a:prstGeom>
          <a:solidFill>
            <a:srgbClr val="25909A">
              <a:lumMod val="75000"/>
            </a:srgbClr>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2000" b="1" i="0" u="none" strike="noStrike" kern="0" cap="none" spc="0" normalizeH="0" baseline="0" noProof="0" dirty="0" smtClean="0">
                <a:ln>
                  <a:noFill/>
                </a:ln>
                <a:solidFill>
                  <a:prstClr val="white"/>
                </a:solidFill>
                <a:effectLst/>
                <a:uLnTx/>
                <a:uFillTx/>
                <a:latin typeface="Arial"/>
                <a:ea typeface="+mn-ea"/>
                <a:cs typeface="Arial"/>
              </a:rPr>
              <a:t>Small Business &amp; Cooperatives</a:t>
            </a:r>
          </a:p>
        </p:txBody>
      </p:sp>
      <p:sp>
        <p:nvSpPr>
          <p:cNvPr id="25" name="Rounded Rectangle 24"/>
          <p:cNvSpPr/>
          <p:nvPr/>
        </p:nvSpPr>
        <p:spPr>
          <a:xfrm>
            <a:off x="1010478" y="3588384"/>
            <a:ext cx="2573778" cy="1009992"/>
          </a:xfrm>
          <a:prstGeom prst="roundRect">
            <a:avLst/>
          </a:prstGeom>
          <a:solidFill>
            <a:srgbClr val="5D9021"/>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600" b="1" i="0" u="none" strike="noStrike" kern="0" cap="none" spc="0" normalizeH="0" baseline="0" noProof="0" dirty="0" smtClean="0">
                <a:ln>
                  <a:noFill/>
                </a:ln>
                <a:solidFill>
                  <a:prstClr val="white"/>
                </a:solidFill>
                <a:effectLst/>
                <a:uLnTx/>
                <a:uFillTx/>
                <a:latin typeface="Arial"/>
                <a:ea typeface="+mn-ea"/>
                <a:cs typeface="Arial"/>
              </a:rPr>
              <a:t>Operating Environment</a:t>
            </a:r>
          </a:p>
        </p:txBody>
      </p:sp>
      <p:sp>
        <p:nvSpPr>
          <p:cNvPr id="26" name="Rounded Rectangle 25"/>
          <p:cNvSpPr/>
          <p:nvPr/>
        </p:nvSpPr>
        <p:spPr>
          <a:xfrm>
            <a:off x="5566622" y="3588384"/>
            <a:ext cx="2574908" cy="1009992"/>
          </a:xfrm>
          <a:prstGeom prst="roundRect">
            <a:avLst/>
          </a:prstGeom>
          <a:solidFill>
            <a:srgbClr val="5D9021"/>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b="1" i="0" u="none" strike="noStrike" kern="0" cap="none" spc="0" normalizeH="0" baseline="0" noProof="0" dirty="0" smtClean="0">
                <a:ln>
                  <a:noFill/>
                </a:ln>
                <a:solidFill>
                  <a:prstClr val="white"/>
                </a:solidFill>
                <a:effectLst/>
                <a:uLnTx/>
                <a:uFillTx/>
                <a:latin typeface="Arial"/>
                <a:ea typeface="+mn-ea"/>
                <a:cs typeface="Arial"/>
              </a:rPr>
              <a:t>Direct Support</a:t>
            </a:r>
          </a:p>
        </p:txBody>
      </p:sp>
      <p:cxnSp>
        <p:nvCxnSpPr>
          <p:cNvPr id="5" name="Elbow Connector 4"/>
          <p:cNvCxnSpPr>
            <a:stCxn id="24" idx="2"/>
            <a:endCxn id="26" idx="0"/>
          </p:cNvCxnSpPr>
          <p:nvPr/>
        </p:nvCxnSpPr>
        <p:spPr>
          <a:xfrm rot="16200000" flipH="1">
            <a:off x="5277931" y="2012238"/>
            <a:ext cx="873653" cy="2278637"/>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24" idx="2"/>
            <a:endCxn id="25" idx="0"/>
          </p:cNvCxnSpPr>
          <p:nvPr/>
        </p:nvCxnSpPr>
        <p:spPr>
          <a:xfrm rot="5400000">
            <a:off x="2999577" y="2012521"/>
            <a:ext cx="873653" cy="2278072"/>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6200000" flipH="1">
            <a:off x="4364706" y="2533970"/>
            <a:ext cx="12700" cy="4556709"/>
          </a:xfrm>
          <a:prstGeom prst="curvedConnector3">
            <a:avLst>
              <a:gd name="adj1" fmla="val 10800016"/>
            </a:avLst>
          </a:prstGeom>
          <a:ln w="38100">
            <a:solidFill>
              <a:schemeClr val="accent4"/>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Elbow Connector 41"/>
          <p:cNvCxnSpPr/>
          <p:nvPr/>
        </p:nvCxnSpPr>
        <p:spPr>
          <a:xfrm rot="16200000" flipH="1">
            <a:off x="4684160" y="2533970"/>
            <a:ext cx="12700" cy="4556709"/>
          </a:xfrm>
          <a:prstGeom prst="curvedConnector3">
            <a:avLst>
              <a:gd name="adj1" fmla="val 10800016"/>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46" name="Rectangle 45"/>
          <p:cNvSpPr/>
          <p:nvPr/>
        </p:nvSpPr>
        <p:spPr>
          <a:xfrm>
            <a:off x="3584256" y="5556738"/>
            <a:ext cx="1982366" cy="58740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ZA" sz="1600" b="1" dirty="0" smtClean="0">
                <a:solidFill>
                  <a:schemeClr val="tx1"/>
                </a:solidFill>
                <a:latin typeface="Arial"/>
                <a:cs typeface="Arial"/>
              </a:rPr>
              <a:t>Balance Required</a:t>
            </a:r>
          </a:p>
        </p:txBody>
      </p:sp>
      <p:sp>
        <p:nvSpPr>
          <p:cNvPr id="4" name="TextBox 3"/>
          <p:cNvSpPr txBox="1"/>
          <p:nvPr/>
        </p:nvSpPr>
        <p:spPr>
          <a:xfrm>
            <a:off x="7772400" y="6221360"/>
            <a:ext cx="457200" cy="369332"/>
          </a:xfrm>
          <a:prstGeom prst="rect">
            <a:avLst/>
          </a:prstGeom>
          <a:noFill/>
        </p:spPr>
        <p:txBody>
          <a:bodyPr wrap="square" rtlCol="0">
            <a:spAutoFit/>
          </a:bodyPr>
          <a:lstStyle/>
          <a:p>
            <a:r>
              <a:rPr lang="en-US" dirty="0" smtClean="0">
                <a:latin typeface="Arial"/>
                <a:cs typeface="Arial"/>
              </a:rPr>
              <a:t>37</a:t>
            </a:r>
            <a:endParaRPr lang="en-US" dirty="0">
              <a:latin typeface="Arial"/>
              <a:cs typeface="Arial"/>
            </a:endParaRPr>
          </a:p>
        </p:txBody>
      </p:sp>
    </p:spTree>
    <p:extLst>
      <p:ext uri="{BB962C8B-B14F-4D97-AF65-F5344CB8AC3E}">
        <p14:creationId xmlns:p14="http://schemas.microsoft.com/office/powerpoint/2010/main" xmlns="" val="12903371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ZA" dirty="0">
                <a:latin typeface="Arial"/>
                <a:cs typeface="Arial"/>
              </a:rPr>
              <a:t>In an efficient operating environment, the rules of the game, in the form of the </a:t>
            </a:r>
            <a:r>
              <a:rPr lang="en-ZA" dirty="0" smtClean="0">
                <a:latin typeface="Arial"/>
                <a:cs typeface="Arial"/>
              </a:rPr>
              <a:t>legislation and policies that govern </a:t>
            </a:r>
            <a:r>
              <a:rPr lang="en-ZA" dirty="0">
                <a:latin typeface="Arial"/>
                <a:cs typeface="Arial"/>
              </a:rPr>
              <a:t>the activity of companies, are perhaps the most powerful levers available to support small business. Direct support interventions focus on specific one-to-one mechanisms to stimulate the creation, sustainability and growth of small enterprise that may not have otherwise occurred. </a:t>
            </a:r>
          </a:p>
        </p:txBody>
      </p:sp>
      <p:sp>
        <p:nvSpPr>
          <p:cNvPr id="3" name="Text Placeholder 2"/>
          <p:cNvSpPr>
            <a:spLocks noGrp="1"/>
          </p:cNvSpPr>
          <p:nvPr>
            <p:ph type="body" sz="quarter" idx="10"/>
          </p:nvPr>
        </p:nvSpPr>
        <p:spPr>
          <a:xfrm>
            <a:off x="402166" y="0"/>
            <a:ext cx="8741834" cy="679269"/>
          </a:xfrm>
          <a:solidFill>
            <a:schemeClr val="accent3">
              <a:lumMod val="20000"/>
              <a:lumOff val="80000"/>
            </a:schemeClr>
          </a:solidFill>
        </p:spPr>
        <p:txBody>
          <a:bodyPr/>
          <a:lstStyle/>
          <a:p>
            <a:pPr algn="r"/>
            <a:r>
              <a:rPr lang="en-ZA" sz="3600" dirty="0" smtClean="0">
                <a:latin typeface="Arial"/>
                <a:cs typeface="Arial"/>
              </a:rPr>
              <a:t>Small Business Needs Analysis</a:t>
            </a:r>
            <a:endParaRPr lang="en-ZA" sz="3600" dirty="0">
              <a:latin typeface="Arial"/>
              <a:cs typeface="Arial"/>
            </a:endParaRPr>
          </a:p>
        </p:txBody>
      </p:sp>
      <p:sp>
        <p:nvSpPr>
          <p:cNvPr id="4" name="Rectangle 3"/>
          <p:cNvSpPr/>
          <p:nvPr/>
        </p:nvSpPr>
        <p:spPr>
          <a:xfrm>
            <a:off x="914400" y="5105400"/>
            <a:ext cx="3625136" cy="1061829"/>
          </a:xfrm>
          <a:prstGeom prst="rect">
            <a:avLst/>
          </a:prstGeom>
          <a:solidFill>
            <a:schemeClr val="bg2">
              <a:lumMod val="20000"/>
              <a:lumOff val="80000"/>
            </a:schemeClr>
          </a:solidFill>
        </p:spPr>
        <p:txBody>
          <a:bodyPr wrap="square">
            <a:spAutoFit/>
          </a:bodyPr>
          <a:lstStyle/>
          <a:p>
            <a:pPr marL="171450" indent="-171450">
              <a:buFont typeface="Arial" panose="020B0604020202020204" pitchFamily="34" charset="0"/>
              <a:buChar char="•"/>
            </a:pPr>
            <a:r>
              <a:rPr lang="en-ZA" sz="1050" dirty="0"/>
              <a:t>These include localisation measures, administrative provisions and the fiscal incentives put in place to prioritise sector growth. </a:t>
            </a:r>
          </a:p>
          <a:p>
            <a:pPr marL="171450" indent="-171450">
              <a:buFont typeface="Arial" panose="020B0604020202020204" pitchFamily="34" charset="0"/>
              <a:buChar char="•"/>
            </a:pPr>
            <a:r>
              <a:rPr lang="en-ZA" sz="1050" b="1" dirty="0" smtClean="0"/>
              <a:t>These </a:t>
            </a:r>
            <a:r>
              <a:rPr lang="en-ZA" sz="1050" b="1" dirty="0"/>
              <a:t>functions are those required by the sector as a whole, including those entities not specifically in need of direct support in order to survive.  </a:t>
            </a:r>
          </a:p>
        </p:txBody>
      </p:sp>
      <p:sp>
        <p:nvSpPr>
          <p:cNvPr id="28" name="Rounded Rectangle 27"/>
          <p:cNvSpPr/>
          <p:nvPr/>
        </p:nvSpPr>
        <p:spPr>
          <a:xfrm>
            <a:off x="1524000" y="1981200"/>
            <a:ext cx="6131425" cy="540000"/>
          </a:xfrm>
          <a:prstGeom prst="roundRect">
            <a:avLst/>
          </a:prstGeom>
          <a:solidFill>
            <a:srgbClr val="25909A">
              <a:lumMod val="75000"/>
            </a:srgbClr>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prstClr val="white"/>
                </a:solidFill>
                <a:effectLst/>
                <a:uLnTx/>
                <a:uFillTx/>
                <a:latin typeface="Calibri"/>
                <a:ea typeface="+mn-ea"/>
                <a:cs typeface="+mn-cs"/>
              </a:rPr>
              <a:t>Small Business &amp; Cooperatives</a:t>
            </a:r>
          </a:p>
        </p:txBody>
      </p:sp>
      <p:sp>
        <p:nvSpPr>
          <p:cNvPr id="29" name="Rounded Rectangle 28"/>
          <p:cNvSpPr/>
          <p:nvPr/>
        </p:nvSpPr>
        <p:spPr>
          <a:xfrm>
            <a:off x="1524000" y="2590800"/>
            <a:ext cx="3012839" cy="540000"/>
          </a:xfrm>
          <a:prstGeom prst="roundRect">
            <a:avLst/>
          </a:prstGeom>
          <a:solidFill>
            <a:srgbClr val="5D9021"/>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prstClr val="white"/>
                </a:solidFill>
                <a:effectLst/>
                <a:uLnTx/>
                <a:uFillTx/>
                <a:latin typeface="Calibri"/>
                <a:ea typeface="+mn-ea"/>
                <a:cs typeface="+mn-cs"/>
              </a:rPr>
              <a:t>Operating Environment</a:t>
            </a:r>
          </a:p>
        </p:txBody>
      </p:sp>
      <p:sp>
        <p:nvSpPr>
          <p:cNvPr id="30" name="Rounded Rectangle 29"/>
          <p:cNvSpPr/>
          <p:nvPr/>
        </p:nvSpPr>
        <p:spPr>
          <a:xfrm>
            <a:off x="4648200" y="2590800"/>
            <a:ext cx="3014523" cy="540000"/>
          </a:xfrm>
          <a:prstGeom prst="roundRect">
            <a:avLst/>
          </a:prstGeom>
          <a:solidFill>
            <a:srgbClr val="5D9021"/>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prstClr val="white"/>
                </a:solidFill>
                <a:effectLst/>
                <a:uLnTx/>
                <a:uFillTx/>
                <a:latin typeface="Calibri"/>
                <a:ea typeface="+mn-ea"/>
                <a:cs typeface="+mn-cs"/>
              </a:rPr>
              <a:t>Direct Support</a:t>
            </a:r>
          </a:p>
        </p:txBody>
      </p:sp>
      <p:sp>
        <p:nvSpPr>
          <p:cNvPr id="32" name="Rounded Rectangle 31"/>
          <p:cNvSpPr/>
          <p:nvPr/>
        </p:nvSpPr>
        <p:spPr>
          <a:xfrm>
            <a:off x="1524000" y="3124200"/>
            <a:ext cx="1495361" cy="540000"/>
          </a:xfrm>
          <a:prstGeom prst="roundRect">
            <a:avLst/>
          </a:prstGeom>
          <a:solidFill>
            <a:srgbClr val="313B3E">
              <a:lumMod val="60000"/>
              <a:lumOff val="40000"/>
            </a:srgbClr>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prstClr val="white"/>
                </a:solidFill>
                <a:effectLst/>
                <a:uLnTx/>
                <a:uFillTx/>
                <a:latin typeface="Calibri"/>
                <a:ea typeface="+mn-ea"/>
                <a:cs typeface="+mn-cs"/>
              </a:rPr>
              <a:t>Policy </a:t>
            </a:r>
          </a:p>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prstClr val="white"/>
                </a:solidFill>
                <a:effectLst/>
                <a:uLnTx/>
                <a:uFillTx/>
                <a:latin typeface="Calibri"/>
                <a:ea typeface="+mn-ea"/>
                <a:cs typeface="+mn-cs"/>
              </a:rPr>
              <a:t>(Rules of the Game)</a:t>
            </a:r>
          </a:p>
        </p:txBody>
      </p:sp>
      <p:sp>
        <p:nvSpPr>
          <p:cNvPr id="33" name="Rounded Rectangle 32"/>
          <p:cNvSpPr/>
          <p:nvPr/>
        </p:nvSpPr>
        <p:spPr>
          <a:xfrm>
            <a:off x="4648200" y="3200400"/>
            <a:ext cx="1495361" cy="540000"/>
          </a:xfrm>
          <a:prstGeom prst="roundRect">
            <a:avLst/>
          </a:prstGeom>
          <a:solidFill>
            <a:srgbClr val="313B3E">
              <a:lumMod val="60000"/>
              <a:lumOff val="40000"/>
            </a:srgbClr>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prstClr val="white"/>
                </a:solidFill>
                <a:effectLst/>
                <a:uLnTx/>
                <a:uFillTx/>
                <a:latin typeface="Calibri"/>
                <a:ea typeface="+mn-ea"/>
                <a:cs typeface="+mn-cs"/>
              </a:rPr>
              <a:t>Financial Support</a:t>
            </a:r>
          </a:p>
        </p:txBody>
      </p:sp>
      <p:sp>
        <p:nvSpPr>
          <p:cNvPr id="34" name="Rounded Rectangle 33"/>
          <p:cNvSpPr/>
          <p:nvPr/>
        </p:nvSpPr>
        <p:spPr>
          <a:xfrm>
            <a:off x="6172200" y="3200400"/>
            <a:ext cx="1495361" cy="540000"/>
          </a:xfrm>
          <a:prstGeom prst="roundRect">
            <a:avLst/>
          </a:prstGeom>
          <a:solidFill>
            <a:srgbClr val="313B3E">
              <a:lumMod val="60000"/>
              <a:lumOff val="40000"/>
            </a:srgbClr>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prstClr val="white"/>
                </a:solidFill>
                <a:effectLst/>
                <a:uLnTx/>
                <a:uFillTx/>
                <a:latin typeface="Calibri"/>
                <a:ea typeface="+mn-ea"/>
                <a:cs typeface="+mn-cs"/>
              </a:rPr>
              <a:t>Technical Support</a:t>
            </a:r>
          </a:p>
        </p:txBody>
      </p:sp>
      <p:sp>
        <p:nvSpPr>
          <p:cNvPr id="35" name="Rounded Rectangle 34"/>
          <p:cNvSpPr/>
          <p:nvPr/>
        </p:nvSpPr>
        <p:spPr>
          <a:xfrm>
            <a:off x="1524000" y="3733800"/>
            <a:ext cx="1495361" cy="540000"/>
          </a:xfrm>
          <a:prstGeom prst="roundRect">
            <a:avLst/>
          </a:prstGeom>
          <a:solidFill>
            <a:srgbClr val="FBBA00">
              <a:lumMod val="40000"/>
              <a:lumOff val="60000"/>
            </a:srgbClr>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313B3E"/>
                </a:solidFill>
                <a:effectLst/>
                <a:uLnTx/>
                <a:uFillTx/>
                <a:latin typeface="Calibri"/>
                <a:ea typeface="+mn-ea"/>
                <a:cs typeface="+mn-cs"/>
              </a:rPr>
              <a:t>Legislation </a:t>
            </a:r>
          </a:p>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313B3E"/>
                </a:solidFill>
                <a:effectLst/>
                <a:uLnTx/>
                <a:uFillTx/>
                <a:latin typeface="Calibri"/>
                <a:ea typeface="+mn-ea"/>
                <a:cs typeface="+mn-cs"/>
              </a:rPr>
              <a:t>(</a:t>
            </a:r>
            <a:r>
              <a:rPr kumimoji="0" lang="en-ZA" sz="1200" b="0" i="0" u="none" strike="noStrike" kern="0" cap="none" spc="0" normalizeH="0" baseline="0" noProof="0" dirty="0" err="1" smtClean="0">
                <a:ln>
                  <a:noFill/>
                </a:ln>
                <a:solidFill>
                  <a:srgbClr val="313B3E"/>
                </a:solidFill>
                <a:effectLst/>
                <a:uLnTx/>
                <a:uFillTx/>
                <a:latin typeface="Calibri"/>
                <a:ea typeface="+mn-ea"/>
                <a:cs typeface="+mn-cs"/>
              </a:rPr>
              <a:t>incl</a:t>
            </a:r>
            <a:r>
              <a:rPr kumimoji="0" lang="en-ZA" sz="1200" b="0" i="0" u="none" strike="noStrike" kern="0" cap="none" spc="0" normalizeH="0" baseline="0" noProof="0" dirty="0" smtClean="0">
                <a:ln>
                  <a:noFill/>
                </a:ln>
                <a:solidFill>
                  <a:srgbClr val="313B3E"/>
                </a:solidFill>
                <a:effectLst/>
                <a:uLnTx/>
                <a:uFillTx/>
                <a:latin typeface="Calibri"/>
                <a:ea typeface="+mn-ea"/>
                <a:cs typeface="+mn-cs"/>
              </a:rPr>
              <a:t> Fiscal Incentives)</a:t>
            </a:r>
          </a:p>
        </p:txBody>
      </p:sp>
      <p:sp>
        <p:nvSpPr>
          <p:cNvPr id="36" name="Rounded Rectangle 35"/>
          <p:cNvSpPr/>
          <p:nvPr/>
        </p:nvSpPr>
        <p:spPr>
          <a:xfrm>
            <a:off x="4648200" y="3810000"/>
            <a:ext cx="1495361" cy="540000"/>
          </a:xfrm>
          <a:prstGeom prst="roundRect">
            <a:avLst/>
          </a:prstGeom>
          <a:solidFill>
            <a:srgbClr val="FBBA00">
              <a:lumMod val="40000"/>
              <a:lumOff val="60000"/>
            </a:srgbClr>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313B3E"/>
                </a:solidFill>
                <a:effectLst/>
                <a:uLnTx/>
                <a:uFillTx/>
                <a:latin typeface="Calibri"/>
                <a:ea typeface="+mn-ea"/>
                <a:cs typeface="+mn-cs"/>
              </a:rPr>
              <a:t>Grant Capital</a:t>
            </a:r>
          </a:p>
        </p:txBody>
      </p:sp>
      <p:sp>
        <p:nvSpPr>
          <p:cNvPr id="37" name="Rounded Rectangle 36"/>
          <p:cNvSpPr/>
          <p:nvPr/>
        </p:nvSpPr>
        <p:spPr>
          <a:xfrm>
            <a:off x="6172200" y="3810000"/>
            <a:ext cx="1495361" cy="540000"/>
          </a:xfrm>
          <a:prstGeom prst="roundRect">
            <a:avLst/>
          </a:prstGeom>
          <a:solidFill>
            <a:srgbClr val="FBBA00">
              <a:lumMod val="40000"/>
              <a:lumOff val="60000"/>
            </a:srgbClr>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313B3E"/>
                </a:solidFill>
                <a:effectLst/>
                <a:uLnTx/>
                <a:uFillTx/>
                <a:latin typeface="Calibri"/>
                <a:ea typeface="+mn-ea"/>
                <a:cs typeface="+mn-cs"/>
              </a:rPr>
              <a:t>Skills Development &amp; Training</a:t>
            </a:r>
          </a:p>
        </p:txBody>
      </p:sp>
      <p:sp>
        <p:nvSpPr>
          <p:cNvPr id="38" name="Rounded Rectangle 37"/>
          <p:cNvSpPr/>
          <p:nvPr/>
        </p:nvSpPr>
        <p:spPr>
          <a:xfrm>
            <a:off x="1524000" y="4343400"/>
            <a:ext cx="1495361" cy="540000"/>
          </a:xfrm>
          <a:prstGeom prst="roundRect">
            <a:avLst/>
          </a:prstGeom>
          <a:solidFill>
            <a:srgbClr val="FBBA00">
              <a:lumMod val="40000"/>
              <a:lumOff val="60000"/>
            </a:srgbClr>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313B3E"/>
                </a:solidFill>
                <a:effectLst/>
                <a:uLnTx/>
                <a:uFillTx/>
                <a:latin typeface="Calibri"/>
                <a:ea typeface="+mn-ea"/>
                <a:cs typeface="+mn-cs"/>
              </a:rPr>
              <a:t>Statutory  &amp; Regulatory Requirements</a:t>
            </a:r>
          </a:p>
        </p:txBody>
      </p:sp>
      <p:sp>
        <p:nvSpPr>
          <p:cNvPr id="39" name="Rounded Rectangle 38"/>
          <p:cNvSpPr/>
          <p:nvPr/>
        </p:nvSpPr>
        <p:spPr>
          <a:xfrm>
            <a:off x="4648200" y="4419600"/>
            <a:ext cx="1495361" cy="540000"/>
          </a:xfrm>
          <a:prstGeom prst="roundRect">
            <a:avLst/>
          </a:prstGeom>
          <a:solidFill>
            <a:srgbClr val="FBBA00">
              <a:lumMod val="40000"/>
              <a:lumOff val="60000"/>
            </a:srgbClr>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313B3E"/>
                </a:solidFill>
                <a:effectLst/>
                <a:uLnTx/>
                <a:uFillTx/>
                <a:latin typeface="Calibri"/>
                <a:ea typeface="+mn-ea"/>
                <a:cs typeface="+mn-cs"/>
              </a:rPr>
              <a:t>Debt/Equity Finance</a:t>
            </a:r>
          </a:p>
        </p:txBody>
      </p:sp>
      <p:sp>
        <p:nvSpPr>
          <p:cNvPr id="40" name="Rounded Rectangle 39"/>
          <p:cNvSpPr/>
          <p:nvPr/>
        </p:nvSpPr>
        <p:spPr>
          <a:xfrm>
            <a:off x="6172200" y="4419600"/>
            <a:ext cx="1495361" cy="540000"/>
          </a:xfrm>
          <a:prstGeom prst="roundRect">
            <a:avLst/>
          </a:prstGeom>
          <a:solidFill>
            <a:srgbClr val="FBBA00">
              <a:lumMod val="40000"/>
              <a:lumOff val="60000"/>
            </a:srgbClr>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313B3E"/>
                </a:solidFill>
                <a:effectLst/>
                <a:uLnTx/>
                <a:uFillTx/>
                <a:latin typeface="Calibri"/>
                <a:ea typeface="+mn-ea"/>
                <a:cs typeface="+mn-cs"/>
              </a:rPr>
              <a:t>Market Making</a:t>
            </a:r>
          </a:p>
        </p:txBody>
      </p:sp>
      <p:sp>
        <p:nvSpPr>
          <p:cNvPr id="41" name="Rounded Rectangle 40"/>
          <p:cNvSpPr/>
          <p:nvPr/>
        </p:nvSpPr>
        <p:spPr>
          <a:xfrm>
            <a:off x="3048000" y="3124200"/>
            <a:ext cx="1494687" cy="540000"/>
          </a:xfrm>
          <a:prstGeom prst="roundRect">
            <a:avLst/>
          </a:prstGeom>
          <a:solidFill>
            <a:srgbClr val="313B3E">
              <a:lumMod val="60000"/>
              <a:lumOff val="40000"/>
            </a:srgbClr>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prstClr val="white"/>
                </a:solidFill>
                <a:effectLst/>
                <a:uLnTx/>
                <a:uFillTx/>
                <a:latin typeface="Calibri"/>
                <a:ea typeface="+mn-ea"/>
                <a:cs typeface="+mn-cs"/>
              </a:rPr>
              <a:t>Promotion &amp; Advocacy</a:t>
            </a:r>
          </a:p>
        </p:txBody>
      </p:sp>
      <p:sp>
        <p:nvSpPr>
          <p:cNvPr id="44" name="Rounded Rectangle 43"/>
          <p:cNvSpPr/>
          <p:nvPr/>
        </p:nvSpPr>
        <p:spPr>
          <a:xfrm>
            <a:off x="3048000" y="3733800"/>
            <a:ext cx="1495361" cy="540000"/>
          </a:xfrm>
          <a:prstGeom prst="roundRect">
            <a:avLst/>
          </a:prstGeom>
          <a:solidFill>
            <a:srgbClr val="FBBA00">
              <a:lumMod val="40000"/>
              <a:lumOff val="60000"/>
            </a:srgbClr>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313B3E"/>
                </a:solidFill>
                <a:effectLst/>
                <a:uLnTx/>
                <a:uFillTx/>
                <a:latin typeface="Calibri"/>
                <a:ea typeface="+mn-ea"/>
                <a:cs typeface="+mn-cs"/>
              </a:rPr>
              <a:t>Localisation</a:t>
            </a:r>
          </a:p>
        </p:txBody>
      </p:sp>
      <p:sp>
        <p:nvSpPr>
          <p:cNvPr id="45" name="Rounded Rectangle 44"/>
          <p:cNvSpPr/>
          <p:nvPr/>
        </p:nvSpPr>
        <p:spPr>
          <a:xfrm>
            <a:off x="3124200" y="4343400"/>
            <a:ext cx="1495361" cy="540000"/>
          </a:xfrm>
          <a:prstGeom prst="roundRect">
            <a:avLst/>
          </a:prstGeom>
          <a:solidFill>
            <a:srgbClr val="FBBA00">
              <a:lumMod val="40000"/>
              <a:lumOff val="60000"/>
            </a:srgbClr>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srgbClr val="313B3E"/>
                </a:solidFill>
                <a:effectLst/>
                <a:uLnTx/>
                <a:uFillTx/>
                <a:latin typeface="Calibri"/>
                <a:ea typeface="+mn-ea"/>
                <a:cs typeface="+mn-cs"/>
              </a:rPr>
              <a:t>Representative Bodies</a:t>
            </a:r>
          </a:p>
        </p:txBody>
      </p:sp>
      <p:sp>
        <p:nvSpPr>
          <p:cNvPr id="47" name="TextBox 46"/>
          <p:cNvSpPr txBox="1"/>
          <p:nvPr/>
        </p:nvSpPr>
        <p:spPr>
          <a:xfrm>
            <a:off x="775529" y="2564501"/>
            <a:ext cx="691792" cy="307777"/>
          </a:xfrm>
          <a:prstGeom prst="rect">
            <a:avLst/>
          </a:prstGeom>
          <a:noFill/>
        </p:spPr>
        <p:txBody>
          <a:bodyPr wrap="none" rtlCol="0">
            <a:spAutoFit/>
          </a:bodyPr>
          <a:lstStyle/>
          <a:p>
            <a:pPr defTabSz="457144" fontAlgn="base">
              <a:spcBef>
                <a:spcPct val="0"/>
              </a:spcBef>
              <a:spcAft>
                <a:spcPct val="0"/>
              </a:spcAft>
            </a:pPr>
            <a:r>
              <a:rPr lang="en-ZA" sz="1400" dirty="0" smtClean="0">
                <a:solidFill>
                  <a:srgbClr val="313B3E"/>
                </a:solidFill>
                <a:ea typeface="ＭＳ Ｐゴシック" charset="0"/>
              </a:rPr>
              <a:t>Level 1</a:t>
            </a:r>
            <a:endParaRPr lang="en-ZA" sz="1400" dirty="0">
              <a:solidFill>
                <a:srgbClr val="313B3E"/>
              </a:solidFill>
              <a:ea typeface="ＭＳ Ｐゴシック" charset="0"/>
            </a:endParaRPr>
          </a:p>
        </p:txBody>
      </p:sp>
      <p:sp>
        <p:nvSpPr>
          <p:cNvPr id="48" name="TextBox 47"/>
          <p:cNvSpPr txBox="1"/>
          <p:nvPr/>
        </p:nvSpPr>
        <p:spPr>
          <a:xfrm>
            <a:off x="775529" y="3137942"/>
            <a:ext cx="691792" cy="307777"/>
          </a:xfrm>
          <a:prstGeom prst="rect">
            <a:avLst/>
          </a:prstGeom>
          <a:noFill/>
        </p:spPr>
        <p:txBody>
          <a:bodyPr wrap="none" rtlCol="0">
            <a:spAutoFit/>
          </a:bodyPr>
          <a:lstStyle/>
          <a:p>
            <a:pPr defTabSz="457144" fontAlgn="base">
              <a:spcBef>
                <a:spcPct val="0"/>
              </a:spcBef>
              <a:spcAft>
                <a:spcPct val="0"/>
              </a:spcAft>
            </a:pPr>
            <a:r>
              <a:rPr lang="en-ZA" sz="1400" dirty="0" smtClean="0">
                <a:solidFill>
                  <a:srgbClr val="313B3E"/>
                </a:solidFill>
                <a:ea typeface="ＭＳ Ｐゴシック" charset="0"/>
              </a:rPr>
              <a:t>Level 2</a:t>
            </a:r>
            <a:endParaRPr lang="en-ZA" sz="1400" dirty="0">
              <a:solidFill>
                <a:srgbClr val="313B3E"/>
              </a:solidFill>
              <a:ea typeface="ＭＳ Ｐゴシック" charset="0"/>
            </a:endParaRPr>
          </a:p>
        </p:txBody>
      </p:sp>
      <p:sp>
        <p:nvSpPr>
          <p:cNvPr id="49" name="TextBox 48"/>
          <p:cNvSpPr txBox="1"/>
          <p:nvPr/>
        </p:nvSpPr>
        <p:spPr>
          <a:xfrm>
            <a:off x="775529" y="3719852"/>
            <a:ext cx="691792" cy="307777"/>
          </a:xfrm>
          <a:prstGeom prst="rect">
            <a:avLst/>
          </a:prstGeom>
          <a:noFill/>
        </p:spPr>
        <p:txBody>
          <a:bodyPr wrap="none" rtlCol="0">
            <a:spAutoFit/>
          </a:bodyPr>
          <a:lstStyle/>
          <a:p>
            <a:pPr defTabSz="457144" fontAlgn="base">
              <a:spcBef>
                <a:spcPct val="0"/>
              </a:spcBef>
              <a:spcAft>
                <a:spcPct val="0"/>
              </a:spcAft>
            </a:pPr>
            <a:r>
              <a:rPr lang="en-ZA" sz="1400" dirty="0" smtClean="0">
                <a:solidFill>
                  <a:srgbClr val="313B3E"/>
                </a:solidFill>
                <a:ea typeface="ＭＳ Ｐゴシック" charset="0"/>
              </a:rPr>
              <a:t>Level 3</a:t>
            </a:r>
            <a:endParaRPr lang="en-ZA" sz="1400" dirty="0">
              <a:solidFill>
                <a:srgbClr val="313B3E"/>
              </a:solidFill>
              <a:ea typeface="ＭＳ Ｐゴシック" charset="0"/>
            </a:endParaRPr>
          </a:p>
        </p:txBody>
      </p:sp>
      <p:sp>
        <p:nvSpPr>
          <p:cNvPr id="23" name="Rectangle 22"/>
          <p:cNvSpPr/>
          <p:nvPr/>
        </p:nvSpPr>
        <p:spPr>
          <a:xfrm>
            <a:off x="4724400" y="5029200"/>
            <a:ext cx="3124200" cy="1446550"/>
          </a:xfrm>
          <a:prstGeom prst="rect">
            <a:avLst/>
          </a:prstGeom>
          <a:solidFill>
            <a:schemeClr val="bg2">
              <a:lumMod val="20000"/>
              <a:lumOff val="80000"/>
            </a:schemeClr>
          </a:solidFill>
        </p:spPr>
        <p:txBody>
          <a:bodyPr wrap="square">
            <a:spAutoFit/>
          </a:bodyPr>
          <a:lstStyle/>
          <a:p>
            <a:pPr marL="171450" indent="-171450">
              <a:buFont typeface="Arial" panose="020B0604020202020204" pitchFamily="34" charset="0"/>
              <a:buChar char="•"/>
            </a:pPr>
            <a:r>
              <a:rPr lang="en-ZA" sz="1100" dirty="0"/>
              <a:t>This entails financial support, both in terms of grant </a:t>
            </a:r>
            <a:r>
              <a:rPr lang="en-ZA" sz="1100" dirty="0" smtClean="0"/>
              <a:t>capital </a:t>
            </a:r>
            <a:r>
              <a:rPr lang="en-ZA" sz="1100" dirty="0"/>
              <a:t>and debt or equity finance, as well as technical support, which includes skills development (training, education and mentorship), business development services and market making activities. </a:t>
            </a:r>
            <a:endParaRPr lang="en-ZA" sz="1100" dirty="0" smtClean="0"/>
          </a:p>
          <a:p>
            <a:pPr marL="171450" indent="-171450">
              <a:buFont typeface="Arial" panose="020B0604020202020204" pitchFamily="34" charset="0"/>
              <a:buChar char="•"/>
            </a:pPr>
            <a:r>
              <a:rPr lang="en-ZA" sz="1100" dirty="0" smtClean="0"/>
              <a:t>Implementation of these functions should typically be provided by the agencies</a:t>
            </a:r>
            <a:endParaRPr lang="en-ZA" sz="1100" dirty="0"/>
          </a:p>
        </p:txBody>
      </p:sp>
      <p:sp>
        <p:nvSpPr>
          <p:cNvPr id="6" name="TextBox 5"/>
          <p:cNvSpPr txBox="1"/>
          <p:nvPr/>
        </p:nvSpPr>
        <p:spPr>
          <a:xfrm>
            <a:off x="7696200" y="6476999"/>
            <a:ext cx="489466" cy="369332"/>
          </a:xfrm>
          <a:prstGeom prst="rect">
            <a:avLst/>
          </a:prstGeom>
          <a:noFill/>
        </p:spPr>
        <p:txBody>
          <a:bodyPr wrap="square" rtlCol="0">
            <a:spAutoFit/>
          </a:bodyPr>
          <a:lstStyle/>
          <a:p>
            <a:r>
              <a:rPr lang="en-US" dirty="0" smtClean="0">
                <a:latin typeface="Arial"/>
                <a:cs typeface="Arial"/>
              </a:rPr>
              <a:t>38</a:t>
            </a:r>
            <a:endParaRPr lang="en-US" dirty="0">
              <a:latin typeface="Arial"/>
              <a:cs typeface="Arial"/>
            </a:endParaRPr>
          </a:p>
        </p:txBody>
      </p:sp>
    </p:spTree>
    <p:extLst>
      <p:ext uri="{BB962C8B-B14F-4D97-AF65-F5344CB8AC3E}">
        <p14:creationId xmlns:p14="http://schemas.microsoft.com/office/powerpoint/2010/main" xmlns="" val="261664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ight Arrow 27"/>
          <p:cNvSpPr/>
          <p:nvPr/>
        </p:nvSpPr>
        <p:spPr>
          <a:xfrm rot="5400000">
            <a:off x="1104337" y="4223539"/>
            <a:ext cx="3289604" cy="484632"/>
          </a:xfrm>
          <a:prstGeom prst="rightArrow">
            <a:avLst/>
          </a:prstGeom>
          <a:solidFill>
            <a:schemeClr val="bg2">
              <a:lumMod val="7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ight Arrow 28"/>
          <p:cNvSpPr/>
          <p:nvPr/>
        </p:nvSpPr>
        <p:spPr>
          <a:xfrm rot="5400000">
            <a:off x="2624849" y="4223539"/>
            <a:ext cx="3289604" cy="484632"/>
          </a:xfrm>
          <a:prstGeom prst="rightArrow">
            <a:avLst/>
          </a:prstGeom>
          <a:solidFill>
            <a:schemeClr val="bg2">
              <a:lumMod val="7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ight Arrow 29"/>
          <p:cNvSpPr/>
          <p:nvPr/>
        </p:nvSpPr>
        <p:spPr>
          <a:xfrm rot="5400000">
            <a:off x="4145361" y="4223539"/>
            <a:ext cx="3289604" cy="484632"/>
          </a:xfrm>
          <a:prstGeom prst="rightArrow">
            <a:avLst/>
          </a:prstGeom>
          <a:solidFill>
            <a:schemeClr val="bg2">
              <a:lumMod val="7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ight Arrow 30"/>
          <p:cNvSpPr/>
          <p:nvPr/>
        </p:nvSpPr>
        <p:spPr>
          <a:xfrm rot="5400000">
            <a:off x="5665873" y="4223539"/>
            <a:ext cx="3289604" cy="484632"/>
          </a:xfrm>
          <a:prstGeom prst="rightArrow">
            <a:avLst/>
          </a:prstGeom>
          <a:solidFill>
            <a:schemeClr val="bg2">
              <a:lumMod val="7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solidFill>
            <a:schemeClr val="accent1">
              <a:lumMod val="20000"/>
              <a:lumOff val="80000"/>
            </a:schemeClr>
          </a:solidFill>
        </p:spPr>
        <p:txBody>
          <a:bodyPr/>
          <a:lstStyle/>
          <a:p>
            <a:pPr algn="just"/>
            <a:r>
              <a:rPr lang="en-ZA" sz="1800" dirty="0" smtClean="0">
                <a:latin typeface="Arial"/>
                <a:cs typeface="Arial"/>
              </a:rPr>
              <a:t>Overlaying these needs against the various sub-segments within the department’s mandate will in turn reveal common and unique needs across the groups.   </a:t>
            </a:r>
            <a:endParaRPr lang="en-ZA" sz="1800" dirty="0">
              <a:latin typeface="Arial"/>
              <a:cs typeface="Arial"/>
            </a:endParaRPr>
          </a:p>
        </p:txBody>
      </p:sp>
      <p:sp>
        <p:nvSpPr>
          <p:cNvPr id="3" name="Text Placeholder 2"/>
          <p:cNvSpPr>
            <a:spLocks noGrp="1"/>
          </p:cNvSpPr>
          <p:nvPr>
            <p:ph type="body" sz="quarter" idx="10"/>
          </p:nvPr>
        </p:nvSpPr>
        <p:spPr>
          <a:xfrm>
            <a:off x="402166" y="0"/>
            <a:ext cx="8741834" cy="679269"/>
          </a:xfrm>
          <a:solidFill>
            <a:schemeClr val="accent3">
              <a:lumMod val="20000"/>
              <a:lumOff val="80000"/>
            </a:schemeClr>
          </a:solidFill>
        </p:spPr>
        <p:txBody>
          <a:bodyPr/>
          <a:lstStyle/>
          <a:p>
            <a:pPr algn="r"/>
            <a:r>
              <a:rPr lang="en-ZA" sz="3600" dirty="0" smtClean="0">
                <a:latin typeface="Arial"/>
                <a:cs typeface="Arial"/>
              </a:rPr>
              <a:t>Small Business Needs Analysis</a:t>
            </a:r>
            <a:endParaRPr lang="en-ZA" sz="3600" dirty="0">
              <a:latin typeface="Arial"/>
              <a:cs typeface="Arial"/>
            </a:endParaRPr>
          </a:p>
        </p:txBody>
      </p:sp>
      <p:sp>
        <p:nvSpPr>
          <p:cNvPr id="12" name="Rectangle 11"/>
          <p:cNvSpPr/>
          <p:nvPr/>
        </p:nvSpPr>
        <p:spPr>
          <a:xfrm>
            <a:off x="551054" y="3483620"/>
            <a:ext cx="1242000" cy="486920"/>
          </a:xfrm>
          <a:prstGeom prst="rect">
            <a:avLst/>
          </a:prstGeom>
          <a:solidFill>
            <a:schemeClr val="bg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ZA" sz="1600" dirty="0" smtClean="0">
                <a:solidFill>
                  <a:schemeClr val="tx1"/>
                </a:solidFill>
              </a:rPr>
              <a:t>Small Businesses</a:t>
            </a:r>
          </a:p>
        </p:txBody>
      </p:sp>
      <p:sp>
        <p:nvSpPr>
          <p:cNvPr id="13" name="Rectangle 12"/>
          <p:cNvSpPr/>
          <p:nvPr/>
        </p:nvSpPr>
        <p:spPr>
          <a:xfrm>
            <a:off x="551054" y="2884800"/>
            <a:ext cx="1242000" cy="486920"/>
          </a:xfrm>
          <a:prstGeom prst="rect">
            <a:avLst/>
          </a:prstGeom>
          <a:solidFill>
            <a:schemeClr val="bg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ZA" sz="1600" dirty="0" smtClean="0">
                <a:solidFill>
                  <a:schemeClr val="tx1"/>
                </a:solidFill>
              </a:rPr>
              <a:t>Medium Businesses</a:t>
            </a:r>
          </a:p>
        </p:txBody>
      </p:sp>
      <p:sp>
        <p:nvSpPr>
          <p:cNvPr id="14" name="Rectangle 13"/>
          <p:cNvSpPr/>
          <p:nvPr/>
        </p:nvSpPr>
        <p:spPr>
          <a:xfrm>
            <a:off x="551054" y="4082440"/>
            <a:ext cx="1242000" cy="486920"/>
          </a:xfrm>
          <a:prstGeom prst="rect">
            <a:avLst/>
          </a:prstGeom>
          <a:solidFill>
            <a:schemeClr val="bg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ZA" sz="1600" dirty="0" smtClean="0">
                <a:solidFill>
                  <a:schemeClr val="tx1"/>
                </a:solidFill>
              </a:rPr>
              <a:t>Micro Businesses</a:t>
            </a:r>
          </a:p>
        </p:txBody>
      </p:sp>
      <p:sp>
        <p:nvSpPr>
          <p:cNvPr id="18" name="Rectangle 17"/>
          <p:cNvSpPr/>
          <p:nvPr/>
        </p:nvSpPr>
        <p:spPr>
          <a:xfrm>
            <a:off x="551054" y="4681260"/>
            <a:ext cx="1242000" cy="486920"/>
          </a:xfrm>
          <a:prstGeom prst="rect">
            <a:avLst/>
          </a:prstGeom>
          <a:solidFill>
            <a:schemeClr val="bg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ZA" sz="1600" dirty="0" smtClean="0">
                <a:solidFill>
                  <a:schemeClr val="tx1"/>
                </a:solidFill>
              </a:rPr>
              <a:t>Start-ups</a:t>
            </a:r>
          </a:p>
        </p:txBody>
      </p:sp>
      <p:sp>
        <p:nvSpPr>
          <p:cNvPr id="34" name="Rectangle 33"/>
          <p:cNvSpPr/>
          <p:nvPr/>
        </p:nvSpPr>
        <p:spPr>
          <a:xfrm>
            <a:off x="551054" y="5280082"/>
            <a:ext cx="1242000" cy="486920"/>
          </a:xfrm>
          <a:prstGeom prst="rect">
            <a:avLst/>
          </a:prstGeom>
          <a:solidFill>
            <a:schemeClr val="bg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ZA" sz="1600" dirty="0" smtClean="0">
                <a:solidFill>
                  <a:schemeClr val="tx1"/>
                </a:solidFill>
              </a:rPr>
              <a:t>Cooperatives</a:t>
            </a:r>
          </a:p>
        </p:txBody>
      </p:sp>
      <p:sp>
        <p:nvSpPr>
          <p:cNvPr id="19" name="Rounded Rectangle 18"/>
          <p:cNvSpPr/>
          <p:nvPr/>
        </p:nvSpPr>
        <p:spPr>
          <a:xfrm>
            <a:off x="2004156" y="1640633"/>
            <a:ext cx="3012839" cy="540000"/>
          </a:xfrm>
          <a:prstGeom prst="roundRect">
            <a:avLst/>
          </a:prstGeom>
          <a:solidFill>
            <a:srgbClr val="5D9021"/>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prstClr val="white"/>
                </a:solidFill>
                <a:effectLst/>
                <a:uLnTx/>
                <a:uFillTx/>
                <a:latin typeface="Calibri"/>
                <a:ea typeface="+mn-ea"/>
                <a:cs typeface="+mn-cs"/>
              </a:rPr>
              <a:t>Operating Environment Oversight</a:t>
            </a:r>
          </a:p>
        </p:txBody>
      </p:sp>
      <p:sp>
        <p:nvSpPr>
          <p:cNvPr id="20" name="Rounded Rectangle 19"/>
          <p:cNvSpPr/>
          <p:nvPr/>
        </p:nvSpPr>
        <p:spPr>
          <a:xfrm>
            <a:off x="5118361" y="1640633"/>
            <a:ext cx="3014523" cy="540000"/>
          </a:xfrm>
          <a:prstGeom prst="roundRect">
            <a:avLst/>
          </a:prstGeom>
          <a:solidFill>
            <a:srgbClr val="5D9021"/>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prstClr val="white"/>
                </a:solidFill>
                <a:effectLst/>
                <a:uLnTx/>
                <a:uFillTx/>
                <a:latin typeface="Calibri"/>
                <a:ea typeface="+mn-ea"/>
                <a:cs typeface="+mn-cs"/>
              </a:rPr>
              <a:t>Direct SME &amp; Cooperative Support</a:t>
            </a:r>
          </a:p>
        </p:txBody>
      </p:sp>
      <p:sp>
        <p:nvSpPr>
          <p:cNvPr id="21" name="Rounded Rectangle 20"/>
          <p:cNvSpPr/>
          <p:nvPr/>
        </p:nvSpPr>
        <p:spPr>
          <a:xfrm>
            <a:off x="2001459" y="2214074"/>
            <a:ext cx="1495361" cy="540000"/>
          </a:xfrm>
          <a:prstGeom prst="roundRect">
            <a:avLst/>
          </a:prstGeom>
          <a:solidFill>
            <a:srgbClr val="313B3E">
              <a:lumMod val="60000"/>
              <a:lumOff val="40000"/>
            </a:srgbClr>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prstClr val="white"/>
                </a:solidFill>
                <a:effectLst/>
                <a:uLnTx/>
                <a:uFillTx/>
                <a:latin typeface="Calibri"/>
                <a:ea typeface="+mn-ea"/>
                <a:cs typeface="+mn-cs"/>
              </a:rPr>
              <a:t>Policy </a:t>
            </a:r>
          </a:p>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prstClr val="white"/>
                </a:solidFill>
                <a:effectLst/>
                <a:uLnTx/>
                <a:uFillTx/>
                <a:latin typeface="Calibri"/>
                <a:ea typeface="+mn-ea"/>
                <a:cs typeface="+mn-cs"/>
              </a:rPr>
              <a:t>(Rules of the Game)</a:t>
            </a:r>
          </a:p>
        </p:txBody>
      </p:sp>
      <p:sp>
        <p:nvSpPr>
          <p:cNvPr id="22" name="Rounded Rectangle 21"/>
          <p:cNvSpPr/>
          <p:nvPr/>
        </p:nvSpPr>
        <p:spPr>
          <a:xfrm>
            <a:off x="5118361" y="2214074"/>
            <a:ext cx="1495361" cy="540000"/>
          </a:xfrm>
          <a:prstGeom prst="roundRect">
            <a:avLst/>
          </a:prstGeom>
          <a:solidFill>
            <a:srgbClr val="313B3E">
              <a:lumMod val="60000"/>
              <a:lumOff val="40000"/>
            </a:srgbClr>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prstClr val="white"/>
                </a:solidFill>
                <a:effectLst/>
                <a:uLnTx/>
                <a:uFillTx/>
                <a:latin typeface="Calibri"/>
                <a:ea typeface="+mn-ea"/>
                <a:cs typeface="+mn-cs"/>
              </a:rPr>
              <a:t>Financial Support</a:t>
            </a:r>
          </a:p>
        </p:txBody>
      </p:sp>
      <p:sp>
        <p:nvSpPr>
          <p:cNvPr id="23" name="Rounded Rectangle 22"/>
          <p:cNvSpPr/>
          <p:nvPr/>
        </p:nvSpPr>
        <p:spPr>
          <a:xfrm>
            <a:off x="6637523" y="2214074"/>
            <a:ext cx="1495361" cy="540000"/>
          </a:xfrm>
          <a:prstGeom prst="roundRect">
            <a:avLst/>
          </a:prstGeom>
          <a:solidFill>
            <a:srgbClr val="313B3E">
              <a:lumMod val="60000"/>
              <a:lumOff val="40000"/>
            </a:srgbClr>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prstClr val="white"/>
                </a:solidFill>
                <a:effectLst/>
                <a:uLnTx/>
                <a:uFillTx/>
                <a:latin typeface="Calibri"/>
                <a:ea typeface="+mn-ea"/>
                <a:cs typeface="+mn-cs"/>
              </a:rPr>
              <a:t>Technical Support</a:t>
            </a:r>
          </a:p>
        </p:txBody>
      </p:sp>
      <p:sp>
        <p:nvSpPr>
          <p:cNvPr id="24" name="Rounded Rectangle 23"/>
          <p:cNvSpPr/>
          <p:nvPr/>
        </p:nvSpPr>
        <p:spPr>
          <a:xfrm>
            <a:off x="3522308" y="2214074"/>
            <a:ext cx="1494687" cy="540000"/>
          </a:xfrm>
          <a:prstGeom prst="roundRect">
            <a:avLst/>
          </a:prstGeom>
          <a:solidFill>
            <a:srgbClr val="313B3E">
              <a:lumMod val="60000"/>
              <a:lumOff val="40000"/>
            </a:srgbClr>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200" b="0" i="0" u="none" strike="noStrike" kern="0" cap="none" spc="0" normalizeH="0" baseline="0" noProof="0" dirty="0" smtClean="0">
                <a:ln>
                  <a:noFill/>
                </a:ln>
                <a:solidFill>
                  <a:prstClr val="white"/>
                </a:solidFill>
                <a:effectLst/>
                <a:uLnTx/>
                <a:uFillTx/>
                <a:latin typeface="Calibri"/>
                <a:ea typeface="+mn-ea"/>
                <a:cs typeface="+mn-cs"/>
              </a:rPr>
              <a:t>Promotion &amp; Advocacy</a:t>
            </a:r>
          </a:p>
        </p:txBody>
      </p:sp>
      <p:sp>
        <p:nvSpPr>
          <p:cNvPr id="5" name="Right Arrow 4"/>
          <p:cNvSpPr/>
          <p:nvPr/>
        </p:nvSpPr>
        <p:spPr>
          <a:xfrm>
            <a:off x="2001458" y="2884800"/>
            <a:ext cx="6562249" cy="484632"/>
          </a:xfrm>
          <a:prstGeom prst="rightArrow">
            <a:avLst/>
          </a:prstGeom>
          <a:solidFill>
            <a:schemeClr val="bg2">
              <a:lumMod val="40000"/>
              <a:lumOff val="60000"/>
            </a:schemeClr>
          </a:solidFill>
          <a:ln w="1270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ight Arrow 16"/>
          <p:cNvSpPr/>
          <p:nvPr/>
        </p:nvSpPr>
        <p:spPr>
          <a:xfrm>
            <a:off x="2001458" y="3483620"/>
            <a:ext cx="6562249" cy="484632"/>
          </a:xfrm>
          <a:prstGeom prst="rightArrow">
            <a:avLst/>
          </a:prstGeom>
          <a:solidFill>
            <a:schemeClr val="bg2">
              <a:lumMod val="40000"/>
              <a:lumOff val="60000"/>
            </a:schemeClr>
          </a:solidFill>
          <a:ln w="1270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ight Arrow 24"/>
          <p:cNvSpPr/>
          <p:nvPr/>
        </p:nvSpPr>
        <p:spPr>
          <a:xfrm>
            <a:off x="2001458" y="4073599"/>
            <a:ext cx="6562249" cy="484632"/>
          </a:xfrm>
          <a:prstGeom prst="rightArrow">
            <a:avLst/>
          </a:prstGeom>
          <a:solidFill>
            <a:schemeClr val="bg2">
              <a:lumMod val="40000"/>
              <a:lumOff val="60000"/>
            </a:schemeClr>
          </a:solidFill>
          <a:ln w="1270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ight Arrow 25"/>
          <p:cNvSpPr/>
          <p:nvPr/>
        </p:nvSpPr>
        <p:spPr>
          <a:xfrm>
            <a:off x="2001458" y="4672419"/>
            <a:ext cx="6562249" cy="484632"/>
          </a:xfrm>
          <a:prstGeom prst="rightArrow">
            <a:avLst/>
          </a:prstGeom>
          <a:solidFill>
            <a:schemeClr val="bg2">
              <a:lumMod val="40000"/>
              <a:lumOff val="60000"/>
            </a:schemeClr>
          </a:solidFill>
          <a:ln w="1270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ight Arrow 26"/>
          <p:cNvSpPr/>
          <p:nvPr/>
        </p:nvSpPr>
        <p:spPr>
          <a:xfrm>
            <a:off x="2001458" y="5271239"/>
            <a:ext cx="6562249" cy="484632"/>
          </a:xfrm>
          <a:prstGeom prst="rightArrow">
            <a:avLst/>
          </a:prstGeom>
          <a:solidFill>
            <a:schemeClr val="bg2">
              <a:lumMod val="40000"/>
              <a:lumOff val="60000"/>
            </a:schemeClr>
          </a:solidFill>
          <a:ln w="1270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TextBox 3"/>
          <p:cNvSpPr txBox="1"/>
          <p:nvPr/>
        </p:nvSpPr>
        <p:spPr>
          <a:xfrm rot="10800000" flipH="1" flipV="1">
            <a:off x="7696200" y="6342217"/>
            <a:ext cx="609600" cy="369332"/>
          </a:xfrm>
          <a:prstGeom prst="rect">
            <a:avLst/>
          </a:prstGeom>
          <a:noFill/>
        </p:spPr>
        <p:txBody>
          <a:bodyPr wrap="square" rtlCol="0">
            <a:spAutoFit/>
          </a:bodyPr>
          <a:lstStyle/>
          <a:p>
            <a:r>
              <a:rPr lang="en-US" b="1" dirty="0" smtClean="0">
                <a:latin typeface="Arial"/>
                <a:cs typeface="Arial"/>
              </a:rPr>
              <a:t>39</a:t>
            </a:r>
            <a:endParaRPr lang="en-US" b="1" dirty="0">
              <a:latin typeface="Arial"/>
              <a:cs typeface="Arial"/>
            </a:endParaRPr>
          </a:p>
        </p:txBody>
      </p:sp>
    </p:spTree>
    <p:extLst>
      <p:ext uri="{BB962C8B-B14F-4D97-AF65-F5344CB8AC3E}">
        <p14:creationId xmlns:p14="http://schemas.microsoft.com/office/powerpoint/2010/main" xmlns="" val="2896014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12"/>
            <a:ext cx="9144000" cy="1143000"/>
          </a:xfrm>
          <a:solidFill>
            <a:srgbClr val="EBF1DE"/>
          </a:solidFill>
        </p:spPr>
        <p:txBody>
          <a:bodyPr/>
          <a:lstStyle/>
          <a:p>
            <a:pPr algn="r"/>
            <a:r>
              <a:rPr lang="en-US" sz="3600" dirty="0" smtClean="0">
                <a:latin typeface="Arial"/>
                <a:cs typeface="Arial"/>
              </a:rPr>
              <a:t>Purpose of the Review</a:t>
            </a:r>
            <a:endParaRPr lang="en-US" sz="3600" dirty="0">
              <a:latin typeface="Arial"/>
              <a:cs typeface="Arial"/>
            </a:endParaRPr>
          </a:p>
        </p:txBody>
      </p:sp>
      <p:sp>
        <p:nvSpPr>
          <p:cNvPr id="19" name="Content Placeholder 18"/>
          <p:cNvSpPr>
            <a:spLocks noGrp="1"/>
          </p:cNvSpPr>
          <p:nvPr>
            <p:ph idx="1"/>
          </p:nvPr>
        </p:nvSpPr>
        <p:spPr>
          <a:xfrm>
            <a:off x="304800" y="1066800"/>
            <a:ext cx="8382000" cy="5029200"/>
          </a:xfrm>
        </p:spPr>
        <p:txBody>
          <a:bodyPr>
            <a:normAutofit fontScale="25000" lnSpcReduction="20000"/>
          </a:bodyPr>
          <a:lstStyle/>
          <a:p>
            <a:pPr algn="just">
              <a:lnSpc>
                <a:spcPct val="150000"/>
              </a:lnSpc>
            </a:pPr>
            <a:r>
              <a:rPr lang="en-ZA" sz="8000" dirty="0" smtClean="0">
                <a:latin typeface="Arial" pitchFamily="34" charset="0"/>
                <a:cs typeface="Arial" pitchFamily="34" charset="0"/>
              </a:rPr>
              <a:t>Significant resistance (push-pull) in the Department to undertake a scientific review of its programmes, hence only 15 months after its establishment, did the Department commission a </a:t>
            </a:r>
            <a:r>
              <a:rPr lang="en-ZA" sz="8000" dirty="0">
                <a:latin typeface="Arial" pitchFamily="34" charset="0"/>
                <a:cs typeface="Arial" pitchFamily="34" charset="0"/>
              </a:rPr>
              <a:t>study to </a:t>
            </a:r>
            <a:r>
              <a:rPr lang="en-ZA" sz="8000" b="1" dirty="0">
                <a:latin typeface="Arial" pitchFamily="34" charset="0"/>
                <a:cs typeface="Arial" pitchFamily="34" charset="0"/>
              </a:rPr>
              <a:t>review the existing departmental programmes </a:t>
            </a:r>
            <a:r>
              <a:rPr lang="en-ZA" sz="8000" dirty="0">
                <a:latin typeface="Arial" pitchFamily="34" charset="0"/>
                <a:cs typeface="Arial" pitchFamily="34" charset="0"/>
              </a:rPr>
              <a:t>and </a:t>
            </a:r>
            <a:r>
              <a:rPr lang="en-ZA" sz="8000" b="1" dirty="0">
                <a:latin typeface="Arial" pitchFamily="34" charset="0"/>
                <a:cs typeface="Arial" pitchFamily="34" charset="0"/>
              </a:rPr>
              <a:t>provide advice on the alignment</a:t>
            </a:r>
            <a:r>
              <a:rPr lang="en-ZA" sz="8000" dirty="0">
                <a:latin typeface="Arial" pitchFamily="34" charset="0"/>
                <a:cs typeface="Arial" pitchFamily="34" charset="0"/>
              </a:rPr>
              <a:t> and </a:t>
            </a:r>
            <a:r>
              <a:rPr lang="en-ZA" sz="8000" b="1" dirty="0">
                <a:latin typeface="Arial" pitchFamily="34" charset="0"/>
                <a:cs typeface="Arial" pitchFamily="34" charset="0"/>
              </a:rPr>
              <a:t>up scaling of the current interventions </a:t>
            </a:r>
            <a:r>
              <a:rPr lang="en-ZA" sz="8000" dirty="0">
                <a:latin typeface="Arial" pitchFamily="34" charset="0"/>
                <a:cs typeface="Arial" pitchFamily="34" charset="0"/>
              </a:rPr>
              <a:t>to promote and develop small </a:t>
            </a:r>
            <a:r>
              <a:rPr lang="en-ZA" sz="8000" dirty="0" smtClean="0">
                <a:latin typeface="Arial" pitchFamily="34" charset="0"/>
                <a:cs typeface="Arial" pitchFamily="34" charset="0"/>
              </a:rPr>
              <a:t>businesses </a:t>
            </a:r>
            <a:r>
              <a:rPr lang="en-ZA" sz="8000" dirty="0">
                <a:latin typeface="Arial" pitchFamily="34" charset="0"/>
                <a:cs typeface="Arial" pitchFamily="34" charset="0"/>
              </a:rPr>
              <a:t>and </a:t>
            </a:r>
            <a:r>
              <a:rPr lang="en-ZA" sz="8000" dirty="0" smtClean="0">
                <a:latin typeface="Arial" pitchFamily="34" charset="0"/>
                <a:cs typeface="Arial" pitchFamily="34" charset="0"/>
              </a:rPr>
              <a:t>co-operatives;</a:t>
            </a:r>
          </a:p>
          <a:p>
            <a:pPr marL="0" indent="0" algn="just">
              <a:lnSpc>
                <a:spcPct val="150000"/>
              </a:lnSpc>
              <a:buNone/>
            </a:pPr>
            <a:endParaRPr lang="en-ZA" sz="8000" dirty="0" smtClean="0">
              <a:latin typeface="Arial" pitchFamily="34" charset="0"/>
              <a:cs typeface="Arial" pitchFamily="34" charset="0"/>
            </a:endParaRPr>
          </a:p>
          <a:p>
            <a:pPr algn="just">
              <a:lnSpc>
                <a:spcPct val="150000"/>
              </a:lnSpc>
            </a:pPr>
            <a:r>
              <a:rPr lang="en-ZA" sz="8000" dirty="0" smtClean="0">
                <a:latin typeface="Arial" pitchFamily="34" charset="0"/>
                <a:cs typeface="Arial" pitchFamily="34" charset="0"/>
              </a:rPr>
              <a:t>SizweNtsalubaGobogo</a:t>
            </a:r>
            <a:r>
              <a:rPr lang="en-ZA" sz="8000" dirty="0">
                <a:latin typeface="Arial" pitchFamily="34" charset="0"/>
                <a:cs typeface="Arial" pitchFamily="34" charset="0"/>
              </a:rPr>
              <a:t> </a:t>
            </a:r>
            <a:r>
              <a:rPr lang="en-ZA" sz="8000" dirty="0" smtClean="0">
                <a:latin typeface="Arial" pitchFamily="34" charset="0"/>
                <a:cs typeface="Arial" pitchFamily="34" charset="0"/>
              </a:rPr>
              <a:t>(SNG) was appointed meritoriously </a:t>
            </a:r>
            <a:r>
              <a:rPr lang="en-ZA" sz="8000" dirty="0">
                <a:latin typeface="Arial" pitchFamily="34" charset="0"/>
                <a:cs typeface="Arial" pitchFamily="34" charset="0"/>
              </a:rPr>
              <a:t>based on price and technical </a:t>
            </a:r>
            <a:r>
              <a:rPr lang="en-ZA" sz="8000" dirty="0" smtClean="0">
                <a:latin typeface="Arial" pitchFamily="34" charset="0"/>
                <a:cs typeface="Arial" pitchFamily="34" charset="0"/>
              </a:rPr>
              <a:t>competency</a:t>
            </a:r>
            <a:r>
              <a:rPr lang="en-ZA" sz="8000" dirty="0">
                <a:latin typeface="Arial" pitchFamily="34" charset="0"/>
                <a:cs typeface="Arial" pitchFamily="34" charset="0"/>
              </a:rPr>
              <a:t> </a:t>
            </a:r>
            <a:r>
              <a:rPr lang="en-ZA" sz="8000" dirty="0" smtClean="0">
                <a:latin typeface="Arial" pitchFamily="34" charset="0"/>
                <a:cs typeface="Arial" pitchFamily="34" charset="0"/>
              </a:rPr>
              <a:t>to undertake the Review; </a:t>
            </a:r>
          </a:p>
          <a:p>
            <a:pPr marL="0" indent="0" algn="just">
              <a:lnSpc>
                <a:spcPct val="150000"/>
              </a:lnSpc>
              <a:buNone/>
            </a:pPr>
            <a:endParaRPr lang="en-ZA" sz="8000" dirty="0" smtClean="0">
              <a:latin typeface="Arial" pitchFamily="34" charset="0"/>
              <a:cs typeface="Arial" pitchFamily="34" charset="0"/>
            </a:endParaRPr>
          </a:p>
          <a:p>
            <a:pPr algn="just">
              <a:lnSpc>
                <a:spcPct val="150000"/>
              </a:lnSpc>
            </a:pPr>
            <a:endParaRPr lang="en-ZA" sz="72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943600"/>
            <a:ext cx="2182688" cy="722724"/>
          </a:xfrm>
          <a:prstGeom prst="rect">
            <a:avLst/>
          </a:prstGeom>
          <a:noFill/>
          <a:ln>
            <a:noFill/>
          </a:ln>
        </p:spPr>
      </p:pic>
      <p:sp>
        <p:nvSpPr>
          <p:cNvPr id="5" name="Slide Number Placeholder 4"/>
          <p:cNvSpPr>
            <a:spLocks noGrp="1"/>
          </p:cNvSpPr>
          <p:nvPr>
            <p:ph type="sldNum" sz="quarter" idx="12"/>
          </p:nvPr>
        </p:nvSpPr>
        <p:spPr/>
        <p:txBody>
          <a:bodyPr/>
          <a:lstStyle/>
          <a:p>
            <a:fld id="{4AB88CD7-4EF4-4CF2-A5CD-635B91DBAFF0}" type="slidenum">
              <a:rPr lang="en-US" sz="1400" b="1" smtClean="0">
                <a:latin typeface="Arial"/>
                <a:cs typeface="Arial"/>
              </a:rPr>
              <a:pPr/>
              <a:t>4</a:t>
            </a:fld>
            <a:endParaRPr lang="en-US" sz="1400" b="1" dirty="0">
              <a:latin typeface="Arial"/>
              <a:cs typeface="Arial"/>
            </a:endParaRPr>
          </a:p>
        </p:txBody>
      </p:sp>
    </p:spTree>
    <p:extLst>
      <p:ext uri="{BB962C8B-B14F-4D97-AF65-F5344CB8AC3E}">
        <p14:creationId xmlns:p14="http://schemas.microsoft.com/office/powerpoint/2010/main" xmlns="" val="1834286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ZA" dirty="0" smtClean="0">
                <a:latin typeface="Arial"/>
                <a:cs typeface="Arial"/>
              </a:rPr>
              <a:t>Interventions should also recognise the varying business needs that occur at different points of the business lifecycle. </a:t>
            </a:r>
            <a:endParaRPr lang="en-ZA" dirty="0">
              <a:latin typeface="Arial"/>
              <a:cs typeface="Arial"/>
            </a:endParaRPr>
          </a:p>
        </p:txBody>
      </p:sp>
      <p:sp>
        <p:nvSpPr>
          <p:cNvPr id="3" name="Text Placeholder 2"/>
          <p:cNvSpPr>
            <a:spLocks noGrp="1"/>
          </p:cNvSpPr>
          <p:nvPr>
            <p:ph type="body" sz="quarter" idx="10"/>
          </p:nvPr>
        </p:nvSpPr>
        <p:spPr>
          <a:xfrm>
            <a:off x="402166" y="0"/>
            <a:ext cx="8741834" cy="679269"/>
          </a:xfrm>
          <a:solidFill>
            <a:schemeClr val="accent3">
              <a:lumMod val="40000"/>
              <a:lumOff val="60000"/>
            </a:schemeClr>
          </a:solidFill>
        </p:spPr>
        <p:txBody>
          <a:bodyPr/>
          <a:lstStyle/>
          <a:p>
            <a:pPr algn="r"/>
            <a:r>
              <a:rPr lang="en-ZA" sz="3600" dirty="0" smtClean="0">
                <a:latin typeface="Arial"/>
                <a:cs typeface="Arial"/>
              </a:rPr>
              <a:t>The Business Lifecycle</a:t>
            </a:r>
            <a:endParaRPr lang="en-ZA" sz="3600" dirty="0">
              <a:latin typeface="Arial"/>
              <a:cs typeface="Arial"/>
            </a:endParaRPr>
          </a:p>
        </p:txBody>
      </p:sp>
      <p:sp>
        <p:nvSpPr>
          <p:cNvPr id="46" name="Rectangle 45"/>
          <p:cNvSpPr/>
          <p:nvPr/>
        </p:nvSpPr>
        <p:spPr>
          <a:xfrm>
            <a:off x="1148677" y="1756091"/>
            <a:ext cx="7559675" cy="4481513"/>
          </a:xfrm>
          <a:prstGeom prst="rect">
            <a:avLst/>
          </a:prstGeom>
          <a:noFill/>
          <a:effectLst>
            <a:outerShdw blurRad="50800" dist="50800" dir="5400000" algn="ctr" rotWithShape="0">
              <a:sysClr val="window" lastClr="FFFFFF">
                <a:lumMod val="85000"/>
              </a:sysClr>
            </a:outerShdw>
          </a:effectLst>
        </p:spPr>
      </p:sp>
      <p:sp>
        <p:nvSpPr>
          <p:cNvPr id="47" name="Freeform 46"/>
          <p:cNvSpPr/>
          <p:nvPr/>
        </p:nvSpPr>
        <p:spPr>
          <a:xfrm>
            <a:off x="1332395" y="5085445"/>
            <a:ext cx="2227989" cy="549108"/>
          </a:xfrm>
          <a:custGeom>
            <a:avLst/>
            <a:gdLst>
              <a:gd name="connsiteX0" fmla="*/ 0 w 2227989"/>
              <a:gd name="connsiteY0" fmla="*/ 0 h 549108"/>
              <a:gd name="connsiteX1" fmla="*/ 1953435 w 2227989"/>
              <a:gd name="connsiteY1" fmla="*/ 0 h 549108"/>
              <a:gd name="connsiteX2" fmla="*/ 2227989 w 2227989"/>
              <a:gd name="connsiteY2" fmla="*/ 274554 h 549108"/>
              <a:gd name="connsiteX3" fmla="*/ 1953435 w 2227989"/>
              <a:gd name="connsiteY3" fmla="*/ 549108 h 549108"/>
              <a:gd name="connsiteX4" fmla="*/ 0 w 2227989"/>
              <a:gd name="connsiteY4" fmla="*/ 549108 h 549108"/>
              <a:gd name="connsiteX5" fmla="*/ 274554 w 2227989"/>
              <a:gd name="connsiteY5" fmla="*/ 274554 h 549108"/>
              <a:gd name="connsiteX6" fmla="*/ 0 w 2227989"/>
              <a:gd name="connsiteY6" fmla="*/ 0 h 54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7989" h="549108">
                <a:moveTo>
                  <a:pt x="0" y="0"/>
                </a:moveTo>
                <a:lnTo>
                  <a:pt x="1953435" y="0"/>
                </a:lnTo>
                <a:lnTo>
                  <a:pt x="2227989" y="274554"/>
                </a:lnTo>
                <a:lnTo>
                  <a:pt x="1953435" y="549108"/>
                </a:lnTo>
                <a:lnTo>
                  <a:pt x="0" y="549108"/>
                </a:lnTo>
                <a:lnTo>
                  <a:pt x="274554" y="274554"/>
                </a:lnTo>
                <a:lnTo>
                  <a:pt x="0" y="0"/>
                </a:lnTo>
                <a:close/>
              </a:path>
            </a:pathLst>
          </a:custGeom>
          <a:solidFill>
            <a:sysClr val="window" lastClr="FFFFFF">
              <a:lumMod val="50000"/>
            </a:sysClr>
          </a:solidFill>
          <a:ln w="25400" cap="flat" cmpd="sng" algn="ctr">
            <a:solidFill>
              <a:sysClr val="window" lastClr="FFFFFF">
                <a:hueOff val="0"/>
                <a:satOff val="0"/>
                <a:lumOff val="0"/>
                <a:alphaOff val="0"/>
              </a:sysClr>
            </a:solidFill>
            <a:prstDash val="solid"/>
          </a:ln>
          <a:effectLst/>
        </p:spPr>
        <p:txBody>
          <a:bodyPr spcFirstLastPara="0" vert="horz" wrap="square" lIns="274554" tIns="14669" rIns="346554" bIns="14669" numCol="1" spcCol="1270" anchor="ctr" anchorCtr="0">
            <a:noAutofit/>
          </a:bodyPr>
          <a:lstStyle/>
          <a:p>
            <a:pPr marL="0" marR="0" lvl="0" indent="0" algn="ctr" defTabSz="466725" eaLnBrk="1" fontAlgn="base" latinLnBrk="0" hangingPunct="1">
              <a:lnSpc>
                <a:spcPct val="90000"/>
              </a:lnSpc>
              <a:spcBef>
                <a:spcPct val="0"/>
              </a:spcBef>
              <a:spcAft>
                <a:spcPct val="35000"/>
              </a:spcAft>
              <a:buClrTx/>
              <a:buSzTx/>
              <a:buFontTx/>
              <a:buNone/>
              <a:tabLst/>
              <a:defRPr/>
            </a:pPr>
            <a:r>
              <a:rPr kumimoji="0" lang="en-ZA" sz="1100" b="1" i="0" u="none" strike="noStrike" kern="0" cap="none" spc="0" normalizeH="0" baseline="0" noProof="0" dirty="0" smtClean="0">
                <a:ln>
                  <a:noFill/>
                </a:ln>
                <a:solidFill>
                  <a:prstClr val="white"/>
                </a:solidFill>
                <a:effectLst/>
                <a:uLnTx/>
                <a:uFillTx/>
                <a:latin typeface="Calibri"/>
                <a:ea typeface="+mn-ea"/>
                <a:cs typeface="+mn-cs"/>
              </a:rPr>
              <a:t>Proof of Concept</a:t>
            </a:r>
          </a:p>
        </p:txBody>
      </p:sp>
      <p:sp>
        <p:nvSpPr>
          <p:cNvPr id="48" name="Freeform 47"/>
          <p:cNvSpPr/>
          <p:nvPr/>
        </p:nvSpPr>
        <p:spPr>
          <a:xfrm>
            <a:off x="3256713" y="5085445"/>
            <a:ext cx="2227989" cy="549108"/>
          </a:xfrm>
          <a:custGeom>
            <a:avLst/>
            <a:gdLst>
              <a:gd name="connsiteX0" fmla="*/ 0 w 2227989"/>
              <a:gd name="connsiteY0" fmla="*/ 0 h 549108"/>
              <a:gd name="connsiteX1" fmla="*/ 1953435 w 2227989"/>
              <a:gd name="connsiteY1" fmla="*/ 0 h 549108"/>
              <a:gd name="connsiteX2" fmla="*/ 2227989 w 2227989"/>
              <a:gd name="connsiteY2" fmla="*/ 274554 h 549108"/>
              <a:gd name="connsiteX3" fmla="*/ 1953435 w 2227989"/>
              <a:gd name="connsiteY3" fmla="*/ 549108 h 549108"/>
              <a:gd name="connsiteX4" fmla="*/ 0 w 2227989"/>
              <a:gd name="connsiteY4" fmla="*/ 549108 h 549108"/>
              <a:gd name="connsiteX5" fmla="*/ 274554 w 2227989"/>
              <a:gd name="connsiteY5" fmla="*/ 274554 h 549108"/>
              <a:gd name="connsiteX6" fmla="*/ 0 w 2227989"/>
              <a:gd name="connsiteY6" fmla="*/ 0 h 54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7989" h="549108">
                <a:moveTo>
                  <a:pt x="0" y="0"/>
                </a:moveTo>
                <a:lnTo>
                  <a:pt x="1953435" y="0"/>
                </a:lnTo>
                <a:lnTo>
                  <a:pt x="2227989" y="274554"/>
                </a:lnTo>
                <a:lnTo>
                  <a:pt x="1953435" y="549108"/>
                </a:lnTo>
                <a:lnTo>
                  <a:pt x="0" y="549108"/>
                </a:lnTo>
                <a:lnTo>
                  <a:pt x="274554" y="274554"/>
                </a:lnTo>
                <a:lnTo>
                  <a:pt x="0" y="0"/>
                </a:lnTo>
                <a:close/>
              </a:path>
            </a:pathLst>
          </a:custGeom>
          <a:solidFill>
            <a:sysClr val="window" lastClr="FFFFFF">
              <a:lumMod val="50000"/>
            </a:sysClr>
          </a:solidFill>
          <a:ln w="25400" cap="flat" cmpd="sng" algn="ctr">
            <a:solidFill>
              <a:sysClr val="window" lastClr="FFFFFF">
                <a:hueOff val="0"/>
                <a:satOff val="0"/>
                <a:lumOff val="0"/>
                <a:alphaOff val="0"/>
              </a:sysClr>
            </a:solidFill>
            <a:prstDash val="solid"/>
          </a:ln>
          <a:effectLst/>
        </p:spPr>
        <p:txBody>
          <a:bodyPr spcFirstLastPara="0" vert="horz" wrap="square" lIns="274554" tIns="14669" rIns="346554" bIns="14669" numCol="1" spcCol="1270" anchor="ctr" anchorCtr="0">
            <a:noAutofit/>
          </a:bodyPr>
          <a:lstStyle/>
          <a:p>
            <a:pPr marL="0" marR="0" lvl="0" indent="0" algn="ctr" defTabSz="466725" eaLnBrk="1" fontAlgn="base" latinLnBrk="0" hangingPunct="1">
              <a:lnSpc>
                <a:spcPct val="90000"/>
              </a:lnSpc>
              <a:spcBef>
                <a:spcPct val="0"/>
              </a:spcBef>
              <a:spcAft>
                <a:spcPct val="35000"/>
              </a:spcAft>
              <a:buClrTx/>
              <a:buSzTx/>
              <a:buFontTx/>
              <a:buNone/>
              <a:tabLst/>
              <a:defRPr/>
            </a:pPr>
            <a:r>
              <a:rPr kumimoji="0" lang="en-ZA" sz="1100" b="1" i="0" u="none" strike="noStrike" kern="0" cap="none" spc="0" normalizeH="0" baseline="0" noProof="0" dirty="0" smtClean="0">
                <a:ln>
                  <a:noFill/>
                </a:ln>
                <a:solidFill>
                  <a:prstClr val="white"/>
                </a:solidFill>
                <a:effectLst/>
                <a:uLnTx/>
                <a:uFillTx/>
                <a:latin typeface="Calibri"/>
                <a:ea typeface="+mn-ea"/>
                <a:cs typeface="+mn-cs"/>
              </a:rPr>
              <a:t>Incubation</a:t>
            </a:r>
          </a:p>
        </p:txBody>
      </p:sp>
      <p:sp>
        <p:nvSpPr>
          <p:cNvPr id="49" name="Freeform 48"/>
          <p:cNvSpPr/>
          <p:nvPr/>
        </p:nvSpPr>
        <p:spPr>
          <a:xfrm>
            <a:off x="5033005" y="5086571"/>
            <a:ext cx="2336728" cy="546856"/>
          </a:xfrm>
          <a:custGeom>
            <a:avLst/>
            <a:gdLst>
              <a:gd name="connsiteX0" fmla="*/ 0 w 2336728"/>
              <a:gd name="connsiteY0" fmla="*/ 0 h 532299"/>
              <a:gd name="connsiteX1" fmla="*/ 2070579 w 2336728"/>
              <a:gd name="connsiteY1" fmla="*/ 0 h 532299"/>
              <a:gd name="connsiteX2" fmla="*/ 2336728 w 2336728"/>
              <a:gd name="connsiteY2" fmla="*/ 266150 h 532299"/>
              <a:gd name="connsiteX3" fmla="*/ 2070579 w 2336728"/>
              <a:gd name="connsiteY3" fmla="*/ 532299 h 532299"/>
              <a:gd name="connsiteX4" fmla="*/ 0 w 2336728"/>
              <a:gd name="connsiteY4" fmla="*/ 532299 h 532299"/>
              <a:gd name="connsiteX5" fmla="*/ 266150 w 2336728"/>
              <a:gd name="connsiteY5" fmla="*/ 266150 h 532299"/>
              <a:gd name="connsiteX6" fmla="*/ 0 w 2336728"/>
              <a:gd name="connsiteY6" fmla="*/ 0 h 53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6728" h="532299">
                <a:moveTo>
                  <a:pt x="0" y="0"/>
                </a:moveTo>
                <a:lnTo>
                  <a:pt x="2070579" y="0"/>
                </a:lnTo>
                <a:lnTo>
                  <a:pt x="2336728" y="266150"/>
                </a:lnTo>
                <a:lnTo>
                  <a:pt x="2070579" y="532299"/>
                </a:lnTo>
                <a:lnTo>
                  <a:pt x="0" y="532299"/>
                </a:lnTo>
                <a:lnTo>
                  <a:pt x="266150" y="266150"/>
                </a:lnTo>
                <a:lnTo>
                  <a:pt x="0" y="0"/>
                </a:lnTo>
                <a:close/>
              </a:path>
            </a:pathLst>
          </a:custGeom>
          <a:solidFill>
            <a:sysClr val="window" lastClr="FFFFFF">
              <a:lumMod val="50000"/>
            </a:sysClr>
          </a:solidFill>
          <a:ln w="25400" cap="flat" cmpd="sng" algn="ctr">
            <a:solidFill>
              <a:sysClr val="window" lastClr="FFFFFF">
                <a:hueOff val="0"/>
                <a:satOff val="0"/>
                <a:lumOff val="0"/>
                <a:alphaOff val="0"/>
              </a:sysClr>
            </a:solidFill>
            <a:prstDash val="solid"/>
          </a:ln>
          <a:effectLst/>
        </p:spPr>
        <p:txBody>
          <a:bodyPr spcFirstLastPara="0" vert="horz" wrap="square" lIns="266150" tIns="14669" rIns="338149" bIns="14669" numCol="1" spcCol="1270" anchor="ctr" anchorCtr="0">
            <a:noAutofit/>
          </a:bodyPr>
          <a:lstStyle/>
          <a:p>
            <a:pPr marL="0" marR="0" lvl="0" indent="0" algn="ctr" defTabSz="466725" eaLnBrk="1" fontAlgn="base" latinLnBrk="0" hangingPunct="1">
              <a:lnSpc>
                <a:spcPct val="90000"/>
              </a:lnSpc>
              <a:spcBef>
                <a:spcPct val="0"/>
              </a:spcBef>
              <a:spcAft>
                <a:spcPct val="35000"/>
              </a:spcAft>
              <a:buClrTx/>
              <a:buSzTx/>
              <a:buFontTx/>
              <a:buNone/>
              <a:tabLst/>
              <a:defRPr/>
            </a:pPr>
            <a:r>
              <a:rPr kumimoji="0" lang="en-ZA" sz="1100" b="1" i="0" u="none" strike="noStrike" kern="0" cap="none" spc="0" normalizeH="0" baseline="0" noProof="0" dirty="0" smtClean="0">
                <a:ln>
                  <a:noFill/>
                </a:ln>
                <a:solidFill>
                  <a:prstClr val="white"/>
                </a:solidFill>
                <a:effectLst/>
                <a:uLnTx/>
                <a:uFillTx/>
                <a:latin typeface="Calibri"/>
                <a:ea typeface="+mn-ea"/>
                <a:cs typeface="+mn-cs"/>
              </a:rPr>
              <a:t>Growth Stage</a:t>
            </a:r>
          </a:p>
        </p:txBody>
      </p:sp>
      <p:sp>
        <p:nvSpPr>
          <p:cNvPr id="50" name="Freeform 49"/>
          <p:cNvSpPr/>
          <p:nvPr/>
        </p:nvSpPr>
        <p:spPr>
          <a:xfrm>
            <a:off x="6798335" y="5085445"/>
            <a:ext cx="1910016" cy="549108"/>
          </a:xfrm>
          <a:custGeom>
            <a:avLst/>
            <a:gdLst>
              <a:gd name="connsiteX0" fmla="*/ 0 w 1910016"/>
              <a:gd name="connsiteY0" fmla="*/ 0 h 549108"/>
              <a:gd name="connsiteX1" fmla="*/ 1635462 w 1910016"/>
              <a:gd name="connsiteY1" fmla="*/ 0 h 549108"/>
              <a:gd name="connsiteX2" fmla="*/ 1910016 w 1910016"/>
              <a:gd name="connsiteY2" fmla="*/ 274554 h 549108"/>
              <a:gd name="connsiteX3" fmla="*/ 1635462 w 1910016"/>
              <a:gd name="connsiteY3" fmla="*/ 549108 h 549108"/>
              <a:gd name="connsiteX4" fmla="*/ 0 w 1910016"/>
              <a:gd name="connsiteY4" fmla="*/ 549108 h 549108"/>
              <a:gd name="connsiteX5" fmla="*/ 274554 w 1910016"/>
              <a:gd name="connsiteY5" fmla="*/ 274554 h 549108"/>
              <a:gd name="connsiteX6" fmla="*/ 0 w 1910016"/>
              <a:gd name="connsiteY6" fmla="*/ 0 h 54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0016" h="549108">
                <a:moveTo>
                  <a:pt x="0" y="0"/>
                </a:moveTo>
                <a:lnTo>
                  <a:pt x="1635462" y="0"/>
                </a:lnTo>
                <a:lnTo>
                  <a:pt x="1910016" y="274554"/>
                </a:lnTo>
                <a:lnTo>
                  <a:pt x="1635462" y="549108"/>
                </a:lnTo>
                <a:lnTo>
                  <a:pt x="0" y="549108"/>
                </a:lnTo>
                <a:lnTo>
                  <a:pt x="274554" y="274554"/>
                </a:lnTo>
                <a:lnTo>
                  <a:pt x="0" y="0"/>
                </a:lnTo>
                <a:close/>
              </a:path>
            </a:pathLst>
          </a:custGeom>
          <a:solidFill>
            <a:sysClr val="window" lastClr="FFFFFF">
              <a:lumMod val="50000"/>
            </a:sysClr>
          </a:solidFill>
          <a:ln w="25400" cap="flat" cmpd="sng" algn="ctr">
            <a:solidFill>
              <a:sysClr val="window" lastClr="FFFFFF">
                <a:hueOff val="0"/>
                <a:satOff val="0"/>
                <a:lumOff val="0"/>
                <a:alphaOff val="0"/>
              </a:sysClr>
            </a:solidFill>
            <a:prstDash val="solid"/>
          </a:ln>
          <a:effectLst/>
        </p:spPr>
        <p:txBody>
          <a:bodyPr spcFirstLastPara="0" vert="horz" wrap="square" lIns="274554" tIns="14669" rIns="346554" bIns="14669" numCol="1" spcCol="1270" anchor="ctr" anchorCtr="0">
            <a:noAutofit/>
          </a:bodyPr>
          <a:lstStyle/>
          <a:p>
            <a:pPr marL="0" marR="0" lvl="0" indent="0" algn="ctr" defTabSz="466725" eaLnBrk="1" fontAlgn="base" latinLnBrk="0" hangingPunct="1">
              <a:lnSpc>
                <a:spcPct val="90000"/>
              </a:lnSpc>
              <a:spcBef>
                <a:spcPct val="0"/>
              </a:spcBef>
              <a:spcAft>
                <a:spcPct val="35000"/>
              </a:spcAft>
              <a:buClrTx/>
              <a:buSzTx/>
              <a:buFontTx/>
              <a:buNone/>
              <a:tabLst/>
              <a:defRPr/>
            </a:pPr>
            <a:r>
              <a:rPr kumimoji="0" lang="en-ZA" sz="1100" b="1" i="0" u="none" strike="noStrike" kern="0" cap="none" spc="0" normalizeH="0" baseline="0" noProof="0" dirty="0" smtClean="0">
                <a:ln>
                  <a:noFill/>
                </a:ln>
                <a:solidFill>
                  <a:prstClr val="white"/>
                </a:solidFill>
                <a:effectLst/>
                <a:uLnTx/>
                <a:uFillTx/>
                <a:latin typeface="Calibri"/>
                <a:ea typeface="+mn-ea"/>
                <a:cs typeface="+mn-cs"/>
              </a:rPr>
              <a:t>Scaled businesses</a:t>
            </a:r>
          </a:p>
        </p:txBody>
      </p:sp>
      <p:sp>
        <p:nvSpPr>
          <p:cNvPr id="51" name="AutoShape 2"/>
          <p:cNvSpPr>
            <a:spLocks noChangeArrowheads="1"/>
          </p:cNvSpPr>
          <p:nvPr/>
        </p:nvSpPr>
        <p:spPr bwMode="auto">
          <a:xfrm>
            <a:off x="402166" y="1926575"/>
            <a:ext cx="1076449" cy="388491"/>
          </a:xfrm>
          <a:prstGeom prst="flowChartTerminator">
            <a:avLst/>
          </a:prstGeom>
          <a:solidFill>
            <a:srgbClr val="25909A"/>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144" eaLnBrk="1" fontAlgn="base" latinLnBrk="0" hangingPunct="1">
              <a:lnSpc>
                <a:spcPct val="100000"/>
              </a:lnSpc>
              <a:spcBef>
                <a:spcPct val="0"/>
              </a:spcBef>
              <a:spcAft>
                <a:spcPts val="1000"/>
              </a:spcAft>
              <a:buClrTx/>
              <a:buSzTx/>
              <a:buFontTx/>
              <a:buNone/>
              <a:tabLst/>
              <a:defRPr/>
            </a:pPr>
            <a:r>
              <a:rPr kumimoji="0" lang="en-ZA" sz="1050" b="1" i="0" u="none" strike="noStrike" kern="0" cap="none" spc="0" normalizeH="0" baseline="0" noProof="0" dirty="0" smtClean="0">
                <a:ln>
                  <a:noFill/>
                </a:ln>
                <a:solidFill>
                  <a:prstClr val="white"/>
                </a:solidFill>
                <a:effectLst/>
                <a:uLnTx/>
                <a:uFillTx/>
                <a:ea typeface="ＭＳ Ｐゴシック" charset="0"/>
                <a:cs typeface="Arial" pitchFamily="34" charset="0"/>
              </a:rPr>
              <a:t>Commercial</a:t>
            </a:r>
            <a:endParaRPr kumimoji="0" lang="en-US" sz="1050" b="1" i="0" u="none" strike="noStrike" kern="0" cap="none" spc="0" normalizeH="0" baseline="0" noProof="0" dirty="0" smtClean="0">
              <a:ln>
                <a:noFill/>
              </a:ln>
              <a:solidFill>
                <a:prstClr val="white"/>
              </a:solidFill>
              <a:effectLst/>
              <a:uLnTx/>
              <a:uFillTx/>
              <a:latin typeface="Arial" pitchFamily="34" charset="0"/>
              <a:ea typeface="ＭＳ Ｐゴシック" charset="0"/>
              <a:cs typeface="Arial" pitchFamily="34" charset="0"/>
            </a:endParaRPr>
          </a:p>
        </p:txBody>
      </p:sp>
      <p:sp>
        <p:nvSpPr>
          <p:cNvPr id="52" name="AutoShape 3"/>
          <p:cNvSpPr>
            <a:spLocks noChangeArrowheads="1"/>
          </p:cNvSpPr>
          <p:nvPr/>
        </p:nvSpPr>
        <p:spPr bwMode="auto">
          <a:xfrm>
            <a:off x="402166" y="3011349"/>
            <a:ext cx="1072190" cy="388491"/>
          </a:xfrm>
          <a:prstGeom prst="flowChartTerminator">
            <a:avLst/>
          </a:prstGeom>
          <a:solidFill>
            <a:srgbClr val="95AD0D"/>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144" eaLnBrk="1" fontAlgn="base" latinLnBrk="0" hangingPunct="1">
              <a:lnSpc>
                <a:spcPct val="100000"/>
              </a:lnSpc>
              <a:spcBef>
                <a:spcPct val="0"/>
              </a:spcBef>
              <a:spcAft>
                <a:spcPts val="1000"/>
              </a:spcAft>
              <a:buClrTx/>
              <a:buSzTx/>
              <a:buFontTx/>
              <a:buNone/>
              <a:tabLst/>
              <a:defRPr/>
            </a:pPr>
            <a:r>
              <a:rPr kumimoji="0" lang="en-ZA" sz="1050" b="1" i="0" u="none" strike="noStrike" kern="0" cap="none" spc="0" normalizeH="0" baseline="0" noProof="0" dirty="0" smtClean="0">
                <a:ln>
                  <a:noFill/>
                </a:ln>
                <a:solidFill>
                  <a:prstClr val="white"/>
                </a:solidFill>
                <a:effectLst/>
                <a:uLnTx/>
                <a:uFillTx/>
                <a:ea typeface="ＭＳ Ｐゴシック" charset="0"/>
                <a:cs typeface="Arial" pitchFamily="34" charset="0"/>
              </a:rPr>
              <a:t>Blended</a:t>
            </a:r>
            <a:endParaRPr kumimoji="0" lang="en-US" sz="1050" b="1" i="0" u="none" strike="noStrike" kern="0" cap="none" spc="0" normalizeH="0" baseline="0" noProof="0" dirty="0" smtClean="0">
              <a:ln>
                <a:noFill/>
              </a:ln>
              <a:solidFill>
                <a:prstClr val="white"/>
              </a:solidFill>
              <a:effectLst/>
              <a:uLnTx/>
              <a:uFillTx/>
              <a:latin typeface="Arial" pitchFamily="34" charset="0"/>
              <a:ea typeface="ＭＳ Ｐゴシック" charset="0"/>
              <a:cs typeface="Arial" pitchFamily="34" charset="0"/>
            </a:endParaRPr>
          </a:p>
        </p:txBody>
      </p:sp>
      <p:sp>
        <p:nvSpPr>
          <p:cNvPr id="53" name="AutoShape 4"/>
          <p:cNvSpPr>
            <a:spLocks noChangeArrowheads="1"/>
          </p:cNvSpPr>
          <p:nvPr/>
        </p:nvSpPr>
        <p:spPr bwMode="auto">
          <a:xfrm>
            <a:off x="402166" y="4086815"/>
            <a:ext cx="1080120" cy="388491"/>
          </a:xfrm>
          <a:prstGeom prst="flowChartTerminator">
            <a:avLst/>
          </a:prstGeom>
          <a:solidFill>
            <a:srgbClr val="5D902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144" eaLnBrk="1" fontAlgn="base" latinLnBrk="0" hangingPunct="1">
              <a:lnSpc>
                <a:spcPct val="100000"/>
              </a:lnSpc>
              <a:spcBef>
                <a:spcPct val="0"/>
              </a:spcBef>
              <a:spcAft>
                <a:spcPts val="1000"/>
              </a:spcAft>
              <a:buClrTx/>
              <a:buSzTx/>
              <a:buFontTx/>
              <a:buNone/>
              <a:tabLst/>
              <a:defRPr/>
            </a:pPr>
            <a:r>
              <a:rPr kumimoji="0" lang="en-ZA" sz="1050" b="1" i="0" u="none" strike="noStrike" kern="0" cap="none" spc="0" normalizeH="0" baseline="0" noProof="0" dirty="0" smtClean="0">
                <a:ln>
                  <a:noFill/>
                </a:ln>
                <a:solidFill>
                  <a:prstClr val="white"/>
                </a:solidFill>
                <a:effectLst/>
                <a:uLnTx/>
                <a:uFillTx/>
                <a:ea typeface="ＭＳ Ｐゴシック" charset="0"/>
                <a:cs typeface="Arial" pitchFamily="34" charset="0"/>
              </a:rPr>
              <a:t>Social</a:t>
            </a:r>
            <a:endParaRPr kumimoji="0" lang="en-US" sz="1050" b="1" i="0" u="none" strike="noStrike" kern="0" cap="none" spc="0" normalizeH="0" baseline="0" noProof="0" dirty="0" smtClean="0">
              <a:ln>
                <a:noFill/>
              </a:ln>
              <a:solidFill>
                <a:prstClr val="white"/>
              </a:solidFill>
              <a:effectLst/>
              <a:uLnTx/>
              <a:uFillTx/>
              <a:latin typeface="Arial" pitchFamily="34" charset="0"/>
              <a:ea typeface="ＭＳ Ｐゴシック" charset="0"/>
              <a:cs typeface="Arial" pitchFamily="34" charset="0"/>
            </a:endParaRPr>
          </a:p>
        </p:txBody>
      </p:sp>
      <p:cxnSp>
        <p:nvCxnSpPr>
          <p:cNvPr id="54" name="AutoShape 7"/>
          <p:cNvCxnSpPr>
            <a:cxnSpLocks noChangeShapeType="1"/>
          </p:cNvCxnSpPr>
          <p:nvPr/>
        </p:nvCxnSpPr>
        <p:spPr bwMode="auto">
          <a:xfrm>
            <a:off x="1590870" y="1746591"/>
            <a:ext cx="0" cy="3240360"/>
          </a:xfrm>
          <a:prstGeom prst="straightConnector1">
            <a:avLst/>
          </a:prstGeom>
          <a:noFill/>
          <a:ln w="25400">
            <a:solidFill>
              <a:srgbClr val="000000"/>
            </a:solidFill>
            <a:round/>
            <a:headEnd type="triangle"/>
            <a:tailEnd/>
          </a:ln>
        </p:spPr>
      </p:cxnSp>
      <p:cxnSp>
        <p:nvCxnSpPr>
          <p:cNvPr id="55" name="AutoShape 8"/>
          <p:cNvCxnSpPr>
            <a:cxnSpLocks noChangeShapeType="1"/>
          </p:cNvCxnSpPr>
          <p:nvPr/>
        </p:nvCxnSpPr>
        <p:spPr bwMode="auto">
          <a:xfrm>
            <a:off x="1600014" y="4986951"/>
            <a:ext cx="6948000" cy="3076"/>
          </a:xfrm>
          <a:prstGeom prst="straightConnector1">
            <a:avLst/>
          </a:prstGeom>
          <a:noFill/>
          <a:ln w="25400">
            <a:solidFill>
              <a:srgbClr val="000000"/>
            </a:solidFill>
            <a:round/>
            <a:headEnd/>
            <a:tailEnd type="triangle"/>
          </a:ln>
        </p:spPr>
      </p:cxnSp>
      <p:sp>
        <p:nvSpPr>
          <p:cNvPr id="56" name="Arc 9"/>
          <p:cNvSpPr>
            <a:spLocks/>
          </p:cNvSpPr>
          <p:nvPr/>
        </p:nvSpPr>
        <p:spPr bwMode="auto">
          <a:xfrm flipV="1">
            <a:off x="1590870" y="1818599"/>
            <a:ext cx="7000832" cy="3165276"/>
          </a:xfrm>
          <a:custGeom>
            <a:avLst/>
            <a:gdLst>
              <a:gd name="G0" fmla="+- 0 0 0"/>
              <a:gd name="G1" fmla="+- 21600 0 0"/>
              <a:gd name="G2" fmla="+- 21600 0 0"/>
              <a:gd name="T0" fmla="*/ 0 w 21595"/>
              <a:gd name="T1" fmla="*/ 0 h 21600"/>
              <a:gd name="T2" fmla="*/ 21595 w 21595"/>
              <a:gd name="T3" fmla="*/ 21122 h 21600"/>
              <a:gd name="T4" fmla="*/ 0 w 21595"/>
              <a:gd name="T5" fmla="*/ 21600 h 21600"/>
            </a:gdLst>
            <a:ahLst/>
            <a:cxnLst>
              <a:cxn ang="0">
                <a:pos x="T0" y="T1"/>
              </a:cxn>
              <a:cxn ang="0">
                <a:pos x="T2" y="T3"/>
              </a:cxn>
              <a:cxn ang="0">
                <a:pos x="T4" y="T5"/>
              </a:cxn>
            </a:cxnLst>
            <a:rect l="0" t="0" r="r" b="b"/>
            <a:pathLst>
              <a:path w="21595" h="21600" fill="none" extrusionOk="0">
                <a:moveTo>
                  <a:pt x="-1" y="0"/>
                </a:moveTo>
                <a:cubicBezTo>
                  <a:pt x="11743" y="0"/>
                  <a:pt x="21334" y="9381"/>
                  <a:pt x="21594" y="21122"/>
                </a:cubicBezTo>
              </a:path>
              <a:path w="21595" h="21600" stroke="0" extrusionOk="0">
                <a:moveTo>
                  <a:pt x="-1" y="0"/>
                </a:moveTo>
                <a:cubicBezTo>
                  <a:pt x="11743" y="0"/>
                  <a:pt x="21334" y="9381"/>
                  <a:pt x="21594" y="21122"/>
                </a:cubicBezTo>
                <a:lnTo>
                  <a:pt x="0" y="21600"/>
                </a:lnTo>
                <a:close/>
              </a:path>
            </a:pathLst>
          </a:custGeom>
          <a:noFill/>
          <a:ln w="28575">
            <a:solidFill>
              <a:schemeClr val="tx1"/>
            </a:solidFill>
            <a:round/>
            <a:headEnd type="none" w="med" len="med"/>
            <a:tailEnd type="triangle" w="med" len="med"/>
          </a:ln>
        </p:spPr>
        <p:txBody>
          <a:bodyPr vert="horz" wrap="square" lIns="91440" tIns="45720" rIns="91440" bIns="45720" numCol="1" anchor="t" anchorCtr="0" compatLnSpc="1">
            <a:prstTxWarp prst="textNoShape">
              <a:avLst/>
            </a:prstTxWarp>
          </a:bodyPr>
          <a:lstStyle/>
          <a:p>
            <a:pPr defTabSz="457144" fontAlgn="base">
              <a:spcBef>
                <a:spcPct val="0"/>
              </a:spcBef>
              <a:spcAft>
                <a:spcPct val="0"/>
              </a:spcAft>
            </a:pPr>
            <a:endParaRPr lang="en-ZA" sz="1050" b="1">
              <a:solidFill>
                <a:srgbClr val="000000"/>
              </a:solidFill>
              <a:ea typeface="ＭＳ Ｐゴシック" charset="0"/>
            </a:endParaRPr>
          </a:p>
        </p:txBody>
      </p:sp>
      <p:sp>
        <p:nvSpPr>
          <p:cNvPr id="57" name="Rounded Rectangle 56"/>
          <p:cNvSpPr/>
          <p:nvPr/>
        </p:nvSpPr>
        <p:spPr>
          <a:xfrm>
            <a:off x="1767427" y="4014210"/>
            <a:ext cx="1440000" cy="540000"/>
          </a:xfrm>
          <a:prstGeom prst="roundRect">
            <a:avLst/>
          </a:prstGeom>
          <a:solidFill>
            <a:srgbClr val="5D9021"/>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050" b="1" i="0" u="none" strike="noStrike" kern="0" cap="none" spc="0" normalizeH="0" baseline="0" noProof="0" dirty="0" smtClean="0">
                <a:ln>
                  <a:noFill/>
                </a:ln>
                <a:solidFill>
                  <a:prstClr val="white"/>
                </a:solidFill>
                <a:effectLst/>
                <a:uLnTx/>
                <a:uFillTx/>
                <a:latin typeface="Calibri"/>
                <a:ea typeface="+mn-ea"/>
                <a:cs typeface="+mn-cs"/>
              </a:rPr>
              <a:t>Grant Capital</a:t>
            </a:r>
          </a:p>
        </p:txBody>
      </p:sp>
      <p:sp>
        <p:nvSpPr>
          <p:cNvPr id="58" name="Rounded Rectangle 57"/>
          <p:cNvSpPr/>
          <p:nvPr/>
        </p:nvSpPr>
        <p:spPr>
          <a:xfrm>
            <a:off x="3535164" y="2938744"/>
            <a:ext cx="1440000" cy="270000"/>
          </a:xfrm>
          <a:prstGeom prst="roundRect">
            <a:avLst/>
          </a:prstGeom>
          <a:solidFill>
            <a:srgbClr val="95AD0D"/>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050" b="1" i="0" u="none" strike="noStrike" kern="0" cap="none" spc="0" normalizeH="0" baseline="0" noProof="0" dirty="0" smtClean="0">
                <a:ln>
                  <a:noFill/>
                </a:ln>
                <a:solidFill>
                  <a:prstClr val="white"/>
                </a:solidFill>
                <a:effectLst/>
                <a:uLnTx/>
                <a:uFillTx/>
                <a:latin typeface="Calibri"/>
                <a:ea typeface="+mn-ea"/>
                <a:cs typeface="+mn-cs"/>
              </a:rPr>
              <a:t>Social Capital</a:t>
            </a:r>
          </a:p>
        </p:txBody>
      </p:sp>
      <p:sp>
        <p:nvSpPr>
          <p:cNvPr id="59" name="Rounded Rectangle 58"/>
          <p:cNvSpPr/>
          <p:nvPr/>
        </p:nvSpPr>
        <p:spPr>
          <a:xfrm>
            <a:off x="5232282" y="2938744"/>
            <a:ext cx="1440000" cy="270000"/>
          </a:xfrm>
          <a:prstGeom prst="roundRect">
            <a:avLst/>
          </a:prstGeom>
          <a:solidFill>
            <a:srgbClr val="95AD0D"/>
          </a:solidFill>
          <a:ln w="25400" cap="flat" cmpd="sng" algn="ctr">
            <a:noFill/>
            <a:prstDash val="solid"/>
          </a:ln>
          <a:effectLst/>
        </p:spPr>
        <p:txBody>
          <a:bodyPr lIns="36000" rIns="36000"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050" b="1" i="0" u="none" strike="noStrike" kern="0" cap="none" spc="0" normalizeH="0" baseline="0" noProof="0" dirty="0" smtClean="0">
                <a:ln>
                  <a:noFill/>
                </a:ln>
                <a:solidFill>
                  <a:prstClr val="white"/>
                </a:solidFill>
                <a:effectLst/>
                <a:uLnTx/>
                <a:uFillTx/>
                <a:latin typeface="Calibri"/>
                <a:ea typeface="+mn-ea"/>
                <a:cs typeface="+mn-cs"/>
              </a:rPr>
              <a:t>Loan/Credit Guarantee</a:t>
            </a:r>
          </a:p>
        </p:txBody>
      </p:sp>
      <p:sp>
        <p:nvSpPr>
          <p:cNvPr id="60" name="Rounded Rectangle 59"/>
          <p:cNvSpPr/>
          <p:nvPr/>
        </p:nvSpPr>
        <p:spPr>
          <a:xfrm>
            <a:off x="5232281" y="1853970"/>
            <a:ext cx="1440000" cy="540000"/>
          </a:xfrm>
          <a:prstGeom prst="roundRect">
            <a:avLst/>
          </a:prstGeom>
          <a:solidFill>
            <a:srgbClr val="25909A"/>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050" b="1" i="0" u="none" strike="noStrike" kern="0" cap="none" spc="0" normalizeH="0" baseline="0" noProof="0" dirty="0" smtClean="0">
                <a:ln>
                  <a:noFill/>
                </a:ln>
                <a:solidFill>
                  <a:prstClr val="white"/>
                </a:solidFill>
                <a:effectLst/>
                <a:uLnTx/>
                <a:uFillTx/>
                <a:latin typeface="Calibri"/>
                <a:ea typeface="+mn-ea"/>
                <a:cs typeface="+mn-cs"/>
              </a:rPr>
              <a:t>Private Equity</a:t>
            </a:r>
          </a:p>
        </p:txBody>
      </p:sp>
      <p:sp>
        <p:nvSpPr>
          <p:cNvPr id="61" name="Rounded Rectangle 60"/>
          <p:cNvSpPr/>
          <p:nvPr/>
        </p:nvSpPr>
        <p:spPr>
          <a:xfrm>
            <a:off x="6908610" y="1853970"/>
            <a:ext cx="1440000" cy="540000"/>
          </a:xfrm>
          <a:prstGeom prst="roundRect">
            <a:avLst/>
          </a:prstGeom>
          <a:solidFill>
            <a:srgbClr val="25909A"/>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050" b="1" i="0" u="none" strike="noStrike" kern="0" cap="none" spc="0" normalizeH="0" baseline="0" noProof="0" dirty="0" smtClean="0">
                <a:ln>
                  <a:noFill/>
                </a:ln>
                <a:solidFill>
                  <a:prstClr val="white"/>
                </a:solidFill>
                <a:effectLst/>
                <a:uLnTx/>
                <a:uFillTx/>
                <a:latin typeface="Calibri"/>
                <a:ea typeface="+mn-ea"/>
                <a:cs typeface="+mn-cs"/>
              </a:rPr>
              <a:t>Commercial Finance </a:t>
            </a:r>
          </a:p>
        </p:txBody>
      </p:sp>
      <p:cxnSp>
        <p:nvCxnSpPr>
          <p:cNvPr id="62" name="Straight Connector 61"/>
          <p:cNvCxnSpPr/>
          <p:nvPr/>
        </p:nvCxnSpPr>
        <p:spPr>
          <a:xfrm>
            <a:off x="3416222" y="1746591"/>
            <a:ext cx="0" cy="3240360"/>
          </a:xfrm>
          <a:prstGeom prst="line">
            <a:avLst/>
          </a:prstGeom>
          <a:noFill/>
          <a:ln w="25400" cap="flat" cmpd="sng" algn="ctr">
            <a:solidFill>
              <a:srgbClr val="313B3E"/>
            </a:solidFill>
            <a:prstDash val="dash"/>
          </a:ln>
          <a:effectLst/>
        </p:spPr>
      </p:cxnSp>
      <p:cxnSp>
        <p:nvCxnSpPr>
          <p:cNvPr id="63" name="Straight Connector 62"/>
          <p:cNvCxnSpPr/>
          <p:nvPr/>
        </p:nvCxnSpPr>
        <p:spPr>
          <a:xfrm>
            <a:off x="5108410" y="1746591"/>
            <a:ext cx="0" cy="3240360"/>
          </a:xfrm>
          <a:prstGeom prst="line">
            <a:avLst/>
          </a:prstGeom>
          <a:noFill/>
          <a:ln w="25400" cap="flat" cmpd="sng" algn="ctr">
            <a:solidFill>
              <a:srgbClr val="313B3E"/>
            </a:solidFill>
            <a:prstDash val="dash"/>
          </a:ln>
          <a:effectLst/>
        </p:spPr>
      </p:cxnSp>
      <p:cxnSp>
        <p:nvCxnSpPr>
          <p:cNvPr id="64" name="Straight Connector 63"/>
          <p:cNvCxnSpPr/>
          <p:nvPr/>
        </p:nvCxnSpPr>
        <p:spPr>
          <a:xfrm>
            <a:off x="6800598" y="1746591"/>
            <a:ext cx="0" cy="3240360"/>
          </a:xfrm>
          <a:prstGeom prst="line">
            <a:avLst/>
          </a:prstGeom>
          <a:noFill/>
          <a:ln w="25400" cap="flat" cmpd="sng" algn="ctr">
            <a:solidFill>
              <a:srgbClr val="313B3E"/>
            </a:solidFill>
            <a:prstDash val="dash"/>
          </a:ln>
          <a:effectLst/>
        </p:spPr>
      </p:cxnSp>
      <p:sp>
        <p:nvSpPr>
          <p:cNvPr id="65" name="Rounded Rectangle 64"/>
          <p:cNvSpPr/>
          <p:nvPr/>
        </p:nvSpPr>
        <p:spPr>
          <a:xfrm>
            <a:off x="3535164" y="4014210"/>
            <a:ext cx="1440000" cy="540000"/>
          </a:xfrm>
          <a:prstGeom prst="roundRect">
            <a:avLst/>
          </a:prstGeom>
          <a:solidFill>
            <a:srgbClr val="5D9021"/>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050" b="1" i="0" u="none" strike="noStrike" kern="0" cap="none" spc="0" normalizeH="0" baseline="0" noProof="0" dirty="0" smtClean="0">
                <a:ln>
                  <a:noFill/>
                </a:ln>
                <a:solidFill>
                  <a:prstClr val="white"/>
                </a:solidFill>
                <a:effectLst/>
                <a:uLnTx/>
                <a:uFillTx/>
                <a:latin typeface="Calibri"/>
                <a:ea typeface="+mn-ea"/>
                <a:cs typeface="+mn-cs"/>
              </a:rPr>
              <a:t>Grant Capital</a:t>
            </a:r>
          </a:p>
        </p:txBody>
      </p:sp>
      <p:sp>
        <p:nvSpPr>
          <p:cNvPr id="66" name="Rounded Rectangle 65"/>
          <p:cNvSpPr/>
          <p:nvPr/>
        </p:nvSpPr>
        <p:spPr>
          <a:xfrm>
            <a:off x="3535164" y="1853970"/>
            <a:ext cx="1440000" cy="540000"/>
          </a:xfrm>
          <a:prstGeom prst="roundRect">
            <a:avLst/>
          </a:prstGeom>
          <a:solidFill>
            <a:srgbClr val="25909A"/>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050" b="1" i="0" u="none" strike="noStrike" kern="0" cap="none" spc="0" normalizeH="0" baseline="0" noProof="0" dirty="0" smtClean="0">
                <a:ln>
                  <a:noFill/>
                </a:ln>
                <a:solidFill>
                  <a:prstClr val="white"/>
                </a:solidFill>
                <a:effectLst/>
                <a:uLnTx/>
                <a:uFillTx/>
                <a:latin typeface="Calibri"/>
                <a:ea typeface="+mn-ea"/>
                <a:cs typeface="+mn-cs"/>
              </a:rPr>
              <a:t>Angel/Venture Capital</a:t>
            </a:r>
          </a:p>
        </p:txBody>
      </p:sp>
      <p:sp>
        <p:nvSpPr>
          <p:cNvPr id="67" name="Rounded Rectangle 66"/>
          <p:cNvSpPr/>
          <p:nvPr/>
        </p:nvSpPr>
        <p:spPr>
          <a:xfrm>
            <a:off x="1787465" y="2938744"/>
            <a:ext cx="1440000" cy="566334"/>
          </a:xfrm>
          <a:prstGeom prst="roundRect">
            <a:avLst/>
          </a:prstGeom>
          <a:solidFill>
            <a:srgbClr val="95AD0D"/>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050" b="1" i="0" u="none" strike="noStrike" kern="0" cap="none" spc="0" normalizeH="0" baseline="0" noProof="0" dirty="0" smtClean="0">
                <a:ln>
                  <a:noFill/>
                </a:ln>
                <a:solidFill>
                  <a:prstClr val="white"/>
                </a:solidFill>
                <a:effectLst/>
                <a:uLnTx/>
                <a:uFillTx/>
                <a:latin typeface="Calibri"/>
                <a:ea typeface="+mn-ea"/>
                <a:cs typeface="+mn-cs"/>
              </a:rPr>
              <a:t>Technical Assistance</a:t>
            </a:r>
          </a:p>
        </p:txBody>
      </p:sp>
      <p:sp>
        <p:nvSpPr>
          <p:cNvPr id="68" name="Right Brace 67"/>
          <p:cNvSpPr/>
          <p:nvPr/>
        </p:nvSpPr>
        <p:spPr>
          <a:xfrm rot="5400000">
            <a:off x="3206460" y="4060072"/>
            <a:ext cx="250358" cy="3481538"/>
          </a:xfrm>
          <a:prstGeom prst="rightBrace">
            <a:avLst/>
          </a:prstGeom>
          <a:noFill/>
          <a:ln w="19050" cap="flat" cmpd="sng" algn="ctr">
            <a:solidFill>
              <a:srgbClr val="95AD0D">
                <a:shade val="95000"/>
                <a:satMod val="105000"/>
              </a:srgbClr>
            </a:solid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endParaRPr kumimoji="0" lang="en-ZA" sz="1800" b="0" i="0" u="none" strike="noStrike" kern="0" cap="none" spc="0" normalizeH="0" baseline="0" noProof="0" smtClean="0">
              <a:ln>
                <a:noFill/>
              </a:ln>
              <a:solidFill>
                <a:srgbClr val="313B3E"/>
              </a:solidFill>
              <a:effectLst/>
              <a:uLnTx/>
              <a:uFillTx/>
              <a:latin typeface="Calibri"/>
              <a:ea typeface="+mn-ea"/>
              <a:cs typeface="+mn-cs"/>
            </a:endParaRPr>
          </a:p>
        </p:txBody>
      </p:sp>
      <p:sp>
        <p:nvSpPr>
          <p:cNvPr id="69" name="Rounded Rectangle 68"/>
          <p:cNvSpPr/>
          <p:nvPr/>
        </p:nvSpPr>
        <p:spPr>
          <a:xfrm>
            <a:off x="1880006" y="5987902"/>
            <a:ext cx="2903266" cy="324036"/>
          </a:xfrm>
          <a:prstGeom prst="roundRect">
            <a:avLst/>
          </a:prstGeom>
          <a:solidFill>
            <a:srgbClr val="FBBA00">
              <a:lumMod val="40000"/>
              <a:lumOff val="60000"/>
            </a:srgbClr>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050" b="0" i="0" u="none" strike="noStrike" kern="0" cap="none" spc="0" normalizeH="0" baseline="0" noProof="0" dirty="0" smtClean="0">
                <a:ln>
                  <a:noFill/>
                </a:ln>
                <a:solidFill>
                  <a:srgbClr val="000000"/>
                </a:solidFill>
                <a:effectLst/>
                <a:uLnTx/>
                <a:uFillTx/>
                <a:latin typeface="Calibri"/>
                <a:ea typeface="+mn-ea"/>
                <a:cs typeface="+mn-cs"/>
              </a:rPr>
              <a:t>Patient capital required</a:t>
            </a:r>
          </a:p>
        </p:txBody>
      </p:sp>
      <p:sp>
        <p:nvSpPr>
          <p:cNvPr id="70" name="Rounded Rectangle 69"/>
          <p:cNvSpPr/>
          <p:nvPr/>
        </p:nvSpPr>
        <p:spPr>
          <a:xfrm>
            <a:off x="3535163" y="3235078"/>
            <a:ext cx="1440000" cy="270000"/>
          </a:xfrm>
          <a:prstGeom prst="roundRect">
            <a:avLst/>
          </a:prstGeom>
          <a:solidFill>
            <a:srgbClr val="95AD0D"/>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050" b="1" i="0" u="none" strike="noStrike" kern="0" cap="none" spc="0" normalizeH="0" baseline="0" noProof="0" dirty="0" smtClean="0">
                <a:ln>
                  <a:noFill/>
                </a:ln>
                <a:solidFill>
                  <a:prstClr val="white"/>
                </a:solidFill>
                <a:effectLst/>
                <a:uLnTx/>
                <a:uFillTx/>
                <a:latin typeface="Calibri"/>
                <a:ea typeface="+mn-ea"/>
                <a:cs typeface="+mn-cs"/>
              </a:rPr>
              <a:t>Technical Assistance</a:t>
            </a:r>
          </a:p>
        </p:txBody>
      </p:sp>
      <p:sp>
        <p:nvSpPr>
          <p:cNvPr id="71" name="Rounded Rectangle 70"/>
          <p:cNvSpPr/>
          <p:nvPr/>
        </p:nvSpPr>
        <p:spPr>
          <a:xfrm>
            <a:off x="5232281" y="3235078"/>
            <a:ext cx="1440000" cy="270000"/>
          </a:xfrm>
          <a:prstGeom prst="roundRect">
            <a:avLst/>
          </a:prstGeom>
          <a:solidFill>
            <a:srgbClr val="95AD0D"/>
          </a:solidFill>
          <a:ln w="25400" cap="flat" cmpd="sng" algn="ctr">
            <a:noFill/>
            <a:prstDash val="solid"/>
          </a:ln>
          <a:effectLst/>
        </p:spPr>
        <p:txBody>
          <a:bodyPr rtlCol="0" anchor="ctr"/>
          <a:lstStyle/>
          <a:p>
            <a:pPr marL="0" marR="0" lvl="0" indent="0" algn="ctr" defTabSz="457144" eaLnBrk="1" fontAlgn="base" latinLnBrk="0" hangingPunct="1">
              <a:lnSpc>
                <a:spcPct val="100000"/>
              </a:lnSpc>
              <a:spcBef>
                <a:spcPct val="0"/>
              </a:spcBef>
              <a:spcAft>
                <a:spcPct val="0"/>
              </a:spcAft>
              <a:buClrTx/>
              <a:buSzTx/>
              <a:buFontTx/>
              <a:buNone/>
              <a:tabLst/>
              <a:defRPr/>
            </a:pPr>
            <a:r>
              <a:rPr kumimoji="0" lang="en-ZA" sz="1050" b="1" i="0" u="none" strike="noStrike" kern="0" cap="none" spc="0" normalizeH="0" baseline="0" noProof="0" dirty="0" smtClean="0">
                <a:ln>
                  <a:noFill/>
                </a:ln>
                <a:solidFill>
                  <a:prstClr val="white"/>
                </a:solidFill>
                <a:effectLst/>
                <a:uLnTx/>
                <a:uFillTx/>
                <a:latin typeface="Calibri"/>
                <a:ea typeface="+mn-ea"/>
                <a:cs typeface="+mn-cs"/>
              </a:rPr>
              <a:t>Technical Assistance</a:t>
            </a:r>
          </a:p>
        </p:txBody>
      </p:sp>
      <p:sp>
        <p:nvSpPr>
          <p:cNvPr id="4" name="TextBox 3"/>
          <p:cNvSpPr txBox="1"/>
          <p:nvPr/>
        </p:nvSpPr>
        <p:spPr>
          <a:xfrm>
            <a:off x="7924800" y="6324600"/>
            <a:ext cx="457200" cy="369332"/>
          </a:xfrm>
          <a:prstGeom prst="rect">
            <a:avLst/>
          </a:prstGeom>
          <a:noFill/>
        </p:spPr>
        <p:txBody>
          <a:bodyPr wrap="square" rtlCol="0">
            <a:spAutoFit/>
          </a:bodyPr>
          <a:lstStyle/>
          <a:p>
            <a:r>
              <a:rPr lang="en-US" dirty="0" smtClean="0">
                <a:latin typeface="Arial"/>
                <a:cs typeface="Arial"/>
              </a:rPr>
              <a:t>40</a:t>
            </a:r>
            <a:endParaRPr lang="en-US" dirty="0">
              <a:latin typeface="Arial"/>
              <a:cs typeface="Arial"/>
            </a:endParaRPr>
          </a:p>
        </p:txBody>
      </p:sp>
    </p:spTree>
    <p:extLst>
      <p:ext uri="{BB962C8B-B14F-4D97-AF65-F5344CB8AC3E}">
        <p14:creationId xmlns:p14="http://schemas.microsoft.com/office/powerpoint/2010/main" xmlns="" val="499258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166" y="846999"/>
            <a:ext cx="8486857" cy="524602"/>
          </a:xfrm>
          <a:solidFill>
            <a:schemeClr val="accent1">
              <a:lumMod val="20000"/>
              <a:lumOff val="80000"/>
            </a:schemeClr>
          </a:solidFill>
        </p:spPr>
        <p:txBody>
          <a:bodyPr/>
          <a:lstStyle/>
          <a:p>
            <a:r>
              <a:rPr lang="en-ZA" sz="1800" dirty="0">
                <a:latin typeface="Arial"/>
                <a:cs typeface="Arial"/>
              </a:rPr>
              <a:t>Strengthen points of interaction between other areas of government and with the private sector</a:t>
            </a:r>
          </a:p>
        </p:txBody>
      </p:sp>
      <p:sp>
        <p:nvSpPr>
          <p:cNvPr id="3" name="Text Placeholder 2"/>
          <p:cNvSpPr>
            <a:spLocks noGrp="1"/>
          </p:cNvSpPr>
          <p:nvPr>
            <p:ph type="body" sz="quarter" idx="10"/>
          </p:nvPr>
        </p:nvSpPr>
        <p:spPr>
          <a:xfrm>
            <a:off x="402166" y="0"/>
            <a:ext cx="8741834" cy="679269"/>
          </a:xfrm>
          <a:solidFill>
            <a:schemeClr val="accent3">
              <a:lumMod val="20000"/>
              <a:lumOff val="80000"/>
            </a:schemeClr>
          </a:solidFill>
        </p:spPr>
        <p:txBody>
          <a:bodyPr/>
          <a:lstStyle/>
          <a:p>
            <a:pPr algn="r"/>
            <a:r>
              <a:rPr lang="en-ZA" sz="3600" dirty="0" smtClean="0">
                <a:latin typeface="Arial"/>
                <a:cs typeface="Arial"/>
              </a:rPr>
              <a:t>Summary of Diagnostic Findings</a:t>
            </a:r>
            <a:endParaRPr lang="en-ZA" sz="3600" dirty="0">
              <a:latin typeface="Arial"/>
              <a:cs typeface="Arial"/>
            </a:endParaRPr>
          </a:p>
        </p:txBody>
      </p:sp>
      <p:cxnSp>
        <p:nvCxnSpPr>
          <p:cNvPr id="28" name="Straight Connector 27"/>
          <p:cNvCxnSpPr/>
          <p:nvPr/>
        </p:nvCxnSpPr>
        <p:spPr bwMode="auto">
          <a:xfrm>
            <a:off x="3200400" y="1600200"/>
            <a:ext cx="0" cy="4254167"/>
          </a:xfrm>
          <a:prstGeom prst="line">
            <a:avLst/>
          </a:prstGeom>
          <a:solidFill>
            <a:schemeClr val="accent1"/>
          </a:solidFill>
          <a:ln w="12700" cap="flat" cmpd="sng" algn="ctr">
            <a:solidFill>
              <a:schemeClr val="tx1">
                <a:lumMod val="65000"/>
                <a:lumOff val="35000"/>
              </a:schemeClr>
            </a:solidFill>
            <a:prstDash val="dash"/>
            <a:round/>
            <a:headEnd type="none" w="med" len="med"/>
            <a:tailEnd type="none" w="med" len="med"/>
          </a:ln>
          <a:effectLst/>
        </p:spPr>
      </p:cxnSp>
      <p:cxnSp>
        <p:nvCxnSpPr>
          <p:cNvPr id="29" name="Straight Connector 28"/>
          <p:cNvCxnSpPr/>
          <p:nvPr/>
        </p:nvCxnSpPr>
        <p:spPr bwMode="auto">
          <a:xfrm>
            <a:off x="381000" y="1828800"/>
            <a:ext cx="8100000" cy="0"/>
          </a:xfrm>
          <a:prstGeom prst="line">
            <a:avLst/>
          </a:prstGeom>
          <a:solidFill>
            <a:schemeClr val="accent1"/>
          </a:solidFill>
          <a:ln w="12700" cap="flat" cmpd="sng" algn="ctr">
            <a:solidFill>
              <a:schemeClr val="tx1">
                <a:lumMod val="65000"/>
                <a:lumOff val="35000"/>
              </a:schemeClr>
            </a:solidFill>
            <a:prstDash val="dash"/>
            <a:round/>
            <a:headEnd type="none" w="med" len="med"/>
            <a:tailEnd type="none" w="med" len="med"/>
          </a:ln>
          <a:effectLst/>
        </p:spPr>
      </p:cxnSp>
      <p:sp>
        <p:nvSpPr>
          <p:cNvPr id="30" name="Rounded Rectangle 29"/>
          <p:cNvSpPr/>
          <p:nvPr/>
        </p:nvSpPr>
        <p:spPr bwMode="auto">
          <a:xfrm>
            <a:off x="609600" y="1447800"/>
            <a:ext cx="2327629" cy="238233"/>
          </a:xfrm>
          <a:prstGeom prst="roundRect">
            <a:avLst/>
          </a:prstGeom>
          <a:noFill/>
          <a:ln w="9525" cap="flat" cmpd="sng" algn="ctr">
            <a:noFill/>
            <a:prstDash val="solid"/>
            <a:round/>
            <a:headEnd type="none" w="med" len="med"/>
            <a:tailEnd type="none" w="med" len="med"/>
          </a:ln>
          <a:effectLst/>
        </p:spPr>
        <p:txBody>
          <a:bodyPr vert="horz" wrap="square" lIns="34033" tIns="44243" rIns="0" bIns="44243" numCol="1" rtlCol="0" anchor="ctr" anchorCtr="0" compatLnSpc="1">
            <a:prstTxWarp prst="textNoShape">
              <a:avLst/>
            </a:prstTxWarp>
          </a:bodyPr>
          <a:lstStyle/>
          <a:p>
            <a:pPr fontAlgn="base">
              <a:spcBef>
                <a:spcPct val="0"/>
              </a:spcBef>
              <a:spcAft>
                <a:spcPct val="0"/>
              </a:spcAft>
            </a:pPr>
            <a:r>
              <a:rPr lang="en-ZA" sz="1400" b="1" cap="small" dirty="0" smtClean="0">
                <a:latin typeface="Arial"/>
                <a:cs typeface="Arial"/>
              </a:rPr>
              <a:t>Organisational Recommendations</a:t>
            </a:r>
            <a:endParaRPr lang="en-GB" sz="1400" b="1" cap="small" dirty="0">
              <a:latin typeface="Arial"/>
              <a:cs typeface="Arial"/>
            </a:endParaRPr>
          </a:p>
        </p:txBody>
      </p:sp>
      <p:sp>
        <p:nvSpPr>
          <p:cNvPr id="31" name="Rounded Rectangle 30"/>
          <p:cNvSpPr/>
          <p:nvPr/>
        </p:nvSpPr>
        <p:spPr bwMode="auto">
          <a:xfrm>
            <a:off x="3581400" y="1447800"/>
            <a:ext cx="3479693" cy="238233"/>
          </a:xfrm>
          <a:prstGeom prst="roundRect">
            <a:avLst/>
          </a:prstGeom>
          <a:noFill/>
          <a:ln w="9525" cap="flat" cmpd="sng" algn="ctr">
            <a:noFill/>
            <a:prstDash val="solid"/>
            <a:round/>
            <a:headEnd type="none" w="med" len="med"/>
            <a:tailEnd type="none" w="med" len="med"/>
          </a:ln>
          <a:effectLst/>
        </p:spPr>
        <p:txBody>
          <a:bodyPr vert="horz" wrap="square" lIns="34033" tIns="44243" rIns="0" bIns="44243" numCol="1" rtlCol="0" anchor="ctr" anchorCtr="0" compatLnSpc="1">
            <a:prstTxWarp prst="textNoShape">
              <a:avLst/>
            </a:prstTxWarp>
          </a:bodyPr>
          <a:lstStyle/>
          <a:p>
            <a:pPr fontAlgn="base">
              <a:spcBef>
                <a:spcPct val="0"/>
              </a:spcBef>
              <a:spcAft>
                <a:spcPct val="0"/>
              </a:spcAft>
            </a:pPr>
            <a:r>
              <a:rPr lang="en-ZA" sz="1400" b="1" cap="small" dirty="0" smtClean="0">
                <a:latin typeface="Arial"/>
                <a:cs typeface="Arial"/>
              </a:rPr>
              <a:t>Description</a:t>
            </a:r>
            <a:endParaRPr lang="en-GB" sz="1134" b="1" cap="small" dirty="0">
              <a:latin typeface="Arial"/>
              <a:cs typeface="Arial"/>
            </a:endParaRPr>
          </a:p>
        </p:txBody>
      </p:sp>
      <p:sp>
        <p:nvSpPr>
          <p:cNvPr id="32" name="Rectangle 31"/>
          <p:cNvSpPr/>
          <p:nvPr/>
        </p:nvSpPr>
        <p:spPr>
          <a:xfrm>
            <a:off x="3352800" y="1828800"/>
            <a:ext cx="5334000" cy="4416594"/>
          </a:xfrm>
          <a:prstGeom prst="rect">
            <a:avLst/>
          </a:prstGeom>
        </p:spPr>
        <p:txBody>
          <a:bodyPr wrap="square">
            <a:spAutoFit/>
          </a:bodyPr>
          <a:lstStyle/>
          <a:p>
            <a:pPr marL="171450" indent="-171450" algn="just">
              <a:spcAft>
                <a:spcPts val="600"/>
              </a:spcAft>
              <a:buFontTx/>
              <a:buChar char="-"/>
            </a:pPr>
            <a:r>
              <a:rPr lang="en-ZA" sz="1400" dirty="0" smtClean="0">
                <a:latin typeface="Arial"/>
                <a:cs typeface="Arial"/>
              </a:rPr>
              <a:t>It is  estimated </a:t>
            </a:r>
            <a:r>
              <a:rPr lang="en-ZA" sz="1400" dirty="0">
                <a:latin typeface="Arial"/>
                <a:cs typeface="Arial"/>
              </a:rPr>
              <a:t>that R36.2bn in Enterprise Development, CSI and related spend occurs annually in South Africa. Rather than establish competing offerings with fewer resources, DSBD should work to improve the social return of these investments through partnerships, facilitation, programme design and stronger monitoring and evaluation.</a:t>
            </a:r>
          </a:p>
          <a:p>
            <a:pPr marL="171450" indent="-171450" algn="just">
              <a:spcAft>
                <a:spcPts val="600"/>
              </a:spcAft>
              <a:buFontTx/>
              <a:buChar char="-"/>
            </a:pPr>
            <a:r>
              <a:rPr lang="en-ZA" sz="1400" dirty="0">
                <a:latin typeface="Arial"/>
                <a:cs typeface="Arial"/>
              </a:rPr>
              <a:t>The amended B-BBEE codes, effective in April 2015, create more intensive supplier development imperatives for corporate South Africa. Only a </a:t>
            </a:r>
            <a:r>
              <a:rPr lang="en-ZA" sz="1400" b="1" dirty="0">
                <a:latin typeface="Arial"/>
                <a:cs typeface="Arial"/>
              </a:rPr>
              <a:t>coordinated effort between government and the private sector will have the desired success</a:t>
            </a:r>
            <a:r>
              <a:rPr lang="en-ZA" sz="1400" dirty="0">
                <a:latin typeface="Arial"/>
                <a:cs typeface="Arial"/>
              </a:rPr>
              <a:t>. </a:t>
            </a:r>
          </a:p>
          <a:p>
            <a:pPr marL="171450" indent="-171450" algn="just">
              <a:spcAft>
                <a:spcPts val="600"/>
              </a:spcAft>
              <a:buFontTx/>
              <a:buChar char="-"/>
            </a:pPr>
            <a:r>
              <a:rPr lang="en-ZA" sz="1400" dirty="0">
                <a:latin typeface="Arial"/>
                <a:cs typeface="Arial"/>
              </a:rPr>
              <a:t>While there is significant appetite in the corporate sector to upscale development activities, this must be </a:t>
            </a:r>
            <a:r>
              <a:rPr lang="en-ZA" sz="1400" b="1" dirty="0">
                <a:latin typeface="Arial"/>
                <a:cs typeface="Arial"/>
              </a:rPr>
              <a:t>leveraged correctly</a:t>
            </a:r>
            <a:r>
              <a:rPr lang="en-ZA" sz="1400" dirty="0">
                <a:latin typeface="Arial"/>
                <a:cs typeface="Arial"/>
              </a:rPr>
              <a:t>.</a:t>
            </a:r>
          </a:p>
          <a:p>
            <a:pPr marL="171450" indent="-171450" algn="just">
              <a:spcAft>
                <a:spcPts val="600"/>
              </a:spcAft>
              <a:buFontTx/>
              <a:buChar char="-"/>
            </a:pPr>
            <a:r>
              <a:rPr lang="en-ZA" sz="1400" dirty="0">
                <a:latin typeface="Arial"/>
                <a:cs typeface="Arial"/>
              </a:rPr>
              <a:t>In addition, the existing ecosystem of state entities that provide services to </a:t>
            </a:r>
            <a:r>
              <a:rPr lang="en-ZA" sz="1400" dirty="0" smtClean="0">
                <a:latin typeface="Arial"/>
                <a:cs typeface="Arial"/>
              </a:rPr>
              <a:t>SMMEs and cooperatives must </a:t>
            </a:r>
            <a:r>
              <a:rPr lang="en-ZA" sz="1400" b="1" dirty="0">
                <a:latin typeface="Arial"/>
                <a:cs typeface="Arial"/>
              </a:rPr>
              <a:t>be properly integrated</a:t>
            </a:r>
            <a:r>
              <a:rPr lang="en-ZA" sz="1400" dirty="0">
                <a:latin typeface="Arial"/>
                <a:cs typeface="Arial"/>
              </a:rPr>
              <a:t>. While the legal process of accomplishing this is the first order of business, DSBD will only be in a position to deliver incremental impact once a degree of strategic and operational integration is also complete</a:t>
            </a:r>
            <a:r>
              <a:rPr lang="en-ZA" sz="1200" dirty="0"/>
              <a:t>. </a:t>
            </a:r>
          </a:p>
        </p:txBody>
      </p:sp>
      <p:sp>
        <p:nvSpPr>
          <p:cNvPr id="33" name="Rectangle 32"/>
          <p:cNvSpPr/>
          <p:nvPr/>
        </p:nvSpPr>
        <p:spPr>
          <a:xfrm>
            <a:off x="762000" y="2438400"/>
            <a:ext cx="2147517" cy="1500797"/>
          </a:xfrm>
          <a:prstGeom prst="rect">
            <a:avLst/>
          </a:prstGeom>
          <a:solidFill>
            <a:schemeClr val="accent3">
              <a:lumMod val="20000"/>
              <a:lumOff val="80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rgbClr val="000000"/>
                </a:solidFill>
                <a:latin typeface="Arial"/>
                <a:cs typeface="Arial"/>
              </a:rPr>
              <a:t>Strengthen points of interaction between other areas of government and with the private sector</a:t>
            </a:r>
          </a:p>
        </p:txBody>
      </p:sp>
      <p:sp>
        <p:nvSpPr>
          <p:cNvPr id="34" name="Oval 33"/>
          <p:cNvSpPr/>
          <p:nvPr/>
        </p:nvSpPr>
        <p:spPr>
          <a:xfrm>
            <a:off x="304800" y="2362200"/>
            <a:ext cx="324000" cy="324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rPr>
              <a:t>5</a:t>
            </a:r>
            <a:endParaRPr lang="en-ZA" sz="1400" b="1" dirty="0">
              <a:solidFill>
                <a:schemeClr val="tx1"/>
              </a:solidFill>
            </a:endParaRPr>
          </a:p>
        </p:txBody>
      </p:sp>
      <p:sp>
        <p:nvSpPr>
          <p:cNvPr id="4" name="TextBox 3"/>
          <p:cNvSpPr txBox="1"/>
          <p:nvPr/>
        </p:nvSpPr>
        <p:spPr>
          <a:xfrm>
            <a:off x="7391400" y="6453221"/>
            <a:ext cx="707839" cy="369332"/>
          </a:xfrm>
          <a:prstGeom prst="rect">
            <a:avLst/>
          </a:prstGeom>
          <a:noFill/>
        </p:spPr>
        <p:txBody>
          <a:bodyPr wrap="square" rtlCol="0">
            <a:spAutoFit/>
          </a:bodyPr>
          <a:lstStyle/>
          <a:p>
            <a:r>
              <a:rPr lang="en-US" dirty="0" smtClean="0">
                <a:latin typeface="Arial"/>
                <a:cs typeface="Arial"/>
              </a:rPr>
              <a:t>41</a:t>
            </a:r>
            <a:endParaRPr lang="en-US" dirty="0">
              <a:latin typeface="Arial"/>
              <a:cs typeface="Arial"/>
            </a:endParaRPr>
          </a:p>
        </p:txBody>
      </p:sp>
    </p:spTree>
    <p:extLst>
      <p:ext uri="{BB962C8B-B14F-4D97-AF65-F5344CB8AC3E}">
        <p14:creationId xmlns:p14="http://schemas.microsoft.com/office/powerpoint/2010/main" xmlns="" val="28670927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We estimate that R36.2bn in Enterprise Development, CSI and related spend occurs annually in South Africa. Rather than establish competing offerings with fewer resources, </a:t>
            </a:r>
            <a:r>
              <a:rPr lang="en-ZA" dirty="0" smtClean="0"/>
              <a:t>DSBD should work to improve </a:t>
            </a:r>
            <a:r>
              <a:rPr lang="en-ZA" dirty="0"/>
              <a:t>the social return of these </a:t>
            </a:r>
            <a:r>
              <a:rPr lang="en-ZA" dirty="0" smtClean="0"/>
              <a:t>investments </a:t>
            </a:r>
            <a:r>
              <a:rPr lang="en-ZA" dirty="0"/>
              <a:t>through partnerships, facilitation, programme design and stronger monitoring and evaluation.</a:t>
            </a:r>
          </a:p>
        </p:txBody>
      </p:sp>
      <p:sp>
        <p:nvSpPr>
          <p:cNvPr id="3" name="Text Placeholder 2"/>
          <p:cNvSpPr>
            <a:spLocks noGrp="1"/>
          </p:cNvSpPr>
          <p:nvPr>
            <p:ph type="body" sz="quarter" idx="10"/>
          </p:nvPr>
        </p:nvSpPr>
        <p:spPr>
          <a:xfrm>
            <a:off x="402166" y="0"/>
            <a:ext cx="8741834" cy="679269"/>
          </a:xfrm>
          <a:solidFill>
            <a:srgbClr val="EBF1DE"/>
          </a:solidFill>
        </p:spPr>
        <p:txBody>
          <a:bodyPr/>
          <a:lstStyle/>
          <a:p>
            <a:pPr algn="r"/>
            <a:r>
              <a:rPr lang="en-ZA" sz="3600" dirty="0" smtClean="0">
                <a:latin typeface="Arial"/>
                <a:cs typeface="Arial"/>
              </a:rPr>
              <a:t>Partnering to Achieve Scale</a:t>
            </a:r>
            <a:endParaRPr lang="en-ZA" sz="3600" dirty="0">
              <a:latin typeface="Arial"/>
              <a:cs typeface="Arial"/>
            </a:endParaRPr>
          </a:p>
        </p:txBody>
      </p:sp>
      <p:sp>
        <p:nvSpPr>
          <p:cNvPr id="7" name="Round Diagonal Corner Rectangle 6"/>
          <p:cNvSpPr/>
          <p:nvPr/>
        </p:nvSpPr>
        <p:spPr>
          <a:xfrm>
            <a:off x="672867" y="4933742"/>
            <a:ext cx="4737982" cy="822988"/>
          </a:xfrm>
          <a:prstGeom prst="round2DiagRect">
            <a:avLst>
              <a:gd name="adj1" fmla="val 23303"/>
              <a:gd name="adj2" fmla="val 0"/>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ZA" sz="1000" b="1" dirty="0">
              <a:solidFill>
                <a:schemeClr val="tx1">
                  <a:lumMod val="50000"/>
                </a:schemeClr>
              </a:solidFill>
            </a:endParaRPr>
          </a:p>
        </p:txBody>
      </p:sp>
      <p:sp>
        <p:nvSpPr>
          <p:cNvPr id="8" name="Rectangle 7"/>
          <p:cNvSpPr/>
          <p:nvPr/>
        </p:nvSpPr>
        <p:spPr bwMode="auto">
          <a:xfrm>
            <a:off x="420867" y="2027894"/>
            <a:ext cx="4989982" cy="3728835"/>
          </a:xfrm>
          <a:prstGeom prst="rect">
            <a:avLst/>
          </a:prstGeom>
          <a:noFill/>
          <a:ln w="9525" cap="flat" cmpd="sng" algn="ctr">
            <a:noFill/>
            <a:prstDash val="solid"/>
            <a:round/>
            <a:headEnd type="none" w="med" len="med"/>
            <a:tailEnd type="none" w="med" len="med"/>
          </a:ln>
          <a:effectLst/>
        </p:spPr>
        <p:txBody>
          <a:bodyPr vert="horz" wrap="square" lIns="36000" tIns="0" rIns="36000" bIns="0" numCol="1" rtlCol="0" anchor="t" anchorCtr="0" compatLnSpc="1">
            <a:prstTxWarp prst="textNoShape">
              <a:avLst/>
            </a:prstTxWarp>
            <a:noAutofit/>
          </a:bodyPr>
          <a:lstStyle/>
          <a:p>
            <a:pPr marL="3175" indent="-3175">
              <a:buSzPct val="85000"/>
            </a:pPr>
            <a:r>
              <a:rPr lang="en-ZA" sz="1400" b="1" dirty="0" smtClean="0">
                <a:latin typeface="+mn-lt"/>
              </a:rPr>
              <a:t>Non-Governmental Development Funding in SA</a:t>
            </a:r>
          </a:p>
          <a:p>
            <a:pPr marL="3175" indent="-3175">
              <a:buSzPct val="85000"/>
            </a:pPr>
            <a:endParaRPr lang="en-ZA" sz="1400" b="1" dirty="0" smtClean="0">
              <a:latin typeface="+mn-lt"/>
            </a:endParaRPr>
          </a:p>
          <a:p>
            <a:pPr marL="285750" indent="-285750">
              <a:buSzPct val="85000"/>
              <a:buFont typeface="Arial" panose="020B0604020202020204" pitchFamily="34" charset="0"/>
              <a:buChar char="•"/>
            </a:pPr>
            <a:r>
              <a:rPr lang="en-ZA" sz="1400" dirty="0">
                <a:latin typeface="+mn-lt"/>
              </a:rPr>
              <a:t>Large companies that are required to fully comply with the BEE scorecard, contribute 3% of their NPAT to Enterprise </a:t>
            </a:r>
            <a:r>
              <a:rPr lang="en-ZA" sz="1400" dirty="0" smtClean="0">
                <a:latin typeface="+mn-lt"/>
              </a:rPr>
              <a:t>Development. </a:t>
            </a:r>
          </a:p>
          <a:p>
            <a:pPr marL="285750" indent="-285750">
              <a:buSzPct val="85000"/>
              <a:buFont typeface="Arial" panose="020B0604020202020204" pitchFamily="34" charset="0"/>
              <a:buChar char="•"/>
            </a:pPr>
            <a:endParaRPr lang="en-ZA" sz="1400" dirty="0" smtClean="0">
              <a:latin typeface="+mn-lt"/>
            </a:endParaRPr>
          </a:p>
          <a:p>
            <a:pPr marL="285750" indent="-285750">
              <a:buSzPct val="85000"/>
              <a:buFont typeface="Arial" panose="020B0604020202020204" pitchFamily="34" charset="0"/>
              <a:buChar char="•"/>
            </a:pPr>
            <a:r>
              <a:rPr lang="en-ZA" sz="1400" dirty="0" smtClean="0">
                <a:latin typeface="+mn-lt"/>
              </a:rPr>
              <a:t>The </a:t>
            </a:r>
            <a:r>
              <a:rPr lang="en-ZA" sz="1400" dirty="0">
                <a:latin typeface="+mn-lt"/>
              </a:rPr>
              <a:t>annual ED spend in South Africa is estimated to be ~R25bn, with ~R16bn being derived from 40% of the contributing companies</a:t>
            </a:r>
            <a:r>
              <a:rPr lang="en-ZA" sz="1400" dirty="0" smtClean="0">
                <a:latin typeface="+mn-lt"/>
              </a:rPr>
              <a:t>. The top </a:t>
            </a:r>
            <a:r>
              <a:rPr lang="en-ZA" sz="1400" dirty="0">
                <a:latin typeface="+mn-lt"/>
              </a:rPr>
              <a:t>100 </a:t>
            </a:r>
            <a:r>
              <a:rPr lang="en-ZA" sz="1400" dirty="0" smtClean="0">
                <a:latin typeface="+mn-lt"/>
              </a:rPr>
              <a:t>contributing </a:t>
            </a:r>
            <a:r>
              <a:rPr lang="en-ZA" sz="1400" dirty="0">
                <a:latin typeface="+mn-lt"/>
              </a:rPr>
              <a:t>companies </a:t>
            </a:r>
            <a:r>
              <a:rPr lang="en-ZA" sz="1400" dirty="0" smtClean="0">
                <a:latin typeface="+mn-lt"/>
              </a:rPr>
              <a:t>account </a:t>
            </a:r>
            <a:r>
              <a:rPr lang="en-ZA" sz="1400" dirty="0">
                <a:latin typeface="+mn-lt"/>
              </a:rPr>
              <a:t>for ~R8bn. </a:t>
            </a:r>
            <a:endParaRPr lang="en-ZA" sz="1400" dirty="0" smtClean="0">
              <a:latin typeface="+mn-lt"/>
            </a:endParaRPr>
          </a:p>
          <a:p>
            <a:pPr>
              <a:buSzPct val="85000"/>
            </a:pPr>
            <a:endParaRPr lang="en-ZA" sz="1400" dirty="0" smtClean="0">
              <a:latin typeface="+mn-lt"/>
            </a:endParaRPr>
          </a:p>
          <a:p>
            <a:pPr marL="285750" indent="-285750">
              <a:buSzPct val="85000"/>
              <a:buFont typeface="Arial" panose="020B0604020202020204" pitchFamily="34" charset="0"/>
              <a:buChar char="•"/>
            </a:pPr>
            <a:r>
              <a:rPr lang="en-ZA" sz="1400" b="1" dirty="0" smtClean="0">
                <a:latin typeface="+mn-lt"/>
              </a:rPr>
              <a:t>Much of this spend suffers from coordination failures and wastage is highly prevalent. </a:t>
            </a:r>
            <a:endParaRPr lang="en-ZA" sz="1400" b="1" dirty="0"/>
          </a:p>
          <a:p>
            <a:pPr marL="285750" indent="-285750">
              <a:buSzPct val="85000"/>
              <a:buFont typeface="Arial" panose="020B0604020202020204" pitchFamily="34" charset="0"/>
              <a:buChar char="•"/>
            </a:pPr>
            <a:endParaRPr lang="en-ZA" sz="1400" b="1" dirty="0" smtClean="0"/>
          </a:p>
          <a:p>
            <a:pPr marL="285750" indent="-285750">
              <a:buSzPct val="85000"/>
              <a:buFont typeface="Arial" panose="020B0604020202020204" pitchFamily="34" charset="0"/>
              <a:buChar char="•"/>
            </a:pPr>
            <a:endParaRPr lang="en-ZA" sz="1400" b="1" dirty="0"/>
          </a:p>
          <a:p>
            <a:pPr marL="285750" indent="-285750">
              <a:buSzPct val="85000"/>
              <a:buFont typeface="Arial" panose="020B0604020202020204" pitchFamily="34" charset="0"/>
              <a:buChar char="•"/>
            </a:pPr>
            <a:r>
              <a:rPr lang="en-GB" sz="1400" b="1" dirty="0" smtClean="0"/>
              <a:t>DSBD must create </a:t>
            </a:r>
            <a:r>
              <a:rPr lang="en-GB" sz="1400" b="1" dirty="0"/>
              <a:t>a framework to move away from the disparate, de-linked activities that currently occur in the sector towards a consolidated effort with shared </a:t>
            </a:r>
            <a:r>
              <a:rPr lang="en-GB" sz="1400" b="1" dirty="0" smtClean="0"/>
              <a:t>objectives</a:t>
            </a:r>
            <a:endParaRPr lang="en-GB" sz="1400" b="1" dirty="0"/>
          </a:p>
        </p:txBody>
      </p:sp>
      <p:graphicFrame>
        <p:nvGraphicFramePr>
          <p:cNvPr id="9" name="Chart 8"/>
          <p:cNvGraphicFramePr/>
          <p:nvPr>
            <p:extLst>
              <p:ext uri="{D42A27DB-BD31-4B8C-83A1-F6EECF244321}">
                <p14:modId xmlns:p14="http://schemas.microsoft.com/office/powerpoint/2010/main" xmlns="" val="1352558030"/>
              </p:ext>
            </p:extLst>
          </p:nvPr>
        </p:nvGraphicFramePr>
        <p:xfrm>
          <a:off x="5616159" y="2027893"/>
          <a:ext cx="3206750" cy="418305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468248" y="5448952"/>
            <a:ext cx="1232517" cy="307777"/>
          </a:xfrm>
          <a:prstGeom prst="rect">
            <a:avLst/>
          </a:prstGeom>
          <a:noFill/>
        </p:spPr>
        <p:txBody>
          <a:bodyPr wrap="none" rtlCol="0">
            <a:spAutoFit/>
          </a:bodyPr>
          <a:lstStyle/>
          <a:p>
            <a:r>
              <a:rPr lang="en-ZA" sz="1400" dirty="0" smtClean="0"/>
              <a:t>Total: R36.2bn</a:t>
            </a:r>
            <a:endParaRPr lang="en-ZA" sz="1400" dirty="0"/>
          </a:p>
        </p:txBody>
      </p:sp>
      <p:sp>
        <p:nvSpPr>
          <p:cNvPr id="11" name="7-Point Star 10"/>
          <p:cNvSpPr/>
          <p:nvPr/>
        </p:nvSpPr>
        <p:spPr>
          <a:xfrm>
            <a:off x="317337" y="2446331"/>
            <a:ext cx="252000" cy="252000"/>
          </a:xfrm>
          <a:prstGeom prst="star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7-Point Star 11"/>
          <p:cNvSpPr/>
          <p:nvPr/>
        </p:nvSpPr>
        <p:spPr>
          <a:xfrm>
            <a:off x="317337" y="3286128"/>
            <a:ext cx="252000" cy="252000"/>
          </a:xfrm>
          <a:prstGeom prst="star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7-Point Star 12"/>
          <p:cNvSpPr/>
          <p:nvPr/>
        </p:nvSpPr>
        <p:spPr>
          <a:xfrm>
            <a:off x="317337" y="4362962"/>
            <a:ext cx="252000" cy="252000"/>
          </a:xfrm>
          <a:prstGeom prst="star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7-Point Star 13"/>
          <p:cNvSpPr/>
          <p:nvPr/>
        </p:nvSpPr>
        <p:spPr>
          <a:xfrm>
            <a:off x="317337" y="4993010"/>
            <a:ext cx="252000" cy="252000"/>
          </a:xfrm>
          <a:prstGeom prst="star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620000" y="6324600"/>
            <a:ext cx="457200" cy="369332"/>
          </a:xfrm>
          <a:prstGeom prst="rect">
            <a:avLst/>
          </a:prstGeom>
          <a:noFill/>
        </p:spPr>
        <p:txBody>
          <a:bodyPr wrap="square" rtlCol="0">
            <a:spAutoFit/>
          </a:bodyPr>
          <a:lstStyle/>
          <a:p>
            <a:r>
              <a:rPr lang="en-US" dirty="0" smtClean="0">
                <a:latin typeface="Arial"/>
                <a:cs typeface="Arial"/>
              </a:rPr>
              <a:t>42</a:t>
            </a:r>
            <a:endParaRPr lang="en-US" dirty="0">
              <a:latin typeface="Arial"/>
              <a:cs typeface="Arial"/>
            </a:endParaRPr>
          </a:p>
        </p:txBody>
      </p:sp>
    </p:spTree>
    <p:extLst>
      <p:ext uri="{BB962C8B-B14F-4D97-AF65-F5344CB8AC3E}">
        <p14:creationId xmlns:p14="http://schemas.microsoft.com/office/powerpoint/2010/main" xmlns="" val="25744536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15" y="838200"/>
            <a:ext cx="8520113" cy="1219200"/>
          </a:xfrm>
        </p:spPr>
        <p:txBody>
          <a:bodyPr/>
          <a:lstStyle/>
          <a:p>
            <a:pPr algn="just"/>
            <a:r>
              <a:rPr lang="en-ZA" dirty="0" smtClean="0">
                <a:latin typeface="Arial" panose="020B0604020202020204" pitchFamily="34" charset="0"/>
                <a:cs typeface="Arial" panose="020B0604020202020204" pitchFamily="34" charset="0"/>
              </a:rPr>
              <a:t>In addition, the </a:t>
            </a:r>
            <a:r>
              <a:rPr lang="en-ZA" dirty="0">
                <a:latin typeface="Arial" panose="020B0604020202020204" pitchFamily="34" charset="0"/>
                <a:cs typeface="Arial" panose="020B0604020202020204" pitchFamily="34" charset="0"/>
              </a:rPr>
              <a:t>existing ecosystem of state entities </a:t>
            </a:r>
            <a:r>
              <a:rPr lang="en-ZA" dirty="0" smtClean="0">
                <a:latin typeface="Arial" panose="020B0604020202020204" pitchFamily="34" charset="0"/>
                <a:cs typeface="Arial" panose="020B0604020202020204" pitchFamily="34" charset="0"/>
              </a:rPr>
              <a:t>(insofar as planning and local economic development is concerned) that </a:t>
            </a:r>
            <a:r>
              <a:rPr lang="en-ZA" dirty="0">
                <a:latin typeface="Arial" panose="020B0604020202020204" pitchFamily="34" charset="0"/>
                <a:cs typeface="Arial" panose="020B0604020202020204" pitchFamily="34" charset="0"/>
              </a:rPr>
              <a:t>provide services to </a:t>
            </a:r>
            <a:r>
              <a:rPr lang="en-ZA" dirty="0" smtClean="0">
                <a:latin typeface="Arial" panose="020B0604020202020204" pitchFamily="34" charset="0"/>
                <a:cs typeface="Arial" panose="020B0604020202020204" pitchFamily="34" charset="0"/>
              </a:rPr>
              <a:t>SMMEs and cooperatives must be properly integrated. </a:t>
            </a:r>
            <a:r>
              <a:rPr lang="en-ZA" dirty="0">
                <a:latin typeface="Arial" panose="020B0604020202020204" pitchFamily="34" charset="0"/>
                <a:cs typeface="Arial" panose="020B0604020202020204" pitchFamily="34" charset="0"/>
              </a:rPr>
              <a:t>While the legal process of accomplishing this is the first order of business, </a:t>
            </a:r>
            <a:r>
              <a:rPr lang="en-ZA" dirty="0" smtClean="0">
                <a:latin typeface="Arial" panose="020B0604020202020204" pitchFamily="34" charset="0"/>
                <a:cs typeface="Arial" panose="020B0604020202020204" pitchFamily="34" charset="0"/>
              </a:rPr>
              <a:t>DSBD will </a:t>
            </a:r>
            <a:r>
              <a:rPr lang="en-ZA" dirty="0">
                <a:latin typeface="Arial" panose="020B0604020202020204" pitchFamily="34" charset="0"/>
                <a:cs typeface="Arial" panose="020B0604020202020204" pitchFamily="34" charset="0"/>
              </a:rPr>
              <a:t>only be in a position to deliver incremental impact once a degree of strategic and operational integration is </a:t>
            </a:r>
            <a:r>
              <a:rPr lang="en-ZA" dirty="0" smtClean="0">
                <a:latin typeface="Arial" panose="020B0604020202020204" pitchFamily="34" charset="0"/>
                <a:cs typeface="Arial" panose="020B0604020202020204" pitchFamily="34" charset="0"/>
              </a:rPr>
              <a:t>also complete. </a:t>
            </a:r>
            <a:endParaRPr lang="en-ZA"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a:xfrm>
            <a:off x="402166" y="0"/>
            <a:ext cx="8741834" cy="679269"/>
          </a:xfrm>
          <a:solidFill>
            <a:srgbClr val="EBF1DE"/>
          </a:solidFill>
        </p:spPr>
        <p:txBody>
          <a:bodyPr/>
          <a:lstStyle/>
          <a:p>
            <a:pPr algn="r"/>
            <a:r>
              <a:rPr lang="en-ZA" sz="3600" dirty="0" smtClean="0">
                <a:latin typeface="Arial" panose="020B0604020202020204" pitchFamily="34" charset="0"/>
                <a:cs typeface="Arial" panose="020B0604020202020204" pitchFamily="34" charset="0"/>
              </a:rPr>
              <a:t>Intergovernmental Relations</a:t>
            </a:r>
            <a:endParaRPr lang="en-ZA" sz="3600" dirty="0">
              <a:latin typeface="Arial" panose="020B0604020202020204" pitchFamily="34" charset="0"/>
              <a:cs typeface="Arial" panose="020B0604020202020204" pitchFamily="34" charset="0"/>
            </a:endParaRPr>
          </a:p>
        </p:txBody>
      </p:sp>
      <p:sp>
        <p:nvSpPr>
          <p:cNvPr id="6" name="Right Arrow 5"/>
          <p:cNvSpPr/>
          <p:nvPr/>
        </p:nvSpPr>
        <p:spPr>
          <a:xfrm>
            <a:off x="758193" y="3707837"/>
            <a:ext cx="6051377" cy="1256378"/>
          </a:xfrm>
          <a:prstGeom prst="rightArrow">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Oval 6"/>
          <p:cNvSpPr/>
          <p:nvPr/>
        </p:nvSpPr>
        <p:spPr>
          <a:xfrm>
            <a:off x="3923908" y="3592296"/>
            <a:ext cx="1665560" cy="1505568"/>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 name="Oval 7"/>
          <p:cNvSpPr/>
          <p:nvPr/>
        </p:nvSpPr>
        <p:spPr>
          <a:xfrm>
            <a:off x="1184516" y="3406856"/>
            <a:ext cx="397875" cy="40951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Oval 8"/>
          <p:cNvSpPr/>
          <p:nvPr/>
        </p:nvSpPr>
        <p:spPr>
          <a:xfrm>
            <a:off x="1383453" y="3893632"/>
            <a:ext cx="397875" cy="40951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0" name="Oval 9"/>
          <p:cNvSpPr/>
          <p:nvPr/>
        </p:nvSpPr>
        <p:spPr>
          <a:xfrm>
            <a:off x="1836303" y="3406856"/>
            <a:ext cx="397875" cy="40951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Oval 10"/>
          <p:cNvSpPr/>
          <p:nvPr/>
        </p:nvSpPr>
        <p:spPr>
          <a:xfrm>
            <a:off x="1917775" y="4241323"/>
            <a:ext cx="397875" cy="40951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Oval 11"/>
          <p:cNvSpPr/>
          <p:nvPr/>
        </p:nvSpPr>
        <p:spPr>
          <a:xfrm>
            <a:off x="1267649" y="4517132"/>
            <a:ext cx="397875" cy="40951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3" name="Oval 12"/>
          <p:cNvSpPr/>
          <p:nvPr/>
        </p:nvSpPr>
        <p:spPr>
          <a:xfrm>
            <a:off x="1637365" y="4942088"/>
            <a:ext cx="397875" cy="40951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4" name="Oval 13"/>
          <p:cNvSpPr/>
          <p:nvPr/>
        </p:nvSpPr>
        <p:spPr>
          <a:xfrm>
            <a:off x="807191" y="4011015"/>
            <a:ext cx="397875" cy="40951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5" name="Oval 14"/>
          <p:cNvSpPr/>
          <p:nvPr/>
        </p:nvSpPr>
        <p:spPr>
          <a:xfrm>
            <a:off x="2289152" y="3783080"/>
            <a:ext cx="397875" cy="40951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6" name="Oval 15"/>
          <p:cNvSpPr/>
          <p:nvPr/>
        </p:nvSpPr>
        <p:spPr>
          <a:xfrm>
            <a:off x="4308535" y="3427687"/>
            <a:ext cx="397875" cy="40951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7" name="Oval 16"/>
          <p:cNvSpPr/>
          <p:nvPr/>
        </p:nvSpPr>
        <p:spPr>
          <a:xfrm>
            <a:off x="3768474" y="3907520"/>
            <a:ext cx="397875" cy="40951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8" name="Oval 17"/>
          <p:cNvSpPr/>
          <p:nvPr/>
        </p:nvSpPr>
        <p:spPr>
          <a:xfrm>
            <a:off x="4806447" y="3427687"/>
            <a:ext cx="397875" cy="40951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9" name="Oval 18"/>
          <p:cNvSpPr/>
          <p:nvPr/>
        </p:nvSpPr>
        <p:spPr>
          <a:xfrm>
            <a:off x="5325958" y="4381635"/>
            <a:ext cx="397875" cy="40951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0" name="Oval 19"/>
          <p:cNvSpPr/>
          <p:nvPr/>
        </p:nvSpPr>
        <p:spPr>
          <a:xfrm>
            <a:off x="4308535" y="4867186"/>
            <a:ext cx="397875" cy="40951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1" name="Oval 20"/>
          <p:cNvSpPr/>
          <p:nvPr/>
        </p:nvSpPr>
        <p:spPr>
          <a:xfrm>
            <a:off x="4806447" y="4858611"/>
            <a:ext cx="397875" cy="40951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2" name="Oval 21"/>
          <p:cNvSpPr/>
          <p:nvPr/>
        </p:nvSpPr>
        <p:spPr>
          <a:xfrm>
            <a:off x="3768474" y="4381635"/>
            <a:ext cx="397875" cy="40951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3" name="Oval 22"/>
          <p:cNvSpPr/>
          <p:nvPr/>
        </p:nvSpPr>
        <p:spPr>
          <a:xfrm>
            <a:off x="5325958" y="3904661"/>
            <a:ext cx="397875" cy="40951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4" name="Oval 23"/>
          <p:cNvSpPr/>
          <p:nvPr/>
        </p:nvSpPr>
        <p:spPr>
          <a:xfrm>
            <a:off x="6809570" y="3363693"/>
            <a:ext cx="1980000" cy="1980000"/>
          </a:xfrm>
          <a:prstGeom prst="ellipse">
            <a:avLst/>
          </a:prstGeom>
          <a:solidFill>
            <a:schemeClr val="accent1"/>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5" name="Rectangle 24"/>
          <p:cNvSpPr/>
          <p:nvPr/>
        </p:nvSpPr>
        <p:spPr bwMode="auto">
          <a:xfrm>
            <a:off x="338796" y="2297196"/>
            <a:ext cx="2751538" cy="236526"/>
          </a:xfrm>
          <a:prstGeom prst="rect">
            <a:avLst/>
          </a:prstGeom>
          <a:noFill/>
          <a:ln w="9525" cap="flat" cmpd="sng" algn="ctr">
            <a:noFill/>
            <a:prstDash val="solid"/>
            <a:round/>
            <a:headEnd type="none" w="med" len="med"/>
            <a:tailEnd type="none" w="med" len="med"/>
          </a:ln>
          <a:effectLst/>
        </p:spPr>
        <p:txBody>
          <a:bodyPr vert="horz" wrap="square" lIns="36000" tIns="0" rIns="36000" bIns="0" numCol="1" rtlCol="0" anchor="t" anchorCtr="0" compatLnSpc="1">
            <a:prstTxWarp prst="textNoShape">
              <a:avLst/>
            </a:prstTxWarp>
            <a:noAutofit/>
          </a:bodyPr>
          <a:lstStyle/>
          <a:p>
            <a:pPr marL="3175" indent="-3175" algn="ctr">
              <a:buSzPct val="85000"/>
            </a:pPr>
            <a:r>
              <a:rPr lang="en-ZA" sz="1400" b="1" cap="small" dirty="0" smtClean="0">
                <a:latin typeface="Arial" panose="020B0604020202020204" pitchFamily="34" charset="0"/>
                <a:cs typeface="Arial" panose="020B0604020202020204" pitchFamily="34" charset="0"/>
              </a:rPr>
              <a:t>Current State</a:t>
            </a:r>
          </a:p>
          <a:p>
            <a:pPr marL="3175" indent="-3175" algn="just">
              <a:buSzPct val="85000"/>
            </a:pPr>
            <a:r>
              <a:rPr lang="en-ZA" sz="1200" b="1" dirty="0">
                <a:latin typeface="Arial" panose="020B0604020202020204" pitchFamily="34" charset="0"/>
                <a:cs typeface="Arial" panose="020B0604020202020204" pitchFamily="34" charset="0"/>
              </a:rPr>
              <a:t>Many disparate entities conducting </a:t>
            </a:r>
            <a:r>
              <a:rPr lang="en-ZA" sz="1200" b="1" dirty="0" smtClean="0">
                <a:latin typeface="Arial" panose="020B0604020202020204" pitchFamily="34" charset="0"/>
                <a:cs typeface="Arial" panose="020B0604020202020204" pitchFamily="34" charset="0"/>
              </a:rPr>
              <a:t>silo-</a:t>
            </a:r>
            <a:r>
              <a:rPr lang="en-ZA" sz="1200" b="1" dirty="0" err="1" smtClean="0">
                <a:latin typeface="Arial" panose="020B0604020202020204" pitchFamily="34" charset="0"/>
                <a:cs typeface="Arial" panose="020B0604020202020204" pitchFamily="34" charset="0"/>
              </a:rPr>
              <a:t>ed</a:t>
            </a:r>
            <a:r>
              <a:rPr lang="en-ZA" sz="1200" b="1" dirty="0" smtClean="0">
                <a:latin typeface="Arial" panose="020B0604020202020204" pitchFamily="34" charset="0"/>
                <a:cs typeface="Arial" panose="020B0604020202020204" pitchFamily="34" charset="0"/>
              </a:rPr>
              <a:t> </a:t>
            </a:r>
            <a:r>
              <a:rPr lang="en-ZA" sz="1200" b="1" dirty="0">
                <a:latin typeface="Arial" panose="020B0604020202020204" pitchFamily="34" charset="0"/>
                <a:cs typeface="Arial" panose="020B0604020202020204" pitchFamily="34" charset="0"/>
              </a:rPr>
              <a:t>activity, limited impact on entrepreneur development and job creation </a:t>
            </a:r>
          </a:p>
        </p:txBody>
      </p:sp>
      <p:sp>
        <p:nvSpPr>
          <p:cNvPr id="26" name="Rectangle 25"/>
          <p:cNvSpPr/>
          <p:nvPr/>
        </p:nvSpPr>
        <p:spPr bwMode="auto">
          <a:xfrm>
            <a:off x="3375043" y="2313920"/>
            <a:ext cx="2763290" cy="236526"/>
          </a:xfrm>
          <a:prstGeom prst="rect">
            <a:avLst/>
          </a:prstGeom>
          <a:noFill/>
          <a:ln w="9525" cap="flat" cmpd="sng" algn="ctr">
            <a:noFill/>
            <a:prstDash val="solid"/>
            <a:round/>
            <a:headEnd type="none" w="med" len="med"/>
            <a:tailEnd type="none" w="med" len="med"/>
          </a:ln>
          <a:effectLst/>
        </p:spPr>
        <p:txBody>
          <a:bodyPr vert="horz" wrap="square" lIns="36000" tIns="0" rIns="36000" bIns="0" numCol="1" rtlCol="0" anchor="t" anchorCtr="0" compatLnSpc="1">
            <a:prstTxWarp prst="textNoShape">
              <a:avLst/>
            </a:prstTxWarp>
            <a:noAutofit/>
          </a:bodyPr>
          <a:lstStyle/>
          <a:p>
            <a:pPr marL="3175" indent="-3175" algn="ctr">
              <a:buSzPct val="85000"/>
            </a:pPr>
            <a:r>
              <a:rPr lang="en-ZA" sz="1400" b="1" cap="small" dirty="0" smtClean="0">
                <a:latin typeface="Arial" panose="020B0604020202020204" pitchFamily="34" charset="0"/>
                <a:cs typeface="Arial" panose="020B0604020202020204" pitchFamily="34" charset="0"/>
              </a:rPr>
              <a:t>Phase 1 Integration</a:t>
            </a:r>
          </a:p>
          <a:p>
            <a:pPr marL="3175" indent="-3175" algn="just">
              <a:buSzPct val="85000"/>
            </a:pPr>
            <a:r>
              <a:rPr lang="en-ZA" sz="1200" b="1" dirty="0">
                <a:latin typeface="Arial" panose="020B0604020202020204" pitchFamily="34" charset="0"/>
                <a:cs typeface="Arial" panose="020B0604020202020204" pitchFamily="34" charset="0"/>
              </a:rPr>
              <a:t>D</a:t>
            </a:r>
            <a:r>
              <a:rPr lang="en-ZA" sz="1200" b="1" dirty="0" smtClean="0">
                <a:latin typeface="Arial" panose="020B0604020202020204" pitchFamily="34" charset="0"/>
                <a:cs typeface="Arial" panose="020B0604020202020204" pitchFamily="34" charset="0"/>
              </a:rPr>
              <a:t>isparate </a:t>
            </a:r>
            <a:r>
              <a:rPr lang="en-ZA" sz="1200" b="1" dirty="0">
                <a:latin typeface="Arial" panose="020B0604020202020204" pitchFamily="34" charset="0"/>
                <a:cs typeface="Arial" panose="020B0604020202020204" pitchFamily="34" charset="0"/>
              </a:rPr>
              <a:t>entities </a:t>
            </a:r>
            <a:r>
              <a:rPr lang="en-ZA" sz="1200" b="1" dirty="0" smtClean="0">
                <a:latin typeface="Arial" panose="020B0604020202020204" pitchFamily="34" charset="0"/>
                <a:cs typeface="Arial" panose="020B0604020202020204" pitchFamily="34" charset="0"/>
              </a:rPr>
              <a:t>legally integrated into single SMME framework</a:t>
            </a:r>
          </a:p>
        </p:txBody>
      </p:sp>
      <p:sp>
        <p:nvSpPr>
          <p:cNvPr id="27" name="Rectangle 26"/>
          <p:cNvSpPr/>
          <p:nvPr/>
        </p:nvSpPr>
        <p:spPr bwMode="auto">
          <a:xfrm>
            <a:off x="6361571" y="2313920"/>
            <a:ext cx="2850162" cy="236526"/>
          </a:xfrm>
          <a:prstGeom prst="rect">
            <a:avLst/>
          </a:prstGeom>
          <a:noFill/>
          <a:ln w="9525" cap="flat" cmpd="sng" algn="ctr">
            <a:noFill/>
            <a:prstDash val="solid"/>
            <a:round/>
            <a:headEnd type="none" w="med" len="med"/>
            <a:tailEnd type="none" w="med" len="med"/>
          </a:ln>
          <a:effectLst/>
        </p:spPr>
        <p:txBody>
          <a:bodyPr vert="horz" wrap="square" lIns="36000" tIns="0" rIns="36000" bIns="0" numCol="1" rtlCol="0" anchor="t" anchorCtr="0" compatLnSpc="1">
            <a:prstTxWarp prst="textNoShape">
              <a:avLst/>
            </a:prstTxWarp>
            <a:noAutofit/>
          </a:bodyPr>
          <a:lstStyle/>
          <a:p>
            <a:pPr marL="3175" indent="-3175" algn="ctr">
              <a:buSzPct val="85000"/>
            </a:pPr>
            <a:r>
              <a:rPr lang="en-ZA" sz="1400" b="1" cap="small" dirty="0" smtClean="0">
                <a:latin typeface="Arial" panose="020B0604020202020204" pitchFamily="34" charset="0"/>
                <a:cs typeface="Arial" panose="020B0604020202020204" pitchFamily="34" charset="0"/>
              </a:rPr>
              <a:t>End State Integration</a:t>
            </a:r>
          </a:p>
          <a:p>
            <a:pPr marL="3175" indent="-3175" algn="ctr">
              <a:buSzPct val="85000"/>
            </a:pPr>
            <a:r>
              <a:rPr lang="en-ZA" sz="1200" dirty="0" smtClean="0">
                <a:latin typeface="+mn-lt"/>
              </a:rPr>
              <a:t>Fully integrated entities providing a ‘one-stop-shop’ for emerging businesses, significant progress against mandate </a:t>
            </a:r>
          </a:p>
        </p:txBody>
      </p:sp>
      <p:sp>
        <p:nvSpPr>
          <p:cNvPr id="4" name="TextBox 3"/>
          <p:cNvSpPr txBox="1"/>
          <p:nvPr/>
        </p:nvSpPr>
        <p:spPr>
          <a:xfrm rot="10800000" flipV="1">
            <a:off x="7772400" y="6248398"/>
            <a:ext cx="457200" cy="369332"/>
          </a:xfrm>
          <a:prstGeom prst="rect">
            <a:avLst/>
          </a:prstGeom>
          <a:noFill/>
        </p:spPr>
        <p:txBody>
          <a:bodyPr wrap="square" rtlCol="0">
            <a:spAutoFit/>
          </a:bodyPr>
          <a:lstStyle/>
          <a:p>
            <a:r>
              <a:rPr lang="en-US" dirty="0" smtClean="0">
                <a:latin typeface="Arial"/>
                <a:cs typeface="Arial"/>
              </a:rPr>
              <a:t>43</a:t>
            </a:r>
            <a:endParaRPr lang="en-US" dirty="0">
              <a:latin typeface="Arial"/>
              <a:cs typeface="Arial"/>
            </a:endParaRPr>
          </a:p>
        </p:txBody>
      </p:sp>
    </p:spTree>
    <p:extLst>
      <p:ext uri="{BB962C8B-B14F-4D97-AF65-F5344CB8AC3E}">
        <p14:creationId xmlns:p14="http://schemas.microsoft.com/office/powerpoint/2010/main" xmlns="" val="17185425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5343"/>
            <a:ext cx="8660423" cy="909093"/>
          </a:xfrm>
          <a:solidFill>
            <a:schemeClr val="accent1">
              <a:lumMod val="20000"/>
              <a:lumOff val="80000"/>
            </a:schemeClr>
          </a:solidFill>
        </p:spPr>
        <p:txBody>
          <a:bodyPr/>
          <a:lstStyle/>
          <a:p>
            <a:pPr algn="just"/>
            <a:r>
              <a:rPr lang="en-ZA" sz="1400" dirty="0">
                <a:latin typeface="Arial" panose="020B0604020202020204" pitchFamily="34" charset="0"/>
                <a:cs typeface="Arial" panose="020B0604020202020204" pitchFamily="34" charset="0"/>
              </a:rPr>
              <a:t>The mandate for cooperatives is currently split over a number of directorates and across the agencies. Consolidating these functions into a business unit and creating the CDA and others support structures as allowed for in the amendment act will streamline both cooperative and </a:t>
            </a:r>
            <a:r>
              <a:rPr lang="en-ZA" sz="1400" dirty="0" smtClean="0">
                <a:latin typeface="Arial" panose="020B0604020202020204" pitchFamily="34" charset="0"/>
                <a:cs typeface="Arial" panose="020B0604020202020204" pitchFamily="34" charset="0"/>
              </a:rPr>
              <a:t>SMME </a:t>
            </a:r>
            <a:r>
              <a:rPr lang="en-ZA" sz="1400" dirty="0">
                <a:latin typeface="Arial" panose="020B0604020202020204" pitchFamily="34" charset="0"/>
                <a:cs typeface="Arial" panose="020B0604020202020204" pitchFamily="34" charset="0"/>
              </a:rPr>
              <a:t>operations.</a:t>
            </a:r>
          </a:p>
        </p:txBody>
      </p:sp>
      <p:sp>
        <p:nvSpPr>
          <p:cNvPr id="3" name="Text Placeholder 2"/>
          <p:cNvSpPr>
            <a:spLocks noGrp="1"/>
          </p:cNvSpPr>
          <p:nvPr>
            <p:ph type="body" sz="quarter" idx="10"/>
          </p:nvPr>
        </p:nvSpPr>
        <p:spPr>
          <a:xfrm>
            <a:off x="402166" y="0"/>
            <a:ext cx="8741834" cy="679269"/>
          </a:xfrm>
          <a:solidFill>
            <a:srgbClr val="EBF1DE"/>
          </a:solidFill>
        </p:spPr>
        <p:txBody>
          <a:bodyPr/>
          <a:lstStyle/>
          <a:p>
            <a:pPr algn="r"/>
            <a:r>
              <a:rPr lang="en-ZA" sz="3600" dirty="0" smtClean="0">
                <a:latin typeface="Arial" panose="020B0604020202020204" pitchFamily="34" charset="0"/>
                <a:cs typeface="Arial" panose="020B0604020202020204" pitchFamily="34" charset="0"/>
              </a:rPr>
              <a:t>Summary of Diagnostic Findings</a:t>
            </a:r>
            <a:endParaRPr lang="en-ZA" sz="3600" dirty="0">
              <a:latin typeface="Arial" panose="020B0604020202020204" pitchFamily="34" charset="0"/>
              <a:cs typeface="Arial" panose="020B0604020202020204" pitchFamily="34" charset="0"/>
            </a:endParaRPr>
          </a:p>
        </p:txBody>
      </p:sp>
      <p:cxnSp>
        <p:nvCxnSpPr>
          <p:cNvPr id="28" name="Straight Connector 27"/>
          <p:cNvCxnSpPr/>
          <p:nvPr/>
        </p:nvCxnSpPr>
        <p:spPr bwMode="auto">
          <a:xfrm>
            <a:off x="2743200" y="1600200"/>
            <a:ext cx="0" cy="4254167"/>
          </a:xfrm>
          <a:prstGeom prst="line">
            <a:avLst/>
          </a:prstGeom>
          <a:solidFill>
            <a:schemeClr val="accent1"/>
          </a:solidFill>
          <a:ln w="12700" cap="flat" cmpd="sng" algn="ctr">
            <a:solidFill>
              <a:schemeClr val="tx1">
                <a:lumMod val="65000"/>
                <a:lumOff val="35000"/>
              </a:schemeClr>
            </a:solidFill>
            <a:prstDash val="dash"/>
            <a:round/>
            <a:headEnd type="none" w="med" len="med"/>
            <a:tailEnd type="none" w="med" len="med"/>
          </a:ln>
          <a:effectLst/>
        </p:spPr>
      </p:cxnSp>
      <p:cxnSp>
        <p:nvCxnSpPr>
          <p:cNvPr id="29" name="Straight Connector 28"/>
          <p:cNvCxnSpPr/>
          <p:nvPr/>
        </p:nvCxnSpPr>
        <p:spPr bwMode="auto">
          <a:xfrm>
            <a:off x="228600" y="1981200"/>
            <a:ext cx="8100000" cy="0"/>
          </a:xfrm>
          <a:prstGeom prst="line">
            <a:avLst/>
          </a:prstGeom>
          <a:solidFill>
            <a:schemeClr val="accent1"/>
          </a:solidFill>
          <a:ln w="12700" cap="flat" cmpd="sng" algn="ctr">
            <a:solidFill>
              <a:schemeClr val="tx1">
                <a:lumMod val="65000"/>
                <a:lumOff val="35000"/>
              </a:schemeClr>
            </a:solidFill>
            <a:prstDash val="dash"/>
            <a:round/>
            <a:headEnd type="none" w="med" len="med"/>
            <a:tailEnd type="none" w="med" len="med"/>
          </a:ln>
          <a:effectLst/>
        </p:spPr>
      </p:cxnSp>
      <p:sp>
        <p:nvSpPr>
          <p:cNvPr id="30" name="Rounded Rectangle 29"/>
          <p:cNvSpPr/>
          <p:nvPr/>
        </p:nvSpPr>
        <p:spPr bwMode="auto">
          <a:xfrm>
            <a:off x="365991" y="1639121"/>
            <a:ext cx="2224810" cy="265879"/>
          </a:xfrm>
          <a:prstGeom prst="roundRect">
            <a:avLst/>
          </a:prstGeom>
          <a:noFill/>
          <a:ln w="9525" cap="flat" cmpd="sng" algn="ctr">
            <a:noFill/>
            <a:prstDash val="solid"/>
            <a:round/>
            <a:headEnd type="none" w="med" len="med"/>
            <a:tailEnd type="none" w="med" len="med"/>
          </a:ln>
          <a:effectLst/>
        </p:spPr>
        <p:txBody>
          <a:bodyPr vert="horz" wrap="square" lIns="34033" tIns="44243" rIns="0" bIns="44243" numCol="1" rtlCol="0" anchor="ctr" anchorCtr="0" compatLnSpc="1">
            <a:prstTxWarp prst="textNoShape">
              <a:avLst/>
            </a:prstTxWarp>
          </a:bodyPr>
          <a:lstStyle/>
          <a:p>
            <a:pPr fontAlgn="base">
              <a:spcBef>
                <a:spcPct val="0"/>
              </a:spcBef>
              <a:spcAft>
                <a:spcPct val="0"/>
              </a:spcAft>
            </a:pPr>
            <a:r>
              <a:rPr lang="en-ZA" sz="1200" b="1" dirty="0" smtClean="0">
                <a:latin typeface="Arial" panose="020B0604020202020204" pitchFamily="34" charset="0"/>
                <a:cs typeface="Arial" panose="020B0604020202020204" pitchFamily="34" charset="0"/>
              </a:rPr>
              <a:t>Organisational Recommendations</a:t>
            </a:r>
            <a:endParaRPr lang="en-GB" sz="1200" b="1" dirty="0">
              <a:latin typeface="Arial" panose="020B0604020202020204" pitchFamily="34" charset="0"/>
              <a:cs typeface="Arial" panose="020B0604020202020204" pitchFamily="34" charset="0"/>
            </a:endParaRPr>
          </a:p>
        </p:txBody>
      </p:sp>
      <p:sp>
        <p:nvSpPr>
          <p:cNvPr id="31" name="Rounded Rectangle 30"/>
          <p:cNvSpPr/>
          <p:nvPr/>
        </p:nvSpPr>
        <p:spPr bwMode="auto">
          <a:xfrm>
            <a:off x="3541842" y="1639121"/>
            <a:ext cx="3479693" cy="238233"/>
          </a:xfrm>
          <a:prstGeom prst="roundRect">
            <a:avLst/>
          </a:prstGeom>
          <a:noFill/>
          <a:ln w="9525" cap="flat" cmpd="sng" algn="ctr">
            <a:noFill/>
            <a:prstDash val="solid"/>
            <a:round/>
            <a:headEnd type="none" w="med" len="med"/>
            <a:tailEnd type="none" w="med" len="med"/>
          </a:ln>
          <a:effectLst/>
        </p:spPr>
        <p:txBody>
          <a:bodyPr vert="horz" wrap="square" lIns="34033" tIns="44243" rIns="0" bIns="44243" numCol="1" rtlCol="0" anchor="ctr" anchorCtr="0" compatLnSpc="1">
            <a:prstTxWarp prst="textNoShape">
              <a:avLst/>
            </a:prstTxWarp>
          </a:bodyPr>
          <a:lstStyle/>
          <a:p>
            <a:pPr fontAlgn="base">
              <a:spcBef>
                <a:spcPct val="0"/>
              </a:spcBef>
              <a:spcAft>
                <a:spcPct val="0"/>
              </a:spcAft>
            </a:pPr>
            <a:r>
              <a:rPr lang="en-ZA" sz="1200" b="1" dirty="0" smtClean="0">
                <a:latin typeface="Arial" panose="020B0604020202020204" pitchFamily="34" charset="0"/>
                <a:cs typeface="Arial" panose="020B0604020202020204" pitchFamily="34" charset="0"/>
              </a:rPr>
              <a:t>Description</a:t>
            </a:r>
            <a:endParaRPr lang="en-GB" sz="1200" b="1" dirty="0">
              <a:latin typeface="Arial" panose="020B0604020202020204" pitchFamily="34" charset="0"/>
              <a:cs typeface="Arial" panose="020B0604020202020204" pitchFamily="34" charset="0"/>
            </a:endParaRPr>
          </a:p>
        </p:txBody>
      </p:sp>
      <p:sp>
        <p:nvSpPr>
          <p:cNvPr id="32" name="Rectangle 31"/>
          <p:cNvSpPr/>
          <p:nvPr/>
        </p:nvSpPr>
        <p:spPr>
          <a:xfrm>
            <a:off x="2743200" y="2007219"/>
            <a:ext cx="6172200" cy="4616648"/>
          </a:xfrm>
          <a:prstGeom prst="rect">
            <a:avLst/>
          </a:prstGeom>
        </p:spPr>
        <p:txBody>
          <a:bodyPr wrap="square">
            <a:spAutoFit/>
          </a:bodyPr>
          <a:lstStyle/>
          <a:p>
            <a:pPr marL="171450" indent="-171450" algn="just">
              <a:buFontTx/>
              <a:buChar char="-"/>
            </a:pPr>
            <a:r>
              <a:rPr lang="en-ZA" sz="1400" dirty="0" smtClean="0">
                <a:latin typeface="Arial" panose="020B0604020202020204" pitchFamily="34" charset="0"/>
                <a:cs typeface="Arial" panose="020B0604020202020204" pitchFamily="34" charset="0"/>
              </a:rPr>
              <a:t>It is clear </a:t>
            </a:r>
            <a:r>
              <a:rPr lang="en-ZA" sz="1400" dirty="0">
                <a:latin typeface="Arial" panose="020B0604020202020204" pitchFamily="34" charset="0"/>
                <a:cs typeface="Arial" panose="020B0604020202020204" pitchFamily="34" charset="0"/>
              </a:rPr>
              <a:t>is that a new approach to cooperatives is </a:t>
            </a:r>
            <a:r>
              <a:rPr lang="en-ZA" sz="1400" dirty="0" smtClean="0">
                <a:latin typeface="Arial" panose="020B0604020202020204" pitchFamily="34" charset="0"/>
                <a:cs typeface="Arial" panose="020B0604020202020204" pitchFamily="34" charset="0"/>
              </a:rPr>
              <a:t>required that seeks to facilitate </a:t>
            </a:r>
            <a:r>
              <a:rPr lang="en-ZA" sz="1400" dirty="0">
                <a:latin typeface="Arial" panose="020B0604020202020204" pitchFamily="34" charset="0"/>
                <a:cs typeface="Arial" panose="020B0604020202020204" pitchFamily="34" charset="0"/>
              </a:rPr>
              <a:t>the </a:t>
            </a:r>
            <a:r>
              <a:rPr lang="en-ZA" sz="1400" dirty="0" smtClean="0">
                <a:latin typeface="Arial" panose="020B0604020202020204" pitchFamily="34" charset="0"/>
                <a:cs typeface="Arial" panose="020B0604020202020204" pitchFamily="34" charset="0"/>
              </a:rPr>
              <a:t>participation </a:t>
            </a:r>
            <a:r>
              <a:rPr lang="en-ZA" sz="1400" dirty="0">
                <a:latin typeface="Arial" panose="020B0604020202020204" pitchFamily="34" charset="0"/>
                <a:cs typeface="Arial" panose="020B0604020202020204" pitchFamily="34" charset="0"/>
              </a:rPr>
              <a:t>of </a:t>
            </a:r>
            <a:r>
              <a:rPr lang="en-ZA" sz="1400" dirty="0" smtClean="0">
                <a:latin typeface="Arial" panose="020B0604020202020204" pitchFamily="34" charset="0"/>
                <a:cs typeface="Arial" panose="020B0604020202020204" pitchFamily="34" charset="0"/>
              </a:rPr>
              <a:t>communities in </a:t>
            </a:r>
            <a:r>
              <a:rPr lang="en-ZA" sz="1400" dirty="0">
                <a:latin typeface="Arial" panose="020B0604020202020204" pitchFamily="34" charset="0"/>
                <a:cs typeface="Arial" panose="020B0604020202020204" pitchFamily="34" charset="0"/>
              </a:rPr>
              <a:t>the mainstream economy</a:t>
            </a:r>
            <a:r>
              <a:rPr lang="en-ZA" sz="1400" dirty="0" smtClean="0">
                <a:latin typeface="Arial" panose="020B0604020202020204" pitchFamily="34" charset="0"/>
                <a:cs typeface="Arial" panose="020B0604020202020204" pitchFamily="34" charset="0"/>
              </a:rPr>
              <a:t>. </a:t>
            </a:r>
            <a:r>
              <a:rPr lang="en-ZA" sz="1400" dirty="0">
                <a:latin typeface="Arial" panose="020B0604020202020204" pitchFamily="34" charset="0"/>
                <a:cs typeface="Arial" panose="020B0604020202020204" pitchFamily="34" charset="0"/>
              </a:rPr>
              <a:t> </a:t>
            </a:r>
            <a:r>
              <a:rPr lang="en-ZA" sz="1400" dirty="0" smtClean="0">
                <a:latin typeface="Arial" panose="020B0604020202020204" pitchFamily="34" charset="0"/>
                <a:cs typeface="Arial" panose="020B0604020202020204" pitchFamily="34" charset="0"/>
              </a:rPr>
              <a:t>Hence the </a:t>
            </a:r>
            <a:r>
              <a:rPr lang="en-ZA" sz="1400" dirty="0">
                <a:latin typeface="Arial" panose="020B0604020202020204" pitchFamily="34" charset="0"/>
                <a:cs typeface="Arial" panose="020B0604020202020204" pitchFamily="34" charset="0"/>
              </a:rPr>
              <a:t>creation of a stand alone structure for </a:t>
            </a:r>
            <a:r>
              <a:rPr lang="en-ZA" sz="1400" dirty="0" smtClean="0">
                <a:latin typeface="Arial" panose="020B0604020202020204" pitchFamily="34" charset="0"/>
                <a:cs typeface="Arial" panose="020B0604020202020204" pitchFamily="34" charset="0"/>
              </a:rPr>
              <a:t>cooperatives is proposed in line with the Coperatives Development Act</a:t>
            </a:r>
            <a:endParaRPr lang="en-ZA" sz="1400" dirty="0">
              <a:latin typeface="Arial" panose="020B0604020202020204" pitchFamily="34" charset="0"/>
              <a:cs typeface="Arial" panose="020B0604020202020204" pitchFamily="34" charset="0"/>
            </a:endParaRPr>
          </a:p>
          <a:p>
            <a:pPr marL="171450" indent="-171450" algn="just">
              <a:buFontTx/>
              <a:buChar char="-"/>
            </a:pPr>
            <a:r>
              <a:rPr lang="en-ZA" sz="1400" dirty="0">
                <a:latin typeface="Arial" panose="020B0604020202020204" pitchFamily="34" charset="0"/>
                <a:cs typeface="Arial" panose="020B0604020202020204" pitchFamily="34" charset="0"/>
              </a:rPr>
              <a:t>This function would take ownership for cooperatives at a strategy level and would draw on subject matter expertise from policy, legislation, programme design and monitoring and evaluation functions within the department.</a:t>
            </a:r>
          </a:p>
          <a:p>
            <a:pPr marL="171450" indent="-171450" algn="just">
              <a:buFontTx/>
              <a:buChar char="-"/>
            </a:pPr>
            <a:r>
              <a:rPr lang="en-ZA" sz="1400" dirty="0">
                <a:latin typeface="Arial" panose="020B0604020202020204" pitchFamily="34" charset="0"/>
                <a:cs typeface="Arial" panose="020B0604020202020204" pitchFamily="34" charset="0"/>
              </a:rPr>
              <a:t>The department needs to complete the consultations on the Cooperatives Amendment Act, and formally adopt a new structure and capacitate the department with the necessary budget and set in motion the process of creating the necessary entities </a:t>
            </a:r>
            <a:r>
              <a:rPr lang="en-ZA" sz="1400" dirty="0" smtClean="0">
                <a:latin typeface="Arial" panose="020B0604020202020204" pitchFamily="34" charset="0"/>
                <a:cs typeface="Arial" panose="020B0604020202020204" pitchFamily="34" charset="0"/>
              </a:rPr>
              <a:t>(</a:t>
            </a:r>
            <a:r>
              <a:rPr lang="en-ZA" sz="1400" dirty="0">
                <a:latin typeface="Arial" panose="020B0604020202020204" pitchFamily="34" charset="0"/>
                <a:cs typeface="Arial" panose="020B0604020202020204" pitchFamily="34" charset="0"/>
              </a:rPr>
              <a:t>Cooperatives Development </a:t>
            </a:r>
            <a:r>
              <a:rPr lang="en-ZA" sz="1400" dirty="0" smtClean="0">
                <a:latin typeface="Arial" panose="020B0604020202020204" pitchFamily="34" charset="0"/>
                <a:cs typeface="Arial" panose="020B0604020202020204" pitchFamily="34" charset="0"/>
              </a:rPr>
              <a:t>Agency, Cooperatives </a:t>
            </a:r>
            <a:r>
              <a:rPr lang="en-ZA" sz="1400" dirty="0">
                <a:latin typeface="Arial" panose="020B0604020202020204" pitchFamily="34" charset="0"/>
                <a:cs typeface="Arial" panose="020B0604020202020204" pitchFamily="34" charset="0"/>
              </a:rPr>
              <a:t>Tribunal and the </a:t>
            </a:r>
            <a:r>
              <a:rPr lang="en-ZA" sz="1400" dirty="0" smtClean="0">
                <a:latin typeface="Arial" panose="020B0604020202020204" pitchFamily="34" charset="0"/>
                <a:cs typeface="Arial" panose="020B0604020202020204" pitchFamily="34" charset="0"/>
              </a:rPr>
              <a:t>Cooperatives Training Academy). </a:t>
            </a:r>
            <a:r>
              <a:rPr lang="en-ZA" sz="1400" dirty="0">
                <a:latin typeface="Arial" panose="020B0604020202020204" pitchFamily="34" charset="0"/>
                <a:cs typeface="Arial" panose="020B0604020202020204" pitchFamily="34" charset="0"/>
              </a:rPr>
              <a:t>The Cooperatives Development Agency for example, could be rooted from the existing unit in the department structure and established as a government entity.</a:t>
            </a:r>
          </a:p>
          <a:p>
            <a:pPr marL="171450" indent="-171450" algn="just">
              <a:buFontTx/>
              <a:buChar char="-"/>
            </a:pPr>
            <a:r>
              <a:rPr lang="en-ZA" sz="1400" dirty="0" smtClean="0">
                <a:latin typeface="Arial" panose="020B0604020202020204" pitchFamily="34" charset="0"/>
                <a:cs typeface="Arial" panose="020B0604020202020204" pitchFamily="34" charset="0"/>
              </a:rPr>
              <a:t>Initiate the review of the Cooperatives Bank Act to facilitate the developmental aspects of it</a:t>
            </a:r>
          </a:p>
          <a:p>
            <a:pPr marL="171450" indent="-171450" algn="just">
              <a:buFontTx/>
              <a:buChar char="-"/>
            </a:pPr>
            <a:r>
              <a:rPr lang="en-ZA" sz="1400" dirty="0" smtClean="0">
                <a:latin typeface="Arial" panose="020B0604020202020204" pitchFamily="34" charset="0"/>
                <a:cs typeface="Arial" panose="020B0604020202020204" pitchFamily="34" charset="0"/>
              </a:rPr>
              <a:t>This </a:t>
            </a:r>
            <a:r>
              <a:rPr lang="en-ZA" sz="1400" dirty="0">
                <a:latin typeface="Arial" panose="020B0604020202020204" pitchFamily="34" charset="0"/>
                <a:cs typeface="Arial" panose="020B0604020202020204" pitchFamily="34" charset="0"/>
              </a:rPr>
              <a:t>will enable a focussed effort in the department that will remove distractions from other areas of the business and also capacitate the cooperatives unit to improve delivery against the mandate</a:t>
            </a:r>
            <a:r>
              <a:rPr lang="en-ZA" sz="1200" dirty="0"/>
              <a:t>.</a:t>
            </a:r>
          </a:p>
        </p:txBody>
      </p:sp>
      <p:sp>
        <p:nvSpPr>
          <p:cNvPr id="33" name="Rectangle 32"/>
          <p:cNvSpPr/>
          <p:nvPr/>
        </p:nvSpPr>
        <p:spPr>
          <a:xfrm>
            <a:off x="228600" y="2590800"/>
            <a:ext cx="2076901" cy="1566726"/>
          </a:xfrm>
          <a:prstGeom prst="rect">
            <a:avLst/>
          </a:prstGeom>
          <a:solidFill>
            <a:schemeClr val="accent3">
              <a:lumMod val="20000"/>
              <a:lumOff val="80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000000"/>
                </a:solidFill>
                <a:latin typeface="Arial" panose="020B0604020202020204" pitchFamily="34" charset="0"/>
                <a:cs typeface="Arial" panose="020B0604020202020204" pitchFamily="34" charset="0"/>
              </a:rPr>
              <a:t>Consolidate the mandate for cooperatives to improve focus </a:t>
            </a:r>
          </a:p>
        </p:txBody>
      </p:sp>
      <p:sp>
        <p:nvSpPr>
          <p:cNvPr id="34" name="Oval 33"/>
          <p:cNvSpPr/>
          <p:nvPr/>
        </p:nvSpPr>
        <p:spPr>
          <a:xfrm>
            <a:off x="275302" y="2137387"/>
            <a:ext cx="324000" cy="324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tx1"/>
                </a:solidFill>
              </a:rPr>
              <a:t>6</a:t>
            </a:r>
          </a:p>
        </p:txBody>
      </p:sp>
      <p:sp>
        <p:nvSpPr>
          <p:cNvPr id="4" name="TextBox 3"/>
          <p:cNvSpPr txBox="1"/>
          <p:nvPr/>
        </p:nvSpPr>
        <p:spPr>
          <a:xfrm>
            <a:off x="8001000" y="6488668"/>
            <a:ext cx="533400" cy="369332"/>
          </a:xfrm>
          <a:prstGeom prst="rect">
            <a:avLst/>
          </a:prstGeom>
          <a:noFill/>
        </p:spPr>
        <p:txBody>
          <a:bodyPr wrap="square" rtlCol="0">
            <a:spAutoFit/>
          </a:bodyPr>
          <a:lstStyle/>
          <a:p>
            <a:r>
              <a:rPr lang="en-US" dirty="0" smtClean="0"/>
              <a:t>44</a:t>
            </a:r>
            <a:endParaRPr lang="en-US" dirty="0"/>
          </a:p>
        </p:txBody>
      </p:sp>
    </p:spTree>
    <p:extLst>
      <p:ext uri="{BB962C8B-B14F-4D97-AF65-F5344CB8AC3E}">
        <p14:creationId xmlns:p14="http://schemas.microsoft.com/office/powerpoint/2010/main" xmlns="" val="27367924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90" y="730028"/>
            <a:ext cx="8486857" cy="909093"/>
          </a:xfrm>
        </p:spPr>
        <p:txBody>
          <a:bodyPr/>
          <a:lstStyle/>
          <a:p>
            <a:r>
              <a:rPr lang="en-ZA" sz="1400" dirty="0" smtClean="0">
                <a:latin typeface="Arial" panose="020B0604020202020204" pitchFamily="34" charset="0"/>
                <a:cs typeface="Arial" panose="020B0604020202020204" pitchFamily="34" charset="0"/>
              </a:rPr>
              <a:t>With more than a year now having passed since the department was created, issues of structure must quickly be addressed. It is critical however that this be achieved in alignment with the department’s strategic objectives and in consideration of the above recommendations.</a:t>
            </a:r>
            <a:endParaRPr lang="en-ZA" sz="14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a:xfrm>
            <a:off x="402166" y="0"/>
            <a:ext cx="8741834" cy="679269"/>
          </a:xfrm>
          <a:solidFill>
            <a:schemeClr val="accent3">
              <a:lumMod val="20000"/>
              <a:lumOff val="80000"/>
            </a:schemeClr>
          </a:solidFill>
        </p:spPr>
        <p:txBody>
          <a:bodyPr/>
          <a:lstStyle/>
          <a:p>
            <a:pPr algn="r"/>
            <a:r>
              <a:rPr lang="en-ZA" sz="3600" dirty="0" smtClean="0">
                <a:latin typeface="Arial" panose="020B0604020202020204" pitchFamily="34" charset="0"/>
                <a:cs typeface="Arial" panose="020B0604020202020204" pitchFamily="34" charset="0"/>
              </a:rPr>
              <a:t>Summary of Diagnostic Findings</a:t>
            </a:r>
            <a:endParaRPr lang="en-ZA" sz="3600" dirty="0">
              <a:latin typeface="Arial" panose="020B0604020202020204" pitchFamily="34" charset="0"/>
              <a:cs typeface="Arial" panose="020B0604020202020204" pitchFamily="34" charset="0"/>
            </a:endParaRPr>
          </a:p>
        </p:txBody>
      </p:sp>
      <p:cxnSp>
        <p:nvCxnSpPr>
          <p:cNvPr id="28" name="Straight Connector 27"/>
          <p:cNvCxnSpPr/>
          <p:nvPr/>
        </p:nvCxnSpPr>
        <p:spPr bwMode="auto">
          <a:xfrm>
            <a:off x="2929989" y="1591277"/>
            <a:ext cx="0" cy="4254167"/>
          </a:xfrm>
          <a:prstGeom prst="line">
            <a:avLst/>
          </a:prstGeom>
          <a:solidFill>
            <a:schemeClr val="accent1"/>
          </a:solidFill>
          <a:ln w="12700" cap="flat" cmpd="sng" algn="ctr">
            <a:solidFill>
              <a:schemeClr val="tx1">
                <a:lumMod val="65000"/>
                <a:lumOff val="35000"/>
              </a:schemeClr>
            </a:solidFill>
            <a:prstDash val="dash"/>
            <a:round/>
            <a:headEnd type="none" w="med" len="med"/>
            <a:tailEnd type="none" w="med" len="med"/>
          </a:ln>
          <a:effectLst/>
        </p:spPr>
      </p:cxnSp>
      <p:cxnSp>
        <p:nvCxnSpPr>
          <p:cNvPr id="29" name="Straight Connector 28"/>
          <p:cNvCxnSpPr/>
          <p:nvPr/>
        </p:nvCxnSpPr>
        <p:spPr bwMode="auto">
          <a:xfrm>
            <a:off x="365990" y="1933778"/>
            <a:ext cx="8100000" cy="0"/>
          </a:xfrm>
          <a:prstGeom prst="line">
            <a:avLst/>
          </a:prstGeom>
          <a:solidFill>
            <a:schemeClr val="accent1"/>
          </a:solidFill>
          <a:ln w="12700" cap="flat" cmpd="sng" algn="ctr">
            <a:solidFill>
              <a:schemeClr val="tx1">
                <a:lumMod val="65000"/>
                <a:lumOff val="35000"/>
              </a:schemeClr>
            </a:solidFill>
            <a:prstDash val="dash"/>
            <a:round/>
            <a:headEnd type="none" w="med" len="med"/>
            <a:tailEnd type="none" w="med" len="med"/>
          </a:ln>
          <a:effectLst/>
        </p:spPr>
      </p:cxnSp>
      <p:sp>
        <p:nvSpPr>
          <p:cNvPr id="30" name="Rounded Rectangle 29"/>
          <p:cNvSpPr/>
          <p:nvPr/>
        </p:nvSpPr>
        <p:spPr bwMode="auto">
          <a:xfrm>
            <a:off x="365990" y="1600200"/>
            <a:ext cx="2543527" cy="380999"/>
          </a:xfrm>
          <a:prstGeom prst="roundRect">
            <a:avLst/>
          </a:prstGeom>
          <a:noFill/>
          <a:ln w="9525" cap="flat" cmpd="sng" algn="ctr">
            <a:noFill/>
            <a:prstDash val="solid"/>
            <a:round/>
            <a:headEnd type="none" w="med" len="med"/>
            <a:tailEnd type="none" w="med" len="med"/>
          </a:ln>
          <a:effectLst/>
        </p:spPr>
        <p:txBody>
          <a:bodyPr vert="horz" wrap="square" lIns="34033" tIns="44243" rIns="0" bIns="44243" numCol="1" rtlCol="0" anchor="ctr" anchorCtr="0" compatLnSpc="1">
            <a:prstTxWarp prst="textNoShape">
              <a:avLst/>
            </a:prstTxWarp>
          </a:bodyPr>
          <a:lstStyle/>
          <a:p>
            <a:pPr fontAlgn="base">
              <a:spcBef>
                <a:spcPct val="0"/>
              </a:spcBef>
              <a:spcAft>
                <a:spcPct val="0"/>
              </a:spcAft>
            </a:pPr>
            <a:r>
              <a:rPr lang="en-ZA" sz="1200" b="1" cap="small" dirty="0" smtClean="0">
                <a:latin typeface="Arial" panose="020B0604020202020204" pitchFamily="34" charset="0"/>
                <a:cs typeface="Arial" panose="020B0604020202020204" pitchFamily="34" charset="0"/>
              </a:rPr>
              <a:t>Organisational Recommendations</a:t>
            </a:r>
            <a:endParaRPr lang="en-GB" sz="1200" b="1" cap="small" dirty="0">
              <a:latin typeface="Arial" panose="020B0604020202020204" pitchFamily="34" charset="0"/>
              <a:cs typeface="Arial" panose="020B0604020202020204" pitchFamily="34" charset="0"/>
            </a:endParaRPr>
          </a:p>
        </p:txBody>
      </p:sp>
      <p:sp>
        <p:nvSpPr>
          <p:cNvPr id="31" name="Rounded Rectangle 30"/>
          <p:cNvSpPr/>
          <p:nvPr/>
        </p:nvSpPr>
        <p:spPr bwMode="auto">
          <a:xfrm>
            <a:off x="3541842" y="1639121"/>
            <a:ext cx="3479693" cy="238233"/>
          </a:xfrm>
          <a:prstGeom prst="roundRect">
            <a:avLst/>
          </a:prstGeom>
          <a:noFill/>
          <a:ln w="9525" cap="flat" cmpd="sng" algn="ctr">
            <a:noFill/>
            <a:prstDash val="solid"/>
            <a:round/>
            <a:headEnd type="none" w="med" len="med"/>
            <a:tailEnd type="none" w="med" len="med"/>
          </a:ln>
          <a:effectLst/>
        </p:spPr>
        <p:txBody>
          <a:bodyPr vert="horz" wrap="square" lIns="34033" tIns="44243" rIns="0" bIns="44243" numCol="1" rtlCol="0" anchor="ctr" anchorCtr="0" compatLnSpc="1">
            <a:prstTxWarp prst="textNoShape">
              <a:avLst/>
            </a:prstTxWarp>
          </a:bodyPr>
          <a:lstStyle/>
          <a:p>
            <a:pPr fontAlgn="base">
              <a:spcBef>
                <a:spcPct val="0"/>
              </a:spcBef>
              <a:spcAft>
                <a:spcPct val="0"/>
              </a:spcAft>
            </a:pPr>
            <a:r>
              <a:rPr lang="en-ZA" sz="1200" b="1" cap="small" dirty="0" smtClean="0">
                <a:latin typeface="Arial" panose="020B0604020202020204" pitchFamily="34" charset="0"/>
                <a:cs typeface="Arial" panose="020B0604020202020204" pitchFamily="34" charset="0"/>
              </a:rPr>
              <a:t>Description</a:t>
            </a:r>
            <a:endParaRPr lang="en-GB" sz="1200" b="1" cap="small" dirty="0">
              <a:latin typeface="Arial" panose="020B0604020202020204" pitchFamily="34" charset="0"/>
              <a:cs typeface="Arial" panose="020B0604020202020204" pitchFamily="34" charset="0"/>
            </a:endParaRPr>
          </a:p>
        </p:txBody>
      </p:sp>
      <p:sp>
        <p:nvSpPr>
          <p:cNvPr id="32" name="Rectangle 31"/>
          <p:cNvSpPr/>
          <p:nvPr/>
        </p:nvSpPr>
        <p:spPr>
          <a:xfrm>
            <a:off x="2819400" y="1981200"/>
            <a:ext cx="6019800" cy="4616647"/>
          </a:xfrm>
          <a:prstGeom prst="rect">
            <a:avLst/>
          </a:prstGeom>
        </p:spPr>
        <p:txBody>
          <a:bodyPr wrap="square">
            <a:spAutoFit/>
          </a:bodyPr>
          <a:lstStyle/>
          <a:p>
            <a:pPr marL="171450" indent="-171450">
              <a:spcAft>
                <a:spcPts val="600"/>
              </a:spcAft>
              <a:buFontTx/>
              <a:buChar char="-"/>
            </a:pPr>
            <a:r>
              <a:rPr lang="en-ZA" sz="1200" dirty="0" smtClean="0">
                <a:latin typeface="Arial" panose="020B0604020202020204" pitchFamily="34" charset="0"/>
                <a:cs typeface="Arial" panose="020B0604020202020204" pitchFamily="34" charset="0"/>
              </a:rPr>
              <a:t>The existence of two structures in the department (one formal, one proposed) is a cause of distraction and confusion and the process of moving to a new structure should be accelerated. </a:t>
            </a:r>
          </a:p>
          <a:p>
            <a:pPr marL="171450" indent="-171450">
              <a:spcAft>
                <a:spcPts val="600"/>
              </a:spcAft>
              <a:buFontTx/>
              <a:buChar char="-"/>
            </a:pPr>
            <a:r>
              <a:rPr lang="en-ZA" sz="1200" dirty="0" smtClean="0">
                <a:latin typeface="Arial" panose="020B0604020202020204" pitchFamily="34" charset="0"/>
                <a:cs typeface="Arial" panose="020B0604020202020204" pitchFamily="34" charset="0"/>
              </a:rPr>
              <a:t>There are a number areas where functions and their APP commitments are residing in one structure, but the new structure locates them somewhere else entirely.</a:t>
            </a:r>
          </a:p>
          <a:p>
            <a:pPr marL="171450" indent="-171450">
              <a:spcAft>
                <a:spcPts val="600"/>
              </a:spcAft>
              <a:buFontTx/>
              <a:buChar char="-"/>
            </a:pPr>
            <a:r>
              <a:rPr lang="en-ZA" sz="1200" dirty="0" smtClean="0">
                <a:latin typeface="Arial" panose="020B0604020202020204" pitchFamily="34" charset="0"/>
                <a:cs typeface="Arial" panose="020B0604020202020204" pitchFamily="34" charset="0"/>
              </a:rPr>
              <a:t>The change management approach to the transition </a:t>
            </a:r>
            <a:r>
              <a:rPr lang="en-ZA" sz="1200" dirty="0">
                <a:latin typeface="Arial" panose="020B0604020202020204" pitchFamily="34" charset="0"/>
                <a:cs typeface="Arial" panose="020B0604020202020204" pitchFamily="34" charset="0"/>
              </a:rPr>
              <a:t>. (from dti- dsbd) could </a:t>
            </a:r>
            <a:r>
              <a:rPr lang="en-ZA" sz="1200" dirty="0" smtClean="0">
                <a:latin typeface="Arial" panose="020B0604020202020204" pitchFamily="34" charset="0"/>
                <a:cs typeface="Arial" panose="020B0604020202020204" pitchFamily="34" charset="0"/>
              </a:rPr>
              <a:t>have been better executed</a:t>
            </a:r>
          </a:p>
          <a:p>
            <a:pPr marL="171450" indent="-171450">
              <a:spcAft>
                <a:spcPts val="600"/>
              </a:spcAft>
              <a:buFontTx/>
              <a:buChar char="-"/>
            </a:pPr>
            <a:r>
              <a:rPr lang="en-ZA" sz="1200" dirty="0" smtClean="0">
                <a:latin typeface="Arial" panose="020B0604020202020204" pitchFamily="34" charset="0"/>
                <a:cs typeface="Arial" panose="020B0604020202020204" pitchFamily="34" charset="0"/>
              </a:rPr>
              <a:t>In </a:t>
            </a:r>
            <a:r>
              <a:rPr lang="en-ZA" sz="1200" dirty="0">
                <a:latin typeface="Arial" panose="020B0604020202020204" pitchFamily="34" charset="0"/>
                <a:cs typeface="Arial" panose="020B0604020202020204" pitchFamily="34" charset="0"/>
              </a:rPr>
              <a:t>approaching a task of this nature, the temptation is to quickly decide on an organisation structure in an attempt to provide clarity to the people who will be effected by the change. </a:t>
            </a:r>
            <a:endParaRPr lang="en-ZA" sz="1200" dirty="0" smtClean="0">
              <a:latin typeface="Arial" panose="020B0604020202020204" pitchFamily="34" charset="0"/>
              <a:cs typeface="Arial" panose="020B0604020202020204" pitchFamily="34" charset="0"/>
            </a:endParaRPr>
          </a:p>
          <a:p>
            <a:pPr marL="171450" indent="-171450">
              <a:spcAft>
                <a:spcPts val="600"/>
              </a:spcAft>
              <a:buFontTx/>
              <a:buChar char="-"/>
            </a:pPr>
            <a:r>
              <a:rPr lang="en-ZA" sz="1200" dirty="0" smtClean="0">
                <a:latin typeface="Arial" panose="020B0604020202020204" pitchFamily="34" charset="0"/>
                <a:cs typeface="Arial" panose="020B0604020202020204" pitchFamily="34" charset="0"/>
              </a:rPr>
              <a:t>Often it is done </a:t>
            </a:r>
            <a:r>
              <a:rPr lang="en-ZA" sz="1200" dirty="0">
                <a:latin typeface="Arial" panose="020B0604020202020204" pitchFamily="34" charset="0"/>
                <a:cs typeface="Arial" panose="020B0604020202020204" pitchFamily="34" charset="0"/>
              </a:rPr>
              <a:t>in isolation of the revised and enhanced service propositions that the department will provide to citizens and the processes and systems that will be required to support them. </a:t>
            </a:r>
            <a:r>
              <a:rPr lang="en-ZA" sz="1200" dirty="0" smtClean="0">
                <a:latin typeface="Arial" panose="020B0604020202020204" pitchFamily="34" charset="0"/>
                <a:cs typeface="Arial" panose="020B0604020202020204" pitchFamily="34" charset="0"/>
              </a:rPr>
              <a:t>This </a:t>
            </a:r>
            <a:r>
              <a:rPr lang="en-ZA" sz="1200" dirty="0">
                <a:latin typeface="Arial" panose="020B0604020202020204" pitchFamily="34" charset="0"/>
                <a:cs typeface="Arial" panose="020B0604020202020204" pitchFamily="34" charset="0"/>
              </a:rPr>
              <a:t>is perhaps the biggest risk to successful strategy design. </a:t>
            </a:r>
            <a:endParaRPr lang="en-ZA" sz="1200" dirty="0" smtClean="0">
              <a:latin typeface="Arial" panose="020B0604020202020204" pitchFamily="34" charset="0"/>
              <a:cs typeface="Arial" panose="020B0604020202020204" pitchFamily="34" charset="0"/>
            </a:endParaRPr>
          </a:p>
          <a:p>
            <a:pPr marL="171450" indent="-171450">
              <a:spcAft>
                <a:spcPts val="600"/>
              </a:spcAft>
              <a:buFontTx/>
              <a:buChar char="-"/>
            </a:pPr>
            <a:r>
              <a:rPr lang="en-ZA" sz="1200" dirty="0" smtClean="0">
                <a:latin typeface="Arial" panose="020B0604020202020204" pitchFamily="34" charset="0"/>
                <a:cs typeface="Arial" panose="020B0604020202020204" pitchFamily="34" charset="0"/>
              </a:rPr>
              <a:t>To </a:t>
            </a:r>
            <a:r>
              <a:rPr lang="en-ZA" sz="1200" dirty="0">
                <a:latin typeface="Arial" panose="020B0604020202020204" pitchFamily="34" charset="0"/>
                <a:cs typeface="Arial" panose="020B0604020202020204" pitchFamily="34" charset="0"/>
              </a:rPr>
              <a:t>arrive at the correct </a:t>
            </a:r>
            <a:r>
              <a:rPr lang="en-ZA" sz="1200" dirty="0" smtClean="0">
                <a:latin typeface="Arial" panose="020B0604020202020204" pitchFamily="34" charset="0"/>
                <a:cs typeface="Arial" panose="020B0604020202020204" pitchFamily="34" charset="0"/>
              </a:rPr>
              <a:t>structure, </a:t>
            </a:r>
            <a:r>
              <a:rPr lang="en-ZA" sz="1200" dirty="0">
                <a:latin typeface="Arial" panose="020B0604020202020204" pitchFamily="34" charset="0"/>
                <a:cs typeface="Arial" panose="020B0604020202020204" pitchFamily="34" charset="0"/>
              </a:rPr>
              <a:t>it is necessary to start by identifying the needs of small businesses and design service propositions to meet these needs (e.g. financial support, sector advocacy etc.) </a:t>
            </a:r>
            <a:endParaRPr lang="en-ZA" sz="1200" dirty="0" smtClean="0">
              <a:latin typeface="Arial" panose="020B0604020202020204" pitchFamily="34" charset="0"/>
              <a:cs typeface="Arial" panose="020B0604020202020204" pitchFamily="34" charset="0"/>
            </a:endParaRPr>
          </a:p>
          <a:p>
            <a:pPr marL="171450" indent="-171450">
              <a:spcAft>
                <a:spcPts val="600"/>
              </a:spcAft>
              <a:buFontTx/>
              <a:buChar char="-"/>
            </a:pPr>
            <a:r>
              <a:rPr lang="en-US" sz="1200" dirty="0">
                <a:latin typeface="Arial" panose="020B0604020202020204" pitchFamily="34" charset="0"/>
                <a:cs typeface="Arial" panose="020B0604020202020204" pitchFamily="34" charset="0"/>
              </a:rPr>
              <a:t>These service propositions, whether executed directly by </a:t>
            </a:r>
            <a:r>
              <a:rPr lang="en-US" sz="1200" dirty="0" smtClean="0">
                <a:latin typeface="Arial" panose="020B0604020202020204" pitchFamily="34" charset="0"/>
                <a:cs typeface="Arial" panose="020B0604020202020204" pitchFamily="34" charset="0"/>
              </a:rPr>
              <a:t>the department or </a:t>
            </a:r>
            <a:r>
              <a:rPr lang="en-US" sz="1200" dirty="0">
                <a:latin typeface="Arial" panose="020B0604020202020204" pitchFamily="34" charset="0"/>
                <a:cs typeface="Arial" panose="020B0604020202020204" pitchFamily="34" charset="0"/>
              </a:rPr>
              <a:t>through </a:t>
            </a:r>
            <a:r>
              <a:rPr lang="en-US" sz="1200" dirty="0" smtClean="0">
                <a:latin typeface="Arial" panose="020B0604020202020204" pitchFamily="34" charset="0"/>
                <a:cs typeface="Arial" panose="020B0604020202020204" pitchFamily="34" charset="0"/>
              </a:rPr>
              <a:t>the entities</a:t>
            </a:r>
            <a:r>
              <a:rPr lang="en-US" sz="1200" dirty="0">
                <a:latin typeface="Arial" panose="020B0604020202020204" pitchFamily="34" charset="0"/>
                <a:cs typeface="Arial" panose="020B0604020202020204" pitchFamily="34" charset="0"/>
              </a:rPr>
              <a:t>, will require business processes and supporting systems in order to be delivered. A clear view of these citizen-facing requirements will enable the department to be organised around the mandate, the propositions and the processes required to support them. </a:t>
            </a:r>
            <a:r>
              <a:rPr lang="en-US" sz="1200" b="1" dirty="0">
                <a:latin typeface="Arial" panose="020B0604020202020204" pitchFamily="34" charset="0"/>
                <a:cs typeface="Arial" panose="020B0604020202020204" pitchFamily="34" charset="0"/>
              </a:rPr>
              <a:t>Put simply, structure must follow strategy.   </a:t>
            </a:r>
            <a:endParaRPr lang="en-ZA" sz="1200" b="1" dirty="0">
              <a:latin typeface="Arial" panose="020B0604020202020204" pitchFamily="34" charset="0"/>
              <a:cs typeface="Arial" panose="020B0604020202020204" pitchFamily="34" charset="0"/>
            </a:endParaRPr>
          </a:p>
        </p:txBody>
      </p:sp>
      <p:sp>
        <p:nvSpPr>
          <p:cNvPr id="33" name="Rectangle 32"/>
          <p:cNvSpPr/>
          <p:nvPr/>
        </p:nvSpPr>
        <p:spPr>
          <a:xfrm>
            <a:off x="609600" y="2514600"/>
            <a:ext cx="2076901" cy="1566726"/>
          </a:xfrm>
          <a:prstGeom prst="rect">
            <a:avLst/>
          </a:prstGeom>
          <a:solidFill>
            <a:srgbClr val="EBF1DE"/>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000000"/>
                </a:solidFill>
                <a:latin typeface="Arial"/>
                <a:cs typeface="Arial"/>
              </a:rPr>
              <a:t>Bed down a structure and conduct proper change management</a:t>
            </a:r>
          </a:p>
        </p:txBody>
      </p:sp>
      <p:sp>
        <p:nvSpPr>
          <p:cNvPr id="34" name="Oval 33"/>
          <p:cNvSpPr/>
          <p:nvPr/>
        </p:nvSpPr>
        <p:spPr>
          <a:xfrm>
            <a:off x="679408" y="1989635"/>
            <a:ext cx="324000" cy="324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rPr>
              <a:t>7</a:t>
            </a:r>
            <a:endParaRPr lang="en-ZA" sz="1400" b="1" dirty="0">
              <a:solidFill>
                <a:schemeClr val="tx1"/>
              </a:solidFill>
            </a:endParaRPr>
          </a:p>
        </p:txBody>
      </p:sp>
      <p:sp>
        <p:nvSpPr>
          <p:cNvPr id="4" name="TextBox 3"/>
          <p:cNvSpPr txBox="1"/>
          <p:nvPr/>
        </p:nvSpPr>
        <p:spPr>
          <a:xfrm>
            <a:off x="8229600" y="6465072"/>
            <a:ext cx="533400" cy="369332"/>
          </a:xfrm>
          <a:prstGeom prst="rect">
            <a:avLst/>
          </a:prstGeom>
          <a:noFill/>
        </p:spPr>
        <p:txBody>
          <a:bodyPr wrap="square" rtlCol="0">
            <a:spAutoFit/>
          </a:bodyPr>
          <a:lstStyle/>
          <a:p>
            <a:r>
              <a:rPr lang="en-US" dirty="0" smtClean="0">
                <a:latin typeface="Arial"/>
                <a:cs typeface="Arial"/>
              </a:rPr>
              <a:t>45</a:t>
            </a:r>
            <a:endParaRPr lang="en-US" dirty="0">
              <a:latin typeface="Arial"/>
              <a:cs typeface="Arial"/>
            </a:endParaRPr>
          </a:p>
        </p:txBody>
      </p:sp>
    </p:spTree>
    <p:extLst>
      <p:ext uri="{BB962C8B-B14F-4D97-AF65-F5344CB8AC3E}">
        <p14:creationId xmlns:p14="http://schemas.microsoft.com/office/powerpoint/2010/main" xmlns="" val="12959070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a:solidFill>
            <a:schemeClr val="accent3">
              <a:lumMod val="20000"/>
              <a:lumOff val="80000"/>
            </a:schemeClr>
          </a:solidFill>
        </p:spPr>
        <p:txBody>
          <a:bodyPr>
            <a:normAutofit/>
          </a:bodyPr>
          <a:lstStyle/>
          <a:p>
            <a:pPr marL="0" indent="0" algn="ctr">
              <a:buNone/>
            </a:pPr>
            <a:endParaRPr lang="en-ZA" sz="6600" dirty="0" smtClean="0">
              <a:solidFill>
                <a:prstClr val="black"/>
              </a:solidFill>
              <a:latin typeface="Arial" panose="020B0604020202020204" pitchFamily="34" charset="0"/>
              <a:ea typeface="+mj-ea"/>
              <a:cs typeface="Arial" panose="020B0604020202020204" pitchFamily="34" charset="0"/>
            </a:endParaRPr>
          </a:p>
          <a:p>
            <a:pPr marL="0" indent="0" algn="ctr">
              <a:buNone/>
            </a:pPr>
            <a:r>
              <a:rPr lang="en-ZA" sz="6600" smtClean="0">
                <a:solidFill>
                  <a:prstClr val="black"/>
                </a:solidFill>
                <a:latin typeface="Arial" panose="020B0604020202020204" pitchFamily="34" charset="0"/>
                <a:ea typeface="+mj-ea"/>
                <a:cs typeface="Arial" panose="020B0604020202020204" pitchFamily="34" charset="0"/>
              </a:rPr>
              <a:t>Way </a:t>
            </a:r>
            <a:r>
              <a:rPr lang="en-ZA" sz="6600" dirty="0" smtClean="0">
                <a:solidFill>
                  <a:prstClr val="black"/>
                </a:solidFill>
                <a:latin typeface="Arial" panose="020B0604020202020204" pitchFamily="34" charset="0"/>
                <a:ea typeface="+mj-ea"/>
                <a:cs typeface="Arial" panose="020B0604020202020204" pitchFamily="34" charset="0"/>
              </a:rPr>
              <a:t>forward</a:t>
            </a:r>
            <a:endParaRPr lang="en-ZA" sz="6600" dirty="0"/>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943600"/>
            <a:ext cx="2258888" cy="722724"/>
          </a:xfrm>
          <a:prstGeom prst="rect">
            <a:avLst/>
          </a:prstGeom>
          <a:noFill/>
          <a:ln>
            <a:noFill/>
          </a:ln>
        </p:spPr>
      </p:pic>
      <p:sp>
        <p:nvSpPr>
          <p:cNvPr id="6" name="Slide Number Placeholder 5"/>
          <p:cNvSpPr>
            <a:spLocks noGrp="1"/>
          </p:cNvSpPr>
          <p:nvPr>
            <p:ph type="sldNum" sz="quarter" idx="12"/>
          </p:nvPr>
        </p:nvSpPr>
        <p:spPr/>
        <p:txBody>
          <a:bodyPr/>
          <a:lstStyle/>
          <a:p>
            <a:r>
              <a:rPr lang="en-US" sz="1600" b="1" dirty="0" smtClean="0">
                <a:latin typeface="Arial"/>
                <a:cs typeface="Arial"/>
              </a:rPr>
              <a:t>46</a:t>
            </a:r>
            <a:endParaRPr lang="en-US" b="1" dirty="0">
              <a:latin typeface="Arial"/>
              <a:cs typeface="Arial"/>
            </a:endParaRPr>
          </a:p>
        </p:txBody>
      </p:sp>
    </p:spTree>
    <p:extLst>
      <p:ext uri="{BB962C8B-B14F-4D97-AF65-F5344CB8AC3E}">
        <p14:creationId xmlns:p14="http://schemas.microsoft.com/office/powerpoint/2010/main" xmlns="" val="5864998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ZA" dirty="0">
                <a:latin typeface="Arial" pitchFamily="34" charset="0"/>
              </a:rPr>
              <a:t>Adopting a value-chain based product and services architecture enables </a:t>
            </a:r>
            <a:r>
              <a:rPr lang="en-ZA" dirty="0" smtClean="0">
                <a:latin typeface="Arial" pitchFamily="34" charset="0"/>
              </a:rPr>
              <a:t>DSBD to </a:t>
            </a:r>
            <a:r>
              <a:rPr lang="en-ZA" dirty="0">
                <a:latin typeface="Arial" pitchFamily="34" charset="0"/>
              </a:rPr>
              <a:t>address sector deficiencies, positioning the </a:t>
            </a:r>
            <a:r>
              <a:rPr lang="en-ZA" dirty="0" smtClean="0">
                <a:latin typeface="Arial" pitchFamily="34" charset="0"/>
              </a:rPr>
              <a:t>department as </a:t>
            </a:r>
            <a:r>
              <a:rPr lang="en-ZA" dirty="0">
                <a:latin typeface="Arial" pitchFamily="34" charset="0"/>
              </a:rPr>
              <a:t>the custodian of overall sector performance</a:t>
            </a:r>
          </a:p>
        </p:txBody>
      </p:sp>
      <p:sp>
        <p:nvSpPr>
          <p:cNvPr id="3" name="Text Placeholder 2"/>
          <p:cNvSpPr>
            <a:spLocks noGrp="1"/>
          </p:cNvSpPr>
          <p:nvPr>
            <p:ph type="body" sz="quarter" idx="10"/>
          </p:nvPr>
        </p:nvSpPr>
        <p:spPr>
          <a:xfrm>
            <a:off x="402166" y="0"/>
            <a:ext cx="8741834" cy="679269"/>
          </a:xfrm>
          <a:solidFill>
            <a:schemeClr val="accent3">
              <a:lumMod val="20000"/>
              <a:lumOff val="80000"/>
            </a:schemeClr>
          </a:solidFill>
        </p:spPr>
        <p:txBody>
          <a:bodyPr/>
          <a:lstStyle/>
          <a:p>
            <a:pPr algn="r"/>
            <a:r>
              <a:rPr lang="en-ZA" sz="3600" dirty="0">
                <a:latin typeface="Arial" pitchFamily="34" charset="0"/>
              </a:rPr>
              <a:t>Conceptual DSBD Value Chain</a:t>
            </a:r>
          </a:p>
        </p:txBody>
      </p:sp>
      <p:sp>
        <p:nvSpPr>
          <p:cNvPr id="32" name="Left-Right Arrow 31"/>
          <p:cNvSpPr/>
          <p:nvPr/>
        </p:nvSpPr>
        <p:spPr>
          <a:xfrm>
            <a:off x="491642" y="1627113"/>
            <a:ext cx="8218109" cy="484632"/>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prstClr val="white"/>
                </a:solidFill>
              </a:rPr>
              <a:t>FUTURE FOCUS</a:t>
            </a:r>
            <a:endParaRPr lang="en-GB" sz="1200" b="1" dirty="0">
              <a:solidFill>
                <a:prstClr val="white"/>
              </a:solidFill>
            </a:endParaRPr>
          </a:p>
        </p:txBody>
      </p:sp>
      <p:sp>
        <p:nvSpPr>
          <p:cNvPr id="33" name="Left-Right Arrow 32"/>
          <p:cNvSpPr/>
          <p:nvPr/>
        </p:nvSpPr>
        <p:spPr>
          <a:xfrm rot="5400000">
            <a:off x="6325547" y="4048995"/>
            <a:ext cx="2106089" cy="484632"/>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prstClr val="white"/>
                </a:solidFill>
              </a:rPr>
              <a:t>CURRENT FOCUS</a:t>
            </a:r>
            <a:endParaRPr lang="en-GB" sz="1200" b="1" dirty="0">
              <a:solidFill>
                <a:prstClr val="white"/>
              </a:solidFill>
            </a:endParaRPr>
          </a:p>
        </p:txBody>
      </p:sp>
      <p:sp>
        <p:nvSpPr>
          <p:cNvPr id="34" name="Left-Right Arrow 33"/>
          <p:cNvSpPr/>
          <p:nvPr/>
        </p:nvSpPr>
        <p:spPr>
          <a:xfrm rot="5400000">
            <a:off x="4939632" y="4044397"/>
            <a:ext cx="2106089" cy="484632"/>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prstClr val="white"/>
                </a:solidFill>
              </a:rPr>
              <a:t>CURRENT FOCUS</a:t>
            </a:r>
            <a:endParaRPr lang="en-GB" sz="1200" b="1" dirty="0">
              <a:solidFill>
                <a:prstClr val="white"/>
              </a:solidFill>
            </a:endParaRPr>
          </a:p>
        </p:txBody>
      </p:sp>
      <p:sp>
        <p:nvSpPr>
          <p:cNvPr id="35" name="TextBox 34"/>
          <p:cNvSpPr txBox="1"/>
          <p:nvPr/>
        </p:nvSpPr>
        <p:spPr>
          <a:xfrm>
            <a:off x="381000" y="3283297"/>
            <a:ext cx="3352800" cy="2469907"/>
          </a:xfrm>
          <a:prstGeom prst="rect">
            <a:avLst/>
          </a:prstGeom>
          <a:noFill/>
        </p:spPr>
        <p:txBody>
          <a:bodyPr wrap="square" rtlCol="0">
            <a:spAutoFit/>
          </a:bodyPr>
          <a:lstStyle/>
          <a:p>
            <a:r>
              <a:rPr lang="en-GB" sz="1200" b="1" dirty="0" smtClean="0">
                <a:solidFill>
                  <a:srgbClr val="584E45"/>
                </a:solidFill>
                <a:latin typeface="Arial"/>
                <a:cs typeface="Arial"/>
              </a:rPr>
              <a:t>The new positioning requires evolution from a ‘deep’ execution focus to a ‘broad’ facilitation focus </a:t>
            </a:r>
          </a:p>
          <a:p>
            <a:endParaRPr lang="en-GB" sz="1200" b="1" dirty="0" smtClean="0">
              <a:solidFill>
                <a:srgbClr val="584E45"/>
              </a:solidFill>
              <a:latin typeface="Arial"/>
              <a:cs typeface="Arial"/>
            </a:endParaRPr>
          </a:p>
          <a:p>
            <a:r>
              <a:rPr lang="en-GB" sz="1200" b="1" dirty="0" smtClean="0">
                <a:solidFill>
                  <a:srgbClr val="584E45"/>
                </a:solidFill>
                <a:latin typeface="Arial"/>
                <a:cs typeface="Arial"/>
              </a:rPr>
              <a:t>This will require a shift in both people and processes in order to deliver a more outward looking service across the organisation</a:t>
            </a:r>
          </a:p>
          <a:p>
            <a:endParaRPr lang="en-GB" sz="1200" b="1" dirty="0">
              <a:solidFill>
                <a:srgbClr val="584E45"/>
              </a:solidFill>
              <a:latin typeface="Arial"/>
              <a:cs typeface="Arial"/>
            </a:endParaRPr>
          </a:p>
          <a:p>
            <a:r>
              <a:rPr lang="en-ZA" sz="1200" b="1" dirty="0">
                <a:solidFill>
                  <a:srgbClr val="584E45"/>
                </a:solidFill>
                <a:latin typeface="Arial"/>
                <a:cs typeface="Arial"/>
              </a:rPr>
              <a:t>A value-chain based product and services architecture implies a wider range of customer and partner </a:t>
            </a:r>
            <a:r>
              <a:rPr lang="en-ZA" sz="1200" b="1" dirty="0" smtClean="0">
                <a:solidFill>
                  <a:srgbClr val="584E45"/>
                </a:solidFill>
                <a:latin typeface="Arial"/>
                <a:cs typeface="Arial"/>
              </a:rPr>
              <a:t>interaction</a:t>
            </a:r>
            <a:r>
              <a:rPr lang="en-ZA" sz="1050" b="1" dirty="0" smtClean="0">
                <a:solidFill>
                  <a:srgbClr val="584E45"/>
                </a:solidFill>
              </a:rPr>
              <a:t>.</a:t>
            </a:r>
            <a:endParaRPr lang="en-ZA" sz="1050" b="1" dirty="0">
              <a:solidFill>
                <a:srgbClr val="584E45"/>
              </a:solidFill>
            </a:endParaRPr>
          </a:p>
          <a:p>
            <a:endParaRPr lang="en-GB" sz="1050" dirty="0" smtClean="0">
              <a:solidFill>
                <a:srgbClr val="584E45"/>
              </a:solidFill>
            </a:endParaRPr>
          </a:p>
        </p:txBody>
      </p:sp>
      <p:sp>
        <p:nvSpPr>
          <p:cNvPr id="36" name="TextBox 35"/>
          <p:cNvSpPr txBox="1"/>
          <p:nvPr/>
        </p:nvSpPr>
        <p:spPr>
          <a:xfrm>
            <a:off x="6162985" y="4026773"/>
            <a:ext cx="1080120" cy="415498"/>
          </a:xfrm>
          <a:prstGeom prst="rect">
            <a:avLst/>
          </a:prstGeom>
          <a:noFill/>
        </p:spPr>
        <p:txBody>
          <a:bodyPr wrap="square" rtlCol="0">
            <a:spAutoFit/>
          </a:bodyPr>
          <a:lstStyle/>
          <a:p>
            <a:pPr algn="ctr"/>
            <a:r>
              <a:rPr lang="en-GB" sz="1050" b="1" dirty="0" smtClean="0">
                <a:solidFill>
                  <a:srgbClr val="584E45"/>
                </a:solidFill>
              </a:rPr>
              <a:t>‘Deep’ Execution Focus </a:t>
            </a:r>
            <a:endParaRPr lang="en-GB" sz="1050" dirty="0" smtClean="0">
              <a:solidFill>
                <a:srgbClr val="584E45"/>
              </a:solidFill>
            </a:endParaRPr>
          </a:p>
        </p:txBody>
      </p:sp>
      <p:sp>
        <p:nvSpPr>
          <p:cNvPr id="37" name="TextBox 36"/>
          <p:cNvSpPr txBox="1"/>
          <p:nvPr/>
        </p:nvSpPr>
        <p:spPr>
          <a:xfrm>
            <a:off x="3264883" y="1402329"/>
            <a:ext cx="2664296" cy="253916"/>
          </a:xfrm>
          <a:prstGeom prst="rect">
            <a:avLst/>
          </a:prstGeom>
          <a:noFill/>
        </p:spPr>
        <p:txBody>
          <a:bodyPr wrap="square" rtlCol="0">
            <a:spAutoFit/>
          </a:bodyPr>
          <a:lstStyle/>
          <a:p>
            <a:pPr algn="ctr"/>
            <a:r>
              <a:rPr lang="en-GB" sz="1050" b="1" dirty="0" smtClean="0">
                <a:solidFill>
                  <a:srgbClr val="584E45"/>
                </a:solidFill>
              </a:rPr>
              <a:t>‘Broad’ Facilitation Focus </a:t>
            </a:r>
            <a:endParaRPr lang="en-GB" sz="1050" dirty="0" smtClean="0">
              <a:solidFill>
                <a:srgbClr val="584E45"/>
              </a:solidFill>
            </a:endParaRPr>
          </a:p>
        </p:txBody>
      </p:sp>
      <p:sp>
        <p:nvSpPr>
          <p:cNvPr id="19" name="Chevron 18"/>
          <p:cNvSpPr/>
          <p:nvPr/>
        </p:nvSpPr>
        <p:spPr bwMode="auto">
          <a:xfrm>
            <a:off x="491642" y="2204711"/>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54000" tIns="46800" rIns="0" bIns="46800" numCol="1" rtlCol="0" anchor="ctr" anchorCtr="0" compatLnSpc="1">
            <a:prstTxWarp prst="textNoShape">
              <a:avLst/>
            </a:prstTxWarp>
          </a:bodyPr>
          <a:lstStyle/>
          <a:p>
            <a:pPr algn="ctr" fontAlgn="base">
              <a:spcBef>
                <a:spcPct val="0"/>
              </a:spcBef>
              <a:spcAft>
                <a:spcPct val="0"/>
              </a:spcAft>
            </a:pPr>
            <a:r>
              <a:rPr lang="en-GB" sz="1000" b="1" dirty="0" smtClean="0">
                <a:solidFill>
                  <a:prstClr val="white"/>
                </a:solidFill>
                <a:cs typeface="Calibri" pitchFamily="34" charset="0"/>
              </a:rPr>
              <a:t>Strategy and Service Offering</a:t>
            </a:r>
            <a:endParaRPr lang="en-GB" sz="1000" b="1" dirty="0">
              <a:solidFill>
                <a:prstClr val="white"/>
              </a:solidFill>
              <a:cs typeface="Calibri" pitchFamily="34" charset="0"/>
            </a:endParaRPr>
          </a:p>
        </p:txBody>
      </p:sp>
      <p:sp>
        <p:nvSpPr>
          <p:cNvPr id="20" name="Chevron 19"/>
          <p:cNvSpPr/>
          <p:nvPr/>
        </p:nvSpPr>
        <p:spPr bwMode="auto">
          <a:xfrm>
            <a:off x="4620622" y="2204711"/>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algn="ctr" fontAlgn="base">
              <a:spcBef>
                <a:spcPct val="0"/>
              </a:spcBef>
              <a:spcAft>
                <a:spcPct val="0"/>
              </a:spcAft>
            </a:pPr>
            <a:r>
              <a:rPr lang="en-GB" sz="1000" b="1" dirty="0">
                <a:solidFill>
                  <a:prstClr val="white"/>
                </a:solidFill>
                <a:cs typeface="Calibri" pitchFamily="34" charset="0"/>
              </a:rPr>
              <a:t>Programme Design and Innovation</a:t>
            </a:r>
            <a:endParaRPr lang="en-GB" sz="1000" i="1" dirty="0">
              <a:solidFill>
                <a:prstClr val="white"/>
              </a:solidFill>
              <a:cs typeface="Calibri" pitchFamily="34" charset="0"/>
            </a:endParaRPr>
          </a:p>
        </p:txBody>
      </p:sp>
      <p:sp>
        <p:nvSpPr>
          <p:cNvPr id="21" name="Chevron 20"/>
          <p:cNvSpPr/>
          <p:nvPr/>
        </p:nvSpPr>
        <p:spPr bwMode="auto">
          <a:xfrm>
            <a:off x="3588377" y="2204711"/>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algn="ctr" fontAlgn="base">
              <a:spcBef>
                <a:spcPct val="0"/>
              </a:spcBef>
              <a:spcAft>
                <a:spcPct val="0"/>
              </a:spcAft>
            </a:pPr>
            <a:r>
              <a:rPr lang="en-GB" sz="1000" b="1" dirty="0">
                <a:solidFill>
                  <a:prstClr val="white"/>
                </a:solidFill>
                <a:cs typeface="Calibri" pitchFamily="34" charset="0"/>
              </a:rPr>
              <a:t>Marketing, Advocacy and Awareness</a:t>
            </a:r>
          </a:p>
        </p:txBody>
      </p:sp>
      <p:sp>
        <p:nvSpPr>
          <p:cNvPr id="22" name="Chevron 21"/>
          <p:cNvSpPr/>
          <p:nvPr/>
        </p:nvSpPr>
        <p:spPr bwMode="auto">
          <a:xfrm>
            <a:off x="6685112" y="2204711"/>
            <a:ext cx="1129739" cy="886363"/>
          </a:xfrm>
          <a:prstGeom prst="chevron">
            <a:avLst>
              <a:gd name="adj" fmla="val 25143"/>
            </a:avLst>
          </a:prstGeom>
          <a:solidFill>
            <a:schemeClr val="accent5"/>
          </a:solidFill>
          <a:ln w="9525" cap="flat" cmpd="sng" algn="ctr">
            <a:noFill/>
            <a:prstDash val="solid"/>
            <a:round/>
            <a:headEnd type="none" w="med" len="med"/>
            <a:tailEnd type="none" w="med" len="med"/>
          </a:ln>
          <a:effectLst/>
        </p:spPr>
        <p:txBody>
          <a:bodyPr vert="horz" wrap="square" lIns="54000" tIns="46800" rIns="0" bIns="46800" numCol="1" rtlCol="0" anchor="ctr" anchorCtr="0" compatLnSpc="1">
            <a:prstTxWarp prst="textNoShape">
              <a:avLst/>
            </a:prstTxWarp>
          </a:bodyPr>
          <a:lstStyle/>
          <a:p>
            <a:pPr algn="ctr" fontAlgn="base">
              <a:spcBef>
                <a:spcPct val="0"/>
              </a:spcBef>
              <a:spcAft>
                <a:spcPct val="0"/>
              </a:spcAft>
            </a:pPr>
            <a:r>
              <a:rPr lang="en-GB" sz="1000" b="1" dirty="0" smtClean="0">
                <a:solidFill>
                  <a:prstClr val="white"/>
                </a:solidFill>
                <a:cs typeface="Calibri" pitchFamily="34" charset="0"/>
              </a:rPr>
              <a:t>Programme Ops and Incubation</a:t>
            </a:r>
          </a:p>
          <a:p>
            <a:pPr algn="ctr" fontAlgn="base">
              <a:spcBef>
                <a:spcPct val="0"/>
              </a:spcBef>
              <a:spcAft>
                <a:spcPct val="0"/>
              </a:spcAft>
            </a:pPr>
            <a:r>
              <a:rPr lang="en-GB" sz="1000" i="1" dirty="0" smtClean="0">
                <a:solidFill>
                  <a:prstClr val="white"/>
                </a:solidFill>
                <a:cs typeface="Calibri" pitchFamily="34" charset="0"/>
              </a:rPr>
              <a:t>(Non-Financial)</a:t>
            </a:r>
          </a:p>
        </p:txBody>
      </p:sp>
      <p:sp>
        <p:nvSpPr>
          <p:cNvPr id="23" name="Chevron 22"/>
          <p:cNvSpPr/>
          <p:nvPr/>
        </p:nvSpPr>
        <p:spPr bwMode="auto">
          <a:xfrm>
            <a:off x="7717357" y="2204711"/>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algn="ctr" fontAlgn="base">
              <a:spcBef>
                <a:spcPct val="0"/>
              </a:spcBef>
              <a:spcAft>
                <a:spcPct val="0"/>
              </a:spcAft>
            </a:pPr>
            <a:r>
              <a:rPr lang="en-GB" sz="1000" b="1" dirty="0" smtClean="0">
                <a:solidFill>
                  <a:prstClr val="white"/>
                </a:solidFill>
                <a:cs typeface="Calibri" pitchFamily="34" charset="0"/>
              </a:rPr>
              <a:t>Monitoring and Evaluation</a:t>
            </a:r>
          </a:p>
        </p:txBody>
      </p:sp>
      <p:sp>
        <p:nvSpPr>
          <p:cNvPr id="24" name="Chevron 23"/>
          <p:cNvSpPr/>
          <p:nvPr/>
        </p:nvSpPr>
        <p:spPr bwMode="auto">
          <a:xfrm>
            <a:off x="5652867" y="2204711"/>
            <a:ext cx="1129739" cy="886363"/>
          </a:xfrm>
          <a:prstGeom prst="chevron">
            <a:avLst>
              <a:gd name="adj" fmla="val 25143"/>
            </a:avLst>
          </a:prstGeom>
          <a:solidFill>
            <a:schemeClr val="accent5"/>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algn="ctr"/>
            <a:r>
              <a:rPr lang="en-GB" sz="1000" b="1" dirty="0">
                <a:solidFill>
                  <a:prstClr val="white"/>
                </a:solidFill>
                <a:cs typeface="Calibri" pitchFamily="34" charset="0"/>
              </a:rPr>
              <a:t>Programme </a:t>
            </a:r>
            <a:r>
              <a:rPr lang="en-GB" sz="1000" b="1" dirty="0" smtClean="0">
                <a:solidFill>
                  <a:prstClr val="white"/>
                </a:solidFill>
                <a:cs typeface="Calibri" pitchFamily="34" charset="0"/>
              </a:rPr>
              <a:t>Ops and Incubation</a:t>
            </a:r>
            <a:endParaRPr lang="en-GB" sz="1000" b="1" dirty="0">
              <a:solidFill>
                <a:prstClr val="white"/>
              </a:solidFill>
              <a:cs typeface="Calibri" pitchFamily="34" charset="0"/>
            </a:endParaRPr>
          </a:p>
          <a:p>
            <a:pPr algn="ctr"/>
            <a:r>
              <a:rPr lang="en-GB" sz="1000" i="1" dirty="0" smtClean="0">
                <a:solidFill>
                  <a:prstClr val="white"/>
                </a:solidFill>
                <a:cs typeface="Calibri" pitchFamily="34" charset="0"/>
              </a:rPr>
              <a:t>(Financial</a:t>
            </a:r>
            <a:r>
              <a:rPr lang="en-GB" sz="1000" i="1" dirty="0">
                <a:solidFill>
                  <a:prstClr val="white"/>
                </a:solidFill>
                <a:cs typeface="Calibri" pitchFamily="34" charset="0"/>
              </a:rPr>
              <a:t>)</a:t>
            </a:r>
          </a:p>
        </p:txBody>
      </p:sp>
      <p:sp>
        <p:nvSpPr>
          <p:cNvPr id="25" name="Chevron 24"/>
          <p:cNvSpPr/>
          <p:nvPr/>
        </p:nvSpPr>
        <p:spPr bwMode="auto">
          <a:xfrm>
            <a:off x="1523887" y="2204711"/>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algn="ctr" fontAlgn="base">
              <a:spcBef>
                <a:spcPct val="0"/>
              </a:spcBef>
              <a:spcAft>
                <a:spcPct val="0"/>
              </a:spcAft>
            </a:pPr>
            <a:r>
              <a:rPr lang="en-GB" sz="1000" b="1" dirty="0" smtClean="0">
                <a:solidFill>
                  <a:prstClr val="white"/>
                </a:solidFill>
                <a:cs typeface="Calibri" pitchFamily="34" charset="0"/>
              </a:rPr>
              <a:t>Legislation, Policy and Research</a:t>
            </a:r>
            <a:endParaRPr lang="en-GB" sz="1000" i="1" dirty="0" smtClean="0">
              <a:solidFill>
                <a:prstClr val="white"/>
              </a:solidFill>
              <a:cs typeface="Calibri" pitchFamily="34" charset="0"/>
            </a:endParaRPr>
          </a:p>
        </p:txBody>
      </p:sp>
      <p:sp>
        <p:nvSpPr>
          <p:cNvPr id="26" name="Chevron 25"/>
          <p:cNvSpPr/>
          <p:nvPr/>
        </p:nvSpPr>
        <p:spPr bwMode="auto">
          <a:xfrm>
            <a:off x="2556132" y="2204711"/>
            <a:ext cx="1129739" cy="886363"/>
          </a:xfrm>
          <a:prstGeom prst="chevron">
            <a:avLst>
              <a:gd name="adj" fmla="val 25143"/>
            </a:avLst>
          </a:prstGeom>
          <a:solidFill>
            <a:schemeClr val="accent1"/>
          </a:solidFill>
          <a:ln w="9525" cap="flat" cmpd="sng" algn="ctr">
            <a:noFill/>
            <a:prstDash val="solid"/>
            <a:round/>
            <a:headEnd type="none" w="med" len="med"/>
            <a:tailEnd type="none" w="med" len="med"/>
          </a:ln>
          <a:effectLst/>
        </p:spPr>
        <p:txBody>
          <a:bodyPr vert="horz" wrap="square" lIns="0" tIns="46800" rIns="0" bIns="46800" numCol="1" rtlCol="0" anchor="ctr" anchorCtr="0" compatLnSpc="1">
            <a:prstTxWarp prst="textNoShape">
              <a:avLst/>
            </a:prstTxWarp>
          </a:bodyPr>
          <a:lstStyle/>
          <a:p>
            <a:pPr algn="ctr" fontAlgn="base">
              <a:spcBef>
                <a:spcPct val="0"/>
              </a:spcBef>
              <a:spcAft>
                <a:spcPct val="0"/>
              </a:spcAft>
            </a:pPr>
            <a:r>
              <a:rPr lang="en-GB" sz="1000" b="1" dirty="0">
                <a:solidFill>
                  <a:prstClr val="white"/>
                </a:solidFill>
                <a:cs typeface="Calibri" pitchFamily="34" charset="0"/>
              </a:rPr>
              <a:t>Strategic Partnerships</a:t>
            </a:r>
          </a:p>
          <a:p>
            <a:pPr algn="ctr" fontAlgn="base">
              <a:spcBef>
                <a:spcPct val="0"/>
              </a:spcBef>
              <a:spcAft>
                <a:spcPct val="0"/>
              </a:spcAft>
            </a:pPr>
            <a:r>
              <a:rPr lang="en-GB" sz="1000" i="1" dirty="0">
                <a:solidFill>
                  <a:prstClr val="white"/>
                </a:solidFill>
                <a:cs typeface="Calibri" pitchFamily="34" charset="0"/>
              </a:rPr>
              <a:t>(Public and Private)</a:t>
            </a:r>
          </a:p>
        </p:txBody>
      </p:sp>
      <p:sp>
        <p:nvSpPr>
          <p:cNvPr id="4" name="Rectangle 3"/>
          <p:cNvSpPr/>
          <p:nvPr/>
        </p:nvSpPr>
        <p:spPr>
          <a:xfrm>
            <a:off x="685800" y="5638800"/>
            <a:ext cx="7851064" cy="738664"/>
          </a:xfrm>
          <a:prstGeom prst="rect">
            <a:avLst/>
          </a:prstGeom>
          <a:solidFill>
            <a:schemeClr val="accent4">
              <a:lumMod val="20000"/>
              <a:lumOff val="80000"/>
            </a:schemeClr>
          </a:solidFill>
        </p:spPr>
        <p:txBody>
          <a:bodyPr wrap="square">
            <a:spAutoFit/>
          </a:bodyPr>
          <a:lstStyle/>
          <a:p>
            <a:pPr algn="ctr"/>
            <a:r>
              <a:rPr lang="en-ZA" sz="1400" b="1" dirty="0">
                <a:solidFill>
                  <a:srgbClr val="584E45"/>
                </a:solidFill>
                <a:latin typeface="Arial" pitchFamily="34" charset="0"/>
                <a:cs typeface="Arial" pitchFamily="34" charset="0"/>
              </a:rPr>
              <a:t>Currently budget and human resources are heavily concentrated in implementation functions. To achieve the new strategic positioning, available funding as well as human resources will likely need to be redistributed to reflect new capacity requirements</a:t>
            </a:r>
            <a:r>
              <a:rPr lang="en-ZA" sz="1400" dirty="0">
                <a:solidFill>
                  <a:srgbClr val="584E45"/>
                </a:solidFill>
                <a:latin typeface="Arial" pitchFamily="34" charset="0"/>
                <a:cs typeface="Arial" pitchFamily="34" charset="0"/>
              </a:rPr>
              <a:t>. </a:t>
            </a:r>
          </a:p>
        </p:txBody>
      </p:sp>
      <p:sp>
        <p:nvSpPr>
          <p:cNvPr id="6" name="TextBox 5"/>
          <p:cNvSpPr txBox="1"/>
          <p:nvPr/>
        </p:nvSpPr>
        <p:spPr>
          <a:xfrm rot="10800000" flipH="1" flipV="1">
            <a:off x="7924800" y="6400800"/>
            <a:ext cx="762000" cy="307777"/>
          </a:xfrm>
          <a:prstGeom prst="rect">
            <a:avLst/>
          </a:prstGeom>
          <a:noFill/>
        </p:spPr>
        <p:txBody>
          <a:bodyPr wrap="square" rtlCol="0">
            <a:spAutoFit/>
          </a:bodyPr>
          <a:lstStyle/>
          <a:p>
            <a:pPr>
              <a:spcAft>
                <a:spcPts val="600"/>
              </a:spcAft>
            </a:pPr>
            <a:r>
              <a:rPr lang="en-US" sz="1400" b="1" dirty="0" smtClean="0">
                <a:latin typeface="Arial"/>
                <a:cs typeface="Arial"/>
              </a:rPr>
              <a:t>47</a:t>
            </a:r>
          </a:p>
        </p:txBody>
      </p:sp>
    </p:spTree>
    <p:extLst>
      <p:ext uri="{BB962C8B-B14F-4D97-AF65-F5344CB8AC3E}">
        <p14:creationId xmlns:p14="http://schemas.microsoft.com/office/powerpoint/2010/main" xmlns="" val="39790950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ZA" sz="1800" dirty="0">
                <a:latin typeface="Arial" pitchFamily="34" charset="0"/>
              </a:rPr>
              <a:t>The implementation plan focusses on progressing each of the seven strategic themes by assigning major tasks and activities to each</a:t>
            </a:r>
            <a:endParaRPr lang="en-ZA" sz="1800" dirty="0">
              <a:latin typeface="Arial"/>
              <a:cs typeface="Arial"/>
            </a:endParaRPr>
          </a:p>
        </p:txBody>
      </p:sp>
      <p:sp>
        <p:nvSpPr>
          <p:cNvPr id="3" name="Text Placeholder 2"/>
          <p:cNvSpPr>
            <a:spLocks noGrp="1"/>
          </p:cNvSpPr>
          <p:nvPr>
            <p:ph type="body" sz="quarter" idx="10"/>
          </p:nvPr>
        </p:nvSpPr>
        <p:spPr>
          <a:xfrm>
            <a:off x="0" y="0"/>
            <a:ext cx="9144000" cy="679269"/>
          </a:xfrm>
          <a:solidFill>
            <a:srgbClr val="EBF1DE"/>
          </a:solidFill>
        </p:spPr>
        <p:txBody>
          <a:bodyPr/>
          <a:lstStyle/>
          <a:p>
            <a:pPr algn="r"/>
            <a:r>
              <a:rPr lang="en-ZA" sz="3600" dirty="0" smtClean="0"/>
              <a:t>Implementation Plan: Strategic Themes </a:t>
            </a:r>
            <a:endParaRPr lang="en-ZA" sz="3600" dirty="0"/>
          </a:p>
        </p:txBody>
      </p:sp>
      <p:sp>
        <p:nvSpPr>
          <p:cNvPr id="11" name="Rectangle 10"/>
          <p:cNvSpPr/>
          <p:nvPr/>
        </p:nvSpPr>
        <p:spPr>
          <a:xfrm>
            <a:off x="762000" y="1905000"/>
            <a:ext cx="2264468" cy="1566726"/>
          </a:xfrm>
          <a:prstGeom prst="rect">
            <a:avLst/>
          </a:prstGeom>
          <a:solidFill>
            <a:schemeClr val="accent3">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000000"/>
                </a:solidFill>
                <a:latin typeface="Arial"/>
                <a:cs typeface="Arial"/>
              </a:rPr>
              <a:t>Rationalise and refocus programme activity on areas of highest impact</a:t>
            </a:r>
          </a:p>
        </p:txBody>
      </p:sp>
      <p:sp>
        <p:nvSpPr>
          <p:cNvPr id="12" name="Rectangle 11"/>
          <p:cNvSpPr/>
          <p:nvPr/>
        </p:nvSpPr>
        <p:spPr>
          <a:xfrm>
            <a:off x="3581400" y="1905000"/>
            <a:ext cx="2096458" cy="1566726"/>
          </a:xfrm>
          <a:prstGeom prst="rect">
            <a:avLst/>
          </a:prstGeom>
          <a:solidFill>
            <a:srgbClr val="D7E4BD"/>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000000"/>
                </a:solidFill>
                <a:latin typeface="Arial"/>
                <a:cs typeface="Arial"/>
              </a:rPr>
              <a:t>Create a clear delineation of responsibility between DSBD and the agencies</a:t>
            </a:r>
          </a:p>
        </p:txBody>
      </p:sp>
      <p:sp>
        <p:nvSpPr>
          <p:cNvPr id="13" name="Rectangle 12"/>
          <p:cNvSpPr/>
          <p:nvPr/>
        </p:nvSpPr>
        <p:spPr>
          <a:xfrm>
            <a:off x="6324600" y="1905000"/>
            <a:ext cx="2076901" cy="1566726"/>
          </a:xfrm>
          <a:prstGeom prst="rect">
            <a:avLst/>
          </a:prstGeom>
          <a:solidFill>
            <a:srgbClr val="D7E4BD"/>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000000"/>
                </a:solidFill>
                <a:latin typeface="Arial"/>
                <a:cs typeface="Arial"/>
              </a:rPr>
              <a:t>Invest in a robust policy, research, monitoring and evaluation capability</a:t>
            </a:r>
          </a:p>
        </p:txBody>
      </p:sp>
      <p:sp>
        <p:nvSpPr>
          <p:cNvPr id="17" name="Rectangle 16"/>
          <p:cNvSpPr/>
          <p:nvPr/>
        </p:nvSpPr>
        <p:spPr>
          <a:xfrm>
            <a:off x="3505200" y="3962400"/>
            <a:ext cx="2076901" cy="1676400"/>
          </a:xfrm>
          <a:prstGeom prst="rect">
            <a:avLst/>
          </a:prstGeom>
          <a:solidFill>
            <a:srgbClr val="EBF1DE"/>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000000"/>
                </a:solidFill>
                <a:latin typeface="Arial"/>
                <a:cs typeface="Arial"/>
              </a:rPr>
              <a:t>Strengthen points of interaction between other areas of government and with the private sector</a:t>
            </a:r>
          </a:p>
        </p:txBody>
      </p:sp>
      <p:sp>
        <p:nvSpPr>
          <p:cNvPr id="18" name="Rectangle 17"/>
          <p:cNvSpPr/>
          <p:nvPr/>
        </p:nvSpPr>
        <p:spPr>
          <a:xfrm>
            <a:off x="6172200" y="3962400"/>
            <a:ext cx="2076901" cy="1566726"/>
          </a:xfrm>
          <a:prstGeom prst="rect">
            <a:avLst/>
          </a:prstGeom>
          <a:solidFill>
            <a:srgbClr val="EBF1DE"/>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rgbClr val="000000"/>
                </a:solidFill>
                <a:latin typeface="Arial"/>
                <a:cs typeface="Arial"/>
              </a:rPr>
              <a:t>Consolidate the mandate for cooperatives to improve focus </a:t>
            </a:r>
          </a:p>
        </p:txBody>
      </p:sp>
      <p:sp>
        <p:nvSpPr>
          <p:cNvPr id="21" name="Rectangle 20"/>
          <p:cNvSpPr/>
          <p:nvPr/>
        </p:nvSpPr>
        <p:spPr>
          <a:xfrm>
            <a:off x="914400" y="3962400"/>
            <a:ext cx="2076901" cy="1566726"/>
          </a:xfrm>
          <a:prstGeom prst="rect">
            <a:avLst/>
          </a:prstGeom>
          <a:solidFill>
            <a:schemeClr val="accent3">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000000"/>
                </a:solidFill>
              </a:rPr>
              <a:t>Package offerings </a:t>
            </a:r>
            <a:r>
              <a:rPr lang="en-ZA" b="1" dirty="0" smtClean="0">
                <a:solidFill>
                  <a:srgbClr val="000000"/>
                </a:solidFill>
              </a:rPr>
              <a:t>DSBD, SEDA </a:t>
            </a:r>
            <a:r>
              <a:rPr lang="en-ZA" b="1" dirty="0">
                <a:solidFill>
                  <a:srgbClr val="000000"/>
                </a:solidFill>
              </a:rPr>
              <a:t>and </a:t>
            </a:r>
            <a:r>
              <a:rPr lang="en-ZA" b="1" dirty="0" smtClean="0">
                <a:solidFill>
                  <a:srgbClr val="000000"/>
                </a:solidFill>
              </a:rPr>
              <a:t>SEFA offerings to </a:t>
            </a:r>
            <a:r>
              <a:rPr lang="en-ZA" b="1" dirty="0">
                <a:solidFill>
                  <a:srgbClr val="000000"/>
                </a:solidFill>
              </a:rPr>
              <a:t>present a single point of entry to SMEs</a:t>
            </a:r>
          </a:p>
        </p:txBody>
      </p:sp>
      <p:sp>
        <p:nvSpPr>
          <p:cNvPr id="4" name="Oval 3"/>
          <p:cNvSpPr/>
          <p:nvPr/>
        </p:nvSpPr>
        <p:spPr>
          <a:xfrm>
            <a:off x="381000" y="1752600"/>
            <a:ext cx="324000" cy="324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chemeClr val="tx1"/>
                </a:solidFill>
                <a:latin typeface="Arial"/>
                <a:cs typeface="Arial"/>
              </a:rPr>
              <a:t>1</a:t>
            </a:r>
            <a:endParaRPr lang="en-ZA" b="1" dirty="0">
              <a:solidFill>
                <a:schemeClr val="tx1"/>
              </a:solidFill>
              <a:latin typeface="Arial"/>
              <a:cs typeface="Arial"/>
            </a:endParaRPr>
          </a:p>
        </p:txBody>
      </p:sp>
      <p:sp>
        <p:nvSpPr>
          <p:cNvPr id="23" name="Oval 22"/>
          <p:cNvSpPr/>
          <p:nvPr/>
        </p:nvSpPr>
        <p:spPr>
          <a:xfrm>
            <a:off x="3276600" y="1828800"/>
            <a:ext cx="324000" cy="324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latin typeface="Arial"/>
                <a:cs typeface="Arial"/>
              </a:rPr>
              <a:t>2</a:t>
            </a:r>
          </a:p>
        </p:txBody>
      </p:sp>
      <p:sp>
        <p:nvSpPr>
          <p:cNvPr id="24" name="Oval 23"/>
          <p:cNvSpPr/>
          <p:nvPr/>
        </p:nvSpPr>
        <p:spPr>
          <a:xfrm>
            <a:off x="6019800" y="1752600"/>
            <a:ext cx="324000" cy="324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chemeClr val="tx1"/>
                </a:solidFill>
                <a:latin typeface="Arial"/>
                <a:cs typeface="Arial"/>
              </a:rPr>
              <a:t>3</a:t>
            </a:r>
            <a:endParaRPr lang="en-ZA" b="1" dirty="0">
              <a:solidFill>
                <a:schemeClr val="tx1"/>
              </a:solidFill>
              <a:latin typeface="Arial"/>
              <a:cs typeface="Arial"/>
            </a:endParaRPr>
          </a:p>
        </p:txBody>
      </p:sp>
      <p:sp>
        <p:nvSpPr>
          <p:cNvPr id="25" name="Oval 24"/>
          <p:cNvSpPr/>
          <p:nvPr/>
        </p:nvSpPr>
        <p:spPr>
          <a:xfrm>
            <a:off x="457200" y="4038600"/>
            <a:ext cx="324000" cy="324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latin typeface="Arial"/>
                <a:cs typeface="Arial"/>
              </a:rPr>
              <a:t>4</a:t>
            </a:r>
          </a:p>
        </p:txBody>
      </p:sp>
      <p:sp>
        <p:nvSpPr>
          <p:cNvPr id="26" name="Oval 25"/>
          <p:cNvSpPr/>
          <p:nvPr/>
        </p:nvSpPr>
        <p:spPr>
          <a:xfrm>
            <a:off x="3124200" y="4038600"/>
            <a:ext cx="381000" cy="381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smtClean="0">
                <a:solidFill>
                  <a:schemeClr val="tx1"/>
                </a:solidFill>
                <a:latin typeface="Arial"/>
                <a:cs typeface="Arial"/>
              </a:rPr>
              <a:t>5</a:t>
            </a:r>
            <a:endParaRPr lang="en-ZA" sz="2400" b="1" dirty="0">
              <a:solidFill>
                <a:schemeClr val="tx1"/>
              </a:solidFill>
              <a:latin typeface="Arial"/>
              <a:cs typeface="Arial"/>
            </a:endParaRPr>
          </a:p>
        </p:txBody>
      </p:sp>
      <p:sp>
        <p:nvSpPr>
          <p:cNvPr id="27" name="Oval 26"/>
          <p:cNvSpPr/>
          <p:nvPr/>
        </p:nvSpPr>
        <p:spPr>
          <a:xfrm>
            <a:off x="5867400" y="3962400"/>
            <a:ext cx="324000" cy="324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latin typeface="Arial"/>
                <a:cs typeface="Arial"/>
              </a:rPr>
              <a:t>6</a:t>
            </a:r>
          </a:p>
        </p:txBody>
      </p:sp>
      <p:sp>
        <p:nvSpPr>
          <p:cNvPr id="16" name="Rectangle 15"/>
          <p:cNvSpPr/>
          <p:nvPr/>
        </p:nvSpPr>
        <p:spPr>
          <a:xfrm>
            <a:off x="990600" y="5715000"/>
            <a:ext cx="7280036" cy="471052"/>
          </a:xfrm>
          <a:prstGeom prst="rect">
            <a:avLst/>
          </a:prstGeom>
          <a:solidFill>
            <a:srgbClr val="EBF1DE"/>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rgbClr val="000000"/>
                </a:solidFill>
                <a:latin typeface="Arial"/>
                <a:cs typeface="Arial"/>
              </a:rPr>
              <a:t>Bed down a structure and conduct proper change management</a:t>
            </a:r>
            <a:endParaRPr lang="en-ZA" b="1" dirty="0">
              <a:solidFill>
                <a:srgbClr val="000000"/>
              </a:solidFill>
              <a:latin typeface="Arial"/>
              <a:cs typeface="Arial"/>
            </a:endParaRPr>
          </a:p>
        </p:txBody>
      </p:sp>
      <p:sp>
        <p:nvSpPr>
          <p:cNvPr id="19" name="Oval 18"/>
          <p:cNvSpPr/>
          <p:nvPr/>
        </p:nvSpPr>
        <p:spPr>
          <a:xfrm>
            <a:off x="533400" y="5638800"/>
            <a:ext cx="324000" cy="324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latin typeface="Arial"/>
                <a:cs typeface="Arial"/>
              </a:rPr>
              <a:t>7</a:t>
            </a:r>
          </a:p>
        </p:txBody>
      </p:sp>
      <p:sp>
        <p:nvSpPr>
          <p:cNvPr id="6" name="TextBox 5"/>
          <p:cNvSpPr txBox="1"/>
          <p:nvPr/>
        </p:nvSpPr>
        <p:spPr>
          <a:xfrm>
            <a:off x="7848600" y="6488668"/>
            <a:ext cx="450764" cy="369332"/>
          </a:xfrm>
          <a:prstGeom prst="rect">
            <a:avLst/>
          </a:prstGeom>
          <a:noFill/>
        </p:spPr>
        <p:txBody>
          <a:bodyPr wrap="none" rtlCol="0">
            <a:spAutoFit/>
          </a:bodyPr>
          <a:lstStyle/>
          <a:p>
            <a:r>
              <a:rPr lang="en-US" b="1" dirty="0" smtClean="0">
                <a:latin typeface="Arial"/>
                <a:cs typeface="Arial"/>
              </a:rPr>
              <a:t>48</a:t>
            </a:r>
            <a:endParaRPr lang="en-US" b="1" dirty="0">
              <a:latin typeface="Arial"/>
              <a:cs typeface="Arial"/>
            </a:endParaRPr>
          </a:p>
        </p:txBody>
      </p:sp>
    </p:spTree>
    <p:extLst>
      <p:ext uri="{BB962C8B-B14F-4D97-AF65-F5344CB8AC3E}">
        <p14:creationId xmlns:p14="http://schemas.microsoft.com/office/powerpoint/2010/main" xmlns="" val="20804089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CE6F2"/>
          </a:solidFill>
        </p:spPr>
        <p:txBody>
          <a:bodyPr/>
          <a:lstStyle/>
          <a:p>
            <a:r>
              <a:rPr lang="en-ZA" dirty="0" smtClean="0">
                <a:latin typeface="Arial" pitchFamily="34" charset="0"/>
              </a:rPr>
              <a:t>The implementation plan sets up a workstream to correspond with each of the seven major themes</a:t>
            </a:r>
            <a:r>
              <a:rPr lang="en-ZA" dirty="0">
                <a:latin typeface="Arial" pitchFamily="34" charset="0"/>
              </a:rPr>
              <a:t>. These workstreams should be executed in parallel, but effectively represent a sequence of actions that must be taken in order to reposition to department. </a:t>
            </a:r>
          </a:p>
        </p:txBody>
      </p:sp>
      <p:sp>
        <p:nvSpPr>
          <p:cNvPr id="3" name="Text Placeholder 2"/>
          <p:cNvSpPr>
            <a:spLocks noGrp="1"/>
          </p:cNvSpPr>
          <p:nvPr>
            <p:ph type="body" sz="quarter" idx="10"/>
          </p:nvPr>
        </p:nvSpPr>
        <p:spPr>
          <a:xfrm>
            <a:off x="402166" y="0"/>
            <a:ext cx="8741834" cy="679269"/>
          </a:xfrm>
          <a:solidFill>
            <a:schemeClr val="accent3">
              <a:lumMod val="20000"/>
              <a:lumOff val="80000"/>
            </a:schemeClr>
          </a:solidFill>
        </p:spPr>
        <p:txBody>
          <a:bodyPr/>
          <a:lstStyle/>
          <a:p>
            <a:pPr algn="ctr"/>
            <a:r>
              <a:rPr lang="en-ZA" sz="3600" dirty="0" smtClean="0">
                <a:latin typeface="Arial" pitchFamily="34" charset="0"/>
              </a:rPr>
              <a:t>Implementation Guide – Workstreams</a:t>
            </a:r>
            <a:endParaRPr lang="en-ZA" sz="3600" dirty="0">
              <a:latin typeface="Arial" pitchFamily="34" charset="0"/>
            </a:endParaRPr>
          </a:p>
        </p:txBody>
      </p:sp>
      <p:sp>
        <p:nvSpPr>
          <p:cNvPr id="11" name="Rectangle 10"/>
          <p:cNvSpPr/>
          <p:nvPr/>
        </p:nvSpPr>
        <p:spPr>
          <a:xfrm>
            <a:off x="402166" y="3121563"/>
            <a:ext cx="1144171" cy="1348360"/>
          </a:xfrm>
          <a:prstGeom prst="rect">
            <a:avLst/>
          </a:prstGeom>
          <a:solidFill>
            <a:schemeClr val="accent3">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a:solidFill>
                  <a:srgbClr val="000000"/>
                </a:solidFill>
                <a:latin typeface="Arial"/>
                <a:cs typeface="Arial"/>
              </a:rPr>
              <a:t>Rationalise and refocus programme activity on areas of highest impact</a:t>
            </a:r>
          </a:p>
        </p:txBody>
      </p:sp>
      <p:sp>
        <p:nvSpPr>
          <p:cNvPr id="12" name="Rectangle 11"/>
          <p:cNvSpPr/>
          <p:nvPr/>
        </p:nvSpPr>
        <p:spPr>
          <a:xfrm>
            <a:off x="1602562" y="3121563"/>
            <a:ext cx="1144171" cy="1348360"/>
          </a:xfrm>
          <a:prstGeom prst="rect">
            <a:avLst/>
          </a:prstGeom>
          <a:solidFill>
            <a:srgbClr val="EBF1DE"/>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a:solidFill>
                  <a:srgbClr val="000000"/>
                </a:solidFill>
                <a:latin typeface="Arial"/>
                <a:cs typeface="Arial"/>
              </a:rPr>
              <a:t>Create a clear delineation of responsibility between DSBD and the agencies</a:t>
            </a:r>
          </a:p>
        </p:txBody>
      </p:sp>
      <p:sp>
        <p:nvSpPr>
          <p:cNvPr id="13" name="Rectangle 12"/>
          <p:cNvSpPr/>
          <p:nvPr/>
        </p:nvSpPr>
        <p:spPr>
          <a:xfrm>
            <a:off x="2802958" y="3121563"/>
            <a:ext cx="1144171" cy="1348360"/>
          </a:xfrm>
          <a:prstGeom prst="rect">
            <a:avLst/>
          </a:prstGeom>
          <a:solidFill>
            <a:srgbClr val="EBF1DE"/>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a:solidFill>
                  <a:srgbClr val="000000"/>
                </a:solidFill>
                <a:latin typeface="Arial"/>
                <a:cs typeface="Arial"/>
              </a:rPr>
              <a:t>Invest in a robust policy, research, monitoring and evaluation capability</a:t>
            </a:r>
          </a:p>
        </p:txBody>
      </p:sp>
      <p:sp>
        <p:nvSpPr>
          <p:cNvPr id="17" name="Rectangle 16"/>
          <p:cNvSpPr/>
          <p:nvPr/>
        </p:nvSpPr>
        <p:spPr>
          <a:xfrm>
            <a:off x="5203750" y="3121563"/>
            <a:ext cx="1144171" cy="1348360"/>
          </a:xfrm>
          <a:prstGeom prst="rect">
            <a:avLst/>
          </a:prstGeom>
          <a:solidFill>
            <a:srgbClr val="EBF1DE"/>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a:solidFill>
                  <a:srgbClr val="000000"/>
                </a:solidFill>
                <a:latin typeface="Arial"/>
                <a:cs typeface="Arial"/>
              </a:rPr>
              <a:t>Strengthen points of interaction between other areas of government and with the private sector</a:t>
            </a:r>
          </a:p>
        </p:txBody>
      </p:sp>
      <p:sp>
        <p:nvSpPr>
          <p:cNvPr id="18" name="Rectangle 17"/>
          <p:cNvSpPr/>
          <p:nvPr/>
        </p:nvSpPr>
        <p:spPr>
          <a:xfrm>
            <a:off x="6404146" y="3121563"/>
            <a:ext cx="1144171" cy="1348360"/>
          </a:xfrm>
          <a:prstGeom prst="rect">
            <a:avLst/>
          </a:prstGeom>
          <a:solidFill>
            <a:srgbClr val="EBF1DE"/>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a:solidFill>
                  <a:srgbClr val="000000"/>
                </a:solidFill>
                <a:latin typeface="Arial"/>
                <a:cs typeface="Arial"/>
              </a:rPr>
              <a:t>Consolidate the mandate for cooperatives to improve focus </a:t>
            </a:r>
          </a:p>
        </p:txBody>
      </p:sp>
      <p:sp>
        <p:nvSpPr>
          <p:cNvPr id="21" name="Rectangle 20"/>
          <p:cNvSpPr/>
          <p:nvPr/>
        </p:nvSpPr>
        <p:spPr>
          <a:xfrm>
            <a:off x="4003354" y="3121563"/>
            <a:ext cx="1144171" cy="1348360"/>
          </a:xfrm>
          <a:prstGeom prst="rect">
            <a:avLst/>
          </a:prstGeom>
          <a:solidFill>
            <a:srgbClr val="EBF1DE"/>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rgbClr val="000000"/>
                </a:solidFill>
                <a:latin typeface="Arial"/>
                <a:cs typeface="Arial"/>
              </a:rPr>
              <a:t>Package DSBD, SEDA </a:t>
            </a:r>
            <a:r>
              <a:rPr lang="en-ZA" sz="1100" dirty="0">
                <a:solidFill>
                  <a:srgbClr val="000000"/>
                </a:solidFill>
                <a:latin typeface="Arial"/>
                <a:cs typeface="Arial"/>
              </a:rPr>
              <a:t>and </a:t>
            </a:r>
            <a:r>
              <a:rPr lang="en-ZA" sz="1100" dirty="0" smtClean="0">
                <a:solidFill>
                  <a:srgbClr val="000000"/>
                </a:solidFill>
                <a:latin typeface="Arial"/>
                <a:cs typeface="Arial"/>
              </a:rPr>
              <a:t>SEFA offerings to </a:t>
            </a:r>
            <a:r>
              <a:rPr lang="en-ZA" sz="1100" dirty="0">
                <a:solidFill>
                  <a:srgbClr val="000000"/>
                </a:solidFill>
                <a:latin typeface="Arial"/>
                <a:cs typeface="Arial"/>
              </a:rPr>
              <a:t>present a single point of entry to </a:t>
            </a:r>
            <a:r>
              <a:rPr lang="en-ZA" sz="1100" dirty="0" smtClean="0">
                <a:solidFill>
                  <a:srgbClr val="000000"/>
                </a:solidFill>
                <a:latin typeface="Arial"/>
                <a:cs typeface="Arial"/>
              </a:rPr>
              <a:t>SMMEs</a:t>
            </a:r>
            <a:endParaRPr lang="en-ZA" sz="1100" dirty="0">
              <a:solidFill>
                <a:srgbClr val="000000"/>
              </a:solidFill>
              <a:latin typeface="Arial"/>
              <a:cs typeface="Arial"/>
            </a:endParaRPr>
          </a:p>
        </p:txBody>
      </p:sp>
      <p:sp>
        <p:nvSpPr>
          <p:cNvPr id="16" name="Rectangle 15"/>
          <p:cNvSpPr/>
          <p:nvPr/>
        </p:nvSpPr>
        <p:spPr>
          <a:xfrm>
            <a:off x="7604542" y="3121563"/>
            <a:ext cx="1144171" cy="1348854"/>
          </a:xfrm>
          <a:prstGeom prst="rect">
            <a:avLst/>
          </a:prstGeom>
          <a:solidFill>
            <a:srgbClr val="EBF1DE"/>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rgbClr val="000000"/>
                </a:solidFill>
                <a:latin typeface="Arial"/>
                <a:cs typeface="Arial"/>
              </a:rPr>
              <a:t>Bed down a structure and conduct proper change management</a:t>
            </a:r>
            <a:endParaRPr lang="en-ZA" sz="1100" dirty="0">
              <a:solidFill>
                <a:srgbClr val="000000"/>
              </a:solidFill>
              <a:latin typeface="Arial"/>
              <a:cs typeface="Arial"/>
            </a:endParaRPr>
          </a:p>
        </p:txBody>
      </p:sp>
      <p:sp>
        <p:nvSpPr>
          <p:cNvPr id="20" name="Rectangle 19"/>
          <p:cNvSpPr/>
          <p:nvPr/>
        </p:nvSpPr>
        <p:spPr>
          <a:xfrm>
            <a:off x="402166" y="4868846"/>
            <a:ext cx="1144171" cy="817111"/>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ZA" sz="1100" dirty="0" smtClean="0">
                <a:solidFill>
                  <a:prstClr val="white"/>
                </a:solidFill>
              </a:rPr>
              <a:t>WORKSTREAM 1: Rationalise &amp; Refocus Programmes</a:t>
            </a:r>
            <a:endParaRPr lang="en-ZA" sz="1100" dirty="0">
              <a:solidFill>
                <a:prstClr val="white"/>
              </a:solidFill>
            </a:endParaRPr>
          </a:p>
        </p:txBody>
      </p:sp>
      <p:sp>
        <p:nvSpPr>
          <p:cNvPr id="22" name="Rectangle 21"/>
          <p:cNvSpPr/>
          <p:nvPr/>
        </p:nvSpPr>
        <p:spPr>
          <a:xfrm>
            <a:off x="1602562" y="4868846"/>
            <a:ext cx="1144171" cy="817111"/>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ZA" sz="1100" dirty="0" smtClean="0">
                <a:solidFill>
                  <a:prstClr val="white"/>
                </a:solidFill>
              </a:rPr>
              <a:t>WORKSTREAM 2: Department/ Agency Operating Model</a:t>
            </a:r>
            <a:endParaRPr lang="en-ZA" sz="1100" dirty="0">
              <a:solidFill>
                <a:prstClr val="white"/>
              </a:solidFill>
            </a:endParaRPr>
          </a:p>
        </p:txBody>
      </p:sp>
      <p:sp>
        <p:nvSpPr>
          <p:cNvPr id="28" name="Rectangle 27"/>
          <p:cNvSpPr/>
          <p:nvPr/>
        </p:nvSpPr>
        <p:spPr>
          <a:xfrm>
            <a:off x="2802958" y="4868846"/>
            <a:ext cx="1144171" cy="817111"/>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ZA" sz="1100" dirty="0" smtClean="0">
                <a:solidFill>
                  <a:prstClr val="white"/>
                </a:solidFill>
              </a:rPr>
              <a:t>WORKSTREAM 3: Policy, Research, Monitoring &amp; Evaluation</a:t>
            </a:r>
            <a:endParaRPr lang="en-ZA" sz="1100" dirty="0">
              <a:solidFill>
                <a:prstClr val="white"/>
              </a:solidFill>
            </a:endParaRPr>
          </a:p>
        </p:txBody>
      </p:sp>
      <p:sp>
        <p:nvSpPr>
          <p:cNvPr id="29" name="Rectangle 28"/>
          <p:cNvSpPr/>
          <p:nvPr/>
        </p:nvSpPr>
        <p:spPr>
          <a:xfrm>
            <a:off x="5203750" y="4868846"/>
            <a:ext cx="1144171" cy="817111"/>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ZA" sz="1100" dirty="0" smtClean="0">
                <a:solidFill>
                  <a:prstClr val="white"/>
                </a:solidFill>
              </a:rPr>
              <a:t>WORKSTREAM 5: Strategic Partnerships</a:t>
            </a:r>
            <a:endParaRPr lang="en-ZA" sz="1100" dirty="0">
              <a:solidFill>
                <a:prstClr val="white"/>
              </a:solidFill>
            </a:endParaRPr>
          </a:p>
        </p:txBody>
      </p:sp>
      <p:sp>
        <p:nvSpPr>
          <p:cNvPr id="30" name="Rectangle 29"/>
          <p:cNvSpPr/>
          <p:nvPr/>
        </p:nvSpPr>
        <p:spPr>
          <a:xfrm>
            <a:off x="6404146" y="4868846"/>
            <a:ext cx="1144171" cy="817111"/>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ZA" sz="1100" dirty="0" smtClean="0">
                <a:solidFill>
                  <a:prstClr val="white"/>
                </a:solidFill>
              </a:rPr>
              <a:t>WORKSTREAM 6: Cooperatives</a:t>
            </a:r>
            <a:endParaRPr lang="en-ZA" sz="1100" dirty="0">
              <a:solidFill>
                <a:prstClr val="white"/>
              </a:solidFill>
            </a:endParaRPr>
          </a:p>
        </p:txBody>
      </p:sp>
      <p:sp>
        <p:nvSpPr>
          <p:cNvPr id="31" name="Rectangle 30"/>
          <p:cNvSpPr/>
          <p:nvPr/>
        </p:nvSpPr>
        <p:spPr>
          <a:xfrm>
            <a:off x="4003354" y="4868846"/>
            <a:ext cx="1144171" cy="817111"/>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ZA" sz="1100" dirty="0" smtClean="0">
                <a:solidFill>
                  <a:prstClr val="white"/>
                </a:solidFill>
              </a:rPr>
              <a:t>WORKSTREAM 4: Single Citizen Service Proposition</a:t>
            </a:r>
            <a:endParaRPr lang="en-ZA" sz="1100" dirty="0">
              <a:solidFill>
                <a:prstClr val="white"/>
              </a:solidFill>
            </a:endParaRPr>
          </a:p>
        </p:txBody>
      </p:sp>
      <p:sp>
        <p:nvSpPr>
          <p:cNvPr id="32" name="Rectangle 31"/>
          <p:cNvSpPr/>
          <p:nvPr/>
        </p:nvSpPr>
        <p:spPr>
          <a:xfrm>
            <a:off x="7604542" y="4868846"/>
            <a:ext cx="1144171" cy="817411"/>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ZA" sz="1100" dirty="0" smtClean="0">
                <a:solidFill>
                  <a:prstClr val="white"/>
                </a:solidFill>
              </a:rPr>
              <a:t>WORKSTREAM 7: Org Design &amp; Change Management</a:t>
            </a:r>
            <a:endParaRPr lang="en-ZA" sz="1100" dirty="0">
              <a:solidFill>
                <a:prstClr val="white"/>
              </a:solidFill>
            </a:endParaRPr>
          </a:p>
        </p:txBody>
      </p:sp>
      <p:sp>
        <p:nvSpPr>
          <p:cNvPr id="4" name="Oval 3"/>
          <p:cNvSpPr/>
          <p:nvPr/>
        </p:nvSpPr>
        <p:spPr>
          <a:xfrm>
            <a:off x="276166" y="4795520"/>
            <a:ext cx="252000" cy="252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smtClean="0">
                <a:solidFill>
                  <a:srgbClr val="584E45"/>
                </a:solidFill>
              </a:rPr>
              <a:t>1</a:t>
            </a:r>
            <a:endParaRPr lang="en-ZA" sz="1100" b="1" dirty="0">
              <a:solidFill>
                <a:srgbClr val="584E45"/>
              </a:solidFill>
            </a:endParaRPr>
          </a:p>
        </p:txBody>
      </p:sp>
      <p:sp>
        <p:nvSpPr>
          <p:cNvPr id="23" name="Oval 22"/>
          <p:cNvSpPr/>
          <p:nvPr/>
        </p:nvSpPr>
        <p:spPr>
          <a:xfrm>
            <a:off x="1482476" y="4795520"/>
            <a:ext cx="252000" cy="252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rgbClr val="584E45"/>
                </a:solidFill>
              </a:rPr>
              <a:t>2</a:t>
            </a:r>
          </a:p>
        </p:txBody>
      </p:sp>
      <p:sp>
        <p:nvSpPr>
          <p:cNvPr id="24" name="Oval 23"/>
          <p:cNvSpPr/>
          <p:nvPr/>
        </p:nvSpPr>
        <p:spPr>
          <a:xfrm>
            <a:off x="2688786" y="4795520"/>
            <a:ext cx="252000" cy="252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smtClean="0">
                <a:solidFill>
                  <a:srgbClr val="584E45"/>
                </a:solidFill>
              </a:rPr>
              <a:t>3</a:t>
            </a:r>
            <a:endParaRPr lang="en-ZA" sz="1100" b="1" dirty="0">
              <a:solidFill>
                <a:srgbClr val="584E45"/>
              </a:solidFill>
            </a:endParaRPr>
          </a:p>
        </p:txBody>
      </p:sp>
      <p:sp>
        <p:nvSpPr>
          <p:cNvPr id="25" name="Oval 24"/>
          <p:cNvSpPr/>
          <p:nvPr/>
        </p:nvSpPr>
        <p:spPr>
          <a:xfrm>
            <a:off x="3895096" y="4795520"/>
            <a:ext cx="252000" cy="252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rgbClr val="584E45"/>
                </a:solidFill>
              </a:rPr>
              <a:t>4</a:t>
            </a:r>
          </a:p>
        </p:txBody>
      </p:sp>
      <p:sp>
        <p:nvSpPr>
          <p:cNvPr id="26" name="Oval 25"/>
          <p:cNvSpPr/>
          <p:nvPr/>
        </p:nvSpPr>
        <p:spPr>
          <a:xfrm>
            <a:off x="5101406" y="4795520"/>
            <a:ext cx="252000" cy="252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smtClean="0">
                <a:solidFill>
                  <a:srgbClr val="584E45"/>
                </a:solidFill>
              </a:rPr>
              <a:t>5</a:t>
            </a:r>
            <a:endParaRPr lang="en-ZA" sz="1100" b="1" dirty="0">
              <a:solidFill>
                <a:srgbClr val="584E45"/>
              </a:solidFill>
            </a:endParaRPr>
          </a:p>
        </p:txBody>
      </p:sp>
      <p:sp>
        <p:nvSpPr>
          <p:cNvPr id="27" name="Oval 26"/>
          <p:cNvSpPr/>
          <p:nvPr/>
        </p:nvSpPr>
        <p:spPr>
          <a:xfrm>
            <a:off x="6307716" y="4795520"/>
            <a:ext cx="252000" cy="252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rgbClr val="584E45"/>
                </a:solidFill>
              </a:rPr>
              <a:t>6</a:t>
            </a:r>
          </a:p>
        </p:txBody>
      </p:sp>
      <p:sp>
        <p:nvSpPr>
          <p:cNvPr id="19" name="Oval 18"/>
          <p:cNvSpPr/>
          <p:nvPr/>
        </p:nvSpPr>
        <p:spPr>
          <a:xfrm>
            <a:off x="7514025" y="4795520"/>
            <a:ext cx="252000" cy="252000"/>
          </a:xfrm>
          <a:prstGeom prst="ellipse">
            <a:avLst/>
          </a:prstGeom>
          <a:solidFill>
            <a:schemeClr val="accent4"/>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rgbClr val="584E45"/>
                </a:solidFill>
              </a:rPr>
              <a:t>7</a:t>
            </a:r>
          </a:p>
        </p:txBody>
      </p:sp>
      <p:sp>
        <p:nvSpPr>
          <p:cNvPr id="33" name="Rectangle 32"/>
          <p:cNvSpPr/>
          <p:nvPr/>
        </p:nvSpPr>
        <p:spPr>
          <a:xfrm>
            <a:off x="3352800" y="1752600"/>
            <a:ext cx="2380312" cy="80146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smtClean="0">
                <a:solidFill>
                  <a:prstClr val="white"/>
                </a:solidFill>
                <a:latin typeface="Arial"/>
                <a:cs typeface="Arial"/>
              </a:rPr>
              <a:t>DSBD Programme Redesign</a:t>
            </a:r>
            <a:endParaRPr lang="en-ZA" sz="1600" dirty="0">
              <a:solidFill>
                <a:prstClr val="white"/>
              </a:solidFill>
              <a:latin typeface="Arial"/>
              <a:cs typeface="Arial"/>
            </a:endParaRPr>
          </a:p>
        </p:txBody>
      </p:sp>
      <p:cxnSp>
        <p:nvCxnSpPr>
          <p:cNvPr id="7" name="Elbow Connector 6"/>
          <p:cNvCxnSpPr>
            <a:stCxn id="33" idx="2"/>
            <a:endCxn id="11" idx="0"/>
          </p:cNvCxnSpPr>
          <p:nvPr/>
        </p:nvCxnSpPr>
        <p:spPr>
          <a:xfrm rot="5400000">
            <a:off x="2474853" y="1053459"/>
            <a:ext cx="567503" cy="3568704"/>
          </a:xfrm>
          <a:prstGeom prst="bentConnector3">
            <a:avLst>
              <a:gd name="adj1" fmla="val 50000"/>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33" idx="2"/>
            <a:endCxn id="16" idx="0"/>
          </p:cNvCxnSpPr>
          <p:nvPr/>
        </p:nvCxnSpPr>
        <p:spPr>
          <a:xfrm rot="16200000" flipH="1">
            <a:off x="6076041" y="1020975"/>
            <a:ext cx="567503" cy="3633672"/>
          </a:xfrm>
          <a:prstGeom prst="bentConnector3">
            <a:avLst>
              <a:gd name="adj1" fmla="val 50000"/>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33" idx="2"/>
            <a:endCxn id="18" idx="0"/>
          </p:cNvCxnSpPr>
          <p:nvPr/>
        </p:nvCxnSpPr>
        <p:spPr>
          <a:xfrm rot="16200000" flipH="1">
            <a:off x="5475843" y="1621173"/>
            <a:ext cx="567503" cy="2433276"/>
          </a:xfrm>
          <a:prstGeom prst="bentConnector3">
            <a:avLst>
              <a:gd name="adj1" fmla="val 50000"/>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33" idx="2"/>
            <a:endCxn id="12" idx="0"/>
          </p:cNvCxnSpPr>
          <p:nvPr/>
        </p:nvCxnSpPr>
        <p:spPr>
          <a:xfrm rot="5400000">
            <a:off x="3075051" y="1653657"/>
            <a:ext cx="567503" cy="2368308"/>
          </a:xfrm>
          <a:prstGeom prst="bentConnector3">
            <a:avLst>
              <a:gd name="adj1" fmla="val 50000"/>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33" idx="2"/>
            <a:endCxn id="13" idx="0"/>
          </p:cNvCxnSpPr>
          <p:nvPr/>
        </p:nvCxnSpPr>
        <p:spPr>
          <a:xfrm rot="5400000">
            <a:off x="3675249" y="2253855"/>
            <a:ext cx="567503" cy="1167912"/>
          </a:xfrm>
          <a:prstGeom prst="bentConnector3">
            <a:avLst>
              <a:gd name="adj1" fmla="val 50000"/>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33" idx="2"/>
            <a:endCxn id="17" idx="0"/>
          </p:cNvCxnSpPr>
          <p:nvPr/>
        </p:nvCxnSpPr>
        <p:spPr>
          <a:xfrm rot="16200000" flipH="1">
            <a:off x="4875645" y="2221371"/>
            <a:ext cx="567503" cy="1232880"/>
          </a:xfrm>
          <a:prstGeom prst="bentConnector3">
            <a:avLst>
              <a:gd name="adj1" fmla="val 50000"/>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33" idx="2"/>
            <a:endCxn id="21" idx="0"/>
          </p:cNvCxnSpPr>
          <p:nvPr/>
        </p:nvCxnSpPr>
        <p:spPr>
          <a:xfrm>
            <a:off x="4542956" y="2554060"/>
            <a:ext cx="32484" cy="567503"/>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5"/>
          <p:cNvCxnSpPr>
            <a:stCxn id="21" idx="2"/>
            <a:endCxn id="31" idx="0"/>
          </p:cNvCxnSpPr>
          <p:nvPr/>
        </p:nvCxnSpPr>
        <p:spPr>
          <a:xfrm>
            <a:off x="4575440" y="4469923"/>
            <a:ext cx="0" cy="398923"/>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45"/>
          <p:cNvCxnSpPr>
            <a:stCxn id="13" idx="2"/>
            <a:endCxn id="28" idx="0"/>
          </p:cNvCxnSpPr>
          <p:nvPr/>
        </p:nvCxnSpPr>
        <p:spPr>
          <a:xfrm>
            <a:off x="3375044" y="4469923"/>
            <a:ext cx="0" cy="398923"/>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45"/>
          <p:cNvCxnSpPr>
            <a:stCxn id="12" idx="2"/>
            <a:endCxn id="22" idx="0"/>
          </p:cNvCxnSpPr>
          <p:nvPr/>
        </p:nvCxnSpPr>
        <p:spPr>
          <a:xfrm>
            <a:off x="2174648" y="4469923"/>
            <a:ext cx="0" cy="398923"/>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45"/>
          <p:cNvCxnSpPr>
            <a:stCxn id="11" idx="2"/>
            <a:endCxn id="20" idx="0"/>
          </p:cNvCxnSpPr>
          <p:nvPr/>
        </p:nvCxnSpPr>
        <p:spPr>
          <a:xfrm>
            <a:off x="974252" y="4469923"/>
            <a:ext cx="0" cy="398923"/>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45"/>
          <p:cNvCxnSpPr>
            <a:stCxn id="17" idx="2"/>
            <a:endCxn id="29" idx="0"/>
          </p:cNvCxnSpPr>
          <p:nvPr/>
        </p:nvCxnSpPr>
        <p:spPr>
          <a:xfrm>
            <a:off x="5775836" y="4469923"/>
            <a:ext cx="0" cy="398923"/>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45"/>
          <p:cNvCxnSpPr>
            <a:stCxn id="18" idx="2"/>
            <a:endCxn id="30" idx="0"/>
          </p:cNvCxnSpPr>
          <p:nvPr/>
        </p:nvCxnSpPr>
        <p:spPr>
          <a:xfrm>
            <a:off x="6976232" y="4469923"/>
            <a:ext cx="0" cy="398923"/>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45"/>
          <p:cNvCxnSpPr>
            <a:stCxn id="16" idx="2"/>
            <a:endCxn id="32" idx="0"/>
          </p:cNvCxnSpPr>
          <p:nvPr/>
        </p:nvCxnSpPr>
        <p:spPr>
          <a:xfrm>
            <a:off x="8176628" y="4470417"/>
            <a:ext cx="0" cy="398429"/>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40"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179512" y="5943600"/>
            <a:ext cx="2258888" cy="722724"/>
          </a:xfrm>
          <a:prstGeom prst="rect">
            <a:avLst/>
          </a:prstGeom>
          <a:noFill/>
          <a:ln>
            <a:noFill/>
          </a:ln>
        </p:spPr>
      </p:pic>
      <p:sp>
        <p:nvSpPr>
          <p:cNvPr id="5" name="TextBox 4"/>
          <p:cNvSpPr txBox="1"/>
          <p:nvPr/>
        </p:nvSpPr>
        <p:spPr>
          <a:xfrm>
            <a:off x="8458200" y="6172200"/>
            <a:ext cx="457200" cy="338554"/>
          </a:xfrm>
          <a:prstGeom prst="rect">
            <a:avLst/>
          </a:prstGeom>
          <a:noFill/>
        </p:spPr>
        <p:txBody>
          <a:bodyPr wrap="square" rtlCol="0">
            <a:spAutoFit/>
          </a:bodyPr>
          <a:lstStyle/>
          <a:p>
            <a:pPr>
              <a:spcAft>
                <a:spcPts val="600"/>
              </a:spcAft>
            </a:pPr>
            <a:r>
              <a:rPr lang="en-US" sz="1600" b="1" dirty="0" smtClean="0">
                <a:latin typeface="Arial"/>
                <a:cs typeface="Arial"/>
              </a:rPr>
              <a:t>49</a:t>
            </a:r>
            <a:endParaRPr lang="en-US" sz="1200" b="1" dirty="0" smtClean="0">
              <a:latin typeface="Arial"/>
              <a:cs typeface="Arial"/>
            </a:endParaRPr>
          </a:p>
        </p:txBody>
      </p:sp>
    </p:spTree>
    <p:extLst>
      <p:ext uri="{BB962C8B-B14F-4D97-AF65-F5344CB8AC3E}">
        <p14:creationId xmlns:p14="http://schemas.microsoft.com/office/powerpoint/2010/main" xmlns="" val="483537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1"/>
            <a:ext cx="8229600" cy="5181600"/>
          </a:xfrm>
          <a:solidFill>
            <a:schemeClr val="accent3">
              <a:lumMod val="20000"/>
              <a:lumOff val="80000"/>
            </a:schemeClr>
          </a:solidFill>
        </p:spPr>
        <p:txBody>
          <a:bodyPr>
            <a:normAutofit/>
          </a:bodyPr>
          <a:lstStyle/>
          <a:p>
            <a:pPr marL="0" indent="0" algn="ctr">
              <a:buNone/>
            </a:pPr>
            <a:endParaRPr lang="en-ZA" sz="6600" dirty="0"/>
          </a:p>
          <a:p>
            <a:pPr marL="0" indent="0" algn="ctr">
              <a:buNone/>
            </a:pPr>
            <a:r>
              <a:rPr lang="en-ZA" sz="6600" dirty="0" smtClean="0">
                <a:solidFill>
                  <a:prstClr val="black"/>
                </a:solidFill>
                <a:latin typeface="Arial" panose="020B0604020202020204" pitchFamily="34" charset="0"/>
                <a:ea typeface="+mj-ea"/>
                <a:cs typeface="Arial" panose="020B0604020202020204" pitchFamily="34" charset="0"/>
              </a:rPr>
              <a:t>Programme Review: </a:t>
            </a:r>
            <a:r>
              <a:rPr lang="en-ZA" sz="6600" dirty="0">
                <a:solidFill>
                  <a:prstClr val="black"/>
                </a:solidFill>
                <a:latin typeface="Arial" panose="020B0604020202020204" pitchFamily="34" charset="0"/>
                <a:cs typeface="Arial" panose="020B0604020202020204" pitchFamily="34" charset="0"/>
              </a:rPr>
              <a:t>Situational Analysis</a:t>
            </a:r>
          </a:p>
          <a:p>
            <a:pPr marL="0" indent="0" algn="ctr">
              <a:buNone/>
            </a:pPr>
            <a:endParaRPr lang="en-ZA" sz="6600" dirty="0" smtClean="0">
              <a:solidFill>
                <a:prstClr val="black"/>
              </a:solidFill>
              <a:latin typeface="Arial" panose="020B0604020202020204" pitchFamily="34" charset="0"/>
              <a:ea typeface="+mj-ea"/>
              <a:cs typeface="Arial" panose="020B0604020202020204"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943600"/>
            <a:ext cx="2258888" cy="722724"/>
          </a:xfrm>
          <a:prstGeom prst="rect">
            <a:avLst/>
          </a:prstGeom>
          <a:noFill/>
          <a:ln>
            <a:noFill/>
          </a:ln>
        </p:spPr>
      </p:pic>
      <p:sp>
        <p:nvSpPr>
          <p:cNvPr id="6" name="Slide Number Placeholder 5"/>
          <p:cNvSpPr>
            <a:spLocks noGrp="1"/>
          </p:cNvSpPr>
          <p:nvPr>
            <p:ph type="sldNum" sz="quarter" idx="12"/>
          </p:nvPr>
        </p:nvSpPr>
        <p:spPr/>
        <p:txBody>
          <a:bodyPr/>
          <a:lstStyle/>
          <a:p>
            <a:fld id="{4AB88CD7-4EF4-4CF2-A5CD-635B91DBAFF0}" type="slidenum">
              <a:rPr lang="en-US" sz="1600" b="1" smtClean="0">
                <a:latin typeface="Arial"/>
                <a:cs typeface="Arial"/>
              </a:rPr>
              <a:pPr/>
              <a:t>5</a:t>
            </a:fld>
            <a:endParaRPr lang="en-US" sz="1600" b="1" dirty="0">
              <a:latin typeface="Arial"/>
              <a:cs typeface="Arial"/>
            </a:endParaRPr>
          </a:p>
        </p:txBody>
      </p:sp>
    </p:spTree>
    <p:extLst>
      <p:ext uri="{BB962C8B-B14F-4D97-AF65-F5344CB8AC3E}">
        <p14:creationId xmlns:p14="http://schemas.microsoft.com/office/powerpoint/2010/main" xmlns="" val="28891387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
            </a:r>
            <a:br>
              <a:rPr lang="en-ZA" dirty="0" smtClean="0"/>
            </a:br>
            <a:r>
              <a:rPr lang="en-ZA" dirty="0"/>
              <a:t/>
            </a:r>
            <a:br>
              <a:rPr lang="en-ZA" dirty="0"/>
            </a:br>
            <a:r>
              <a:rPr lang="en-ZA" dirty="0" smtClean="0"/>
              <a:t/>
            </a:r>
            <a:br>
              <a:rPr lang="en-ZA" dirty="0" smtClean="0"/>
            </a:br>
            <a:r>
              <a:rPr lang="en-ZA" dirty="0"/>
              <a:t/>
            </a:r>
            <a:br>
              <a:rPr lang="en-ZA" dirty="0"/>
            </a:br>
            <a:r>
              <a:rPr lang="en-ZA" dirty="0" smtClean="0"/>
              <a:t/>
            </a:r>
            <a:br>
              <a:rPr lang="en-ZA" dirty="0" smtClean="0"/>
            </a:br>
            <a:r>
              <a:rPr lang="en-ZA" dirty="0"/>
              <a:t/>
            </a:r>
            <a:br>
              <a:rPr lang="en-ZA" dirty="0"/>
            </a:br>
            <a:r>
              <a:rPr lang="en-ZA" dirty="0" smtClean="0"/>
              <a:t/>
            </a:r>
            <a:br>
              <a:rPr lang="en-ZA" dirty="0" smtClean="0"/>
            </a:br>
            <a:r>
              <a:rPr lang="en-ZA" dirty="0" smtClean="0"/>
              <a:t>THANK YOU</a:t>
            </a:r>
            <a:endParaRPr lang="en-ZA" dirty="0"/>
          </a:p>
        </p:txBody>
      </p:sp>
      <p:pic>
        <p:nvPicPr>
          <p:cNvPr id="4" name="Picture 3"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791200"/>
            <a:ext cx="2411288" cy="875124"/>
          </a:xfrm>
          <a:prstGeom prst="rect">
            <a:avLst/>
          </a:prstGeom>
          <a:noFill/>
          <a:ln>
            <a:noFill/>
          </a:ln>
        </p:spPr>
      </p:pic>
      <p:sp>
        <p:nvSpPr>
          <p:cNvPr id="6" name="Slide Number Placeholder 5"/>
          <p:cNvSpPr>
            <a:spLocks noGrp="1"/>
          </p:cNvSpPr>
          <p:nvPr>
            <p:ph type="sldNum" sz="quarter" idx="12"/>
          </p:nvPr>
        </p:nvSpPr>
        <p:spPr/>
        <p:txBody>
          <a:bodyPr/>
          <a:lstStyle/>
          <a:p>
            <a:r>
              <a:rPr lang="en-US" dirty="0" smtClean="0"/>
              <a:t>50</a:t>
            </a:r>
            <a:endParaRPr lang="en-US" dirty="0"/>
          </a:p>
        </p:txBody>
      </p:sp>
    </p:spTree>
    <p:extLst>
      <p:ext uri="{BB962C8B-B14F-4D97-AF65-F5344CB8AC3E}">
        <p14:creationId xmlns:p14="http://schemas.microsoft.com/office/powerpoint/2010/main" xmlns="" val="13452258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2322298856"/>
              </p:ext>
            </p:extLst>
          </p:nvPr>
        </p:nvGraphicFramePr>
        <p:xfrm>
          <a:off x="457200" y="609601"/>
          <a:ext cx="7772400" cy="4846320"/>
        </p:xfrm>
        <a:graphic>
          <a:graphicData uri="http://schemas.openxmlformats.org/drawingml/2006/table">
            <a:tbl>
              <a:tblPr firstRow="1" bandRow="1">
                <a:tableStyleId>{5C22544A-7EE6-4342-B048-85BDC9FD1C3A}</a:tableStyleId>
              </a:tblPr>
              <a:tblGrid>
                <a:gridCol w="1943100"/>
                <a:gridCol w="1943100"/>
                <a:gridCol w="1943100"/>
                <a:gridCol w="1943100"/>
              </a:tblGrid>
              <a:tr h="671191">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1771946">
                <a:tc>
                  <a:txBody>
                    <a:bodyPr/>
                    <a:lstStyle/>
                    <a:p>
                      <a:pPr marL="342900" indent="-342900">
                        <a:buAutoNum type="arabicPeriod"/>
                      </a:pPr>
                      <a:r>
                        <a:rPr lang="en-ZA" sz="1400" b="1" dirty="0" smtClean="0">
                          <a:latin typeface="Arial" panose="020B0604020202020204" pitchFamily="34" charset="0"/>
                          <a:cs typeface="Arial" panose="020B0604020202020204" pitchFamily="34" charset="0"/>
                        </a:rPr>
                        <a:t>South African   </a:t>
                      </a:r>
                    </a:p>
                    <a:p>
                      <a:pPr marL="0" indent="0">
                        <a:buNone/>
                      </a:pPr>
                      <a:r>
                        <a:rPr lang="en-ZA" sz="1400" b="1" dirty="0" smtClean="0">
                          <a:latin typeface="Arial" panose="020B0604020202020204" pitchFamily="34" charset="0"/>
                          <a:cs typeface="Arial" panose="020B0604020202020204" pitchFamily="34" charset="0"/>
                        </a:rPr>
                        <a:t>       Lifestyle Hub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effectLst/>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dk1"/>
                          </a:solidFill>
                          <a:effectLst/>
                          <a:latin typeface="Arial" pitchFamily="34" charset="0"/>
                          <a:ea typeface="+mn-ea"/>
                          <a:cs typeface="Arial" pitchFamily="34" charset="0"/>
                        </a:rPr>
                        <a:t>The South African Lifestyle Hub is a flagship project for access to market and the showcasing of South African craft products</a:t>
                      </a:r>
                      <a:r>
                        <a:rPr lang="en-US" sz="1200" kern="1200" dirty="0" smtClean="0">
                          <a:solidFill>
                            <a:schemeClr val="dk1"/>
                          </a:solidFill>
                          <a:effectLst/>
                          <a:latin typeface="+mn-lt"/>
                          <a:ea typeface="+mn-ea"/>
                          <a:cs typeface="+mn-cs"/>
                        </a:rPr>
                        <a:t>;</a:t>
                      </a:r>
                      <a:endParaRPr lang="en-ZA" sz="1200" kern="1200" dirty="0" smtClean="0">
                        <a:solidFill>
                          <a:schemeClr val="dk1"/>
                        </a:solidFill>
                        <a:effectLst/>
                        <a:latin typeface="+mn-lt"/>
                        <a:ea typeface="+mn-ea"/>
                        <a:cs typeface="+mn-cs"/>
                      </a:endParaRPr>
                    </a:p>
                    <a:p>
                      <a:pPr marL="0" indent="0" algn="l">
                        <a:buNone/>
                      </a:pPr>
                      <a:endParaRPr lang="en-ZA" sz="1200" b="0" dirty="0" smtClean="0">
                        <a:latin typeface="Arial" panose="020B0604020202020204" pitchFamily="34" charset="0"/>
                        <a:cs typeface="Arial" panose="020B0604020202020204" pitchFamily="34" charset="0"/>
                      </a:endParaRPr>
                    </a:p>
                    <a:p>
                      <a:pPr marL="171450" indent="-171450" algn="l">
                        <a:buFont typeface="Arial" pitchFamily="34" charset="0"/>
                        <a:buChar char="•"/>
                      </a:pPr>
                      <a:r>
                        <a:rPr lang="en-ZA" sz="1200" b="0" dirty="0" smtClean="0">
                          <a:latin typeface="Arial" panose="020B0604020202020204" pitchFamily="34" charset="0"/>
                          <a:cs typeface="Arial" panose="020B0604020202020204" pitchFamily="34" charset="0"/>
                        </a:rPr>
                        <a:t>The hub is a permanent showroom in Atlanta in the USA</a:t>
                      </a:r>
                    </a:p>
                    <a:p>
                      <a:pPr marL="0" indent="0" algn="l">
                        <a:buNone/>
                      </a:pPr>
                      <a:endParaRPr lang="en-ZA" sz="1200" b="0" dirty="0" smtClean="0">
                        <a:latin typeface="Arial" panose="020B0604020202020204" pitchFamily="34" charset="0"/>
                        <a:cs typeface="Arial" panose="020B0604020202020204" pitchFamily="34" charset="0"/>
                      </a:endParaRPr>
                    </a:p>
                    <a:p>
                      <a:pPr marL="171450" indent="-171450" algn="l">
                        <a:buFont typeface="Arial" pitchFamily="34" charset="0"/>
                        <a:buChar char="•"/>
                      </a:pPr>
                      <a:r>
                        <a:rPr lang="en-ZA" sz="1200" b="0" dirty="0" smtClean="0">
                          <a:latin typeface="Arial" panose="020B0604020202020204" pitchFamily="34" charset="0"/>
                          <a:cs typeface="Arial" panose="020B0604020202020204" pitchFamily="34" charset="0"/>
                        </a:rPr>
                        <a:t>The programme is administered by SEDA as a special project through an MOA with the department.</a:t>
                      </a:r>
                    </a:p>
                    <a:p>
                      <a:pPr marL="0" indent="0">
                        <a:buNone/>
                      </a:pPr>
                      <a:endParaRPr lang="en-ZA" sz="1400" b="1"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1.1</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The challenge is that this part of the only sector specific intervention to be migrated from the </a:t>
                      </a:r>
                      <a:r>
                        <a:rPr lang="en-ZA" sz="1200" dirty="0" err="1" smtClean="0">
                          <a:latin typeface="Arial" panose="020B0604020202020204" pitchFamily="34" charset="0"/>
                          <a:cs typeface="Arial" panose="020B0604020202020204" pitchFamily="34" charset="0"/>
                        </a:rPr>
                        <a:t>dti</a:t>
                      </a:r>
                      <a:r>
                        <a:rPr lang="en-ZA" sz="1200" dirty="0" smtClean="0">
                          <a:latin typeface="Arial" panose="020B0604020202020204" pitchFamily="34" charset="0"/>
                          <a:cs typeface="Arial" panose="020B0604020202020204" pitchFamily="34" charset="0"/>
                        </a:rPr>
                        <a:t>;</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1.2</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The amount spent on the hub does not justify the return. For instance, t</a:t>
                      </a:r>
                      <a:r>
                        <a:rPr lang="en-US" sz="1200" kern="1200" dirty="0" smtClean="0">
                          <a:solidFill>
                            <a:schemeClr val="dk1"/>
                          </a:solidFill>
                          <a:effectLst/>
                          <a:latin typeface="Arial" pitchFamily="34" charset="0"/>
                          <a:ea typeface="+mn-ea"/>
                          <a:cs typeface="Arial" pitchFamily="34" charset="0"/>
                        </a:rPr>
                        <a:t>he targeted</a:t>
                      </a:r>
                      <a:r>
                        <a:rPr lang="en-US" sz="1200" kern="1200" baseline="0" dirty="0" smtClean="0">
                          <a:solidFill>
                            <a:schemeClr val="dk1"/>
                          </a:solidFill>
                          <a:effectLst/>
                          <a:latin typeface="Arial" pitchFamily="34" charset="0"/>
                          <a:ea typeface="+mn-ea"/>
                          <a:cs typeface="Arial" pitchFamily="34" charset="0"/>
                        </a:rPr>
                        <a:t> outcomes for 2015/16 are that </a:t>
                      </a:r>
                      <a:r>
                        <a:rPr lang="en-US" sz="1200" kern="1200" dirty="0" smtClean="0">
                          <a:solidFill>
                            <a:schemeClr val="dk1"/>
                          </a:solidFill>
                          <a:effectLst/>
                          <a:latin typeface="Arial" pitchFamily="34" charset="0"/>
                          <a:ea typeface="+mn-ea"/>
                          <a:cs typeface="Arial" pitchFamily="34" charset="0"/>
                        </a:rPr>
                        <a:t>100 enterprises were being showcased;</a:t>
                      </a:r>
                      <a:endParaRPr lang="en-ZA" sz="1200" kern="1200" dirty="0" smtClean="0">
                        <a:solidFill>
                          <a:schemeClr val="dk1"/>
                        </a:solidFill>
                        <a:effectLst/>
                        <a:latin typeface="Arial" pitchFamily="34" charset="0"/>
                        <a:ea typeface="+mn-ea"/>
                        <a:cs typeface="Arial" pitchFamily="34" charset="0"/>
                      </a:endParaRPr>
                    </a:p>
                    <a:p>
                      <a:r>
                        <a:rPr lang="en-US" sz="1200" kern="1200" dirty="0" smtClean="0">
                          <a:solidFill>
                            <a:schemeClr val="dk1"/>
                          </a:solidFill>
                          <a:effectLst/>
                          <a:latin typeface="Arial" pitchFamily="34" charset="0"/>
                          <a:ea typeface="+mn-ea"/>
                          <a:cs typeface="Arial" pitchFamily="34" charset="0"/>
                        </a:rPr>
                        <a:t>140 direct jobs created;</a:t>
                      </a:r>
                      <a:endParaRPr lang="en-ZA" sz="1200" kern="1200" dirty="0" smtClean="0">
                        <a:solidFill>
                          <a:schemeClr val="dk1"/>
                        </a:solidFill>
                        <a:effectLst/>
                        <a:latin typeface="Arial" pitchFamily="34" charset="0"/>
                        <a:ea typeface="+mn-ea"/>
                        <a:cs typeface="Arial" pitchFamily="34" charset="0"/>
                      </a:endParaRPr>
                    </a:p>
                    <a:p>
                      <a:r>
                        <a:rPr lang="en-US" sz="1200" kern="1200" dirty="0" smtClean="0">
                          <a:solidFill>
                            <a:schemeClr val="dk1"/>
                          </a:solidFill>
                          <a:effectLst/>
                          <a:latin typeface="Arial" pitchFamily="34" charset="0"/>
                          <a:ea typeface="+mn-ea"/>
                          <a:cs typeface="Arial" pitchFamily="34" charset="0"/>
                        </a:rPr>
                        <a:t>$120 000 sales generated.</a:t>
                      </a:r>
                      <a:endParaRPr lang="en-ZA" sz="1200" kern="1200" dirty="0" smtClean="0">
                        <a:solidFill>
                          <a:schemeClr val="dk1"/>
                        </a:solidFill>
                        <a:effectLst/>
                        <a:latin typeface="Arial" pitchFamily="34" charset="0"/>
                        <a:ea typeface="+mn-ea"/>
                        <a:cs typeface="Arial" pitchFamily="34" charset="0"/>
                      </a:endParaRPr>
                    </a:p>
                    <a:p>
                      <a:endParaRPr lang="en-ZA" sz="1200" dirty="0" smtClean="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1.2.1 To be merged with existing programmes/the department must determine the value it derives from the programme/transfer to agency/discontinue. </a:t>
                      </a:r>
                      <a:endParaRPr lang="en-ZA" sz="1200" b="0" i="0" dirty="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1.2.1.1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dirty="0" smtClean="0">
                          <a:solidFill>
                            <a:schemeClr val="tx1"/>
                          </a:solidFill>
                          <a:latin typeface="Arial" panose="020B0604020202020204" pitchFamily="34" charset="0"/>
                          <a:cs typeface="Arial" panose="020B0604020202020204" pitchFamily="34" charset="0"/>
                        </a:rPr>
                        <a:t>Discontinue</a:t>
                      </a:r>
                      <a:r>
                        <a:rPr lang="en-ZA" sz="1200" b="0" i="0" dirty="0" smtClean="0">
                          <a:solidFill>
                            <a:schemeClr val="tx1"/>
                          </a:solidFill>
                          <a:latin typeface="Arial" panose="020B0604020202020204" pitchFamily="34" charset="0"/>
                          <a:cs typeface="Arial" panose="020B0604020202020204" pitchFamily="34" charset="0"/>
                        </a:rPr>
                        <a:t> and transfer to </a:t>
                      </a:r>
                      <a:r>
                        <a:rPr lang="en-ZA" sz="1200" b="0" i="0" dirty="0" err="1" smtClean="0">
                          <a:solidFill>
                            <a:schemeClr val="tx1"/>
                          </a:solidFill>
                          <a:latin typeface="Arial" panose="020B0604020202020204" pitchFamily="34" charset="0"/>
                          <a:cs typeface="Arial" panose="020B0604020202020204" pitchFamily="34" charset="0"/>
                        </a:rPr>
                        <a:t>Seda</a:t>
                      </a:r>
                      <a:r>
                        <a:rPr lang="en-ZA" sz="1200" b="0" i="0" dirty="0" smtClean="0">
                          <a:solidFill>
                            <a:schemeClr val="tx1"/>
                          </a:solidFill>
                          <a:latin typeface="Arial" panose="020B0604020202020204" pitchFamily="34" charset="0"/>
                          <a:cs typeface="Arial" panose="020B0604020202020204" pitchFamily="34" charset="0"/>
                        </a:rPr>
                        <a:t> but allow </a:t>
                      </a:r>
                      <a:r>
                        <a:rPr lang="en-ZA" sz="1200" b="0" i="0" dirty="0" err="1" smtClean="0">
                          <a:solidFill>
                            <a:schemeClr val="tx1"/>
                          </a:solidFill>
                          <a:latin typeface="Arial" panose="020B0604020202020204" pitchFamily="34" charset="0"/>
                          <a:cs typeface="Arial" panose="020B0604020202020204" pitchFamily="34" charset="0"/>
                        </a:rPr>
                        <a:t>Seda</a:t>
                      </a:r>
                      <a:r>
                        <a:rPr lang="en-ZA" sz="1200" b="0" i="0" dirty="0" smtClean="0">
                          <a:solidFill>
                            <a:schemeClr val="tx1"/>
                          </a:solidFill>
                          <a:latin typeface="Arial" panose="020B0604020202020204" pitchFamily="34" charset="0"/>
                          <a:cs typeface="Arial" panose="020B0604020202020204" pitchFamily="34" charset="0"/>
                        </a:rPr>
                        <a:t> to take a decision on whether to continue or discontinue or repackage the programme. </a:t>
                      </a:r>
                      <a:endParaRPr lang="en-ZA" sz="1800" b="1" i="1" dirty="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400" b="1" smtClean="0">
                <a:latin typeface="Arial"/>
                <a:cs typeface="Arial"/>
              </a:rPr>
              <a:pPr/>
              <a:t>51</a:t>
            </a:fld>
            <a:endParaRPr lang="en-US" b="1" dirty="0">
              <a:latin typeface="Arial"/>
              <a:cs typeface="Arial"/>
            </a:endParaRPr>
          </a:p>
        </p:txBody>
      </p:sp>
      <p:sp>
        <p:nvSpPr>
          <p:cNvPr id="3" name="TextBox 2"/>
          <p:cNvSpPr txBox="1"/>
          <p:nvPr/>
        </p:nvSpPr>
        <p:spPr>
          <a:xfrm>
            <a:off x="1143000" y="247652"/>
            <a:ext cx="6553200" cy="461665"/>
          </a:xfrm>
          <a:prstGeom prst="rect">
            <a:avLst/>
          </a:prstGeom>
          <a:noFill/>
        </p:spPr>
        <p:txBody>
          <a:bodyPr wrap="square" rtlCol="0">
            <a:spAutoFit/>
          </a:bodyPr>
          <a:lstStyle/>
          <a:p>
            <a:r>
              <a:rPr lang="en-ZA" sz="2400" b="1" dirty="0" smtClean="0"/>
              <a:t>Appendix: Individual Programme Findings</a:t>
            </a:r>
            <a:endParaRPr lang="en-ZA" sz="2400" b="1" dirty="0"/>
          </a:p>
        </p:txBody>
      </p:sp>
    </p:spTree>
    <p:extLst>
      <p:ext uri="{BB962C8B-B14F-4D97-AF65-F5344CB8AC3E}">
        <p14:creationId xmlns:p14="http://schemas.microsoft.com/office/powerpoint/2010/main" xmlns="" val="42142544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272301302"/>
              </p:ext>
            </p:extLst>
          </p:nvPr>
        </p:nvGraphicFramePr>
        <p:xfrm>
          <a:off x="457200" y="609601"/>
          <a:ext cx="7772400" cy="4998720"/>
        </p:xfrm>
        <a:graphic>
          <a:graphicData uri="http://schemas.openxmlformats.org/drawingml/2006/table">
            <a:tbl>
              <a:tblPr firstRow="1" bandRow="1">
                <a:tableStyleId>{5C22544A-7EE6-4342-B048-85BDC9FD1C3A}</a:tableStyleId>
              </a:tblPr>
              <a:tblGrid>
                <a:gridCol w="1943100"/>
                <a:gridCol w="1943100"/>
                <a:gridCol w="1943100"/>
                <a:gridCol w="1943100"/>
              </a:tblGrid>
              <a:tr h="671191">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1771946">
                <a:tc>
                  <a:txBody>
                    <a:bodyPr/>
                    <a:lstStyle/>
                    <a:p>
                      <a:pPr marL="0" indent="0">
                        <a:buNone/>
                      </a:pPr>
                      <a:r>
                        <a:rPr lang="en-ZA" sz="1400" b="1" dirty="0" smtClean="0">
                          <a:latin typeface="Arial" panose="020B0604020202020204" pitchFamily="34" charset="0"/>
                          <a:cs typeface="Arial" panose="020B0604020202020204" pitchFamily="34" charset="0"/>
                        </a:rPr>
                        <a:t>2.</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SAWEN</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SAWEN is a membership</a:t>
                      </a:r>
                      <a:r>
                        <a:rPr lang="en-ZA" sz="1200" b="0" dirty="0" smtClean="0">
                          <a:solidFill>
                            <a:schemeClr val="tx1"/>
                          </a:solidFill>
                          <a:latin typeface="Arial" panose="020B0604020202020204" pitchFamily="34" charset="0"/>
                          <a:cs typeface="Arial" panose="020B0604020202020204" pitchFamily="34" charset="0"/>
                        </a:rPr>
                        <a:t>-based</a:t>
                      </a:r>
                      <a:r>
                        <a:rPr lang="en-ZA" sz="1200" b="0" dirty="0" smtClean="0">
                          <a:latin typeface="Arial" panose="020B0604020202020204" pitchFamily="34" charset="0"/>
                          <a:cs typeface="Arial" panose="020B0604020202020204" pitchFamily="34" charset="0"/>
                        </a:rPr>
                        <a:t> Section 21 company registered under the dti, with a focus is to lobby women who are in business and who are looking to get into business to network and share ideas;</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SAWEN has 903 members with a membership fee of R300 per year. New membership structure to come into effect in the 2016/17 financial year.</a:t>
                      </a:r>
                    </a:p>
                    <a:p>
                      <a:pPr marL="0" indent="0">
                        <a:buNone/>
                      </a:pPr>
                      <a:endParaRPr lang="en-ZA" sz="1400" b="1"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2.1</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SAWEN has a limited footprint, and not all provinces are represented on the network</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2.2</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SAWEN’s programmes do not have a measurable impact, and there is no indication whether SAWEN’s programmes are contributing to achieving the department’s mandate.</a:t>
                      </a:r>
                    </a:p>
                    <a:p>
                      <a:endParaRPr lang="en-ZA" sz="16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2.5.1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Review and integrate into existing women economic empowerment programmes /discontinue as no value is derived from the programme//retain and review with a view to strengthen the programme/make it an autonomous agency</a:t>
                      </a:r>
                      <a:endParaRPr lang="en-ZA" sz="1200" b="0" i="0" dirty="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800" b="1" i="1"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2.5.1.1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baseline="0" dirty="0" smtClean="0">
                          <a:solidFill>
                            <a:schemeClr val="tx1"/>
                          </a:solidFill>
                          <a:latin typeface="Arial" panose="020B0604020202020204" pitchFamily="34" charset="0"/>
                          <a:cs typeface="Arial" panose="020B0604020202020204" pitchFamily="34" charset="0"/>
                        </a:rPr>
                        <a:t>Discontinue</a:t>
                      </a:r>
                      <a:r>
                        <a:rPr lang="en-ZA" sz="1200" b="0" i="0" baseline="0" dirty="0" smtClean="0">
                          <a:solidFill>
                            <a:schemeClr val="tx1"/>
                          </a:solidFill>
                          <a:latin typeface="Arial" panose="020B0604020202020204" pitchFamily="34" charset="0"/>
                          <a:cs typeface="Arial" panose="020B0604020202020204" pitchFamily="34" charset="0"/>
                        </a:rPr>
                        <a:t> as </a:t>
                      </a:r>
                      <a:r>
                        <a:rPr lang="en-ZA" sz="1200" b="0" i="0" dirty="0" smtClean="0">
                          <a:solidFill>
                            <a:schemeClr val="tx1"/>
                          </a:solidFill>
                          <a:latin typeface="Arial" panose="020B0604020202020204" pitchFamily="34" charset="0"/>
                          <a:cs typeface="Arial" panose="020B0604020202020204" pitchFamily="34" charset="0"/>
                        </a:rPr>
                        <a:t>financial support to the programme as it has not received any substantial return on its investment.</a:t>
                      </a:r>
                    </a:p>
                    <a:p>
                      <a:endParaRPr lang="en-ZA" sz="1800" b="1" i="1" dirty="0" smtClean="0">
                        <a:solidFill>
                          <a:schemeClr val="tx1"/>
                        </a:solidFill>
                        <a:latin typeface="Arial" panose="020B0604020202020204" pitchFamily="34" charset="0"/>
                        <a:cs typeface="Arial" panose="020B0604020202020204" pitchFamily="34" charset="0"/>
                      </a:endParaRPr>
                    </a:p>
                    <a:p>
                      <a:endParaRPr lang="en-ZA" sz="1800" b="1" i="1" dirty="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latin typeface="Arial"/>
                <a:cs typeface="Arial"/>
              </a:rPr>
              <a:pPr/>
              <a:t>52</a:t>
            </a:fld>
            <a:endParaRPr lang="en-US" b="1" dirty="0">
              <a:latin typeface="Arial"/>
              <a:cs typeface="Arial"/>
            </a:endParaRPr>
          </a:p>
        </p:txBody>
      </p:sp>
    </p:spTree>
    <p:extLst>
      <p:ext uri="{BB962C8B-B14F-4D97-AF65-F5344CB8AC3E}">
        <p14:creationId xmlns:p14="http://schemas.microsoft.com/office/powerpoint/2010/main" xmlns="" val="38160161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2831318801"/>
              </p:ext>
            </p:extLst>
          </p:nvPr>
        </p:nvGraphicFramePr>
        <p:xfrm>
          <a:off x="457200" y="609601"/>
          <a:ext cx="7772400" cy="4968240"/>
        </p:xfrm>
        <a:graphic>
          <a:graphicData uri="http://schemas.openxmlformats.org/drawingml/2006/table">
            <a:tbl>
              <a:tblPr firstRow="1" bandRow="1">
                <a:tableStyleId>{5C22544A-7EE6-4342-B048-85BDC9FD1C3A}</a:tableStyleId>
              </a:tblPr>
              <a:tblGrid>
                <a:gridCol w="1943100"/>
                <a:gridCol w="1943100"/>
                <a:gridCol w="1943100"/>
                <a:gridCol w="1943100"/>
              </a:tblGrid>
              <a:tr h="671191">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1771946">
                <a:tc>
                  <a:txBody>
                    <a:bodyPr/>
                    <a:lstStyle/>
                    <a:p>
                      <a:pPr marL="0" indent="0">
                        <a:buNone/>
                      </a:pPr>
                      <a:r>
                        <a:rPr lang="en-ZA" sz="1400" b="1" dirty="0" smtClean="0">
                          <a:latin typeface="Arial" panose="020B0604020202020204" pitchFamily="34" charset="0"/>
                          <a:cs typeface="Arial" panose="020B0604020202020204" pitchFamily="34" charset="0"/>
                        </a:rPr>
                        <a:t>3.</a:t>
                      </a:r>
                      <a:r>
                        <a:rPr lang="en-ZA" sz="1400" b="1" baseline="0" dirty="0" smtClean="0">
                          <a:latin typeface="Arial" panose="020B0604020202020204" pitchFamily="34" charset="0"/>
                          <a:cs typeface="Arial" panose="020B0604020202020204" pitchFamily="34" charset="0"/>
                        </a:rPr>
                        <a:t>  </a:t>
                      </a:r>
                      <a:r>
                        <a:rPr lang="en-ZA" sz="1400" b="1" dirty="0" err="1" smtClean="0">
                          <a:latin typeface="Arial" panose="020B0604020202020204" pitchFamily="34" charset="0"/>
                          <a:cs typeface="Arial" panose="020B0604020202020204" pitchFamily="34" charset="0"/>
                        </a:rPr>
                        <a:t>Bavumile</a:t>
                      </a:r>
                      <a:endParaRPr lang="en-ZA" sz="1400" b="1" dirty="0" smtClean="0">
                        <a:latin typeface="Arial" panose="020B0604020202020204" pitchFamily="34" charset="0"/>
                        <a:cs typeface="Arial" panose="020B0604020202020204" pitchFamily="34" charset="0"/>
                      </a:endParaRPr>
                    </a:p>
                    <a:p>
                      <a:pPr marL="0" indent="0">
                        <a:buNone/>
                      </a:pPr>
                      <a:endParaRPr lang="en-ZA" sz="1200" b="0" dirty="0" smtClean="0">
                        <a:latin typeface="Arial" panose="020B0604020202020204" pitchFamily="34" charset="0"/>
                        <a:cs typeface="Arial" panose="020B0604020202020204" pitchFamily="34" charset="0"/>
                      </a:endParaRP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err="1" smtClean="0">
                          <a:latin typeface="Arial" panose="020B0604020202020204" pitchFamily="34" charset="0"/>
                          <a:cs typeface="Arial" panose="020B0604020202020204" pitchFamily="34" charset="0"/>
                        </a:rPr>
                        <a:t>Bavumile</a:t>
                      </a:r>
                      <a:r>
                        <a:rPr lang="en-ZA" sz="1200" b="0" dirty="0" smtClean="0">
                          <a:latin typeface="Arial" panose="020B0604020202020204" pitchFamily="34" charset="0"/>
                          <a:cs typeface="Arial" panose="020B0604020202020204" pitchFamily="34" charset="0"/>
                        </a:rPr>
                        <a:t> is a programme aimed at enhancing skills of women entrepreneurs who manufacture products from standard materials. </a:t>
                      </a:r>
                      <a:r>
                        <a:rPr lang="en-ZA" sz="1200" b="0" dirty="0" err="1" smtClean="0">
                          <a:latin typeface="Arial" panose="020B0604020202020204" pitchFamily="34" charset="0"/>
                          <a:cs typeface="Arial" panose="020B0604020202020204" pitchFamily="34" charset="0"/>
                        </a:rPr>
                        <a:t>Bavumile</a:t>
                      </a:r>
                      <a:r>
                        <a:rPr lang="en-ZA" sz="1200" b="0" dirty="0" smtClean="0">
                          <a:latin typeface="Arial" panose="020B0604020202020204" pitchFamily="34" charset="0"/>
                          <a:cs typeface="Arial" panose="020B0604020202020204" pitchFamily="34" charset="0"/>
                        </a:rPr>
                        <a:t> is targeted at women with basic skills who are aspiring to start their own enterprises; </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err="1" smtClean="0">
                          <a:latin typeface="Arial" panose="020B0604020202020204" pitchFamily="34" charset="0"/>
                          <a:cs typeface="Arial" panose="020B0604020202020204" pitchFamily="34" charset="0"/>
                        </a:rPr>
                        <a:t>Bavumile</a:t>
                      </a:r>
                      <a:r>
                        <a:rPr lang="en-ZA" sz="1200" b="0" dirty="0" smtClean="0">
                          <a:latin typeface="Arial" panose="020B0604020202020204" pitchFamily="34" charset="0"/>
                          <a:cs typeface="Arial" panose="020B0604020202020204" pitchFamily="34" charset="0"/>
                        </a:rPr>
                        <a:t> offers a 20 day training course to successful applicants according to areas of expertise with a focus on sewing, knitting, weaving, and craft.</a:t>
                      </a:r>
                      <a:endParaRPr lang="en-ZA" sz="1400" b="1"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3.1</a:t>
                      </a:r>
                      <a:r>
                        <a:rPr lang="en-ZA" sz="1200" baseline="0" dirty="0" smtClean="0">
                          <a:latin typeface="Arial" panose="020B0604020202020204" pitchFamily="34" charset="0"/>
                          <a:cs typeface="Arial" panose="020B0604020202020204" pitchFamily="34" charset="0"/>
                        </a:rPr>
                        <a:t> </a:t>
                      </a:r>
                      <a:r>
                        <a:rPr lang="en-ZA" sz="1200" dirty="0" err="1" smtClean="0">
                          <a:latin typeface="Arial" panose="020B0604020202020204" pitchFamily="34" charset="0"/>
                          <a:cs typeface="Arial" panose="020B0604020202020204" pitchFamily="34" charset="0"/>
                        </a:rPr>
                        <a:t>Bavumile</a:t>
                      </a:r>
                      <a:r>
                        <a:rPr lang="en-ZA" sz="1200" dirty="0" smtClean="0">
                          <a:latin typeface="Arial" panose="020B0604020202020204" pitchFamily="34" charset="0"/>
                          <a:cs typeface="Arial" panose="020B0604020202020204" pitchFamily="34" charset="0"/>
                        </a:rPr>
                        <a:t> provides technical skills and is not focussed on developing SMMEs</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3.3</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The programme does not offer capacity building training or opportunities for participants in order to assist the participants with market building for their enterprises </a:t>
                      </a: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3.4.1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The programme does not add value to the work of the department.</a:t>
                      </a:r>
                    </a:p>
                  </a:txBody>
                  <a:tcPr>
                    <a:solidFill>
                      <a:schemeClr val="accent3">
                        <a:lumMod val="20000"/>
                        <a:lumOff val="80000"/>
                      </a:schemeClr>
                    </a:solidFill>
                  </a:tcPr>
                </a:tc>
                <a:tc>
                  <a:txBody>
                    <a:bodyPr/>
                    <a:lstStyle/>
                    <a:p>
                      <a:endParaRPr lang="en-ZA" sz="1800" b="1" i="1"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3.4.1.1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dirty="0" smtClean="0">
                          <a:solidFill>
                            <a:schemeClr val="tx1"/>
                          </a:solidFill>
                          <a:latin typeface="Arial" panose="020B0604020202020204" pitchFamily="34" charset="0"/>
                          <a:cs typeface="Arial" panose="020B0604020202020204" pitchFamily="34" charset="0"/>
                        </a:rPr>
                        <a:t>Discontinue</a:t>
                      </a:r>
                      <a:r>
                        <a:rPr lang="en-ZA" sz="1200" b="0" i="0" dirty="0" smtClean="0">
                          <a:solidFill>
                            <a:schemeClr val="tx1"/>
                          </a:solidFill>
                          <a:latin typeface="Arial" panose="020B0604020202020204" pitchFamily="34" charset="0"/>
                          <a:cs typeface="Arial" panose="020B0604020202020204" pitchFamily="34" charset="0"/>
                        </a:rPr>
                        <a:t> at the end of 2015/16 financial year. Integrate the skills development into </a:t>
                      </a:r>
                      <a:r>
                        <a:rPr lang="en-ZA" sz="1200" b="0" i="0" dirty="0" err="1" smtClean="0">
                          <a:solidFill>
                            <a:schemeClr val="tx1"/>
                          </a:solidFill>
                          <a:latin typeface="Arial" panose="020B0604020202020204" pitchFamily="34" charset="0"/>
                          <a:cs typeface="Arial" panose="020B0604020202020204" pitchFamily="34" charset="0"/>
                        </a:rPr>
                        <a:t>Seda</a:t>
                      </a:r>
                      <a:r>
                        <a:rPr lang="en-ZA" sz="1200" b="0" i="0" dirty="0" smtClean="0">
                          <a:solidFill>
                            <a:schemeClr val="tx1"/>
                          </a:solidFill>
                          <a:latin typeface="Arial" panose="020B0604020202020204" pitchFamily="34" charset="0"/>
                          <a:cs typeface="Arial" panose="020B0604020202020204" pitchFamily="34" charset="0"/>
                        </a:rPr>
                        <a:t> as this is part of their mandate</a:t>
                      </a:r>
                      <a:endParaRPr lang="en-ZA" sz="1800" b="1" i="1" dirty="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latin typeface="Arial"/>
                <a:cs typeface="Arial"/>
              </a:rPr>
              <a:pPr/>
              <a:t>53</a:t>
            </a:fld>
            <a:endParaRPr lang="en-US" sz="1600" b="1" dirty="0">
              <a:latin typeface="Arial"/>
              <a:cs typeface="Arial"/>
            </a:endParaRPr>
          </a:p>
        </p:txBody>
      </p:sp>
    </p:spTree>
    <p:extLst>
      <p:ext uri="{BB962C8B-B14F-4D97-AF65-F5344CB8AC3E}">
        <p14:creationId xmlns:p14="http://schemas.microsoft.com/office/powerpoint/2010/main" xmlns="" val="13798589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2500899761"/>
              </p:ext>
            </p:extLst>
          </p:nvPr>
        </p:nvGraphicFramePr>
        <p:xfrm>
          <a:off x="457200" y="609601"/>
          <a:ext cx="7772400" cy="4632960"/>
        </p:xfrm>
        <a:graphic>
          <a:graphicData uri="http://schemas.openxmlformats.org/drawingml/2006/table">
            <a:tbl>
              <a:tblPr firstRow="1" bandRow="1">
                <a:tableStyleId>{5C22544A-7EE6-4342-B048-85BDC9FD1C3A}</a:tableStyleId>
              </a:tblPr>
              <a:tblGrid>
                <a:gridCol w="1943100"/>
                <a:gridCol w="1943100"/>
                <a:gridCol w="1943100"/>
                <a:gridCol w="1943100"/>
              </a:tblGrid>
              <a:tr h="671191">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1771946">
                <a:tc>
                  <a:txBody>
                    <a:bodyPr/>
                    <a:lstStyle/>
                    <a:p>
                      <a:pPr marL="0" indent="0">
                        <a:buNone/>
                      </a:pPr>
                      <a:r>
                        <a:rPr lang="en-ZA" sz="1400" b="1" dirty="0" smtClean="0">
                          <a:latin typeface="Arial" panose="020B0604020202020204" pitchFamily="34" charset="0"/>
                          <a:cs typeface="Arial" panose="020B0604020202020204" pitchFamily="34" charset="0"/>
                        </a:rPr>
                        <a:t>4.</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TWIB</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TWIB was started in 1998 to encourage women to use technology in their businesses. The programme focuses on the use of technology in business; </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This programme also arranges the annual TWIB Awards to give recognition to women who have used technology to enhance their businesses</a:t>
                      </a:r>
                    </a:p>
                    <a:p>
                      <a:pPr marL="0" indent="0">
                        <a:buNone/>
                      </a:pPr>
                      <a:endParaRPr lang="en-ZA" sz="1400" b="1"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4.1</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The funds and time spent on the TWIB programme are not commensurate with the impact that the programme achieves.</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4.2</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There are no follow ups with participants to track their progress; Only one enterprise (the winner) benefits from the programme per year.</a:t>
                      </a: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4.3.1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The TWIB Awards elements should be discontinued and the technology support aspect be transferred to </a:t>
                      </a:r>
                      <a:r>
                        <a:rPr lang="en-ZA" sz="1200" b="0" i="0" dirty="0" err="1" smtClean="0">
                          <a:solidFill>
                            <a:schemeClr val="tx1"/>
                          </a:solidFill>
                          <a:latin typeface="Arial" panose="020B0604020202020204" pitchFamily="34" charset="0"/>
                          <a:cs typeface="Arial" panose="020B0604020202020204" pitchFamily="34" charset="0"/>
                        </a:rPr>
                        <a:t>Seda</a:t>
                      </a:r>
                      <a:r>
                        <a:rPr lang="en-ZA" sz="1200" b="0" i="0" dirty="0" smtClean="0">
                          <a:solidFill>
                            <a:schemeClr val="tx1"/>
                          </a:solidFill>
                          <a:latin typeface="Arial" panose="020B0604020202020204" pitchFamily="34" charset="0"/>
                          <a:cs typeface="Arial" panose="020B0604020202020204" pitchFamily="34" charset="0"/>
                        </a:rPr>
                        <a:t> and be implemented through STP.</a:t>
                      </a:r>
                    </a:p>
                  </a:txBody>
                  <a:tcPr>
                    <a:solidFill>
                      <a:schemeClr val="accent3">
                        <a:lumMod val="20000"/>
                        <a:lumOff val="80000"/>
                      </a:schemeClr>
                    </a:solidFill>
                  </a:tcPr>
                </a:tc>
                <a:tc>
                  <a:txBody>
                    <a:bodyPr/>
                    <a:lstStyle/>
                    <a:p>
                      <a:endParaRPr lang="en-ZA" sz="1800" b="1" i="1"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4.3.1.1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dirty="0" smtClean="0">
                          <a:solidFill>
                            <a:schemeClr val="tx1"/>
                          </a:solidFill>
                          <a:latin typeface="Arial" panose="020B0604020202020204" pitchFamily="34" charset="0"/>
                          <a:cs typeface="Arial" panose="020B0604020202020204" pitchFamily="34" charset="0"/>
                        </a:rPr>
                        <a:t>Transfer</a:t>
                      </a:r>
                      <a:r>
                        <a:rPr lang="en-ZA" sz="1200" b="0" i="0" dirty="0" smtClean="0">
                          <a:solidFill>
                            <a:schemeClr val="tx1"/>
                          </a:solidFill>
                          <a:latin typeface="Arial" panose="020B0604020202020204" pitchFamily="34" charset="0"/>
                          <a:cs typeface="Arial" panose="020B0604020202020204" pitchFamily="34" charset="0"/>
                        </a:rPr>
                        <a:t> to </a:t>
                      </a:r>
                      <a:r>
                        <a:rPr lang="en-ZA" sz="1200" b="0" i="0" dirty="0" err="1" smtClean="0">
                          <a:solidFill>
                            <a:schemeClr val="tx1"/>
                          </a:solidFill>
                          <a:latin typeface="Arial" panose="020B0604020202020204" pitchFamily="34" charset="0"/>
                          <a:cs typeface="Arial" panose="020B0604020202020204" pitchFamily="34" charset="0"/>
                        </a:rPr>
                        <a:t>seda</a:t>
                      </a:r>
                      <a:r>
                        <a:rPr lang="en-ZA" sz="1200" b="0" i="0" dirty="0" smtClean="0">
                          <a:solidFill>
                            <a:schemeClr val="tx1"/>
                          </a:solidFill>
                          <a:latin typeface="Arial" panose="020B0604020202020204" pitchFamily="34" charset="0"/>
                          <a:cs typeface="Arial" panose="020B0604020202020204" pitchFamily="34" charset="0"/>
                        </a:rPr>
                        <a:t> and propose that they continue with the Technology aspect.</a:t>
                      </a:r>
                      <a:endParaRPr lang="en-ZA" sz="1200" b="0" i="0" dirty="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latin typeface="Arial"/>
                <a:cs typeface="Arial"/>
              </a:rPr>
              <a:pPr/>
              <a:t>54</a:t>
            </a:fld>
            <a:endParaRPr lang="en-US" b="1" dirty="0">
              <a:latin typeface="Arial"/>
              <a:cs typeface="Arial"/>
            </a:endParaRPr>
          </a:p>
        </p:txBody>
      </p:sp>
    </p:spTree>
    <p:extLst>
      <p:ext uri="{BB962C8B-B14F-4D97-AF65-F5344CB8AC3E}">
        <p14:creationId xmlns:p14="http://schemas.microsoft.com/office/powerpoint/2010/main" xmlns="" val="33492092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1520397168"/>
              </p:ext>
            </p:extLst>
          </p:nvPr>
        </p:nvGraphicFramePr>
        <p:xfrm>
          <a:off x="457200" y="609601"/>
          <a:ext cx="7772400" cy="4815840"/>
        </p:xfrm>
        <a:graphic>
          <a:graphicData uri="http://schemas.openxmlformats.org/drawingml/2006/table">
            <a:tbl>
              <a:tblPr firstRow="1" bandRow="1">
                <a:tableStyleId>{5C22544A-7EE6-4342-B048-85BDC9FD1C3A}</a:tableStyleId>
              </a:tblPr>
              <a:tblGrid>
                <a:gridCol w="1943100"/>
                <a:gridCol w="1943100"/>
                <a:gridCol w="1943100"/>
                <a:gridCol w="1943100"/>
              </a:tblGrid>
              <a:tr h="671191">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1771946">
                <a:tc>
                  <a:txBody>
                    <a:bodyPr/>
                    <a:lstStyle/>
                    <a:p>
                      <a:pPr marL="0" indent="0">
                        <a:buNone/>
                      </a:pPr>
                      <a:r>
                        <a:rPr lang="en-ZA" sz="1400" b="1" dirty="0" smtClean="0">
                          <a:latin typeface="Arial" panose="020B0604020202020204" pitchFamily="34" charset="0"/>
                          <a:cs typeface="Arial" panose="020B0604020202020204" pitchFamily="34" charset="0"/>
                        </a:rPr>
                        <a:t>5.</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Techno girls</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Training programme on how to develop a business plan for a technology business;</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This programme takes place over a weekend annually, and Grade 9, 10 &amp; 11 learners are trained on how to develop business plans for science and technology businesses</a:t>
                      </a:r>
                    </a:p>
                    <a:p>
                      <a:pPr marL="0" indent="0">
                        <a:buNone/>
                      </a:pPr>
                      <a:endParaRPr lang="en-ZA" sz="1400" b="1"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5.3</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This is a training programme and it should not be implemented by the department, but by an appropriate agency or training authority;</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5.4</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This programme is targeted at school children who are not in a position to operate businesses.</a:t>
                      </a: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5.4.1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No value add;</a:t>
                      </a: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5.4.2</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This programme is not aligned with the department’s mandate and strategic objectives. This programme would be better placed in the Department of Basic Education.</a:t>
                      </a:r>
                    </a:p>
                    <a:p>
                      <a:endParaRPr lang="en-ZA" sz="12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800" b="1" i="1"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5.4.3.1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dirty="0" smtClean="0">
                          <a:solidFill>
                            <a:schemeClr val="tx1"/>
                          </a:solidFill>
                          <a:latin typeface="Arial" panose="020B0604020202020204" pitchFamily="34" charset="0"/>
                          <a:cs typeface="Arial" panose="020B0604020202020204" pitchFamily="34" charset="0"/>
                        </a:rPr>
                        <a:t>Discontinue</a:t>
                      </a:r>
                      <a:endParaRPr lang="en-ZA" sz="1200" b="1" i="0" dirty="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latin typeface="Arial"/>
                <a:cs typeface="Arial"/>
              </a:rPr>
              <a:pPr/>
              <a:t>55</a:t>
            </a:fld>
            <a:endParaRPr lang="en-US" sz="1600" b="1" dirty="0">
              <a:latin typeface="Arial"/>
              <a:cs typeface="Arial"/>
            </a:endParaRPr>
          </a:p>
        </p:txBody>
      </p:sp>
    </p:spTree>
    <p:extLst>
      <p:ext uri="{BB962C8B-B14F-4D97-AF65-F5344CB8AC3E}">
        <p14:creationId xmlns:p14="http://schemas.microsoft.com/office/powerpoint/2010/main" xmlns="" val="30460587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3055817040"/>
              </p:ext>
            </p:extLst>
          </p:nvPr>
        </p:nvGraphicFramePr>
        <p:xfrm>
          <a:off x="457200" y="472441"/>
          <a:ext cx="7772400" cy="5394960"/>
        </p:xfrm>
        <a:graphic>
          <a:graphicData uri="http://schemas.openxmlformats.org/drawingml/2006/table">
            <a:tbl>
              <a:tblPr firstRow="1" bandRow="1">
                <a:tableStyleId>{5C22544A-7EE6-4342-B048-85BDC9FD1C3A}</a:tableStyleId>
              </a:tblPr>
              <a:tblGrid>
                <a:gridCol w="1943100"/>
                <a:gridCol w="1943100"/>
                <a:gridCol w="1943100"/>
                <a:gridCol w="1943100"/>
              </a:tblGrid>
              <a:tr h="671191">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4434839">
                <a:tc>
                  <a:txBody>
                    <a:bodyPr/>
                    <a:lstStyle/>
                    <a:p>
                      <a:pPr marL="342900" indent="-342900">
                        <a:buAutoNum type="arabicPeriod" startAt="6"/>
                      </a:pPr>
                      <a:r>
                        <a:rPr lang="en-ZA" sz="1400" b="1" dirty="0" smtClean="0">
                          <a:latin typeface="Arial" panose="020B0604020202020204" pitchFamily="34" charset="0"/>
                          <a:cs typeface="Arial" panose="020B0604020202020204" pitchFamily="34" charset="0"/>
                        </a:rPr>
                        <a:t>365 days of </a:t>
                      </a:r>
                    </a:p>
                    <a:p>
                      <a:pPr marL="0" indent="0">
                        <a:buNone/>
                      </a:pP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activism</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This is a programme that must be carried out by all national departments in an effort to combat violence against women and was launched in 2012;</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The main objective of the DSBD programme is to encourage women to participate in the economy freely and to become more independent by aligning vulnerable women to existing economic opportunities.</a:t>
                      </a:r>
                    </a:p>
                    <a:p>
                      <a:pPr marL="0" indent="0">
                        <a:buNone/>
                      </a:pPr>
                      <a:endParaRPr lang="en-ZA" sz="1400" b="1"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6.</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The scope of this programme is too broad for the department’s limited capacity and mandate</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6.2</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This programme’s activities are not aligned with the department’s mandate</a:t>
                      </a: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6.3.1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The department should continue with this programme as government has taken a decision to intensify its efforts on the protection of women and children. Government is currently developing a policy to ensure that all departments and entities report on their work to promote the 365 days of activism programme.</a:t>
                      </a:r>
                    </a:p>
                  </a:txBody>
                  <a:tcPr>
                    <a:solidFill>
                      <a:schemeClr val="accent3">
                        <a:lumMod val="20000"/>
                        <a:lumOff val="80000"/>
                      </a:schemeClr>
                    </a:solidFill>
                  </a:tcPr>
                </a:tc>
                <a:tc>
                  <a:txBody>
                    <a:bodyPr/>
                    <a:lstStyle/>
                    <a:p>
                      <a:endParaRPr lang="en-ZA" sz="1800" b="1" i="1"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6.3.1.1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baseline="0" dirty="0" smtClean="0">
                          <a:solidFill>
                            <a:schemeClr val="tx1"/>
                          </a:solidFill>
                          <a:latin typeface="Arial" panose="020B0604020202020204" pitchFamily="34" charset="0"/>
                          <a:cs typeface="Arial" panose="020B0604020202020204" pitchFamily="34" charset="0"/>
                        </a:rPr>
                        <a:t>Discontinue. </a:t>
                      </a:r>
                      <a:r>
                        <a:rPr lang="en-ZA" sz="1200" b="0" i="0" baseline="0" dirty="0" smtClean="0">
                          <a:solidFill>
                            <a:schemeClr val="tx1"/>
                          </a:solidFill>
                          <a:latin typeface="Arial" panose="020B0604020202020204" pitchFamily="34" charset="0"/>
                          <a:cs typeface="Arial" panose="020B0604020202020204" pitchFamily="34" charset="0"/>
                        </a:rPr>
                        <a:t>The department will m</a:t>
                      </a:r>
                      <a:r>
                        <a:rPr lang="en-ZA" sz="1200" b="0" i="0" dirty="0" smtClean="0">
                          <a:solidFill>
                            <a:schemeClr val="tx1"/>
                          </a:solidFill>
                          <a:latin typeface="Arial" panose="020B0604020202020204" pitchFamily="34" charset="0"/>
                          <a:cs typeface="Arial" panose="020B0604020202020204" pitchFamily="34" charset="0"/>
                        </a:rPr>
                        <a:t>ainstream the principles of the programme into its existing programmes.</a:t>
                      </a: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pPr/>
              <a:t>56</a:t>
            </a:fld>
            <a:endParaRPr lang="en-US" b="1" dirty="0"/>
          </a:p>
        </p:txBody>
      </p:sp>
    </p:spTree>
    <p:extLst>
      <p:ext uri="{BB962C8B-B14F-4D97-AF65-F5344CB8AC3E}">
        <p14:creationId xmlns:p14="http://schemas.microsoft.com/office/powerpoint/2010/main" xmlns="" val="25569502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3237101618"/>
              </p:ext>
            </p:extLst>
          </p:nvPr>
        </p:nvGraphicFramePr>
        <p:xfrm>
          <a:off x="457200" y="106681"/>
          <a:ext cx="7772400" cy="5684519"/>
        </p:xfrm>
        <a:graphic>
          <a:graphicData uri="http://schemas.openxmlformats.org/drawingml/2006/table">
            <a:tbl>
              <a:tblPr firstRow="1" bandRow="1">
                <a:tableStyleId>{5C22544A-7EE6-4342-B048-85BDC9FD1C3A}</a:tableStyleId>
              </a:tblPr>
              <a:tblGrid>
                <a:gridCol w="1943100"/>
                <a:gridCol w="1943100"/>
                <a:gridCol w="1943100"/>
                <a:gridCol w="1943100"/>
              </a:tblGrid>
              <a:tr h="671191">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4861559">
                <a:tc>
                  <a:txBody>
                    <a:bodyPr/>
                    <a:lstStyle/>
                    <a:p>
                      <a:pPr marL="342900" indent="-342900">
                        <a:buAutoNum type="arabicPeriod" startAt="7"/>
                      </a:pPr>
                      <a:r>
                        <a:rPr lang="en-ZA" sz="1400" b="1" dirty="0" smtClean="0">
                          <a:latin typeface="Arial" panose="020B0604020202020204" pitchFamily="34" charset="0"/>
                          <a:cs typeface="Arial" panose="020B0604020202020204" pitchFamily="34" charset="0"/>
                        </a:rPr>
                        <a:t>Centres for </a:t>
                      </a:r>
                    </a:p>
                    <a:p>
                      <a:pPr marL="0" indent="0">
                        <a:buNone/>
                      </a:pPr>
                      <a:r>
                        <a:rPr lang="en-ZA" sz="1400" b="1" dirty="0" smtClean="0">
                          <a:latin typeface="Arial" panose="020B0604020202020204" pitchFamily="34" charset="0"/>
                          <a:cs typeface="Arial" panose="020B0604020202020204" pitchFamily="34" charset="0"/>
                        </a:rPr>
                        <a:t>    Entrepreneurship </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This programme establishes Centres for Entrepreneurship (</a:t>
                      </a:r>
                      <a:r>
                        <a:rPr lang="en-ZA" sz="1200" b="0" dirty="0" err="1" smtClean="0">
                          <a:latin typeface="Arial" panose="020B0604020202020204" pitchFamily="34" charset="0"/>
                          <a:cs typeface="Arial" panose="020B0604020202020204" pitchFamily="34" charset="0"/>
                        </a:rPr>
                        <a:t>CfEs</a:t>
                      </a:r>
                      <a:r>
                        <a:rPr lang="en-ZA" sz="1200" b="0" dirty="0" smtClean="0">
                          <a:latin typeface="Arial" panose="020B0604020202020204" pitchFamily="34" charset="0"/>
                          <a:cs typeface="Arial" panose="020B0604020202020204" pitchFamily="34" charset="0"/>
                        </a:rPr>
                        <a:t>) in partnership with TVET institutions and universities. The </a:t>
                      </a:r>
                      <a:r>
                        <a:rPr lang="en-ZA" sz="1200" b="0" dirty="0" err="1" smtClean="0">
                          <a:latin typeface="Arial" panose="020B0604020202020204" pitchFamily="34" charset="0"/>
                          <a:cs typeface="Arial" panose="020B0604020202020204" pitchFamily="34" charset="0"/>
                        </a:rPr>
                        <a:t>CfEs</a:t>
                      </a:r>
                      <a:r>
                        <a:rPr lang="en-ZA" sz="1200" b="0" dirty="0" smtClean="0">
                          <a:latin typeface="Arial" panose="020B0604020202020204" pitchFamily="34" charset="0"/>
                          <a:cs typeface="Arial" panose="020B0604020202020204" pitchFamily="34" charset="0"/>
                        </a:rPr>
                        <a:t> exclusively specialise in entrepreneurship education and training;</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This programme’s main activities entail: Developing entrepreneurship modules and facilitator guides; developing and delivering skills programme; setting up sector-specific incubators.</a:t>
                      </a:r>
                      <a:endParaRPr lang="en-ZA" sz="1400" b="1"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7.1</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Impact is not being measured and sustainability may be an issue. Gaps have been identified and the process is still evolving.</a:t>
                      </a: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7.3.1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This programme has already been transferred to </a:t>
                      </a:r>
                      <a:r>
                        <a:rPr lang="en-ZA" sz="1200" b="0" i="0" dirty="0" err="1" smtClean="0">
                          <a:solidFill>
                            <a:schemeClr val="tx1"/>
                          </a:solidFill>
                          <a:latin typeface="Arial" panose="020B0604020202020204" pitchFamily="34" charset="0"/>
                          <a:cs typeface="Arial" panose="020B0604020202020204" pitchFamily="34" charset="0"/>
                        </a:rPr>
                        <a:t>Seda</a:t>
                      </a:r>
                      <a:r>
                        <a:rPr lang="en-ZA" sz="1200" b="0" i="0" dirty="0" smtClean="0">
                          <a:solidFill>
                            <a:schemeClr val="tx1"/>
                          </a:solidFill>
                          <a:latin typeface="Arial" panose="020B0604020202020204" pitchFamily="34" charset="0"/>
                          <a:cs typeface="Arial" panose="020B0604020202020204" pitchFamily="34" charset="0"/>
                        </a:rPr>
                        <a:t> as it was determined that the entity has better support instruments such as training material to ensure the success of the programme.</a:t>
                      </a:r>
                    </a:p>
                    <a:p>
                      <a:endParaRPr lang="en-ZA" sz="12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800" b="1" i="1"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7.3.2.1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dirty="0" smtClean="0">
                          <a:solidFill>
                            <a:schemeClr val="tx1"/>
                          </a:solidFill>
                          <a:latin typeface="Arial" panose="020B0604020202020204" pitchFamily="34" charset="0"/>
                          <a:cs typeface="Arial" panose="020B0604020202020204" pitchFamily="34" charset="0"/>
                        </a:rPr>
                        <a:t>Transfe</a:t>
                      </a:r>
                      <a:r>
                        <a:rPr lang="en-ZA" sz="1200" b="0" i="0" dirty="0" smtClean="0">
                          <a:solidFill>
                            <a:schemeClr val="tx1"/>
                          </a:solidFill>
                          <a:latin typeface="Arial" panose="020B0604020202020204" pitchFamily="34" charset="0"/>
                          <a:cs typeface="Arial" panose="020B0604020202020204" pitchFamily="34" charset="0"/>
                        </a:rPr>
                        <a:t>r to </a:t>
                      </a:r>
                      <a:r>
                        <a:rPr lang="en-ZA" sz="1200" b="0" i="0" dirty="0" err="1" smtClean="0">
                          <a:solidFill>
                            <a:schemeClr val="tx1"/>
                          </a:solidFill>
                          <a:latin typeface="Arial" panose="020B0604020202020204" pitchFamily="34" charset="0"/>
                          <a:cs typeface="Arial" panose="020B0604020202020204" pitchFamily="34" charset="0"/>
                        </a:rPr>
                        <a:t>Seda</a:t>
                      </a:r>
                      <a:r>
                        <a:rPr lang="en-ZA" sz="1200" b="0" i="0" dirty="0" smtClean="0">
                          <a:solidFill>
                            <a:schemeClr val="tx1"/>
                          </a:solidFill>
                          <a:latin typeface="Arial" panose="020B0604020202020204" pitchFamily="34" charset="0"/>
                          <a:cs typeface="Arial" panose="020B0604020202020204" pitchFamily="34" charset="0"/>
                        </a:rPr>
                        <a:t> and review current model.</a:t>
                      </a: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400" b="1" smtClean="0"/>
              <a:pPr/>
              <a:t>57</a:t>
            </a:fld>
            <a:endParaRPr lang="en-US" sz="1400" b="1" dirty="0"/>
          </a:p>
        </p:txBody>
      </p:sp>
    </p:spTree>
    <p:extLst>
      <p:ext uri="{BB962C8B-B14F-4D97-AF65-F5344CB8AC3E}">
        <p14:creationId xmlns:p14="http://schemas.microsoft.com/office/powerpoint/2010/main" xmlns="" val="6141299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3287872324"/>
              </p:ext>
            </p:extLst>
          </p:nvPr>
        </p:nvGraphicFramePr>
        <p:xfrm>
          <a:off x="457200" y="106681"/>
          <a:ext cx="7772400" cy="5623559"/>
        </p:xfrm>
        <a:graphic>
          <a:graphicData uri="http://schemas.openxmlformats.org/drawingml/2006/table">
            <a:tbl>
              <a:tblPr firstRow="1" bandRow="1">
                <a:tableStyleId>{5C22544A-7EE6-4342-B048-85BDC9FD1C3A}</a:tableStyleId>
              </a:tblPr>
              <a:tblGrid>
                <a:gridCol w="1943100"/>
                <a:gridCol w="1943100"/>
                <a:gridCol w="1943100"/>
                <a:gridCol w="1943100"/>
              </a:tblGrid>
              <a:tr h="671191">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4800599">
                <a:tc>
                  <a:txBody>
                    <a:bodyPr/>
                    <a:lstStyle/>
                    <a:p>
                      <a:pPr marL="0" indent="0">
                        <a:buNone/>
                      </a:pPr>
                      <a:r>
                        <a:rPr lang="en-ZA" sz="1400" b="1" dirty="0" smtClean="0">
                          <a:latin typeface="Arial" panose="020B0604020202020204" pitchFamily="34" charset="0"/>
                          <a:cs typeface="Arial" panose="020B0604020202020204" pitchFamily="34" charset="0"/>
                        </a:rPr>
                        <a:t>8.</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Micro franchising</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This programme works with successful  SMMEs or co-operatives that have good track records to build brands that can be franchised in townships and rural areas; </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This programme aims to provide small enterprise opportunity seekers with a focus in townships and rural areas, an opportunity to tap into local enterprise concepts that have sustainable and successful track records.</a:t>
                      </a:r>
                      <a:endParaRPr lang="en-ZA" sz="12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8.1</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This programme has not been able to get any enterprises to agree to being packaged</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8.2</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The department does not have any targets with regards to franchisees</a:t>
                      </a: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8.3</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Budget is insufficient to cater for identifying and setting up franchisees.</a:t>
                      </a: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8.3.1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The programme will be </a:t>
                      </a:r>
                      <a:r>
                        <a:rPr lang="en-ZA" sz="1200" b="0" i="0" dirty="0" err="1" smtClean="0">
                          <a:solidFill>
                            <a:schemeClr val="tx1"/>
                          </a:solidFill>
                          <a:latin typeface="Arial" panose="020B0604020202020204" pitchFamily="34" charset="0"/>
                          <a:cs typeface="Arial" panose="020B0604020202020204" pitchFamily="34" charset="0"/>
                        </a:rPr>
                        <a:t>upscaled</a:t>
                      </a:r>
                      <a:r>
                        <a:rPr lang="en-ZA" sz="1200" b="0" i="0" dirty="0" smtClean="0">
                          <a:solidFill>
                            <a:schemeClr val="tx1"/>
                          </a:solidFill>
                          <a:latin typeface="Arial" panose="020B0604020202020204" pitchFamily="34" charset="0"/>
                          <a:cs typeface="Arial" panose="020B0604020202020204" pitchFamily="34" charset="0"/>
                        </a:rPr>
                        <a:t> as it is in line with our township and rural </a:t>
                      </a:r>
                      <a:r>
                        <a:rPr lang="en-ZA" sz="1200" b="0" i="0" dirty="0" err="1" smtClean="0">
                          <a:solidFill>
                            <a:schemeClr val="tx1"/>
                          </a:solidFill>
                          <a:latin typeface="Arial" panose="020B0604020202020204" pitchFamily="34" charset="0"/>
                          <a:cs typeface="Arial" panose="020B0604020202020204" pitchFamily="34" charset="0"/>
                        </a:rPr>
                        <a:t>revitilisation</a:t>
                      </a:r>
                      <a:r>
                        <a:rPr lang="en-ZA" sz="1200" b="0" i="0" dirty="0" smtClean="0">
                          <a:solidFill>
                            <a:schemeClr val="tx1"/>
                          </a:solidFill>
                          <a:latin typeface="Arial" panose="020B0604020202020204" pitchFamily="34" charset="0"/>
                          <a:cs typeface="Arial" panose="020B0604020202020204" pitchFamily="34" charset="0"/>
                        </a:rPr>
                        <a:t> plan to identify successful small businesses and package them as micro-franchisors.</a:t>
                      </a:r>
                    </a:p>
                    <a:p>
                      <a:endParaRPr lang="en-ZA" sz="12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800" b="1" i="1"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8.3.1.1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dirty="0" smtClean="0">
                          <a:solidFill>
                            <a:schemeClr val="tx1"/>
                          </a:solidFill>
                          <a:latin typeface="Arial" panose="020B0604020202020204" pitchFamily="34" charset="0"/>
                          <a:cs typeface="Arial" panose="020B0604020202020204" pitchFamily="34" charset="0"/>
                        </a:rPr>
                        <a:t>Upscale</a:t>
                      </a: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400" b="1" smtClean="0"/>
              <a:pPr/>
              <a:t>58</a:t>
            </a:fld>
            <a:endParaRPr lang="en-US" b="1" dirty="0"/>
          </a:p>
        </p:txBody>
      </p:sp>
    </p:spTree>
    <p:extLst>
      <p:ext uri="{BB962C8B-B14F-4D97-AF65-F5344CB8AC3E}">
        <p14:creationId xmlns:p14="http://schemas.microsoft.com/office/powerpoint/2010/main" xmlns="" val="3575398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2614419481"/>
              </p:ext>
            </p:extLst>
          </p:nvPr>
        </p:nvGraphicFramePr>
        <p:xfrm>
          <a:off x="381000" y="304800"/>
          <a:ext cx="8305800" cy="5867401"/>
        </p:xfrm>
        <a:graphic>
          <a:graphicData uri="http://schemas.openxmlformats.org/drawingml/2006/table">
            <a:tbl>
              <a:tblPr firstRow="1" bandRow="1">
                <a:tableStyleId>{5C22544A-7EE6-4342-B048-85BDC9FD1C3A}</a:tableStyleId>
              </a:tblPr>
              <a:tblGrid>
                <a:gridCol w="2076450"/>
                <a:gridCol w="2076450"/>
                <a:gridCol w="2076450"/>
                <a:gridCol w="2076450"/>
              </a:tblGrid>
              <a:tr h="441960">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5044441">
                <a:tc>
                  <a:txBody>
                    <a:bodyPr/>
                    <a:lstStyle/>
                    <a:p>
                      <a:pPr marL="0" indent="0">
                        <a:buNone/>
                      </a:pPr>
                      <a:r>
                        <a:rPr lang="en-ZA" sz="1400" b="1" dirty="0" smtClean="0">
                          <a:latin typeface="Arial" panose="020B0604020202020204" pitchFamily="34" charset="0"/>
                          <a:cs typeface="Arial" panose="020B0604020202020204" pitchFamily="34" charset="0"/>
                        </a:rPr>
                        <a:t>9.</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Craft CSP</a:t>
                      </a:r>
                    </a:p>
                    <a:p>
                      <a:pPr marL="0" indent="0">
                        <a:buNone/>
                      </a:pPr>
                      <a:endParaRPr lang="en-ZA" sz="1200" b="0" dirty="0" smtClean="0">
                        <a:latin typeface="Arial" panose="020B0604020202020204" pitchFamily="34" charset="0"/>
                        <a:cs typeface="Arial" panose="020B0604020202020204" pitchFamily="34" charset="0"/>
                      </a:endParaRP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This programme pursues various interventions and activities aimed at supporting the productivity, competitiveness, growth and development of the crafts sector in South Africa</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This programme aims to drive the development of  an efficient, formalised South African craft sector that will be integrated across the value chain and will be a significant part of the mainstream economy; </a:t>
                      </a:r>
                      <a:endParaRPr lang="en-ZA" sz="12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9.1</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The challenge is that this part of the only sector specific intervention to be migrated from the </a:t>
                      </a:r>
                      <a:r>
                        <a:rPr lang="en-ZA" sz="1200" dirty="0" err="1" smtClean="0">
                          <a:latin typeface="Arial" panose="020B0604020202020204" pitchFamily="34" charset="0"/>
                          <a:cs typeface="Arial" panose="020B0604020202020204" pitchFamily="34" charset="0"/>
                        </a:rPr>
                        <a:t>dti</a:t>
                      </a:r>
                      <a:r>
                        <a:rPr lang="en-ZA" sz="1200" dirty="0" smtClean="0">
                          <a:latin typeface="Arial" panose="020B0604020202020204" pitchFamily="34" charset="0"/>
                          <a:cs typeface="Arial" panose="020B0604020202020204" pitchFamily="34" charset="0"/>
                        </a:rPr>
                        <a:t>. A further challenge is how to coordinate the sector, and how to coordinate government activity in this sector;</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9.4</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There is insufficient monitoring and evaluation to properly assess impact of the programme.</a:t>
                      </a: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9.4.1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The department should consider establishing a sector focused unit that will include sectors such as the craft and film and television sectors. The majority role-players are small enterprises. However, the department</a:t>
                      </a:r>
                      <a:r>
                        <a:rPr lang="en-ZA" sz="1200" b="0" i="0" baseline="0" dirty="0" smtClean="0">
                          <a:solidFill>
                            <a:schemeClr val="tx1"/>
                          </a:solidFill>
                          <a:latin typeface="Arial" panose="020B0604020202020204" pitchFamily="34" charset="0"/>
                          <a:cs typeface="Arial" panose="020B0604020202020204" pitchFamily="34" charset="0"/>
                        </a:rPr>
                        <a:t> does not have a budget to establish a sector-specific unit. </a:t>
                      </a:r>
                      <a:endParaRPr lang="en-ZA" sz="12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800" b="1" i="1" dirty="0" smtClean="0">
                        <a:solidFill>
                          <a:schemeClr val="tx1"/>
                        </a:solidFill>
                        <a:latin typeface="Arial" panose="020B0604020202020204" pitchFamily="34" charset="0"/>
                        <a:cs typeface="Arial" panose="020B0604020202020204" pitchFamily="34" charset="0"/>
                      </a:endParaRPr>
                    </a:p>
                    <a:p>
                      <a:endParaRPr lang="en-ZA" sz="1800" b="1" i="1"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9.4.1.1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dirty="0" smtClean="0">
                          <a:solidFill>
                            <a:schemeClr val="tx1"/>
                          </a:solidFill>
                          <a:latin typeface="Arial" panose="020B0604020202020204" pitchFamily="34" charset="0"/>
                          <a:cs typeface="Arial" panose="020B0604020202020204" pitchFamily="34" charset="0"/>
                        </a:rPr>
                        <a:t>Transfer.</a:t>
                      </a: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pPr/>
              <a:t>59</a:t>
            </a:fld>
            <a:endParaRPr lang="en-US" b="1" dirty="0"/>
          </a:p>
        </p:txBody>
      </p:sp>
    </p:spTree>
    <p:extLst>
      <p:ext uri="{BB962C8B-B14F-4D97-AF65-F5344CB8AC3E}">
        <p14:creationId xmlns:p14="http://schemas.microsoft.com/office/powerpoint/2010/main" xmlns="" val="1607226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12"/>
            <a:ext cx="9144000" cy="1143000"/>
          </a:xfrm>
          <a:solidFill>
            <a:srgbClr val="EBF1DE"/>
          </a:solidFill>
        </p:spPr>
        <p:txBody>
          <a:bodyPr>
            <a:normAutofit/>
          </a:bodyPr>
          <a:lstStyle/>
          <a:p>
            <a:pPr algn="r"/>
            <a:r>
              <a:rPr lang="en-US" sz="3600" dirty="0" smtClean="0">
                <a:latin typeface="Arial"/>
                <a:cs typeface="Arial"/>
              </a:rPr>
              <a:t>National Objectives</a:t>
            </a:r>
            <a:endParaRPr lang="en-US" sz="3600" dirty="0">
              <a:latin typeface="Arial"/>
              <a:cs typeface="Arial"/>
            </a:endParaRPr>
          </a:p>
        </p:txBody>
      </p:sp>
      <p:sp>
        <p:nvSpPr>
          <p:cNvPr id="19" name="Content Placeholder 18"/>
          <p:cNvSpPr>
            <a:spLocks noGrp="1"/>
          </p:cNvSpPr>
          <p:nvPr>
            <p:ph idx="1"/>
          </p:nvPr>
        </p:nvSpPr>
        <p:spPr>
          <a:xfrm>
            <a:off x="304800" y="1066800"/>
            <a:ext cx="8534400" cy="5029200"/>
          </a:xfrm>
        </p:spPr>
        <p:txBody>
          <a:bodyPr>
            <a:normAutofit fontScale="62500" lnSpcReduction="20000"/>
          </a:bodyPr>
          <a:lstStyle/>
          <a:p>
            <a:pPr algn="just">
              <a:lnSpc>
                <a:spcPct val="120000"/>
              </a:lnSpc>
              <a:spcBef>
                <a:spcPts val="0"/>
              </a:spcBef>
              <a:defRPr sz="1800"/>
            </a:pPr>
            <a:r>
              <a:rPr lang="en-ZA" sz="3300" b="1" cap="small" dirty="0" smtClean="0">
                <a:latin typeface="Arial" panose="020B0604020202020204" pitchFamily="34" charset="0"/>
                <a:cs typeface="Arial" panose="020B0604020202020204" pitchFamily="34" charset="0"/>
              </a:rPr>
              <a:t>Freedom Charter</a:t>
            </a:r>
            <a:r>
              <a:rPr lang="en-ZA" sz="3300" dirty="0" smtClean="0">
                <a:latin typeface="Arial" panose="020B0604020202020204" pitchFamily="34" charset="0"/>
                <a:cs typeface="Arial" panose="020B0604020202020204" pitchFamily="34" charset="0"/>
              </a:rPr>
              <a:t>:  Overarching policy document enshrining the hopes and aspirations of the progressives people of South Africa as it expresses an alternative vision  </a:t>
            </a:r>
          </a:p>
          <a:p>
            <a:pPr lvl="1" algn="just">
              <a:lnSpc>
                <a:spcPct val="120000"/>
              </a:lnSpc>
              <a:spcBef>
                <a:spcPts val="0"/>
              </a:spcBef>
              <a:defRPr sz="1800"/>
            </a:pPr>
            <a:r>
              <a:rPr lang="en-ZA" sz="2900" i="1" dirty="0" smtClean="0">
                <a:latin typeface="Arial" panose="020B0604020202020204" pitchFamily="34" charset="0"/>
                <a:cs typeface="Arial" panose="020B0604020202020204" pitchFamily="34" charset="0"/>
              </a:rPr>
              <a:t>“The people </a:t>
            </a:r>
            <a:r>
              <a:rPr lang="en-ZA" sz="2900" i="1" dirty="0">
                <a:latin typeface="Arial" panose="020B0604020202020204" pitchFamily="34" charset="0"/>
                <a:cs typeface="Arial" panose="020B0604020202020204" pitchFamily="34" charset="0"/>
              </a:rPr>
              <a:t>s</a:t>
            </a:r>
            <a:r>
              <a:rPr lang="en-ZA" sz="2900" i="1" dirty="0" smtClean="0">
                <a:latin typeface="Arial" panose="020B0604020202020204" pitchFamily="34" charset="0"/>
                <a:cs typeface="Arial" panose="020B0604020202020204" pitchFamily="34" charset="0"/>
              </a:rPr>
              <a:t>hall share in the country's wealth.”</a:t>
            </a:r>
          </a:p>
          <a:p>
            <a:pPr lvl="1" algn="just">
              <a:lnSpc>
                <a:spcPct val="120000"/>
              </a:lnSpc>
              <a:spcBef>
                <a:spcPts val="0"/>
              </a:spcBef>
              <a:defRPr sz="1800"/>
            </a:pPr>
            <a:endParaRPr lang="en-ZA" sz="2900" i="1" dirty="0" smtClean="0">
              <a:latin typeface="Arial" panose="020B0604020202020204" pitchFamily="34" charset="0"/>
              <a:cs typeface="Arial" panose="020B0604020202020204" pitchFamily="34" charset="0"/>
            </a:endParaRPr>
          </a:p>
          <a:p>
            <a:pPr algn="just">
              <a:lnSpc>
                <a:spcPct val="120000"/>
              </a:lnSpc>
              <a:spcBef>
                <a:spcPts val="0"/>
              </a:spcBef>
              <a:defRPr sz="1800"/>
            </a:pPr>
            <a:r>
              <a:rPr lang="en-ZA" sz="3300" b="1" cap="small" dirty="0" smtClean="0">
                <a:latin typeface="Arial" panose="020B0604020202020204" pitchFamily="34" charset="0"/>
                <a:cs typeface="Arial" panose="020B0604020202020204" pitchFamily="34" charset="0"/>
              </a:rPr>
              <a:t>Constitution</a:t>
            </a:r>
            <a:r>
              <a:rPr lang="en-ZA" sz="3300" dirty="0" smtClean="0">
                <a:latin typeface="Arial" panose="020B0604020202020204" pitchFamily="34" charset="0"/>
                <a:cs typeface="Arial" panose="020B0604020202020204" pitchFamily="34" charset="0"/>
              </a:rPr>
              <a:t>: The Preamble has its foundation in the Freedom Charter and articulates the long-term development goals. </a:t>
            </a:r>
          </a:p>
          <a:p>
            <a:pPr lvl="1" algn="just">
              <a:lnSpc>
                <a:spcPct val="120000"/>
              </a:lnSpc>
              <a:spcBef>
                <a:spcPts val="0"/>
              </a:spcBef>
              <a:defRPr sz="1800"/>
            </a:pPr>
            <a:r>
              <a:rPr lang="en-ZA" sz="3200" dirty="0">
                <a:solidFill>
                  <a:prstClr val="black"/>
                </a:solidFill>
              </a:rPr>
              <a:t>Section 22 – </a:t>
            </a:r>
            <a:r>
              <a:rPr lang="en-ZA" sz="3200" dirty="0"/>
              <a:t>“</a:t>
            </a:r>
            <a:r>
              <a:rPr lang="en-ZA" sz="3200" i="1" dirty="0"/>
              <a:t>Every citizen has the right to choose their trade, occupation or profession freely. The practice of a trade, occupation or profession may be regulated by law”.</a:t>
            </a:r>
            <a:endParaRPr lang="en-ZA" sz="3200" dirty="0">
              <a:solidFill>
                <a:prstClr val="black"/>
              </a:solidFill>
            </a:endParaRPr>
          </a:p>
          <a:p>
            <a:pPr lvl="1" algn="just">
              <a:lnSpc>
                <a:spcPct val="120000"/>
              </a:lnSpc>
              <a:spcBef>
                <a:spcPts val="0"/>
              </a:spcBef>
              <a:defRPr sz="1800"/>
            </a:pPr>
            <a:r>
              <a:rPr lang="en-ZA" sz="2900" dirty="0" smtClean="0">
                <a:latin typeface="Arial" panose="020B0604020202020204" pitchFamily="34" charset="0"/>
                <a:cs typeface="Arial" panose="020B0604020202020204" pitchFamily="34" charset="0"/>
              </a:rPr>
              <a:t>Section 217: 1)``When an organ of state contracts for goods and servcies, it must do so  in accordance with a system which is fair equitable, transparent, competitive and cost effective;</a:t>
            </a:r>
          </a:p>
          <a:p>
            <a:pPr lvl="1" algn="just">
              <a:lnSpc>
                <a:spcPct val="120000"/>
              </a:lnSpc>
              <a:spcBef>
                <a:spcPts val="0"/>
              </a:spcBef>
              <a:defRPr sz="1800"/>
            </a:pPr>
            <a:r>
              <a:rPr lang="en-ZA" sz="2900" dirty="0" smtClean="0">
                <a:latin typeface="Arial" panose="020B0604020202020204" pitchFamily="34" charset="0"/>
                <a:cs typeface="Arial" panose="020B0604020202020204" pitchFamily="34" charset="0"/>
              </a:rPr>
              <a:t>2) It does not prevent the organs of state from implementing a procurement policy providing for the protection or advancement or persons or categories of persons disadvantaged by unfiair discrimination </a:t>
            </a:r>
          </a:p>
          <a:p>
            <a:pPr algn="just">
              <a:lnSpc>
                <a:spcPct val="120000"/>
              </a:lnSpc>
              <a:spcBef>
                <a:spcPts val="0"/>
              </a:spcBef>
              <a:defRPr sz="1800"/>
            </a:pPr>
            <a:endParaRPr lang="en-ZA" sz="3300" dirty="0" smtClean="0">
              <a:latin typeface="Arial" panose="020B0604020202020204" pitchFamily="34" charset="0"/>
              <a:cs typeface="Arial" panose="020B0604020202020204" pitchFamily="34" charset="0"/>
            </a:endParaRPr>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943600"/>
            <a:ext cx="1954088" cy="722724"/>
          </a:xfrm>
          <a:prstGeom prst="rect">
            <a:avLst/>
          </a:prstGeom>
          <a:noFill/>
          <a:ln>
            <a:noFill/>
          </a:ln>
        </p:spPr>
      </p:pic>
      <p:sp>
        <p:nvSpPr>
          <p:cNvPr id="5" name="Slide Number Placeholder 4"/>
          <p:cNvSpPr>
            <a:spLocks noGrp="1"/>
          </p:cNvSpPr>
          <p:nvPr>
            <p:ph type="sldNum" sz="quarter" idx="12"/>
          </p:nvPr>
        </p:nvSpPr>
        <p:spPr/>
        <p:txBody>
          <a:bodyPr/>
          <a:lstStyle/>
          <a:p>
            <a:fld id="{4AB88CD7-4EF4-4CF2-A5CD-635B91DBAFF0}" type="slidenum">
              <a:rPr lang="en-US" sz="1600" b="1" smtClean="0">
                <a:latin typeface="Arial"/>
                <a:cs typeface="Arial"/>
              </a:rPr>
              <a:pPr/>
              <a:t>6</a:t>
            </a:fld>
            <a:endParaRPr lang="en-US" sz="1600" b="1" dirty="0">
              <a:latin typeface="Arial"/>
              <a:cs typeface="Arial"/>
            </a:endParaRPr>
          </a:p>
        </p:txBody>
      </p:sp>
    </p:spTree>
    <p:extLst>
      <p:ext uri="{BB962C8B-B14F-4D97-AF65-F5344CB8AC3E}">
        <p14:creationId xmlns:p14="http://schemas.microsoft.com/office/powerpoint/2010/main" xmlns="" val="22782616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4035666979"/>
              </p:ext>
            </p:extLst>
          </p:nvPr>
        </p:nvGraphicFramePr>
        <p:xfrm>
          <a:off x="381000" y="152399"/>
          <a:ext cx="7772400" cy="5730240"/>
        </p:xfrm>
        <a:graphic>
          <a:graphicData uri="http://schemas.openxmlformats.org/drawingml/2006/table">
            <a:tbl>
              <a:tblPr firstRow="1" bandRow="1">
                <a:tableStyleId>{5C22544A-7EE6-4342-B048-85BDC9FD1C3A}</a:tableStyleId>
              </a:tblPr>
              <a:tblGrid>
                <a:gridCol w="1943100"/>
                <a:gridCol w="1943100"/>
                <a:gridCol w="1943100"/>
                <a:gridCol w="1943100"/>
              </a:tblGrid>
              <a:tr h="441960">
                <a:tc>
                  <a:txBody>
                    <a:bodyPr/>
                    <a:lstStyle/>
                    <a:p>
                      <a:pPr algn="just">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4815840">
                <a:tc>
                  <a:txBody>
                    <a:bodyPr/>
                    <a:lstStyle/>
                    <a:p>
                      <a:pPr marL="0" indent="0">
                        <a:buNone/>
                      </a:pPr>
                      <a:r>
                        <a:rPr lang="en-ZA" sz="1400" b="1" dirty="0" smtClean="0">
                          <a:latin typeface="Arial" panose="020B0604020202020204" pitchFamily="34" charset="0"/>
                          <a:cs typeface="Arial" panose="020B0604020202020204" pitchFamily="34" charset="0"/>
                        </a:rPr>
                        <a:t>10.</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Film and </a:t>
                      </a:r>
                    </a:p>
                    <a:p>
                      <a:pPr marL="0" indent="0">
                        <a:buNone/>
                      </a:pPr>
                      <a:r>
                        <a:rPr lang="en-ZA" sz="1400" b="1" dirty="0" smtClean="0">
                          <a:latin typeface="Arial" panose="020B0604020202020204" pitchFamily="34" charset="0"/>
                          <a:cs typeface="Arial" panose="020B0604020202020204" pitchFamily="34" charset="0"/>
                        </a:rPr>
                        <a:t>      Television CSP</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This programme is an incentives programme for South African film and TV productions which </a:t>
                      </a:r>
                      <a:r>
                        <a:rPr lang="en-ZA" sz="1200" b="0" dirty="0" err="1" smtClean="0">
                          <a:latin typeface="Arial" panose="020B0604020202020204" pitchFamily="34" charset="0"/>
                          <a:cs typeface="Arial" panose="020B0604020202020204" pitchFamily="34" charset="0"/>
                        </a:rPr>
                        <a:t>focusses</a:t>
                      </a:r>
                      <a:r>
                        <a:rPr lang="en-ZA" sz="1200" b="0" dirty="0" smtClean="0">
                          <a:latin typeface="Arial" panose="020B0604020202020204" pitchFamily="34" charset="0"/>
                          <a:cs typeface="Arial" panose="020B0604020202020204" pitchFamily="34" charset="0"/>
                        </a:rPr>
                        <a:t> on enterprises that conduct production work;</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The main activities of this programme include receiving and evaluating applications, as well as administering incentives for foreign productions, South African productions, co-production with SA and foreign producers, post production work and black film makers.</a:t>
                      </a:r>
                      <a:endParaRPr lang="en-ZA" sz="12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10.1</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The challenge is that this part of the only sector specific intervention to be migrated from the </a:t>
                      </a:r>
                      <a:r>
                        <a:rPr lang="en-ZA" sz="1200" dirty="0" err="1" smtClean="0">
                          <a:latin typeface="Arial" panose="020B0604020202020204" pitchFamily="34" charset="0"/>
                          <a:cs typeface="Arial" panose="020B0604020202020204" pitchFamily="34" charset="0"/>
                        </a:rPr>
                        <a:t>dti</a:t>
                      </a:r>
                      <a:r>
                        <a:rPr lang="en-ZA" sz="1200" dirty="0" smtClean="0">
                          <a:latin typeface="Arial" panose="020B0604020202020204" pitchFamily="34" charset="0"/>
                          <a:cs typeface="Arial" panose="020B0604020202020204" pitchFamily="34" charset="0"/>
                        </a:rPr>
                        <a:t>. Further challenge is how to coordinate the sector, and how to coordinate government activity in this sector; </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10.2</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Need stronger monitoring and evaluation to properly assess impact. A further challenge is that this incentive is still under the </a:t>
                      </a:r>
                      <a:r>
                        <a:rPr lang="en-ZA" sz="1200" dirty="0" err="1" smtClean="0">
                          <a:latin typeface="Arial" panose="020B0604020202020204" pitchFamily="34" charset="0"/>
                          <a:cs typeface="Arial" panose="020B0604020202020204" pitchFamily="34" charset="0"/>
                        </a:rPr>
                        <a:t>dti</a:t>
                      </a:r>
                      <a:r>
                        <a:rPr lang="en-ZA" sz="1200" dirty="0" smtClean="0">
                          <a:latin typeface="Arial" panose="020B0604020202020204" pitchFamily="34" charset="0"/>
                          <a:cs typeface="Arial" panose="020B0604020202020204" pitchFamily="34" charset="0"/>
                        </a:rPr>
                        <a:t>. This programme should be migrated back to the </a:t>
                      </a:r>
                      <a:r>
                        <a:rPr lang="en-ZA" sz="1200" dirty="0" err="1" smtClean="0">
                          <a:latin typeface="Arial" panose="020B0604020202020204" pitchFamily="34" charset="0"/>
                          <a:cs typeface="Arial" panose="020B0604020202020204" pitchFamily="34" charset="0"/>
                        </a:rPr>
                        <a:t>dti</a:t>
                      </a:r>
                      <a:r>
                        <a:rPr lang="en-ZA" sz="1200" dirty="0" smtClean="0">
                          <a:latin typeface="Arial" panose="020B0604020202020204" pitchFamily="34" charset="0"/>
                          <a:cs typeface="Arial" panose="020B0604020202020204" pitchFamily="34" charset="0"/>
                        </a:rPr>
                        <a:t> or the incentive should be handed over to DSBD. </a:t>
                      </a:r>
                      <a:endParaRPr lang="en-ZA" sz="16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0" i="0" dirty="0" smtClean="0">
                          <a:solidFill>
                            <a:schemeClr val="tx1"/>
                          </a:solidFill>
                          <a:latin typeface="Arial" panose="020B0604020202020204" pitchFamily="34" charset="0"/>
                          <a:cs typeface="Arial" panose="020B0604020202020204" pitchFamily="34" charset="0"/>
                        </a:rPr>
                        <a:t>10.4.1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The department should consider establishing a sector focused unit that will include sectors such as the craft and film and television sectors. The majority role-players are small enterprises. However, the department</a:t>
                      </a:r>
                      <a:r>
                        <a:rPr lang="en-ZA" sz="1200" b="0" i="0" baseline="0" dirty="0" smtClean="0">
                          <a:solidFill>
                            <a:schemeClr val="tx1"/>
                          </a:solidFill>
                          <a:latin typeface="Arial" panose="020B0604020202020204" pitchFamily="34" charset="0"/>
                          <a:cs typeface="Arial" panose="020B0604020202020204" pitchFamily="34" charset="0"/>
                        </a:rPr>
                        <a:t> does not have a budget to establish a sector-specific unit. </a:t>
                      </a:r>
                      <a:endParaRPr lang="en-ZA" sz="1200" b="0" i="0" dirty="0" smtClean="0">
                        <a:solidFill>
                          <a:schemeClr val="tx1"/>
                        </a:solidFill>
                        <a:latin typeface="Arial" panose="020B0604020202020204" pitchFamily="34" charset="0"/>
                        <a:cs typeface="Arial" panose="020B0604020202020204" pitchFamily="34" charset="0"/>
                      </a:endParaRPr>
                    </a:p>
                    <a:p>
                      <a:r>
                        <a:rPr lang="en-ZA" sz="1200" b="0" i="0" baseline="0" dirty="0" smtClean="0">
                          <a:solidFill>
                            <a:schemeClr val="tx1"/>
                          </a:solidFill>
                          <a:latin typeface="Arial" panose="020B0604020202020204" pitchFamily="34" charset="0"/>
                          <a:cs typeface="Arial" panose="020B0604020202020204" pitchFamily="34" charset="0"/>
                        </a:rPr>
                        <a:t> </a:t>
                      </a:r>
                      <a:endParaRPr lang="en-ZA" sz="12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800" b="1" i="1" dirty="0" smtClean="0">
                        <a:solidFill>
                          <a:schemeClr val="tx1"/>
                        </a:solidFill>
                        <a:latin typeface="Arial" panose="020B0604020202020204" pitchFamily="34" charset="0"/>
                        <a:cs typeface="Arial" panose="020B0604020202020204" pitchFamily="34" charset="0"/>
                      </a:endParaRPr>
                    </a:p>
                    <a:p>
                      <a:endParaRPr lang="en-ZA" sz="1800" b="1" i="1"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10.4.1.1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baseline="0" dirty="0" smtClean="0">
                          <a:solidFill>
                            <a:schemeClr val="tx1"/>
                          </a:solidFill>
                          <a:latin typeface="Arial" panose="020B0604020202020204" pitchFamily="34" charset="0"/>
                          <a:cs typeface="Arial" panose="020B0604020202020204" pitchFamily="34" charset="0"/>
                        </a:rPr>
                        <a:t>Transfe</a:t>
                      </a:r>
                      <a:r>
                        <a:rPr lang="en-ZA" sz="1200" b="0" i="0" baseline="0" dirty="0" smtClean="0">
                          <a:solidFill>
                            <a:schemeClr val="tx1"/>
                          </a:solidFill>
                          <a:latin typeface="Arial" panose="020B0604020202020204" pitchFamily="34" charset="0"/>
                          <a:cs typeface="Arial" panose="020B0604020202020204" pitchFamily="34" charset="0"/>
                        </a:rPr>
                        <a:t>r </a:t>
                      </a:r>
                      <a:r>
                        <a:rPr lang="en-ZA" sz="1200" b="0" i="0" dirty="0" smtClean="0">
                          <a:solidFill>
                            <a:schemeClr val="tx1"/>
                          </a:solidFill>
                          <a:latin typeface="Arial" panose="020B0604020202020204" pitchFamily="34" charset="0"/>
                          <a:cs typeface="Arial" panose="020B0604020202020204" pitchFamily="34" charset="0"/>
                        </a:rPr>
                        <a:t>back to the </a:t>
                      </a:r>
                      <a:r>
                        <a:rPr lang="en-ZA" sz="1200" b="0" i="0" dirty="0" err="1" smtClean="0">
                          <a:solidFill>
                            <a:schemeClr val="tx1"/>
                          </a:solidFill>
                          <a:latin typeface="Arial" panose="020B0604020202020204" pitchFamily="34" charset="0"/>
                          <a:cs typeface="Arial" panose="020B0604020202020204" pitchFamily="34" charset="0"/>
                        </a:rPr>
                        <a:t>dti</a:t>
                      </a:r>
                      <a:r>
                        <a:rPr lang="en-ZA" sz="1200" b="0" i="0" dirty="0" smtClean="0">
                          <a:solidFill>
                            <a:schemeClr val="tx1"/>
                          </a:solidFill>
                          <a:latin typeface="Arial" panose="020B0604020202020204" pitchFamily="34" charset="0"/>
                          <a:cs typeface="Arial" panose="020B0604020202020204" pitchFamily="34" charset="0"/>
                        </a:rPr>
                        <a:t> since we do not have any resources to support the function and the </a:t>
                      </a:r>
                      <a:r>
                        <a:rPr lang="en-ZA" sz="1200" b="0" i="0" dirty="0" err="1" smtClean="0">
                          <a:solidFill>
                            <a:schemeClr val="tx1"/>
                          </a:solidFill>
                          <a:latin typeface="Arial" panose="020B0604020202020204" pitchFamily="34" charset="0"/>
                          <a:cs typeface="Arial" panose="020B0604020202020204" pitchFamily="34" charset="0"/>
                        </a:rPr>
                        <a:t>dti</a:t>
                      </a:r>
                      <a:r>
                        <a:rPr lang="en-ZA" sz="1200" b="0" i="0" dirty="0" smtClean="0">
                          <a:solidFill>
                            <a:schemeClr val="tx1"/>
                          </a:solidFill>
                          <a:latin typeface="Arial" panose="020B0604020202020204" pitchFamily="34" charset="0"/>
                          <a:cs typeface="Arial" panose="020B0604020202020204" pitchFamily="34" charset="0"/>
                        </a:rPr>
                        <a:t> has a Film Incentive.</a:t>
                      </a: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pPr/>
              <a:t>60</a:t>
            </a:fld>
            <a:endParaRPr lang="en-US" b="1" dirty="0"/>
          </a:p>
        </p:txBody>
      </p:sp>
    </p:spTree>
    <p:extLst>
      <p:ext uri="{BB962C8B-B14F-4D97-AF65-F5344CB8AC3E}">
        <p14:creationId xmlns:p14="http://schemas.microsoft.com/office/powerpoint/2010/main" xmlns="" val="33662722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4245147430"/>
              </p:ext>
            </p:extLst>
          </p:nvPr>
        </p:nvGraphicFramePr>
        <p:xfrm>
          <a:off x="381000" y="152399"/>
          <a:ext cx="7772400" cy="5638800"/>
        </p:xfrm>
        <a:graphic>
          <a:graphicData uri="http://schemas.openxmlformats.org/drawingml/2006/table">
            <a:tbl>
              <a:tblPr firstRow="1" bandRow="1">
                <a:tableStyleId>{5C22544A-7EE6-4342-B048-85BDC9FD1C3A}</a:tableStyleId>
              </a:tblPr>
              <a:tblGrid>
                <a:gridCol w="1943100"/>
                <a:gridCol w="1943100"/>
                <a:gridCol w="1943100"/>
                <a:gridCol w="1943100"/>
              </a:tblGrid>
              <a:tr h="441960">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4815840">
                <a:tc>
                  <a:txBody>
                    <a:bodyPr/>
                    <a:lstStyle/>
                    <a:p>
                      <a:pPr marL="0" indent="0">
                        <a:buNone/>
                      </a:pPr>
                      <a:r>
                        <a:rPr lang="en-ZA" sz="1400" b="1" dirty="0" smtClean="0">
                          <a:latin typeface="Arial" panose="020B0604020202020204" pitchFamily="34" charset="0"/>
                          <a:cs typeface="Arial" panose="020B0604020202020204" pitchFamily="34" charset="0"/>
                        </a:rPr>
                        <a:t>11.</a:t>
                      </a:r>
                      <a:r>
                        <a:rPr lang="en-ZA" sz="1400" b="1" baseline="0" dirty="0" smtClean="0">
                          <a:latin typeface="Arial" panose="020B0604020202020204" pitchFamily="34" charset="0"/>
                          <a:cs typeface="Arial" panose="020B0604020202020204" pitchFamily="34" charset="0"/>
                        </a:rPr>
                        <a:t> </a:t>
                      </a:r>
                      <a:r>
                        <a:rPr lang="en-ZA" sz="1400" b="1" dirty="0" err="1" smtClean="0">
                          <a:latin typeface="Arial" panose="020B0604020202020204" pitchFamily="34" charset="0"/>
                          <a:cs typeface="Arial" panose="020B0604020202020204" pitchFamily="34" charset="0"/>
                        </a:rPr>
                        <a:t>Isivande</a:t>
                      </a:r>
                      <a:r>
                        <a:rPr lang="en-ZA" sz="1400" b="1" dirty="0" smtClean="0">
                          <a:latin typeface="Arial" panose="020B0604020202020204" pitchFamily="34" charset="0"/>
                          <a:cs typeface="Arial" panose="020B0604020202020204" pitchFamily="34" charset="0"/>
                        </a:rPr>
                        <a:t> </a:t>
                      </a:r>
                    </a:p>
                    <a:p>
                      <a:pPr marL="0" indent="0">
                        <a:buNone/>
                      </a:pPr>
                      <a:r>
                        <a:rPr lang="en-ZA" sz="1400" b="1" dirty="0" smtClean="0">
                          <a:latin typeface="Arial" panose="020B0604020202020204" pitchFamily="34" charset="0"/>
                          <a:cs typeface="Arial" panose="020B0604020202020204" pitchFamily="34" charset="0"/>
                        </a:rPr>
                        <a:t>      Women's Fund</a:t>
                      </a:r>
                    </a:p>
                    <a:p>
                      <a:pPr marL="0" indent="0">
                        <a:buNone/>
                      </a:pPr>
                      <a:endParaRPr lang="en-ZA" sz="1200" b="0" dirty="0" smtClean="0">
                        <a:latin typeface="Arial" panose="020B0604020202020204" pitchFamily="34" charset="0"/>
                        <a:cs typeface="Arial" panose="020B0604020202020204" pitchFamily="34" charset="0"/>
                      </a:endParaRP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err="1" smtClean="0">
                          <a:latin typeface="Arial" panose="020B0604020202020204" pitchFamily="34" charset="0"/>
                          <a:cs typeface="Arial" panose="020B0604020202020204" pitchFamily="34" charset="0"/>
                        </a:rPr>
                        <a:t>Isivande</a:t>
                      </a:r>
                      <a:r>
                        <a:rPr lang="en-ZA" sz="1200" b="0" dirty="0" smtClean="0">
                          <a:latin typeface="Arial" panose="020B0604020202020204" pitchFamily="34" charset="0"/>
                          <a:cs typeface="Arial" panose="020B0604020202020204" pitchFamily="34" charset="0"/>
                        </a:rPr>
                        <a:t> Women’s Fund is a fund that was established to accelerate women’s economic empowerment by providing more affordable, usable and responsive finance;</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The Fund supports enterprises which have at least 50.1% of the ordinary share capital held by women and +30% of the management positions held by women.</a:t>
                      </a:r>
                      <a:endParaRPr lang="en-ZA" sz="12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11.1 The financing provided by the fund is unaffordable for SMMEs as the terms for financing are not different from those of a conventional corporate funder</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11.2 Some of the financing requirements are too stringent for a government development intervention – e.g. in some instances, houses were attached. </a:t>
                      </a:r>
                      <a:endParaRPr lang="en-ZA" sz="16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11.4.1 The programme should be administered by </a:t>
                      </a:r>
                      <a:r>
                        <a:rPr lang="en-ZA" sz="1200" b="0" i="0" dirty="0" err="1" smtClean="0">
                          <a:solidFill>
                            <a:schemeClr val="tx1"/>
                          </a:solidFill>
                          <a:latin typeface="Arial" panose="020B0604020202020204" pitchFamily="34" charset="0"/>
                          <a:cs typeface="Arial" panose="020B0604020202020204" pitchFamily="34" charset="0"/>
                        </a:rPr>
                        <a:t>Sefa</a:t>
                      </a:r>
                      <a:r>
                        <a:rPr lang="en-ZA" sz="1200" b="0" i="0" dirty="0" smtClean="0">
                          <a:solidFill>
                            <a:schemeClr val="tx1"/>
                          </a:solidFill>
                          <a:latin typeface="Arial" panose="020B0604020202020204" pitchFamily="34" charset="0"/>
                          <a:cs typeface="Arial" panose="020B0604020202020204" pitchFamily="34" charset="0"/>
                        </a:rPr>
                        <a:t> as it is currently managed by a Fund Manager through the IDC. The fund should be transferred to </a:t>
                      </a:r>
                      <a:r>
                        <a:rPr lang="en-ZA" sz="1200" b="0" i="0" dirty="0" err="1" smtClean="0">
                          <a:solidFill>
                            <a:schemeClr val="tx1"/>
                          </a:solidFill>
                          <a:latin typeface="Arial" panose="020B0604020202020204" pitchFamily="34" charset="0"/>
                          <a:cs typeface="Arial" panose="020B0604020202020204" pitchFamily="34" charset="0"/>
                        </a:rPr>
                        <a:t>Sefa</a:t>
                      </a:r>
                      <a:r>
                        <a:rPr lang="en-ZA" sz="1200" b="0" i="0" dirty="0" smtClean="0">
                          <a:solidFill>
                            <a:schemeClr val="tx1"/>
                          </a:solidFill>
                          <a:latin typeface="Arial" panose="020B0604020202020204" pitchFamily="34" charset="0"/>
                          <a:cs typeface="Arial" panose="020B0604020202020204" pitchFamily="34" charset="0"/>
                        </a:rPr>
                        <a:t> as they might be able to absorb the high management fees and it will help to consolidate all the small business financial support instruments under one roof.</a:t>
                      </a:r>
                    </a:p>
                  </a:txBody>
                  <a:tcPr>
                    <a:solidFill>
                      <a:schemeClr val="accent3">
                        <a:lumMod val="20000"/>
                        <a:lumOff val="80000"/>
                      </a:schemeClr>
                    </a:solidFill>
                  </a:tcPr>
                </a:tc>
                <a:tc>
                  <a:txBody>
                    <a:bodyPr/>
                    <a:lstStyle/>
                    <a:p>
                      <a:endParaRPr lang="en-ZA" sz="1800" b="1" i="1" dirty="0" smtClean="0">
                        <a:solidFill>
                          <a:schemeClr val="tx1"/>
                        </a:solidFill>
                        <a:latin typeface="Arial" panose="020B0604020202020204" pitchFamily="34" charset="0"/>
                        <a:cs typeface="Arial" panose="020B0604020202020204" pitchFamily="34" charset="0"/>
                      </a:endParaRPr>
                    </a:p>
                    <a:p>
                      <a:endParaRPr lang="en-ZA" sz="1800" b="1" i="1"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11.4.1.1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dirty="0" smtClean="0">
                          <a:solidFill>
                            <a:schemeClr val="tx1"/>
                          </a:solidFill>
                          <a:latin typeface="Arial" panose="020B0604020202020204" pitchFamily="34" charset="0"/>
                          <a:cs typeface="Arial" panose="020B0604020202020204" pitchFamily="34" charset="0"/>
                        </a:rPr>
                        <a:t>Transfe</a:t>
                      </a:r>
                      <a:r>
                        <a:rPr lang="en-ZA" sz="1200" b="0" i="0" dirty="0" smtClean="0">
                          <a:solidFill>
                            <a:schemeClr val="tx1"/>
                          </a:solidFill>
                          <a:latin typeface="Arial" panose="020B0604020202020204" pitchFamily="34" charset="0"/>
                          <a:cs typeface="Arial" panose="020B0604020202020204" pitchFamily="34" charset="0"/>
                        </a:rPr>
                        <a:t>r to </a:t>
                      </a:r>
                      <a:r>
                        <a:rPr lang="en-ZA" sz="1200" b="0" i="0" dirty="0" err="1" smtClean="0">
                          <a:solidFill>
                            <a:schemeClr val="tx1"/>
                          </a:solidFill>
                          <a:latin typeface="Arial" panose="020B0604020202020204" pitchFamily="34" charset="0"/>
                          <a:cs typeface="Arial" panose="020B0604020202020204" pitchFamily="34" charset="0"/>
                        </a:rPr>
                        <a:t>sefa</a:t>
                      </a:r>
                      <a:endParaRPr lang="en-ZA" sz="12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pPr/>
              <a:t>61</a:t>
            </a:fld>
            <a:endParaRPr lang="en-US" b="1" dirty="0"/>
          </a:p>
        </p:txBody>
      </p:sp>
    </p:spTree>
    <p:extLst>
      <p:ext uri="{BB962C8B-B14F-4D97-AF65-F5344CB8AC3E}">
        <p14:creationId xmlns:p14="http://schemas.microsoft.com/office/powerpoint/2010/main" xmlns="" val="19676586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4270416934"/>
              </p:ext>
            </p:extLst>
          </p:nvPr>
        </p:nvGraphicFramePr>
        <p:xfrm>
          <a:off x="381000" y="152399"/>
          <a:ext cx="7772400" cy="5638800"/>
        </p:xfrm>
        <a:graphic>
          <a:graphicData uri="http://schemas.openxmlformats.org/drawingml/2006/table">
            <a:tbl>
              <a:tblPr firstRow="1" bandRow="1">
                <a:tableStyleId>{5C22544A-7EE6-4342-B048-85BDC9FD1C3A}</a:tableStyleId>
              </a:tblPr>
              <a:tblGrid>
                <a:gridCol w="1943100"/>
                <a:gridCol w="1943100"/>
                <a:gridCol w="1943100"/>
                <a:gridCol w="1943100"/>
              </a:tblGrid>
              <a:tr h="441960">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4815840">
                <a:tc>
                  <a:txBody>
                    <a:bodyPr/>
                    <a:lstStyle/>
                    <a:p>
                      <a:pPr marL="0" indent="0">
                        <a:buNone/>
                      </a:pPr>
                      <a:r>
                        <a:rPr lang="en-ZA" sz="1400" b="1" dirty="0" smtClean="0">
                          <a:latin typeface="Arial" panose="020B0604020202020204" pitchFamily="34" charset="0"/>
                          <a:cs typeface="Arial" panose="020B0604020202020204" pitchFamily="34" charset="0"/>
                        </a:rPr>
                        <a:t>12.</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Mass Youth </a:t>
                      </a:r>
                    </a:p>
                    <a:p>
                      <a:pPr marL="0" indent="0">
                        <a:buNone/>
                      </a:pPr>
                      <a:r>
                        <a:rPr lang="en-ZA" sz="1400" b="1" dirty="0" smtClean="0">
                          <a:latin typeface="Arial" panose="020B0604020202020204" pitchFamily="34" charset="0"/>
                          <a:cs typeface="Arial" panose="020B0604020202020204" pitchFamily="34" charset="0"/>
                        </a:rPr>
                        <a:t>Enterprise Creation Programme</a:t>
                      </a:r>
                    </a:p>
                    <a:p>
                      <a:pPr marL="0" indent="0">
                        <a:buNone/>
                      </a:pPr>
                      <a:endParaRPr lang="en-ZA" sz="1200" b="0" dirty="0" smtClean="0">
                        <a:latin typeface="Arial" panose="020B0604020202020204" pitchFamily="34" charset="0"/>
                        <a:cs typeface="Arial" panose="020B0604020202020204" pitchFamily="34" charset="0"/>
                      </a:endParaRP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The MYECP is a flagship programme of the DSBD, designed to engage young entrepreneurs over a period of 18 months, by aiding them to obtain a specific tailor made 12-month SETA accredited entrepreneurship certificate, and to assist them to develop a viable business plan, as well as to equip them to successfully source funds to kick start their businesses.</a:t>
                      </a:r>
                    </a:p>
                    <a:p>
                      <a:pPr marL="0" indent="0">
                        <a:buNone/>
                      </a:pPr>
                      <a:endParaRPr lang="en-ZA" sz="12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12.1</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A major challenge is that there is no budget</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12.2</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This programme’s efficiency is not good, as R2 600 000 for 100 students is too much money per student</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12.3</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There seem to be overlaps between this programme and the Centres for Entrepreneurship programme</a:t>
                      </a:r>
                    </a:p>
                    <a:p>
                      <a:endParaRPr lang="en-ZA" sz="1200" dirty="0" smtClean="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12.3.1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The programme has struggled to get off the ground and its objectives could be easily integrated into the existing departmental programmes.</a:t>
                      </a:r>
                    </a:p>
                  </a:txBody>
                  <a:tcPr>
                    <a:solidFill>
                      <a:schemeClr val="accent3">
                        <a:lumMod val="20000"/>
                        <a:lumOff val="80000"/>
                      </a:schemeClr>
                    </a:solidFill>
                  </a:tcPr>
                </a:tc>
                <a:tc>
                  <a:txBody>
                    <a:bodyPr/>
                    <a:lstStyle/>
                    <a:p>
                      <a:endParaRPr lang="en-ZA" sz="1800" b="1" i="1" dirty="0" smtClean="0">
                        <a:solidFill>
                          <a:schemeClr val="tx1"/>
                        </a:solidFill>
                        <a:latin typeface="Arial" panose="020B0604020202020204" pitchFamily="34" charset="0"/>
                        <a:cs typeface="Arial" panose="020B0604020202020204" pitchFamily="34" charset="0"/>
                      </a:endParaRPr>
                    </a:p>
                    <a:p>
                      <a:endParaRPr lang="en-ZA" sz="1800" b="1" i="1"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12.3.1.1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baseline="0" dirty="0" smtClean="0">
                          <a:solidFill>
                            <a:schemeClr val="tx1"/>
                          </a:solidFill>
                          <a:latin typeface="Arial" panose="020B0604020202020204" pitchFamily="34" charset="0"/>
                          <a:cs typeface="Arial" panose="020B0604020202020204" pitchFamily="34" charset="0"/>
                        </a:rPr>
                        <a:t>Discontinue</a:t>
                      </a:r>
                      <a:r>
                        <a:rPr lang="en-ZA" sz="1200" b="0" i="0" baseline="0" dirty="0" smtClean="0">
                          <a:solidFill>
                            <a:schemeClr val="tx1"/>
                          </a:solidFill>
                          <a:latin typeface="Arial" panose="020B0604020202020204" pitchFamily="34" charset="0"/>
                          <a:cs typeface="Arial" panose="020B0604020202020204" pitchFamily="34" charset="0"/>
                        </a:rPr>
                        <a:t>. The objectives of the programme will be m</a:t>
                      </a:r>
                      <a:r>
                        <a:rPr lang="en-ZA" sz="1200" b="0" i="0" dirty="0" smtClean="0">
                          <a:solidFill>
                            <a:schemeClr val="tx1"/>
                          </a:solidFill>
                          <a:latin typeface="Arial" panose="020B0604020202020204" pitchFamily="34" charset="0"/>
                          <a:cs typeface="Arial" panose="020B0604020202020204" pitchFamily="34" charset="0"/>
                        </a:rPr>
                        <a:t>ainstreamed into all departmental programmes.</a:t>
                      </a: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12.3.1.2</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The Youth Directorate in the DSBD should not be implementing any programmes directly, but should rather be focused on mainstreaming.</a:t>
                      </a:r>
                    </a:p>
                    <a:p>
                      <a:endParaRPr lang="en-ZA" sz="12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pPr/>
              <a:t>62</a:t>
            </a:fld>
            <a:endParaRPr lang="en-US" b="1" dirty="0"/>
          </a:p>
        </p:txBody>
      </p:sp>
    </p:spTree>
    <p:extLst>
      <p:ext uri="{BB962C8B-B14F-4D97-AF65-F5344CB8AC3E}">
        <p14:creationId xmlns:p14="http://schemas.microsoft.com/office/powerpoint/2010/main" xmlns="" val="1215889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3407130591"/>
              </p:ext>
            </p:extLst>
          </p:nvPr>
        </p:nvGraphicFramePr>
        <p:xfrm>
          <a:off x="381000" y="152399"/>
          <a:ext cx="7772400" cy="5730240"/>
        </p:xfrm>
        <a:graphic>
          <a:graphicData uri="http://schemas.openxmlformats.org/drawingml/2006/table">
            <a:tbl>
              <a:tblPr firstRow="1" bandRow="1">
                <a:tableStyleId>{5C22544A-7EE6-4342-B048-85BDC9FD1C3A}</a:tableStyleId>
              </a:tblPr>
              <a:tblGrid>
                <a:gridCol w="1943100"/>
                <a:gridCol w="1943100"/>
                <a:gridCol w="1943100"/>
                <a:gridCol w="1943100"/>
              </a:tblGrid>
              <a:tr h="441960">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4815840">
                <a:tc>
                  <a:txBody>
                    <a:bodyPr/>
                    <a:lstStyle/>
                    <a:p>
                      <a:pPr marL="0" indent="0">
                        <a:buNone/>
                      </a:pPr>
                      <a:r>
                        <a:rPr lang="en-ZA" sz="1400" b="1" dirty="0" smtClean="0">
                          <a:latin typeface="Arial" panose="020B0604020202020204" pitchFamily="34" charset="0"/>
                          <a:cs typeface="Arial" panose="020B0604020202020204" pitchFamily="34" charset="0"/>
                        </a:rPr>
                        <a:t>13.</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Emerging </a:t>
                      </a:r>
                    </a:p>
                    <a:p>
                      <a:pPr marL="0" indent="0">
                        <a:buNone/>
                      </a:pPr>
                      <a:r>
                        <a:rPr lang="en-ZA" sz="1400" b="1" dirty="0" smtClean="0">
                          <a:latin typeface="Arial" panose="020B0604020202020204" pitchFamily="34" charset="0"/>
                          <a:cs typeface="Arial" panose="020B0604020202020204" pitchFamily="34" charset="0"/>
                        </a:rPr>
                        <a:t>      Enterprise </a:t>
                      </a:r>
                      <a:r>
                        <a:rPr lang="en-ZA" sz="1400" b="1" dirty="0" err="1" smtClean="0">
                          <a:latin typeface="Arial" panose="020B0604020202020204" pitchFamily="34" charset="0"/>
                          <a:cs typeface="Arial" panose="020B0604020202020204" pitchFamily="34" charset="0"/>
                        </a:rPr>
                        <a:t>Dev</a:t>
                      </a:r>
                      <a:r>
                        <a:rPr lang="en-ZA" sz="1400" b="1" dirty="0" smtClean="0">
                          <a:latin typeface="Arial" panose="020B0604020202020204" pitchFamily="34" charset="0"/>
                          <a:cs typeface="Arial" panose="020B0604020202020204" pitchFamily="34" charset="0"/>
                        </a:rPr>
                        <a:t> </a:t>
                      </a:r>
                    </a:p>
                    <a:p>
                      <a:pPr marL="0" indent="0">
                        <a:buNone/>
                      </a:pPr>
                      <a:r>
                        <a:rPr lang="en-ZA" sz="1400" b="1" dirty="0" smtClean="0">
                          <a:latin typeface="Arial" panose="020B0604020202020204" pitchFamily="34" charset="0"/>
                          <a:cs typeface="Arial" panose="020B0604020202020204" pitchFamily="34" charset="0"/>
                        </a:rPr>
                        <a:t>      Programme </a:t>
                      </a:r>
                    </a:p>
                    <a:p>
                      <a:pPr marL="0" indent="0">
                        <a:buNone/>
                      </a:pPr>
                      <a:r>
                        <a:rPr lang="en-ZA" sz="1400" b="1" dirty="0" smtClean="0">
                          <a:latin typeface="Arial" panose="020B0604020202020204" pitchFamily="34" charset="0"/>
                          <a:cs typeface="Arial" panose="020B0604020202020204" pitchFamily="34" charset="0"/>
                        </a:rPr>
                        <a:t>      (EEDP)</a:t>
                      </a:r>
                    </a:p>
                    <a:p>
                      <a:pPr marL="0" indent="0">
                        <a:buNone/>
                      </a:pPr>
                      <a:endParaRPr lang="en-ZA" sz="1200" b="0" dirty="0" smtClean="0">
                        <a:latin typeface="Arial" panose="020B0604020202020204" pitchFamily="34" charset="0"/>
                        <a:cs typeface="Arial" panose="020B0604020202020204" pitchFamily="34" charset="0"/>
                      </a:endParaRPr>
                    </a:p>
                    <a:p>
                      <a:pPr marL="0" indent="0">
                        <a:buNone/>
                      </a:pPr>
                      <a:endParaRPr lang="en-ZA" sz="1200" b="0" dirty="0" smtClean="0">
                        <a:latin typeface="Arial" panose="020B0604020202020204" pitchFamily="34" charset="0"/>
                        <a:cs typeface="Arial" panose="020B0604020202020204" pitchFamily="34" charset="0"/>
                      </a:endParaRP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EEDP programme provides support to enterprises owned and managed by women, youth and/or people with disabilities in order to increase their capacity to access economic opportunities</a:t>
                      </a:r>
                    </a:p>
                    <a:p>
                      <a:pPr marL="0" indent="0">
                        <a:buNone/>
                      </a:pPr>
                      <a:endParaRPr lang="en-ZA" sz="12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13.1</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Implementation partner needs to be SEDA for all incentive  programmes</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13.2</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This programme does not provide sufficient post-investment support</a:t>
                      </a: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13.2.1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This programme is important to enhance the department’s support to township and rural enterprises.</a:t>
                      </a:r>
                    </a:p>
                    <a:p>
                      <a:endParaRPr lang="en-ZA" sz="12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800" b="1" i="1" dirty="0" smtClean="0">
                        <a:solidFill>
                          <a:schemeClr val="tx1"/>
                        </a:solidFill>
                        <a:latin typeface="Arial" panose="020B0604020202020204" pitchFamily="34" charset="0"/>
                        <a:cs typeface="Arial" panose="020B0604020202020204" pitchFamily="34" charset="0"/>
                      </a:endParaRPr>
                    </a:p>
                    <a:p>
                      <a:endParaRPr lang="en-ZA" sz="1800" b="1" i="1"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13.2.1.1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dirty="0" smtClean="0">
                          <a:solidFill>
                            <a:schemeClr val="tx1"/>
                          </a:solidFill>
                          <a:latin typeface="Arial" panose="020B0604020202020204" pitchFamily="34" charset="0"/>
                          <a:cs typeface="Arial" panose="020B0604020202020204" pitchFamily="34" charset="0"/>
                        </a:rPr>
                        <a:t>Upscale</a:t>
                      </a: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pPr/>
              <a:t>63</a:t>
            </a:fld>
            <a:endParaRPr lang="en-US" b="1" dirty="0"/>
          </a:p>
        </p:txBody>
      </p:sp>
    </p:spTree>
    <p:extLst>
      <p:ext uri="{BB962C8B-B14F-4D97-AF65-F5344CB8AC3E}">
        <p14:creationId xmlns:p14="http://schemas.microsoft.com/office/powerpoint/2010/main" xmlns="" val="42776549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1057444681"/>
              </p:ext>
            </p:extLst>
          </p:nvPr>
        </p:nvGraphicFramePr>
        <p:xfrm>
          <a:off x="381000" y="152399"/>
          <a:ext cx="7772400" cy="5730240"/>
        </p:xfrm>
        <a:graphic>
          <a:graphicData uri="http://schemas.openxmlformats.org/drawingml/2006/table">
            <a:tbl>
              <a:tblPr firstRow="1" bandRow="1">
                <a:tableStyleId>{5C22544A-7EE6-4342-B048-85BDC9FD1C3A}</a:tableStyleId>
              </a:tblPr>
              <a:tblGrid>
                <a:gridCol w="1943100"/>
                <a:gridCol w="1943100"/>
                <a:gridCol w="1943100"/>
                <a:gridCol w="1943100"/>
              </a:tblGrid>
              <a:tr h="441960">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4815840">
                <a:tc>
                  <a:txBody>
                    <a:bodyPr/>
                    <a:lstStyle/>
                    <a:p>
                      <a:pPr marL="0" indent="0">
                        <a:buNone/>
                      </a:pPr>
                      <a:r>
                        <a:rPr lang="en-ZA" sz="1400" b="1" dirty="0" smtClean="0">
                          <a:latin typeface="Arial" panose="020B0604020202020204" pitchFamily="34" charset="0"/>
                          <a:cs typeface="Arial" panose="020B0604020202020204" pitchFamily="34" charset="0"/>
                        </a:rPr>
                        <a:t>14.</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Red tape </a:t>
                      </a:r>
                    </a:p>
                    <a:p>
                      <a:pPr marL="0" indent="0">
                        <a:buNone/>
                      </a:pPr>
                      <a:r>
                        <a:rPr lang="en-ZA" sz="1400" b="1" dirty="0" smtClean="0">
                          <a:latin typeface="Arial" panose="020B0604020202020204" pitchFamily="34" charset="0"/>
                          <a:cs typeface="Arial" panose="020B0604020202020204" pitchFamily="34" charset="0"/>
                        </a:rPr>
                        <a:t>      reduction</a:t>
                      </a:r>
                    </a:p>
                    <a:p>
                      <a:pPr marL="0" indent="0">
                        <a:buNone/>
                      </a:pPr>
                      <a:endParaRPr lang="en-ZA" sz="1200" b="0" dirty="0" smtClean="0">
                        <a:latin typeface="Arial" panose="020B0604020202020204" pitchFamily="34" charset="0"/>
                        <a:cs typeface="Arial" panose="020B0604020202020204" pitchFamily="34" charset="0"/>
                      </a:endParaRPr>
                    </a:p>
                    <a:p>
                      <a:pPr marL="0" indent="0">
                        <a:buNone/>
                      </a:pPr>
                      <a:r>
                        <a:rPr lang="en-ZA" sz="1200" b="0" dirty="0" smtClean="0">
                          <a:latin typeface="Arial" panose="020B0604020202020204" pitchFamily="34" charset="0"/>
                          <a:cs typeface="Arial" panose="020B0604020202020204" pitchFamily="34" charset="0"/>
                        </a:rPr>
                        <a:t>•</a:t>
                      </a:r>
                      <a:r>
                        <a:rPr lang="en-ZA" sz="1200" b="0" baseline="0" dirty="0" smtClean="0">
                          <a:latin typeface="Arial" panose="020B0604020202020204" pitchFamily="34" charset="0"/>
                          <a:cs typeface="Arial" panose="020B0604020202020204" pitchFamily="34" charset="0"/>
                        </a:rPr>
                        <a:t> </a:t>
                      </a:r>
                      <a:r>
                        <a:rPr lang="en-ZA" sz="1200" b="0" dirty="0" smtClean="0">
                          <a:latin typeface="Arial" panose="020B0604020202020204" pitchFamily="34" charset="0"/>
                          <a:cs typeface="Arial" panose="020B0604020202020204" pitchFamily="34" charset="0"/>
                        </a:rPr>
                        <a:t>Development of guidelines on how to reduce administrative, compliance, regulatory constraints and all other red tape issues across all spheres of government that impede SMME development; </a:t>
                      </a:r>
                    </a:p>
                    <a:p>
                      <a:pPr marL="0" indent="0">
                        <a:buNone/>
                      </a:pPr>
                      <a:endParaRPr lang="en-ZA" sz="1200" b="0" dirty="0" smtClean="0">
                        <a:latin typeface="Arial" panose="020B0604020202020204" pitchFamily="34" charset="0"/>
                        <a:cs typeface="Arial" panose="020B0604020202020204" pitchFamily="34" charset="0"/>
                      </a:endParaRPr>
                    </a:p>
                    <a:p>
                      <a:pPr marL="0" indent="0">
                        <a:buNone/>
                      </a:pPr>
                      <a:r>
                        <a:rPr lang="en-ZA" sz="1200" b="0" dirty="0" smtClean="0">
                          <a:latin typeface="Arial" panose="020B0604020202020204" pitchFamily="34" charset="0"/>
                          <a:cs typeface="Arial" panose="020B0604020202020204" pitchFamily="34" charset="0"/>
                        </a:rPr>
                        <a:t>•</a:t>
                      </a:r>
                      <a:r>
                        <a:rPr lang="en-ZA" sz="1200" b="0" baseline="0" dirty="0" smtClean="0">
                          <a:latin typeface="Arial" panose="020B0604020202020204" pitchFamily="34" charset="0"/>
                          <a:cs typeface="Arial" panose="020B0604020202020204" pitchFamily="34" charset="0"/>
                        </a:rPr>
                        <a:t> </a:t>
                      </a:r>
                      <a:r>
                        <a:rPr lang="en-ZA" sz="1200" b="0" dirty="0" smtClean="0">
                          <a:latin typeface="Arial" panose="020B0604020202020204" pitchFamily="34" charset="0"/>
                          <a:cs typeface="Arial" panose="020B0604020202020204" pitchFamily="34" charset="0"/>
                        </a:rPr>
                        <a:t>Municipal guidelines have been developed and are being rolled out to municipalities through workshops; </a:t>
                      </a:r>
                    </a:p>
                    <a:p>
                      <a:pPr marL="0" indent="0">
                        <a:buNone/>
                      </a:pPr>
                      <a:endParaRPr lang="en-ZA" sz="1200" b="0" dirty="0" smtClean="0">
                        <a:latin typeface="Arial" panose="020B0604020202020204" pitchFamily="34" charset="0"/>
                        <a:cs typeface="Arial" panose="020B0604020202020204" pitchFamily="34" charset="0"/>
                      </a:endParaRPr>
                    </a:p>
                    <a:p>
                      <a:pPr marL="0" indent="0">
                        <a:buNone/>
                      </a:pPr>
                      <a:r>
                        <a:rPr lang="en-ZA" sz="1200" b="0" dirty="0" smtClean="0">
                          <a:latin typeface="Arial" panose="020B0604020202020204" pitchFamily="34" charset="0"/>
                          <a:cs typeface="Arial" panose="020B0604020202020204" pitchFamily="34" charset="0"/>
                        </a:rPr>
                        <a:t>•</a:t>
                      </a:r>
                      <a:r>
                        <a:rPr lang="en-ZA" sz="1200" b="0" baseline="0" dirty="0" smtClean="0">
                          <a:latin typeface="Arial" panose="020B0604020202020204" pitchFamily="34" charset="0"/>
                          <a:cs typeface="Arial" panose="020B0604020202020204" pitchFamily="34" charset="0"/>
                        </a:rPr>
                        <a:t> </a:t>
                      </a:r>
                      <a:r>
                        <a:rPr lang="en-ZA" sz="1200" b="0" dirty="0" smtClean="0">
                          <a:latin typeface="Arial" panose="020B0604020202020204" pitchFamily="34" charset="0"/>
                          <a:cs typeface="Arial" panose="020B0604020202020204" pitchFamily="34" charset="0"/>
                        </a:rPr>
                        <a:t>Currently, this programme’s main activity is the conducting of workshops on how to implement the municipal red tape reduction guidelines</a:t>
                      </a:r>
                      <a:endParaRPr lang="en-ZA" sz="12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14.2</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There is no impact assessment and the department is therefore unable to assess whether there has been an improvement for SMMEs as a result of this intervention</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14.3</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It is unclear whether the workshops are effective and whether municipalities are implementing the guidelines.</a:t>
                      </a: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14.4.1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Red tape reduction is one of the key mandates of the DSBD. However, the current implementation model is not working well; the department must consider a different approach to implement this important task.</a:t>
                      </a: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800" b="1" i="1"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14.4.1.1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baseline="0" dirty="0" smtClean="0">
                          <a:solidFill>
                            <a:schemeClr val="tx1"/>
                          </a:solidFill>
                          <a:latin typeface="Arial" panose="020B0604020202020204" pitchFamily="34" charset="0"/>
                          <a:cs typeface="Arial" panose="020B0604020202020204" pitchFamily="34" charset="0"/>
                        </a:rPr>
                        <a:t>U</a:t>
                      </a:r>
                      <a:r>
                        <a:rPr lang="en-ZA" sz="1200" b="1" i="0" dirty="0" smtClean="0">
                          <a:solidFill>
                            <a:schemeClr val="tx1"/>
                          </a:solidFill>
                          <a:latin typeface="Arial" panose="020B0604020202020204" pitchFamily="34" charset="0"/>
                          <a:cs typeface="Arial" panose="020B0604020202020204" pitchFamily="34" charset="0"/>
                        </a:rPr>
                        <a:t>pscale and restructure.</a:t>
                      </a: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pPr/>
              <a:t>64</a:t>
            </a:fld>
            <a:endParaRPr lang="en-US" b="1" dirty="0"/>
          </a:p>
        </p:txBody>
      </p:sp>
    </p:spTree>
    <p:extLst>
      <p:ext uri="{BB962C8B-B14F-4D97-AF65-F5344CB8AC3E}">
        <p14:creationId xmlns:p14="http://schemas.microsoft.com/office/powerpoint/2010/main" xmlns="" val="15385660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2505967761"/>
              </p:ext>
            </p:extLst>
          </p:nvPr>
        </p:nvGraphicFramePr>
        <p:xfrm>
          <a:off x="381000" y="152399"/>
          <a:ext cx="7772400" cy="5638800"/>
        </p:xfrm>
        <a:graphic>
          <a:graphicData uri="http://schemas.openxmlformats.org/drawingml/2006/table">
            <a:tbl>
              <a:tblPr firstRow="1" bandRow="1">
                <a:tableStyleId>{5C22544A-7EE6-4342-B048-85BDC9FD1C3A}</a:tableStyleId>
              </a:tblPr>
              <a:tblGrid>
                <a:gridCol w="1943100"/>
                <a:gridCol w="1943100"/>
                <a:gridCol w="1943100"/>
                <a:gridCol w="1943100"/>
              </a:tblGrid>
              <a:tr h="441960">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4815840">
                <a:tc>
                  <a:txBody>
                    <a:bodyPr/>
                    <a:lstStyle/>
                    <a:p>
                      <a:pPr marL="0" indent="0">
                        <a:buNone/>
                      </a:pPr>
                      <a:r>
                        <a:rPr lang="en-ZA" sz="1400" b="1" dirty="0" smtClean="0">
                          <a:latin typeface="Arial" panose="020B0604020202020204" pitchFamily="34" charset="0"/>
                          <a:cs typeface="Arial" panose="020B0604020202020204" pitchFamily="34" charset="0"/>
                        </a:rPr>
                        <a:t>15.</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Credit Rating </a:t>
                      </a:r>
                    </a:p>
                    <a:p>
                      <a:pPr marL="0" indent="0">
                        <a:buNone/>
                      </a:pPr>
                      <a:r>
                        <a:rPr lang="en-ZA" sz="1400" b="1" dirty="0" smtClean="0">
                          <a:latin typeface="Arial" panose="020B0604020202020204" pitchFamily="34" charset="0"/>
                          <a:cs typeface="Arial" panose="020B0604020202020204" pitchFamily="34" charset="0"/>
                        </a:rPr>
                        <a:t>      System</a:t>
                      </a:r>
                    </a:p>
                    <a:p>
                      <a:pPr marL="0" indent="0">
                        <a:buNone/>
                      </a:pPr>
                      <a:endParaRPr lang="en-ZA" sz="1200" b="0" dirty="0" smtClean="0">
                        <a:latin typeface="Arial" panose="020B0604020202020204" pitchFamily="34" charset="0"/>
                        <a:cs typeface="Arial" panose="020B0604020202020204" pitchFamily="34" charset="0"/>
                      </a:endParaRP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This programme is a project to establish an SMME rating agency in South Africa in order to facilitate funding to small businesses through an SMME rating system;</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The Credit Rating System will be an IT system which captures demographic data pertaining to SMME ownership, as well as critical information about the businesses.</a:t>
                      </a:r>
                    </a:p>
                    <a:p>
                      <a:pPr marL="0" indent="0">
                        <a:buNone/>
                      </a:pPr>
                      <a:endParaRPr lang="en-ZA" sz="12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15.1</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Risk appetite amongst commercial lenders in this sector is low and conventional credit scoring models do not typically understand SMME dynamics sufficiently in order to make adequate risk assessments. </a:t>
                      </a: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15.5.1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This programme is important as it will ensure the establishment of an SMME Rating Agency in South Africa. This will be the formulation of an SMME register web application and an SMME registration template that will have relevant indicators of the health of an SMME. This will go a long way in making certain that financial lenders have access to readily available reliable information on SMMEs.</a:t>
                      </a:r>
                    </a:p>
                  </a:txBody>
                  <a:tcPr>
                    <a:solidFill>
                      <a:schemeClr val="accent3">
                        <a:lumMod val="20000"/>
                        <a:lumOff val="80000"/>
                      </a:schemeClr>
                    </a:solidFill>
                  </a:tcPr>
                </a:tc>
                <a:tc>
                  <a:txBody>
                    <a:bodyPr/>
                    <a:lstStyle/>
                    <a:p>
                      <a:endParaRPr lang="en-ZA" sz="1800" b="1" i="1" dirty="0" smtClean="0">
                        <a:solidFill>
                          <a:schemeClr val="tx1"/>
                        </a:solidFill>
                        <a:latin typeface="Arial" panose="020B0604020202020204" pitchFamily="34" charset="0"/>
                        <a:cs typeface="Arial" panose="020B0604020202020204" pitchFamily="34" charset="0"/>
                      </a:endParaRPr>
                    </a:p>
                    <a:p>
                      <a:endParaRPr lang="en-ZA" sz="1800" b="1" i="1" dirty="0" smtClean="0">
                        <a:solidFill>
                          <a:schemeClr val="tx1"/>
                        </a:solidFill>
                        <a:latin typeface="Arial" panose="020B0604020202020204" pitchFamily="34" charset="0"/>
                        <a:cs typeface="Arial" panose="020B0604020202020204" pitchFamily="34" charset="0"/>
                      </a:endParaRPr>
                    </a:p>
                    <a:p>
                      <a:endParaRPr lang="en-ZA" sz="1800" b="1" i="1"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15.5.1.1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baseline="0" dirty="0" smtClean="0">
                          <a:solidFill>
                            <a:schemeClr val="tx1"/>
                          </a:solidFill>
                          <a:latin typeface="Arial" panose="020B0604020202020204" pitchFamily="34" charset="0"/>
                          <a:cs typeface="Arial" panose="020B0604020202020204" pitchFamily="34" charset="0"/>
                        </a:rPr>
                        <a:t>Discontinue</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Not a programme but a system.</a:t>
                      </a: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pPr/>
              <a:t>65</a:t>
            </a:fld>
            <a:endParaRPr lang="en-US" b="1" dirty="0"/>
          </a:p>
        </p:txBody>
      </p:sp>
    </p:spTree>
    <p:extLst>
      <p:ext uri="{BB962C8B-B14F-4D97-AF65-F5344CB8AC3E}">
        <p14:creationId xmlns:p14="http://schemas.microsoft.com/office/powerpoint/2010/main" xmlns="" val="23951633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2387618874"/>
              </p:ext>
            </p:extLst>
          </p:nvPr>
        </p:nvGraphicFramePr>
        <p:xfrm>
          <a:off x="381000" y="152399"/>
          <a:ext cx="7772400" cy="5638799"/>
        </p:xfrm>
        <a:graphic>
          <a:graphicData uri="http://schemas.openxmlformats.org/drawingml/2006/table">
            <a:tbl>
              <a:tblPr firstRow="1" bandRow="1">
                <a:tableStyleId>{5C22544A-7EE6-4342-B048-85BDC9FD1C3A}</a:tableStyleId>
              </a:tblPr>
              <a:tblGrid>
                <a:gridCol w="1943100"/>
                <a:gridCol w="1943100"/>
                <a:gridCol w="1943100"/>
                <a:gridCol w="1943100"/>
              </a:tblGrid>
              <a:tr h="441960">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4815840">
                <a:tc>
                  <a:txBody>
                    <a:bodyPr/>
                    <a:lstStyle/>
                    <a:p>
                      <a:pPr marL="0" indent="0">
                        <a:buNone/>
                      </a:pPr>
                      <a:r>
                        <a:rPr lang="en-ZA" sz="1400" b="1" dirty="0" smtClean="0">
                          <a:latin typeface="Arial" panose="020B0604020202020204" pitchFamily="34" charset="0"/>
                          <a:cs typeface="Arial" panose="020B0604020202020204" pitchFamily="34" charset="0"/>
                        </a:rPr>
                        <a:t>16.</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Youth </a:t>
                      </a:r>
                    </a:p>
                    <a:p>
                      <a:pPr marL="0" indent="0">
                        <a:buNone/>
                      </a:pPr>
                      <a:r>
                        <a:rPr lang="en-ZA" sz="1400" b="1" dirty="0" smtClean="0">
                          <a:latin typeface="Arial" panose="020B0604020202020204" pitchFamily="34" charset="0"/>
                          <a:cs typeface="Arial" panose="020B0604020202020204" pitchFamily="34" charset="0"/>
                        </a:rPr>
                        <a:t>       framework</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This programme focuses on facilitating the mainstreaming of youth entrepreneurship within the DSBD’s core programmes and designing unique interventions to support the growth and sustainability of youth owned enterprises</a:t>
                      </a:r>
                    </a:p>
                    <a:p>
                      <a:pPr marL="0" indent="0">
                        <a:buNone/>
                      </a:pPr>
                      <a:endParaRPr lang="en-ZA" sz="12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16.1</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This  programme is very closely aligned to the department’s mandate and strategic objectives</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16.2</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The department should not have silo units for women, youth and people with disabilities but should have targets for these groups in all the department’s programmes.</a:t>
                      </a: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16.2.1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Not necessary as its objectives and targets could be incorporated into the existing departmental programmes;</a:t>
                      </a: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16.2.2</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This programme needs to be up scaled to be a programme for mainstreaming youth, women and people with disabilities across all the department’s programmes and agencies</a:t>
                      </a: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800" b="1" i="1"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0" i="0" dirty="0" smtClean="0">
                          <a:solidFill>
                            <a:schemeClr val="tx1"/>
                          </a:solidFill>
                          <a:latin typeface="Arial" panose="020B0604020202020204" pitchFamily="34" charset="0"/>
                          <a:cs typeface="Arial" panose="020B0604020202020204" pitchFamily="34" charset="0"/>
                        </a:rPr>
                        <a:t>16.2.2.1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baseline="0" dirty="0" smtClean="0">
                          <a:solidFill>
                            <a:schemeClr val="tx1"/>
                          </a:solidFill>
                          <a:latin typeface="Arial" panose="020B0604020202020204" pitchFamily="34" charset="0"/>
                          <a:cs typeface="Arial" panose="020B0604020202020204" pitchFamily="34" charset="0"/>
                        </a:rPr>
                        <a:t>Discontinue</a:t>
                      </a:r>
                      <a:r>
                        <a:rPr lang="en-ZA" sz="1200" b="0" i="0" baseline="0" dirty="0" smtClean="0">
                          <a:solidFill>
                            <a:schemeClr val="tx1"/>
                          </a:solidFill>
                          <a:latin typeface="Arial" panose="020B0604020202020204" pitchFamily="34" charset="0"/>
                          <a:cs typeface="Arial" panose="020B0604020202020204" pitchFamily="34" charset="0"/>
                        </a:rPr>
                        <a:t>. The objectives of the programme will be m</a:t>
                      </a:r>
                      <a:r>
                        <a:rPr lang="en-ZA" sz="1200" b="0" i="0" dirty="0" smtClean="0">
                          <a:solidFill>
                            <a:schemeClr val="tx1"/>
                          </a:solidFill>
                          <a:latin typeface="Arial" panose="020B0604020202020204" pitchFamily="34" charset="0"/>
                          <a:cs typeface="Arial" panose="020B0604020202020204" pitchFamily="34" charset="0"/>
                        </a:rPr>
                        <a:t>ainstreamed into all departmental programmes.</a:t>
                      </a: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800" b="1" i="1"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pPr/>
              <a:t>66</a:t>
            </a:fld>
            <a:endParaRPr lang="en-US" sz="1600" b="1" dirty="0"/>
          </a:p>
        </p:txBody>
      </p:sp>
    </p:spTree>
    <p:extLst>
      <p:ext uri="{BB962C8B-B14F-4D97-AF65-F5344CB8AC3E}">
        <p14:creationId xmlns:p14="http://schemas.microsoft.com/office/powerpoint/2010/main" xmlns="" val="16896473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1067022783"/>
              </p:ext>
            </p:extLst>
          </p:nvPr>
        </p:nvGraphicFramePr>
        <p:xfrm>
          <a:off x="381000" y="152399"/>
          <a:ext cx="7772400" cy="5638799"/>
        </p:xfrm>
        <a:graphic>
          <a:graphicData uri="http://schemas.openxmlformats.org/drawingml/2006/table">
            <a:tbl>
              <a:tblPr firstRow="1" bandRow="1">
                <a:tableStyleId>{5C22544A-7EE6-4342-B048-85BDC9FD1C3A}</a:tableStyleId>
              </a:tblPr>
              <a:tblGrid>
                <a:gridCol w="1943100"/>
                <a:gridCol w="1943100"/>
                <a:gridCol w="1943100"/>
                <a:gridCol w="1943100"/>
              </a:tblGrid>
              <a:tr h="441960">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4815840">
                <a:tc>
                  <a:txBody>
                    <a:bodyPr/>
                    <a:lstStyle/>
                    <a:p>
                      <a:pPr marL="0" indent="0">
                        <a:buNone/>
                      </a:pPr>
                      <a:r>
                        <a:rPr lang="en-ZA" sz="1400" b="1" dirty="0" smtClean="0">
                          <a:latin typeface="Arial" panose="020B0604020202020204" pitchFamily="34" charset="0"/>
                          <a:cs typeface="Arial" panose="020B0604020202020204" pitchFamily="34" charset="0"/>
                        </a:rPr>
                        <a:t>17.</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Co-location</a:t>
                      </a:r>
                    </a:p>
                    <a:p>
                      <a:pPr marL="0" indent="0">
                        <a:buNone/>
                      </a:pPr>
                      <a:endParaRPr lang="en-ZA" sz="1200" b="0" dirty="0" smtClean="0">
                        <a:latin typeface="Arial" panose="020B0604020202020204" pitchFamily="34" charset="0"/>
                        <a:cs typeface="Arial" panose="020B0604020202020204" pitchFamily="34" charset="0"/>
                      </a:endParaRP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This programme aims to decentralize business support services that are available to SMMEs</a:t>
                      </a:r>
                    </a:p>
                    <a:p>
                      <a:pPr marL="0" indent="0">
                        <a:buNone/>
                      </a:pPr>
                      <a:endParaRPr lang="en-ZA" sz="12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17.1</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This  programme is very closely aligned to the department’s mandate and strategic objectives</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17.2</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Lack of alignment &amp; integration across the 3 spheres of government with regards to co-location is a challenge and there is a lot of duplication</a:t>
                      </a: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17.5.1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It is vital to the provision of services to our clients even to the most remote areas as DSBD; </a:t>
                      </a:r>
                      <a:r>
                        <a:rPr lang="en-ZA" sz="1200" b="0" i="0" dirty="0" err="1" smtClean="0">
                          <a:solidFill>
                            <a:schemeClr val="tx1"/>
                          </a:solidFill>
                          <a:latin typeface="Arial" panose="020B0604020202020204" pitchFamily="34" charset="0"/>
                          <a:cs typeface="Arial" panose="020B0604020202020204" pitchFamily="34" charset="0"/>
                        </a:rPr>
                        <a:t>Seda</a:t>
                      </a:r>
                      <a:r>
                        <a:rPr lang="en-ZA" sz="1200" b="0" i="0" dirty="0" smtClean="0">
                          <a:solidFill>
                            <a:schemeClr val="tx1"/>
                          </a:solidFill>
                          <a:latin typeface="Arial" panose="020B0604020202020204" pitchFamily="34" charset="0"/>
                          <a:cs typeface="Arial" panose="020B0604020202020204" pitchFamily="34" charset="0"/>
                        </a:rPr>
                        <a:t> and </a:t>
                      </a:r>
                      <a:r>
                        <a:rPr lang="en-ZA" sz="1200" b="0" i="0" dirty="0" err="1" smtClean="0">
                          <a:solidFill>
                            <a:schemeClr val="tx1"/>
                          </a:solidFill>
                          <a:latin typeface="Arial" panose="020B0604020202020204" pitchFamily="34" charset="0"/>
                          <a:cs typeface="Arial" panose="020B0604020202020204" pitchFamily="34" charset="0"/>
                        </a:rPr>
                        <a:t>Sefa</a:t>
                      </a:r>
                      <a:r>
                        <a:rPr lang="en-ZA" sz="1200" b="0" i="0" dirty="0" smtClean="0">
                          <a:solidFill>
                            <a:schemeClr val="tx1"/>
                          </a:solidFill>
                          <a:latin typeface="Arial" panose="020B0604020202020204" pitchFamily="34" charset="0"/>
                          <a:cs typeface="Arial" panose="020B0604020202020204" pitchFamily="34" charset="0"/>
                        </a:rPr>
                        <a:t> services will be accessible through municipal offices.</a:t>
                      </a: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800" b="1" i="1" dirty="0" smtClean="0">
                        <a:solidFill>
                          <a:schemeClr val="tx1"/>
                        </a:solidFill>
                        <a:latin typeface="Arial" panose="020B0604020202020204" pitchFamily="34" charset="0"/>
                        <a:cs typeface="Arial" panose="020B0604020202020204" pitchFamily="34" charset="0"/>
                      </a:endParaRPr>
                    </a:p>
                    <a:p>
                      <a:endParaRPr lang="en-ZA" sz="1800" b="1" i="1"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17.5.1.1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baseline="0" dirty="0" smtClean="0">
                          <a:solidFill>
                            <a:schemeClr val="tx1"/>
                          </a:solidFill>
                          <a:latin typeface="Arial" panose="020B0604020202020204" pitchFamily="34" charset="0"/>
                          <a:cs typeface="Arial" panose="020B0604020202020204" pitchFamily="34" charset="0"/>
                        </a:rPr>
                        <a:t>U</a:t>
                      </a:r>
                      <a:r>
                        <a:rPr lang="en-ZA" sz="1200" b="1" i="0" dirty="0" smtClean="0">
                          <a:solidFill>
                            <a:schemeClr val="tx1"/>
                          </a:solidFill>
                          <a:latin typeface="Arial" panose="020B0604020202020204" pitchFamily="34" charset="0"/>
                          <a:cs typeface="Arial" panose="020B0604020202020204" pitchFamily="34" charset="0"/>
                        </a:rPr>
                        <a:t>pscale and restructure. </a:t>
                      </a: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pPr/>
              <a:t>67</a:t>
            </a:fld>
            <a:endParaRPr lang="en-US" sz="1600" b="1" dirty="0"/>
          </a:p>
        </p:txBody>
      </p:sp>
    </p:spTree>
    <p:extLst>
      <p:ext uri="{BB962C8B-B14F-4D97-AF65-F5344CB8AC3E}">
        <p14:creationId xmlns:p14="http://schemas.microsoft.com/office/powerpoint/2010/main" xmlns="" val="30864215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4099131854"/>
              </p:ext>
            </p:extLst>
          </p:nvPr>
        </p:nvGraphicFramePr>
        <p:xfrm>
          <a:off x="381000" y="152399"/>
          <a:ext cx="7772400" cy="5638799"/>
        </p:xfrm>
        <a:graphic>
          <a:graphicData uri="http://schemas.openxmlformats.org/drawingml/2006/table">
            <a:tbl>
              <a:tblPr firstRow="1" bandRow="1">
                <a:tableStyleId>{5C22544A-7EE6-4342-B048-85BDC9FD1C3A}</a:tableStyleId>
              </a:tblPr>
              <a:tblGrid>
                <a:gridCol w="1943100"/>
                <a:gridCol w="1943100"/>
                <a:gridCol w="1943100"/>
                <a:gridCol w="1943100"/>
              </a:tblGrid>
              <a:tr h="441960">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4815840">
                <a:tc>
                  <a:txBody>
                    <a:bodyPr/>
                    <a:lstStyle/>
                    <a:p>
                      <a:pPr marL="0" indent="0">
                        <a:buNone/>
                      </a:pPr>
                      <a:r>
                        <a:rPr lang="en-ZA" sz="1400" b="1" dirty="0" smtClean="0">
                          <a:latin typeface="Arial" panose="020B0604020202020204" pitchFamily="34" charset="0"/>
                          <a:cs typeface="Arial" panose="020B0604020202020204" pitchFamily="34" charset="0"/>
                        </a:rPr>
                        <a:t>18.</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Township and </a:t>
                      </a:r>
                    </a:p>
                    <a:p>
                      <a:pPr marL="0" indent="0">
                        <a:buNone/>
                      </a:pPr>
                      <a:r>
                        <a:rPr lang="en-ZA" sz="1400" b="1" dirty="0" smtClean="0">
                          <a:latin typeface="Arial" panose="020B0604020202020204" pitchFamily="34" charset="0"/>
                          <a:cs typeface="Arial" panose="020B0604020202020204" pitchFamily="34" charset="0"/>
                        </a:rPr>
                        <a:t>       rural </a:t>
                      </a:r>
                    </a:p>
                    <a:p>
                      <a:pPr marL="0" indent="0">
                        <a:buNone/>
                      </a:pPr>
                      <a:r>
                        <a:rPr lang="en-ZA" sz="1400" b="1" dirty="0" smtClean="0">
                          <a:latin typeface="Arial" panose="020B0604020202020204" pitchFamily="34" charset="0"/>
                          <a:cs typeface="Arial" panose="020B0604020202020204" pitchFamily="34" charset="0"/>
                        </a:rPr>
                        <a:t>      enterprises</a:t>
                      </a:r>
                    </a:p>
                    <a:p>
                      <a:pPr marL="0" indent="0">
                        <a:buNone/>
                      </a:pPr>
                      <a:endParaRPr lang="en-ZA" sz="1200" b="0" dirty="0" smtClean="0">
                        <a:latin typeface="Arial" panose="020B0604020202020204" pitchFamily="34" charset="0"/>
                        <a:cs typeface="Arial" panose="020B0604020202020204" pitchFamily="34" charset="0"/>
                      </a:endParaRP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This programme was transferred from the Economic Development Department to the DSBD;</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This programme aims to provide support to enterprises in rural areas and townships because the challenges faced by these enterprises are different to those faced by enterprises in urban areas.</a:t>
                      </a:r>
                    </a:p>
                    <a:p>
                      <a:pPr marL="0" indent="0">
                        <a:buNone/>
                      </a:pPr>
                      <a:endParaRPr lang="en-ZA" sz="12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18.1 This is a critical programme that is central to the department’s mandate and needs a clearly defined strategy and implementation plan</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18.2 There is no clear understanding of what comprises township enterprises and township economies</a:t>
                      </a: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18.2.1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These are significant to the </a:t>
                      </a:r>
                      <a:r>
                        <a:rPr lang="en-ZA" sz="1200" b="0" i="0" dirty="0" err="1" smtClean="0">
                          <a:solidFill>
                            <a:schemeClr val="tx1"/>
                          </a:solidFill>
                          <a:latin typeface="Arial" panose="020B0604020202020204" pitchFamily="34" charset="0"/>
                          <a:cs typeface="Arial" panose="020B0604020202020204" pitchFamily="34" charset="0"/>
                        </a:rPr>
                        <a:t>revitilisation</a:t>
                      </a:r>
                      <a:r>
                        <a:rPr lang="en-ZA" sz="1200" b="0" i="0" dirty="0" smtClean="0">
                          <a:solidFill>
                            <a:schemeClr val="tx1"/>
                          </a:solidFill>
                          <a:latin typeface="Arial" panose="020B0604020202020204" pitchFamily="34" charset="0"/>
                          <a:cs typeface="Arial" panose="020B0604020202020204" pitchFamily="34" charset="0"/>
                        </a:rPr>
                        <a:t> of township and rural economies. Therefore, the department must enhance its financial and non-financial support these enterprises.</a:t>
                      </a: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800" b="1" i="1"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18.2.1.1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dirty="0" smtClean="0">
                          <a:solidFill>
                            <a:schemeClr val="tx1"/>
                          </a:solidFill>
                          <a:latin typeface="Arial" panose="020B0604020202020204" pitchFamily="34" charset="0"/>
                          <a:cs typeface="Arial" panose="020B0604020202020204" pitchFamily="34" charset="0"/>
                        </a:rPr>
                        <a:t>Upscale</a:t>
                      </a: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pPr/>
              <a:t>68</a:t>
            </a:fld>
            <a:endParaRPr lang="en-US" b="1" dirty="0"/>
          </a:p>
        </p:txBody>
      </p:sp>
    </p:spTree>
    <p:extLst>
      <p:ext uri="{BB962C8B-B14F-4D97-AF65-F5344CB8AC3E}">
        <p14:creationId xmlns:p14="http://schemas.microsoft.com/office/powerpoint/2010/main" xmlns="" val="31324403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2502107652"/>
              </p:ext>
            </p:extLst>
          </p:nvPr>
        </p:nvGraphicFramePr>
        <p:xfrm>
          <a:off x="381000" y="152399"/>
          <a:ext cx="7772400" cy="5638799"/>
        </p:xfrm>
        <a:graphic>
          <a:graphicData uri="http://schemas.openxmlformats.org/drawingml/2006/table">
            <a:tbl>
              <a:tblPr firstRow="1" bandRow="1">
                <a:tableStyleId>{5C22544A-7EE6-4342-B048-85BDC9FD1C3A}</a:tableStyleId>
              </a:tblPr>
              <a:tblGrid>
                <a:gridCol w="1943100"/>
                <a:gridCol w="1943100"/>
                <a:gridCol w="1943100"/>
                <a:gridCol w="1943100"/>
              </a:tblGrid>
              <a:tr h="441960">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4815840">
                <a:tc>
                  <a:txBody>
                    <a:bodyPr/>
                    <a:lstStyle/>
                    <a:p>
                      <a:pPr marL="0" indent="0">
                        <a:buNone/>
                      </a:pPr>
                      <a:r>
                        <a:rPr lang="en-ZA" sz="1400" b="1" dirty="0" smtClean="0">
                          <a:latin typeface="Arial" panose="020B0604020202020204" pitchFamily="34" charset="0"/>
                          <a:cs typeface="Arial" panose="020B0604020202020204" pitchFamily="34" charset="0"/>
                        </a:rPr>
                        <a:t>19.</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Local Economic </a:t>
                      </a:r>
                    </a:p>
                    <a:p>
                      <a:pPr marL="0" indent="0">
                        <a:buNone/>
                      </a:pPr>
                      <a:r>
                        <a:rPr lang="en-ZA" sz="1400" b="1" dirty="0" smtClean="0">
                          <a:latin typeface="Arial" panose="020B0604020202020204" pitchFamily="34" charset="0"/>
                          <a:cs typeface="Arial" panose="020B0604020202020204" pitchFamily="34" charset="0"/>
                        </a:rPr>
                        <a:t>      Development  </a:t>
                      </a:r>
                    </a:p>
                    <a:p>
                      <a:pPr marL="0" indent="0">
                        <a:buNone/>
                      </a:pPr>
                      <a:r>
                        <a:rPr lang="en-ZA" sz="1400" b="1" dirty="0" smtClean="0">
                          <a:latin typeface="Arial" panose="020B0604020202020204" pitchFamily="34" charset="0"/>
                          <a:cs typeface="Arial" panose="020B0604020202020204" pitchFamily="34" charset="0"/>
                        </a:rPr>
                        <a:t>      Forum Support</a:t>
                      </a:r>
                    </a:p>
                    <a:p>
                      <a:pPr marL="0" indent="0">
                        <a:buNone/>
                      </a:pPr>
                      <a:endParaRPr lang="en-ZA" sz="1400" b="1" dirty="0" smtClean="0">
                        <a:latin typeface="Arial" panose="020B0604020202020204" pitchFamily="34" charset="0"/>
                        <a:cs typeface="Arial" panose="020B0604020202020204" pitchFamily="34" charset="0"/>
                      </a:endParaRPr>
                    </a:p>
                    <a:p>
                      <a:pPr marL="0" indent="0">
                        <a:buNone/>
                      </a:pPr>
                      <a:endParaRPr lang="en-ZA" sz="1400" b="1"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This programme was transferred from the Economic Development Department to the DSBD; </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This programme aims to provide support to enterprises in rural areas and townships because the challenges faced by these enterprises are different to those faced by enterprises in urban areas</a:t>
                      </a:r>
                    </a:p>
                    <a:p>
                      <a:pPr marL="0" indent="0">
                        <a:buNone/>
                      </a:pPr>
                      <a:endParaRPr lang="en-ZA" sz="12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19.1</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This is a typical function of a national department and this programme is closely aligned to the department’s mandate</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19.2</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The forums are mainly attended by government officials. More participation from SMMEs is needed because the intention is to assist SMMEs</a:t>
                      </a:r>
                    </a:p>
                    <a:p>
                      <a:endParaRPr lang="en-ZA" sz="1200" dirty="0" smtClean="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19.2.1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Most small businesses and co-operatives function within local areas and thus make a meaningful contribution to the economic development of their respective areas. Therefore, our support to LED ensures that township and rural enterprises have the necessary business infrastructure to operate their businesses.</a:t>
                      </a:r>
                    </a:p>
                  </a:txBody>
                  <a:tcPr>
                    <a:solidFill>
                      <a:schemeClr val="accent3">
                        <a:lumMod val="20000"/>
                        <a:lumOff val="80000"/>
                      </a:schemeClr>
                    </a:solidFill>
                  </a:tcPr>
                </a:tc>
                <a:tc>
                  <a:txBody>
                    <a:bodyPr/>
                    <a:lstStyle/>
                    <a:p>
                      <a:endParaRPr lang="en-ZA" sz="1800" b="1" i="1"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19.2.1.1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baseline="0" dirty="0" smtClean="0">
                          <a:solidFill>
                            <a:schemeClr val="tx1"/>
                          </a:solidFill>
                          <a:latin typeface="Arial" panose="020B0604020202020204" pitchFamily="34" charset="0"/>
                          <a:cs typeface="Arial" panose="020B0604020202020204" pitchFamily="34" charset="0"/>
                        </a:rPr>
                        <a:t>Discontinue </a:t>
                      </a:r>
                      <a:r>
                        <a:rPr lang="en-ZA" sz="1200" b="0" i="0" baseline="0" dirty="0" smtClean="0">
                          <a:solidFill>
                            <a:schemeClr val="tx1"/>
                          </a:solidFill>
                          <a:latin typeface="Arial" panose="020B0604020202020204" pitchFamily="34" charset="0"/>
                          <a:cs typeface="Arial" panose="020B0604020202020204" pitchFamily="34" charset="0"/>
                        </a:rPr>
                        <a:t>as a separate programme and </a:t>
                      </a:r>
                      <a:r>
                        <a:rPr lang="en-ZA" sz="1200" b="1" i="0" baseline="0" dirty="0" smtClean="0">
                          <a:solidFill>
                            <a:schemeClr val="tx1"/>
                          </a:solidFill>
                          <a:latin typeface="Arial" panose="020B0604020202020204" pitchFamily="34" charset="0"/>
                          <a:cs typeface="Arial" panose="020B0604020202020204" pitchFamily="34" charset="0"/>
                        </a:rPr>
                        <a:t>integrate into the department’s model of </a:t>
                      </a:r>
                      <a:r>
                        <a:rPr lang="en-ZA" sz="1200" b="1" i="0" baseline="0" dirty="0" err="1" smtClean="0">
                          <a:solidFill>
                            <a:schemeClr val="tx1"/>
                          </a:solidFill>
                          <a:latin typeface="Arial" panose="020B0604020202020204" pitchFamily="34" charset="0"/>
                          <a:cs typeface="Arial" panose="020B0604020202020204" pitchFamily="34" charset="0"/>
                        </a:rPr>
                        <a:t>revitilisation</a:t>
                      </a:r>
                      <a:r>
                        <a:rPr lang="en-ZA" sz="1200" b="1" i="0" baseline="0" dirty="0" smtClean="0">
                          <a:solidFill>
                            <a:schemeClr val="tx1"/>
                          </a:solidFill>
                          <a:latin typeface="Arial" panose="020B0604020202020204" pitchFamily="34" charset="0"/>
                          <a:cs typeface="Arial" panose="020B0604020202020204" pitchFamily="34" charset="0"/>
                        </a:rPr>
                        <a:t> of township and rural towns</a:t>
                      </a:r>
                      <a:r>
                        <a:rPr lang="en-ZA" sz="1200" b="0" i="0" baseline="0" dirty="0" smtClean="0">
                          <a:solidFill>
                            <a:schemeClr val="tx1"/>
                          </a:solidFill>
                          <a:latin typeface="Arial" panose="020B0604020202020204" pitchFamily="34" charset="0"/>
                          <a:cs typeface="Arial" panose="020B0604020202020204" pitchFamily="34" charset="0"/>
                        </a:rPr>
                        <a:t>. </a:t>
                      </a:r>
                      <a:endParaRPr lang="en-ZA" sz="12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pPr/>
              <a:t>69</a:t>
            </a:fld>
            <a:endParaRPr lang="en-US" sz="1600" b="1" dirty="0"/>
          </a:p>
        </p:txBody>
      </p:sp>
    </p:spTree>
    <p:extLst>
      <p:ext uri="{BB962C8B-B14F-4D97-AF65-F5344CB8AC3E}">
        <p14:creationId xmlns:p14="http://schemas.microsoft.com/office/powerpoint/2010/main" xmlns="" val="1077942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210"/>
            <a:ext cx="8763000" cy="609600"/>
          </a:xfrm>
          <a:solidFill>
            <a:srgbClr val="EBF1DE"/>
          </a:solidFill>
        </p:spPr>
        <p:txBody>
          <a:bodyPr>
            <a:noAutofit/>
          </a:bodyPr>
          <a:lstStyle/>
          <a:p>
            <a:pPr algn="r"/>
            <a:r>
              <a:rPr lang="en-ZA" sz="3600" dirty="0">
                <a:latin typeface="Arial" pitchFamily="34" charset="0"/>
                <a:cs typeface="Arial" pitchFamily="34" charset="0"/>
              </a:rPr>
              <a:t>National Objectives </a:t>
            </a:r>
            <a:r>
              <a:rPr lang="en-ZA" sz="3600" dirty="0" smtClean="0">
                <a:latin typeface="Arial" pitchFamily="34" charset="0"/>
                <a:cs typeface="Arial" pitchFamily="34" charset="0"/>
              </a:rPr>
              <a:t>(2)</a:t>
            </a:r>
            <a:endParaRPr lang="en-US" sz="3600" dirty="0"/>
          </a:p>
        </p:txBody>
      </p:sp>
      <p:sp>
        <p:nvSpPr>
          <p:cNvPr id="4" name="Slide Number Placeholder 3"/>
          <p:cNvSpPr>
            <a:spLocks noGrp="1"/>
          </p:cNvSpPr>
          <p:nvPr>
            <p:ph type="sldNum" sz="quarter" idx="12"/>
          </p:nvPr>
        </p:nvSpPr>
        <p:spPr/>
        <p:txBody>
          <a:bodyPr/>
          <a:lstStyle/>
          <a:p>
            <a:fld id="{4AB88CD7-4EF4-4CF2-A5CD-635B91DBAFF0}" type="slidenum">
              <a:rPr lang="en-US" sz="1600" b="1" smtClean="0">
                <a:latin typeface="Arial"/>
                <a:cs typeface="Arial"/>
              </a:rPr>
              <a:pPr/>
              <a:t>7</a:t>
            </a:fld>
            <a:endParaRPr lang="en-US" sz="1600" b="1" dirty="0">
              <a:latin typeface="Arial"/>
              <a:cs typeface="Arial"/>
            </a:endParaRPr>
          </a:p>
        </p:txBody>
      </p:sp>
      <p:sp>
        <p:nvSpPr>
          <p:cNvPr id="8" name="Title 1"/>
          <p:cNvSpPr txBox="1">
            <a:spLocks/>
          </p:cNvSpPr>
          <p:nvPr/>
        </p:nvSpPr>
        <p:spPr>
          <a:xfrm>
            <a:off x="304800" y="838200"/>
            <a:ext cx="8575147" cy="9090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ZA" sz="1600" dirty="0" smtClean="0">
                <a:latin typeface="Arial"/>
                <a:cs typeface="Arial"/>
              </a:rPr>
              <a:t>The National Dvelopment Plan (NDP) set ambitious targets for growth and employment creation through SMME development and gives clear guidelines on the importance of an enabling environment for SMMEs and cooperatives. </a:t>
            </a:r>
            <a:br>
              <a:rPr lang="en-ZA" sz="1600" dirty="0" smtClean="0">
                <a:latin typeface="Arial"/>
                <a:cs typeface="Arial"/>
              </a:rPr>
            </a:br>
            <a:endParaRPr lang="en-ZA" sz="1600" dirty="0">
              <a:latin typeface="Arial"/>
              <a:cs typeface="Arial"/>
            </a:endParaRPr>
          </a:p>
        </p:txBody>
      </p:sp>
      <p:sp>
        <p:nvSpPr>
          <p:cNvPr id="10" name="Isosceles Triangle 9"/>
          <p:cNvSpPr/>
          <p:nvPr/>
        </p:nvSpPr>
        <p:spPr>
          <a:xfrm>
            <a:off x="1676400" y="1676400"/>
            <a:ext cx="5334000" cy="609600"/>
          </a:xfrm>
          <a:prstGeom prst="triangle">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altLang="en-US" b="1" dirty="0">
                <a:solidFill>
                  <a:schemeClr val="tx1"/>
                </a:solidFill>
                <a:latin typeface="Arial" pitchFamily="34" charset="0"/>
                <a:cs typeface="Arial" pitchFamily="34" charset="0"/>
              </a:rPr>
              <a:t>SMMEs in the  NDP</a:t>
            </a:r>
            <a:endParaRPr lang="en-US" altLang="en-US" b="1" dirty="0">
              <a:solidFill>
                <a:schemeClr val="tx1"/>
              </a:solidFill>
              <a:latin typeface="Arial" pitchFamily="34" charset="0"/>
              <a:cs typeface="Arial" pitchFamily="34" charset="0"/>
            </a:endParaRPr>
          </a:p>
        </p:txBody>
      </p:sp>
      <p:sp>
        <p:nvSpPr>
          <p:cNvPr id="12" name="TextBox 11"/>
          <p:cNvSpPr txBox="1"/>
          <p:nvPr/>
        </p:nvSpPr>
        <p:spPr>
          <a:xfrm>
            <a:off x="381000" y="2438400"/>
            <a:ext cx="2743200" cy="369332"/>
          </a:xfrm>
          <a:prstGeom prst="rect">
            <a:avLst/>
          </a:prstGeom>
          <a:solidFill>
            <a:schemeClr val="accent3">
              <a:lumMod val="40000"/>
              <a:lumOff val="60000"/>
            </a:schemeClr>
          </a:solidFill>
        </p:spPr>
        <p:txBody>
          <a:bodyPr wrap="square" rtlCol="0">
            <a:spAutoFit/>
          </a:bodyPr>
          <a:lstStyle/>
          <a:p>
            <a:pPr algn="ctr"/>
            <a:r>
              <a:rPr lang="en-ZA" altLang="en-US" b="1" dirty="0">
                <a:latin typeface="Arial" panose="020B0604020202020204" pitchFamily="34" charset="0"/>
                <a:cs typeface="Arial" panose="020B0604020202020204" pitchFamily="34" charset="0"/>
              </a:rPr>
              <a:t>Objectives </a:t>
            </a:r>
            <a:endParaRPr lang="en-US" altLang="en-US" b="1" dirty="0">
              <a:latin typeface="Arial" panose="020B0604020202020204" pitchFamily="34" charset="0"/>
              <a:cs typeface="Arial" panose="020B0604020202020204" pitchFamily="34" charset="0"/>
            </a:endParaRPr>
          </a:p>
        </p:txBody>
      </p:sp>
      <p:sp>
        <p:nvSpPr>
          <p:cNvPr id="13" name="TextBox 12"/>
          <p:cNvSpPr txBox="1"/>
          <p:nvPr/>
        </p:nvSpPr>
        <p:spPr>
          <a:xfrm>
            <a:off x="5486400" y="2438400"/>
            <a:ext cx="2743200" cy="369332"/>
          </a:xfrm>
          <a:prstGeom prst="rect">
            <a:avLst/>
          </a:prstGeom>
          <a:solidFill>
            <a:schemeClr val="accent3">
              <a:lumMod val="40000"/>
              <a:lumOff val="60000"/>
            </a:schemeClr>
          </a:solidFill>
        </p:spPr>
        <p:txBody>
          <a:bodyPr wrap="square" rtlCol="0">
            <a:spAutoFit/>
          </a:bodyPr>
          <a:lstStyle/>
          <a:p>
            <a:pPr algn="ctr"/>
            <a:r>
              <a:rPr lang="en-ZA" altLang="en-US" b="1" dirty="0" smtClean="0">
                <a:latin typeface="Arial" panose="020B0604020202020204" pitchFamily="34" charset="0"/>
                <a:cs typeface="Arial" panose="020B0604020202020204" pitchFamily="34" charset="0"/>
              </a:rPr>
              <a:t>Approach</a:t>
            </a:r>
            <a:endParaRPr lang="en-US" altLang="en-US" b="1" dirty="0">
              <a:latin typeface="Arial" panose="020B0604020202020204" pitchFamily="34" charset="0"/>
              <a:cs typeface="Arial" panose="020B0604020202020204" pitchFamily="34" charset="0"/>
            </a:endParaRPr>
          </a:p>
        </p:txBody>
      </p:sp>
      <p:sp>
        <p:nvSpPr>
          <p:cNvPr id="14" name="TextBox 13"/>
          <p:cNvSpPr txBox="1"/>
          <p:nvPr/>
        </p:nvSpPr>
        <p:spPr>
          <a:xfrm>
            <a:off x="457200" y="2819400"/>
            <a:ext cx="2971800" cy="3139321"/>
          </a:xfrm>
          <a:prstGeom prst="rect">
            <a:avLst/>
          </a:prstGeom>
          <a:noFill/>
        </p:spPr>
        <p:txBody>
          <a:bodyPr wrap="square" rtlCol="0">
            <a:spAutoFit/>
          </a:bodyPr>
          <a:lstStyle/>
          <a:p>
            <a:pPr marL="171450" indent="-171450" algn="just">
              <a:buFont typeface="Arial"/>
              <a:buChar char="•"/>
            </a:pPr>
            <a:r>
              <a:rPr lang="en-US" sz="1400" b="1" dirty="0">
                <a:latin typeface="Arial"/>
                <a:cs typeface="Arial"/>
              </a:rPr>
              <a:t>By 2030, share of SMME output will have increased </a:t>
            </a:r>
            <a:r>
              <a:rPr lang="en-US" sz="1400" b="1" dirty="0" smtClean="0">
                <a:latin typeface="Arial"/>
                <a:cs typeface="Arial"/>
              </a:rPr>
              <a:t>substantially</a:t>
            </a:r>
            <a:endParaRPr lang="en-US" sz="1400" b="1" dirty="0">
              <a:latin typeface="Arial"/>
              <a:cs typeface="Arial"/>
            </a:endParaRPr>
          </a:p>
          <a:p>
            <a:pPr marL="171450" indent="-171450" algn="just">
              <a:buFont typeface="Arial"/>
              <a:buChar char="•"/>
            </a:pPr>
            <a:r>
              <a:rPr lang="en-ZA" sz="1400" b="1" dirty="0">
                <a:latin typeface="Arial"/>
                <a:cs typeface="Arial"/>
              </a:rPr>
              <a:t>90% of jobs (of 11 Million) will be created by small </a:t>
            </a:r>
            <a:r>
              <a:rPr lang="en-ZA" sz="1400" b="1" dirty="0" smtClean="0">
                <a:latin typeface="Arial"/>
                <a:cs typeface="Arial"/>
              </a:rPr>
              <a:t>businesses</a:t>
            </a:r>
            <a:endParaRPr lang="en-ZA" sz="1400" b="1" dirty="0">
              <a:latin typeface="Arial"/>
              <a:cs typeface="Arial"/>
            </a:endParaRPr>
          </a:p>
          <a:p>
            <a:pPr marL="171450" indent="-171450" algn="just">
              <a:buFont typeface="Arial"/>
              <a:buChar char="•"/>
            </a:pPr>
            <a:r>
              <a:rPr lang="en-ZA" sz="1400" b="1" dirty="0">
                <a:latin typeface="Arial"/>
                <a:cs typeface="Arial"/>
              </a:rPr>
              <a:t>Promote employment in labour-absorbing </a:t>
            </a:r>
            <a:r>
              <a:rPr lang="en-ZA" sz="1400" b="1" dirty="0" smtClean="0">
                <a:latin typeface="Arial"/>
                <a:cs typeface="Arial"/>
              </a:rPr>
              <a:t>industries</a:t>
            </a:r>
            <a:endParaRPr lang="en-ZA" sz="1400" b="1" dirty="0">
              <a:latin typeface="Arial"/>
              <a:cs typeface="Arial"/>
            </a:endParaRPr>
          </a:p>
          <a:p>
            <a:pPr marL="171450" indent="-171450" algn="just">
              <a:buFont typeface="Arial"/>
              <a:buChar char="•"/>
            </a:pPr>
            <a:r>
              <a:rPr lang="en-ZA" sz="1400" b="1" dirty="0">
                <a:latin typeface="Arial"/>
                <a:cs typeface="Arial"/>
              </a:rPr>
              <a:t>Raise exports and </a:t>
            </a:r>
            <a:r>
              <a:rPr lang="en-ZA" sz="1400" b="1" dirty="0" smtClean="0">
                <a:latin typeface="Arial"/>
                <a:cs typeface="Arial"/>
              </a:rPr>
              <a:t>competitiveness</a:t>
            </a:r>
            <a:endParaRPr lang="en-ZA" sz="1400" b="1" dirty="0">
              <a:latin typeface="Arial"/>
              <a:cs typeface="Arial"/>
            </a:endParaRPr>
          </a:p>
          <a:p>
            <a:pPr marL="171450" indent="-171450" algn="just">
              <a:buFont typeface="Arial"/>
              <a:buChar char="•"/>
            </a:pPr>
            <a:r>
              <a:rPr lang="en-ZA" sz="1400" b="1" dirty="0">
                <a:latin typeface="Arial"/>
                <a:cs typeface="Arial"/>
              </a:rPr>
              <a:t>Human settlements and services that are conducive to SMME expansion</a:t>
            </a:r>
            <a:endParaRPr lang="en-US" sz="1400" b="1" dirty="0">
              <a:latin typeface="Arial"/>
              <a:cs typeface="Arial"/>
            </a:endParaRPr>
          </a:p>
          <a:p>
            <a:endParaRPr lang="en-US" sz="1600" dirty="0">
              <a:latin typeface="Arial"/>
              <a:cs typeface="Arial"/>
            </a:endParaRPr>
          </a:p>
        </p:txBody>
      </p:sp>
      <p:sp>
        <p:nvSpPr>
          <p:cNvPr id="15" name="TextBox 14"/>
          <p:cNvSpPr txBox="1"/>
          <p:nvPr/>
        </p:nvSpPr>
        <p:spPr>
          <a:xfrm>
            <a:off x="4800600" y="3048000"/>
            <a:ext cx="3886200" cy="2677656"/>
          </a:xfrm>
          <a:prstGeom prst="rect">
            <a:avLst/>
          </a:prstGeom>
          <a:noFill/>
        </p:spPr>
        <p:txBody>
          <a:bodyPr wrap="square" rtlCol="0">
            <a:spAutoFit/>
          </a:bodyPr>
          <a:lstStyle/>
          <a:p>
            <a:pPr marL="171450" indent="-171450" algn="just">
              <a:buFont typeface="Arial"/>
              <a:buChar char="•"/>
            </a:pPr>
            <a:r>
              <a:rPr lang="en-ZA" sz="1400" b="1" dirty="0">
                <a:latin typeface="Arial"/>
                <a:cs typeface="Arial"/>
              </a:rPr>
              <a:t>Support SMMEs through better coordination of activities in small business agencies, development finance institutions, and public and private incubators</a:t>
            </a:r>
            <a:endParaRPr lang="en-US" sz="1400" b="1" dirty="0">
              <a:latin typeface="Arial"/>
              <a:cs typeface="Arial"/>
            </a:endParaRPr>
          </a:p>
          <a:p>
            <a:pPr marL="171450" indent="-171450" algn="just">
              <a:buFont typeface="Arial"/>
              <a:buChar char="•"/>
            </a:pPr>
            <a:r>
              <a:rPr lang="en-ZA" sz="1400" b="1" dirty="0">
                <a:latin typeface="Arial"/>
                <a:cs typeface="Arial"/>
              </a:rPr>
              <a:t>Reform regulations to boost entrepreneurship</a:t>
            </a:r>
          </a:p>
          <a:p>
            <a:pPr marL="171450" indent="-171450" algn="just">
              <a:buFont typeface="Arial"/>
              <a:buChar char="•"/>
            </a:pPr>
            <a:r>
              <a:rPr lang="en-ZA" sz="1400" b="1" dirty="0">
                <a:latin typeface="Arial"/>
                <a:cs typeface="Arial"/>
              </a:rPr>
              <a:t>Commitment to 30-day payments to smaller suppliers</a:t>
            </a:r>
          </a:p>
          <a:p>
            <a:pPr marL="171450" indent="-171450" algn="just">
              <a:buFont typeface="Arial"/>
              <a:buChar char="•"/>
            </a:pPr>
            <a:r>
              <a:rPr lang="en-ZA" sz="1400" b="1" dirty="0">
                <a:latin typeface="Arial"/>
                <a:cs typeface="Arial"/>
              </a:rPr>
              <a:t>Streamlining of tender processes</a:t>
            </a:r>
          </a:p>
          <a:p>
            <a:pPr marL="171450" indent="-171450" algn="just">
              <a:buFont typeface="Arial"/>
              <a:buChar char="•"/>
            </a:pPr>
            <a:r>
              <a:rPr lang="en-ZA" sz="1400" b="1" dirty="0">
                <a:latin typeface="Arial"/>
                <a:cs typeface="Arial"/>
              </a:rPr>
              <a:t>Access to debt and equity finance</a:t>
            </a:r>
          </a:p>
          <a:p>
            <a:pPr marL="171450" indent="-171450" algn="just">
              <a:buFont typeface="Arial"/>
              <a:buChar char="•"/>
            </a:pPr>
            <a:r>
              <a:rPr lang="en-ZA" sz="1400" b="1" dirty="0">
                <a:latin typeface="Arial"/>
                <a:cs typeface="Arial"/>
              </a:rPr>
              <a:t>Address skills </a:t>
            </a:r>
            <a:r>
              <a:rPr lang="en-ZA" sz="1400" b="1" dirty="0" smtClean="0">
                <a:latin typeface="Arial"/>
                <a:cs typeface="Arial"/>
              </a:rPr>
              <a:t>gap</a:t>
            </a:r>
            <a:endParaRPr lang="en-US" sz="1400" b="1" dirty="0">
              <a:latin typeface="Arial"/>
              <a:cs typeface="Arial"/>
            </a:endParaRPr>
          </a:p>
        </p:txBody>
      </p:sp>
      <p:sp>
        <p:nvSpPr>
          <p:cNvPr id="16" name="TextBox 15"/>
          <p:cNvSpPr txBox="1"/>
          <p:nvPr/>
        </p:nvSpPr>
        <p:spPr>
          <a:xfrm>
            <a:off x="533400" y="5791200"/>
            <a:ext cx="8458200" cy="584776"/>
          </a:xfrm>
          <a:prstGeom prst="rect">
            <a:avLst/>
          </a:prstGeom>
          <a:solidFill>
            <a:schemeClr val="accent3">
              <a:lumMod val="20000"/>
              <a:lumOff val="80000"/>
            </a:schemeClr>
          </a:solidFill>
        </p:spPr>
        <p:txBody>
          <a:bodyPr wrap="square" rtlCol="0">
            <a:spAutoFit/>
          </a:bodyPr>
          <a:lstStyle/>
          <a:p>
            <a:r>
              <a:rPr lang="en-ZA" sz="1600" b="1" dirty="0">
                <a:latin typeface="Arial" pitchFamily="34" charset="0"/>
                <a:cs typeface="Arial" pitchFamily="34" charset="0"/>
              </a:rPr>
              <a:t>Small businesses and cooperatives can act as important catalysts for generating growth and employment opportunities, contributing to poverty alleviation</a:t>
            </a:r>
            <a:endParaRPr lang="en-US" sz="1600" dirty="0"/>
          </a:p>
        </p:txBody>
      </p:sp>
      <p:pic>
        <p:nvPicPr>
          <p:cNvPr id="17" name="Picture 1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6400800"/>
            <a:ext cx="2182688" cy="533400"/>
          </a:xfrm>
          <a:prstGeom prst="rect">
            <a:avLst/>
          </a:prstGeom>
          <a:noFill/>
          <a:ln>
            <a:noFill/>
          </a:ln>
        </p:spPr>
      </p:pic>
    </p:spTree>
    <p:extLst>
      <p:ext uri="{BB962C8B-B14F-4D97-AF65-F5344CB8AC3E}">
        <p14:creationId xmlns:p14="http://schemas.microsoft.com/office/powerpoint/2010/main" xmlns="" val="17081704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1983128161"/>
              </p:ext>
            </p:extLst>
          </p:nvPr>
        </p:nvGraphicFramePr>
        <p:xfrm>
          <a:off x="381000" y="152399"/>
          <a:ext cx="7772400" cy="5791198"/>
        </p:xfrm>
        <a:graphic>
          <a:graphicData uri="http://schemas.openxmlformats.org/drawingml/2006/table">
            <a:tbl>
              <a:tblPr firstRow="1" bandRow="1">
                <a:tableStyleId>{5C22544A-7EE6-4342-B048-85BDC9FD1C3A}</a:tableStyleId>
              </a:tblPr>
              <a:tblGrid>
                <a:gridCol w="1943100"/>
                <a:gridCol w="1943100"/>
                <a:gridCol w="1943100"/>
                <a:gridCol w="1943100"/>
              </a:tblGrid>
              <a:tr h="441960">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4815840">
                <a:tc>
                  <a:txBody>
                    <a:bodyPr/>
                    <a:lstStyle/>
                    <a:p>
                      <a:pPr marL="0" indent="0">
                        <a:buNone/>
                      </a:pPr>
                      <a:r>
                        <a:rPr lang="en-ZA" sz="1400" b="1" dirty="0" smtClean="0">
                          <a:latin typeface="Arial" panose="020B0604020202020204" pitchFamily="34" charset="0"/>
                          <a:cs typeface="Arial" panose="020B0604020202020204" pitchFamily="34" charset="0"/>
                        </a:rPr>
                        <a:t>20.</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National Informal Business </a:t>
                      </a:r>
                      <a:r>
                        <a:rPr lang="en-ZA" sz="1400" b="1" dirty="0" err="1" smtClean="0">
                          <a:latin typeface="Arial" panose="020B0604020202020204" pitchFamily="34" charset="0"/>
                          <a:cs typeface="Arial" panose="020B0604020202020204" pitchFamily="34" charset="0"/>
                        </a:rPr>
                        <a:t>Upliftment</a:t>
                      </a:r>
                      <a:r>
                        <a:rPr lang="en-ZA" sz="1400" b="1" dirty="0" smtClean="0">
                          <a:latin typeface="Arial" panose="020B0604020202020204" pitchFamily="34" charset="0"/>
                          <a:cs typeface="Arial" panose="020B0604020202020204" pitchFamily="34" charset="0"/>
                        </a:rPr>
                        <a:t> Strategy (NIBUS) – SEIF</a:t>
                      </a:r>
                    </a:p>
                    <a:p>
                      <a:pPr marL="0" indent="0">
                        <a:buNone/>
                      </a:pPr>
                      <a:endParaRPr lang="en-ZA" sz="1200" b="0" dirty="0" smtClean="0">
                        <a:latin typeface="Arial" panose="020B0604020202020204" pitchFamily="34" charset="0"/>
                        <a:cs typeface="Arial" panose="020B0604020202020204" pitchFamily="34" charset="0"/>
                      </a:endParaRPr>
                    </a:p>
                    <a:p>
                      <a:pPr marL="0" indent="0">
                        <a:buNone/>
                      </a:pPr>
                      <a:r>
                        <a:rPr lang="en-ZA" sz="1200" b="0" dirty="0" smtClean="0">
                          <a:latin typeface="Arial" panose="020B0604020202020204" pitchFamily="34" charset="0"/>
                          <a:cs typeface="Arial" panose="020B0604020202020204" pitchFamily="34" charset="0"/>
                        </a:rPr>
                        <a:t>•</a:t>
                      </a:r>
                      <a:r>
                        <a:rPr lang="en-ZA" sz="1200" b="0" baseline="0" dirty="0" smtClean="0">
                          <a:latin typeface="Arial" panose="020B0604020202020204" pitchFamily="34" charset="0"/>
                          <a:cs typeface="Arial" panose="020B0604020202020204" pitchFamily="34" charset="0"/>
                        </a:rPr>
                        <a:t> </a:t>
                      </a:r>
                      <a:r>
                        <a:rPr lang="en-ZA" sz="1200" b="0" dirty="0" smtClean="0">
                          <a:latin typeface="Arial" panose="020B0604020202020204" pitchFamily="34" charset="0"/>
                          <a:cs typeface="Arial" panose="020B0604020202020204" pitchFamily="34" charset="0"/>
                        </a:rPr>
                        <a:t>This programme is a strategy that is designed to uplift informal businesses and ender support to local chambers/business associations and municipal Local Economic Development offices to deliver and facilitate access to </a:t>
                      </a:r>
                      <a:r>
                        <a:rPr lang="en-ZA" sz="1200" b="0" dirty="0" err="1" smtClean="0">
                          <a:latin typeface="Arial" panose="020B0604020202020204" pitchFamily="34" charset="0"/>
                          <a:cs typeface="Arial" panose="020B0604020202020204" pitchFamily="34" charset="0"/>
                        </a:rPr>
                        <a:t>upliftment</a:t>
                      </a:r>
                      <a:r>
                        <a:rPr lang="en-ZA" sz="1200" b="0" dirty="0" smtClean="0">
                          <a:latin typeface="Arial" panose="020B0604020202020204" pitchFamily="34" charset="0"/>
                          <a:cs typeface="Arial" panose="020B0604020202020204" pitchFamily="34" charset="0"/>
                        </a:rPr>
                        <a:t> programmes. </a:t>
                      </a:r>
                    </a:p>
                    <a:p>
                      <a:pPr marL="0" indent="0">
                        <a:buNone/>
                      </a:pPr>
                      <a:endParaRPr lang="en-ZA" sz="1200" b="0" dirty="0" smtClean="0">
                        <a:latin typeface="Arial" panose="020B0604020202020204" pitchFamily="34" charset="0"/>
                        <a:cs typeface="Arial" panose="020B0604020202020204" pitchFamily="34" charset="0"/>
                      </a:endParaRPr>
                    </a:p>
                    <a:p>
                      <a:pPr marL="0" indent="0">
                        <a:buNone/>
                      </a:pPr>
                      <a:r>
                        <a:rPr lang="en-ZA" sz="1200" b="0" dirty="0" smtClean="0">
                          <a:latin typeface="Arial" panose="020B0604020202020204" pitchFamily="34" charset="0"/>
                          <a:cs typeface="Arial" panose="020B0604020202020204" pitchFamily="34" charset="0"/>
                        </a:rPr>
                        <a:t>•</a:t>
                      </a:r>
                      <a:r>
                        <a:rPr lang="en-ZA" sz="1200" b="0" baseline="0" dirty="0" smtClean="0">
                          <a:latin typeface="Arial" panose="020B0604020202020204" pitchFamily="34" charset="0"/>
                          <a:cs typeface="Arial" panose="020B0604020202020204" pitchFamily="34" charset="0"/>
                        </a:rPr>
                        <a:t> </a:t>
                      </a:r>
                      <a:r>
                        <a:rPr lang="en-ZA" sz="1200" b="0" dirty="0" smtClean="0">
                          <a:latin typeface="Arial" panose="020B0604020202020204" pitchFamily="34" charset="0"/>
                          <a:cs typeface="Arial" panose="020B0604020202020204" pitchFamily="34" charset="0"/>
                        </a:rPr>
                        <a:t>NIBUS has two incentives to support its strategy, the Shared Economic Infrastructure Facility (SEIF) and the Informal And Micro Enterprise Development  Programme (IMEDP).</a:t>
                      </a:r>
                      <a:endParaRPr lang="en-ZA" sz="12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20.1</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This  programme is closely aligned to the department’s mandate and strategic objectives</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20.2</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Definition of informal businesses needs to be clarified</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20.3</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Need to design interventions to create an enabling legal and regulatory environment for informal businesses</a:t>
                      </a: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20.5.1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The department should consider making SEIF a 100% grant to Municipalities.</a:t>
                      </a:r>
                    </a:p>
                  </a:txBody>
                  <a:tcPr>
                    <a:solidFill>
                      <a:schemeClr val="accent3">
                        <a:lumMod val="20000"/>
                        <a:lumOff val="80000"/>
                      </a:schemeClr>
                    </a:solidFill>
                  </a:tcPr>
                </a:tc>
                <a:tc>
                  <a:txBody>
                    <a:bodyPr/>
                    <a:lstStyle/>
                    <a:p>
                      <a:endParaRPr lang="en-ZA" sz="1800" b="1" i="1"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20.5.1.1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dirty="0" smtClean="0">
                          <a:solidFill>
                            <a:schemeClr val="tx1"/>
                          </a:solidFill>
                          <a:latin typeface="Arial" panose="020B0604020202020204" pitchFamily="34" charset="0"/>
                          <a:cs typeface="Arial" panose="020B0604020202020204" pitchFamily="34" charset="0"/>
                        </a:rPr>
                        <a:t>Review and</a:t>
                      </a:r>
                      <a:r>
                        <a:rPr lang="en-ZA" sz="1200" b="1" i="0" baseline="0" dirty="0" smtClean="0">
                          <a:solidFill>
                            <a:schemeClr val="tx1"/>
                          </a:solidFill>
                          <a:latin typeface="Arial" panose="020B0604020202020204" pitchFamily="34" charset="0"/>
                          <a:cs typeface="Arial" panose="020B0604020202020204" pitchFamily="34" charset="0"/>
                        </a:rPr>
                        <a:t> upscale.</a:t>
                      </a:r>
                      <a:r>
                        <a:rPr lang="en-ZA" sz="1200" b="0" i="0" baseline="0" dirty="0" smtClean="0">
                          <a:solidFill>
                            <a:schemeClr val="tx1"/>
                          </a:solidFill>
                          <a:latin typeface="Arial" panose="020B0604020202020204" pitchFamily="34" charset="0"/>
                          <a:cs typeface="Arial" panose="020B0604020202020204" pitchFamily="34" charset="0"/>
                        </a:rPr>
                        <a:t>and </a:t>
                      </a:r>
                      <a:r>
                        <a:rPr lang="en-ZA" sz="1200" b="1" i="0" baseline="0" dirty="0" smtClean="0">
                          <a:solidFill>
                            <a:schemeClr val="tx1"/>
                          </a:solidFill>
                          <a:latin typeface="Arial" panose="020B0604020202020204" pitchFamily="34" charset="0"/>
                          <a:cs typeface="Arial" panose="020B0604020202020204" pitchFamily="34" charset="0"/>
                        </a:rPr>
                        <a:t>integrate into the department’s model of revitalisation of township and rural towns</a:t>
                      </a:r>
                      <a:r>
                        <a:rPr lang="en-ZA" sz="1200" b="0" i="0" baseline="0" dirty="0" smtClean="0">
                          <a:solidFill>
                            <a:schemeClr val="tx1"/>
                          </a:solidFill>
                          <a:latin typeface="Arial" panose="020B0604020202020204" pitchFamily="34" charset="0"/>
                          <a:cs typeface="Arial" panose="020B0604020202020204" pitchFamily="34" charset="0"/>
                        </a:rPr>
                        <a:t>. </a:t>
                      </a:r>
                      <a:endParaRPr lang="en-ZA" sz="1200" b="0" i="0" dirty="0" smtClean="0">
                        <a:solidFill>
                          <a:schemeClr val="tx1"/>
                        </a:solidFill>
                        <a:latin typeface="Arial" panose="020B0604020202020204" pitchFamily="34" charset="0"/>
                        <a:cs typeface="Arial" panose="020B0604020202020204" pitchFamily="34" charset="0"/>
                      </a:endParaRPr>
                    </a:p>
                    <a:p>
                      <a:endParaRPr lang="en-ZA" sz="1200" b="1"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pPr/>
              <a:t>70</a:t>
            </a:fld>
            <a:endParaRPr lang="en-US" sz="1600" b="1" dirty="0"/>
          </a:p>
        </p:txBody>
      </p:sp>
    </p:spTree>
    <p:extLst>
      <p:ext uri="{BB962C8B-B14F-4D97-AF65-F5344CB8AC3E}">
        <p14:creationId xmlns:p14="http://schemas.microsoft.com/office/powerpoint/2010/main" xmlns="" val="18757942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1147680887"/>
              </p:ext>
            </p:extLst>
          </p:nvPr>
        </p:nvGraphicFramePr>
        <p:xfrm>
          <a:off x="381000" y="152399"/>
          <a:ext cx="7772400" cy="5638799"/>
        </p:xfrm>
        <a:graphic>
          <a:graphicData uri="http://schemas.openxmlformats.org/drawingml/2006/table">
            <a:tbl>
              <a:tblPr firstRow="1" bandRow="1">
                <a:tableStyleId>{5C22544A-7EE6-4342-B048-85BDC9FD1C3A}</a:tableStyleId>
              </a:tblPr>
              <a:tblGrid>
                <a:gridCol w="1943100"/>
                <a:gridCol w="1943100"/>
                <a:gridCol w="1943100"/>
                <a:gridCol w="1943100"/>
              </a:tblGrid>
              <a:tr h="441960">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4815840">
                <a:tc>
                  <a:txBody>
                    <a:bodyPr/>
                    <a:lstStyle/>
                    <a:p>
                      <a:pPr marL="228600" indent="-228600">
                        <a:buAutoNum type="arabicPeriod" startAt="21"/>
                      </a:pPr>
                      <a:r>
                        <a:rPr lang="en-ZA" sz="1600" b="1" dirty="0" smtClean="0">
                          <a:latin typeface="Arial" panose="020B0604020202020204" pitchFamily="34" charset="0"/>
                          <a:cs typeface="Arial" panose="020B0604020202020204" pitchFamily="34" charset="0"/>
                        </a:rPr>
                        <a:t> </a:t>
                      </a:r>
                      <a:r>
                        <a:rPr lang="en-ZA" sz="1600" b="1" dirty="0" smtClean="0">
                          <a:solidFill>
                            <a:schemeClr val="tx1"/>
                          </a:solidFill>
                          <a:latin typeface="Arial" panose="020B0604020202020204" pitchFamily="34" charset="0"/>
                          <a:cs typeface="Arial" panose="020B0604020202020204" pitchFamily="34" charset="0"/>
                        </a:rPr>
                        <a:t>Informal and </a:t>
                      </a:r>
                      <a:r>
                        <a:rPr lang="en-ZA" sz="1600" b="1" dirty="0" smtClean="0">
                          <a:latin typeface="Arial" panose="020B0604020202020204" pitchFamily="34" charset="0"/>
                          <a:cs typeface="Arial" panose="020B0604020202020204" pitchFamily="34" charset="0"/>
                        </a:rPr>
                        <a:t>Micro Enterprise Development  Programme (IMEDP)</a:t>
                      </a:r>
                    </a:p>
                    <a:p>
                      <a:pPr marL="0" indent="0">
                        <a:buNone/>
                      </a:pPr>
                      <a:endParaRPr lang="en-ZA" sz="1200" b="0" dirty="0" smtClean="0">
                        <a:latin typeface="Arial" panose="020B0604020202020204" pitchFamily="34" charset="0"/>
                        <a:cs typeface="Arial" panose="020B0604020202020204" pitchFamily="34" charset="0"/>
                      </a:endParaRPr>
                    </a:p>
                    <a:p>
                      <a:pPr marL="0" indent="0">
                        <a:buNone/>
                      </a:pPr>
                      <a:endParaRPr lang="en-ZA" sz="1200" b="0" dirty="0" smtClean="0">
                        <a:latin typeface="Arial" panose="020B0604020202020204" pitchFamily="34" charset="0"/>
                        <a:cs typeface="Arial" panose="020B0604020202020204" pitchFamily="34" charset="0"/>
                      </a:endParaRPr>
                    </a:p>
                    <a:p>
                      <a:pPr marL="0" indent="0">
                        <a:buFont typeface="Arial" pitchFamily="34" charset="0"/>
                        <a:buNone/>
                      </a:pPr>
                      <a:r>
                        <a:rPr lang="en-ZA" sz="1200" b="0" dirty="0" smtClean="0">
                          <a:latin typeface="Arial" panose="020B0604020202020204" pitchFamily="34" charset="0"/>
                          <a:cs typeface="Arial" panose="020B0604020202020204" pitchFamily="34" charset="0"/>
                        </a:rPr>
                        <a:t>Budget and Impact</a:t>
                      </a:r>
                    </a:p>
                    <a:p>
                      <a:pPr marL="0" indent="0">
                        <a:buNone/>
                      </a:pPr>
                      <a:r>
                        <a:rPr lang="en-ZA" sz="1200" b="0" dirty="0" smtClean="0">
                          <a:latin typeface="Arial" panose="020B0604020202020204" pitchFamily="34" charset="0"/>
                          <a:cs typeface="Arial" panose="020B0604020202020204" pitchFamily="34" charset="0"/>
                        </a:rPr>
                        <a:t>                </a:t>
                      </a:r>
                    </a:p>
                    <a:p>
                      <a:pPr marL="0" indent="0">
                        <a:buNone/>
                      </a:pPr>
                      <a:r>
                        <a:rPr lang="en-ZA" sz="1200" b="0" dirty="0" smtClean="0">
                          <a:latin typeface="Arial" panose="020B0604020202020204" pitchFamily="34" charset="0"/>
                          <a:cs typeface="Arial" panose="020B0604020202020204" pitchFamily="34" charset="0"/>
                        </a:rPr>
                        <a:t>2015/16 – IMEDP ring-fenced </a:t>
                      </a:r>
                    </a:p>
                    <a:p>
                      <a:pPr marL="0" indent="0">
                        <a:buNone/>
                      </a:pPr>
                      <a:r>
                        <a:rPr lang="en-ZA" sz="1200" b="0" dirty="0" smtClean="0">
                          <a:latin typeface="Arial" panose="020B0604020202020204" pitchFamily="34" charset="0"/>
                          <a:cs typeface="Arial" panose="020B0604020202020204" pitchFamily="34" charset="0"/>
                        </a:rPr>
                        <a:t>(BBSDP)  </a:t>
                      </a:r>
                    </a:p>
                    <a:p>
                      <a:pPr marL="0" indent="0">
                        <a:buNone/>
                      </a:pPr>
                      <a:endParaRPr lang="en-ZA" sz="1200" b="0" dirty="0" smtClean="0">
                        <a:latin typeface="Arial" panose="020B0604020202020204" pitchFamily="34" charset="0"/>
                        <a:cs typeface="Arial" panose="020B0604020202020204" pitchFamily="34" charset="0"/>
                      </a:endParaRPr>
                    </a:p>
                    <a:p>
                      <a:pPr marL="0" indent="0">
                        <a:buNone/>
                      </a:pPr>
                      <a:r>
                        <a:rPr lang="en-ZA" sz="1200" b="0" dirty="0" smtClean="0">
                          <a:latin typeface="Arial" panose="020B0604020202020204" pitchFamily="34" charset="0"/>
                          <a:cs typeface="Arial" panose="020B0604020202020204" pitchFamily="34" charset="0"/>
                        </a:rPr>
                        <a:t>2016/17 – Not set yet</a:t>
                      </a:r>
                    </a:p>
                    <a:p>
                      <a:pPr marL="0" indent="0">
                        <a:buNone/>
                      </a:pPr>
                      <a:endParaRPr lang="en-ZA" sz="12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4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21.1</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This  programme is closely aligned to the department’s mandate and strategic objectives</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21.2</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Definition of informal businesses needs to be clarified</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21.3</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Need to design interventions to create an enabling legal and regulatory environment for informal businesses.</a:t>
                      </a:r>
                    </a:p>
                    <a:p>
                      <a:endParaRPr lang="en-ZA" sz="1200" dirty="0" smtClean="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b="0" i="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b="0" i="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b="0" i="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b="0" i="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b="0" i="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b="0" i="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0" i="0" dirty="0" smtClean="0">
                          <a:solidFill>
                            <a:schemeClr val="tx1"/>
                          </a:solidFill>
                          <a:latin typeface="Arial" panose="020B0604020202020204" pitchFamily="34" charset="0"/>
                          <a:cs typeface="Arial" panose="020B0604020202020204" pitchFamily="34" charset="0"/>
                        </a:rPr>
                        <a:t>21.1.1</a:t>
                      </a:r>
                      <a:r>
                        <a:rPr lang="en-ZA" sz="1200" b="0" i="0" baseline="0" dirty="0" smtClean="0">
                          <a:solidFill>
                            <a:schemeClr val="tx1"/>
                          </a:solidFill>
                          <a:latin typeface="Arial" panose="020B0604020202020204" pitchFamily="34" charset="0"/>
                          <a:cs typeface="Arial" panose="020B0604020202020204" pitchFamily="34" charset="0"/>
                        </a:rPr>
                        <a:t> The programme is key </a:t>
                      </a:r>
                      <a:r>
                        <a:rPr lang="en-ZA" sz="1200" b="0" i="0" dirty="0" smtClean="0">
                          <a:solidFill>
                            <a:schemeClr val="tx1"/>
                          </a:solidFill>
                          <a:latin typeface="Arial" panose="020B0604020202020204" pitchFamily="34" charset="0"/>
                          <a:cs typeface="Arial" panose="020B0604020202020204" pitchFamily="34" charset="0"/>
                        </a:rPr>
                        <a:t>to the development of township and rural economies. Therefore, the department must enhance its financial and non-financial support to</a:t>
                      </a:r>
                      <a:r>
                        <a:rPr lang="en-ZA" sz="1200" b="0" i="0" baseline="0" dirty="0" smtClean="0">
                          <a:solidFill>
                            <a:schemeClr val="tx1"/>
                          </a:solidFill>
                          <a:latin typeface="Arial" panose="020B0604020202020204" pitchFamily="34" charset="0"/>
                          <a:cs typeface="Arial" panose="020B0604020202020204" pitchFamily="34" charset="0"/>
                        </a:rPr>
                        <a:t> township and rural</a:t>
                      </a:r>
                      <a:r>
                        <a:rPr lang="en-ZA" sz="1200" b="0" i="0" dirty="0" smtClean="0">
                          <a:solidFill>
                            <a:schemeClr val="tx1"/>
                          </a:solidFill>
                          <a:latin typeface="Arial" panose="020B0604020202020204" pitchFamily="34" charset="0"/>
                          <a:cs typeface="Arial" panose="020B0604020202020204" pitchFamily="34" charset="0"/>
                        </a:rPr>
                        <a:t> enterprises.</a:t>
                      </a:r>
                    </a:p>
                    <a:p>
                      <a:endParaRPr lang="en-ZA" sz="14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21.1.1.1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dirty="0" smtClean="0">
                          <a:solidFill>
                            <a:schemeClr val="tx1"/>
                          </a:solidFill>
                          <a:latin typeface="Arial" panose="020B0604020202020204" pitchFamily="34" charset="0"/>
                          <a:cs typeface="Arial" panose="020B0604020202020204" pitchFamily="34" charset="0"/>
                        </a:rPr>
                        <a:t>Upscale</a:t>
                      </a:r>
                      <a:r>
                        <a:rPr lang="en-ZA" sz="1200" b="1" i="0" baseline="0" dirty="0" smtClean="0">
                          <a:solidFill>
                            <a:schemeClr val="tx1"/>
                          </a:solidFill>
                          <a:latin typeface="Arial" panose="020B0604020202020204" pitchFamily="34" charset="0"/>
                          <a:cs typeface="Arial" panose="020B0604020202020204" pitchFamily="34" charset="0"/>
                        </a:rPr>
                        <a:t> but discontinue as </a:t>
                      </a:r>
                      <a:r>
                        <a:rPr lang="en-ZA" sz="1200" b="0" i="0" baseline="0" dirty="0" smtClean="0">
                          <a:solidFill>
                            <a:schemeClr val="tx1"/>
                          </a:solidFill>
                          <a:latin typeface="Arial" panose="020B0604020202020204" pitchFamily="34" charset="0"/>
                          <a:cs typeface="Arial" panose="020B0604020202020204" pitchFamily="34" charset="0"/>
                        </a:rPr>
                        <a:t>as a separate programme and </a:t>
                      </a:r>
                      <a:r>
                        <a:rPr lang="en-ZA" sz="1200" b="1" i="0" baseline="0" dirty="0" smtClean="0">
                          <a:solidFill>
                            <a:schemeClr val="tx1"/>
                          </a:solidFill>
                          <a:latin typeface="Arial" panose="020B0604020202020204" pitchFamily="34" charset="0"/>
                          <a:cs typeface="Arial" panose="020B0604020202020204" pitchFamily="34" charset="0"/>
                        </a:rPr>
                        <a:t>integrate into the department’s model of revitalisation of township and rural towns</a:t>
                      </a:r>
                      <a:r>
                        <a:rPr lang="en-ZA" sz="1200" b="0" i="0" baseline="0" dirty="0" smtClean="0">
                          <a:solidFill>
                            <a:schemeClr val="tx1"/>
                          </a:solidFill>
                          <a:latin typeface="Arial" panose="020B0604020202020204" pitchFamily="34" charset="0"/>
                          <a:cs typeface="Arial" panose="020B0604020202020204" pitchFamily="34" charset="0"/>
                        </a:rPr>
                        <a:t>. </a:t>
                      </a:r>
                      <a:endParaRPr lang="en-ZA" sz="1200" b="0" i="0" dirty="0" smtClean="0">
                        <a:solidFill>
                          <a:schemeClr val="tx1"/>
                        </a:solidFill>
                        <a:latin typeface="Arial" panose="020B0604020202020204" pitchFamily="34" charset="0"/>
                        <a:cs typeface="Arial" panose="020B0604020202020204" pitchFamily="34" charset="0"/>
                      </a:endParaRPr>
                    </a:p>
                    <a:p>
                      <a:endParaRPr lang="en-ZA" sz="1200" b="1"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pPr/>
              <a:t>71</a:t>
            </a:fld>
            <a:endParaRPr lang="en-US" sz="1600" b="1" dirty="0"/>
          </a:p>
        </p:txBody>
      </p:sp>
    </p:spTree>
    <p:extLst>
      <p:ext uri="{BB962C8B-B14F-4D97-AF65-F5344CB8AC3E}">
        <p14:creationId xmlns:p14="http://schemas.microsoft.com/office/powerpoint/2010/main" xmlns="" val="26958650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1709574741"/>
              </p:ext>
            </p:extLst>
          </p:nvPr>
        </p:nvGraphicFramePr>
        <p:xfrm>
          <a:off x="381000" y="152399"/>
          <a:ext cx="7772400" cy="5638799"/>
        </p:xfrm>
        <a:graphic>
          <a:graphicData uri="http://schemas.openxmlformats.org/drawingml/2006/table">
            <a:tbl>
              <a:tblPr firstRow="1" bandRow="1">
                <a:tableStyleId>{5C22544A-7EE6-4342-B048-85BDC9FD1C3A}</a:tableStyleId>
              </a:tblPr>
              <a:tblGrid>
                <a:gridCol w="1943100"/>
                <a:gridCol w="1943100"/>
                <a:gridCol w="1943100"/>
                <a:gridCol w="1943100"/>
              </a:tblGrid>
              <a:tr h="441960">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4815840">
                <a:tc>
                  <a:txBody>
                    <a:bodyPr/>
                    <a:lstStyle/>
                    <a:p>
                      <a:pPr marL="0" indent="0">
                        <a:buNone/>
                      </a:pPr>
                      <a:r>
                        <a:rPr lang="en-ZA" sz="1400" b="1" dirty="0" smtClean="0">
                          <a:latin typeface="Arial" panose="020B0604020202020204" pitchFamily="34" charset="0"/>
                          <a:cs typeface="Arial" panose="020B0604020202020204" pitchFamily="34" charset="0"/>
                        </a:rPr>
                        <a:t>22.</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Revitalisation of </a:t>
                      </a:r>
                    </a:p>
                    <a:p>
                      <a:pPr marL="0" indent="0">
                        <a:buNone/>
                      </a:pPr>
                      <a:r>
                        <a:rPr lang="en-ZA" sz="1400" b="1" dirty="0" smtClean="0">
                          <a:latin typeface="Arial" panose="020B0604020202020204" pitchFamily="34" charset="0"/>
                          <a:cs typeface="Arial" panose="020B0604020202020204" pitchFamily="34" charset="0"/>
                        </a:rPr>
                        <a:t>      distressed </a:t>
                      </a:r>
                    </a:p>
                    <a:p>
                      <a:pPr marL="0" indent="0">
                        <a:buNone/>
                      </a:pPr>
                      <a:r>
                        <a:rPr lang="en-ZA" sz="1400" b="1" dirty="0" smtClean="0">
                          <a:latin typeface="Arial" panose="020B0604020202020204" pitchFamily="34" charset="0"/>
                          <a:cs typeface="Arial" panose="020B0604020202020204" pitchFamily="34" charset="0"/>
                        </a:rPr>
                        <a:t>      mining towns</a:t>
                      </a:r>
                    </a:p>
                    <a:p>
                      <a:pPr marL="0" indent="0">
                        <a:buNone/>
                      </a:pPr>
                      <a:endParaRPr lang="en-ZA" sz="1200" b="0" dirty="0" smtClean="0">
                        <a:latin typeface="Arial" panose="020B0604020202020204" pitchFamily="34" charset="0"/>
                        <a:cs typeface="Arial" panose="020B0604020202020204" pitchFamily="34" charset="0"/>
                      </a:endParaRP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This programme is required by the Presidency to be implemented by every national department.</a:t>
                      </a:r>
                    </a:p>
                    <a:p>
                      <a:pPr marL="0" indent="0">
                        <a:buNone/>
                      </a:pPr>
                      <a:endParaRPr lang="en-ZA" sz="1200" b="0" dirty="0" smtClean="0">
                        <a:latin typeface="Arial" panose="020B0604020202020204" pitchFamily="34" charset="0"/>
                        <a:cs typeface="Arial" panose="020B0604020202020204" pitchFamily="34" charset="0"/>
                      </a:endParaRP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The DSBD seeks to provide financial and non-financial support to businesses and enterprises in distressed mining towns through this programme.</a:t>
                      </a:r>
                    </a:p>
                    <a:p>
                      <a:pPr marL="0" indent="0">
                        <a:buNone/>
                      </a:pPr>
                      <a:endParaRPr lang="en-ZA" sz="12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22.1</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A big challenge for SMMEs in mining towns is that mining companies do not procure from SMMEs</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22.2</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There is limited access to opportunities for SMMEs in mining towns</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22.3</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Diversification of economies in mining towns is a huge challenge, and there are no alternatives for these economies when mines close down.</a:t>
                      </a: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22.3.1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A big challenge for SMMEs in mining towns is that mining companies do not procure from SMMEs.</a:t>
                      </a: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22.3.1.1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baseline="0" dirty="0" smtClean="0">
                          <a:solidFill>
                            <a:schemeClr val="tx1"/>
                          </a:solidFill>
                          <a:latin typeface="Arial" panose="020B0604020202020204" pitchFamily="34" charset="0"/>
                          <a:cs typeface="Arial" panose="020B0604020202020204" pitchFamily="34" charset="0"/>
                        </a:rPr>
                        <a:t>Discontinue</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The principles of the programme should be integrated into the department’s model of revitalisation of township and rural towns. The policy part of this intervention should be with the Department of Economic Development as they are mainly an economic policy department.</a:t>
                      </a: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mtClean="0"/>
              <a:pPr/>
              <a:t>72</a:t>
            </a:fld>
            <a:endParaRPr lang="en-US"/>
          </a:p>
        </p:txBody>
      </p:sp>
    </p:spTree>
    <p:extLst>
      <p:ext uri="{BB962C8B-B14F-4D97-AF65-F5344CB8AC3E}">
        <p14:creationId xmlns:p14="http://schemas.microsoft.com/office/powerpoint/2010/main" xmlns="" val="19206067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3425013635"/>
              </p:ext>
            </p:extLst>
          </p:nvPr>
        </p:nvGraphicFramePr>
        <p:xfrm>
          <a:off x="381000" y="152399"/>
          <a:ext cx="7772400" cy="5638799"/>
        </p:xfrm>
        <a:graphic>
          <a:graphicData uri="http://schemas.openxmlformats.org/drawingml/2006/table">
            <a:tbl>
              <a:tblPr firstRow="1" bandRow="1">
                <a:tableStyleId>{5C22544A-7EE6-4342-B048-85BDC9FD1C3A}</a:tableStyleId>
              </a:tblPr>
              <a:tblGrid>
                <a:gridCol w="1943100"/>
                <a:gridCol w="1943100"/>
                <a:gridCol w="1943100"/>
                <a:gridCol w="1943100"/>
              </a:tblGrid>
              <a:tr h="441960">
                <a:tc>
                  <a:txBody>
                    <a:bodyPr/>
                    <a:lstStyle/>
                    <a:p>
                      <a:pPr algn="just">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4815840">
                <a:tc>
                  <a:txBody>
                    <a:bodyPr/>
                    <a:lstStyle/>
                    <a:p>
                      <a:pPr marL="0" indent="0">
                        <a:buNone/>
                      </a:pPr>
                      <a:r>
                        <a:rPr lang="en-ZA" sz="1400" b="1" dirty="0" smtClean="0">
                          <a:latin typeface="Arial" panose="020B0604020202020204" pitchFamily="34" charset="0"/>
                          <a:cs typeface="Arial" panose="020B0604020202020204" pitchFamily="34" charset="0"/>
                        </a:rPr>
                        <a:t>23.</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Black Business  </a:t>
                      </a:r>
                    </a:p>
                    <a:p>
                      <a:pPr marL="0" indent="0">
                        <a:buNone/>
                      </a:pPr>
                      <a:r>
                        <a:rPr lang="en-ZA" sz="1400" b="1" dirty="0" smtClean="0">
                          <a:latin typeface="Arial" panose="020B0604020202020204" pitchFamily="34" charset="0"/>
                          <a:cs typeface="Arial" panose="020B0604020202020204" pitchFamily="34" charset="0"/>
                        </a:rPr>
                        <a:t>      Supplier </a:t>
                      </a:r>
                    </a:p>
                    <a:p>
                      <a:pPr marL="0" indent="0">
                        <a:buNone/>
                      </a:pPr>
                      <a:r>
                        <a:rPr lang="en-ZA" sz="1400" b="1" dirty="0" smtClean="0">
                          <a:latin typeface="Arial" panose="020B0604020202020204" pitchFamily="34" charset="0"/>
                          <a:cs typeface="Arial" panose="020B0604020202020204" pitchFamily="34" charset="0"/>
                        </a:rPr>
                        <a:t>      Development </a:t>
                      </a:r>
                    </a:p>
                    <a:p>
                      <a:pPr marL="0" indent="0">
                        <a:buNone/>
                      </a:pPr>
                      <a:r>
                        <a:rPr lang="en-ZA" sz="1400" b="1" dirty="0" smtClean="0">
                          <a:latin typeface="Arial" panose="020B0604020202020204" pitchFamily="34" charset="0"/>
                          <a:cs typeface="Arial" panose="020B0604020202020204" pitchFamily="34" charset="0"/>
                        </a:rPr>
                        <a:t>      Programme </a:t>
                      </a:r>
                    </a:p>
                    <a:p>
                      <a:pPr marL="0" indent="0">
                        <a:buNone/>
                      </a:pPr>
                      <a:r>
                        <a:rPr lang="en-ZA" sz="1400" b="1" dirty="0" smtClean="0">
                          <a:latin typeface="Arial" panose="020B0604020202020204" pitchFamily="34" charset="0"/>
                          <a:cs typeface="Arial" panose="020B0604020202020204" pitchFamily="34" charset="0"/>
                        </a:rPr>
                        <a:t>      (BBSDP)</a:t>
                      </a:r>
                    </a:p>
                    <a:p>
                      <a:pPr marL="0" indent="0">
                        <a:buNone/>
                      </a:pPr>
                      <a:endParaRPr lang="en-ZA" sz="1200" b="0" dirty="0" smtClean="0">
                        <a:latin typeface="Arial" panose="020B0604020202020204" pitchFamily="34" charset="0"/>
                        <a:cs typeface="Arial" panose="020B0604020202020204" pitchFamily="34" charset="0"/>
                      </a:endParaRP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BBSDP is a cost sharing grant offered to black owned small enterprises, to assist them in improving their competitiveness and sustainability, in order to become integrated into the main economy</a:t>
                      </a:r>
                    </a:p>
                    <a:p>
                      <a:pPr marL="0" indent="0">
                        <a:buNone/>
                      </a:pPr>
                      <a:endParaRPr lang="en-ZA" sz="12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23.1</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Implementation partner needs to be SEDA for all incentive programmes. Challenge is linking successful applicants with big buyers in private sector</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23.2</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This programme does not provide sufficient post-investment support</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23.3</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Conflicts directly with SEDA supply development programme</a:t>
                      </a:r>
                    </a:p>
                    <a:p>
                      <a:endParaRPr lang="en-ZA" sz="1200" dirty="0" smtClean="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23.3.1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Implementation partner needs to be SEDA for all incentive  programmes</a:t>
                      </a: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23.3.2</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Challenge is linking successful applicants with big buyers in private sector</a:t>
                      </a: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23.3.3</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This programme does not provide sufficient post-investment support</a:t>
                      </a:r>
                    </a:p>
                    <a:p>
                      <a:endParaRPr lang="en-ZA" sz="12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23.3.3.1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baseline="0" dirty="0" smtClean="0">
                          <a:solidFill>
                            <a:schemeClr val="tx1"/>
                          </a:solidFill>
                          <a:latin typeface="Arial" panose="020B0604020202020204" pitchFamily="34" charset="0"/>
                          <a:cs typeface="Arial" panose="020B0604020202020204" pitchFamily="34" charset="0"/>
                        </a:rPr>
                        <a:t>R</a:t>
                      </a:r>
                      <a:r>
                        <a:rPr lang="en-ZA" sz="1200" b="1" i="0" dirty="0" smtClean="0">
                          <a:solidFill>
                            <a:schemeClr val="tx1"/>
                          </a:solidFill>
                          <a:latin typeface="Arial" panose="020B0604020202020204" pitchFamily="34" charset="0"/>
                          <a:cs typeface="Arial" panose="020B0604020202020204" pitchFamily="34" charset="0"/>
                        </a:rPr>
                        <a:t>estructure and upscale</a:t>
                      </a:r>
                      <a:r>
                        <a:rPr lang="en-ZA" sz="1200" b="0" i="0" dirty="0" smtClean="0">
                          <a:solidFill>
                            <a:schemeClr val="tx1"/>
                          </a:solidFill>
                          <a:latin typeface="Arial" panose="020B0604020202020204" pitchFamily="34" charset="0"/>
                          <a:cs typeface="Arial" panose="020B0604020202020204" pitchFamily="34" charset="0"/>
                        </a:rPr>
                        <a:t>. The department should keep the adjudication and approval of projects but utilize </a:t>
                      </a:r>
                      <a:r>
                        <a:rPr lang="en-ZA" sz="1200" b="0" i="0" dirty="0" err="1" smtClean="0">
                          <a:solidFill>
                            <a:schemeClr val="tx1"/>
                          </a:solidFill>
                          <a:latin typeface="Arial" panose="020B0604020202020204" pitchFamily="34" charset="0"/>
                          <a:cs typeface="Arial" panose="020B0604020202020204" pitchFamily="34" charset="0"/>
                        </a:rPr>
                        <a:t>Sefa</a:t>
                      </a:r>
                      <a:r>
                        <a:rPr lang="en-ZA" sz="1200" b="0" i="0" dirty="0" smtClean="0">
                          <a:solidFill>
                            <a:schemeClr val="tx1"/>
                          </a:solidFill>
                          <a:latin typeface="Arial" panose="020B0604020202020204" pitchFamily="34" charset="0"/>
                          <a:cs typeface="Arial" panose="020B0604020202020204" pitchFamily="34" charset="0"/>
                        </a:rPr>
                        <a:t> and </a:t>
                      </a:r>
                      <a:r>
                        <a:rPr lang="en-ZA" sz="1200" b="0" i="0" dirty="0" err="1" smtClean="0">
                          <a:solidFill>
                            <a:schemeClr val="tx1"/>
                          </a:solidFill>
                          <a:latin typeface="Arial" panose="020B0604020202020204" pitchFamily="34" charset="0"/>
                          <a:cs typeface="Arial" panose="020B0604020202020204" pitchFamily="34" charset="0"/>
                        </a:rPr>
                        <a:t>Seda</a:t>
                      </a:r>
                      <a:r>
                        <a:rPr lang="en-ZA" sz="1200" b="0" i="0" dirty="0" smtClean="0">
                          <a:solidFill>
                            <a:schemeClr val="tx1"/>
                          </a:solidFill>
                          <a:latin typeface="Arial" panose="020B0604020202020204" pitchFamily="34" charset="0"/>
                          <a:cs typeface="Arial" panose="020B0604020202020204" pitchFamily="34" charset="0"/>
                        </a:rPr>
                        <a:t> networks to conduct pre and post investment support to clients.</a:t>
                      </a: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pPr/>
              <a:t>73</a:t>
            </a:fld>
            <a:endParaRPr lang="en-US" b="1" dirty="0"/>
          </a:p>
        </p:txBody>
      </p:sp>
    </p:spTree>
    <p:extLst>
      <p:ext uri="{BB962C8B-B14F-4D97-AF65-F5344CB8AC3E}">
        <p14:creationId xmlns:p14="http://schemas.microsoft.com/office/powerpoint/2010/main" xmlns="" val="29097684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2508465216"/>
              </p:ext>
            </p:extLst>
          </p:nvPr>
        </p:nvGraphicFramePr>
        <p:xfrm>
          <a:off x="381000" y="152399"/>
          <a:ext cx="7772400" cy="5638799"/>
        </p:xfrm>
        <a:graphic>
          <a:graphicData uri="http://schemas.openxmlformats.org/drawingml/2006/table">
            <a:tbl>
              <a:tblPr firstRow="1" bandRow="1">
                <a:tableStyleId>{5C22544A-7EE6-4342-B048-85BDC9FD1C3A}</a:tableStyleId>
              </a:tblPr>
              <a:tblGrid>
                <a:gridCol w="1943100"/>
                <a:gridCol w="1943100"/>
                <a:gridCol w="1943100"/>
                <a:gridCol w="1943100"/>
              </a:tblGrid>
              <a:tr h="441960">
                <a:tc>
                  <a:txBody>
                    <a:bodyPr/>
                    <a:lstStyle/>
                    <a:p>
                      <a:pPr algn="just">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 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4815840">
                <a:tc>
                  <a:txBody>
                    <a:bodyPr/>
                    <a:lstStyle/>
                    <a:p>
                      <a:pPr marL="0" indent="0">
                        <a:buNone/>
                      </a:pPr>
                      <a:r>
                        <a:rPr lang="en-ZA" sz="1400" b="1" dirty="0" smtClean="0">
                          <a:latin typeface="Arial" panose="020B0604020202020204" pitchFamily="34" charset="0"/>
                          <a:cs typeface="Arial" panose="020B0604020202020204" pitchFamily="34" charset="0"/>
                        </a:rPr>
                        <a:t>24.</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Co-operatives </a:t>
                      </a:r>
                    </a:p>
                    <a:p>
                      <a:pPr marL="0" indent="0">
                        <a:buNone/>
                      </a:pPr>
                      <a:r>
                        <a:rPr lang="en-ZA" sz="1400" b="1" dirty="0" smtClean="0">
                          <a:latin typeface="Arial" panose="020B0604020202020204" pitchFamily="34" charset="0"/>
                          <a:cs typeface="Arial" panose="020B0604020202020204" pitchFamily="34" charset="0"/>
                        </a:rPr>
                        <a:t>       Incentive </a:t>
                      </a:r>
                    </a:p>
                    <a:p>
                      <a:pPr marL="0" indent="0">
                        <a:buNone/>
                      </a:pPr>
                      <a:r>
                        <a:rPr lang="en-ZA" sz="1400" b="1" dirty="0" smtClean="0">
                          <a:latin typeface="Arial" panose="020B0604020202020204" pitchFamily="34" charset="0"/>
                          <a:cs typeface="Arial" panose="020B0604020202020204" pitchFamily="34" charset="0"/>
                        </a:rPr>
                        <a:t>       Scheme (CIS)</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CIS is an incentive that aims to improve the viability and competitiveness of cooperative enterprises by  lowering the cost of doing business</a:t>
                      </a:r>
                    </a:p>
                    <a:p>
                      <a:pPr marL="0" indent="0">
                        <a:buNone/>
                      </a:pPr>
                      <a:endParaRPr lang="en-ZA" sz="12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24.1</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Implementation partner needs to be SEDA for all incentive  programmes</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24.2</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This programme does not provide sufficient post-investment support</a:t>
                      </a: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24.2.1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Implementation partner needs to be SEDA for all incentive  programmes</a:t>
                      </a: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24.2.2</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This programme does not provide sufficient post-investment support</a:t>
                      </a: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24.2.2.1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baseline="0" dirty="0" smtClean="0">
                          <a:solidFill>
                            <a:schemeClr val="tx1"/>
                          </a:solidFill>
                          <a:latin typeface="Arial" panose="020B0604020202020204" pitchFamily="34" charset="0"/>
                          <a:cs typeface="Arial" panose="020B0604020202020204" pitchFamily="34" charset="0"/>
                        </a:rPr>
                        <a:t>R</a:t>
                      </a:r>
                      <a:r>
                        <a:rPr lang="en-ZA" sz="1200" b="1" i="0" dirty="0" smtClean="0">
                          <a:solidFill>
                            <a:schemeClr val="tx1"/>
                          </a:solidFill>
                          <a:latin typeface="Arial" panose="020B0604020202020204" pitchFamily="34" charset="0"/>
                          <a:cs typeface="Arial" panose="020B0604020202020204" pitchFamily="34" charset="0"/>
                        </a:rPr>
                        <a:t>estructure</a:t>
                      </a:r>
                      <a:r>
                        <a:rPr lang="en-ZA" sz="1200" b="0" i="0" dirty="0" smtClean="0">
                          <a:solidFill>
                            <a:schemeClr val="tx1"/>
                          </a:solidFill>
                          <a:latin typeface="Arial" panose="020B0604020202020204" pitchFamily="34" charset="0"/>
                          <a:cs typeface="Arial" panose="020B0604020202020204" pitchFamily="34" charset="0"/>
                        </a:rPr>
                        <a:t>.</a:t>
                      </a:r>
                    </a:p>
                    <a:p>
                      <a:r>
                        <a:rPr lang="en-ZA" sz="1200" b="0" i="0" dirty="0" smtClean="0">
                          <a:solidFill>
                            <a:schemeClr val="tx1"/>
                          </a:solidFill>
                          <a:latin typeface="Arial" panose="020B0604020202020204" pitchFamily="34" charset="0"/>
                          <a:cs typeface="Arial" panose="020B0604020202020204" pitchFamily="34" charset="0"/>
                        </a:rPr>
                        <a:t>24.2.2.2</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The administration and claims initial processing aspects of the programme should be transferred to SEDA in phases, and the department must focus on – programme design and piloting; adjudication of applications, monitoring and evaluation; and post-investment support</a:t>
                      </a:r>
                    </a:p>
                    <a:p>
                      <a:endParaRPr lang="en-ZA" sz="12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pPr/>
              <a:t>74</a:t>
            </a:fld>
            <a:endParaRPr lang="en-US" b="1" dirty="0"/>
          </a:p>
        </p:txBody>
      </p:sp>
    </p:spTree>
    <p:extLst>
      <p:ext uri="{BB962C8B-B14F-4D97-AF65-F5344CB8AC3E}">
        <p14:creationId xmlns:p14="http://schemas.microsoft.com/office/powerpoint/2010/main" xmlns="" val="5435674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2006834751"/>
              </p:ext>
            </p:extLst>
          </p:nvPr>
        </p:nvGraphicFramePr>
        <p:xfrm>
          <a:off x="381000" y="152399"/>
          <a:ext cx="7772400" cy="5638799"/>
        </p:xfrm>
        <a:graphic>
          <a:graphicData uri="http://schemas.openxmlformats.org/drawingml/2006/table">
            <a:tbl>
              <a:tblPr firstRow="1" bandRow="1">
                <a:tableStyleId>{5C22544A-7EE6-4342-B048-85BDC9FD1C3A}</a:tableStyleId>
              </a:tblPr>
              <a:tblGrid>
                <a:gridCol w="1943100"/>
                <a:gridCol w="1943100"/>
                <a:gridCol w="1943100"/>
                <a:gridCol w="1943100"/>
              </a:tblGrid>
              <a:tr h="441960">
                <a:tc>
                  <a:txBody>
                    <a:bodyPr/>
                    <a:lstStyle/>
                    <a:p>
                      <a:pPr algn="just">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a:t>
                      </a:r>
                      <a:r>
                        <a:rPr lang="en-US" sz="1800" b="1" kern="1200" cap="small" baseline="0" dirty="0" smtClean="0">
                          <a:solidFill>
                            <a:schemeClr val="tx1"/>
                          </a:solidFill>
                          <a:effectLst/>
                          <a:latin typeface="+mn-lt"/>
                          <a:ea typeface="+mn-ea"/>
                          <a:cs typeface="+mn-cs"/>
                        </a:rPr>
                        <a:t> </a:t>
                      </a:r>
                      <a:r>
                        <a:rPr lang="en-US" sz="1800" b="1" kern="1200" cap="small" dirty="0" smtClean="0">
                          <a:solidFill>
                            <a:schemeClr val="tx1"/>
                          </a:solidFill>
                          <a:effectLst/>
                          <a:latin typeface="+mn-lt"/>
                          <a:ea typeface="+mn-ea"/>
                          <a:cs typeface="+mn-cs"/>
                        </a:rPr>
                        <a:t>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just">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4815840">
                <a:tc>
                  <a:txBody>
                    <a:bodyPr/>
                    <a:lstStyle/>
                    <a:p>
                      <a:pPr marL="0" indent="0">
                        <a:buNone/>
                      </a:pPr>
                      <a:r>
                        <a:rPr lang="en-ZA" sz="1400" b="1" dirty="0" smtClean="0">
                          <a:latin typeface="Arial" panose="020B0604020202020204" pitchFamily="34" charset="0"/>
                          <a:cs typeface="Arial" panose="020B0604020202020204" pitchFamily="34" charset="0"/>
                        </a:rPr>
                        <a:t>25.</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Cooperatives </a:t>
                      </a:r>
                    </a:p>
                    <a:p>
                      <a:pPr marL="0" indent="0">
                        <a:buNone/>
                      </a:pPr>
                      <a:r>
                        <a:rPr lang="en-ZA" sz="1400" b="1" dirty="0" smtClean="0">
                          <a:latin typeface="Arial" panose="020B0604020202020204" pitchFamily="34" charset="0"/>
                          <a:cs typeface="Arial" panose="020B0604020202020204" pitchFamily="34" charset="0"/>
                        </a:rPr>
                        <a:t>      Development </a:t>
                      </a:r>
                    </a:p>
                    <a:p>
                      <a:pPr marL="0" indent="0">
                        <a:buNone/>
                      </a:pPr>
                      <a:r>
                        <a:rPr lang="en-ZA" sz="1400" b="1" dirty="0" smtClean="0">
                          <a:latin typeface="Arial" panose="020B0604020202020204" pitchFamily="34" charset="0"/>
                          <a:cs typeface="Arial" panose="020B0604020202020204" pitchFamily="34" charset="0"/>
                        </a:rPr>
                        <a:t>      Support </a:t>
                      </a:r>
                    </a:p>
                    <a:p>
                      <a:pPr marL="0" indent="0">
                        <a:buNone/>
                      </a:pPr>
                      <a:r>
                        <a:rPr lang="en-ZA" sz="1400" b="1" dirty="0" smtClean="0">
                          <a:latin typeface="Arial" panose="020B0604020202020204" pitchFamily="34" charset="0"/>
                          <a:cs typeface="Arial" panose="020B0604020202020204" pitchFamily="34" charset="0"/>
                        </a:rPr>
                        <a:t>      Programme</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This programme aims to develop agencies and instruments that support the development of cooperatives</a:t>
                      </a:r>
                    </a:p>
                    <a:p>
                      <a:pPr marL="0" indent="0">
                        <a:buNone/>
                      </a:pPr>
                      <a:endParaRPr lang="en-ZA" sz="12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25.1</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Cooperatives are not well understood in South Africa. In most countries where they been successful, there are tools for scaling small enterprises. However, the current focus is more on rural employment and poverty alleviation and this is not necessarily compatible with this type of entity. As a result, the failure rate is much higher than that of traditional start-up enterprises</a:t>
                      </a:r>
                    </a:p>
                    <a:p>
                      <a:endParaRPr lang="en-ZA" sz="1200" dirty="0" smtClean="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25.4.1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This programme should be prioritised by the department</a:t>
                      </a:r>
                    </a:p>
                    <a:p>
                      <a:endParaRPr lang="en-ZA" sz="12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25.4.1.1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baseline="0" dirty="0" smtClean="0">
                          <a:solidFill>
                            <a:schemeClr val="tx1"/>
                          </a:solidFill>
                          <a:latin typeface="Arial" panose="020B0604020202020204" pitchFamily="34" charset="0"/>
                          <a:cs typeface="Arial" panose="020B0604020202020204" pitchFamily="34" charset="0"/>
                        </a:rPr>
                        <a:t>Upscale</a:t>
                      </a:r>
                      <a:r>
                        <a:rPr lang="en-ZA" sz="1200" b="0" i="0" baseline="0" dirty="0" smtClean="0">
                          <a:solidFill>
                            <a:schemeClr val="tx1"/>
                          </a:solidFill>
                          <a:latin typeface="Arial" panose="020B0604020202020204" pitchFamily="34" charset="0"/>
                          <a:cs typeface="Arial" panose="020B0604020202020204" pitchFamily="34" charset="0"/>
                        </a:rPr>
                        <a:t> and </a:t>
                      </a:r>
                      <a:r>
                        <a:rPr lang="en-ZA" sz="1200" b="0" i="0" dirty="0" smtClean="0">
                          <a:solidFill>
                            <a:schemeClr val="tx1"/>
                          </a:solidFill>
                          <a:latin typeface="Arial" panose="020B0604020202020204" pitchFamily="34" charset="0"/>
                          <a:cs typeface="Arial" panose="020B0604020202020204" pitchFamily="34" charset="0"/>
                        </a:rPr>
                        <a:t>prioritise.</a:t>
                      </a: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pPr/>
              <a:t>75</a:t>
            </a:fld>
            <a:endParaRPr lang="en-US" b="1" dirty="0"/>
          </a:p>
        </p:txBody>
      </p:sp>
    </p:spTree>
    <p:extLst>
      <p:ext uri="{BB962C8B-B14F-4D97-AF65-F5344CB8AC3E}">
        <p14:creationId xmlns:p14="http://schemas.microsoft.com/office/powerpoint/2010/main" xmlns="" val="1316753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1068629464"/>
              </p:ext>
            </p:extLst>
          </p:nvPr>
        </p:nvGraphicFramePr>
        <p:xfrm>
          <a:off x="381000" y="152399"/>
          <a:ext cx="7772400" cy="5638799"/>
        </p:xfrm>
        <a:graphic>
          <a:graphicData uri="http://schemas.openxmlformats.org/drawingml/2006/table">
            <a:tbl>
              <a:tblPr firstRow="1" bandRow="1">
                <a:tableStyleId>{5C22544A-7EE6-4342-B048-85BDC9FD1C3A}</a:tableStyleId>
              </a:tblPr>
              <a:tblGrid>
                <a:gridCol w="1943100"/>
                <a:gridCol w="1943100"/>
                <a:gridCol w="1943100"/>
                <a:gridCol w="1943100"/>
              </a:tblGrid>
              <a:tr h="441960">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a:t>
                      </a:r>
                      <a:r>
                        <a:rPr lang="en-US" sz="1800" b="1" kern="1200" cap="small" baseline="0" dirty="0" smtClean="0">
                          <a:solidFill>
                            <a:schemeClr val="tx1"/>
                          </a:solidFill>
                          <a:effectLst/>
                          <a:latin typeface="+mn-lt"/>
                          <a:ea typeface="+mn-ea"/>
                          <a:cs typeface="+mn-cs"/>
                        </a:rPr>
                        <a:t> </a:t>
                      </a:r>
                      <a:r>
                        <a:rPr lang="en-US" sz="1800" b="1" kern="1200" cap="small" dirty="0" smtClean="0">
                          <a:solidFill>
                            <a:schemeClr val="tx1"/>
                          </a:solidFill>
                          <a:effectLst/>
                          <a:latin typeface="+mn-lt"/>
                          <a:ea typeface="+mn-ea"/>
                          <a:cs typeface="+mn-cs"/>
                        </a:rPr>
                        <a:t>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4815840">
                <a:tc>
                  <a:txBody>
                    <a:bodyPr/>
                    <a:lstStyle/>
                    <a:p>
                      <a:pPr marL="0" indent="0">
                        <a:buNone/>
                      </a:pPr>
                      <a:r>
                        <a:rPr lang="en-ZA" sz="1400" b="1" dirty="0" smtClean="0">
                          <a:latin typeface="Arial" panose="020B0604020202020204" pitchFamily="34" charset="0"/>
                          <a:cs typeface="Arial" panose="020B0604020202020204" pitchFamily="34" charset="0"/>
                        </a:rPr>
                        <a:t>26.</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Secondary </a:t>
                      </a:r>
                    </a:p>
                    <a:p>
                      <a:pPr marL="0" indent="0">
                        <a:buNone/>
                      </a:pPr>
                      <a:r>
                        <a:rPr lang="en-ZA" sz="1400" b="1" dirty="0" smtClean="0">
                          <a:latin typeface="Arial" panose="020B0604020202020204" pitchFamily="34" charset="0"/>
                          <a:cs typeface="Arial" panose="020B0604020202020204" pitchFamily="34" charset="0"/>
                        </a:rPr>
                        <a:t>      Marketing </a:t>
                      </a:r>
                    </a:p>
                    <a:p>
                      <a:pPr marL="0" indent="0">
                        <a:buNone/>
                      </a:pPr>
                      <a:r>
                        <a:rPr lang="en-ZA" sz="1400" b="1" dirty="0" smtClean="0">
                          <a:latin typeface="Arial" panose="020B0604020202020204" pitchFamily="34" charset="0"/>
                          <a:cs typeface="Arial" panose="020B0604020202020204" pitchFamily="34" charset="0"/>
                        </a:rPr>
                        <a:t>      Cooperatives </a:t>
                      </a:r>
                    </a:p>
                    <a:p>
                      <a:pPr marL="0" indent="0">
                        <a:buNone/>
                      </a:pPr>
                      <a:r>
                        <a:rPr lang="en-ZA" sz="1400" b="1" dirty="0" smtClean="0">
                          <a:latin typeface="Arial" panose="020B0604020202020204" pitchFamily="34" charset="0"/>
                          <a:cs typeface="Arial" panose="020B0604020202020204" pitchFamily="34" charset="0"/>
                        </a:rPr>
                        <a:t>      Scheme</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This programme assists secondary cooperatives to provide specialised managerial services to support primary cooperatives. The programme was initially meant to focus on the agriculture sector, but focuses on all sectors except the services sector at the moment. This programme is a sub-programme of Cooperatives Incentive Scheme</a:t>
                      </a:r>
                    </a:p>
                    <a:p>
                      <a:pPr marL="0" indent="0">
                        <a:buNone/>
                      </a:pPr>
                      <a:endParaRPr lang="en-ZA" sz="12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26.1</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Findings as per primary cooperatives regarding the overarching principles</a:t>
                      </a: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26.1.1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Findings as per primary cooperatives regarding the overarching principles</a:t>
                      </a: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26.1.1.1</a:t>
                      </a:r>
                      <a:r>
                        <a:rPr lang="en-ZA" sz="1200" b="0" i="0" baseline="0" dirty="0" smtClean="0">
                          <a:solidFill>
                            <a:schemeClr val="tx1"/>
                          </a:solidFill>
                          <a:latin typeface="Arial" panose="020B0604020202020204" pitchFamily="34" charset="0"/>
                          <a:cs typeface="Arial" panose="020B0604020202020204" pitchFamily="34" charset="0"/>
                        </a:rPr>
                        <a:t> Conclude pilot and </a:t>
                      </a:r>
                      <a:r>
                        <a:rPr lang="en-ZA" sz="1200" b="1" i="0" baseline="0" dirty="0" smtClean="0">
                          <a:solidFill>
                            <a:schemeClr val="tx1"/>
                          </a:solidFill>
                          <a:latin typeface="Arial" panose="020B0604020202020204" pitchFamily="34" charset="0"/>
                          <a:cs typeface="Arial" panose="020B0604020202020204" pitchFamily="34" charset="0"/>
                        </a:rPr>
                        <a:t>upscale</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While it’s possible to make an argument for separating cooperatives into standalone function, or to integrate into same value chain as traditional SMMEs, what’s clear is that a new approach to cooperatives is required.</a:t>
                      </a: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pPr/>
              <a:t>76</a:t>
            </a:fld>
            <a:endParaRPr lang="en-US" b="1" dirty="0"/>
          </a:p>
        </p:txBody>
      </p:sp>
    </p:spTree>
    <p:extLst>
      <p:ext uri="{BB962C8B-B14F-4D97-AF65-F5344CB8AC3E}">
        <p14:creationId xmlns:p14="http://schemas.microsoft.com/office/powerpoint/2010/main" xmlns="" val="5325768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3266041873"/>
              </p:ext>
            </p:extLst>
          </p:nvPr>
        </p:nvGraphicFramePr>
        <p:xfrm>
          <a:off x="381000" y="152399"/>
          <a:ext cx="7772400" cy="5638799"/>
        </p:xfrm>
        <a:graphic>
          <a:graphicData uri="http://schemas.openxmlformats.org/drawingml/2006/table">
            <a:tbl>
              <a:tblPr firstRow="1" bandRow="1">
                <a:tableStyleId>{5C22544A-7EE6-4342-B048-85BDC9FD1C3A}</a:tableStyleId>
              </a:tblPr>
              <a:tblGrid>
                <a:gridCol w="1943100"/>
                <a:gridCol w="1943100"/>
                <a:gridCol w="1943100"/>
                <a:gridCol w="1943100"/>
              </a:tblGrid>
              <a:tr h="441960">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a:t>
                      </a:r>
                      <a:r>
                        <a:rPr lang="en-US" sz="1800" b="1" kern="1200" cap="small" baseline="0" dirty="0" smtClean="0">
                          <a:solidFill>
                            <a:schemeClr val="tx1"/>
                          </a:solidFill>
                          <a:effectLst/>
                          <a:latin typeface="+mn-lt"/>
                          <a:ea typeface="+mn-ea"/>
                          <a:cs typeface="+mn-cs"/>
                        </a:rPr>
                        <a:t> </a:t>
                      </a:r>
                      <a:r>
                        <a:rPr lang="en-US" sz="1800" b="1" kern="1200" cap="small" dirty="0" smtClean="0">
                          <a:solidFill>
                            <a:schemeClr val="tx1"/>
                          </a:solidFill>
                          <a:effectLst/>
                          <a:latin typeface="+mn-lt"/>
                          <a:ea typeface="+mn-ea"/>
                          <a:cs typeface="+mn-cs"/>
                        </a:rPr>
                        <a:t>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4815840">
                <a:tc>
                  <a:txBody>
                    <a:bodyPr/>
                    <a:lstStyle/>
                    <a:p>
                      <a:pPr marL="0" indent="0">
                        <a:buNone/>
                      </a:pPr>
                      <a:r>
                        <a:rPr lang="en-ZA" sz="1400" b="1" dirty="0" smtClean="0">
                          <a:latin typeface="Arial" panose="020B0604020202020204" pitchFamily="34" charset="0"/>
                          <a:cs typeface="Arial" panose="020B0604020202020204" pitchFamily="34" charset="0"/>
                        </a:rPr>
                        <a:t>27.</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Incubation </a:t>
                      </a:r>
                    </a:p>
                    <a:p>
                      <a:pPr marL="0" indent="0">
                        <a:buNone/>
                      </a:pPr>
                      <a:r>
                        <a:rPr lang="en-ZA" sz="1400" b="1" dirty="0" smtClean="0">
                          <a:latin typeface="Arial" panose="020B0604020202020204" pitchFamily="34" charset="0"/>
                          <a:cs typeface="Arial" panose="020B0604020202020204" pitchFamily="34" charset="0"/>
                        </a:rPr>
                        <a:t>      Support  </a:t>
                      </a:r>
                    </a:p>
                    <a:p>
                      <a:pPr marL="0" indent="0">
                        <a:buNone/>
                      </a:pPr>
                      <a:r>
                        <a:rPr lang="en-ZA" sz="1400" b="1" dirty="0" smtClean="0">
                          <a:latin typeface="Arial" panose="020B0604020202020204" pitchFamily="34" charset="0"/>
                          <a:cs typeface="Arial" panose="020B0604020202020204" pitchFamily="34" charset="0"/>
                        </a:rPr>
                        <a:t>      Programme</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The Incubation Support programme aims to provide cooperatives with technical skills and business management skills over a 3 year incubation period. The programme also seeks to provide cooperatives with market access opportunities at the end of the 3 year period. This programme also supports SMMEs.</a:t>
                      </a:r>
                    </a:p>
                    <a:p>
                      <a:pPr marL="0" indent="0">
                        <a:buNone/>
                      </a:pPr>
                      <a:endParaRPr lang="en-ZA" sz="12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27.1</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Joint mandate for SMMEs and cooperatives will need to be separated if the cooperatives function is separated</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27.2</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This is an implementation function that should potentially be provided by SEDA or another agency </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27.3</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Partnering on a 50/50 basis limits the programme to the department’s budget and leaves the remainder of the private sector spend unutilised.</a:t>
                      </a: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27.4.1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Needs to be tightly linked to the supplier development programme</a:t>
                      </a: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27.4.1.1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baseline="0" dirty="0" smtClean="0">
                          <a:solidFill>
                            <a:schemeClr val="tx1"/>
                          </a:solidFill>
                          <a:latin typeface="Arial" panose="020B0604020202020204" pitchFamily="34" charset="0"/>
                          <a:cs typeface="Arial" panose="020B0604020202020204" pitchFamily="34" charset="0"/>
                        </a:rPr>
                        <a:t>Upscale</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0" i="0" dirty="0" smtClean="0">
                          <a:solidFill>
                            <a:schemeClr val="tx1"/>
                          </a:solidFill>
                          <a:latin typeface="Arial" panose="020B0604020202020204" pitchFamily="34" charset="0"/>
                          <a:cs typeface="Arial" panose="020B0604020202020204" pitchFamily="34" charset="0"/>
                        </a:rPr>
                        <a:t>Consider separating joint mandate for SMMEs and cooperatives if the cooperatives function is separated.</a:t>
                      </a:r>
                    </a:p>
                    <a:p>
                      <a:endParaRPr lang="en-ZA" sz="1200" b="0" i="0" dirty="0" smtClean="0">
                        <a:solidFill>
                          <a:schemeClr val="tx1"/>
                        </a:solidFill>
                        <a:latin typeface="Arial" panose="020B0604020202020204" pitchFamily="34" charset="0"/>
                        <a:cs typeface="Arial" panose="020B0604020202020204" pitchFamily="34" charset="0"/>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pPr/>
              <a:t>77</a:t>
            </a:fld>
            <a:endParaRPr lang="en-US" sz="1600" b="1" dirty="0"/>
          </a:p>
        </p:txBody>
      </p:sp>
    </p:spTree>
    <p:extLst>
      <p:ext uri="{BB962C8B-B14F-4D97-AF65-F5344CB8AC3E}">
        <p14:creationId xmlns:p14="http://schemas.microsoft.com/office/powerpoint/2010/main" xmlns="" val="22428797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214148" y="1157998"/>
            <a:ext cx="8229600" cy="5181600"/>
          </a:xfrm>
        </p:spPr>
        <p:txBody>
          <a:bodyPr>
            <a:normAutofit/>
          </a:bodyPr>
          <a:lstStyle/>
          <a:p>
            <a:pPr algn="just">
              <a:lnSpc>
                <a:spcPct val="150000"/>
              </a:lnSpc>
            </a:pPr>
            <a:endParaRPr lang="en-ZA" sz="3700" dirty="0" smtClean="0"/>
          </a:p>
          <a:p>
            <a:pPr marL="0" indent="0" algn="just">
              <a:lnSpc>
                <a:spcPct val="150000"/>
              </a:lnSpc>
              <a:buNone/>
            </a:pPr>
            <a:r>
              <a:rPr lang="en-ZA" sz="2900" dirty="0" smtClean="0"/>
              <a:t> </a:t>
            </a:r>
            <a:endParaRPr lang="en-ZA" sz="2900" dirty="0"/>
          </a:p>
          <a:p>
            <a:pPr algn="just">
              <a:lnSpc>
                <a:spcPct val="150000"/>
              </a:lnSpc>
            </a:pPr>
            <a:endParaRPr lang="en-ZA" sz="1900" dirty="0"/>
          </a:p>
          <a:p>
            <a:pPr marL="0" indent="0">
              <a:buNone/>
            </a:pPr>
            <a:endParaRPr lang="en-US" dirty="0"/>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5867400"/>
            <a:ext cx="2182688" cy="798924"/>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xmlns="" val="428349617"/>
              </p:ext>
            </p:extLst>
          </p:nvPr>
        </p:nvGraphicFramePr>
        <p:xfrm>
          <a:off x="381000" y="152399"/>
          <a:ext cx="7772400" cy="5638799"/>
        </p:xfrm>
        <a:graphic>
          <a:graphicData uri="http://schemas.openxmlformats.org/drawingml/2006/table">
            <a:tbl>
              <a:tblPr firstRow="1" bandRow="1">
                <a:tableStyleId>{5C22544A-7EE6-4342-B048-85BDC9FD1C3A}</a:tableStyleId>
              </a:tblPr>
              <a:tblGrid>
                <a:gridCol w="1943100"/>
                <a:gridCol w="1943100"/>
                <a:gridCol w="1943100"/>
                <a:gridCol w="1943100"/>
              </a:tblGrid>
              <a:tr h="441960">
                <a:tc>
                  <a:txBody>
                    <a:bodyPr/>
                    <a:lstStyle/>
                    <a:p>
                      <a:pPr algn="l">
                        <a:spcAft>
                          <a:spcPts val="0"/>
                        </a:spcAft>
                      </a:pPr>
                      <a:r>
                        <a:rPr lang="en-US" sz="1800" b="1" kern="1200" cap="small" dirty="0" err="1" smtClean="0">
                          <a:solidFill>
                            <a:schemeClr val="tx1"/>
                          </a:solidFill>
                          <a:effectLst/>
                          <a:latin typeface="+mn-lt"/>
                          <a:ea typeface="+mn-ea"/>
                          <a:cs typeface="+mn-cs"/>
                        </a:rPr>
                        <a:t>Programme</a:t>
                      </a:r>
                      <a:r>
                        <a:rPr lang="en-US" sz="1800" b="1" kern="1200" cap="small" dirty="0" smtClean="0">
                          <a:solidFill>
                            <a:schemeClr val="tx1"/>
                          </a:solidFill>
                          <a:effectLst/>
                          <a:latin typeface="+mn-lt"/>
                          <a:ea typeface="+mn-ea"/>
                          <a:cs typeface="+mn-cs"/>
                        </a:rPr>
                        <a:t>  Description and Background</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SNG findings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Key</a:t>
                      </a:r>
                      <a:r>
                        <a:rPr lang="en-US" sz="1800" b="1" kern="1200" cap="small" baseline="0" dirty="0" smtClean="0">
                          <a:solidFill>
                            <a:schemeClr val="tx1"/>
                          </a:solidFill>
                          <a:effectLst/>
                          <a:latin typeface="+mn-lt"/>
                          <a:ea typeface="+mn-ea"/>
                          <a:cs typeface="+mn-cs"/>
                        </a:rPr>
                        <a:t> </a:t>
                      </a:r>
                      <a:r>
                        <a:rPr lang="en-US" sz="1800" b="1" kern="1200" cap="small" dirty="0" smtClean="0">
                          <a:solidFill>
                            <a:schemeClr val="tx1"/>
                          </a:solidFill>
                          <a:effectLst/>
                          <a:latin typeface="+mn-lt"/>
                          <a:ea typeface="+mn-ea"/>
                          <a:cs typeface="+mn-cs"/>
                        </a:rPr>
                        <a:t>discussion notes</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c>
                  <a:txBody>
                    <a:bodyPr/>
                    <a:lstStyle/>
                    <a:p>
                      <a:pPr algn="l">
                        <a:spcAft>
                          <a:spcPts val="0"/>
                        </a:spcAft>
                      </a:pPr>
                      <a:r>
                        <a:rPr lang="en-US" sz="1800" b="1" kern="1200" cap="small" dirty="0" smtClean="0">
                          <a:solidFill>
                            <a:schemeClr val="tx1"/>
                          </a:solidFill>
                          <a:effectLst/>
                          <a:latin typeface="+mn-lt"/>
                          <a:ea typeface="+mn-ea"/>
                          <a:cs typeface="+mn-cs"/>
                        </a:rPr>
                        <a:t>Recommendations </a:t>
                      </a:r>
                      <a:endParaRPr lang="en-ZA"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3">
                        <a:lumMod val="40000"/>
                        <a:lumOff val="60000"/>
                      </a:schemeClr>
                    </a:solidFill>
                  </a:tcPr>
                </a:tc>
              </a:tr>
              <a:tr h="4815840">
                <a:tc>
                  <a:txBody>
                    <a:bodyPr/>
                    <a:lstStyle/>
                    <a:p>
                      <a:pPr marL="0" indent="0">
                        <a:buNone/>
                      </a:pPr>
                      <a:r>
                        <a:rPr lang="en-ZA" sz="1400" b="1" dirty="0" smtClean="0">
                          <a:latin typeface="Arial" panose="020B0604020202020204" pitchFamily="34" charset="0"/>
                          <a:cs typeface="Arial" panose="020B0604020202020204" pitchFamily="34" charset="0"/>
                        </a:rPr>
                        <a:t>28.</a:t>
                      </a:r>
                      <a:r>
                        <a:rPr lang="en-ZA" sz="1400" b="1" baseline="0" dirty="0" smtClean="0">
                          <a:latin typeface="Arial" panose="020B0604020202020204" pitchFamily="34" charset="0"/>
                          <a:cs typeface="Arial" panose="020B0604020202020204" pitchFamily="34" charset="0"/>
                        </a:rPr>
                        <a:t> </a:t>
                      </a:r>
                      <a:r>
                        <a:rPr lang="en-ZA" sz="1400" b="1" dirty="0" smtClean="0">
                          <a:latin typeface="Arial" panose="020B0604020202020204" pitchFamily="34" charset="0"/>
                          <a:cs typeface="Arial" panose="020B0604020202020204" pitchFamily="34" charset="0"/>
                        </a:rPr>
                        <a:t>Supplier  </a:t>
                      </a:r>
                    </a:p>
                    <a:p>
                      <a:pPr marL="0" indent="0">
                        <a:buNone/>
                      </a:pPr>
                      <a:r>
                        <a:rPr lang="en-ZA" sz="1400" b="1" dirty="0" smtClean="0">
                          <a:latin typeface="Arial" panose="020B0604020202020204" pitchFamily="34" charset="0"/>
                          <a:cs typeface="Arial" panose="020B0604020202020204" pitchFamily="34" charset="0"/>
                        </a:rPr>
                        <a:t>      Development </a:t>
                      </a:r>
                    </a:p>
                    <a:p>
                      <a:pPr marL="0" indent="0">
                        <a:buNone/>
                      </a:pPr>
                      <a:r>
                        <a:rPr lang="en-ZA" sz="1400" b="1" dirty="0" smtClean="0">
                          <a:latin typeface="Arial" panose="020B0604020202020204" pitchFamily="34" charset="0"/>
                          <a:cs typeface="Arial" panose="020B0604020202020204" pitchFamily="34" charset="0"/>
                        </a:rPr>
                        <a:t>      Programme</a:t>
                      </a:r>
                    </a:p>
                    <a:p>
                      <a:pPr marL="0" indent="0">
                        <a:buNone/>
                      </a:pPr>
                      <a:endParaRPr lang="en-ZA" sz="1200" b="0" dirty="0" smtClean="0">
                        <a:latin typeface="Arial" panose="020B0604020202020204" pitchFamily="34" charset="0"/>
                        <a:cs typeface="Arial" panose="020B0604020202020204" pitchFamily="34" charset="0"/>
                      </a:endParaRPr>
                    </a:p>
                    <a:p>
                      <a:pPr marL="171450" indent="-171450">
                        <a:buFont typeface="Arial" pitchFamily="34" charset="0"/>
                        <a:buChar char="•"/>
                      </a:pPr>
                      <a:r>
                        <a:rPr lang="en-ZA" sz="1200" b="0" dirty="0" smtClean="0">
                          <a:latin typeface="Arial" panose="020B0604020202020204" pitchFamily="34" charset="0"/>
                          <a:cs typeface="Arial" panose="020B0604020202020204" pitchFamily="34" charset="0"/>
                        </a:rPr>
                        <a:t>This programme entails negotiating with private sector to provide supplier development opportunities to cooperatives</a:t>
                      </a:r>
                    </a:p>
                    <a:p>
                      <a:pPr marL="0" indent="0">
                        <a:buNone/>
                      </a:pPr>
                      <a:endParaRPr lang="en-ZA" sz="1200" b="0" dirty="0" smtClean="0">
                        <a:latin typeface="Arial" panose="020B0604020202020204" pitchFamily="34" charset="0"/>
                        <a:cs typeface="Arial" panose="020B0604020202020204" pitchFamily="34" charset="0"/>
                      </a:endParaRPr>
                    </a:p>
                    <a:p>
                      <a:pPr marL="0" indent="0">
                        <a:buNone/>
                      </a:pPr>
                      <a:endParaRPr lang="en-ZA" sz="1200" b="0"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28.1</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Private sector cooperation is a challenge</a:t>
                      </a: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28.2</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There is a further challenge of linking the suppliers’ products with customer demand</a:t>
                      </a:r>
                    </a:p>
                    <a:p>
                      <a:endParaRPr lang="en-ZA" sz="1200" dirty="0" smtClean="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r>
                        <a:rPr lang="en-ZA" sz="1200" dirty="0" smtClean="0">
                          <a:latin typeface="Arial" panose="020B0604020202020204" pitchFamily="34" charset="0"/>
                          <a:cs typeface="Arial" panose="020B0604020202020204" pitchFamily="34" charset="0"/>
                        </a:rPr>
                        <a:t>28.3</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Needs to be tightly linked to the incubation support programme</a:t>
                      </a:r>
                    </a:p>
                    <a:p>
                      <a:endParaRPr lang="en-ZA" sz="1200" dirty="0" smtClean="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endParaRPr lang="en-ZA" sz="14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28.3.1 Must incorporate supplier development</a:t>
                      </a:r>
                    </a:p>
                  </a:txBody>
                  <a:tcPr>
                    <a:solidFill>
                      <a:schemeClr val="accent3">
                        <a:lumMod val="20000"/>
                        <a:lumOff val="80000"/>
                      </a:schemeClr>
                    </a:solidFill>
                  </a:tcPr>
                </a:tc>
                <a:tc>
                  <a:txBody>
                    <a:bodyPr/>
                    <a:lstStyle/>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endParaRPr lang="en-ZA" sz="1200" b="0" i="0" dirty="0" smtClean="0">
                        <a:solidFill>
                          <a:schemeClr val="tx1"/>
                        </a:solidFill>
                        <a:latin typeface="Arial" panose="020B0604020202020204" pitchFamily="34" charset="0"/>
                        <a:cs typeface="Arial" panose="020B0604020202020204" pitchFamily="34" charset="0"/>
                      </a:endParaRPr>
                    </a:p>
                    <a:p>
                      <a:r>
                        <a:rPr lang="en-ZA" sz="1200" b="0" i="0" dirty="0" smtClean="0">
                          <a:solidFill>
                            <a:schemeClr val="tx1"/>
                          </a:solidFill>
                          <a:latin typeface="Arial" panose="020B0604020202020204" pitchFamily="34" charset="0"/>
                          <a:cs typeface="Arial" panose="020B0604020202020204" pitchFamily="34" charset="0"/>
                        </a:rPr>
                        <a:t>28.3.1.1</a:t>
                      </a:r>
                      <a:r>
                        <a:rPr lang="en-ZA" sz="1200" b="0" i="0" baseline="0" dirty="0" smtClean="0">
                          <a:solidFill>
                            <a:schemeClr val="tx1"/>
                          </a:solidFill>
                          <a:latin typeface="Arial" panose="020B0604020202020204" pitchFamily="34" charset="0"/>
                          <a:cs typeface="Arial" panose="020B0604020202020204" pitchFamily="34" charset="0"/>
                        </a:rPr>
                        <a:t> </a:t>
                      </a:r>
                      <a:r>
                        <a:rPr lang="en-ZA" sz="1200" b="1" i="0" baseline="0" dirty="0" smtClean="0">
                          <a:solidFill>
                            <a:schemeClr val="tx1"/>
                          </a:solidFill>
                          <a:latin typeface="Arial" panose="020B0604020202020204" pitchFamily="34" charset="0"/>
                          <a:cs typeface="Arial" panose="020B0604020202020204" pitchFamily="34" charset="0"/>
                        </a:rPr>
                        <a:t>T</a:t>
                      </a:r>
                      <a:r>
                        <a:rPr lang="en-ZA" sz="1200" b="1" i="0" dirty="0" smtClean="0">
                          <a:solidFill>
                            <a:schemeClr val="tx1"/>
                          </a:solidFill>
                          <a:latin typeface="Arial" panose="020B0604020202020204" pitchFamily="34" charset="0"/>
                          <a:cs typeface="Arial" panose="020B0604020202020204" pitchFamily="34" charset="0"/>
                        </a:rPr>
                        <a:t>ransfer</a:t>
                      </a:r>
                      <a:r>
                        <a:rPr lang="en-ZA" sz="1200" b="0" i="0" dirty="0" smtClean="0">
                          <a:solidFill>
                            <a:schemeClr val="tx1"/>
                          </a:solidFill>
                          <a:latin typeface="Arial" panose="020B0604020202020204" pitchFamily="34" charset="0"/>
                          <a:cs typeface="Arial" panose="020B0604020202020204" pitchFamily="34" charset="0"/>
                        </a:rPr>
                        <a:t> to SEDA</a:t>
                      </a: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4AB88CD7-4EF4-4CF2-A5CD-635B91DBAFF0}" type="slidenum">
              <a:rPr lang="en-US" sz="1600" b="1" smtClean="0"/>
              <a:pPr/>
              <a:t>78</a:t>
            </a:fld>
            <a:endParaRPr lang="en-US" b="1" dirty="0"/>
          </a:p>
        </p:txBody>
      </p:sp>
    </p:spTree>
    <p:extLst>
      <p:ext uri="{BB962C8B-B14F-4D97-AF65-F5344CB8AC3E}">
        <p14:creationId xmlns:p14="http://schemas.microsoft.com/office/powerpoint/2010/main" xmlns="" val="217569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rgbClr val="EBF1DE"/>
          </a:solidFill>
        </p:spPr>
        <p:txBody>
          <a:bodyPr>
            <a:normAutofit/>
          </a:bodyPr>
          <a:lstStyle/>
          <a:p>
            <a:pPr algn="r"/>
            <a:r>
              <a:rPr lang="en-US" sz="3600" dirty="0" smtClean="0">
                <a:latin typeface="Arial"/>
                <a:cs typeface="Arial"/>
              </a:rPr>
              <a:t>National Objectives (3)</a:t>
            </a:r>
            <a:endParaRPr lang="en-US" sz="3600" dirty="0">
              <a:latin typeface="Arial"/>
              <a:cs typeface="Arial"/>
            </a:endParaRPr>
          </a:p>
        </p:txBody>
      </p:sp>
      <p:sp>
        <p:nvSpPr>
          <p:cNvPr id="3" name="Content Placeholder 2"/>
          <p:cNvSpPr>
            <a:spLocks noGrp="1"/>
          </p:cNvSpPr>
          <p:nvPr>
            <p:ph idx="1"/>
          </p:nvPr>
        </p:nvSpPr>
        <p:spPr>
          <a:xfrm>
            <a:off x="457200" y="762000"/>
            <a:ext cx="8229600" cy="5364163"/>
          </a:xfrm>
        </p:spPr>
        <p:txBody>
          <a:bodyPr>
            <a:normAutofit/>
          </a:bodyPr>
          <a:lstStyle/>
          <a:p>
            <a:pPr marL="171450" lvl="1" indent="-171450" algn="just">
              <a:buFont typeface="Arial"/>
              <a:buChar char="•"/>
            </a:pPr>
            <a:r>
              <a:rPr lang="en-ZA" sz="1200" dirty="0">
                <a:latin typeface="Arial" pitchFamily="34" charset="0"/>
                <a:cs typeface="Arial" pitchFamily="34" charset="0"/>
              </a:rPr>
              <a:t>In the 2014 </a:t>
            </a:r>
            <a:r>
              <a:rPr lang="en-ZA" sz="1200" dirty="0" smtClean="0">
                <a:latin typeface="Arial" pitchFamily="34" charset="0"/>
                <a:cs typeface="Arial" pitchFamily="34" charset="0"/>
              </a:rPr>
              <a:t>State </a:t>
            </a:r>
            <a:r>
              <a:rPr lang="en-ZA" sz="1200" dirty="0">
                <a:latin typeface="Arial" pitchFamily="34" charset="0"/>
                <a:cs typeface="Arial" pitchFamily="34" charset="0"/>
              </a:rPr>
              <a:t>of the Nation Address (SONA) heralding the inauguration of the 5</a:t>
            </a:r>
            <a:r>
              <a:rPr lang="en-ZA" sz="1200" baseline="30000" dirty="0">
                <a:latin typeface="Arial" pitchFamily="34" charset="0"/>
                <a:cs typeface="Arial" pitchFamily="34" charset="0"/>
              </a:rPr>
              <a:t>th</a:t>
            </a:r>
            <a:r>
              <a:rPr lang="en-ZA" sz="1200" dirty="0">
                <a:latin typeface="Arial" pitchFamily="34" charset="0"/>
                <a:cs typeface="Arial" pitchFamily="34" charset="0"/>
              </a:rPr>
              <a:t> Democratic Administration, the President called for implementation of “</a:t>
            </a:r>
            <a:r>
              <a:rPr lang="en-ZA" sz="1200" i="1" dirty="0">
                <a:latin typeface="Arial" pitchFamily="34" charset="0"/>
                <a:cs typeface="Arial" pitchFamily="34" charset="0"/>
              </a:rPr>
              <a:t>radical socio-economic transformation policies and programmes over the next five years</a:t>
            </a:r>
            <a:r>
              <a:rPr lang="en-ZA" sz="1200" dirty="0">
                <a:latin typeface="Arial" pitchFamily="34" charset="0"/>
                <a:cs typeface="Arial" pitchFamily="34" charset="0"/>
              </a:rPr>
              <a:t>”. “</a:t>
            </a:r>
            <a:r>
              <a:rPr lang="en-ZA" sz="1200" i="1" dirty="0">
                <a:latin typeface="Arial" pitchFamily="34" charset="0"/>
                <a:cs typeface="Arial" pitchFamily="34" charset="0"/>
              </a:rPr>
              <a:t>Economic transformation will take centre-stage during this new term of government as we put the economy on an inclusive growth path</a:t>
            </a:r>
            <a:r>
              <a:rPr lang="en-ZA" sz="1200" dirty="0">
                <a:latin typeface="Arial" pitchFamily="34" charset="0"/>
                <a:cs typeface="Arial" pitchFamily="34" charset="0"/>
              </a:rPr>
              <a:t>,” President  Zuma said. The prioritisation of small business, as well as township and informal sector businesses especially the SMME development programme</a:t>
            </a:r>
          </a:p>
          <a:p>
            <a:pPr marL="171450" indent="-171450" algn="just">
              <a:buFont typeface="Arial"/>
              <a:buChar char="•"/>
            </a:pPr>
            <a:endParaRPr lang="en-ZA" sz="1200" dirty="0">
              <a:latin typeface="Arial" pitchFamily="34" charset="0"/>
              <a:cs typeface="Arial" pitchFamily="34" charset="0"/>
            </a:endParaRPr>
          </a:p>
          <a:p>
            <a:pPr marL="171450" lvl="1" indent="-171450" algn="just">
              <a:buFont typeface="Arial"/>
              <a:buChar char="•"/>
            </a:pPr>
            <a:r>
              <a:rPr lang="en-ZA" sz="1200" dirty="0">
                <a:latin typeface="Arial" pitchFamily="34" charset="0"/>
                <a:cs typeface="Arial" pitchFamily="34" charset="0"/>
              </a:rPr>
              <a:t>In the 2015 SONA the President announced the Nine Point-Plan that will </a:t>
            </a:r>
            <a:r>
              <a:rPr lang="en-ZA" sz="1200" dirty="0" smtClean="0">
                <a:latin typeface="Arial" pitchFamily="34" charset="0"/>
                <a:cs typeface="Arial" pitchFamily="34" charset="0"/>
              </a:rPr>
              <a:t>focus on </a:t>
            </a:r>
            <a:r>
              <a:rPr lang="en-ZA" sz="1200" dirty="0">
                <a:latin typeface="Arial" pitchFamily="34" charset="0"/>
                <a:cs typeface="Arial" pitchFamily="34" charset="0"/>
              </a:rPr>
              <a:t>radical economic transformation, of which ‘</a:t>
            </a:r>
            <a:r>
              <a:rPr lang="en-ZA" sz="1200" b="1" dirty="0">
                <a:latin typeface="Arial" pitchFamily="34" charset="0"/>
                <a:cs typeface="Arial" pitchFamily="34" charset="0"/>
              </a:rPr>
              <a:t>Unlocking the potential of SMMEs, cooperatives, township and rural enterprises’</a:t>
            </a:r>
            <a:r>
              <a:rPr lang="en-ZA" sz="1200" dirty="0">
                <a:latin typeface="Arial" pitchFamily="34" charset="0"/>
                <a:cs typeface="Arial" pitchFamily="34" charset="0"/>
              </a:rPr>
              <a:t> was one of the pillars of the Plan. The President also announced that Government will set aside 30% of appropriate categoroes of state procurement for purchasing from SMMEs, cooperatives as well as rural enterprises</a:t>
            </a:r>
          </a:p>
          <a:p>
            <a:pPr marL="171450" indent="-171450" algn="just">
              <a:buFont typeface="Arial"/>
              <a:buChar char="•"/>
            </a:pPr>
            <a:endParaRPr lang="en-ZA" sz="1200" dirty="0">
              <a:latin typeface="Arial" pitchFamily="34" charset="0"/>
              <a:cs typeface="Arial" pitchFamily="34" charset="0"/>
            </a:endParaRPr>
          </a:p>
          <a:p>
            <a:pPr marL="171450" indent="-171450" algn="just">
              <a:buFont typeface="Arial"/>
              <a:buChar char="•"/>
            </a:pPr>
            <a:r>
              <a:rPr lang="en-ZA" sz="1200" dirty="0">
                <a:latin typeface="Arial" pitchFamily="34" charset="0"/>
                <a:cs typeface="Arial" pitchFamily="34" charset="0"/>
              </a:rPr>
              <a:t>The 2015 National General Council discussion document on Economic Transformation notes that “</a:t>
            </a:r>
            <a:r>
              <a:rPr lang="en-ZA" sz="1200" i="1" dirty="0">
                <a:latin typeface="Arial" pitchFamily="34" charset="0"/>
                <a:cs typeface="Arial" pitchFamily="34" charset="0"/>
              </a:rPr>
              <a:t>South Africa requires a vibrant and dynamic mixed economy in which there is a synergistic and mutually re-enforcing relationship between the public and private sectors</a:t>
            </a:r>
            <a:r>
              <a:rPr lang="en-ZA" sz="1200" dirty="0">
                <a:latin typeface="Arial" pitchFamily="34" charset="0"/>
                <a:cs typeface="Arial" pitchFamily="34" charset="0"/>
              </a:rPr>
              <a:t>”. Importantly, it notes that “</a:t>
            </a:r>
            <a:r>
              <a:rPr lang="en-ZA" sz="1200" i="1" dirty="0">
                <a:latin typeface="Arial" pitchFamily="34" charset="0"/>
                <a:cs typeface="Arial" pitchFamily="34" charset="0"/>
              </a:rPr>
              <a:t>The priority now is to identify and remove obstacles to increased levels of private sector investment…</a:t>
            </a:r>
            <a:r>
              <a:rPr lang="en-ZA" sz="1200" dirty="0">
                <a:latin typeface="Arial" pitchFamily="34" charset="0"/>
                <a:cs typeface="Arial" pitchFamily="34" charset="0"/>
              </a:rPr>
              <a:t>”.</a:t>
            </a:r>
          </a:p>
          <a:p>
            <a:pPr marL="171450" indent="-171450" algn="just">
              <a:buFont typeface="Arial"/>
              <a:buChar char="•"/>
            </a:pPr>
            <a:endParaRPr lang="en-ZA" sz="1200" dirty="0">
              <a:latin typeface="Arial" pitchFamily="34" charset="0"/>
              <a:cs typeface="Arial" pitchFamily="34" charset="0"/>
            </a:endParaRPr>
          </a:p>
          <a:p>
            <a:pPr marL="171450" indent="-171450" algn="just">
              <a:buFont typeface="Arial"/>
              <a:buChar char="•"/>
            </a:pPr>
            <a:r>
              <a:rPr lang="en-ZA" sz="1200" dirty="0">
                <a:latin typeface="Arial" pitchFamily="34" charset="0"/>
                <a:cs typeface="Arial" pitchFamily="34" charset="0"/>
              </a:rPr>
              <a:t>To this end, the 2015 National General Council document also considered where small businesses are </a:t>
            </a:r>
            <a:r>
              <a:rPr lang="en-ZA" sz="1200" dirty="0" smtClean="0">
                <a:latin typeface="Arial" pitchFamily="34" charset="0"/>
                <a:cs typeface="Arial" pitchFamily="34" charset="0"/>
              </a:rPr>
              <a:t>located </a:t>
            </a:r>
            <a:r>
              <a:rPr lang="en-ZA" sz="1200" dirty="0">
                <a:latin typeface="Arial" pitchFamily="34" charset="0"/>
                <a:cs typeface="Arial" pitchFamily="34" charset="0"/>
              </a:rPr>
              <a:t>in the economy and how the “Unlocking the potential of SMMEs, cooperatives” be achieved:</a:t>
            </a:r>
          </a:p>
          <a:p>
            <a:pPr marL="628650" lvl="1" indent="-171450" algn="just">
              <a:buFont typeface="Arial"/>
              <a:buChar char="•"/>
            </a:pPr>
            <a:r>
              <a:rPr lang="en-ZA" sz="1200" dirty="0">
                <a:latin typeface="Arial" pitchFamily="34" charset="0"/>
                <a:cs typeface="Arial" pitchFamily="34" charset="0"/>
              </a:rPr>
              <a:t>“</a:t>
            </a:r>
            <a:r>
              <a:rPr lang="en-ZA" sz="1200" i="1" dirty="0">
                <a:latin typeface="Arial" pitchFamily="34" charset="0"/>
                <a:cs typeface="Arial" pitchFamily="34" charset="0"/>
              </a:rPr>
              <a:t>We must continue to encourage the creation of new businesses, cooperatives and the expansion of small business, by reducing the costs of compliance with government regulations, making it easier for companies to ‘do business’ with government, making sure that government pays its invoices on time and strengthening the role of our development finance institutions</a:t>
            </a:r>
            <a:r>
              <a:rPr lang="en-ZA" sz="1200" dirty="0">
                <a:latin typeface="Arial" pitchFamily="34" charset="0"/>
                <a:cs typeface="Arial" pitchFamily="34" charset="0"/>
              </a:rPr>
              <a:t>.</a:t>
            </a:r>
          </a:p>
          <a:p>
            <a:pPr marL="628650" lvl="1" indent="-171450" algn="just">
              <a:buFont typeface="Arial"/>
              <a:buChar char="•"/>
            </a:pPr>
            <a:r>
              <a:rPr lang="en-ZA" sz="1200" dirty="0">
                <a:latin typeface="Arial" pitchFamily="34" charset="0"/>
                <a:cs typeface="Arial" pitchFamily="34" charset="0"/>
              </a:rPr>
              <a:t>Emphasis must be placed on easing regulatory burdens, support mechanisms which include; strengthening partnerships with stakeholders; access to finance, improving training and capacity building programmes, market access, and simplifying business registration processes. State procurement budgets will be leveraged to develop competitive local suppliers to ensure localisation.</a:t>
            </a:r>
          </a:p>
          <a:p>
            <a:pPr algn="just"/>
            <a:endParaRPr lang="en-ZA" sz="1400" dirty="0"/>
          </a:p>
          <a:p>
            <a:endParaRPr lang="en-US" dirty="0"/>
          </a:p>
        </p:txBody>
      </p:sp>
      <p:sp>
        <p:nvSpPr>
          <p:cNvPr id="4" name="Slide Number Placeholder 3"/>
          <p:cNvSpPr>
            <a:spLocks noGrp="1"/>
          </p:cNvSpPr>
          <p:nvPr>
            <p:ph type="sldNum" sz="quarter" idx="12"/>
          </p:nvPr>
        </p:nvSpPr>
        <p:spPr/>
        <p:txBody>
          <a:bodyPr/>
          <a:lstStyle/>
          <a:p>
            <a:fld id="{4AB88CD7-4EF4-4CF2-A5CD-635B91DBAFF0}" type="slidenum">
              <a:rPr lang="en-US" sz="1600" b="1" smtClean="0">
                <a:latin typeface="Arial"/>
                <a:cs typeface="Arial"/>
              </a:rPr>
              <a:pPr/>
              <a:t>8</a:t>
            </a:fld>
            <a:endParaRPr lang="en-US" sz="1600" b="1" dirty="0">
              <a:latin typeface="Arial"/>
              <a:cs typeface="Arial"/>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6172200"/>
            <a:ext cx="2106488" cy="494124"/>
          </a:xfrm>
          <a:prstGeom prst="rect">
            <a:avLst/>
          </a:prstGeom>
          <a:noFill/>
          <a:ln>
            <a:noFill/>
          </a:ln>
        </p:spPr>
      </p:pic>
    </p:spTree>
    <p:extLst>
      <p:ext uri="{BB962C8B-B14F-4D97-AF65-F5344CB8AC3E}">
        <p14:creationId xmlns:p14="http://schemas.microsoft.com/office/powerpoint/2010/main" xmlns="" val="1876790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838200"/>
          </a:xfrm>
          <a:solidFill>
            <a:srgbClr val="EBF1DE"/>
          </a:solidFill>
        </p:spPr>
        <p:txBody>
          <a:bodyPr>
            <a:normAutofit/>
          </a:bodyPr>
          <a:lstStyle/>
          <a:p>
            <a:pPr algn="r"/>
            <a:r>
              <a:rPr lang="en-US" sz="3600" dirty="0" smtClean="0">
                <a:latin typeface="Arial"/>
                <a:cs typeface="Arial"/>
              </a:rPr>
              <a:t>Stakeholders</a:t>
            </a:r>
            <a:endParaRPr lang="en-US" sz="3600" dirty="0">
              <a:latin typeface="Arial"/>
              <a:cs typeface="Arial"/>
            </a:endParaRPr>
          </a:p>
        </p:txBody>
      </p:sp>
      <p:sp>
        <p:nvSpPr>
          <p:cNvPr id="3" name="Content Placeholder 2"/>
          <p:cNvSpPr>
            <a:spLocks noGrp="1"/>
          </p:cNvSpPr>
          <p:nvPr>
            <p:ph idx="1"/>
          </p:nvPr>
        </p:nvSpPr>
        <p:spPr>
          <a:xfrm>
            <a:off x="457200" y="2057400"/>
            <a:ext cx="8229600" cy="4297363"/>
          </a:xfrm>
        </p:spPr>
        <p:txBody>
          <a:bodyPr>
            <a:normAutofit/>
          </a:bodyPr>
          <a:lstStyle/>
          <a:p>
            <a:pPr marL="199671" lvl="0" indent="-164866" algn="just">
              <a:spcBef>
                <a:spcPts val="0"/>
              </a:spcBef>
              <a:tabLst>
                <a:tab pos="173415" algn="l"/>
              </a:tabLst>
            </a:pPr>
            <a:r>
              <a:rPr lang="en-ZA" sz="2000" dirty="0">
                <a:latin typeface="Arial" panose="020B0604020202020204" pitchFamily="34" charset="0"/>
                <a:cs typeface="Arial" panose="020B0604020202020204" pitchFamily="34" charset="0"/>
              </a:rPr>
              <a:t>A plethora of departments and agencies at all levels have been </a:t>
            </a:r>
            <a:r>
              <a:rPr lang="en-ZA" sz="2000" dirty="0" smtClean="0">
                <a:latin typeface="Arial" panose="020B0604020202020204" pitchFamily="34" charset="0"/>
                <a:cs typeface="Arial" panose="020B0604020202020204" pitchFamily="34" charset="0"/>
              </a:rPr>
              <a:t>focused </a:t>
            </a:r>
            <a:r>
              <a:rPr lang="en-ZA" sz="2000" dirty="0">
                <a:latin typeface="Arial" panose="020B0604020202020204" pitchFamily="34" charset="0"/>
                <a:cs typeface="Arial" panose="020B0604020202020204" pitchFamily="34" charset="0"/>
              </a:rPr>
              <a:t>on some area of small business support.</a:t>
            </a:r>
          </a:p>
          <a:p>
            <a:pPr marL="199671" lvl="0" indent="-164866" algn="just">
              <a:spcBef>
                <a:spcPts val="0"/>
              </a:spcBef>
              <a:tabLst>
                <a:tab pos="173415" algn="l"/>
              </a:tabLst>
            </a:pPr>
            <a:r>
              <a:rPr lang="en-ZA" sz="2000" dirty="0">
                <a:latin typeface="Arial" panose="020B0604020202020204" pitchFamily="34" charset="0"/>
                <a:cs typeface="Arial" panose="020B0604020202020204" pitchFamily="34" charset="0"/>
              </a:rPr>
              <a:t>Their impact is hampered by overlapping mandates, an imbalance in approach between policy and execution, lack of skills and duplicate cost bases. </a:t>
            </a:r>
          </a:p>
          <a:p>
            <a:pPr marL="174026" indent="-174026" algn="just">
              <a:spcBef>
                <a:spcPts val="0"/>
              </a:spcBef>
              <a:defRPr/>
            </a:pPr>
            <a:r>
              <a:rPr lang="en-ZA" sz="2000" kern="0" dirty="0">
                <a:latin typeface="Arial" panose="020B0604020202020204" pitchFamily="34" charset="0"/>
                <a:cs typeface="Arial" panose="020B0604020202020204" pitchFamily="34" charset="0"/>
              </a:rPr>
              <a:t>The market response has therefore been fragmented, with limited impact on the problem at hand.</a:t>
            </a:r>
          </a:p>
          <a:p>
            <a:pPr marL="174026" indent="-174026" algn="just">
              <a:spcBef>
                <a:spcPts val="0"/>
              </a:spcBef>
              <a:defRPr/>
            </a:pPr>
            <a:r>
              <a:rPr lang="en-ZA" sz="2000" kern="0" dirty="0">
                <a:latin typeface="Arial" panose="020B0604020202020204" pitchFamily="34" charset="0"/>
                <a:cs typeface="Arial" panose="020B0604020202020204" pitchFamily="34" charset="0"/>
              </a:rPr>
              <a:t>Though significant private </a:t>
            </a:r>
            <a:r>
              <a:rPr lang="en-ZA" sz="2000" kern="0">
                <a:latin typeface="Arial" panose="020B0604020202020204" pitchFamily="34" charset="0"/>
                <a:cs typeface="Arial" panose="020B0604020202020204" pitchFamily="34" charset="0"/>
              </a:rPr>
              <a:t>resources </a:t>
            </a:r>
            <a:r>
              <a:rPr lang="en-ZA" sz="2000" kern="0" smtClean="0">
                <a:latin typeface="Arial" panose="020B0604020202020204" pitchFamily="34" charset="0"/>
                <a:cs typeface="Arial" panose="020B0604020202020204" pitchFamily="34" charset="0"/>
              </a:rPr>
              <a:t>are </a:t>
            </a:r>
            <a:r>
              <a:rPr lang="en-ZA" sz="2000" kern="0" dirty="0">
                <a:latin typeface="Arial" panose="020B0604020202020204" pitchFamily="34" charset="0"/>
                <a:cs typeface="Arial" panose="020B0604020202020204" pitchFamily="34" charset="0"/>
              </a:rPr>
              <a:t>directed towards the sector, much of this spend suffers from coordination failures and wastage is highly prevalent. </a:t>
            </a:r>
          </a:p>
          <a:p>
            <a:pPr marL="174026" indent="-174026" algn="just">
              <a:spcBef>
                <a:spcPts val="0"/>
              </a:spcBef>
              <a:defRPr/>
            </a:pPr>
            <a:r>
              <a:rPr lang="en-ZA" sz="2000" kern="0" dirty="0">
                <a:latin typeface="Arial" panose="020B0604020202020204" pitchFamily="34" charset="0"/>
                <a:cs typeface="Arial" panose="020B0604020202020204" pitchFamily="34" charset="0"/>
              </a:rPr>
              <a:t>In practice, commercial lenders perceive small businesses as high risk and generally lack the risk appetite and pricing sophistication to lend effectively to the sector. </a:t>
            </a:r>
          </a:p>
        </p:txBody>
      </p:sp>
      <p:sp>
        <p:nvSpPr>
          <p:cNvPr id="4" name="Slide Number Placeholder 3"/>
          <p:cNvSpPr>
            <a:spLocks noGrp="1"/>
          </p:cNvSpPr>
          <p:nvPr>
            <p:ph type="sldNum" sz="quarter" idx="12"/>
          </p:nvPr>
        </p:nvSpPr>
        <p:spPr/>
        <p:txBody>
          <a:bodyPr/>
          <a:lstStyle/>
          <a:p>
            <a:fld id="{4AB88CD7-4EF4-4CF2-A5CD-635B91DBAFF0}" type="slidenum">
              <a:rPr lang="en-US" sz="1600" b="1" smtClean="0">
                <a:latin typeface="Arial"/>
                <a:cs typeface="Arial"/>
              </a:rPr>
              <a:pPr/>
              <a:t>9</a:t>
            </a:fld>
            <a:endParaRPr lang="en-US" sz="1600" b="1" dirty="0">
              <a:latin typeface="Arial"/>
              <a:cs typeface="Arial"/>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6172200"/>
            <a:ext cx="2106488" cy="494124"/>
          </a:xfrm>
          <a:prstGeom prst="rect">
            <a:avLst/>
          </a:prstGeom>
          <a:noFill/>
          <a:ln>
            <a:noFill/>
          </a:ln>
        </p:spPr>
      </p:pic>
      <p:sp>
        <p:nvSpPr>
          <p:cNvPr id="7" name="TextBox 6"/>
          <p:cNvSpPr txBox="1"/>
          <p:nvPr/>
        </p:nvSpPr>
        <p:spPr>
          <a:xfrm>
            <a:off x="152400" y="914400"/>
            <a:ext cx="8991600" cy="1200329"/>
          </a:xfrm>
          <a:prstGeom prst="rect">
            <a:avLst/>
          </a:prstGeom>
          <a:solidFill>
            <a:schemeClr val="accent3">
              <a:lumMod val="60000"/>
              <a:lumOff val="40000"/>
            </a:schemeClr>
          </a:solidFill>
        </p:spPr>
        <p:txBody>
          <a:bodyPr wrap="square" rtlCol="0">
            <a:spAutoFit/>
          </a:bodyPr>
          <a:lstStyle/>
          <a:p>
            <a:r>
              <a:rPr lang="en-ZA" dirty="0">
                <a:latin typeface="Arial" panose="020B0604020202020204" pitchFamily="34" charset="0"/>
                <a:cs typeface="Arial" pitchFamily="34" charset="0"/>
              </a:rPr>
              <a:t>However, the absence of a co-ordinating platform that enables efficient execution has meant that the market response has been fragmented. It’s a crowded space to navigate, let alone </a:t>
            </a:r>
            <a:r>
              <a:rPr lang="en-ZA" dirty="0" smtClean="0">
                <a:latin typeface="Arial" panose="020B0604020202020204" pitchFamily="34" charset="0"/>
                <a:cs typeface="Arial" pitchFamily="34" charset="0"/>
              </a:rPr>
              <a:t>lead.</a:t>
            </a:r>
            <a:endParaRPr lang="en-US" dirty="0"/>
          </a:p>
          <a:p>
            <a:endParaRPr lang="en-US" dirty="0"/>
          </a:p>
        </p:txBody>
      </p:sp>
    </p:spTree>
    <p:extLst>
      <p:ext uri="{BB962C8B-B14F-4D97-AF65-F5344CB8AC3E}">
        <p14:creationId xmlns:p14="http://schemas.microsoft.com/office/powerpoint/2010/main" xmlns="" val="9977130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Ivnd4LYxlEeIjoiB1h5Ho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7pbfcwd7JUuDiQa3y3sER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qX84WqwTd0q2D8VwNMSdO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SIe6AZa1gkqRoy9noSYh.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qX84WqwTd0q2D8VwNMSdO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SIe6AZa1gkqRoy9noSYh.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qX84WqwTd0q2D8VwNMSdO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SIe6AZa1gkqRoy9noSYh.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Ivnd4LYxlEeIjoiB1h5Ho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7pbfcwd7JUuDiQa3y3sER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zRQAP70w0WfWdM7dEvGO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XzRQAP70w0WfWdM7dEvGOA"/>
</p:tagLst>
</file>

<file path=ppt/tags/tag112.xml><?xml version="1.0" encoding="utf-8"?>
<p:tagLst xmlns:a="http://schemas.openxmlformats.org/drawingml/2006/main" xmlns:r="http://schemas.openxmlformats.org/officeDocument/2006/relationships" xmlns:p="http://schemas.openxmlformats.org/presentationml/2006/main">
  <p:tag name="NAME" val="SingleBoatShape"/>
</p:tagLst>
</file>

<file path=ppt/tags/tag113.xml><?xml version="1.0" encoding="utf-8"?>
<p:tagLst xmlns:a="http://schemas.openxmlformats.org/drawingml/2006/main" xmlns:r="http://schemas.openxmlformats.org/officeDocument/2006/relationships" xmlns:p="http://schemas.openxmlformats.org/presentationml/2006/main">
  <p:tag name="NAME" val="SingleBoatShape"/>
</p:tagLst>
</file>

<file path=ppt/tags/tag114.xml><?xml version="1.0" encoding="utf-8"?>
<p:tagLst xmlns:a="http://schemas.openxmlformats.org/drawingml/2006/main" xmlns:r="http://schemas.openxmlformats.org/officeDocument/2006/relationships" xmlns:p="http://schemas.openxmlformats.org/presentationml/2006/main">
  <p:tag name="NAME" val="SingleBoatShape"/>
</p:tagLst>
</file>

<file path=ppt/tags/tag115.xml><?xml version="1.0" encoding="utf-8"?>
<p:tagLst xmlns:a="http://schemas.openxmlformats.org/drawingml/2006/main" xmlns:r="http://schemas.openxmlformats.org/officeDocument/2006/relationships" xmlns:p="http://schemas.openxmlformats.org/presentationml/2006/main">
  <p:tag name="NAME" val="SingleBoatShap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XzRQAP70w0WfWdM7dEvGO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zRQAP70w0WfWdM7dEvGO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eE_BcNtARU2.DLm6vGI.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eE_BcNtARU2.DLm6vGI.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7pbfcwd7JUuDiQa3y3sER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eE_BcNtARU2.DLm6vGI.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eE_BcNtARU2.DLm6vGI.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X84WqwTd0q2D8VwNMSdO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SIe6AZa1gkqRoy9noSYh.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X84WqwTd0q2D8VwNMSdO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SIe6AZa1gkqRoy9noSYh.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Ie6AZa1gkqRoy9noSYh.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X84WqwTd0q2D8VwNMSdO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SIe6AZa1gkqRoy9noSYh.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X84WqwTd0q2D8VwNMSdO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Ie6AZa1gkqRoy9noSYh.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Ivnd4LYxlEeIjoiB1h5Ho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7pbfcwd7JUuDiQa3y3sER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XzRQAP70w0WfWdM7dEvG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Ivnd4LYxlEeIjoiB1h5Ho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Ivnd4LYxlEeIjoiB1h5Ho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7pbfcwd7JUuDiQa3y3sER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SIe6AZa1gkqRoy9noSYh.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Ivnd4LYxlEeIjoiB1h5Ho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7pbfcwd7JUuDiQa3y3sER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SIe6AZa1gkqRoy9noSYh.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7pbfcwd7JUuDiQa3y3sER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XzRQAP70w0WfWdM7dEvGO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XzRQAP70w0WfWdM7dEvGO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7pbfcwd7JUuDiQa3y3sER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XzRQAP70w0WfWdM7dEvGO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eE_BcNtARU2.DLm6vGI.t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eE_BcNtARU2.DLm6vGI.t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eE_BcNtARU2.DLm6vGI.t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eE_BcNtARU2.DLm6vGI.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SIe6AZa1gkqRoy9noSYh.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qX84WqwTd0q2D8VwNMSdO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SIe6AZa1gkqRoy9noSYh.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qX84WqwTd0q2D8VwNMSdO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SIe6AZa1gkqRoy9noSYh.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qX84WqwTd0q2D8VwNMSdO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SIe6AZa1gkqRoy9noSYh.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vnd4LYxlEeIjoiB1h5H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qX84WqwTd0q2D8VwNMSdO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SIe6AZa1gkqRoy9noSYh.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Ivnd4LYxlEeIjoiB1h5Ho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7pbfcwd7JUuDiQa3y3sER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XzRQAP70w0WfWdM7dEvGO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Ivnd4LYxlEeIjoiB1h5Ho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7pbfcwd7JUuDiQa3y3sER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SIe6AZa1gkqRoy9noSYh.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Ivnd4LYxlEeIjoiB1h5Ho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7pbfcwd7JUuDiQa3y3sER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7pbfcwd7JUuDiQa3y3sER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SIe6AZa1gkqRoy9noSYh.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7pbfcwd7JUuDiQa3y3sER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XzRQAP70w0WfWdM7dEvGO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XzRQAP70w0WfWdM7dEvGO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XzRQAP70w0WfWdM7dEvGO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eE_BcNtARU2.DLm6vGI.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SIe6AZa1gkqRoy9noSYh.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eE_BcNtARU2.DLm6vGI.t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eE_BcNtARU2.DLm6vGI.t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eE_BcNtARU2.DLm6vGI.t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qX84WqwTd0q2D8VwNMSdO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SIe6AZa1gkqRoy9noSYh.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o6RPPJmFkE69pTAFJWP8C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Siswe Ntsaluba Gobodo">
      <a:dk1>
        <a:srgbClr val="584E45"/>
      </a:dk1>
      <a:lt1>
        <a:sysClr val="window" lastClr="FFFFFF"/>
      </a:lt1>
      <a:dk2>
        <a:srgbClr val="9E958E"/>
      </a:dk2>
      <a:lt2>
        <a:srgbClr val="C7C1BD"/>
      </a:lt2>
      <a:accent1>
        <a:srgbClr val="4F8E2D"/>
      </a:accent1>
      <a:accent2>
        <a:srgbClr val="88AC2E"/>
      </a:accent2>
      <a:accent3>
        <a:srgbClr val="584E45"/>
      </a:accent3>
      <a:accent4>
        <a:srgbClr val="F9BE24"/>
      </a:accent4>
      <a:accent5>
        <a:srgbClr val="418B96"/>
      </a:accent5>
      <a:accent6>
        <a:srgbClr val="8B8B65"/>
      </a:accent6>
      <a:hlink>
        <a:srgbClr val="418B96"/>
      </a:hlink>
      <a:folHlink>
        <a:srgbClr val="8AC4CC"/>
      </a:folHlink>
    </a:clrScheme>
    <a:fontScheme name="Custom 1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Aft>
            <a:spcPts val="600"/>
          </a:spcAft>
          <a:defRPr sz="1200" dirty="0" smtClean="0"/>
        </a:defPPr>
      </a:lstStyle>
    </a:txDef>
  </a:objectDefaults>
  <a:extraClrSchemeLst/>
</a:theme>
</file>

<file path=ppt/theme/theme3.xml><?xml version="1.0" encoding="utf-8"?>
<a:theme xmlns:a="http://schemas.openxmlformats.org/drawingml/2006/main" name="1_Content">
  <a:themeElements>
    <a:clrScheme name="Siswe Ntsaluba Gobodo">
      <a:dk1>
        <a:srgbClr val="584E45"/>
      </a:dk1>
      <a:lt1>
        <a:sysClr val="window" lastClr="FFFFFF"/>
      </a:lt1>
      <a:dk2>
        <a:srgbClr val="9E958E"/>
      </a:dk2>
      <a:lt2>
        <a:srgbClr val="C7C1BD"/>
      </a:lt2>
      <a:accent1>
        <a:srgbClr val="4F8E2D"/>
      </a:accent1>
      <a:accent2>
        <a:srgbClr val="88AC2E"/>
      </a:accent2>
      <a:accent3>
        <a:srgbClr val="584E45"/>
      </a:accent3>
      <a:accent4>
        <a:srgbClr val="F9BE24"/>
      </a:accent4>
      <a:accent5>
        <a:srgbClr val="418B96"/>
      </a:accent5>
      <a:accent6>
        <a:srgbClr val="8B8B65"/>
      </a:accent6>
      <a:hlink>
        <a:srgbClr val="418B96"/>
      </a:hlink>
      <a:folHlink>
        <a:srgbClr val="8AC4CC"/>
      </a:folHlink>
    </a:clrScheme>
    <a:fontScheme name="Custom 1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Aft>
            <a:spcPts val="600"/>
          </a:spcAft>
          <a:defRPr sz="1200" dirty="0" smtClean="0"/>
        </a:defPPr>
      </a:lstStyle>
    </a:txDef>
  </a:objectDefaults>
  <a:extraClrSchemeLst/>
</a:theme>
</file>

<file path=ppt/theme/theme4.xml><?xml version="1.0" encoding="utf-8"?>
<a:theme xmlns:a="http://schemas.openxmlformats.org/drawingml/2006/main" name="2_Content">
  <a:themeElements>
    <a:clrScheme name="Siswe Ntsaluba Gobodo">
      <a:dk1>
        <a:srgbClr val="584E45"/>
      </a:dk1>
      <a:lt1>
        <a:sysClr val="window" lastClr="FFFFFF"/>
      </a:lt1>
      <a:dk2>
        <a:srgbClr val="9E958E"/>
      </a:dk2>
      <a:lt2>
        <a:srgbClr val="C7C1BD"/>
      </a:lt2>
      <a:accent1>
        <a:srgbClr val="4F8E2D"/>
      </a:accent1>
      <a:accent2>
        <a:srgbClr val="88AC2E"/>
      </a:accent2>
      <a:accent3>
        <a:srgbClr val="584E45"/>
      </a:accent3>
      <a:accent4>
        <a:srgbClr val="F9BE24"/>
      </a:accent4>
      <a:accent5>
        <a:srgbClr val="418B96"/>
      </a:accent5>
      <a:accent6>
        <a:srgbClr val="8B8B65"/>
      </a:accent6>
      <a:hlink>
        <a:srgbClr val="418B96"/>
      </a:hlink>
      <a:folHlink>
        <a:srgbClr val="8AC4CC"/>
      </a:folHlink>
    </a:clrScheme>
    <a:fontScheme name="Custom 1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Aft>
            <a:spcPts val="600"/>
          </a:spcAft>
          <a:defRPr sz="1200"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4373</TotalTime>
  <Words>11417</Words>
  <Application>Microsoft Office PowerPoint</Application>
  <PresentationFormat>On-screen Show (4:3)</PresentationFormat>
  <Paragraphs>1822</Paragraphs>
  <Slides>78</Slides>
  <Notes>11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78</vt:i4>
      </vt:variant>
    </vt:vector>
  </HeadingPairs>
  <TitlesOfParts>
    <vt:vector size="83" baseType="lpstr">
      <vt:lpstr>Office Theme</vt:lpstr>
      <vt:lpstr>Content</vt:lpstr>
      <vt:lpstr>1_Content</vt:lpstr>
      <vt:lpstr>2_Content</vt:lpstr>
      <vt:lpstr>think-cell Slide</vt:lpstr>
      <vt:lpstr>DEPARTMENT OF SMALL BUSINESS DEVELOPMENT</vt:lpstr>
      <vt:lpstr>Presentation Outline </vt:lpstr>
      <vt:lpstr>Background</vt:lpstr>
      <vt:lpstr>Purpose of the Review</vt:lpstr>
      <vt:lpstr>Slide 5</vt:lpstr>
      <vt:lpstr>National Objectives</vt:lpstr>
      <vt:lpstr>National Objectives (2)</vt:lpstr>
      <vt:lpstr>National Objectives (3)</vt:lpstr>
      <vt:lpstr>Stakeholders</vt:lpstr>
      <vt:lpstr>DSBD’s mandate puts it at the forefront of an integrated approach to the development of small businesses and cooperatives. </vt:lpstr>
      <vt:lpstr>Slide 11</vt:lpstr>
      <vt:lpstr>It is necessary to recognise the tension in the mandate and strategic focus between supporting dynamic established SMMEs with growth-focussed efforts and poverty eradication, which focuses on the poorest of the poor.</vt:lpstr>
      <vt:lpstr>Slide 13</vt:lpstr>
      <vt:lpstr>The diagnostic stage reviewed DSBD’s operating environment, internal structures and the programmes themselves. The design stage involves developing strategic recommendations on the optimal portfolio mix to deliver the department’s strategy. </vt:lpstr>
      <vt:lpstr>The programme review methodology began with an opportunity analysis followed by a programme review of the current programmes and then an assessment of whether the current programme portfolio meets the required impact. </vt:lpstr>
      <vt:lpstr>Most importantly we want to evaluate whether the planned programme activity aligns to the challenge set by the mandate and whether this programme execution is delivering the desired results. </vt:lpstr>
      <vt:lpstr>Three main criteria were adopted to evaluate DSBD’s programmes; strategic relevance and alignment to mandate, programme design and efficiency and the level of impact and opportunity cost. </vt:lpstr>
      <vt:lpstr>Slide 18</vt:lpstr>
      <vt:lpstr>The outcome is one of four recommendations; to upscale, restructure, transfer/partner or discontinue. </vt:lpstr>
      <vt:lpstr>Slide 20</vt:lpstr>
      <vt:lpstr>Having completed the programme and organisation diagnostic, the following Strategic Recommendations/Themes  emerged</vt:lpstr>
      <vt:lpstr>In summary, SNG recommended that the department pursue significant changes to its programme activity, including the discontinuation or transfer of 10 programmes and the restructuring of a further 12. </vt:lpstr>
      <vt:lpstr>Acting in this way has the potential to free up ~25% of the operating budget for allocation to higher impact programmes and for the capacitation of under resourced priority functions.</vt:lpstr>
      <vt:lpstr>Transferring certain implementation functions from DSBD to SEDA while at the same time functions focussed on legislation, policy and monitoring and evaluation functions are moved into the department. This may add as much as 20% to the department budget. </vt:lpstr>
      <vt:lpstr>While a sector-specific focus is desirable, DSBD needs to be pragmatic about the resources it has available and rather seek to work with the DTI, sector-focussed departments and private sector players if sector-customised interventions are required. </vt:lpstr>
      <vt:lpstr>Mainstreaming activity is the most efficient way to ensure that priority groups; women, youth and people with disabilities, receive the maximum support as this prioritises leveraged impact over silo-ed activity.</vt:lpstr>
      <vt:lpstr>To maximise efficiencies and focus activity it is critical to create a clear delineation of responsibility between DSBD and the agencies.</vt:lpstr>
      <vt:lpstr>DSBD should consider organising itself along a small business development value chain. This approach is customer-centric, reduces complexity and allows simple yet powerful performance measures for each executive and each segment, creating individual accountability. </vt:lpstr>
      <vt:lpstr>Adopting a value-chain based product and services architecture enables DSBD to address sector deficiencies, positioning the department as the custodian of overall sector performance</vt:lpstr>
      <vt:lpstr>Currently budget and human resources are heavily concentrated in implementation functions. To achieve the new strategic positioning, available funding as well as human resources will likely need to be redistributed to reflect new capacity requirements. </vt:lpstr>
      <vt:lpstr>Fully capacitated policy, research, monitoring and evaluation capabilities are critical to creating a constructive feedback loop within the department. This allows for constant optimisation of activities based on empirical analysis in order to maximise impact.  </vt:lpstr>
      <vt:lpstr>Most importantly, M&amp;E must be capacitated to continuously assess the impact of programmes with DSBD and the agencies and recommend changes to approach and budget allocation accordingly.</vt:lpstr>
      <vt:lpstr>To connect the mandate to the activities of the department, top-level macro-economic benchmarks for SMME performance in the economy are required to demonstrate DSBD’s overall impact. For instance, contribution to GDP, contribution to employment and sustainable livelihoods and SMME dynamism could be employed as highly visible targets.</vt:lpstr>
      <vt:lpstr>In the Nine-Point Plan, DSBD has targeted growth in the GDP contribution from SMMEs and cooperatives of 1.5 x the GDP forecast to 2019. This top-level objective could then inform targets on the contribution of SMMEs and cooperatives to employment and on SME dynamism.  </vt:lpstr>
      <vt:lpstr>Packaging offerings along with SEDA and SEFA and presenting a single point of entry to SMEs is the first step in providing a genuine one-stop-shop experience for SMEs.</vt:lpstr>
      <vt:lpstr>This means high quality citizen-facing service propositions, supported by aligned and effective operations, organised around clear accountability. The approach must be citizen-led in both proposition design and operational alignment.</vt:lpstr>
      <vt:lpstr>To be successful, small businesses and cooperatives require an efficient operating environment to conduct their affairs as well as the ready availability of direct support interventions should these be required. </vt:lpstr>
      <vt:lpstr>In an efficient operating environment, the rules of the game, in the form of the legislation and policies that govern the activity of companies, are perhaps the most powerful levers available to support small business. Direct support interventions focus on specific one-to-one mechanisms to stimulate the creation, sustainability and growth of small enterprise that may not have otherwise occurred. </vt:lpstr>
      <vt:lpstr>Overlaying these needs against the various sub-segments within the department’s mandate will in turn reveal common and unique needs across the groups.   </vt:lpstr>
      <vt:lpstr>Interventions should also recognise the varying business needs that occur at different points of the business lifecycle. </vt:lpstr>
      <vt:lpstr>Strengthen points of interaction between other areas of government and with the private sector</vt:lpstr>
      <vt:lpstr>We estimate that R36.2bn in Enterprise Development, CSI and related spend occurs annually in South Africa. Rather than establish competing offerings with fewer resources, DSBD should work to improve the social return of these investments through partnerships, facilitation, programme design and stronger monitoring and evaluation.</vt:lpstr>
      <vt:lpstr>In addition, the existing ecosystem of state entities (insofar as planning and local economic development is concerned) that provide services to SMMEs and cooperatives must be properly integrated. While the legal process of accomplishing this is the first order of business, DSBD will only be in a position to deliver incremental impact once a degree of strategic and operational integration is also complete. </vt:lpstr>
      <vt:lpstr>The mandate for cooperatives is currently split over a number of directorates and across the agencies. Consolidating these functions into a business unit and creating the CDA and others support structures as allowed for in the amendment act will streamline both cooperative and SMME operations.</vt:lpstr>
      <vt:lpstr>With more than a year now having passed since the department was created, issues of structure must quickly be addressed. It is critical however that this be achieved in alignment with the department’s strategic objectives and in consideration of the above recommendations.</vt:lpstr>
      <vt:lpstr>Slide 46</vt:lpstr>
      <vt:lpstr>Adopting a value-chain based product and services architecture enables DSBD to address sector deficiencies, positioning the department as the custodian of overall sector performance</vt:lpstr>
      <vt:lpstr>The implementation plan focusses on progressing each of the seven strategic themes by assigning major tasks and activities to each</vt:lpstr>
      <vt:lpstr>The implementation plan sets up a workstream to correspond with each of the seven major themes. These workstreams should be executed in parallel, but effectively represent a sequence of actions that must be taken in order to reposition to department. </vt:lpstr>
      <vt:lpstr>       THANK YOU</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THE PC ON SMALL DEVELOPMENT</dc:title>
  <dc:creator>MMaki</dc:creator>
  <cp:lastModifiedBy>kkunene</cp:lastModifiedBy>
  <cp:revision>497</cp:revision>
  <cp:lastPrinted>2015-11-06T09:15:48Z</cp:lastPrinted>
  <dcterms:created xsi:type="dcterms:W3CDTF">2014-10-09T16:47:16Z</dcterms:created>
  <dcterms:modified xsi:type="dcterms:W3CDTF">2016-02-24T11:37:28Z</dcterms:modified>
</cp:coreProperties>
</file>