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59" r:id="rId3"/>
    <p:sldId id="260" r:id="rId4"/>
    <p:sldId id="261" r:id="rId5"/>
    <p:sldId id="262" r:id="rId6"/>
    <p:sldId id="264" r:id="rId7"/>
    <p:sldId id="265" r:id="rId8"/>
    <p:sldId id="266" r:id="rId9"/>
    <p:sldId id="267" r:id="rId10"/>
  </p:sldIdLst>
  <p:sldSz cx="9144000" cy="6858000" type="screen4x3"/>
  <p:notesSz cx="6797675" cy="98726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38" autoAdjust="0"/>
  </p:normalViewPr>
  <p:slideViewPr>
    <p:cSldViewPr>
      <p:cViewPr varScale="1">
        <p:scale>
          <a:sx n="110" d="100"/>
          <a:sy n="110" d="100"/>
        </p:scale>
        <p:origin x="-164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06CFD1-6288-483A-BAFA-57CEE2E99CB5}" type="datetimeFigureOut">
              <a:rPr lang="en-ZA" smtClean="0"/>
              <a:pPr/>
              <a:t>2016/02/26</a:t>
            </a:fld>
            <a:endParaRPr lang="en-ZA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7925" y="1235075"/>
            <a:ext cx="4441825" cy="3330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ZA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51219"/>
            <a:ext cx="5438140" cy="38873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7318"/>
            <a:ext cx="2945659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377318"/>
            <a:ext cx="2945659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D16477-A2BD-431B-8827-338A52EE452F}" type="slidenum">
              <a:rPr lang="en-ZA" smtClean="0"/>
              <a:pPr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15193030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D16477-A2BD-431B-8827-338A52EE452F}" type="slidenum">
              <a:rPr lang="en-ZA" smtClean="0"/>
              <a:pPr/>
              <a:t>1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7377629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D16477-A2BD-431B-8827-338A52EE452F}" type="slidenum">
              <a:rPr lang="en-ZA" smtClean="0"/>
              <a:pPr/>
              <a:t>2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41762308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D16477-A2BD-431B-8827-338A52EE452F}" type="slidenum">
              <a:rPr lang="en-ZA" smtClean="0"/>
              <a:pPr/>
              <a:t>3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32794114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D16477-A2BD-431B-8827-338A52EE452F}" type="slidenum">
              <a:rPr lang="en-ZA" smtClean="0"/>
              <a:pPr/>
              <a:t>4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30526044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D16477-A2BD-431B-8827-338A52EE452F}" type="slidenum">
              <a:rPr lang="en-ZA" smtClean="0"/>
              <a:pPr/>
              <a:t>5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94348991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D16477-A2BD-431B-8827-338A52EE452F}" type="slidenum">
              <a:rPr lang="en-ZA" smtClean="0"/>
              <a:pPr/>
              <a:t>6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294722551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D16477-A2BD-431B-8827-338A52EE452F}" type="slidenum">
              <a:rPr lang="en-ZA" smtClean="0"/>
              <a:pPr/>
              <a:t>7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379955997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D16477-A2BD-431B-8827-338A52EE452F}" type="slidenum">
              <a:rPr lang="en-ZA" smtClean="0"/>
              <a:pPr/>
              <a:t>8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337331686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D16477-A2BD-431B-8827-338A52EE452F}" type="slidenum">
              <a:rPr lang="en-ZA" smtClean="0"/>
              <a:pPr/>
              <a:t>9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34152623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3" descr="Powerpoint"/>
          <p:cNvPicPr>
            <a:picLocks noChangeAspect="1" noChangeArrowheads="1"/>
          </p:cNvPicPr>
          <p:nvPr/>
        </p:nvPicPr>
        <p:blipFill>
          <a:blip r:embed="rId2" cstate="print"/>
          <a:srcRect b="15651"/>
          <a:stretch>
            <a:fillRect/>
          </a:stretch>
        </p:blipFill>
        <p:spPr bwMode="auto">
          <a:xfrm>
            <a:off x="0" y="0"/>
            <a:ext cx="914400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0" y="5715000"/>
            <a:ext cx="9144000" cy="76200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latin typeface="Times"/>
              <a:cs typeface="+mn-cs"/>
            </a:endParaRPr>
          </a:p>
        </p:txBody>
      </p:sp>
      <p:pic>
        <p:nvPicPr>
          <p:cNvPr id="6" name="Picture 7" descr="dirc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5943600"/>
            <a:ext cx="2209800" cy="728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8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96837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22539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4290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9BFABCE-23C8-4896-B497-05399617C8B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3641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3641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9BFABCE-23C8-4896-B497-05399617C8B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9BFABCE-23C8-4896-B497-05399617C8B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9BFABCE-23C8-4896-B497-05399617C8B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9BFABCE-23C8-4896-B497-05399617C8B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9BFABCE-23C8-4896-B497-05399617C8B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9BFABCE-23C8-4896-B497-05399617C8B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9BFABCE-23C8-4896-B497-05399617C8B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9BFABCE-23C8-4896-B497-05399617C8B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9BFABCE-23C8-4896-B497-05399617C8B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2" name="Rectangle 18"/>
          <p:cNvSpPr>
            <a:spLocks noChangeArrowheads="1"/>
          </p:cNvSpPr>
          <p:nvPr/>
        </p:nvSpPr>
        <p:spPr bwMode="auto">
          <a:xfrm>
            <a:off x="0" y="5715000"/>
            <a:ext cx="9144000" cy="76200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latin typeface="Times"/>
              <a:cs typeface="+mn-cs"/>
            </a:endParaRPr>
          </a:p>
        </p:txBody>
      </p:sp>
      <p:pic>
        <p:nvPicPr>
          <p:cNvPr id="1027" name="Picture 20" descr="dirclogo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228600" y="5943600"/>
            <a:ext cx="2209800" cy="728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" name="Rectangle 25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29" name="Rectangle 2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1052" name="Rectangle 2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000">
                <a:latin typeface="Times"/>
                <a:cs typeface="+mn-cs"/>
              </a:defRPr>
            </a:lvl1pPr>
          </a:lstStyle>
          <a:p>
            <a:fld id="{09BFABCE-23C8-4896-B497-05399617C8B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259632" y="548680"/>
            <a:ext cx="6552728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PRESENTATION </a:t>
            </a:r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THE </a:t>
            </a: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PORTFOLIO COMMITTEE </a:t>
            </a:r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 THE </a:t>
            </a: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FORUM FOR CHINA-AFRICA COOPERATION (FOCAC)</a:t>
            </a:r>
          </a:p>
          <a:p>
            <a:pPr algn="ctr"/>
            <a:endParaRPr lang="en-US" sz="4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sz="3000" b="1" dirty="0" smtClean="0"/>
              <a:t>24 February 2016</a:t>
            </a:r>
            <a:endParaRPr lang="en-US" sz="3000" b="1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  <a:solidFill>
            <a:srgbClr val="92D050"/>
          </a:solidFill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ZA" dirty="0"/>
              <a:t/>
            </a:r>
            <a:br>
              <a:rPr lang="en-ZA" dirty="0"/>
            </a:br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OUTLINE OF PRESENTATION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320480"/>
          </a:xfrm>
        </p:spPr>
        <p:txBody>
          <a:bodyPr/>
          <a:lstStyle/>
          <a:p>
            <a:r>
              <a:rPr lang="en-US" sz="3200" dirty="0" smtClean="0"/>
              <a:t>Johannesburg Summit of the FOCAC</a:t>
            </a:r>
          </a:p>
          <a:p>
            <a:endParaRPr lang="en-US" sz="1100" dirty="0" smtClean="0"/>
          </a:p>
          <a:p>
            <a:r>
              <a:rPr lang="en-US" sz="3200" dirty="0" smtClean="0"/>
              <a:t>Main Outcomes of the Johannesburg Summit</a:t>
            </a:r>
          </a:p>
          <a:p>
            <a:endParaRPr lang="en-US" sz="1100" dirty="0" smtClean="0"/>
          </a:p>
          <a:p>
            <a:r>
              <a:rPr lang="en-US" sz="3200" dirty="0" smtClean="0"/>
              <a:t>Strategic Focus</a:t>
            </a:r>
          </a:p>
          <a:p>
            <a:endParaRPr lang="en-US" sz="1100" dirty="0" smtClean="0"/>
          </a:p>
          <a:p>
            <a:r>
              <a:rPr lang="en-US" sz="3200" dirty="0" smtClean="0"/>
              <a:t>Way Forward</a:t>
            </a:r>
          </a:p>
          <a:p>
            <a:endParaRPr lang="en-US" sz="1100" dirty="0" smtClean="0"/>
          </a:p>
          <a:p>
            <a:r>
              <a:rPr lang="en-US" sz="3200" dirty="0" smtClean="0"/>
              <a:t>Conclusions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BFABCE-23C8-4896-B497-05399617C8BB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435280" cy="1498178"/>
          </a:xfrm>
          <a:solidFill>
            <a:srgbClr val="92D050"/>
          </a:solidFill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ZA" dirty="0"/>
              <a:t/>
            </a:r>
            <a:br>
              <a:rPr lang="en-ZA" dirty="0"/>
            </a:br>
            <a:r>
              <a:rPr lang="en-ZA" sz="4400" dirty="0" smtClean="0"/>
              <a:t>JOHANNESBURG SUMMIT OF THE FOCAC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614810"/>
            <a:ext cx="8229600" cy="4320480"/>
          </a:xfrm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ZA" sz="3200" dirty="0">
                <a:latin typeface="Arial" panose="020B0604020202020204" pitchFamily="34" charset="0"/>
                <a:cs typeface="Arial" panose="020B0604020202020204" pitchFamily="34" charset="0"/>
              </a:rPr>
              <a:t>Hosted from 4 to 5 December 2015 in Sandton, Johannesburg</a:t>
            </a:r>
            <a:r>
              <a:rPr lang="en-ZA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>
              <a:buFont typeface="Arial" panose="020B0604020202020204" pitchFamily="34" charset="0"/>
              <a:buChar char="•"/>
            </a:pPr>
            <a:endParaRPr lang="en-ZA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en-GB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Theme</a:t>
            </a:r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en-GB" sz="3200" i="1" dirty="0">
                <a:latin typeface="Arial" panose="020B0604020202020204" pitchFamily="34" charset="0"/>
                <a:cs typeface="Arial" panose="020B0604020202020204" pitchFamily="34" charset="0"/>
              </a:rPr>
              <a:t> “Africa-China Progressing Together: Win-Win Cooperation for Common Development.“</a:t>
            </a:r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BFABCE-23C8-4896-B497-05399617C8BB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154226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498178"/>
          </a:xfrm>
          <a:solidFill>
            <a:srgbClr val="92D050"/>
          </a:solidFill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ZA" dirty="0"/>
              <a:t/>
            </a:r>
            <a:br>
              <a:rPr lang="en-ZA" dirty="0"/>
            </a:br>
            <a:r>
              <a:rPr lang="en-ZA" sz="4400" dirty="0" smtClean="0"/>
              <a:t>JOHANNESBURG SUMMIT OF THE FOCAC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614810"/>
            <a:ext cx="8229600" cy="4320480"/>
          </a:xfrm>
        </p:spPr>
        <p:txBody>
          <a:bodyPr/>
          <a:lstStyle/>
          <a:p>
            <a:pPr marL="342900" lvl="1" indent="-342900" algn="just">
              <a:buFont typeface="Arial" panose="020B0604020202020204" pitchFamily="34" charset="0"/>
              <a:buChar char="•"/>
            </a:pPr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Co-chaired by President Xi Jinping, the President of the People's Republic of China and President Jacob G. Zuma 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</a:pPr>
            <a:r>
              <a:rPr lang="en-GB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Attended </a:t>
            </a:r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by 48 Heads of State and Government. </a:t>
            </a:r>
            <a:endParaRPr lang="en-ZA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en-ZA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Preceded </a:t>
            </a:r>
            <a:r>
              <a:rPr lang="en-ZA" sz="3200" dirty="0">
                <a:latin typeface="Arial" panose="020B0604020202020204" pitchFamily="34" charset="0"/>
                <a:cs typeface="Arial" panose="020B0604020202020204" pitchFamily="34" charset="0"/>
              </a:rPr>
              <a:t>by 11</a:t>
            </a:r>
            <a:r>
              <a:rPr lang="en-ZA" sz="3200" baseline="30000" dirty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ZA" sz="3200" dirty="0">
                <a:latin typeface="Arial" panose="020B0604020202020204" pitchFamily="34" charset="0"/>
                <a:cs typeface="Arial" panose="020B0604020202020204" pitchFamily="34" charset="0"/>
              </a:rPr>
              <a:t> Senior Officials’ Meeting and 6</a:t>
            </a:r>
            <a:r>
              <a:rPr lang="en-ZA" sz="3200" baseline="30000" dirty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ZA" sz="3200" dirty="0">
                <a:latin typeface="Arial" panose="020B0604020202020204" pitchFamily="34" charset="0"/>
                <a:cs typeface="Arial" panose="020B0604020202020204" pitchFamily="34" charset="0"/>
              </a:rPr>
              <a:t> Ministerial Conference on 2 and 3 December 2015, respectively.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BFABCE-23C8-4896-B497-05399617C8BB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765381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712968" cy="1498178"/>
          </a:xfrm>
          <a:solidFill>
            <a:srgbClr val="92D050"/>
          </a:solidFill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ZA" dirty="0"/>
              <a:t/>
            </a:r>
            <a:br>
              <a:rPr lang="en-ZA" dirty="0"/>
            </a:br>
            <a:r>
              <a:rPr lang="en-ZA" sz="4400" dirty="0" smtClean="0"/>
              <a:t>JOHANNESBURG SUMMIT: MAIN OUTCOMES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614810"/>
            <a:ext cx="8712968" cy="4320480"/>
          </a:xfrm>
        </p:spPr>
        <p:txBody>
          <a:bodyPr/>
          <a:lstStyle/>
          <a:p>
            <a:pPr marL="358775" lvl="1" indent="-342900" algn="just">
              <a:buFont typeface="Arial" panose="020B0604020202020204" pitchFamily="34" charset="0"/>
              <a:buChar char="•"/>
            </a:pPr>
            <a:r>
              <a:rPr lang="en-ZA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Johannesburg </a:t>
            </a:r>
            <a:r>
              <a:rPr lang="en-ZA" sz="3000" dirty="0">
                <a:latin typeface="Arial" panose="020B0604020202020204" pitchFamily="34" charset="0"/>
                <a:cs typeface="Arial" panose="020B0604020202020204" pitchFamily="34" charset="0"/>
              </a:rPr>
              <a:t>Declaration and Johannesburg Implementation Plan (2016-18) adopted.</a:t>
            </a:r>
          </a:p>
          <a:p>
            <a:pPr marL="358775" lvl="1" indent="-342900" algn="just">
              <a:buFont typeface="Arial" panose="020B0604020202020204" pitchFamily="34" charset="0"/>
              <a:buChar char="•"/>
            </a:pPr>
            <a:r>
              <a:rPr lang="en-ZA" sz="3000" dirty="0">
                <a:latin typeface="Arial" panose="020B0604020202020204" pitchFamily="34" charset="0"/>
                <a:cs typeface="Arial" panose="020B0604020202020204" pitchFamily="34" charset="0"/>
              </a:rPr>
              <a:t>FOCAC partnership upgraded to new strategic level.</a:t>
            </a:r>
          </a:p>
          <a:p>
            <a:pPr marL="358775" lvl="1" indent="-342900" algn="just">
              <a:buFont typeface="Arial" panose="020B0604020202020204" pitchFamily="34" charset="0"/>
              <a:buChar char="•"/>
            </a:pPr>
            <a:r>
              <a:rPr lang="en-ZA" sz="3000" dirty="0">
                <a:latin typeface="Arial" panose="020B0604020202020204" pitchFamily="34" charset="0"/>
                <a:cs typeface="Arial" panose="020B0604020202020204" pitchFamily="34" charset="0"/>
              </a:rPr>
              <a:t>10 New Measures announced by President Xi Jinping.</a:t>
            </a:r>
          </a:p>
          <a:p>
            <a:pPr marL="358775" lvl="1" indent="-342900" algn="just">
              <a:buFont typeface="Arial" panose="020B0604020202020204" pitchFamily="34" charset="0"/>
              <a:buChar char="•"/>
            </a:pPr>
            <a:r>
              <a:rPr lang="en-ZA" sz="3000" dirty="0">
                <a:latin typeface="Arial" panose="020B0604020202020204" pitchFamily="34" charset="0"/>
                <a:cs typeface="Arial" panose="020B0604020202020204" pitchFamily="34" charset="0"/>
              </a:rPr>
              <a:t>Significant funding support for implementation – US$60 billion</a:t>
            </a:r>
          </a:p>
          <a:p>
            <a:pPr lvl="1" algn="just"/>
            <a:endParaRPr lang="en-ZA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BFABCE-23C8-4896-B497-05399617C8BB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388131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  <a:solidFill>
            <a:srgbClr val="92D050"/>
          </a:solidFill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ZA" dirty="0" smtClean="0"/>
              <a:t/>
            </a:r>
            <a:br>
              <a:rPr lang="en-ZA" dirty="0" smtClean="0"/>
            </a:br>
            <a:r>
              <a:rPr lang="en-ZA" sz="4400" dirty="0" smtClean="0"/>
              <a:t>STRATEGIC FOCUS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536504"/>
          </a:xfrm>
        </p:spPr>
        <p:txBody>
          <a:bodyPr/>
          <a:lstStyle/>
          <a:p>
            <a:pPr algn="just"/>
            <a:r>
              <a:rPr lang="en-ZA" sz="3200" dirty="0" smtClean="0"/>
              <a:t>NDP identifies nine </a:t>
            </a:r>
            <a:r>
              <a:rPr lang="en-ZA" sz="3200" dirty="0"/>
              <a:t>primary </a:t>
            </a:r>
            <a:r>
              <a:rPr lang="en-ZA" sz="3200" dirty="0" smtClean="0"/>
              <a:t>challenges.</a:t>
            </a:r>
          </a:p>
          <a:p>
            <a:pPr marL="0" indent="0" algn="just">
              <a:buNone/>
            </a:pPr>
            <a:endParaRPr lang="en-ZA" sz="1400" dirty="0" smtClean="0"/>
          </a:p>
          <a:p>
            <a:pPr marL="342900" lvl="1" indent="-342900" algn="just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GB" sz="1050" b="1" cap="all" dirty="0" smtClean="0"/>
          </a:p>
          <a:p>
            <a:pPr marL="342900" lvl="1" indent="-342900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GB" sz="3200" dirty="0" smtClean="0"/>
              <a:t>The implementation of FOCAC is based on 4 principles and 6 areas of focus.</a:t>
            </a:r>
          </a:p>
          <a:p>
            <a:pPr marL="0" lvl="1" indent="0" algn="just">
              <a:spcBef>
                <a:spcPts val="0"/>
              </a:spcBef>
              <a:buNone/>
            </a:pPr>
            <a:endParaRPr lang="en-GB" sz="1400" dirty="0" smtClean="0"/>
          </a:p>
          <a:p>
            <a:pPr marL="342900" lvl="1" indent="-342900" algn="just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GB" sz="1050" dirty="0"/>
          </a:p>
          <a:p>
            <a:pPr marL="342900" lvl="1" indent="-342900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GB" sz="3200" dirty="0" smtClean="0"/>
              <a:t>FOCAC has hybrid nature.</a:t>
            </a:r>
          </a:p>
          <a:p>
            <a:pPr marL="0" lvl="1" indent="0" algn="just">
              <a:spcBef>
                <a:spcPts val="0"/>
              </a:spcBef>
              <a:buNone/>
            </a:pPr>
            <a:endParaRPr lang="en-GB" sz="1400" dirty="0" smtClean="0"/>
          </a:p>
          <a:p>
            <a:pPr marL="342900" lvl="1" indent="-342900" algn="just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GB" sz="1050" dirty="0"/>
          </a:p>
          <a:p>
            <a:pPr marL="342900" lvl="1" indent="-342900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GB" sz="3200" dirty="0" smtClean="0"/>
              <a:t>FOCAC and Johannesburg outcomes specifically support South Africa’s needs.</a:t>
            </a:r>
          </a:p>
          <a:p>
            <a:pPr marL="342900" lvl="1" indent="-342900" algn="just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GB" dirty="0"/>
          </a:p>
          <a:p>
            <a:pPr marL="0" indent="0">
              <a:spcBef>
                <a:spcPts val="0"/>
              </a:spcBef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BFABCE-23C8-4896-B497-05399617C8BB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588740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  <a:solidFill>
            <a:srgbClr val="92D050"/>
          </a:solidFill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ZA" dirty="0" smtClean="0"/>
              <a:t/>
            </a:r>
            <a:br>
              <a:rPr lang="en-ZA" dirty="0" smtClean="0"/>
            </a:br>
            <a:r>
              <a:rPr lang="en-ZA" sz="4400" dirty="0" smtClean="0"/>
              <a:t>WAY FORWARD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536504"/>
          </a:xfrm>
        </p:spPr>
        <p:txBody>
          <a:bodyPr/>
          <a:lstStyle/>
          <a:p>
            <a:pPr marL="358775" lvl="2" indent="-342900" algn="just">
              <a:buFont typeface="Arial" panose="020B0604020202020204" pitchFamily="34" charset="0"/>
              <a:buChar char="•"/>
              <a:tabLst>
                <a:tab pos="268288" algn="l"/>
              </a:tabLst>
            </a:pPr>
            <a:r>
              <a:rPr lang="en-ZA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Engage </a:t>
            </a:r>
            <a:r>
              <a:rPr lang="en-ZA" sz="3200" dirty="0">
                <a:latin typeface="Arial" panose="020B0604020202020204" pitchFamily="34" charset="0"/>
                <a:cs typeface="Arial" panose="020B0604020202020204" pitchFamily="34" charset="0"/>
              </a:rPr>
              <a:t>Chinese-side to contextualise implementation of 10 new measures</a:t>
            </a:r>
            <a:r>
              <a:rPr lang="en-ZA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358775" lvl="2" indent="-342900" algn="just">
              <a:buFont typeface="Arial" panose="020B0604020202020204" pitchFamily="34" charset="0"/>
              <a:buChar char="•"/>
              <a:tabLst>
                <a:tab pos="268288" algn="l"/>
              </a:tabLst>
            </a:pPr>
            <a:endParaRPr lang="en-ZA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8775" lvl="2" indent="-342900" algn="just">
              <a:buFont typeface="Arial" panose="020B0604020202020204" pitchFamily="34" charset="0"/>
              <a:buChar char="•"/>
              <a:tabLst>
                <a:tab pos="358775" algn="l"/>
              </a:tabLst>
            </a:pPr>
            <a:r>
              <a:rPr lang="en-ZA" sz="3200" dirty="0">
                <a:latin typeface="Arial" panose="020B0604020202020204" pitchFamily="34" charset="0"/>
                <a:cs typeface="Arial" panose="020B0604020202020204" pitchFamily="34" charset="0"/>
              </a:rPr>
              <a:t>Ensure maximum benefits derived for NDP, </a:t>
            </a:r>
            <a:r>
              <a:rPr lang="en-ZA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9 Point Plan, Operation </a:t>
            </a:r>
            <a:r>
              <a:rPr lang="en-ZA" sz="3200" dirty="0">
                <a:latin typeface="Arial" panose="020B0604020202020204" pitchFamily="34" charset="0"/>
                <a:cs typeface="Arial" panose="020B0604020202020204" pitchFamily="34" charset="0"/>
              </a:rPr>
              <a:t>Phakisa and Region, through inter-departmental process culminating in recommendations to Cabinet.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BFABCE-23C8-4896-B497-05399617C8BB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224746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  <a:solidFill>
            <a:srgbClr val="92D050"/>
          </a:solidFill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ZA" dirty="0" smtClean="0"/>
              <a:t/>
            </a:r>
            <a:br>
              <a:rPr lang="en-ZA" dirty="0" smtClean="0"/>
            </a:br>
            <a:r>
              <a:rPr lang="en-ZA" sz="4400" dirty="0" smtClean="0"/>
              <a:t>CONCLUSIONS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536504"/>
          </a:xfrm>
        </p:spPr>
        <p:txBody>
          <a:bodyPr/>
          <a:lstStyle/>
          <a:p>
            <a:pPr marL="358775" lvl="2" indent="-342900" algn="just">
              <a:buFont typeface="Arial" panose="020B0604020202020204" pitchFamily="34" charset="0"/>
              <a:buChar char="•"/>
              <a:tabLst>
                <a:tab pos="268288" algn="l"/>
              </a:tabLst>
            </a:pPr>
            <a:r>
              <a:rPr lang="en-ZA" sz="3000" dirty="0"/>
              <a:t>Summit </a:t>
            </a:r>
            <a:r>
              <a:rPr lang="en-ZA" sz="3000" dirty="0" smtClean="0"/>
              <a:t>regarded </a:t>
            </a:r>
            <a:r>
              <a:rPr lang="en-ZA" sz="3000" dirty="0"/>
              <a:t>as a success by both visiting African delegations </a:t>
            </a:r>
            <a:r>
              <a:rPr lang="en-ZA" sz="3000" dirty="0" smtClean="0"/>
              <a:t>and the Chinese </a:t>
            </a:r>
            <a:r>
              <a:rPr lang="en-ZA" sz="3000" dirty="0"/>
              <a:t>side as co-chairs</a:t>
            </a:r>
            <a:r>
              <a:rPr lang="en-ZA" sz="3000" dirty="0" smtClean="0"/>
              <a:t>.</a:t>
            </a:r>
          </a:p>
          <a:p>
            <a:pPr marL="358775" lvl="2" indent="-342900" algn="just">
              <a:buFont typeface="Arial" panose="020B0604020202020204" pitchFamily="34" charset="0"/>
              <a:buChar char="•"/>
              <a:tabLst>
                <a:tab pos="268288" algn="l"/>
              </a:tabLst>
            </a:pPr>
            <a:r>
              <a:rPr lang="en-ZA" sz="3000" dirty="0"/>
              <a:t>S</a:t>
            </a:r>
            <a:r>
              <a:rPr lang="en-ZA" sz="3000" dirty="0" smtClean="0"/>
              <a:t>howcased </a:t>
            </a:r>
            <a:r>
              <a:rPr lang="en-ZA" sz="3000" dirty="0"/>
              <a:t>South Africa’s ability to host events of this nature </a:t>
            </a:r>
            <a:r>
              <a:rPr lang="en-ZA" sz="3000" dirty="0" smtClean="0"/>
              <a:t>&amp; that </a:t>
            </a:r>
            <a:r>
              <a:rPr lang="en-ZA" sz="3000" dirty="0"/>
              <a:t>these events conclude in inclusive results for the continent</a:t>
            </a:r>
            <a:r>
              <a:rPr lang="en-ZA" sz="3000" dirty="0" smtClean="0"/>
              <a:t>.</a:t>
            </a:r>
          </a:p>
          <a:p>
            <a:pPr marL="358775" lvl="2" indent="-342900" algn="just">
              <a:buFont typeface="Arial" panose="020B0604020202020204" pitchFamily="34" charset="0"/>
              <a:buChar char="•"/>
              <a:tabLst>
                <a:tab pos="268288" algn="l"/>
              </a:tabLst>
            </a:pPr>
            <a:r>
              <a:rPr lang="en-ZA" sz="3000" dirty="0"/>
              <a:t>F</a:t>
            </a:r>
            <a:r>
              <a:rPr lang="en-ZA" sz="3000" dirty="0" smtClean="0"/>
              <a:t>irst </a:t>
            </a:r>
            <a:r>
              <a:rPr lang="en-ZA" sz="3000" dirty="0"/>
              <a:t>FOCAC </a:t>
            </a:r>
            <a:r>
              <a:rPr lang="en-ZA" sz="3000" dirty="0" smtClean="0"/>
              <a:t>Ministerial </a:t>
            </a:r>
            <a:r>
              <a:rPr lang="en-ZA" sz="3000" dirty="0"/>
              <a:t>or Summit </a:t>
            </a:r>
            <a:r>
              <a:rPr lang="en-ZA" sz="3000" dirty="0" smtClean="0"/>
              <a:t>where </a:t>
            </a:r>
            <a:r>
              <a:rPr lang="en-ZA" sz="3000" dirty="0"/>
              <a:t>the zero draft outcome documents were </a:t>
            </a:r>
            <a:r>
              <a:rPr lang="en-ZA" sz="3000" dirty="0" smtClean="0"/>
              <a:t>not provided </a:t>
            </a:r>
            <a:r>
              <a:rPr lang="en-ZA" sz="3000" dirty="0"/>
              <a:t>by </a:t>
            </a:r>
            <a:r>
              <a:rPr lang="en-ZA" sz="3000" dirty="0" smtClean="0"/>
              <a:t>China</a:t>
            </a:r>
            <a:r>
              <a:rPr lang="en-ZA" sz="3000" dirty="0"/>
              <a:t>. </a:t>
            </a:r>
            <a:endParaRPr lang="en-ZA" sz="3000" dirty="0" smtClean="0"/>
          </a:p>
          <a:p>
            <a:pPr marL="358775" lvl="2" indent="-342900" algn="just">
              <a:buFont typeface="Arial" panose="020B0604020202020204" pitchFamily="34" charset="0"/>
              <a:buChar char="•"/>
              <a:tabLst>
                <a:tab pos="268288" algn="l"/>
              </a:tabLst>
            </a:pPr>
            <a:endParaRPr lang="en-ZA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BFABCE-23C8-4896-B497-05399617C8BB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572706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  <a:solidFill>
            <a:srgbClr val="92D050"/>
          </a:solidFill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ZA" dirty="0" smtClean="0"/>
              <a:t/>
            </a:r>
            <a:br>
              <a:rPr lang="en-ZA" dirty="0" smtClean="0"/>
            </a:br>
            <a:r>
              <a:rPr lang="en-ZA" sz="4400" dirty="0" smtClean="0"/>
              <a:t>CONCLUSIONS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536504"/>
          </a:xfrm>
        </p:spPr>
        <p:txBody>
          <a:bodyPr/>
          <a:lstStyle/>
          <a:p>
            <a:pPr marL="358775" lvl="2" indent="-342900" algn="just">
              <a:buFont typeface="Arial" panose="020B0604020202020204" pitchFamily="34" charset="0"/>
              <a:buChar char="•"/>
              <a:tabLst>
                <a:tab pos="268288" algn="l"/>
              </a:tabLst>
            </a:pP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FOCAC definitely has the potential to support South Africa’s socio-economic development needs.</a:t>
            </a:r>
          </a:p>
          <a:p>
            <a:pPr marL="15875" lvl="2" indent="0" algn="just">
              <a:buNone/>
              <a:tabLst>
                <a:tab pos="268288" algn="l"/>
              </a:tabLst>
            </a:pPr>
            <a:endParaRPr lang="en-US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8775" lvl="2" indent="-342900" algn="just">
              <a:buFont typeface="Arial" panose="020B0604020202020204" pitchFamily="34" charset="0"/>
              <a:buChar char="•"/>
              <a:tabLst>
                <a:tab pos="268288" algn="l"/>
              </a:tabLst>
            </a:pP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However, 10 new measures needs to be </a:t>
            </a:r>
            <a:r>
              <a:rPr lang="en-GB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contextualised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to clearly determine implementation/modalities resulting in maximum possible benefit to South Africa.</a:t>
            </a:r>
          </a:p>
          <a:p>
            <a:pPr marL="358775" lvl="2" indent="-342900" algn="just">
              <a:buFont typeface="Arial" panose="020B0604020202020204" pitchFamily="34" charset="0"/>
              <a:buChar char="•"/>
              <a:tabLst>
                <a:tab pos="268288" algn="l"/>
              </a:tabLst>
            </a:pPr>
            <a:endParaRPr lang="en-US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BFABCE-23C8-4896-B497-05399617C8BB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450834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e1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916</TotalTime>
  <Words>322</Words>
  <Application>Microsoft Office PowerPoint</Application>
  <PresentationFormat>On-screen Show (4:3)</PresentationFormat>
  <Paragraphs>66</Paragraphs>
  <Slides>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Theme1</vt:lpstr>
      <vt:lpstr>Slide 1</vt:lpstr>
      <vt:lpstr> OUTLINE OF PRESENTATION</vt:lpstr>
      <vt:lpstr> JOHANNESBURG SUMMIT OF THE FOCAC</vt:lpstr>
      <vt:lpstr> JOHANNESBURG SUMMIT OF THE FOCAC</vt:lpstr>
      <vt:lpstr> JOHANNESBURG SUMMIT: MAIN OUTCOMES</vt:lpstr>
      <vt:lpstr> STRATEGIC FOCUS</vt:lpstr>
      <vt:lpstr> WAY FORWARD</vt:lpstr>
      <vt:lpstr> CONCLUSIONS</vt:lpstr>
      <vt:lpstr> CONCLUSIONS</vt:lpstr>
    </vt:vector>
  </TitlesOfParts>
  <Company>DIRCO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nac222</dc:creator>
  <cp:lastModifiedBy>PUMZA</cp:lastModifiedBy>
  <cp:revision>78</cp:revision>
  <cp:lastPrinted>2014-10-24T10:55:11Z</cp:lastPrinted>
  <dcterms:created xsi:type="dcterms:W3CDTF">2013-06-20T12:34:36Z</dcterms:created>
  <dcterms:modified xsi:type="dcterms:W3CDTF">2016-02-26T07:34:16Z</dcterms:modified>
</cp:coreProperties>
</file>