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380" r:id="rId2"/>
    <p:sldId id="387" r:id="rId3"/>
    <p:sldId id="378" r:id="rId4"/>
    <p:sldId id="390" r:id="rId5"/>
    <p:sldId id="383" r:id="rId6"/>
    <p:sldId id="384" r:id="rId7"/>
    <p:sldId id="386" r:id="rId8"/>
    <p:sldId id="389" r:id="rId9"/>
  </p:sldIdLst>
  <p:sldSz cx="9144000" cy="6858000" type="screen4x3"/>
  <p:notesSz cx="6797675" cy="9872663"/>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66"/>
    <a:srgbClr val="CC0000"/>
    <a:srgbClr val="CC3300"/>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38" autoAdjust="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0"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B531A54C-2CEF-4F59-A521-05E0D1A704ED}" type="slidenum">
              <a:rPr lang="en-US"/>
              <a:pPr>
                <a:defRPr/>
              </a:pPr>
              <a:t>‹#›</a:t>
            </a:fld>
            <a:endParaRPr lang="en-US"/>
          </a:p>
        </p:txBody>
      </p:sp>
    </p:spTree>
    <p:extLst>
      <p:ext uri="{BB962C8B-B14F-4D97-AF65-F5344CB8AC3E}">
        <p14:creationId xmlns:p14="http://schemas.microsoft.com/office/powerpoint/2010/main" xmlns="" val="280085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931863" y="739775"/>
            <a:ext cx="4933950" cy="37020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5" y="4690190"/>
            <a:ext cx="4984346" cy="444236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767BD3D2-C967-44E9-B118-2AB55B9F589B}" type="slidenum">
              <a:rPr lang="en-US"/>
              <a:pPr>
                <a:defRPr/>
              </a:pPr>
              <a:t>‹#›</a:t>
            </a:fld>
            <a:endParaRPr lang="en-US"/>
          </a:p>
        </p:txBody>
      </p:sp>
    </p:spTree>
    <p:extLst>
      <p:ext uri="{BB962C8B-B14F-4D97-AF65-F5344CB8AC3E}">
        <p14:creationId xmlns:p14="http://schemas.microsoft.com/office/powerpoint/2010/main" xmlns="" val="2596158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F0FA23C5-32F0-4305-A063-C5ABE335AAC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A91A0393-D801-45CA-A682-55BB366C09C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8462BEFE-9F87-47D9-9061-6844FD11DEE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161706A-60F3-4426-AD68-973DA359383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048741D3-6257-4C25-ABCF-2C1CD99C847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2A943BF7-7935-4C84-A962-E249887E3B2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B7E9D850-D1F0-45B9-B130-D071F609F97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88485638-C90C-422E-8255-66EFE4FB6CB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E1B7BC9-37F8-4914-9733-1AC72B6E6D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92D98682-DBA1-45A2-8787-60BBD19A42B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7E436D41-8527-437E-A1CE-4B5B851CB21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sz="quarter" idx="1"/>
          </p:nvPr>
        </p:nvSpPr>
        <p:spPr>
          <a:xfrm>
            <a:off x="755576" y="1196752"/>
            <a:ext cx="7200800" cy="4000528"/>
          </a:xfrm>
        </p:spPr>
        <p:txBody>
          <a:bodyPr/>
          <a:lstStyle/>
          <a:p>
            <a:r>
              <a:rPr lang="en-ZA" sz="4000" b="1" smtClean="0">
                <a:latin typeface="Aharoni" pitchFamily="2" charset="-79"/>
                <a:cs typeface="Aharoni" pitchFamily="2" charset="-79"/>
              </a:rPr>
              <a:t> </a:t>
            </a:r>
            <a:endParaRPr lang="en-ZA" sz="4000" b="1" dirty="0" smtClean="0">
              <a:latin typeface="Aharoni" pitchFamily="2" charset="-79"/>
              <a:cs typeface="Aharoni" pitchFamily="2" charset="-79"/>
            </a:endParaRPr>
          </a:p>
        </p:txBody>
      </p:sp>
      <p:sp>
        <p:nvSpPr>
          <p:cNvPr id="2052" name="Slide Number Placeholder 3"/>
          <p:cNvSpPr>
            <a:spLocks noGrp="1"/>
          </p:cNvSpPr>
          <p:nvPr>
            <p:ph type="sldNum" sz="quarter" idx="4294967295"/>
          </p:nvPr>
        </p:nvSpPr>
        <p:spPr>
          <a:xfrm>
            <a:off x="7010400" y="6245225"/>
            <a:ext cx="2133600" cy="476250"/>
          </a:xfrm>
          <a:prstGeom prst="rect">
            <a:avLst/>
          </a:prstGeom>
          <a:noFill/>
        </p:spPr>
        <p:txBody>
          <a:bodyPr/>
          <a:lstStyle/>
          <a:p>
            <a:fld id="{347864AB-5E04-451B-9EB4-66E9CA44DB84}" type="slidenum">
              <a:rPr lang="en-GB" smtClean="0">
                <a:latin typeface="Aharoni" pitchFamily="2" charset="-79"/>
                <a:cs typeface="Aharoni" pitchFamily="2" charset="-79"/>
              </a:rPr>
              <a:pPr/>
              <a:t>1</a:t>
            </a:fld>
            <a:endParaRPr lang="en-GB" smtClean="0">
              <a:latin typeface="Aharoni" pitchFamily="2" charset="-79"/>
              <a:cs typeface="Aharoni" pitchFamily="2" charset="-79"/>
            </a:endParaRPr>
          </a:p>
        </p:txBody>
      </p:sp>
      <p:sp>
        <p:nvSpPr>
          <p:cNvPr id="5" name="Rectangle 5"/>
          <p:cNvSpPr txBox="1">
            <a:spLocks noChangeArrowheads="1"/>
          </p:cNvSpPr>
          <p:nvPr/>
        </p:nvSpPr>
        <p:spPr bwMode="auto">
          <a:xfrm>
            <a:off x="10864" y="-3133"/>
            <a:ext cx="8258175"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a:lstStyle>
          <a:p>
            <a:pPr eaLnBrk="1" hangingPunct="1"/>
            <a:endParaRPr lang="en-ZA" sz="2000" kern="0" dirty="0" smtClean="0"/>
          </a:p>
          <a:p>
            <a:pPr eaLnBrk="1" hangingPunct="1"/>
            <a:endParaRPr lang="en-ZA" sz="2000" kern="0" dirty="0" smtClean="0"/>
          </a:p>
          <a:p>
            <a:pPr eaLnBrk="1" hangingPunct="1"/>
            <a:endParaRPr lang="en-ZA" sz="2000" kern="0" dirty="0" smtClean="0"/>
          </a:p>
          <a:p>
            <a:pPr eaLnBrk="1" hangingPunct="1"/>
            <a:endParaRPr lang="en-ZA" sz="2000" kern="0" dirty="0" smtClean="0"/>
          </a:p>
          <a:p>
            <a:pPr eaLnBrk="1" hangingPunct="1"/>
            <a:endParaRPr lang="en-ZA" sz="2000" kern="0" dirty="0" smtClean="0"/>
          </a:p>
          <a:p>
            <a:pPr eaLnBrk="1" hangingPunct="1"/>
            <a:endParaRPr lang="en-US" sz="2000" kern="0" dirty="0" smtClean="0"/>
          </a:p>
          <a:p>
            <a:pPr eaLnBrk="1" hangingPunct="1"/>
            <a:endParaRPr lang="en-GB" sz="2000" kern="0" dirty="0" smtClean="0"/>
          </a:p>
        </p:txBody>
      </p:sp>
      <p:sp>
        <p:nvSpPr>
          <p:cNvPr id="7" name="Rectangle 4"/>
          <p:cNvSpPr txBox="1">
            <a:spLocks noChangeArrowheads="1"/>
          </p:cNvSpPr>
          <p:nvPr/>
        </p:nvSpPr>
        <p:spPr bwMode="auto">
          <a:xfrm>
            <a:off x="395536" y="0"/>
            <a:ext cx="7873503" cy="6727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pPr marL="571500" indent="-571500" algn="l" eaLnBrk="1" hangingPunct="1">
              <a:buFont typeface="Arial" panose="020B0604020202020204" pitchFamily="34" charset="0"/>
              <a:buChar char="•"/>
              <a:defRPr/>
            </a:pPr>
            <a:endParaRPr lang="en-GB" sz="3600" kern="0" dirty="0" smtClean="0">
              <a:latin typeface="Aharoni" pitchFamily="2" charset="-79"/>
              <a:cs typeface="Aharoni" pitchFamily="2" charset="-79"/>
            </a:endParaRPr>
          </a:p>
          <a:p>
            <a:pPr marL="571500" indent="-571500" algn="l" eaLnBrk="1" hangingPunct="1">
              <a:buFont typeface="Arial" panose="020B0604020202020204" pitchFamily="34" charset="0"/>
              <a:buChar char="•"/>
              <a:defRPr/>
            </a:pPr>
            <a:endParaRPr lang="en-GB" sz="3600" kern="0" dirty="0">
              <a:latin typeface="Aharoni" pitchFamily="2" charset="-79"/>
              <a:cs typeface="Aharoni" pitchFamily="2" charset="-79"/>
            </a:endParaRPr>
          </a:p>
          <a:p>
            <a:pPr marL="571500" indent="-571500" algn="l" eaLnBrk="1" hangingPunct="1">
              <a:buFont typeface="Arial" panose="020B0604020202020204" pitchFamily="34" charset="0"/>
              <a:buChar char="•"/>
              <a:defRPr/>
            </a:pPr>
            <a:endParaRPr lang="en-GB" sz="3600" kern="0" dirty="0" smtClean="0">
              <a:latin typeface="Aharoni" pitchFamily="2" charset="-79"/>
              <a:cs typeface="Aharoni" pitchFamily="2" charset="-79"/>
            </a:endParaRPr>
          </a:p>
          <a:p>
            <a:pPr marL="571500" indent="-571500" algn="l" eaLnBrk="1" hangingPunct="1">
              <a:buFont typeface="Arial" panose="020B0604020202020204" pitchFamily="34" charset="0"/>
              <a:buChar char="•"/>
              <a:defRPr/>
            </a:pPr>
            <a:endParaRPr lang="en-GB" sz="2000" b="0" kern="0" dirty="0" smtClean="0">
              <a:latin typeface="+mn-lt"/>
              <a:cs typeface="Aharoni" pitchFamily="2" charset="-79"/>
            </a:endParaRPr>
          </a:p>
          <a:p>
            <a:pPr marL="571500" indent="-571500" algn="l" eaLnBrk="1" hangingPunct="1">
              <a:buFont typeface="Arial" panose="020B0604020202020204" pitchFamily="34" charset="0"/>
              <a:buChar char="•"/>
              <a:defRPr/>
            </a:pPr>
            <a:endParaRPr lang="en-GB" sz="2000" b="0" kern="0" dirty="0">
              <a:latin typeface="+mn-lt"/>
              <a:cs typeface="Aharoni" pitchFamily="2" charset="-79"/>
            </a:endParaRPr>
          </a:p>
          <a:p>
            <a:pPr marL="571500" indent="-571500" algn="l" eaLnBrk="1" hangingPunct="1">
              <a:buFont typeface="Arial" panose="020B0604020202020204" pitchFamily="34" charset="0"/>
              <a:buChar char="•"/>
              <a:defRPr/>
            </a:pPr>
            <a:endParaRPr lang="en-GB" sz="2000" b="0" kern="0" dirty="0" smtClean="0">
              <a:latin typeface="+mn-lt"/>
              <a:cs typeface="Aharoni" pitchFamily="2" charset="-79"/>
            </a:endParaRPr>
          </a:p>
          <a:p>
            <a:pPr marL="285750" indent="-285750" algn="l" eaLnBrk="1" hangingPunct="1">
              <a:buFont typeface="Arial" panose="020B0604020202020204" pitchFamily="34" charset="0"/>
              <a:buChar char="•"/>
              <a:defRPr/>
            </a:pPr>
            <a:endParaRPr lang="en-GB" sz="1800" b="0" kern="0" dirty="0" smtClean="0">
              <a:latin typeface="+mn-lt"/>
              <a:cs typeface="Aharoni" pitchFamily="2" charset="-79"/>
            </a:endParaRPr>
          </a:p>
          <a:p>
            <a:pPr algn="l" eaLnBrk="1" hangingPunct="1">
              <a:defRPr/>
            </a:pPr>
            <a:endParaRPr lang="en-GB" sz="1800" b="0" kern="0" dirty="0" smtClean="0">
              <a:latin typeface="+mn-lt"/>
              <a:cs typeface="Aharoni" pitchFamily="2" charset="-79"/>
            </a:endParaRPr>
          </a:p>
          <a:p>
            <a:pPr marL="285750" indent="-285750" algn="l" eaLnBrk="1" hangingPunct="1">
              <a:buFont typeface="Arial" panose="020B0604020202020204" pitchFamily="34" charset="0"/>
              <a:buChar char="•"/>
              <a:defRPr/>
            </a:pPr>
            <a:endParaRPr lang="en-ZA" sz="1800" b="0" dirty="0" smtClean="0"/>
          </a:p>
          <a:p>
            <a:pPr marL="285750" indent="-285750" algn="l" eaLnBrk="1" hangingPunct="1">
              <a:buFont typeface="Arial" panose="020B0604020202020204" pitchFamily="34" charset="0"/>
              <a:buChar char="•"/>
              <a:defRPr/>
            </a:pPr>
            <a:endParaRPr lang="en-ZA" sz="1800" b="0" dirty="0" smtClean="0"/>
          </a:p>
          <a:p>
            <a:pPr marL="285750" indent="-285750" algn="l" eaLnBrk="1" hangingPunct="1">
              <a:buFont typeface="Arial" panose="020B0604020202020204" pitchFamily="34" charset="0"/>
              <a:buChar char="•"/>
              <a:defRPr/>
            </a:pPr>
            <a:endParaRPr lang="en-ZA" sz="1800" b="0" dirty="0" smtClean="0"/>
          </a:p>
          <a:p>
            <a:pPr marL="285750" indent="-285750" algn="l" eaLnBrk="1" hangingPunct="1">
              <a:buFont typeface="Arial" panose="020B0604020202020204" pitchFamily="34" charset="0"/>
              <a:buChar char="•"/>
              <a:defRPr/>
            </a:pPr>
            <a:endParaRPr lang="en-ZA" sz="1800" b="0" dirty="0"/>
          </a:p>
          <a:p>
            <a:pPr marL="285750" indent="-285750" algn="l" eaLnBrk="1" hangingPunct="1">
              <a:buFont typeface="Arial" panose="020B0604020202020204" pitchFamily="34" charset="0"/>
              <a:buChar char="•"/>
              <a:defRPr/>
            </a:pPr>
            <a:endParaRPr lang="en-ZA" sz="1800" b="0" dirty="0"/>
          </a:p>
          <a:p>
            <a:pPr marL="285750" indent="-285750" algn="l" eaLnBrk="1" hangingPunct="1">
              <a:buFont typeface="Arial" panose="020B0604020202020204" pitchFamily="34" charset="0"/>
              <a:buChar char="•"/>
              <a:defRPr/>
            </a:pPr>
            <a:endParaRPr lang="en-ZA" sz="1800" b="0" dirty="0" smtClean="0"/>
          </a:p>
          <a:p>
            <a:pPr marL="285750" indent="-285750" algn="l" eaLnBrk="1" hangingPunct="1">
              <a:buFont typeface="Arial" panose="020B0604020202020204" pitchFamily="34" charset="0"/>
              <a:buChar char="•"/>
              <a:defRPr/>
            </a:pPr>
            <a:endParaRPr lang="en-ZA" sz="1800" b="0" dirty="0"/>
          </a:p>
          <a:p>
            <a:pPr algn="l" eaLnBrk="1" hangingPunct="1">
              <a:defRPr/>
            </a:pPr>
            <a:r>
              <a:rPr lang="en-ZA" sz="1800" dirty="0" smtClean="0"/>
              <a:t> </a:t>
            </a:r>
            <a:r>
              <a:rPr lang="en-ZA" sz="2400" dirty="0" smtClean="0"/>
              <a:t>Overview </a:t>
            </a:r>
            <a:r>
              <a:rPr lang="en-ZA" sz="2400" dirty="0"/>
              <a:t>of SA – USA Trade &amp; Investment Relations</a:t>
            </a:r>
          </a:p>
          <a:p>
            <a:pPr algn="l" eaLnBrk="1" hangingPunct="1">
              <a:defRPr/>
            </a:pPr>
            <a:endParaRPr lang="en-US" sz="1800" b="0" dirty="0" smtClean="0"/>
          </a:p>
          <a:p>
            <a:pPr algn="l" eaLnBrk="1" hangingPunct="1">
              <a:defRPr/>
            </a:pPr>
            <a:r>
              <a:rPr lang="en-ZA" sz="2000" dirty="0" smtClean="0"/>
              <a:t>            </a:t>
            </a:r>
            <a:endParaRPr lang="en-ZA" sz="1800" b="0" dirty="0" smtClean="0"/>
          </a:p>
          <a:p>
            <a:pPr marL="285750" indent="-285750" algn="l" eaLnBrk="1" hangingPunct="1">
              <a:buFont typeface="Arial" panose="020B0604020202020204" pitchFamily="34" charset="0"/>
              <a:buChar char="•"/>
              <a:defRPr/>
            </a:pPr>
            <a:r>
              <a:rPr lang="en-ZA" sz="1800" b="0" dirty="0" smtClean="0"/>
              <a:t>Bilateral </a:t>
            </a:r>
            <a:r>
              <a:rPr lang="en-ZA" sz="1800" b="0" dirty="0"/>
              <a:t>trade between South Africa and the US increased from R56, 1 billion in 2001 to more that R141 billion in 2014</a:t>
            </a:r>
            <a:r>
              <a:rPr lang="en-ZA" sz="1800" b="0" dirty="0" smtClean="0"/>
              <a:t>.</a:t>
            </a:r>
          </a:p>
          <a:p>
            <a:pPr algn="l" eaLnBrk="1" hangingPunct="1">
              <a:defRPr/>
            </a:pPr>
            <a:endParaRPr lang="en-ZA" sz="1800" b="0" dirty="0"/>
          </a:p>
          <a:p>
            <a:pPr marL="285750" indent="-285750" algn="l" eaLnBrk="1" hangingPunct="1">
              <a:buFont typeface="Arial" panose="020B0604020202020204" pitchFamily="34" charset="0"/>
              <a:buChar char="•"/>
              <a:defRPr/>
            </a:pPr>
            <a:r>
              <a:rPr lang="en-ZA" sz="1800" b="0" dirty="0"/>
              <a:t>South Africa’s exports to the US amount to R70, 3 billion in </a:t>
            </a:r>
            <a:r>
              <a:rPr lang="en-ZA" sz="1800" b="0" dirty="0" smtClean="0"/>
              <a:t>2014 and US </a:t>
            </a:r>
            <a:r>
              <a:rPr lang="en-ZA" sz="1800" b="0" dirty="0"/>
              <a:t>exports to South Africa R71, 4 billion in 2014. South Africa </a:t>
            </a:r>
            <a:r>
              <a:rPr lang="en-ZA" sz="1800" b="0" dirty="0" smtClean="0"/>
              <a:t>experienced </a:t>
            </a:r>
            <a:r>
              <a:rPr lang="en-ZA" sz="1800" b="0" dirty="0"/>
              <a:t>a trade deficit of about R1, 1 billion in 2014.</a:t>
            </a:r>
          </a:p>
          <a:p>
            <a:pPr algn="l" eaLnBrk="1" hangingPunct="1">
              <a:defRPr/>
            </a:pPr>
            <a:endParaRPr lang="en-ZA" sz="1800" b="0" dirty="0" smtClean="0"/>
          </a:p>
          <a:p>
            <a:pPr marL="285750" indent="-285750" algn="l" eaLnBrk="1" hangingPunct="1">
              <a:buFont typeface="Arial" panose="020B0604020202020204" pitchFamily="34" charset="0"/>
              <a:buChar char="•"/>
              <a:defRPr/>
            </a:pPr>
            <a:r>
              <a:rPr lang="en-ZA" sz="1800" b="0" dirty="0" smtClean="0"/>
              <a:t>For </a:t>
            </a:r>
            <a:r>
              <a:rPr lang="en-ZA" sz="1800" b="0" dirty="0"/>
              <a:t>the period </a:t>
            </a:r>
            <a:r>
              <a:rPr lang="en-ZA" sz="1800" b="0" dirty="0" smtClean="0"/>
              <a:t>January </a:t>
            </a:r>
            <a:r>
              <a:rPr lang="en-ZA" sz="1800" b="0" dirty="0"/>
              <a:t>to November 2015, South Africa enjoyed </a:t>
            </a:r>
            <a:r>
              <a:rPr lang="en-ZA" sz="1800" b="0" dirty="0" smtClean="0"/>
              <a:t>a trade </a:t>
            </a:r>
            <a:r>
              <a:rPr lang="en-ZA" sz="1800" b="0" dirty="0"/>
              <a:t>surplus of R2, 3 billion. </a:t>
            </a:r>
            <a:endParaRPr lang="en-ZA" sz="1800" b="0" dirty="0" smtClean="0"/>
          </a:p>
          <a:p>
            <a:pPr marL="285750" indent="-285750" algn="l" eaLnBrk="1" hangingPunct="1">
              <a:buFont typeface="Arial" panose="020B0604020202020204" pitchFamily="34" charset="0"/>
              <a:buChar char="•"/>
              <a:defRPr/>
            </a:pPr>
            <a:endParaRPr lang="en-ZA" sz="1800" b="0" dirty="0"/>
          </a:p>
          <a:p>
            <a:pPr marL="285750" indent="-285750" algn="l" eaLnBrk="1" hangingPunct="1">
              <a:buFont typeface="Arial" panose="020B0604020202020204" pitchFamily="34" charset="0"/>
              <a:buChar char="•"/>
              <a:defRPr/>
            </a:pPr>
            <a:r>
              <a:rPr lang="en-US" sz="1800" b="0" dirty="0" smtClean="0">
                <a:latin typeface="+mn-lt"/>
                <a:cs typeface="Arial" panose="020B0604020202020204" pitchFamily="34" charset="0"/>
              </a:rPr>
              <a:t>In </a:t>
            </a:r>
            <a:r>
              <a:rPr lang="en-US" sz="1800" b="0" dirty="0">
                <a:latin typeface="+mn-lt"/>
                <a:cs typeface="Arial" panose="020B0604020202020204" pitchFamily="34" charset="0"/>
              </a:rPr>
              <a:t>2014, major AGOA/GSP-beneficiary sectors were: vehicles, mineral and metals, chemicals, and agricultural products. </a:t>
            </a:r>
            <a:r>
              <a:rPr lang="en-US" sz="1800" b="0" dirty="0">
                <a:latin typeface="+mn-lt"/>
              </a:rPr>
              <a:t> </a:t>
            </a:r>
          </a:p>
          <a:p>
            <a:pPr algn="l" eaLnBrk="1" hangingPunct="1">
              <a:defRPr/>
            </a:pPr>
            <a:endParaRPr lang="en-GB" sz="1800" b="0" kern="0" dirty="0" smtClean="0">
              <a:latin typeface="+mn-lt"/>
              <a:cs typeface="Aharoni" pitchFamily="2" charset="-79"/>
            </a:endParaRPr>
          </a:p>
          <a:p>
            <a:pPr marL="342900" indent="-342900" algn="l" eaLnBrk="1" hangingPunct="1">
              <a:buFont typeface="Arial" pitchFamily="34" charset="0"/>
              <a:buChar char="•"/>
              <a:defRPr/>
            </a:pPr>
            <a:endParaRPr lang="en-ZA" sz="1800" b="0" dirty="0">
              <a:latin typeface="+mn-lt"/>
            </a:endParaRPr>
          </a:p>
          <a:p>
            <a:pPr algn="l" eaLnBrk="1" hangingPunct="1">
              <a:defRPr/>
            </a:pPr>
            <a:endParaRPr lang="en-GB" sz="1800" kern="0" dirty="0" smtClean="0">
              <a:latin typeface="+mn-lt"/>
              <a:cs typeface="Aharoni" pitchFamily="2" charset="-79"/>
            </a:endParaRPr>
          </a:p>
        </p:txBody>
      </p:sp>
    </p:spTree>
    <p:extLst>
      <p:ext uri="{BB962C8B-B14F-4D97-AF65-F5344CB8AC3E}">
        <p14:creationId xmlns:p14="http://schemas.microsoft.com/office/powerpoint/2010/main" xmlns="" val="3976183473"/>
      </p:ext>
    </p:extLst>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endParaRPr lang="en-ZA"/>
          </a:p>
        </p:txBody>
      </p:sp>
      <p:sp>
        <p:nvSpPr>
          <p:cNvPr id="3" name="Subtitle 2"/>
          <p:cNvSpPr>
            <a:spLocks noGrp="1"/>
          </p:cNvSpPr>
          <p:nvPr>
            <p:ph type="subTitle" sz="quarter" idx="1"/>
          </p:nvPr>
        </p:nvSpPr>
        <p:spPr/>
        <p:txBody>
          <a:bodyPr/>
          <a:lstStyle/>
          <a:p>
            <a:endParaRPr lang="en-Z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sz="quarter" idx="1"/>
          </p:nvPr>
        </p:nvSpPr>
        <p:spPr>
          <a:xfrm>
            <a:off x="755576" y="1196752"/>
            <a:ext cx="7200800" cy="4000528"/>
          </a:xfrm>
        </p:spPr>
        <p:txBody>
          <a:bodyPr/>
          <a:lstStyle/>
          <a:p>
            <a:r>
              <a:rPr lang="en-ZA" sz="4000" b="1" dirty="0" smtClean="0">
                <a:latin typeface="Aharoni" pitchFamily="2" charset="-79"/>
                <a:cs typeface="Aharoni" pitchFamily="2" charset="-79"/>
              </a:rPr>
              <a:t> </a:t>
            </a:r>
          </a:p>
        </p:txBody>
      </p:sp>
      <p:sp>
        <p:nvSpPr>
          <p:cNvPr id="2052" name="Slide Number Placeholder 3"/>
          <p:cNvSpPr>
            <a:spLocks noGrp="1"/>
          </p:cNvSpPr>
          <p:nvPr>
            <p:ph type="sldNum" sz="quarter" idx="4294967295"/>
          </p:nvPr>
        </p:nvSpPr>
        <p:spPr>
          <a:xfrm>
            <a:off x="7010400" y="6245225"/>
            <a:ext cx="2133600" cy="476250"/>
          </a:xfrm>
          <a:prstGeom prst="rect">
            <a:avLst/>
          </a:prstGeom>
          <a:noFill/>
        </p:spPr>
        <p:txBody>
          <a:bodyPr/>
          <a:lstStyle/>
          <a:p>
            <a:fld id="{347864AB-5E04-451B-9EB4-66E9CA44DB84}" type="slidenum">
              <a:rPr lang="en-GB" smtClean="0">
                <a:latin typeface="Aharoni" pitchFamily="2" charset="-79"/>
                <a:cs typeface="Aharoni" pitchFamily="2" charset="-79"/>
              </a:rPr>
              <a:pPr/>
              <a:t>3</a:t>
            </a:fld>
            <a:endParaRPr lang="en-GB" smtClean="0">
              <a:latin typeface="Aharoni" pitchFamily="2" charset="-79"/>
              <a:cs typeface="Aharoni" pitchFamily="2" charset="-79"/>
            </a:endParaRPr>
          </a:p>
        </p:txBody>
      </p:sp>
      <p:sp>
        <p:nvSpPr>
          <p:cNvPr id="5" name="Rectangle 5"/>
          <p:cNvSpPr txBox="1">
            <a:spLocks noChangeArrowheads="1"/>
          </p:cNvSpPr>
          <p:nvPr/>
        </p:nvSpPr>
        <p:spPr bwMode="auto">
          <a:xfrm>
            <a:off x="0" y="116632"/>
            <a:ext cx="8258175"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a:lstStyle>
          <a:p>
            <a:pPr algn="l" eaLnBrk="1" hangingPunct="1"/>
            <a:r>
              <a:rPr lang="en-US" sz="1800" kern="0" dirty="0"/>
              <a:t>	</a:t>
            </a:r>
            <a:r>
              <a:rPr lang="en-US" sz="1800" b="1" kern="0" dirty="0" smtClean="0"/>
              <a:t>                     INTRODUCTION TO AGOA</a:t>
            </a:r>
          </a:p>
          <a:p>
            <a:pPr marL="342900" indent="-342900" algn="l" eaLnBrk="1" hangingPunct="1">
              <a:buFont typeface="Arial" panose="020B0604020202020204" pitchFamily="34" charset="0"/>
              <a:buChar char="•"/>
            </a:pPr>
            <a:r>
              <a:rPr lang="en-US" sz="1800" kern="0" dirty="0" smtClean="0"/>
              <a:t> AGOA is an Act of the US Congress and is a unilateral </a:t>
            </a:r>
            <a:r>
              <a:rPr lang="en-US" sz="1800" dirty="0" smtClean="0"/>
              <a:t>trade </a:t>
            </a:r>
            <a:r>
              <a:rPr lang="en-US" sz="1800" dirty="0"/>
              <a:t>arrangement </a:t>
            </a:r>
            <a:r>
              <a:rPr lang="en-US" sz="1800" dirty="0" smtClean="0"/>
              <a:t>signed into law in 2000. </a:t>
            </a:r>
          </a:p>
          <a:p>
            <a:pPr algn="l" eaLnBrk="1" hangingPunct="1"/>
            <a:endParaRPr lang="en-US" sz="1800" kern="0" dirty="0" smtClean="0"/>
          </a:p>
          <a:p>
            <a:pPr marL="342900" lvl="1" indent="-342900" eaLnBrk="1" hangingPunct="1">
              <a:buFont typeface="Arial" panose="020B0604020202020204" pitchFamily="34" charset="0"/>
              <a:buChar char="•"/>
            </a:pPr>
            <a:r>
              <a:rPr lang="en-US" sz="1800" kern="0" dirty="0" smtClean="0"/>
              <a:t>AGOA was renewed  in June 2015 by 10 years, with a special provision  targeting South Africa (out-of-cycle review). Following a public hearing held in the Senate</a:t>
            </a:r>
          </a:p>
          <a:p>
            <a:pPr marL="342900" lvl="1" indent="-342900" eaLnBrk="1" hangingPunct="1">
              <a:buFont typeface="Arial" panose="020B0604020202020204" pitchFamily="34" charset="0"/>
              <a:buChar char="•"/>
            </a:pPr>
            <a:endParaRPr lang="en-US" sz="1800" kern="0" dirty="0" smtClean="0"/>
          </a:p>
          <a:p>
            <a:pPr marL="358775" lvl="1" indent="-358775" eaLnBrk="1" hangingPunct="1">
              <a:buFont typeface="Arial" panose="020B0604020202020204" pitchFamily="34" charset="0"/>
              <a:buChar char="•"/>
            </a:pPr>
            <a:r>
              <a:rPr lang="en-GB" sz="1800" dirty="0" smtClean="0"/>
              <a:t>Following </a:t>
            </a:r>
            <a:r>
              <a:rPr lang="en-GB" sz="1800" dirty="0"/>
              <a:t>protracted negotiations, South African veterinary experts and their US counterparts successfully resolved the long outstanding SPS issues that threatened continued market access for South African agricultural products into the US market</a:t>
            </a:r>
            <a:r>
              <a:rPr lang="en-GB" sz="1800" dirty="0" smtClean="0"/>
              <a:t>.</a:t>
            </a:r>
          </a:p>
          <a:p>
            <a:pPr marL="0" lvl="1" indent="0" eaLnBrk="1" hangingPunct="1">
              <a:buNone/>
            </a:pPr>
            <a:endParaRPr lang="en-US" sz="1800" dirty="0"/>
          </a:p>
          <a:p>
            <a:pPr marL="342900" indent="-342900" algn="l" eaLnBrk="1" hangingPunct="1">
              <a:buFont typeface="Arial" panose="020B0604020202020204" pitchFamily="34" charset="0"/>
              <a:buChar char="•"/>
            </a:pPr>
            <a:r>
              <a:rPr lang="en-GB" sz="1800" dirty="0" smtClean="0"/>
              <a:t>An </a:t>
            </a:r>
            <a:r>
              <a:rPr lang="en-GB" sz="1800" dirty="0"/>
              <a:t>A</a:t>
            </a:r>
            <a:r>
              <a:rPr lang="en-GB" sz="1800" dirty="0" smtClean="0"/>
              <a:t>greement </a:t>
            </a:r>
            <a:r>
              <a:rPr lang="en-GB" sz="1800" dirty="0"/>
              <a:t>was signed on 07 January 2016 </a:t>
            </a:r>
            <a:r>
              <a:rPr lang="en-GB" sz="1800" dirty="0" smtClean="0"/>
              <a:t>to </a:t>
            </a:r>
            <a:r>
              <a:rPr lang="en-GB" sz="1800" dirty="0"/>
              <a:t>admit the three US meats (poultry, pork and beef) into South </a:t>
            </a:r>
            <a:r>
              <a:rPr lang="en-GB" sz="1800" dirty="0" smtClean="0"/>
              <a:t>Africa by </a:t>
            </a:r>
            <a:r>
              <a:rPr lang="en-GB" sz="1800" dirty="0"/>
              <a:t>15 March </a:t>
            </a:r>
            <a:r>
              <a:rPr lang="en-GB" sz="1800" dirty="0" smtClean="0"/>
              <a:t>2016.</a:t>
            </a:r>
          </a:p>
          <a:p>
            <a:pPr marL="342900" indent="-342900" algn="just" eaLnBrk="1" hangingPunct="1">
              <a:buFont typeface="Arial" panose="020B0604020202020204" pitchFamily="34" charset="0"/>
              <a:buChar char="•"/>
            </a:pPr>
            <a:r>
              <a:rPr lang="en-GB" sz="1800" dirty="0" smtClean="0"/>
              <a:t>AGOA eligibility criteria is set out in legislation:  </a:t>
            </a:r>
            <a:r>
              <a:rPr lang="en-GB" sz="1800" dirty="0"/>
              <a:t>M</a:t>
            </a:r>
            <a:r>
              <a:rPr lang="en-GB" sz="1800" dirty="0" smtClean="0"/>
              <a:t>ay mean future suspension/review for SA (US concerns about SA policy positions).</a:t>
            </a:r>
            <a:endParaRPr lang="en-ZA" sz="1800" dirty="0"/>
          </a:p>
          <a:p>
            <a:pPr marL="342900" indent="-342900" algn="just" eaLnBrk="1" hangingPunct="1">
              <a:buFont typeface="Arial" panose="020B0604020202020204" pitchFamily="34" charset="0"/>
              <a:buChar char="•"/>
            </a:pPr>
            <a:endParaRPr lang="en-ZA" sz="1800" kern="0" dirty="0" smtClean="0"/>
          </a:p>
          <a:p>
            <a:pPr marL="342900" indent="-342900" algn="l" eaLnBrk="1" hangingPunct="1">
              <a:buFont typeface="Arial" panose="020B0604020202020204" pitchFamily="34" charset="0"/>
              <a:buChar char="•"/>
            </a:pPr>
            <a:endParaRPr lang="en-US" sz="1800" kern="0" dirty="0"/>
          </a:p>
          <a:p>
            <a:pPr marL="342900" indent="-342900" algn="l" eaLnBrk="1" hangingPunct="1">
              <a:buFont typeface="Arial" panose="020B0604020202020204" pitchFamily="34" charset="0"/>
              <a:buChar char="•"/>
            </a:pPr>
            <a:endParaRPr lang="en-ZA" sz="1800" dirty="0"/>
          </a:p>
          <a:p>
            <a:pPr algn="l" eaLnBrk="1" hangingPunct="1"/>
            <a:endParaRPr lang="en-US" sz="2000" kern="0" dirty="0" smtClean="0"/>
          </a:p>
          <a:p>
            <a:pPr algn="l" eaLnBrk="1" hangingPunct="1"/>
            <a:endParaRPr lang="en-US" sz="2000" kern="0" dirty="0"/>
          </a:p>
          <a:p>
            <a:pPr algn="l" eaLnBrk="1" hangingPunct="1"/>
            <a:endParaRPr lang="en-US" sz="2000" kern="0" dirty="0" smtClean="0"/>
          </a:p>
          <a:p>
            <a:pPr algn="l" eaLnBrk="1" hangingPunct="1"/>
            <a:endParaRPr lang="en-US" sz="2000" kern="0" dirty="0"/>
          </a:p>
          <a:p>
            <a:pPr algn="l" eaLnBrk="1" hangingPunct="1"/>
            <a:endParaRPr lang="en-US" sz="2000" kern="0" dirty="0" smtClean="0"/>
          </a:p>
          <a:p>
            <a:pPr algn="l" eaLnBrk="1" hangingPunct="1"/>
            <a:endParaRPr lang="en-US" sz="2000" kern="0" dirty="0"/>
          </a:p>
          <a:p>
            <a:pPr algn="l" eaLnBrk="1" hangingPunct="1"/>
            <a:endParaRPr lang="en-US" sz="2000" kern="0" dirty="0" smtClean="0"/>
          </a:p>
          <a:p>
            <a:pPr algn="l" eaLnBrk="1" hangingPunct="1"/>
            <a:endParaRPr lang="en-US" sz="2000" kern="0" dirty="0"/>
          </a:p>
          <a:p>
            <a:pPr algn="l" eaLnBrk="1" hangingPunct="1"/>
            <a:endParaRPr lang="en-US" sz="2000" kern="0" dirty="0" smtClean="0"/>
          </a:p>
          <a:p>
            <a:pPr algn="l" eaLnBrk="1" hangingPunct="1"/>
            <a:endParaRPr lang="en-US" sz="2000" kern="0" dirty="0" smtClean="0"/>
          </a:p>
          <a:p>
            <a:pPr eaLnBrk="1" hangingPunct="1"/>
            <a:endParaRPr lang="en-ZA" sz="2000" kern="0" dirty="0" smtClean="0"/>
          </a:p>
          <a:p>
            <a:pPr eaLnBrk="1" hangingPunct="1"/>
            <a:endParaRPr lang="en-ZA" sz="2000" kern="0" dirty="0" smtClean="0"/>
          </a:p>
          <a:p>
            <a:pPr eaLnBrk="1" hangingPunct="1"/>
            <a:endParaRPr lang="en-ZA" sz="2000" kern="0" dirty="0" smtClean="0"/>
          </a:p>
          <a:p>
            <a:pPr eaLnBrk="1" hangingPunct="1"/>
            <a:endParaRPr lang="en-ZA" sz="2000" kern="0" dirty="0" smtClean="0"/>
          </a:p>
          <a:p>
            <a:pPr eaLnBrk="1" hangingPunct="1"/>
            <a:endParaRPr lang="en-US" sz="2000" kern="0" dirty="0" smtClean="0"/>
          </a:p>
          <a:p>
            <a:pPr eaLnBrk="1" hangingPunct="1"/>
            <a:endParaRPr lang="en-GB" sz="2000" kern="0" dirty="0" smtClean="0"/>
          </a:p>
        </p:txBody>
      </p:sp>
    </p:spTree>
    <p:extLst>
      <p:ext uri="{BB962C8B-B14F-4D97-AF65-F5344CB8AC3E}">
        <p14:creationId xmlns:p14="http://schemas.microsoft.com/office/powerpoint/2010/main" xmlns="" val="3766433468"/>
      </p:ext>
    </p:extLst>
  </p:cSld>
  <p:clrMapOvr>
    <a:masterClrMapping/>
  </p:clrMapOvr>
  <p:transition spd="med">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1188" y="115888"/>
            <a:ext cx="7772400" cy="1143000"/>
          </a:xfrm>
        </p:spPr>
        <p:txBody>
          <a:bodyPr/>
          <a:lstStyle/>
          <a:p>
            <a:r>
              <a:rPr lang="en-US" sz="2800" dirty="0" smtClean="0">
                <a:solidFill>
                  <a:schemeClr val="tx1"/>
                </a:solidFill>
                <a:latin typeface="Arial" panose="020B0604020202020204" pitchFamily="34" charset="0"/>
                <a:cs typeface="Arial" panose="020B0604020202020204" pitchFamily="34" charset="0"/>
              </a:rPr>
              <a:t>What are the benefits of AGOA for South African exporters? </a:t>
            </a:r>
          </a:p>
        </p:txBody>
      </p:sp>
      <p:sp>
        <p:nvSpPr>
          <p:cNvPr id="3" name="Content Placeholder 2"/>
          <p:cNvSpPr>
            <a:spLocks noGrp="1"/>
          </p:cNvSpPr>
          <p:nvPr>
            <p:ph idx="1"/>
          </p:nvPr>
        </p:nvSpPr>
        <p:spPr>
          <a:xfrm>
            <a:off x="611188" y="1124744"/>
            <a:ext cx="7845425" cy="4608512"/>
          </a:xfrm>
        </p:spPr>
        <p:txBody>
          <a:bodyPr>
            <a:noAutofit/>
          </a:bodyPr>
          <a:lstStyle/>
          <a:p>
            <a:pPr algn="just">
              <a:defRPr/>
            </a:pPr>
            <a:r>
              <a:rPr lang="en-US" sz="2000" dirty="0" smtClean="0">
                <a:latin typeface="Arial" panose="020B0604020202020204" pitchFamily="34" charset="0"/>
                <a:cs typeface="Arial" panose="020B0604020202020204" pitchFamily="34" charset="0"/>
              </a:rPr>
              <a:t>Total </a:t>
            </a:r>
            <a:r>
              <a:rPr lang="en-US" sz="2000" dirty="0">
                <a:latin typeface="Arial" panose="020B0604020202020204" pitchFamily="34" charset="0"/>
                <a:cs typeface="Arial" panose="020B0604020202020204" pitchFamily="34" charset="0"/>
              </a:rPr>
              <a:t>tariff revenue that South African exporters are relieved of paying as a consequence of AGOA is $46 884 859.70. </a:t>
            </a:r>
            <a:r>
              <a:rPr lang="en-US" sz="2000" b="1" dirty="0" smtClean="0">
                <a:latin typeface="Arial" panose="020B0604020202020204" pitchFamily="34" charset="0"/>
                <a:cs typeface="Arial" panose="020B0604020202020204" pitchFamily="34" charset="0"/>
              </a:rPr>
              <a:t>(+- R2 billion)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largest beneficiary of this tariff relief is the automobile industry that gained a benefit of $32 678 025.00, in 2014</a:t>
            </a:r>
            <a:r>
              <a:rPr lang="en-US" sz="2000" dirty="0" smtClean="0">
                <a:latin typeface="Arial" panose="020B0604020202020204" pitchFamily="34" charset="0"/>
                <a:cs typeface="Arial" panose="020B0604020202020204" pitchFamily="34" charset="0"/>
              </a:rPr>
              <a:t>. (BMW/MERCEDEZ – Ford) </a:t>
            </a:r>
            <a:r>
              <a:rPr lang="en-US" sz="2000" b="1" dirty="0" smtClean="0">
                <a:latin typeface="Arial" panose="020B0604020202020204" pitchFamily="34" charset="0"/>
                <a:cs typeface="Arial" panose="020B0604020202020204" pitchFamily="34" charset="0"/>
              </a:rPr>
              <a:t>(+- R493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second largest beneficiary was the base metals sector that stands to lose $6 284 121.00 of benefits under AGOA. </a:t>
            </a:r>
            <a:r>
              <a:rPr lang="en-US" sz="2000" dirty="0" smtClean="0">
                <a:latin typeface="Arial" panose="020B0604020202020204" pitchFamily="34" charset="0"/>
                <a:cs typeface="Arial" panose="020B0604020202020204" pitchFamily="34" charset="0"/>
              </a:rPr>
              <a:t>(Manganese) (+- </a:t>
            </a:r>
            <a:r>
              <a:rPr lang="en-US" sz="2000" b="1" dirty="0" smtClean="0">
                <a:latin typeface="Arial" panose="020B0604020202020204" pitchFamily="34" charset="0"/>
                <a:cs typeface="Arial" panose="020B0604020202020204" pitchFamily="34" charset="0"/>
              </a:rPr>
              <a:t>R94.8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third largest sector is agriculture sector that was relieved of paying duties amounting to $5 715 891.00. </a:t>
            </a:r>
            <a:r>
              <a:rPr lang="en-US" sz="2000" dirty="0" smtClean="0">
                <a:latin typeface="Arial" panose="020B0604020202020204" pitchFamily="34" charset="0"/>
                <a:cs typeface="Arial" panose="020B0604020202020204" pitchFamily="34" charset="0"/>
              </a:rPr>
              <a:t>(107 000 tons of Citrus) </a:t>
            </a:r>
            <a:r>
              <a:rPr lang="en-US" sz="2000" b="1" dirty="0" smtClean="0">
                <a:latin typeface="Arial" panose="020B0604020202020204" pitchFamily="34" charset="0"/>
                <a:cs typeface="Arial" panose="020B0604020202020204" pitchFamily="34" charset="0"/>
              </a:rPr>
              <a:t>(+- R86 .3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fourth largest sector was the chemical sector that gained $1 186 813.00. </a:t>
            </a:r>
            <a:r>
              <a:rPr lang="en-US" sz="2000" dirty="0" smtClean="0">
                <a:latin typeface="Arial" panose="020B0604020202020204" pitchFamily="34" charset="0"/>
                <a:cs typeface="Arial" panose="020B0604020202020204" pitchFamily="34" charset="0"/>
              </a:rPr>
              <a:t>(SASOL) </a:t>
            </a:r>
            <a:r>
              <a:rPr lang="en-US" sz="2000" b="1" dirty="0" smtClean="0">
                <a:latin typeface="Arial" panose="020B0604020202020204" pitchFamily="34" charset="0"/>
                <a:cs typeface="Arial" panose="020B0604020202020204" pitchFamily="34" charset="0"/>
              </a:rPr>
              <a:t>(+-R17,9 million)</a:t>
            </a:r>
          </a:p>
          <a:p>
            <a:pPr marL="0" indent="0">
              <a:buFontTx/>
              <a:buNone/>
              <a:defRPr/>
            </a:pPr>
            <a:r>
              <a:rPr lang="en-US" sz="2000" dirty="0">
                <a:latin typeface="Arial" panose="020B0604020202020204" pitchFamily="34" charset="0"/>
                <a:cs typeface="Arial" panose="020B0604020202020204" pitchFamily="34" charset="0"/>
              </a:rPr>
              <a:t> </a:t>
            </a:r>
          </a:p>
          <a:p>
            <a:pPr>
              <a:defRPr/>
            </a:pPr>
            <a:endParaRPr lang="en-US" sz="2000" dirty="0"/>
          </a:p>
        </p:txBody>
      </p:sp>
    </p:spTree>
    <p:extLst>
      <p:ext uri="{BB962C8B-B14F-4D97-AF65-F5344CB8AC3E}">
        <p14:creationId xmlns:p14="http://schemas.microsoft.com/office/powerpoint/2010/main" xmlns="" val="190814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9552" y="0"/>
            <a:ext cx="7918648" cy="504055"/>
          </a:xfrm>
        </p:spPr>
        <p:txBody>
          <a:bodyPr/>
          <a:lstStyle/>
          <a:p>
            <a:pPr algn="l"/>
            <a:r>
              <a:rPr lang="en-ZA" sz="2400" dirty="0" smtClean="0"/>
              <a:t>           Impact of AGOA on South African Economy</a:t>
            </a:r>
            <a:endParaRPr lang="en-ZA" sz="2400" dirty="0"/>
          </a:p>
        </p:txBody>
      </p:sp>
      <p:sp>
        <p:nvSpPr>
          <p:cNvPr id="3" name="Subtitle 2"/>
          <p:cNvSpPr>
            <a:spLocks noGrp="1"/>
          </p:cNvSpPr>
          <p:nvPr>
            <p:ph type="subTitle" sz="quarter" idx="1"/>
          </p:nvPr>
        </p:nvSpPr>
        <p:spPr>
          <a:xfrm>
            <a:off x="467544" y="477956"/>
            <a:ext cx="7990656" cy="5255299"/>
          </a:xfrm>
        </p:spPr>
        <p:txBody>
          <a:bodyPr/>
          <a:lstStyle/>
          <a:p>
            <a:pPr marL="285750" indent="-285750" algn="l">
              <a:buFont typeface="Arial" pitchFamily="34" charset="0"/>
              <a:buChar char="•"/>
            </a:pPr>
            <a:r>
              <a:rPr lang="en-US" sz="1600" dirty="0"/>
              <a:t>South Africa has to date been AGOA’s largest  and most diversified non-oil exporter </a:t>
            </a:r>
            <a:r>
              <a:rPr lang="en-US" sz="1600" dirty="0" smtClean="0"/>
              <a:t>utilising </a:t>
            </a:r>
            <a:r>
              <a:rPr lang="en-US" sz="1600" dirty="0"/>
              <a:t>AGOA preferences. </a:t>
            </a:r>
            <a:endParaRPr lang="en-US" sz="1600" dirty="0" smtClean="0"/>
          </a:p>
          <a:p>
            <a:pPr marL="285750" indent="-285750" algn="l">
              <a:buFont typeface="Arial" pitchFamily="34" charset="0"/>
              <a:buChar char="•"/>
            </a:pPr>
            <a:r>
              <a:rPr lang="en-US" sz="1600" dirty="0" smtClean="0"/>
              <a:t>AGOA </a:t>
            </a:r>
            <a:r>
              <a:rPr lang="en-GB" sz="1600" dirty="0"/>
              <a:t>creates over 62,000 jobs in South Africa and 100 000 jobs in the </a:t>
            </a:r>
            <a:r>
              <a:rPr lang="en-GB" sz="1600" dirty="0" smtClean="0"/>
              <a:t>USA</a:t>
            </a:r>
          </a:p>
          <a:p>
            <a:pPr marL="285750" indent="-285750" algn="l">
              <a:buFont typeface="Arial" pitchFamily="34" charset="0"/>
              <a:buChar char="•"/>
            </a:pPr>
            <a:r>
              <a:rPr lang="en-GB" sz="1600" dirty="0" smtClean="0"/>
              <a:t>In </a:t>
            </a:r>
            <a:r>
              <a:rPr lang="en-GB" sz="1600" dirty="0"/>
              <a:t>2014, 21% of SA’s exports to the US were exported under AGOA, while 16% was under GSP</a:t>
            </a:r>
            <a:r>
              <a:rPr lang="en-GB" sz="1600" dirty="0" smtClean="0"/>
              <a:t>.</a:t>
            </a:r>
          </a:p>
          <a:p>
            <a:pPr algn="l"/>
            <a:endParaRPr lang="en-GB" sz="1600" dirty="0" smtClean="0"/>
          </a:p>
          <a:p>
            <a:pPr marL="285750" indent="-285750" algn="l">
              <a:buFont typeface="Arial" pitchFamily="34" charset="0"/>
              <a:buChar char="•"/>
            </a:pPr>
            <a:r>
              <a:rPr lang="en-ZA" sz="1600" dirty="0" smtClean="0"/>
              <a:t> </a:t>
            </a:r>
            <a:r>
              <a:rPr lang="en-US" sz="1600" dirty="0">
                <a:cs typeface="Arial" panose="020B0604020202020204" pitchFamily="34" charset="0"/>
              </a:rPr>
              <a:t>In 2014, major AGOA/GSP-beneficiary sectors were: </a:t>
            </a:r>
            <a:r>
              <a:rPr lang="en-US" sz="1600" dirty="0" smtClean="0">
                <a:cs typeface="Arial" panose="020B0604020202020204" pitchFamily="34" charset="0"/>
              </a:rPr>
              <a:t>vehicles (75%); mineral </a:t>
            </a:r>
            <a:r>
              <a:rPr lang="en-US" sz="1600" dirty="0">
                <a:cs typeface="Arial" panose="020B0604020202020204" pitchFamily="34" charset="0"/>
              </a:rPr>
              <a:t>and </a:t>
            </a:r>
            <a:r>
              <a:rPr lang="en-US" sz="1600" dirty="0" smtClean="0">
                <a:cs typeface="Arial" panose="020B0604020202020204" pitchFamily="34" charset="0"/>
              </a:rPr>
              <a:t>metals (12%)  chemicals (2.7%), </a:t>
            </a:r>
            <a:r>
              <a:rPr lang="en-US" sz="1600" dirty="0">
                <a:cs typeface="Arial" panose="020B0604020202020204" pitchFamily="34" charset="0"/>
              </a:rPr>
              <a:t>and agricultural </a:t>
            </a:r>
            <a:r>
              <a:rPr lang="en-US" sz="1600" dirty="0" smtClean="0">
                <a:cs typeface="Arial" panose="020B0604020202020204" pitchFamily="34" charset="0"/>
              </a:rPr>
              <a:t>products (11%). </a:t>
            </a:r>
            <a:endParaRPr lang="en-US" sz="1600" dirty="0"/>
          </a:p>
          <a:p>
            <a:pPr algn="l"/>
            <a:endParaRPr lang="en-ZA" sz="1600" dirty="0"/>
          </a:p>
          <a:p>
            <a:pPr marL="285750" lvl="0" indent="-285750" algn="l">
              <a:buFont typeface="Arial" pitchFamily="34" charset="0"/>
              <a:buChar char="•"/>
            </a:pPr>
            <a:r>
              <a:rPr lang="en-ZA" sz="1600" dirty="0" smtClean="0"/>
              <a:t>SA’s </a:t>
            </a:r>
            <a:r>
              <a:rPr lang="en-ZA" sz="1600" dirty="0"/>
              <a:t>exports classified as purely under AGOA (excluding other preferences) amount to US$1.75 </a:t>
            </a:r>
            <a:r>
              <a:rPr lang="en-ZA" sz="1600" dirty="0" smtClean="0"/>
              <a:t>billion</a:t>
            </a:r>
            <a:r>
              <a:rPr lang="en-ZA" sz="1600" dirty="0"/>
              <a:t> </a:t>
            </a:r>
            <a:endParaRPr lang="en-ZA" sz="1600" dirty="0" smtClean="0"/>
          </a:p>
          <a:p>
            <a:pPr marL="285750" indent="-285750" algn="l">
              <a:buFont typeface="Arial" pitchFamily="34" charset="0"/>
              <a:buChar char="•"/>
            </a:pPr>
            <a:r>
              <a:rPr lang="en-GB" sz="1600" dirty="0" smtClean="0"/>
              <a:t>SA exported over R23 billion worth of vehicles to the US in 2014, supporting 30 000 jobs in PE and Gauteng. </a:t>
            </a:r>
          </a:p>
          <a:p>
            <a:pPr algn="l"/>
            <a:endParaRPr lang="en-GB" sz="1600" dirty="0" smtClean="0"/>
          </a:p>
          <a:p>
            <a:pPr marL="285750" indent="-285750" algn="l">
              <a:buFont typeface="Arial" pitchFamily="34" charset="0"/>
              <a:buChar char="•"/>
            </a:pPr>
            <a:r>
              <a:rPr lang="en-GB" sz="1600" dirty="0" smtClean="0"/>
              <a:t>SA exported agricultural products worth $175 million, which represents 57% of agricultural exports to the US. (2.1% of SA’ total exports to the US). </a:t>
            </a:r>
          </a:p>
          <a:p>
            <a:pPr marL="285750" lvl="0" indent="-285750" algn="l">
              <a:buFont typeface="Arial" pitchFamily="34" charset="0"/>
              <a:buChar char="•"/>
            </a:pPr>
            <a:r>
              <a:rPr lang="en-ZA" sz="1600" dirty="0" smtClean="0"/>
              <a:t>AGOA </a:t>
            </a:r>
            <a:r>
              <a:rPr lang="en-ZA" sz="1600" dirty="0"/>
              <a:t>has helped to support regional integration and to stimulate regional value </a:t>
            </a:r>
            <a:r>
              <a:rPr lang="en-ZA" sz="1600" dirty="0" smtClean="0"/>
              <a:t>chains (automotive and textile sectors).</a:t>
            </a:r>
          </a:p>
          <a:p>
            <a:pPr marL="285750" lvl="0" indent="-285750" algn="l">
              <a:buFont typeface="Arial" pitchFamily="34" charset="0"/>
              <a:buChar char="•"/>
            </a:pPr>
            <a:endParaRPr lang="en-ZA" sz="1600" dirty="0"/>
          </a:p>
          <a:p>
            <a:pPr marL="285750" indent="-285750" algn="l">
              <a:buFont typeface="Arial" pitchFamily="34" charset="0"/>
              <a:buChar char="•"/>
            </a:pPr>
            <a:endParaRPr lang="en-GB" sz="1800" dirty="0"/>
          </a:p>
          <a:p>
            <a:pPr marL="285750" lvl="0" indent="-285750" algn="l">
              <a:buFont typeface="Arial" pitchFamily="34" charset="0"/>
              <a:buChar char="•"/>
            </a:pPr>
            <a:endParaRPr lang="en-ZA" sz="1800" dirty="0"/>
          </a:p>
        </p:txBody>
      </p:sp>
    </p:spTree>
    <p:extLst>
      <p:ext uri="{BB962C8B-B14F-4D97-AF65-F5344CB8AC3E}">
        <p14:creationId xmlns:p14="http://schemas.microsoft.com/office/powerpoint/2010/main" xmlns="" val="20201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23528" y="116632"/>
            <a:ext cx="8280920" cy="656951"/>
          </a:xfrm>
        </p:spPr>
        <p:txBody>
          <a:bodyPr/>
          <a:lstStyle/>
          <a:p>
            <a:r>
              <a:rPr lang="en-ZA" sz="2400" dirty="0" smtClean="0"/>
              <a:t>Implications for South Africa</a:t>
            </a:r>
            <a:endParaRPr lang="en-ZA" sz="2400" dirty="0"/>
          </a:p>
        </p:txBody>
      </p:sp>
      <p:sp>
        <p:nvSpPr>
          <p:cNvPr id="5" name="Subtitle 4"/>
          <p:cNvSpPr>
            <a:spLocks noGrp="1"/>
          </p:cNvSpPr>
          <p:nvPr>
            <p:ph type="subTitle" sz="quarter" idx="1"/>
          </p:nvPr>
        </p:nvSpPr>
        <p:spPr>
          <a:xfrm>
            <a:off x="210826" y="773583"/>
            <a:ext cx="8424936" cy="4896544"/>
          </a:xfrm>
        </p:spPr>
        <p:txBody>
          <a:bodyPr/>
          <a:lstStyle/>
          <a:p>
            <a:pPr marL="285750" indent="-285750" algn="l">
              <a:buFont typeface="Arial" panose="020B0604020202020204" pitchFamily="34" charset="0"/>
              <a:buChar char="•"/>
            </a:pPr>
            <a:r>
              <a:rPr lang="en-ZA" sz="1800" dirty="0" smtClean="0"/>
              <a:t> Notice of suspension issued by President Obama on 11 Jan. 2016.</a:t>
            </a:r>
          </a:p>
          <a:p>
            <a:pPr marL="285750" indent="-285750" algn="l">
              <a:buFont typeface="Arial" panose="020B0604020202020204" pitchFamily="34" charset="0"/>
              <a:buChar char="•"/>
            </a:pPr>
            <a:endParaRPr lang="en-ZA" sz="1800" dirty="0"/>
          </a:p>
          <a:p>
            <a:pPr marL="285750" indent="-285750" algn="l">
              <a:buFont typeface="Arial" panose="020B0604020202020204" pitchFamily="34" charset="0"/>
              <a:buChar char="•"/>
            </a:pPr>
            <a:r>
              <a:rPr lang="en-ZA" sz="1800" dirty="0" smtClean="0"/>
              <a:t> </a:t>
            </a:r>
            <a:r>
              <a:rPr lang="en-GB" sz="1800" dirty="0" smtClean="0"/>
              <a:t>Meeting </a:t>
            </a:r>
            <a:r>
              <a:rPr lang="en-GB" sz="1800" dirty="0"/>
              <a:t>the 15 March 2016 deadline </a:t>
            </a:r>
            <a:r>
              <a:rPr lang="en-GB" sz="1800" dirty="0" smtClean="0"/>
              <a:t>for imports of US poultry will </a:t>
            </a:r>
            <a:r>
              <a:rPr lang="en-GB" sz="1800" dirty="0"/>
              <a:t>ensure continued duty-free SA agricultural exports to the US and the maintenance of current jobs created by AGOA in this sector</a:t>
            </a:r>
            <a:r>
              <a:rPr lang="en-GB" sz="1800" dirty="0" smtClean="0"/>
              <a:t>.</a:t>
            </a:r>
          </a:p>
          <a:p>
            <a:pPr algn="just"/>
            <a:endParaRPr lang="en-GB" sz="1800" dirty="0" smtClean="0"/>
          </a:p>
          <a:p>
            <a:pPr marL="342900" indent="-342900" algn="just">
              <a:buFont typeface="Arial" pitchFamily="34" charset="0"/>
              <a:buChar char="•"/>
            </a:pPr>
            <a:r>
              <a:rPr lang="en-GB" sz="1800" dirty="0"/>
              <a:t>Failure to meet the March 15 deadline will result in suspension of duty-free access for </a:t>
            </a:r>
            <a:r>
              <a:rPr lang="en-GB" sz="1800" dirty="0" smtClean="0"/>
              <a:t>SA </a:t>
            </a:r>
            <a:r>
              <a:rPr lang="en-GB" sz="1800" dirty="0"/>
              <a:t>agricultural </a:t>
            </a:r>
            <a:r>
              <a:rPr lang="en-GB" sz="1800" dirty="0" smtClean="0"/>
              <a:t>products.</a:t>
            </a:r>
          </a:p>
          <a:p>
            <a:pPr marL="342900" indent="-342900" algn="just">
              <a:buFont typeface="Arial" pitchFamily="34" charset="0"/>
              <a:buChar char="•"/>
            </a:pPr>
            <a:endParaRPr lang="en-GB" sz="1800" dirty="0"/>
          </a:p>
          <a:p>
            <a:pPr marL="342900" indent="-342900" algn="just">
              <a:buFont typeface="Arial" pitchFamily="34" charset="0"/>
              <a:buChar char="•"/>
            </a:pPr>
            <a:r>
              <a:rPr lang="en-GB" sz="1800" dirty="0" smtClean="0"/>
              <a:t>Potential </a:t>
            </a:r>
            <a:r>
              <a:rPr lang="en-GB" sz="1800" dirty="0"/>
              <a:t>for additional exports of agricultural products to the </a:t>
            </a:r>
            <a:r>
              <a:rPr lang="en-GB" sz="1800" dirty="0" smtClean="0"/>
              <a:t>US which will </a:t>
            </a:r>
            <a:r>
              <a:rPr lang="en-GB" sz="1800" dirty="0"/>
              <a:t>create additional local jobs. South Africa has requested market access for </a:t>
            </a:r>
            <a:r>
              <a:rPr lang="en-GB" sz="1800" dirty="0" smtClean="0"/>
              <a:t>beef</a:t>
            </a:r>
            <a:r>
              <a:rPr lang="en-GB" sz="1800" dirty="0"/>
              <a:t>, lamb, mangoes, litchis, avocadoes and stoned fruits. </a:t>
            </a:r>
          </a:p>
          <a:p>
            <a:pPr algn="just"/>
            <a:endParaRPr lang="en-ZA" sz="1800" dirty="0"/>
          </a:p>
          <a:p>
            <a:pPr marL="342900" indent="-342900" algn="just">
              <a:buFont typeface="Arial" pitchFamily="34" charset="0"/>
              <a:buChar char="•"/>
            </a:pPr>
            <a:r>
              <a:rPr lang="en-ZA" sz="1800" dirty="0" smtClean="0"/>
              <a:t>A </a:t>
            </a:r>
            <a:r>
              <a:rPr lang="en-ZA" sz="1800" dirty="0"/>
              <a:t>withdrawal of AGOA preferences for the SA agriculture sector would potentially affect $175 million in exports (based on 2014 data</a:t>
            </a:r>
            <a:r>
              <a:rPr lang="en-ZA" sz="1800" dirty="0" smtClean="0"/>
              <a:t>), representing 2% of SA’s exports. </a:t>
            </a:r>
            <a:endParaRPr lang="en-ZA" sz="1800" dirty="0"/>
          </a:p>
          <a:p>
            <a:pPr marL="342900" indent="-342900" algn="l">
              <a:buFont typeface="Arial" pitchFamily="34" charset="0"/>
              <a:buChar char="•"/>
            </a:pPr>
            <a:endParaRPr lang="en-ZA" sz="1800" dirty="0"/>
          </a:p>
        </p:txBody>
      </p:sp>
    </p:spTree>
    <p:extLst>
      <p:ext uri="{BB962C8B-B14F-4D97-AF65-F5344CB8AC3E}">
        <p14:creationId xmlns:p14="http://schemas.microsoft.com/office/powerpoint/2010/main" xmlns="" val="95936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23528" y="188641"/>
            <a:ext cx="8134672" cy="864096"/>
          </a:xfrm>
        </p:spPr>
        <p:txBody>
          <a:bodyPr/>
          <a:lstStyle/>
          <a:p>
            <a:r>
              <a:rPr lang="en-US" sz="2400" dirty="0" smtClean="0"/>
              <a:t>Future SA- US Trade and Investment Relations</a:t>
            </a:r>
            <a:endParaRPr lang="en-ZA" sz="2400" dirty="0"/>
          </a:p>
        </p:txBody>
      </p:sp>
      <p:sp>
        <p:nvSpPr>
          <p:cNvPr id="3" name="Subtitle 2"/>
          <p:cNvSpPr>
            <a:spLocks noGrp="1"/>
          </p:cNvSpPr>
          <p:nvPr>
            <p:ph type="subTitle" sz="quarter" idx="1"/>
          </p:nvPr>
        </p:nvSpPr>
        <p:spPr>
          <a:xfrm>
            <a:off x="323528" y="836712"/>
            <a:ext cx="8208912" cy="4968552"/>
          </a:xfrm>
        </p:spPr>
        <p:txBody>
          <a:bodyPr/>
          <a:lstStyle/>
          <a:p>
            <a:pPr marL="285750" lvl="1" algn="just" eaLnBrk="1" hangingPunct="1">
              <a:buFont typeface="Arial" pitchFamily="34" charset="0"/>
              <a:buChar char="•"/>
              <a:defRPr/>
            </a:pPr>
            <a:r>
              <a:rPr lang="en-GB" sz="1800" dirty="0"/>
              <a:t>The US is increasingly advocating for a post-AGOA trade relationship with Africa, based on Free Trade Agreements (FTA). </a:t>
            </a:r>
            <a:endParaRPr lang="en-GB" sz="1800" dirty="0" smtClean="0"/>
          </a:p>
          <a:p>
            <a:pPr marL="0" lvl="1" indent="0" algn="just" eaLnBrk="1" hangingPunct="1">
              <a:buNone/>
              <a:defRPr/>
            </a:pPr>
            <a:endParaRPr lang="en-GB" sz="1800" dirty="0" smtClean="0"/>
          </a:p>
          <a:p>
            <a:pPr marL="285750" lvl="1" algn="just" eaLnBrk="1" hangingPunct="1">
              <a:buFont typeface="Arial" pitchFamily="34" charset="0"/>
              <a:buChar char="•"/>
              <a:defRPr/>
            </a:pPr>
            <a:r>
              <a:rPr lang="en-GB" sz="1800" dirty="0"/>
              <a:t>USTR to submit a report to Congress by June 2016 regarding future trade relationship between Africa and the US</a:t>
            </a:r>
            <a:r>
              <a:rPr lang="en-GB" sz="1800" dirty="0" smtClean="0"/>
              <a:t>.</a:t>
            </a:r>
          </a:p>
          <a:p>
            <a:pPr marL="0" lvl="1" indent="0" algn="just" eaLnBrk="1" hangingPunct="1">
              <a:buNone/>
              <a:defRPr/>
            </a:pPr>
            <a:endParaRPr lang="en-GB" sz="1800" dirty="0"/>
          </a:p>
          <a:p>
            <a:pPr marL="285750" lvl="1" algn="just" eaLnBrk="1" hangingPunct="1">
              <a:buFont typeface="Arial" pitchFamily="34" charset="0"/>
              <a:buChar char="•"/>
              <a:defRPr/>
            </a:pPr>
            <a:r>
              <a:rPr lang="en-GB" sz="1800" dirty="0" smtClean="0"/>
              <a:t>AGOA eligible countries were </a:t>
            </a:r>
            <a:r>
              <a:rPr lang="en-GB" sz="1800" dirty="0"/>
              <a:t>encouraged to maximize benefits </a:t>
            </a:r>
            <a:r>
              <a:rPr lang="en-GB" sz="1800" dirty="0" smtClean="0"/>
              <a:t>by </a:t>
            </a:r>
            <a:r>
              <a:rPr lang="en-GB" sz="1800" dirty="0"/>
              <a:t>effectively utilizing new opportunities offered, develop and implement national strategies on AGOA, develop diversification strategies and stimulate intra Africa trade and regional economic </a:t>
            </a:r>
            <a:r>
              <a:rPr lang="en-GB" sz="1800" dirty="0" smtClean="0"/>
              <a:t>integration.</a:t>
            </a:r>
          </a:p>
          <a:p>
            <a:pPr marL="0" lvl="1" indent="0" algn="just" eaLnBrk="1" hangingPunct="1">
              <a:buNone/>
              <a:defRPr/>
            </a:pPr>
            <a:endParaRPr lang="en-GB" sz="1800" dirty="0" smtClean="0"/>
          </a:p>
          <a:p>
            <a:pPr marL="285750" lvl="1" algn="just" eaLnBrk="1" hangingPunct="1">
              <a:buFont typeface="Arial" pitchFamily="34" charset="0"/>
              <a:buChar char="•"/>
              <a:defRPr/>
            </a:pPr>
            <a:r>
              <a:rPr lang="en-US" sz="1800" dirty="0" smtClean="0"/>
              <a:t>The SA Government will consult with business and labour before formulating South Africa’s position on a future trade dispensation with the US. </a:t>
            </a:r>
            <a:endParaRPr lang="en-ZA" sz="1800" dirty="0"/>
          </a:p>
          <a:p>
            <a:pPr marL="285750" indent="-285750" algn="l" eaLnBrk="1" hangingPunct="1">
              <a:buFont typeface="Arial" pitchFamily="34" charset="0"/>
              <a:buChar char="•"/>
              <a:defRPr/>
            </a:pPr>
            <a:endParaRPr lang="en-ZA" sz="2000" dirty="0" smtClean="0"/>
          </a:p>
        </p:txBody>
      </p:sp>
    </p:spTree>
    <p:extLst>
      <p:ext uri="{BB962C8B-B14F-4D97-AF65-F5344CB8AC3E}">
        <p14:creationId xmlns:p14="http://schemas.microsoft.com/office/powerpoint/2010/main" xmlns="" val="238101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1188" y="115888"/>
            <a:ext cx="7772400" cy="1143000"/>
          </a:xfrm>
        </p:spPr>
        <p:txBody>
          <a:bodyPr/>
          <a:lstStyle/>
          <a:p>
            <a:r>
              <a:rPr lang="en-US" sz="2800" dirty="0" smtClean="0">
                <a:solidFill>
                  <a:schemeClr val="tx1"/>
                </a:solidFill>
                <a:latin typeface="Arial" panose="020B0604020202020204" pitchFamily="34" charset="0"/>
                <a:cs typeface="Arial" panose="020B0604020202020204" pitchFamily="34" charset="0"/>
              </a:rPr>
              <a:t>What are the benefits of AGOA for South African exporters? </a:t>
            </a:r>
          </a:p>
        </p:txBody>
      </p:sp>
      <p:sp>
        <p:nvSpPr>
          <p:cNvPr id="3" name="Content Placeholder 2"/>
          <p:cNvSpPr>
            <a:spLocks noGrp="1"/>
          </p:cNvSpPr>
          <p:nvPr>
            <p:ph idx="1"/>
          </p:nvPr>
        </p:nvSpPr>
        <p:spPr>
          <a:xfrm>
            <a:off x="611188" y="1124744"/>
            <a:ext cx="7845425" cy="4608512"/>
          </a:xfrm>
        </p:spPr>
        <p:txBody>
          <a:bodyPr>
            <a:noAutofit/>
          </a:bodyPr>
          <a:lstStyle/>
          <a:p>
            <a:pPr algn="just">
              <a:defRPr/>
            </a:pPr>
            <a:r>
              <a:rPr lang="en-US" sz="2000" dirty="0" smtClean="0">
                <a:latin typeface="Arial" panose="020B0604020202020204" pitchFamily="34" charset="0"/>
                <a:cs typeface="Arial" panose="020B0604020202020204" pitchFamily="34" charset="0"/>
              </a:rPr>
              <a:t>Total </a:t>
            </a:r>
            <a:r>
              <a:rPr lang="en-US" sz="2000" dirty="0">
                <a:latin typeface="Arial" panose="020B0604020202020204" pitchFamily="34" charset="0"/>
                <a:cs typeface="Arial" panose="020B0604020202020204" pitchFamily="34" charset="0"/>
              </a:rPr>
              <a:t>tariff revenue that South African exporters are relieved of paying as a consequence of AGOA is $46 884 859.70. </a:t>
            </a:r>
            <a:r>
              <a:rPr lang="en-US" sz="2000" b="1" dirty="0" smtClean="0">
                <a:latin typeface="Arial" panose="020B0604020202020204" pitchFamily="34" charset="0"/>
                <a:cs typeface="Arial" panose="020B0604020202020204" pitchFamily="34" charset="0"/>
              </a:rPr>
              <a:t>(+- R2 billion)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largest beneficiary of this tariff relief is the automobile industry that gained a benefit of $32 678 025.00, in 2014</a:t>
            </a:r>
            <a:r>
              <a:rPr lang="en-US" sz="2000" dirty="0" smtClean="0">
                <a:latin typeface="Arial" panose="020B0604020202020204" pitchFamily="34" charset="0"/>
                <a:cs typeface="Arial" panose="020B0604020202020204" pitchFamily="34" charset="0"/>
              </a:rPr>
              <a:t>. (BMW/MERCEDEZ – Ford) </a:t>
            </a:r>
            <a:r>
              <a:rPr lang="en-US" sz="2000" b="1" dirty="0" smtClean="0">
                <a:latin typeface="Arial" panose="020B0604020202020204" pitchFamily="34" charset="0"/>
                <a:cs typeface="Arial" panose="020B0604020202020204" pitchFamily="34" charset="0"/>
              </a:rPr>
              <a:t>(+- R493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second largest beneficiary was the base metals sector that stands to lose $6 284 121.00 of benefits under AGOA. </a:t>
            </a:r>
            <a:r>
              <a:rPr lang="en-US" sz="2000" dirty="0" smtClean="0">
                <a:latin typeface="Arial" panose="020B0604020202020204" pitchFamily="34" charset="0"/>
                <a:cs typeface="Arial" panose="020B0604020202020204" pitchFamily="34" charset="0"/>
              </a:rPr>
              <a:t>(Manganese) (+- </a:t>
            </a:r>
            <a:r>
              <a:rPr lang="en-US" sz="2000" b="1" dirty="0" smtClean="0">
                <a:latin typeface="Arial" panose="020B0604020202020204" pitchFamily="34" charset="0"/>
                <a:cs typeface="Arial" panose="020B0604020202020204" pitchFamily="34" charset="0"/>
              </a:rPr>
              <a:t>R94.8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third largest sector is agriculture sector that was relieved of paying duties amounting to $5 715 891.00. </a:t>
            </a:r>
            <a:r>
              <a:rPr lang="en-US" sz="2000" dirty="0" smtClean="0">
                <a:latin typeface="Arial" panose="020B0604020202020204" pitchFamily="34" charset="0"/>
                <a:cs typeface="Arial" panose="020B0604020202020204" pitchFamily="34" charset="0"/>
              </a:rPr>
              <a:t>(107 000 tons of Citrus) </a:t>
            </a:r>
            <a:r>
              <a:rPr lang="en-US" sz="2000" b="1" dirty="0" smtClean="0">
                <a:latin typeface="Arial" panose="020B0604020202020204" pitchFamily="34" charset="0"/>
                <a:cs typeface="Arial" panose="020B0604020202020204" pitchFamily="34" charset="0"/>
              </a:rPr>
              <a:t>(+- R86 .3 million)</a:t>
            </a:r>
          </a:p>
          <a:p>
            <a:pPr algn="just">
              <a:defRPr/>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fourth largest sector was the chemical sector that gained $1 186 813.00. </a:t>
            </a:r>
            <a:r>
              <a:rPr lang="en-US" sz="2000" dirty="0" smtClean="0">
                <a:latin typeface="Arial" panose="020B0604020202020204" pitchFamily="34" charset="0"/>
                <a:cs typeface="Arial" panose="020B0604020202020204" pitchFamily="34" charset="0"/>
              </a:rPr>
              <a:t>(SASOL) </a:t>
            </a:r>
            <a:r>
              <a:rPr lang="en-US" sz="2000" b="1" dirty="0" smtClean="0">
                <a:latin typeface="Arial" panose="020B0604020202020204" pitchFamily="34" charset="0"/>
                <a:cs typeface="Arial" panose="020B0604020202020204" pitchFamily="34" charset="0"/>
              </a:rPr>
              <a:t>(+-R17,9 million)</a:t>
            </a:r>
          </a:p>
          <a:p>
            <a:pPr marL="0" indent="0">
              <a:buFontTx/>
              <a:buNone/>
              <a:defRPr/>
            </a:pPr>
            <a:r>
              <a:rPr lang="en-US" sz="2000" dirty="0">
                <a:latin typeface="Arial" panose="020B0604020202020204" pitchFamily="34" charset="0"/>
                <a:cs typeface="Arial" panose="020B0604020202020204" pitchFamily="34" charset="0"/>
              </a:rPr>
              <a:t> </a:t>
            </a:r>
          </a:p>
          <a:p>
            <a:pPr>
              <a:defRPr/>
            </a:pPr>
            <a:endParaRPr lang="en-US" sz="2000" dirty="0"/>
          </a:p>
        </p:txBody>
      </p:sp>
    </p:spTree>
    <p:extLst>
      <p:ext uri="{BB962C8B-B14F-4D97-AF65-F5344CB8AC3E}">
        <p14:creationId xmlns:p14="http://schemas.microsoft.com/office/powerpoint/2010/main" xmlns="" val="194996137"/>
      </p:ext>
    </p:extLst>
  </p:cSld>
  <p:clrMapOvr>
    <a:masterClrMapping/>
  </p:clrMapOvr>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3196</TotalTime>
  <Words>610</Words>
  <Application>Microsoft Office PowerPoint</Application>
  <PresentationFormat>On-screen Show (4:3)</PresentationFormat>
  <Paragraphs>106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DICO Presentation</vt:lpstr>
      <vt:lpstr>Slide 1</vt:lpstr>
      <vt:lpstr>Slide 2</vt:lpstr>
      <vt:lpstr>Slide 3</vt:lpstr>
      <vt:lpstr>What are the benefits of AGOA for South African exporters? </vt:lpstr>
      <vt:lpstr>           Impact of AGOA on South African Economy</vt:lpstr>
      <vt:lpstr>Implications for South Africa</vt:lpstr>
      <vt:lpstr>Future SA- US Trade and Investment Relations</vt:lpstr>
      <vt:lpstr>What are the benefits of AGOA for South African exporters? </vt:lpstr>
    </vt:vector>
  </TitlesOfParts>
  <Manager>JoubertB@dirco.gov.za</Manager>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czz022;BJ Joubert</dc:creator>
  <cp:lastModifiedBy>PUMZA</cp:lastModifiedBy>
  <cp:revision>325</cp:revision>
  <cp:lastPrinted>2016-02-22T18:04:16Z</cp:lastPrinted>
  <dcterms:created xsi:type="dcterms:W3CDTF">2010-03-09T13:58:39Z</dcterms:created>
  <dcterms:modified xsi:type="dcterms:W3CDTF">2016-02-26T07:34:48Z</dcterms:modified>
</cp:coreProperties>
</file>