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07" r:id="rId3"/>
    <p:sldMasterId id="2147483720" r:id="rId4"/>
  </p:sldMasterIdLst>
  <p:notesMasterIdLst>
    <p:notesMasterId r:id="rId32"/>
  </p:notesMasterIdLst>
  <p:handoutMasterIdLst>
    <p:handoutMasterId r:id="rId33"/>
  </p:handoutMasterIdLst>
  <p:sldIdLst>
    <p:sldId id="629" r:id="rId5"/>
    <p:sldId id="561" r:id="rId6"/>
    <p:sldId id="589" r:id="rId7"/>
    <p:sldId id="602" r:id="rId8"/>
    <p:sldId id="603" r:id="rId9"/>
    <p:sldId id="604" r:id="rId10"/>
    <p:sldId id="605" r:id="rId11"/>
    <p:sldId id="607" r:id="rId12"/>
    <p:sldId id="608" r:id="rId13"/>
    <p:sldId id="609" r:id="rId14"/>
    <p:sldId id="610" r:id="rId15"/>
    <p:sldId id="611" r:id="rId16"/>
    <p:sldId id="612" r:id="rId17"/>
    <p:sldId id="613" r:id="rId18"/>
    <p:sldId id="614" r:id="rId19"/>
    <p:sldId id="616" r:id="rId20"/>
    <p:sldId id="617" r:id="rId21"/>
    <p:sldId id="618" r:id="rId22"/>
    <p:sldId id="620" r:id="rId23"/>
    <p:sldId id="621" r:id="rId24"/>
    <p:sldId id="622" r:id="rId25"/>
    <p:sldId id="623" r:id="rId26"/>
    <p:sldId id="624" r:id="rId27"/>
    <p:sldId id="625" r:id="rId28"/>
    <p:sldId id="626" r:id="rId29"/>
    <p:sldId id="627" r:id="rId30"/>
    <p:sldId id="628" r:id="rId31"/>
  </p:sldIdLst>
  <p:sldSz cx="9144000" cy="6858000" type="screen4x3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A820FC50-1C04-E54D-AA64-F3DB856E8BA7}">
          <p14:sldIdLst/>
        </p14:section>
        <p14:section name="Untitled Section" id="{2833AAFE-3E4E-DB4A-8FA0-EC61290AC8CC}">
          <p14:sldIdLst>
            <p14:sldId id="629"/>
            <p14:sldId id="561"/>
            <p14:sldId id="589"/>
            <p14:sldId id="602"/>
            <p14:sldId id="603"/>
            <p14:sldId id="604"/>
            <p14:sldId id="605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6"/>
            <p14:sldId id="617"/>
            <p14:sldId id="618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Malulek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4602"/>
    <a:srgbClr val="996633"/>
    <a:srgbClr val="FF61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2185" autoAdjust="0"/>
  </p:normalViewPr>
  <p:slideViewPr>
    <p:cSldViewPr snapToGrid="0">
      <p:cViewPr>
        <p:scale>
          <a:sx n="108" d="100"/>
          <a:sy n="108" d="100"/>
        </p:scale>
        <p:origin x="-1704" y="-72"/>
      </p:cViewPr>
      <p:guideLst>
        <p:guide orient="horz" pos="381"/>
        <p:guide pos="233"/>
      </p:guideLst>
    </p:cSldViewPr>
  </p:slideViewPr>
  <p:outlineViewPr>
    <p:cViewPr>
      <p:scale>
        <a:sx n="33" d="100"/>
        <a:sy n="33" d="100"/>
      </p:scale>
      <p:origin x="0" y="72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940" y="-108"/>
      </p:cViewPr>
      <p:guideLst>
        <p:guide orient="horz" pos="3125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Stephen:.novell:groupwise:SHanival:Client:168097:1257497:GDP%20and%20QLFS.%20STATSSA_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phen:Desktop:untitl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phen:Desktop:untitl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ephen:Desktop:untitled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Stephen:Desktop:untitl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plotArea>
      <c:layout>
        <c:manualLayout>
          <c:layoutTarget val="inner"/>
          <c:xMode val="edge"/>
          <c:yMode val="edge"/>
          <c:x val="0.14589175523310796"/>
          <c:y val="4.3897792242376117E-2"/>
          <c:w val="0.85410824476689107"/>
          <c:h val="0.87913183814185913"/>
        </c:manualLayout>
      </c:layout>
      <c:barChart>
        <c:barDir val="col"/>
        <c:grouping val="clustered"/>
        <c:ser>
          <c:idx val="0"/>
          <c:order val="0"/>
          <c:tx>
            <c:strRef>
              <c:f>'GDP Sector graphs'!$B$96</c:f>
              <c:strCache>
                <c:ptCount val="1"/>
                <c:pt idx="0">
                  <c:v>IMF Global Growth Forecast in October 2015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'GDP Sector graphs'!$A$97:$A$99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'GDP Sector graphs'!$B$97:$B$99</c:f>
              <c:numCache>
                <c:formatCode>General</c:formatCode>
                <c:ptCount val="3"/>
                <c:pt idx="0">
                  <c:v>3.5</c:v>
                </c:pt>
                <c:pt idx="1">
                  <c:v>3.6</c:v>
                </c:pt>
                <c:pt idx="2">
                  <c:v>3.8</c:v>
                </c:pt>
              </c:numCache>
            </c:numRef>
          </c:val>
        </c:ser>
        <c:ser>
          <c:idx val="1"/>
          <c:order val="1"/>
          <c:tx>
            <c:strRef>
              <c:f>'GDP Sector graphs'!$C$96</c:f>
              <c:strCache>
                <c:ptCount val="1"/>
                <c:pt idx="0">
                  <c:v>IMF Global Growth Forecast in Jan 2016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'GDP Sector graphs'!$A$97:$A$99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'GDP Sector graphs'!$C$97:$C$99</c:f>
              <c:numCache>
                <c:formatCode>General</c:formatCode>
                <c:ptCount val="3"/>
                <c:pt idx="0">
                  <c:v>3.1</c:v>
                </c:pt>
                <c:pt idx="1">
                  <c:v>3.4</c:v>
                </c:pt>
                <c:pt idx="2">
                  <c:v>3.6</c:v>
                </c:pt>
              </c:numCache>
            </c:numRef>
          </c:val>
        </c:ser>
        <c:dLbls/>
        <c:axId val="63399424"/>
        <c:axId val="63400960"/>
      </c:barChart>
      <c:catAx>
        <c:axId val="63399424"/>
        <c:scaling>
          <c:orientation val="minMax"/>
        </c:scaling>
        <c:axPos val="b"/>
        <c:numFmt formatCode="General" sourceLinked="1"/>
        <c:tickLblPos val="nextTo"/>
        <c:crossAx val="63400960"/>
        <c:crosses val="autoZero"/>
        <c:auto val="1"/>
        <c:lblAlgn val="ctr"/>
        <c:lblOffset val="100"/>
      </c:catAx>
      <c:valAx>
        <c:axId val="63400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GDP</a:t>
                </a:r>
                <a:r>
                  <a:rPr lang="en-US" baseline="0" dirty="0" smtClean="0"/>
                  <a:t> Growth %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3399424"/>
        <c:crosses val="autoZero"/>
        <c:crossBetween val="between"/>
      </c:valAx>
    </c:plotArea>
    <c:plotVisOnly val="1"/>
    <c:dispBlanksAs val="gap"/>
  </c:chart>
  <c:spPr>
    <a:solidFill>
      <a:srgbClr val="3366FF">
        <a:alpha val="50000"/>
      </a:srgbClr>
    </a:solidFill>
    <a:ln>
      <a:solidFill>
        <a:schemeClr val="tx1"/>
      </a:solidFill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'GDP Sector graphs'!$A$106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cat>
            <c:numRef>
              <c:f>'GDP Sector graphs'!$B$105:$D$105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'GDP Sector graphs'!$B$106:$D$106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2.8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'GDP Sector graphs'!$A$107</c:f>
              <c:strCache>
                <c:ptCount val="1"/>
                <c:pt idx="0">
                  <c:v>Canadia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'GDP Sector graphs'!$B$105:$D$105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'GDP Sector graphs'!$B$107:$D$107</c:f>
              <c:numCache>
                <c:formatCode>General</c:formatCode>
                <c:ptCount val="3"/>
                <c:pt idx="0">
                  <c:v>1.2</c:v>
                </c:pt>
                <c:pt idx="1">
                  <c:v>1.7</c:v>
                </c:pt>
                <c:pt idx="2">
                  <c:v>2.1</c:v>
                </c:pt>
              </c:numCache>
            </c:numRef>
          </c:val>
        </c:ser>
        <c:ser>
          <c:idx val="2"/>
          <c:order val="2"/>
          <c:tx>
            <c:strRef>
              <c:f>'GDP Sector graphs'!$A$108</c:f>
              <c:strCache>
                <c:ptCount val="1"/>
                <c:pt idx="0">
                  <c:v>Brazil</c:v>
                </c:pt>
              </c:strCache>
            </c:strRef>
          </c:tx>
          <c:cat>
            <c:numRef>
              <c:f>'GDP Sector graphs'!$B$105:$D$105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'GDP Sector graphs'!$B$108:$D$108</c:f>
              <c:numCache>
                <c:formatCode>General</c:formatCode>
                <c:ptCount val="3"/>
                <c:pt idx="0">
                  <c:v>-3.8</c:v>
                </c:pt>
                <c:pt idx="1">
                  <c:v>-3.5</c:v>
                </c:pt>
                <c:pt idx="2">
                  <c:v>0.1</c:v>
                </c:pt>
              </c:numCache>
            </c:numRef>
          </c:val>
        </c:ser>
        <c:ser>
          <c:idx val="3"/>
          <c:order val="3"/>
          <c:tx>
            <c:strRef>
              <c:f>'GDP Sector graphs'!$A$109</c:f>
              <c:strCache>
                <c:ptCount val="1"/>
                <c:pt idx="0">
                  <c:v>Russia</c:v>
                </c:pt>
              </c:strCache>
            </c:strRef>
          </c:tx>
          <c:cat>
            <c:numRef>
              <c:f>'GDP Sector graphs'!$B$105:$D$105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'GDP Sector graphs'!$B$109:$D$109</c:f>
              <c:numCache>
                <c:formatCode>General</c:formatCode>
                <c:ptCount val="3"/>
                <c:pt idx="0">
                  <c:v>-3.7</c:v>
                </c:pt>
                <c:pt idx="1">
                  <c:v>-1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'GDP Sector graphs'!$A$110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rgbClr val="008000"/>
            </a:solidFill>
          </c:spPr>
          <c:cat>
            <c:numRef>
              <c:f>'GDP Sector graphs'!$B$105:$D$105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'GDP Sector graphs'!$B$110:$D$110</c:f>
              <c:numCache>
                <c:formatCode>General</c:formatCode>
                <c:ptCount val="3"/>
                <c:pt idx="0">
                  <c:v>1.3</c:v>
                </c:pt>
                <c:pt idx="1">
                  <c:v>0.70000000000000007</c:v>
                </c:pt>
                <c:pt idx="2">
                  <c:v>1.8</c:v>
                </c:pt>
              </c:numCache>
            </c:numRef>
          </c:val>
        </c:ser>
        <c:dLbls/>
        <c:axId val="63839616"/>
        <c:axId val="63857792"/>
      </c:barChart>
      <c:catAx>
        <c:axId val="63839616"/>
        <c:scaling>
          <c:orientation val="minMax"/>
        </c:scaling>
        <c:axPos val="b"/>
        <c:numFmt formatCode="General" sourceLinked="1"/>
        <c:tickLblPos val="low"/>
        <c:crossAx val="63857792"/>
        <c:crosses val="autoZero"/>
        <c:auto val="1"/>
        <c:lblAlgn val="ctr"/>
        <c:lblOffset val="100"/>
      </c:catAx>
      <c:valAx>
        <c:axId val="638577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GDP Growth %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383961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3366FF">
        <a:alpha val="50000"/>
      </a:srgbClr>
    </a:solidFill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4"/>
  <c:chart>
    <c:plotArea>
      <c:layout>
        <c:manualLayout>
          <c:layoutTarget val="inner"/>
          <c:xMode val="edge"/>
          <c:yMode val="edge"/>
          <c:x val="0.245187909004181"/>
          <c:y val="5.0263143233518402E-2"/>
          <c:w val="0.69720169083558514"/>
          <c:h val="0.72097836249316116"/>
        </c:manualLayout>
      </c:layout>
      <c:barChart>
        <c:barDir val="col"/>
        <c:grouping val="clustered"/>
        <c:ser>
          <c:idx val="3"/>
          <c:order val="0"/>
          <c:tx>
            <c:strRef>
              <c:f>GDP!$I$1</c:f>
              <c:strCache>
                <c:ptCount val="1"/>
                <c:pt idx="0">
                  <c:v>Agriculture, forestry and fishing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numRef>
              <c:f>GDP!$G$13:$G$22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GDP!$I$13:$I$22</c:f>
              <c:numCache>
                <c:formatCode>0.0_]</c:formatCode>
                <c:ptCount val="10"/>
                <c:pt idx="0">
                  <c:v>2.809785596481575</c:v>
                </c:pt>
                <c:pt idx="1">
                  <c:v>-5.462780264262534</c:v>
                </c:pt>
                <c:pt idx="2">
                  <c:v>2.979162027450442</c:v>
                </c:pt>
                <c:pt idx="3">
                  <c:v>19.41150807310872</c:v>
                </c:pt>
                <c:pt idx="4">
                  <c:v>-1.892281697151333</c:v>
                </c:pt>
                <c:pt idx="5">
                  <c:v>-0.30034141945640208</c:v>
                </c:pt>
                <c:pt idx="6">
                  <c:v>1.309012455702415</c:v>
                </c:pt>
                <c:pt idx="7">
                  <c:v>0.59743489898374891</c:v>
                </c:pt>
                <c:pt idx="8">
                  <c:v>1.5251132333090567</c:v>
                </c:pt>
                <c:pt idx="9">
                  <c:v>5.5668873371793666</c:v>
                </c:pt>
              </c:numCache>
            </c:numRef>
          </c:val>
        </c:ser>
        <c:ser>
          <c:idx val="0"/>
          <c:order val="1"/>
          <c:tx>
            <c:strRef>
              <c:f>GDP!$J$1</c:f>
              <c:strCache>
                <c:ptCount val="1"/>
                <c:pt idx="0">
                  <c:v>Mining and quarrying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GDP!$G$13:$G$22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GDP!$J$13:$J$22</c:f>
              <c:numCache>
                <c:formatCode>0.0_]</c:formatCode>
                <c:ptCount val="10"/>
                <c:pt idx="0">
                  <c:v>1.0262027750802929</c:v>
                </c:pt>
                <c:pt idx="1">
                  <c:v>-0.59216284704167788</c:v>
                </c:pt>
                <c:pt idx="2">
                  <c:v>-0.63677082909433114</c:v>
                </c:pt>
                <c:pt idx="3">
                  <c:v>-5.3351067698944226</c:v>
                </c:pt>
                <c:pt idx="4">
                  <c:v>-5.1297666105897965</c:v>
                </c:pt>
                <c:pt idx="5">
                  <c:v>5.2642506592335252</c:v>
                </c:pt>
                <c:pt idx="6">
                  <c:v>-0.74014188493305211</c:v>
                </c:pt>
                <c:pt idx="7">
                  <c:v>-2.9187369734093949</c:v>
                </c:pt>
                <c:pt idx="8">
                  <c:v>4.0257370629844855</c:v>
                </c:pt>
                <c:pt idx="9">
                  <c:v>-1.579629994773327</c:v>
                </c:pt>
              </c:numCache>
            </c:numRef>
          </c:val>
        </c:ser>
        <c:dLbls/>
        <c:axId val="64107264"/>
        <c:axId val="64108800"/>
      </c:barChart>
      <c:catAx>
        <c:axId val="64107264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800">
                <a:latin typeface="Arial"/>
                <a:cs typeface="Arial"/>
              </a:defRPr>
            </a:pPr>
            <a:endParaRPr lang="en-US"/>
          </a:p>
        </c:txPr>
        <c:crossAx val="64108800"/>
        <c:crosses val="autoZero"/>
        <c:auto val="1"/>
        <c:lblAlgn val="ctr"/>
        <c:lblOffset val="100"/>
      </c:catAx>
      <c:valAx>
        <c:axId val="64108800"/>
        <c:scaling>
          <c:orientation val="minMax"/>
          <c:max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/>
                    <a:cs typeface="Arial"/>
                  </a:defRPr>
                </a:pPr>
                <a:r>
                  <a:rPr lang="en-US" dirty="0" smtClean="0">
                    <a:latin typeface="Arial"/>
                    <a:cs typeface="Arial"/>
                  </a:rPr>
                  <a:t>GDP Growth %</a:t>
                </a:r>
                <a:endParaRPr lang="en-US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3.1020984701664703E-2"/>
              <c:y val="0.27658124164881398"/>
            </c:manualLayout>
          </c:layout>
        </c:title>
        <c:numFmt formatCode="0.0_]" sourceLinked="1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6410726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9100586851429399"/>
          <c:y val="0.84556486289601096"/>
          <c:w val="0.71105086813394602"/>
          <c:h val="0.12513460652213701"/>
        </c:manualLayout>
      </c:layout>
      <c:txPr>
        <a:bodyPr/>
        <a:lstStyle/>
        <a:p>
          <a:pPr>
            <a:defRPr sz="800">
              <a:latin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3366FF">
        <a:alpha val="50000"/>
      </a:srgb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4"/>
  <c:chart>
    <c:plotArea>
      <c:layout>
        <c:manualLayout>
          <c:layoutTarget val="inner"/>
          <c:xMode val="edge"/>
          <c:yMode val="edge"/>
          <c:x val="0.17719402934241699"/>
          <c:y val="4.7613362195509497E-2"/>
          <c:w val="0.76423324362352019"/>
          <c:h val="0.74270933008489726"/>
        </c:manualLayout>
      </c:layout>
      <c:barChart>
        <c:barDir val="col"/>
        <c:grouping val="clustered"/>
        <c:ser>
          <c:idx val="3"/>
          <c:order val="0"/>
          <c:tx>
            <c:strRef>
              <c:f>GDP!$K$1</c:f>
              <c:strCache>
                <c:ptCount val="1"/>
                <c:pt idx="0">
                  <c:v>Manu-facturing</c:v>
                </c:pt>
              </c:strCache>
            </c:strRef>
          </c:tx>
          <c:spPr>
            <a:solidFill>
              <a:srgbClr val="000090"/>
            </a:solidFill>
          </c:spPr>
          <c:cat>
            <c:numRef>
              <c:f>GDP!$G$13:$G$22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GDP!$K$13:$K$22</c:f>
              <c:numCache>
                <c:formatCode>0.0_]</c:formatCode>
                <c:ptCount val="10"/>
                <c:pt idx="0">
                  <c:v>6.2041686307461958</c:v>
                </c:pt>
                <c:pt idx="1">
                  <c:v>6.4381843373819656</c:v>
                </c:pt>
                <c:pt idx="2">
                  <c:v>5.3523300752034766</c:v>
                </c:pt>
                <c:pt idx="3">
                  <c:v>2.3150620869016456</c:v>
                </c:pt>
                <c:pt idx="4">
                  <c:v>-10.626967088040129</c:v>
                </c:pt>
                <c:pt idx="5">
                  <c:v>5.9073327937688909</c:v>
                </c:pt>
                <c:pt idx="6">
                  <c:v>2.9444024994960354</c:v>
                </c:pt>
                <c:pt idx="7">
                  <c:v>1.8592651528249178</c:v>
                </c:pt>
                <c:pt idx="8">
                  <c:v>0.74623293140602698</c:v>
                </c:pt>
                <c:pt idx="9">
                  <c:v>4.1118659481284695E-2</c:v>
                </c:pt>
              </c:numCache>
            </c:numRef>
          </c:val>
        </c:ser>
        <c:ser>
          <c:idx val="0"/>
          <c:order val="1"/>
          <c:tx>
            <c:strRef>
              <c:f>GDP!$L$1</c:f>
              <c:strCache>
                <c:ptCount val="1"/>
                <c:pt idx="0">
                  <c:v>Electricity, gas and water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GDP!$L$13:$L$22</c:f>
              <c:numCache>
                <c:formatCode>0.0_]</c:formatCode>
                <c:ptCount val="10"/>
                <c:pt idx="0">
                  <c:v>5.3460986117759566</c:v>
                </c:pt>
                <c:pt idx="1">
                  <c:v>3.4195491090632446</c:v>
                </c:pt>
                <c:pt idx="2">
                  <c:v>3.4150139076415509</c:v>
                </c:pt>
                <c:pt idx="3">
                  <c:v>-3.5400000000000058</c:v>
                </c:pt>
                <c:pt idx="4">
                  <c:v>-1.7549835609134732</c:v>
                </c:pt>
                <c:pt idx="5">
                  <c:v>2.415846360251436</c:v>
                </c:pt>
                <c:pt idx="6">
                  <c:v>1.382698750066254</c:v>
                </c:pt>
                <c:pt idx="7">
                  <c:v>-0.11324206216698902</c:v>
                </c:pt>
                <c:pt idx="8">
                  <c:v>-0.61917704684525199</c:v>
                </c:pt>
                <c:pt idx="9">
                  <c:v>-0.89197398223068103</c:v>
                </c:pt>
              </c:numCache>
            </c:numRef>
          </c:val>
        </c:ser>
        <c:ser>
          <c:idx val="1"/>
          <c:order val="2"/>
          <c:tx>
            <c:strRef>
              <c:f>GDP!$M$1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rgbClr val="008000"/>
            </a:solidFill>
          </c:spPr>
          <c:val>
            <c:numRef>
              <c:f>GDP!$M$13:$M$22</c:f>
              <c:numCache>
                <c:formatCode>0.0_]</c:formatCode>
                <c:ptCount val="10"/>
                <c:pt idx="0">
                  <c:v>11.92127949841799</c:v>
                </c:pt>
                <c:pt idx="1">
                  <c:v>10.436225945329157</c:v>
                </c:pt>
                <c:pt idx="2">
                  <c:v>15.519598075634281</c:v>
                </c:pt>
                <c:pt idx="3">
                  <c:v>9.8742242739736117</c:v>
                </c:pt>
                <c:pt idx="4">
                  <c:v>8.5437345068606021</c:v>
                </c:pt>
                <c:pt idx="5">
                  <c:v>0.7319794145056312</c:v>
                </c:pt>
                <c:pt idx="6">
                  <c:v>0.37369800010418402</c:v>
                </c:pt>
                <c:pt idx="7">
                  <c:v>2.0814261650652237</c:v>
                </c:pt>
                <c:pt idx="8">
                  <c:v>2.7244188909336486</c:v>
                </c:pt>
                <c:pt idx="9">
                  <c:v>2.8763465326478146</c:v>
                </c:pt>
              </c:numCache>
            </c:numRef>
          </c:val>
        </c:ser>
        <c:dLbls/>
        <c:axId val="64144128"/>
        <c:axId val="64145664"/>
      </c:barChart>
      <c:catAx>
        <c:axId val="64144128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800">
                <a:latin typeface="Arial"/>
                <a:cs typeface="Arial"/>
              </a:defRPr>
            </a:pPr>
            <a:endParaRPr lang="en-US"/>
          </a:p>
        </c:txPr>
        <c:crossAx val="64145664"/>
        <c:crosses val="autoZero"/>
        <c:auto val="1"/>
        <c:lblAlgn val="ctr"/>
        <c:lblOffset val="100"/>
        <c:tickLblSkip val="1"/>
      </c:catAx>
      <c:valAx>
        <c:axId val="64145664"/>
        <c:scaling>
          <c:orientation val="minMax"/>
        </c:scaling>
        <c:axPos val="l"/>
        <c:majorGridlines/>
        <c:numFmt formatCode="0.0_]" sourceLinked="1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64144128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64367985729683"/>
          <c:y val="0.80497295757133203"/>
          <c:w val="0.70730842886730794"/>
          <c:h val="0.165726511846816"/>
        </c:manualLayout>
      </c:layout>
      <c:txPr>
        <a:bodyPr/>
        <a:lstStyle/>
        <a:p>
          <a:pPr>
            <a:defRPr sz="800">
              <a:latin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3366FF">
        <a:alpha val="50000"/>
      </a:srgb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4"/>
  <c:chart>
    <c:plotArea>
      <c:layout>
        <c:manualLayout>
          <c:layoutTarget val="inner"/>
          <c:xMode val="edge"/>
          <c:yMode val="edge"/>
          <c:x val="0.15513532211989803"/>
          <c:y val="4.7613362195509497E-2"/>
          <c:w val="0.78925446271134592"/>
          <c:h val="0.58627189392746493"/>
        </c:manualLayout>
      </c:layout>
      <c:barChart>
        <c:barDir val="col"/>
        <c:grouping val="clustered"/>
        <c:ser>
          <c:idx val="2"/>
          <c:order val="0"/>
          <c:tx>
            <c:strRef>
              <c:f>GDP!$N$1</c:f>
              <c:strCache>
                <c:ptCount val="1"/>
                <c:pt idx="0">
                  <c:v>Wholesale, retail and motor trade; catering and accomodation</c:v>
                </c:pt>
              </c:strCache>
            </c:strRef>
          </c:tx>
          <c:cat>
            <c:numRef>
              <c:f>GDP!$G$13:$G$22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GDP!$N$13:$N$22</c:f>
              <c:numCache>
                <c:formatCode>0.0_]</c:formatCode>
                <c:ptCount val="10"/>
                <c:pt idx="0">
                  <c:v>7.0466309866886121</c:v>
                </c:pt>
                <c:pt idx="1">
                  <c:v>5.9605501604515156</c:v>
                </c:pt>
                <c:pt idx="2">
                  <c:v>5.5986028019565168</c:v>
                </c:pt>
                <c:pt idx="3">
                  <c:v>1.75291953295556</c:v>
                </c:pt>
                <c:pt idx="4">
                  <c:v>-1.1173230565031527</c:v>
                </c:pt>
                <c:pt idx="5">
                  <c:v>4.4270360786232761</c:v>
                </c:pt>
                <c:pt idx="6">
                  <c:v>3.828485810380954</c:v>
                </c:pt>
                <c:pt idx="7">
                  <c:v>3.59080068548792</c:v>
                </c:pt>
                <c:pt idx="8">
                  <c:v>1.8560902858026507</c:v>
                </c:pt>
                <c:pt idx="9">
                  <c:v>1.2562458508733132</c:v>
                </c:pt>
              </c:numCache>
            </c:numRef>
          </c:val>
        </c:ser>
        <c:ser>
          <c:idx val="3"/>
          <c:order val="1"/>
          <c:tx>
            <c:strRef>
              <c:f>GDP!$O$1</c:f>
              <c:strCache>
                <c:ptCount val="1"/>
                <c:pt idx="0">
                  <c:v>Transport, storage and com-munication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val>
            <c:numRef>
              <c:f>GDP!$O$13:$O$22</c:f>
              <c:numCache>
                <c:formatCode>0.0_]</c:formatCode>
                <c:ptCount val="10"/>
                <c:pt idx="0">
                  <c:v>5.2943174869204626</c:v>
                </c:pt>
                <c:pt idx="1">
                  <c:v>5.1158728861318252</c:v>
                </c:pt>
                <c:pt idx="2">
                  <c:v>7.5109043846137098</c:v>
                </c:pt>
                <c:pt idx="3">
                  <c:v>3.5001569793292755</c:v>
                </c:pt>
                <c:pt idx="4">
                  <c:v>-0.18755846664552703</c:v>
                </c:pt>
                <c:pt idx="5">
                  <c:v>1.6779206941281188</c:v>
                </c:pt>
                <c:pt idx="6">
                  <c:v>3.024013895615298</c:v>
                </c:pt>
                <c:pt idx="7">
                  <c:v>2.4505675882849705</c:v>
                </c:pt>
                <c:pt idx="8">
                  <c:v>1.9935045268867815</c:v>
                </c:pt>
                <c:pt idx="9">
                  <c:v>2.2609249241280764</c:v>
                </c:pt>
              </c:numCache>
            </c:numRef>
          </c:val>
        </c:ser>
        <c:ser>
          <c:idx val="4"/>
          <c:order val="2"/>
          <c:tx>
            <c:strRef>
              <c:f>GDP!$P$1</c:f>
              <c:strCache>
                <c:ptCount val="1"/>
                <c:pt idx="0">
                  <c:v>Finance, real estate and business services</c:v>
                </c:pt>
              </c:strCache>
            </c:strRef>
          </c:tx>
          <c:spPr>
            <a:solidFill>
              <a:srgbClr val="008000"/>
            </a:solidFill>
          </c:spPr>
          <c:val>
            <c:numRef>
              <c:f>GDP!$P$13:$P$22</c:f>
              <c:numCache>
                <c:formatCode>0.0_]</c:formatCode>
                <c:ptCount val="10"/>
                <c:pt idx="0">
                  <c:v>5.7091191368800622</c:v>
                </c:pt>
                <c:pt idx="1">
                  <c:v>9.6440482092428486</c:v>
                </c:pt>
                <c:pt idx="2">
                  <c:v>7.2534964953418815</c:v>
                </c:pt>
                <c:pt idx="3">
                  <c:v>5.5793909038869609</c:v>
                </c:pt>
                <c:pt idx="4">
                  <c:v>1.0548472405946259</c:v>
                </c:pt>
                <c:pt idx="5">
                  <c:v>1.2398643659507227</c:v>
                </c:pt>
                <c:pt idx="6">
                  <c:v>4.101309690290039</c:v>
                </c:pt>
                <c:pt idx="7">
                  <c:v>2.9508823491258895</c:v>
                </c:pt>
                <c:pt idx="8">
                  <c:v>3.0383692481207163</c:v>
                </c:pt>
                <c:pt idx="9">
                  <c:v>2.2299359519989252</c:v>
                </c:pt>
              </c:numCache>
            </c:numRef>
          </c:val>
        </c:ser>
        <c:ser>
          <c:idx val="0"/>
          <c:order val="3"/>
          <c:tx>
            <c:strRef>
              <c:f>GDP!$Q$1</c:f>
              <c:strCache>
                <c:ptCount val="1"/>
                <c:pt idx="0">
                  <c:v>General government services</c:v>
                </c:pt>
              </c:strCache>
            </c:strRef>
          </c:tx>
          <c:val>
            <c:numRef>
              <c:f>GDP!$Q$14:$Q$22</c:f>
              <c:numCache>
                <c:formatCode>0.0_]</c:formatCode>
                <c:ptCount val="9"/>
                <c:pt idx="0">
                  <c:v>3.0620327501620612</c:v>
                </c:pt>
                <c:pt idx="1">
                  <c:v>4.6609421441202077</c:v>
                </c:pt>
                <c:pt idx="2">
                  <c:v>5.5669236469820476</c:v>
                </c:pt>
                <c:pt idx="3">
                  <c:v>3.1833469541711144</c:v>
                </c:pt>
                <c:pt idx="4">
                  <c:v>2.7228809837505414</c:v>
                </c:pt>
                <c:pt idx="5">
                  <c:v>4.4601838145346449</c:v>
                </c:pt>
                <c:pt idx="6">
                  <c:v>3.5578845266681607</c:v>
                </c:pt>
                <c:pt idx="7">
                  <c:v>3.079495766835564</c:v>
                </c:pt>
                <c:pt idx="8">
                  <c:v>3.0355884347560056</c:v>
                </c:pt>
              </c:numCache>
            </c:numRef>
          </c:val>
        </c:ser>
        <c:ser>
          <c:idx val="1"/>
          <c:order val="4"/>
          <c:tx>
            <c:strRef>
              <c:f>GDP!$R$1</c:f>
              <c:strCache>
                <c:ptCount val="1"/>
                <c:pt idx="0">
                  <c:v>Personal services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GDP!$R$13:$R$22</c:f>
              <c:numCache>
                <c:formatCode>0.0_]</c:formatCode>
                <c:ptCount val="10"/>
                <c:pt idx="0">
                  <c:v>3.7969232213473569</c:v>
                </c:pt>
                <c:pt idx="1">
                  <c:v>5.221090569523156</c:v>
                </c:pt>
                <c:pt idx="2">
                  <c:v>5.509251786526578</c:v>
                </c:pt>
                <c:pt idx="3">
                  <c:v>3.7614349506986575</c:v>
                </c:pt>
                <c:pt idx="4">
                  <c:v>-0.80501092048724787</c:v>
                </c:pt>
                <c:pt idx="5">
                  <c:v>0.36901665371753706</c:v>
                </c:pt>
                <c:pt idx="6">
                  <c:v>2.4244553759662586</c:v>
                </c:pt>
                <c:pt idx="7">
                  <c:v>2.0581336131732968</c:v>
                </c:pt>
                <c:pt idx="8">
                  <c:v>1.8493131549568183</c:v>
                </c:pt>
                <c:pt idx="9">
                  <c:v>1.4189962625003287</c:v>
                </c:pt>
              </c:numCache>
            </c:numRef>
          </c:val>
        </c:ser>
        <c:dLbls/>
        <c:axId val="64187008"/>
        <c:axId val="64196992"/>
      </c:barChart>
      <c:catAx>
        <c:axId val="64187008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800" baseline="0">
                <a:latin typeface="Arial"/>
                <a:cs typeface="Arial"/>
              </a:defRPr>
            </a:pPr>
            <a:endParaRPr lang="en-US"/>
          </a:p>
        </c:txPr>
        <c:crossAx val="64196992"/>
        <c:crosses val="autoZero"/>
        <c:auto val="1"/>
        <c:lblAlgn val="ctr"/>
        <c:lblOffset val="100"/>
      </c:catAx>
      <c:valAx>
        <c:axId val="64196992"/>
        <c:scaling>
          <c:orientation val="minMax"/>
          <c:max val="20"/>
        </c:scaling>
        <c:axPos val="l"/>
        <c:majorGridlines/>
        <c:numFmt formatCode="0.0_]" sourceLinked="1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64187008"/>
        <c:crosses val="autoZero"/>
        <c:crossBetween val="between"/>
        <c:minorUnit val="0.4"/>
      </c:valAx>
      <c:spPr>
        <a:noFill/>
      </c:spPr>
    </c:plotArea>
    <c:legend>
      <c:legendPos val="b"/>
      <c:layout>
        <c:manualLayout>
          <c:xMode val="edge"/>
          <c:yMode val="edge"/>
          <c:x val="4.274711094658961E-2"/>
          <c:y val="0.67051091935028995"/>
          <c:w val="0.91450577810682099"/>
          <c:h val="0.29286341742239502"/>
        </c:manualLayout>
      </c:layout>
      <c:txPr>
        <a:bodyPr/>
        <a:lstStyle/>
        <a:p>
          <a:pPr>
            <a:defRPr sz="800">
              <a:latin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3366FF">
        <a:alpha val="50000"/>
      </a:srgbClr>
    </a:solidFill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0.12113</cdr:x>
      <cdr:y>0.04761</cdr:y>
    </cdr:from>
    <cdr:to>
      <cdr:x>0.19849</cdr:x>
      <cdr:y>0.17194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1722" y="159850"/>
          <a:ext cx="595020" cy="417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0.18842</cdr:x>
      <cdr:y>0.29462</cdr:y>
    </cdr:from>
    <cdr:to>
      <cdr:x>0.28041</cdr:x>
      <cdr:y>0.7885</cdr:y>
    </cdr:to>
    <cdr:sp macro="" textlink="">
      <cdr:nvSpPr>
        <cdr:cNvPr id="3" name="TextBox 2"/>
        <cdr:cNvSpPr txBox="1"/>
      </cdr:nvSpPr>
      <cdr:spPr>
        <a:xfrm xmlns:a="http://schemas.openxmlformats.org/drawingml/2006/main" rot="5400000">
          <a:off x="131640" y="1664645"/>
          <a:ext cx="1693123" cy="383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b="1" dirty="0" smtClean="0"/>
            <a:t>IMF Forecast in Oct 2015</a:t>
          </a:r>
          <a:endParaRPr lang="en-GB" sz="1000" b="1" dirty="0"/>
        </a:p>
      </cdr:txBody>
    </cdr:sp>
  </cdr:relSizeAnchor>
  <cdr:relSizeAnchor xmlns:cdr="http://schemas.openxmlformats.org/drawingml/2006/chartDrawing">
    <cdr:from>
      <cdr:x>0.25776</cdr:x>
      <cdr:y>0.29462</cdr:y>
    </cdr:from>
    <cdr:to>
      <cdr:x>0.36828</cdr:x>
      <cdr:y>0.79895</cdr:y>
    </cdr:to>
    <cdr:sp macro="" textlink="">
      <cdr:nvSpPr>
        <cdr:cNvPr id="4" name="TextBox 3"/>
        <cdr:cNvSpPr txBox="1"/>
      </cdr:nvSpPr>
      <cdr:spPr>
        <a:xfrm xmlns:a="http://schemas.openxmlformats.org/drawingml/2006/main" rot="5400000">
          <a:off x="441743" y="1643895"/>
          <a:ext cx="1728948" cy="461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1" dirty="0" smtClean="0"/>
            <a:t>IMF Forecast in Jan 2016</a:t>
          </a:r>
          <a:endParaRPr lang="en-GB" sz="1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0.21025</cdr:x>
      <cdr:y>0.31708</cdr:y>
    </cdr:from>
    <cdr:to>
      <cdr:x>0.84099</cdr:x>
      <cdr:y>0.4075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624203" y="1099493"/>
          <a:ext cx="1872583" cy="31351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5184" cy="495216"/>
          </a:xfrm>
          <a:prstGeom prst="rect">
            <a:avLst/>
          </a:prstGeom>
        </p:spPr>
        <p:txBody>
          <a:bodyPr vert="horz" lIns="91963" tIns="45982" rIns="91963" bIns="45982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122" y="2"/>
            <a:ext cx="2955184" cy="495216"/>
          </a:xfrm>
          <a:prstGeom prst="rect">
            <a:avLst/>
          </a:prstGeom>
        </p:spPr>
        <p:txBody>
          <a:bodyPr vert="horz" lIns="91963" tIns="45982" rIns="91963" bIns="45982" rtlCol="0"/>
          <a:lstStyle>
            <a:lvl1pPr algn="r">
              <a:defRPr sz="1200"/>
            </a:lvl1pPr>
          </a:lstStyle>
          <a:p>
            <a:fld id="{1A95F896-47D1-48C3-BF58-F82C88CD04E5}" type="datetimeFigureOut">
              <a:rPr lang="en-ZA" smtClean="0"/>
              <a:pPr/>
              <a:t>2016/02/25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0290"/>
            <a:ext cx="2955184" cy="496813"/>
          </a:xfrm>
          <a:prstGeom prst="rect">
            <a:avLst/>
          </a:prstGeom>
        </p:spPr>
        <p:txBody>
          <a:bodyPr vert="horz" lIns="91963" tIns="45982" rIns="91963" bIns="45982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122" y="9420290"/>
            <a:ext cx="2955184" cy="496813"/>
          </a:xfrm>
          <a:prstGeom prst="rect">
            <a:avLst/>
          </a:prstGeom>
        </p:spPr>
        <p:txBody>
          <a:bodyPr vert="horz" lIns="91963" tIns="45982" rIns="91963" bIns="45982" rtlCol="0" anchor="b"/>
          <a:lstStyle>
            <a:lvl1pPr algn="r">
              <a:defRPr sz="1200"/>
            </a:lvl1pPr>
          </a:lstStyle>
          <a:p>
            <a:fld id="{E7ECE066-83F0-4945-8E5E-D3C79E8FC2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69102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5290" cy="495935"/>
          </a:xfrm>
          <a:prstGeom prst="rect">
            <a:avLst/>
          </a:prstGeom>
        </p:spPr>
        <p:txBody>
          <a:bodyPr vert="horz" lIns="91963" tIns="45982" rIns="91963" bIns="45982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1"/>
            <a:ext cx="2955290" cy="495935"/>
          </a:xfrm>
          <a:prstGeom prst="rect">
            <a:avLst/>
          </a:prstGeom>
        </p:spPr>
        <p:txBody>
          <a:bodyPr vert="horz" lIns="91963" tIns="45982" rIns="91963" bIns="45982" rtlCol="0"/>
          <a:lstStyle>
            <a:lvl1pPr algn="r">
              <a:defRPr sz="1200"/>
            </a:lvl1pPr>
          </a:lstStyle>
          <a:p>
            <a:fld id="{AE0413D3-3B14-430E-B2A2-82129D137934}" type="datetimeFigureOut">
              <a:rPr lang="en-ZA" smtClean="0"/>
              <a:pPr/>
              <a:t>2016/02/25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3" tIns="45982" rIns="91963" bIns="45982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1" y="4711384"/>
            <a:ext cx="5455920" cy="4463415"/>
          </a:xfrm>
          <a:prstGeom prst="rect">
            <a:avLst/>
          </a:prstGeom>
        </p:spPr>
        <p:txBody>
          <a:bodyPr vert="horz" lIns="91963" tIns="45982" rIns="91963" bIns="459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1044"/>
            <a:ext cx="2955290" cy="495935"/>
          </a:xfrm>
          <a:prstGeom prst="rect">
            <a:avLst/>
          </a:prstGeom>
        </p:spPr>
        <p:txBody>
          <a:bodyPr vert="horz" lIns="91963" tIns="45982" rIns="91963" bIns="45982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963" tIns="45982" rIns="91963" bIns="45982" rtlCol="0" anchor="b"/>
          <a:lstStyle>
            <a:lvl1pPr algn="r">
              <a:defRPr sz="1200"/>
            </a:lvl1pPr>
          </a:lstStyle>
          <a:p>
            <a:fld id="{E364D74A-4D23-4919-8AEB-5AED8755AED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41086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B166C-EB8E-44EE-B509-2026053AADBF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213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fld id="{22C61EE8-9F2B-6747-8FBB-C01CEF6FA847}" type="datetime1">
              <a:rPr lang="en-GB" smtClean="0"/>
              <a:pPr/>
              <a:t>25/02/2016</a:t>
            </a:fld>
            <a:endParaRPr lang="en-Z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453188"/>
            <a:ext cx="2895600" cy="268287"/>
          </a:xfrm>
        </p:spPr>
        <p:txBody>
          <a:bodyPr/>
          <a:lstStyle>
            <a:lvl1pPr>
              <a:defRPr sz="1100" dirty="0" smtClean="0"/>
            </a:lvl1pPr>
          </a:lstStyle>
          <a:p>
            <a:r>
              <a:rPr lang="en-ZA" dirty="0" smtClean="0"/>
              <a:t>SECRET</a:t>
            </a:r>
            <a:endParaRPr lang="en-Z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9175" y="6570663"/>
            <a:ext cx="504825" cy="287337"/>
          </a:xfrm>
        </p:spPr>
        <p:txBody>
          <a:bodyPr/>
          <a:lstStyle>
            <a:lvl1pPr>
              <a:defRPr/>
            </a:lvl1pPr>
          </a:lstStyle>
          <a:p>
            <a:fld id="{EA39615D-1C02-4900-BAA9-ADAA879A0238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7" name="Group 7"/>
          <p:cNvGrpSpPr/>
          <p:nvPr/>
        </p:nvGrpSpPr>
        <p:grpSpPr>
          <a:xfrm>
            <a:off x="3619500" y="0"/>
            <a:ext cx="1905000" cy="2057400"/>
            <a:chOff x="8153400" y="0"/>
            <a:chExt cx="990600" cy="1143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8153400" y="0"/>
              <a:ext cx="990600" cy="1143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10" name="Picture 9" descr="EcoDevDepLogo"/>
            <p:cNvPicPr>
              <a:picLocks noChangeAspect="1" noChangeArrowheads="1"/>
            </p:cNvPicPr>
            <p:nvPr/>
          </p:nvPicPr>
          <p:blipFill>
            <a:blip r:embed="rId2" cstate="print"/>
            <a:srcRect l="-2751" r="71021"/>
            <a:stretch>
              <a:fillRect/>
            </a:stretch>
          </p:blipFill>
          <p:spPr bwMode="auto">
            <a:xfrm>
              <a:off x="8229600" y="1"/>
              <a:ext cx="914400" cy="106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FAF7C-4A6F-4E17-8A9E-28AE16E4E487}" type="datetime1">
              <a:rPr lang="en-US">
                <a:solidFill>
                  <a:srgbClr val="000000"/>
                </a:solidFill>
              </a:rPr>
              <a:pPr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49B6B-380B-4BF5-A150-9755A2A32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3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46F8-81B6-4318-BF55-F4712243C7EF}" type="datetime1">
              <a:rPr lang="en-US">
                <a:solidFill>
                  <a:srgbClr val="000000"/>
                </a:solidFill>
              </a:rPr>
              <a:pPr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09CCB-CB69-4F83-98F1-EA2B613F86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13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225B3-3805-4C22-A7FA-0EA66ABC3E39}" type="datetime1">
              <a:rPr lang="en-US">
                <a:solidFill>
                  <a:srgbClr val="000000"/>
                </a:solidFill>
              </a:rPr>
              <a:pPr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3E843-0D6D-4D8A-93A1-059C44F998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797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88F9F-3921-4F0F-B238-89FECE3B08E8}" type="datetime1">
              <a:rPr lang="en-US">
                <a:solidFill>
                  <a:srgbClr val="000000"/>
                </a:solidFill>
              </a:rPr>
              <a:pPr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9F2B-C1E0-4F6C-8D76-69E5BA2F8E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2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7F1D-5088-459E-B992-4D61027B9E6A}" type="datetime1">
              <a:rPr lang="en-US">
                <a:solidFill>
                  <a:srgbClr val="000000"/>
                </a:solidFill>
              </a:rPr>
              <a:pPr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B65F-5036-4B03-BA3A-1DB376EC0C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12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78A3-75CF-4DA9-8372-BC673D7AEC6C}" type="datetime1">
              <a:rPr lang="en-US">
                <a:solidFill>
                  <a:srgbClr val="000000"/>
                </a:solidFill>
              </a:rPr>
              <a:pPr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D7C3F-FC19-412F-9FEF-A727F4A15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079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392A8-E733-48A2-B5E3-41FF4D2F2316}" type="datetime1">
              <a:rPr lang="en-US">
                <a:solidFill>
                  <a:srgbClr val="000000"/>
                </a:solidFill>
              </a:rPr>
              <a:pPr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0094-FBDE-4BAD-AD7A-4C87AB5B1B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779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D9E2F-B89B-4DE5-9011-9F2A2597B9EB}" type="datetime1">
              <a:rPr lang="en-US">
                <a:solidFill>
                  <a:srgbClr val="000000"/>
                </a:solidFill>
              </a:rPr>
              <a:pPr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38AA-656E-4937-A11F-8771E177B1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749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17A64-1689-4364-9432-B993D4DCBF8E}" type="datetime1">
              <a:rPr lang="en-US">
                <a:solidFill>
                  <a:srgbClr val="000000"/>
                </a:solidFill>
              </a:rPr>
              <a:pPr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FE9D-F5BA-45B7-8A7D-3F1D183012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006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857FE-D259-4123-984F-F2862DEB4ECF}" type="datetime1">
              <a:rPr lang="en-US">
                <a:solidFill>
                  <a:srgbClr val="000000"/>
                </a:solidFill>
              </a:rPr>
              <a:pPr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927AC-E5E0-4A9E-9C61-06A8F9B28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96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000"/>
            <a:ext cx="7924800" cy="1143000"/>
          </a:xfrm>
        </p:spPr>
        <p:txBody>
          <a:bodyPr/>
          <a:lstStyle>
            <a:lvl1pPr>
              <a:defRPr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6000"/>
            <a:ext cx="8686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000" y="6454800"/>
            <a:ext cx="2895600" cy="339725"/>
          </a:xfrm>
        </p:spPr>
        <p:txBody>
          <a:bodyPr/>
          <a:lstStyle>
            <a:lvl1pPr algn="r">
              <a:defRPr dirty="0" smtClean="0"/>
            </a:lvl1pPr>
          </a:lstStyle>
          <a:p>
            <a:r>
              <a:rPr lang="en-ZA" dirty="0" smtClean="0"/>
              <a:t>SECRET</a:t>
            </a:r>
            <a:endParaRPr lang="en-Z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EA39615D-1C02-4900-BAA9-ADAA879A0238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4" name="Group 8"/>
          <p:cNvGrpSpPr/>
          <p:nvPr/>
        </p:nvGrpSpPr>
        <p:grpSpPr>
          <a:xfrm>
            <a:off x="8153400" y="0"/>
            <a:ext cx="990600" cy="1143000"/>
            <a:chOff x="8153400" y="0"/>
            <a:chExt cx="990600" cy="1143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153400" y="0"/>
              <a:ext cx="990600" cy="1143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11" name="Picture 10" descr="EcoDevDepLogo"/>
            <p:cNvPicPr>
              <a:picLocks noChangeAspect="1" noChangeArrowheads="1"/>
            </p:cNvPicPr>
            <p:nvPr/>
          </p:nvPicPr>
          <p:blipFill>
            <a:blip r:embed="rId2" cstate="print"/>
            <a:srcRect l="-2751" r="71021"/>
            <a:stretch>
              <a:fillRect/>
            </a:stretch>
          </p:blipFill>
          <p:spPr bwMode="auto">
            <a:xfrm>
              <a:off x="8229600" y="1"/>
              <a:ext cx="914400" cy="106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89F14-EE27-4DC3-86A2-7E58F604F916}" type="datetime1">
              <a:rPr lang="en-US">
                <a:solidFill>
                  <a:srgbClr val="000000"/>
                </a:solidFill>
              </a:rPr>
              <a:pPr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DEDEE-A75D-4F5F-8F2B-52397A8975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324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38C59-8F3B-4792-9E32-539906DA853A}" type="datetime1">
              <a:rPr lang="en-US">
                <a:solidFill>
                  <a:srgbClr val="000000"/>
                </a:solidFill>
              </a:rPr>
              <a:pPr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DA16-A980-4483-A408-E7C5ED0E0B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476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fld id="{22C61EE8-9F2B-6747-8FBB-C01CEF6FA847}" type="datetime1">
              <a:rPr lang="en-GB" smtClean="0">
                <a:solidFill>
                  <a:srgbClr val="000000"/>
                </a:solidFill>
              </a:rPr>
              <a:pPr/>
              <a:t>25/02/2016</a:t>
            </a:fld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453188"/>
            <a:ext cx="2895600" cy="268287"/>
          </a:xfrm>
        </p:spPr>
        <p:txBody>
          <a:bodyPr/>
          <a:lstStyle>
            <a:lvl1pPr>
              <a:defRPr sz="1100" dirty="0" smtClean="0"/>
            </a:lvl1pPr>
          </a:lstStyle>
          <a:p>
            <a:r>
              <a:rPr lang="en-ZA" dirty="0">
                <a:solidFill>
                  <a:srgbClr val="000000"/>
                </a:solidFill>
              </a:rPr>
              <a:t>SECRET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9175" y="6570663"/>
            <a:ext cx="504825" cy="287337"/>
          </a:xfrm>
        </p:spPr>
        <p:txBody>
          <a:bodyPr/>
          <a:lstStyle>
            <a:lvl1pPr>
              <a:defRPr/>
            </a:lvl1pPr>
          </a:lstStyle>
          <a:p>
            <a:fld id="{EA39615D-1C02-4900-BAA9-ADAA879A0238}" type="slidenum">
              <a:rPr lang="en-ZA" smtClean="0">
                <a:solidFill>
                  <a:srgbClr val="000000"/>
                </a:solidFill>
              </a:rPr>
              <a:pPr/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619500" y="0"/>
            <a:ext cx="1905000" cy="2057400"/>
            <a:chOff x="8153400" y="0"/>
            <a:chExt cx="990600" cy="1143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8153400" y="0"/>
              <a:ext cx="990600" cy="1143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9" descr="EcoDevDepLogo"/>
            <p:cNvPicPr>
              <a:picLocks noChangeAspect="1" noChangeArrowheads="1"/>
            </p:cNvPicPr>
            <p:nvPr/>
          </p:nvPicPr>
          <p:blipFill>
            <a:blip r:embed="rId2" cstate="print"/>
            <a:srcRect l="-2751" r="71021"/>
            <a:stretch>
              <a:fillRect/>
            </a:stretch>
          </p:blipFill>
          <p:spPr bwMode="auto">
            <a:xfrm>
              <a:off x="8229600" y="1"/>
              <a:ext cx="914400" cy="106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872832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000"/>
            <a:ext cx="7924800" cy="1143000"/>
          </a:xfrm>
        </p:spPr>
        <p:txBody>
          <a:bodyPr/>
          <a:lstStyle>
            <a:lvl1pPr>
              <a:defRPr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6000"/>
            <a:ext cx="8686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000" y="6454800"/>
            <a:ext cx="2895600" cy="339725"/>
          </a:xfrm>
        </p:spPr>
        <p:txBody>
          <a:bodyPr/>
          <a:lstStyle>
            <a:lvl1pPr algn="r">
              <a:defRPr dirty="0" smtClean="0"/>
            </a:lvl1pPr>
          </a:lstStyle>
          <a:p>
            <a:r>
              <a:rPr lang="en-ZA" dirty="0">
                <a:solidFill>
                  <a:srgbClr val="000000"/>
                </a:solidFill>
              </a:rPr>
              <a:t>SECRET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EA39615D-1C02-4900-BAA9-ADAA879A0238}" type="slidenum">
              <a:rPr lang="en-ZA" smtClean="0">
                <a:solidFill>
                  <a:srgbClr val="000000"/>
                </a:solidFill>
              </a:rPr>
              <a:pPr/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8153400" y="0"/>
            <a:ext cx="990600" cy="1143000"/>
            <a:chOff x="8153400" y="0"/>
            <a:chExt cx="990600" cy="1143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153400" y="0"/>
              <a:ext cx="990600" cy="1143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EcoDevDepLogo"/>
            <p:cNvPicPr>
              <a:picLocks noChangeAspect="1" noChangeArrowheads="1"/>
            </p:cNvPicPr>
            <p:nvPr/>
          </p:nvPicPr>
          <p:blipFill>
            <a:blip r:embed="rId2" cstate="print"/>
            <a:srcRect l="-2751" r="71021"/>
            <a:stretch>
              <a:fillRect/>
            </a:stretch>
          </p:blipFill>
          <p:spPr bwMode="auto">
            <a:xfrm>
              <a:off x="8229600" y="1"/>
              <a:ext cx="914400" cy="106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74946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rgbClr val="C00000"/>
          </a:solidFill>
        </p:spPr>
        <p:txBody>
          <a:bodyPr/>
          <a:lstStyle>
            <a:lvl1pPr marL="228600" indent="-228600">
              <a:defRPr sz="2000">
                <a:solidFill>
                  <a:schemeClr val="bg1"/>
                </a:solidFill>
              </a:defRPr>
            </a:lvl1pPr>
            <a:lvl2pPr marL="457200" indent="-228600">
              <a:defRPr sz="1800">
                <a:solidFill>
                  <a:schemeClr val="bg1"/>
                </a:solidFill>
              </a:defRPr>
            </a:lvl2pPr>
            <a:lvl3pPr marL="635000" indent="-177800"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177800" indent="-177800">
              <a:defRPr sz="2000"/>
            </a:lvl1pPr>
            <a:lvl2pPr marL="406400" indent="-228600">
              <a:defRPr sz="1800"/>
            </a:lvl2pPr>
            <a:lvl3pPr marL="571500" indent="-165100"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fld id="{5B5D2318-F129-E64D-AFDC-F1CCD64BC236}" type="datetime1">
              <a:rPr lang="en-GB" smtClean="0">
                <a:solidFill>
                  <a:srgbClr val="000000"/>
                </a:solidFill>
              </a:rPr>
              <a:pPr/>
              <a:t>25/02/2016</a:t>
            </a:fld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257800" y="0"/>
            <a:ext cx="2895600" cy="339725"/>
          </a:xfrm>
        </p:spPr>
        <p:txBody>
          <a:bodyPr/>
          <a:lstStyle>
            <a:lvl1pPr>
              <a:defRPr dirty="0" smtClean="0"/>
            </a:lvl1pPr>
          </a:lstStyle>
          <a:p>
            <a:r>
              <a:rPr lang="en-ZA" dirty="0">
                <a:solidFill>
                  <a:srgbClr val="000000"/>
                </a:solidFill>
              </a:rPr>
              <a:t>SECRET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A39615D-1C02-4900-BAA9-ADAA879A0238}" type="slidenum">
              <a:rPr lang="en-ZA" smtClean="0">
                <a:solidFill>
                  <a:srgbClr val="000000"/>
                </a:solidFill>
              </a:rPr>
              <a:pPr/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8153400" y="0"/>
            <a:ext cx="990600" cy="1143000"/>
            <a:chOff x="8153400" y="0"/>
            <a:chExt cx="990600" cy="1143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153400" y="0"/>
              <a:ext cx="990600" cy="1143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rgbClr val="FFFFFF"/>
                </a:solidFill>
              </a:endParaRPr>
            </a:p>
          </p:txBody>
        </p:sp>
        <p:pic>
          <p:nvPicPr>
            <p:cNvPr id="15" name="Picture 14" descr="EcoDevDepLogo"/>
            <p:cNvPicPr>
              <a:picLocks noChangeAspect="1" noChangeArrowheads="1"/>
            </p:cNvPicPr>
            <p:nvPr/>
          </p:nvPicPr>
          <p:blipFill>
            <a:blip r:embed="rId2" cstate="print"/>
            <a:srcRect l="-2751" r="71021"/>
            <a:stretch>
              <a:fillRect/>
            </a:stretch>
          </p:blipFill>
          <p:spPr bwMode="auto">
            <a:xfrm>
              <a:off x="8229600" y="1"/>
              <a:ext cx="914400" cy="106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61343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rgbClr val="C00000"/>
          </a:solidFill>
        </p:spPr>
        <p:txBody>
          <a:bodyPr/>
          <a:lstStyle>
            <a:lvl1pPr marL="228600" indent="-228600">
              <a:defRPr sz="2000">
                <a:solidFill>
                  <a:schemeClr val="bg1"/>
                </a:solidFill>
              </a:defRPr>
            </a:lvl1pPr>
            <a:lvl2pPr marL="457200" indent="-228600">
              <a:defRPr sz="1800">
                <a:solidFill>
                  <a:schemeClr val="bg1"/>
                </a:solidFill>
              </a:defRPr>
            </a:lvl2pPr>
            <a:lvl3pPr marL="635000" indent="-177800"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177800" indent="-177800">
              <a:defRPr sz="2000"/>
            </a:lvl1pPr>
            <a:lvl2pPr marL="406400" indent="-228600">
              <a:defRPr sz="1800"/>
            </a:lvl2pPr>
            <a:lvl3pPr marL="571500" indent="-165100"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fld id="{5B5D2318-F129-E64D-AFDC-F1CCD64BC236}" type="datetime1">
              <a:rPr lang="en-GB" smtClean="0"/>
              <a:pPr/>
              <a:t>25/02/2016</a:t>
            </a:fld>
            <a:endParaRPr lang="en-Z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257800" y="0"/>
            <a:ext cx="2895600" cy="339725"/>
          </a:xfrm>
        </p:spPr>
        <p:txBody>
          <a:bodyPr/>
          <a:lstStyle>
            <a:lvl1pPr>
              <a:defRPr dirty="0" smtClean="0"/>
            </a:lvl1pPr>
          </a:lstStyle>
          <a:p>
            <a:r>
              <a:rPr lang="en-ZA" dirty="0" smtClean="0"/>
              <a:t>SECRET</a:t>
            </a:r>
            <a:endParaRPr lang="en-ZA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A39615D-1C02-4900-BAA9-ADAA879A0238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5" name="Group 12"/>
          <p:cNvGrpSpPr/>
          <p:nvPr/>
        </p:nvGrpSpPr>
        <p:grpSpPr>
          <a:xfrm>
            <a:off x="8153400" y="0"/>
            <a:ext cx="990600" cy="1143000"/>
            <a:chOff x="8153400" y="0"/>
            <a:chExt cx="990600" cy="1143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153400" y="0"/>
              <a:ext cx="990600" cy="1143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pic>
          <p:nvPicPr>
            <p:cNvPr id="15" name="Picture 14" descr="EcoDevDepLogo"/>
            <p:cNvPicPr>
              <a:picLocks noChangeAspect="1" noChangeArrowheads="1"/>
            </p:cNvPicPr>
            <p:nvPr/>
          </p:nvPicPr>
          <p:blipFill>
            <a:blip r:embed="rId2" cstate="print"/>
            <a:srcRect l="-2751" r="71021"/>
            <a:stretch>
              <a:fillRect/>
            </a:stretch>
          </p:blipFill>
          <p:spPr bwMode="auto">
            <a:xfrm>
              <a:off x="8229600" y="1"/>
              <a:ext cx="914400" cy="106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91AD-8576-DE40-A8EF-3A631CBF3B4F}" type="datetime1">
              <a:rPr lang="en-GB" smtClean="0"/>
              <a:pPr/>
              <a:t>25/02/2016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205-DE48-DB43-8E42-BB3AC2578A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11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2007-DB6E-104E-9BD1-607FD2F3C3AE}" type="datetime1">
              <a:rPr lang="en-GB" smtClean="0"/>
              <a:pPr/>
              <a:t>25/02/2016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205-DE48-DB43-8E42-BB3AC2578A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94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C5FA-2F1D-344D-A602-EB74229299E1}" type="datetime1">
              <a:rPr lang="en-GB" smtClean="0"/>
              <a:pPr/>
              <a:t>25/02/2016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205-DE48-DB43-8E42-BB3AC2578A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78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C593-902C-B248-8AF0-31B4DAC90FF8}" type="datetime1">
              <a:rPr lang="en-GB" smtClean="0"/>
              <a:pPr/>
              <a:t>25/02/2016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205-DE48-DB43-8E42-BB3AC2578A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59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C709-8B8B-B442-9607-758BE3F904EB}" type="datetime1">
              <a:rPr lang="en-GB" smtClean="0"/>
              <a:pPr/>
              <a:t>25/02/2016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205-DE48-DB43-8E42-BB3AC2578A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987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DAA4-BC96-884D-892B-49A06889C85E}" type="datetime1">
              <a:rPr lang="en-GB" smtClean="0"/>
              <a:pPr/>
              <a:t>25/02/2016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E205-DE48-DB43-8E42-BB3AC2578A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652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491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fld id="{4E759A39-FA5A-CC4B-A28C-24862069771A}" type="datetime1">
              <a:rPr lang="en-GB" smtClean="0"/>
              <a:pPr/>
              <a:t>25/02/2016</a:t>
            </a:fld>
            <a:endParaRPr lang="en-Z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r>
              <a:rPr lang="en-ZA" dirty="0" smtClean="0"/>
              <a:t>SECRET</a:t>
            </a:r>
            <a:endParaRPr lang="en-Z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39615D-1C02-4900-BAA9-ADAA879A0238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800" b="1" dirty="0" smtClean="0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Char char="•"/>
        <a:defRPr sz="20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mbria"/>
          <a:cs typeface="Cambri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mbria"/>
          <a:cs typeface="Cambri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mbria"/>
          <a:cs typeface="Cambri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mbria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3B4B-057C-C04B-A2B5-9F3656B36069}" type="datetime1">
              <a:rPr lang="en-GB" smtClean="0"/>
              <a:pPr/>
              <a:t>25/02/2016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2000" y="6454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E205-DE48-DB43-8E42-BB3AC2578A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81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79B441-CAE8-4A4F-911A-8A44F9214D53}" type="datetime1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2/25/2016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43BB48-5698-4412-BF04-2134D0696FBD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23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491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fld id="{4E759A39-FA5A-CC4B-A28C-24862069771A}" type="datetime1">
              <a:rPr lang="en-GB" smtClean="0">
                <a:solidFill>
                  <a:srgbClr val="000000"/>
                </a:solidFill>
              </a:rPr>
              <a:pPr/>
              <a:t>25/02/2016</a:t>
            </a:fld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r>
              <a:rPr lang="en-ZA" dirty="0">
                <a:solidFill>
                  <a:srgbClr val="000000"/>
                </a:solidFill>
              </a:rPr>
              <a:t>SECRET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39615D-1C02-4900-BAA9-ADAA879A0238}" type="slidenum">
              <a:rPr lang="en-ZA" smtClean="0">
                <a:solidFill>
                  <a:srgbClr val="000000"/>
                </a:solidFill>
              </a:rPr>
              <a:pPr/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7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800" b="1" dirty="0" smtClean="0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Char char="•"/>
        <a:defRPr sz="20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mbria"/>
          <a:cs typeface="Cambri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mbria"/>
          <a:cs typeface="Cambri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mbria"/>
          <a:cs typeface="Cambri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mbria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50094-FBDE-4BAD-AD7A-4C87AB5B1B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023" y="905607"/>
            <a:ext cx="7244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b="1" dirty="0">
                <a:latin typeface="Gill Sans"/>
              </a:rPr>
              <a:t>BRIEFING TO THE PORTFOLIO COMMITTEE ON </a:t>
            </a:r>
          </a:p>
          <a:p>
            <a:pPr algn="ctr"/>
            <a:r>
              <a:rPr lang="en-ZA" sz="2400" b="1" dirty="0">
                <a:latin typeface="Gill Sans"/>
              </a:rPr>
              <a:t>TRADE AND INDUSTRY </a:t>
            </a:r>
          </a:p>
          <a:p>
            <a:pPr algn="ctr"/>
            <a:r>
              <a:rPr lang="en-ZA" sz="2400" b="1" dirty="0">
                <a:latin typeface="Gill Sans"/>
              </a:rPr>
              <a:t>ON THE STATE OF THE NATION ADDRESS </a:t>
            </a:r>
            <a:endParaRPr lang="en-ZA" sz="2400" b="1" dirty="0" smtClean="0">
              <a:latin typeface="Gill Sans"/>
            </a:endParaRPr>
          </a:p>
          <a:p>
            <a:pPr algn="ctr"/>
            <a:r>
              <a:rPr lang="en-ZA" sz="2400" b="1" dirty="0" smtClean="0">
                <a:latin typeface="Gill Sans"/>
              </a:rPr>
              <a:t>WITH </a:t>
            </a:r>
            <a:r>
              <a:rPr lang="en-ZA" sz="2400" b="1" dirty="0">
                <a:latin typeface="Gill Sans"/>
              </a:rPr>
              <a:t>RESPECT TO </a:t>
            </a:r>
          </a:p>
          <a:p>
            <a:pPr algn="ctr"/>
            <a:r>
              <a:rPr lang="en-ZA" sz="2400" b="1" dirty="0">
                <a:latin typeface="Gill Sans"/>
              </a:rPr>
              <a:t>the </a:t>
            </a:r>
            <a:r>
              <a:rPr lang="en-ZA" sz="2400" b="1" dirty="0" err="1">
                <a:latin typeface="Gill Sans"/>
              </a:rPr>
              <a:t>dti’s</a:t>
            </a:r>
            <a:r>
              <a:rPr lang="en-ZA" sz="2400" b="1" dirty="0">
                <a:latin typeface="Gill Sans"/>
              </a:rPr>
              <a:t> MANDATE</a:t>
            </a:r>
            <a:br>
              <a:rPr lang="en-ZA" sz="2400" b="1" dirty="0">
                <a:latin typeface="Gill Sans"/>
              </a:rPr>
            </a:br>
            <a:r>
              <a:rPr lang="en-ZA" sz="2400" b="1">
                <a:latin typeface="Gill Sans"/>
              </a:rPr>
              <a:t/>
            </a:r>
            <a:br>
              <a:rPr lang="en-ZA" sz="2400" b="1">
                <a:latin typeface="Gill Sans"/>
              </a:rPr>
            </a:br>
            <a:r>
              <a:rPr lang="en-ZA" sz="2400" b="1" smtClean="0">
                <a:latin typeface="Gill Sans"/>
              </a:rPr>
              <a:t>BY THE MINISTER </a:t>
            </a:r>
            <a:r>
              <a:rPr lang="en-ZA" sz="2400" b="1" dirty="0">
                <a:latin typeface="Gill Sans"/>
              </a:rPr>
              <a:t>OF TRADE AND INDUSTRY</a:t>
            </a:r>
            <a:br>
              <a:rPr lang="en-ZA" sz="2400" b="1" dirty="0">
                <a:latin typeface="Gill Sans"/>
              </a:rPr>
            </a:br>
            <a:r>
              <a:rPr lang="en-ZA" sz="2400" b="1" dirty="0">
                <a:latin typeface="Gill Sans"/>
              </a:rPr>
              <a:t/>
            </a:r>
            <a:br>
              <a:rPr lang="en-ZA" sz="2400" b="1" dirty="0">
                <a:latin typeface="Gill Sans"/>
              </a:rPr>
            </a:br>
            <a:r>
              <a:rPr lang="en-ZA" sz="2400" b="1" dirty="0">
                <a:latin typeface="Gill Sans"/>
              </a:rPr>
              <a:t> </a:t>
            </a:r>
            <a:r>
              <a:rPr lang="en-ZA" sz="2400" b="1" dirty="0" smtClean="0">
                <a:latin typeface="Gill Sans"/>
              </a:rPr>
              <a:t>23 </a:t>
            </a:r>
            <a:r>
              <a:rPr lang="en-ZA" sz="2400" b="1" dirty="0">
                <a:latin typeface="Gill Sans"/>
              </a:rPr>
              <a:t>February 2016 </a:t>
            </a:r>
          </a:p>
        </p:txBody>
      </p:sp>
    </p:spTree>
    <p:extLst>
      <p:ext uri="{BB962C8B-B14F-4D97-AF65-F5344CB8AC3E}">
        <p14:creationId xmlns:p14="http://schemas.microsoft.com/office/powerpoint/2010/main" xmlns="" val="162529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8" y="293920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- Autos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6" y="1328050"/>
            <a:ext cx="8731532" cy="1371635"/>
          </a:xfrm>
        </p:spPr>
        <p:txBody>
          <a:bodyPr>
            <a:noAutofit/>
          </a:bodyPr>
          <a:lstStyle/>
          <a:p>
            <a:pPr fontAlgn="auto">
              <a:buFont typeface="Wingdings" charset="2"/>
              <a:buChar char="v"/>
            </a:pPr>
            <a:r>
              <a:rPr lang="en-US" sz="2000" dirty="0">
                <a:latin typeface="Gill Sans"/>
                <a:ea typeface="Tahoma" panose="020B0604030504040204" pitchFamily="34" charset="0"/>
                <a:cs typeface="Gill Sans"/>
              </a:rPr>
              <a:t>South Africa has become an international player in the autos sector with all the major OEMs producing locally. </a:t>
            </a:r>
          </a:p>
          <a:p>
            <a:pPr fontAlgn="auto">
              <a:buFont typeface="Wingdings" charset="2"/>
              <a:buChar char="v"/>
            </a:pPr>
            <a:r>
              <a:rPr lang="en-US" sz="2000" dirty="0">
                <a:latin typeface="Gill Sans"/>
                <a:ea typeface="Tahoma" panose="020B0604030504040204" pitchFamily="34" charset="0"/>
                <a:cs typeface="Gill Sans"/>
              </a:rPr>
              <a:t>The APDP is the critical lever that has attracted production to SA. </a:t>
            </a:r>
          </a:p>
          <a:p>
            <a:pPr fontAlgn="auto">
              <a:buFont typeface="Wingdings" charset="2"/>
              <a:buChar char="v"/>
            </a:pPr>
            <a:r>
              <a:rPr lang="en-US" sz="2000" dirty="0">
                <a:latin typeface="Gill Sans"/>
                <a:ea typeface="Tahoma" panose="020B0604030504040204" pitchFamily="34" charset="0"/>
                <a:cs typeface="Gill Sans"/>
              </a:rPr>
              <a:t>The review of the APDP and the policy certainty we have created has grown the auto sector. The APDP has leveraged private-sector investment of over R25,7bn over the last 5 years. </a:t>
            </a:r>
          </a:p>
          <a:p>
            <a:pPr fontAlgn="auto">
              <a:buFont typeface="Wingdings" charset="2"/>
              <a:buChar char="v"/>
            </a:pPr>
            <a:r>
              <a:rPr lang="en-US" sz="2000" dirty="0">
                <a:latin typeface="Gill Sans"/>
                <a:ea typeface="Tahoma" panose="020B0604030504040204" pitchFamily="34" charset="0"/>
                <a:cs typeface="Gill Sans"/>
              </a:rPr>
              <a:t>In Jan 2015 we reported on the Mercedes (R2.4bn), General Motors (R1bn), Ford (R3.6bn), and Metair Group (R400m) investments.</a:t>
            </a:r>
          </a:p>
          <a:p>
            <a:pPr fontAlgn="auto">
              <a:buFont typeface="Wingdings" charset="2"/>
              <a:buChar char="v"/>
            </a:pPr>
            <a:r>
              <a:rPr lang="en-US" sz="2000" dirty="0">
                <a:latin typeface="Gill Sans"/>
                <a:ea typeface="Tahoma" panose="020B0604030504040204" pitchFamily="34" charset="0"/>
                <a:cs typeface="Gill Sans"/>
              </a:rPr>
              <a:t>In </a:t>
            </a:r>
            <a:r>
              <a:rPr lang="en-US" sz="2000" dirty="0" smtClean="0">
                <a:latin typeface="Gill Sans"/>
                <a:ea typeface="Tahoma" panose="020B0604030504040204" pitchFamily="34" charset="0"/>
                <a:cs typeface="Gill Sans"/>
              </a:rPr>
              <a:t>February 2016 we </a:t>
            </a:r>
            <a:r>
              <a:rPr lang="en-US" sz="2000" dirty="0">
                <a:latin typeface="Gill Sans"/>
                <a:ea typeface="Tahoma" panose="020B0604030504040204" pitchFamily="34" charset="0"/>
                <a:cs typeface="Gill Sans"/>
              </a:rPr>
              <a:t>can report on the following new investments</a:t>
            </a:r>
            <a:r>
              <a:rPr lang="en-US" sz="2000" dirty="0" smtClean="0">
                <a:latin typeface="Gill Sans"/>
                <a:ea typeface="Tahoma" panose="020B0604030504040204" pitchFamily="34" charset="0"/>
                <a:cs typeface="Gill Sans"/>
              </a:rPr>
              <a:t>:</a:t>
            </a:r>
            <a:endParaRPr lang="en-US" sz="2000" dirty="0">
              <a:latin typeface="Gill Sans"/>
              <a:ea typeface="Tahoma" panose="020B0604030504040204" pitchFamily="34" charset="0"/>
              <a:cs typeface="Gill San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US" sz="1600" dirty="0">
                <a:solidFill>
                  <a:srgbClr val="FF0000"/>
                </a:solidFill>
                <a:latin typeface="Gill Sans"/>
                <a:ea typeface="Tahoma" panose="020B0604030504040204" pitchFamily="34" charset="0"/>
                <a:cs typeface="Gill Sans"/>
              </a:rPr>
              <a:t>Goodyear – R670m (Sep’15),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US" sz="1600" dirty="0">
                <a:solidFill>
                  <a:srgbClr val="FF0000"/>
                </a:solidFill>
                <a:latin typeface="Gill Sans"/>
                <a:ea typeface="Tahoma" panose="020B0604030504040204" pitchFamily="34" charset="0"/>
                <a:cs typeface="Gill Sans"/>
              </a:rPr>
              <a:t>VW – R4.5bn (Oct’15),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US" sz="1600" dirty="0">
                <a:solidFill>
                  <a:srgbClr val="FF0000"/>
                </a:solidFill>
                <a:latin typeface="Gill Sans"/>
                <a:ea typeface="Tahoma" panose="020B0604030504040204" pitchFamily="34" charset="0"/>
                <a:cs typeface="Gill Sans"/>
              </a:rPr>
              <a:t>BMW – R6bn (Nov’15</a:t>
            </a:r>
            <a:r>
              <a:rPr lang="en-US" sz="1600" dirty="0" smtClean="0">
                <a:solidFill>
                  <a:srgbClr val="FF0000"/>
                </a:solidFill>
                <a:latin typeface="Gill Sans"/>
                <a:ea typeface="Tahoma" panose="020B0604030504040204" pitchFamily="34" charset="0"/>
                <a:cs typeface="Gill Sans"/>
              </a:rPr>
              <a:t>), and</a:t>
            </a:r>
            <a:endParaRPr lang="en-US" sz="1600" dirty="0">
              <a:solidFill>
                <a:srgbClr val="FF0000"/>
              </a:solidFill>
              <a:latin typeface="Gill Sans"/>
              <a:ea typeface="Tahoma" panose="020B0604030504040204" pitchFamily="34" charset="0"/>
              <a:cs typeface="Gill San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US" sz="1600" dirty="0">
                <a:solidFill>
                  <a:srgbClr val="FF0000"/>
                </a:solidFill>
                <a:latin typeface="Gill Sans"/>
                <a:ea typeface="Tahoma" panose="020B0604030504040204" pitchFamily="34" charset="0"/>
                <a:cs typeface="Gill Sans"/>
              </a:rPr>
              <a:t>Beijing Auto Works – R12bn (Dec’15).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10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941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8" y="293920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- Autos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11</a:t>
            </a:fld>
            <a:endParaRPr lang="en-US" b="1" dirty="0"/>
          </a:p>
        </p:txBody>
      </p:sp>
      <p:pic>
        <p:nvPicPr>
          <p:cNvPr id="6" name="Picture 5" descr="Snapshot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3339" y="1140550"/>
            <a:ext cx="4123461" cy="4456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napshot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08" y="1140551"/>
            <a:ext cx="3944936" cy="4456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085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8" y="293920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- Autos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12</a:t>
            </a:fld>
            <a:endParaRPr lang="en-US" b="1" dirty="0"/>
          </a:p>
        </p:txBody>
      </p:sp>
      <p:pic>
        <p:nvPicPr>
          <p:cNvPr id="7" name="Picture 6" descr="a-re-yeng-12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475" y="1255974"/>
            <a:ext cx="8674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latin typeface="Gill Sans"/>
                <a:cs typeface="Gill Sans"/>
              </a:rPr>
              <a:t>Marcopolo’s </a:t>
            </a:r>
            <a:r>
              <a:rPr lang="en-ZA" sz="2000" b="1" dirty="0" smtClean="0">
                <a:solidFill>
                  <a:srgbClr val="FF0000"/>
                </a:solidFill>
                <a:latin typeface="Gill Sans"/>
                <a:cs typeface="Gill Sans"/>
              </a:rPr>
              <a:t>Germiston</a:t>
            </a:r>
            <a:r>
              <a:rPr lang="en-ZA" sz="2000" dirty="0" smtClean="0">
                <a:latin typeface="Gill Sans"/>
                <a:cs typeface="Gill Sans"/>
              </a:rPr>
              <a:t> plant producing buses for Tshwane’s A Re Yeng BRT.  </a:t>
            </a:r>
            <a:endParaRPr lang="en-GB" sz="2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7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8" y="293920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Machinery &amp; Transport Equip.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6" y="1328050"/>
            <a:ext cx="8731532" cy="1371635"/>
          </a:xfrm>
        </p:spPr>
        <p:txBody>
          <a:bodyPr>
            <a:noAutofit/>
          </a:bodyPr>
          <a:lstStyle/>
          <a:p>
            <a:pPr defTabSz="488950">
              <a:spcBef>
                <a:spcPts val="600"/>
              </a:spcBef>
              <a:spcAft>
                <a:spcPts val="0"/>
              </a:spcAft>
              <a:buClrTx/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US </a:t>
            </a:r>
            <a:r>
              <a:rPr lang="en-GB" sz="2000" dirty="0">
                <a:latin typeface="Gill Sans"/>
                <a:cs typeface="Gill Sans"/>
              </a:rPr>
              <a:t>technology multinational GE announced a R700m commitment to support innovation, enterprise- and skills-development in SA. </a:t>
            </a:r>
          </a:p>
          <a:p>
            <a:pPr lvl="1" defTabSz="488950">
              <a:spcBef>
                <a:spcPts val="600"/>
              </a:spcBef>
              <a:buClrTx/>
              <a:buFont typeface="Wingdings" charset="2"/>
              <a:buChar char="v"/>
            </a:pPr>
            <a:r>
              <a:rPr lang="en-GB" sz="1600" dirty="0">
                <a:latin typeface="Gill Sans"/>
                <a:cs typeface="Gill Sans"/>
              </a:rPr>
              <a:t>R500m will be invested in the creation of a customer innovation centre, and </a:t>
            </a:r>
          </a:p>
          <a:p>
            <a:pPr lvl="1" defTabSz="488950">
              <a:spcBef>
                <a:spcPts val="600"/>
              </a:spcBef>
              <a:buClrTx/>
              <a:buFont typeface="Wingdings" charset="2"/>
              <a:buChar char="v"/>
            </a:pPr>
            <a:r>
              <a:rPr lang="en-GB" sz="1600" dirty="0">
                <a:latin typeface="Gill Sans"/>
                <a:cs typeface="Gill Sans"/>
              </a:rPr>
              <a:t>R200m in a supplier-development vehicle to provide technical, funding and business support to SMEs. </a:t>
            </a:r>
            <a:r>
              <a:rPr lang="en-GB" sz="1600" dirty="0">
                <a:solidFill>
                  <a:srgbClr val="000000"/>
                </a:solidFill>
                <a:latin typeface="Gill Sans"/>
                <a:cs typeface="Gill Sans"/>
              </a:rPr>
              <a:t>The Technology Localisation Unit (TLU) of the DST/CSIR is providing support to supply companies to raise competitiveness and meet standards.</a:t>
            </a:r>
          </a:p>
          <a:p>
            <a:pPr marL="342900" lvl="1" indent="-342900" defTabSz="488950">
              <a:spcBef>
                <a:spcPts val="1200"/>
              </a:spcBef>
              <a:spcAft>
                <a:spcPts val="300"/>
              </a:spcAft>
              <a:buClrTx/>
              <a:buFont typeface="Wingdings" charset="2"/>
              <a:buChar char="v"/>
            </a:pPr>
            <a:r>
              <a:rPr lang="en-ZA" sz="2000" dirty="0">
                <a:solidFill>
                  <a:srgbClr val="000000"/>
                </a:solidFill>
                <a:latin typeface="Gill Sans"/>
                <a:cs typeface="Gill Sans"/>
              </a:rPr>
              <a:t>The AU has decided that SA should become the rail production hub for Africa. </a:t>
            </a:r>
            <a:r>
              <a:rPr lang="en-ZA" sz="2000" dirty="0">
                <a:latin typeface="Gill Sans"/>
                <a:cs typeface="Gill Sans"/>
              </a:rPr>
              <a:t>The dti has provided funding of R11 million to Grindrod for its shunting and short-haul locomotive with an 80% local content level, and is exported to a number of African countries</a:t>
            </a:r>
            <a:r>
              <a:rPr lang="en-ZA" sz="2000" dirty="0" smtClean="0">
                <a:latin typeface="Gill Sans"/>
                <a:cs typeface="Gill Sans"/>
              </a:rPr>
              <a:t>.</a:t>
            </a:r>
            <a:endParaRPr lang="en-ZA" sz="2000" dirty="0"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13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307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8" y="293920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Machinery &amp; Transport Equip.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6" y="1328051"/>
            <a:ext cx="8731532" cy="1164476"/>
          </a:xfrm>
        </p:spPr>
        <p:txBody>
          <a:bodyPr>
            <a:noAutofit/>
          </a:bodyPr>
          <a:lstStyle/>
          <a:p>
            <a:pPr marL="342900" lvl="1" indent="-342900" defTabSz="488950">
              <a:spcBef>
                <a:spcPts val="1200"/>
              </a:spcBef>
              <a:spcAft>
                <a:spcPts val="300"/>
              </a:spcAft>
              <a:buClrTx/>
              <a:buFont typeface="Wingdings" charset="2"/>
              <a:buChar char="v"/>
            </a:pPr>
            <a:r>
              <a:rPr lang="en-ZA" sz="2000" dirty="0" smtClean="0">
                <a:solidFill>
                  <a:srgbClr val="000000"/>
                </a:solidFill>
                <a:latin typeface="Gill Sans"/>
                <a:cs typeface="Gill Sans"/>
              </a:rPr>
              <a:t>Significant </a:t>
            </a:r>
            <a:r>
              <a:rPr lang="en-ZA" sz="2000" dirty="0">
                <a:solidFill>
                  <a:srgbClr val="000000"/>
                </a:solidFill>
                <a:latin typeface="Gill Sans"/>
                <a:cs typeface="Gill Sans"/>
              </a:rPr>
              <a:t>localisation has already been achieved through the CSDP localisation programme in Transnet/PRASA procurement. Significant rail production capability has been </a:t>
            </a:r>
            <a:r>
              <a:rPr lang="en-ZA" sz="2000" u="sng" dirty="0">
                <a:solidFill>
                  <a:srgbClr val="000000"/>
                </a:solidFill>
                <a:latin typeface="Gill Sans"/>
                <a:cs typeface="Gill Sans"/>
              </a:rPr>
              <a:t>rebuilt</a:t>
            </a:r>
            <a:r>
              <a:rPr lang="en-ZA" sz="2000" dirty="0">
                <a:solidFill>
                  <a:srgbClr val="000000"/>
                </a:solidFill>
                <a:latin typeface="Gill Sans"/>
                <a:cs typeface="Gill Sans"/>
              </a:rPr>
              <a:t> and a platform created for </a:t>
            </a:r>
            <a:r>
              <a:rPr lang="en-ZA" sz="2000" dirty="0" smtClean="0">
                <a:solidFill>
                  <a:srgbClr val="000000"/>
                </a:solidFill>
                <a:latin typeface="Gill Sans"/>
                <a:cs typeface="Gill Sans"/>
              </a:rPr>
              <a:t>the Africa export drive.</a:t>
            </a:r>
            <a:endParaRPr lang="en-US" sz="2000" dirty="0">
              <a:latin typeface="Gill Sans"/>
              <a:ea typeface="Tahoma" panose="020B0604030504040204" pitchFamily="34" charset="0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14</a:t>
            </a:fld>
            <a:endParaRPr lang="en-US" b="1" dirty="0"/>
          </a:p>
        </p:txBody>
      </p:sp>
      <p:pic>
        <p:nvPicPr>
          <p:cNvPr id="5" name="Picture 4" descr="Evolution-Series-Locomotive-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2526"/>
            <a:ext cx="9144000" cy="43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3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8" y="293920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Machinery &amp; Transport Equip.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15</a:t>
            </a:fld>
            <a:endParaRPr lang="en-US" b="1" dirty="0"/>
          </a:p>
        </p:txBody>
      </p:sp>
      <p:pic>
        <p:nvPicPr>
          <p:cNvPr id="5" name="Picture 4" descr="Evolution-Series-Locomotive-F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091" y="1450025"/>
            <a:ext cx="3980795" cy="19071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7488" y="4806051"/>
            <a:ext cx="8661578" cy="853113"/>
            <a:chOff x="175729" y="5678529"/>
            <a:chExt cx="8661578" cy="853121"/>
          </a:xfrm>
        </p:grpSpPr>
        <p:pic>
          <p:nvPicPr>
            <p:cNvPr id="7" name="Picture 6" descr="Snapshot8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02471" y="5691647"/>
              <a:ext cx="1440000" cy="8400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Snapshot7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97307" y="5689692"/>
              <a:ext cx="1440000" cy="8419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 descr="Snapshot6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26232" y="5697532"/>
              <a:ext cx="1440000" cy="8030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 descr="Snapshot5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19839" y="5691646"/>
              <a:ext cx="1440000" cy="8400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 descr="Snapshot4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5729" y="5678529"/>
              <a:ext cx="1440000" cy="7904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14" name="Straight Arrow Connector 13"/>
          <p:cNvCxnSpPr/>
          <p:nvPr/>
        </p:nvCxnSpPr>
        <p:spPr>
          <a:xfrm flipH="1">
            <a:off x="1634484" y="3316821"/>
            <a:ext cx="1010323" cy="1421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0"/>
          </p:cNvCxnSpPr>
          <p:nvPr/>
        </p:nvCxnSpPr>
        <p:spPr>
          <a:xfrm flipH="1">
            <a:off x="4451598" y="3198244"/>
            <a:ext cx="346026" cy="1620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22032" y="3301629"/>
            <a:ext cx="188229" cy="1460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0"/>
          </p:cNvCxnSpPr>
          <p:nvPr/>
        </p:nvCxnSpPr>
        <p:spPr>
          <a:xfrm>
            <a:off x="5656022" y="3268794"/>
            <a:ext cx="678208" cy="1550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0"/>
          </p:cNvCxnSpPr>
          <p:nvPr/>
        </p:nvCxnSpPr>
        <p:spPr>
          <a:xfrm>
            <a:off x="6196930" y="3198244"/>
            <a:ext cx="1932136" cy="1618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20017" y="57196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96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8" y="293920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Clothing, Textiles, Footwear/Leather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7" y="1375082"/>
            <a:ext cx="4447318" cy="41277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Tx/>
              <a:buFont typeface="Wingdings" charset="2"/>
              <a:buChar char=""/>
            </a:pPr>
            <a:r>
              <a:rPr lang="en-GB" sz="2000" dirty="0">
                <a:latin typeface="Gill Sans"/>
                <a:cs typeface="Gill Sans"/>
              </a:rPr>
              <a:t>Between 2000 and 2010, the clothing sector lost 45,000 jobs. </a:t>
            </a:r>
            <a:r>
              <a:rPr lang="en-GB" sz="2000" dirty="0" smtClean="0">
                <a:latin typeface="Gill Sans"/>
                <a:cs typeface="Gill Sans"/>
              </a:rPr>
              <a:t>Imports </a:t>
            </a:r>
            <a:r>
              <a:rPr lang="en-GB" sz="2000" dirty="0">
                <a:latin typeface="Gill Sans"/>
                <a:cs typeface="Gill Sans"/>
              </a:rPr>
              <a:t>(in real terms) grew four fold from just R2,9bn in 2000 to over R11bn by 2010.</a:t>
            </a:r>
          </a:p>
          <a:p>
            <a:pPr>
              <a:spcBef>
                <a:spcPts val="600"/>
              </a:spcBef>
              <a:buClrTx/>
              <a:buFont typeface="Wingdings" charset="2"/>
              <a:buChar char=""/>
            </a:pPr>
            <a:r>
              <a:rPr lang="en-GB" sz="2000" dirty="0">
                <a:latin typeface="Gill Sans"/>
                <a:cs typeface="Gill Sans"/>
              </a:rPr>
              <a:t>The sector was in crisis and </a:t>
            </a:r>
            <a:r>
              <a:rPr lang="en-GB" sz="2000" dirty="0">
                <a:solidFill>
                  <a:srgbClr val="000000"/>
                </a:solidFill>
                <a:latin typeface="Gill Sans"/>
                <a:cs typeface="Gill Sans"/>
              </a:rPr>
              <a:t>SA faced </a:t>
            </a:r>
            <a:r>
              <a:rPr lang="en-GB" sz="2000" dirty="0">
                <a:latin typeface="Gill Sans"/>
                <a:cs typeface="Gill Sans"/>
              </a:rPr>
              <a:t>the real prospect of the sector losing its critical mass of technical, design and logistical capacity.</a:t>
            </a:r>
          </a:p>
          <a:p>
            <a:pPr>
              <a:spcBef>
                <a:spcPts val="600"/>
              </a:spcBef>
              <a:buClrTx/>
              <a:buFont typeface="Wingdings" charset="2"/>
              <a:buChar char=""/>
            </a:pPr>
            <a:r>
              <a:rPr lang="en-GB" sz="2000" dirty="0">
                <a:latin typeface="Gill Sans"/>
                <a:cs typeface="Gill Sans"/>
              </a:rPr>
              <a:t>In order to stabilise the sector, the Clothing and Textile Competitive Programme (CTCP) was introduced in 2010.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16</a:t>
            </a:fld>
            <a:endParaRPr lang="en-US" b="1" dirty="0"/>
          </a:p>
        </p:txBody>
      </p:sp>
      <p:pic>
        <p:nvPicPr>
          <p:cNvPr id="6" name="Picture 5" descr="Snapshot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4685" y="1505140"/>
            <a:ext cx="4014653" cy="36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6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8" y="293920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Clothing, Textiles, Footwear/Leather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6" y="1328050"/>
            <a:ext cx="5340993" cy="423360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Tx/>
              <a:buFont typeface="Wingdings" charset="2"/>
              <a:buChar char=""/>
            </a:pPr>
            <a:r>
              <a:rPr lang="en-GB" sz="2000" dirty="0" smtClean="0">
                <a:latin typeface="Gill Sans"/>
                <a:cs typeface="Gill Sans"/>
              </a:rPr>
              <a:t>Between the inception of the Clothing and Textiles Competitiveness Programme (CTCP) in 2010 and  March 2015, a total of R3.7 billion was approved to support  private sector investment. </a:t>
            </a:r>
          </a:p>
          <a:p>
            <a:pPr>
              <a:spcBef>
                <a:spcPts val="600"/>
              </a:spcBef>
              <a:buClrTx/>
              <a:buFont typeface="Wingdings" charset="2"/>
              <a:buChar char=""/>
            </a:pPr>
            <a:r>
              <a:rPr lang="en-GB" sz="2000" dirty="0" smtClean="0">
                <a:latin typeface="Gill Sans"/>
                <a:cs typeface="Gill Sans"/>
              </a:rPr>
              <a:t>As a result 68,000 jobs have been retained in the sector, 6,900 new jobs created, </a:t>
            </a:r>
            <a:r>
              <a:rPr lang="en-GB" sz="2000" dirty="0" smtClean="0">
                <a:solidFill>
                  <a:srgbClr val="000000"/>
                </a:solidFill>
                <a:latin typeface="Gill Sans"/>
                <a:cs typeface="Gill Sans"/>
              </a:rPr>
              <a:t>22 new factories in leather and footwear sector have opened.</a:t>
            </a:r>
          </a:p>
          <a:p>
            <a:pPr>
              <a:spcBef>
                <a:spcPts val="600"/>
              </a:spcBef>
              <a:buClrTx/>
              <a:buFont typeface="Wingdings" charset="2"/>
              <a:buChar char=""/>
            </a:pPr>
            <a:r>
              <a:rPr lang="en-GB" sz="2000" dirty="0" smtClean="0">
                <a:solidFill>
                  <a:srgbClr val="000000"/>
                </a:solidFill>
                <a:latin typeface="Gill Sans"/>
                <a:cs typeface="Gill Sans"/>
              </a:rPr>
              <a:t>The sector has been successfully stabilised, is steadily regaining domestic market share and is beginning to grow exports.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17</a:t>
            </a:fld>
            <a:endParaRPr lang="en-US" b="1" dirty="0"/>
          </a:p>
        </p:txBody>
      </p:sp>
      <p:pic>
        <p:nvPicPr>
          <p:cNvPr id="5" name="Picture 4" descr="Snapshot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8084" y="1610880"/>
            <a:ext cx="3220425" cy="3962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750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8" y="293920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Investment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6" y="1328050"/>
            <a:ext cx="8504132" cy="4233603"/>
          </a:xfrm>
        </p:spPr>
        <p:txBody>
          <a:bodyPr>
            <a:noAutofit/>
          </a:bodyPr>
          <a:lstStyle/>
          <a:p>
            <a:pPr marL="363538" lvl="1" indent="-363538" algn="just">
              <a:spcBef>
                <a:spcPts val="6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2000" dirty="0">
                <a:latin typeface="Gill Sans"/>
                <a:cs typeface="Gill Sans"/>
              </a:rPr>
              <a:t>Since the introduction of the Self Service Terminals for company registrations, the CIPC improved turnaround times significantly from  3 - 4 weeks to an average of 2 days but in most cases registration is completed in a matter of hours. </a:t>
            </a:r>
          </a:p>
          <a:p>
            <a:pPr marL="363538" lvl="1" indent="-363538" algn="just">
              <a:spcBef>
                <a:spcPts val="6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2000" dirty="0">
                <a:latin typeface="Gill Sans"/>
                <a:cs typeface="Gill Sans"/>
              </a:rPr>
              <a:t>In </a:t>
            </a:r>
            <a:r>
              <a:rPr lang="en-GB" sz="2000" b="1" dirty="0">
                <a:latin typeface="Gill Sans"/>
                <a:cs typeface="Gill Sans"/>
              </a:rPr>
              <a:t>2014/15 financial year</a:t>
            </a:r>
            <a:r>
              <a:rPr lang="en-GB" sz="2000" dirty="0">
                <a:latin typeface="Gill Sans"/>
                <a:cs typeface="Gill Sans"/>
              </a:rPr>
              <a:t>, SA attracted a total of R43bn FDI and remains the largest recipient of FDI projects in Sub Saharan Africa. </a:t>
            </a:r>
          </a:p>
          <a:p>
            <a:pPr marL="363538" lvl="1" indent="-363538" algn="just">
              <a:spcBef>
                <a:spcPts val="6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During </a:t>
            </a:r>
            <a:r>
              <a:rPr lang="en-GB" sz="2000" dirty="0">
                <a:latin typeface="Gill Sans"/>
                <a:cs typeface="Gill Sans"/>
              </a:rPr>
              <a:t>FOCAC, China announced investments of $50bn, of which SA will receive $10bn for infrastructure, industrialisation and skills development.</a:t>
            </a:r>
          </a:p>
          <a:p>
            <a:pPr marL="363538" lvl="1" indent="-363538" algn="just">
              <a:spcBef>
                <a:spcPts val="6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2000" dirty="0">
                <a:latin typeface="Gill Sans"/>
                <a:cs typeface="Gill Sans"/>
              </a:rPr>
              <a:t>Spain announced that it has included SA in its top 16 Priority Market list and SA was the only sub-Saharan African country included in the list.</a:t>
            </a:r>
          </a:p>
          <a:p>
            <a:pPr marL="363538" lvl="1" indent="-363538" algn="just">
              <a:spcBef>
                <a:spcPts val="6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2000" dirty="0">
                <a:latin typeface="Gill Sans"/>
                <a:cs typeface="Gill Sans"/>
              </a:rPr>
              <a:t>All these, affirm  that foreign investors believe in the prospects of the South African economy. </a:t>
            </a:r>
            <a:endParaRPr lang="en-GB" sz="2000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18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311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056" y="808226"/>
            <a:ext cx="8229600" cy="547966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000" dirty="0" smtClean="0">
                <a:latin typeface="Gill Sans"/>
                <a:cs typeface="Gill Sans"/>
              </a:rPr>
              <a:t>Between </a:t>
            </a:r>
            <a:r>
              <a:rPr lang="en-US" sz="2000" dirty="0">
                <a:latin typeface="Gill Sans"/>
                <a:cs typeface="Gill Sans"/>
              </a:rPr>
              <a:t>2002 and 2014, the following 6 IDZs have been designated and have so far attracted </a:t>
            </a:r>
            <a:r>
              <a:rPr lang="en-US" sz="2000" dirty="0" smtClean="0">
                <a:latin typeface="Gill Sans"/>
                <a:cs typeface="Gill Sans"/>
              </a:rPr>
              <a:t>a significant number of </a:t>
            </a:r>
            <a:r>
              <a:rPr lang="en-US" sz="2000" dirty="0">
                <a:latin typeface="Gill Sans"/>
                <a:cs typeface="Gill Sans"/>
              </a:rPr>
              <a:t>investors on site with an investment value of more than </a:t>
            </a:r>
            <a:r>
              <a:rPr lang="en-US" sz="2000" dirty="0" smtClean="0">
                <a:latin typeface="Gill Sans"/>
                <a:cs typeface="Gill Sans"/>
              </a:rPr>
              <a:t>R10.7bn.</a:t>
            </a:r>
            <a:endParaRPr lang="en-GB" sz="2000" dirty="0"/>
          </a:p>
          <a:p>
            <a:pPr marL="0" indent="0">
              <a:buNone/>
            </a:pPr>
            <a:endParaRPr lang="en-US" sz="2000" dirty="0">
              <a:latin typeface="Gill Sans"/>
              <a:cs typeface="Gill San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39501"/>
            <a:ext cx="8280920" cy="3722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54778"/>
            <a:ext cx="2133600" cy="228600"/>
          </a:xfrm>
        </p:spPr>
        <p:txBody>
          <a:bodyPr/>
          <a:lstStyle/>
          <a:p>
            <a:fld id="{3989381D-9470-4401-919B-EE98D4AA401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7708" y="-30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IDZ’s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8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A35767-4BA6-4D1F-BE77-FB11DD86A1D5}" type="slidenum">
              <a:rPr lang="en-US" sz="14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88913"/>
            <a:ext cx="6596062" cy="622300"/>
          </a:xfrm>
        </p:spPr>
        <p:txBody>
          <a:bodyPr/>
          <a:lstStyle/>
          <a:p>
            <a:pPr eaLnBrk="1" hangingPunct="1">
              <a:defRPr/>
            </a:pPr>
            <a:r>
              <a:rPr lang="af-ZA" sz="4000" b="1" dirty="0">
                <a:ln w="11430"/>
                <a:solidFill>
                  <a:srgbClr val="FF0000"/>
                </a:solidFill>
              </a:rPr>
              <a:t>Outline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4CB8D-002E-4EFB-AC3F-201EF74A72BD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86928" y="906951"/>
            <a:ext cx="8512175" cy="39417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f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f-ZA" sz="2400" dirty="0" smtClean="0">
                <a:latin typeface="Gill Sans"/>
                <a:cs typeface="Gill Sans"/>
              </a:rPr>
              <a:t>Global Economic Context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f-ZA" sz="2400" dirty="0" smtClean="0">
                <a:latin typeface="Gill Sans"/>
                <a:cs typeface="Gill Sans"/>
              </a:rPr>
              <a:t> </a:t>
            </a:r>
            <a:r>
              <a:rPr lang="af-ZA" sz="2400" dirty="0">
                <a:latin typeface="Gill Sans"/>
                <a:cs typeface="Gill Sans"/>
              </a:rPr>
              <a:t>I</a:t>
            </a:r>
            <a:r>
              <a:rPr lang="en-US" sz="2400" dirty="0">
                <a:latin typeface="Gill Sans"/>
                <a:cs typeface="Gill Sans"/>
              </a:rPr>
              <a:t>m</a:t>
            </a:r>
            <a:r>
              <a:rPr lang="af-ZA" sz="2400" dirty="0">
                <a:latin typeface="Gill Sans"/>
                <a:cs typeface="Gill Sans"/>
              </a:rPr>
              <a:t>pact on SA Economy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f-ZA" sz="2400" dirty="0" smtClean="0">
                <a:latin typeface="Gill Sans"/>
                <a:cs typeface="Gill Sans"/>
              </a:rPr>
              <a:t>Areas to be Built Upon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f-ZA" sz="2400" dirty="0">
                <a:latin typeface="Gill Sans"/>
                <a:cs typeface="Gill Sans"/>
              </a:rPr>
              <a:t> </a:t>
            </a:r>
            <a:r>
              <a:rPr lang="af-ZA" sz="2400" dirty="0" smtClean="0">
                <a:latin typeface="Gill Sans"/>
                <a:cs typeface="Gill Sans"/>
              </a:rPr>
              <a:t>High-level Progress in implementing the 9-Point Plan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af-ZA" sz="2400" dirty="0" smtClean="0">
                <a:latin typeface="Gill Sans"/>
                <a:cs typeface="Gill Sans"/>
              </a:rPr>
              <a:t>Conclusions</a:t>
            </a:r>
          </a:p>
          <a:p>
            <a:pPr>
              <a:buFont typeface="Wingdings" panose="05000000000000000000" pitchFamily="2" charset="2"/>
              <a:buChar char="v"/>
            </a:pPr>
            <a:endParaRPr lang="af-Z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af-Z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f-Z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8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77" y="1482397"/>
            <a:ext cx="8686800" cy="41273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ectangle 2"/>
          <p:cNvSpPr/>
          <p:nvPr/>
        </p:nvSpPr>
        <p:spPr bwMode="auto">
          <a:xfrm>
            <a:off x="287395" y="795338"/>
            <a:ext cx="86868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Number of Operational, Secured and Pipeline Investors in 4 operational IDZs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67475"/>
            <a:ext cx="2133600" cy="228600"/>
          </a:xfrm>
        </p:spPr>
        <p:txBody>
          <a:bodyPr/>
          <a:lstStyle/>
          <a:p>
            <a:fld id="{EA39615D-1C02-4900-BAA9-ADAA879A0238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7708" y="-30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IDZ’s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5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06000"/>
            <a:ext cx="8686800" cy="4867254"/>
          </a:xfrm>
        </p:spPr>
        <p:txBody>
          <a:bodyPr/>
          <a:lstStyle/>
          <a:p>
            <a:pPr marL="0" indent="0" algn="just">
              <a:buNone/>
            </a:pPr>
            <a:r>
              <a:rPr lang="en-ZA" sz="2000" b="1" dirty="0">
                <a:solidFill>
                  <a:srgbClr val="000000"/>
                </a:solidFill>
                <a:latin typeface="Gill Sans"/>
                <a:cs typeface="Gill Sans"/>
              </a:rPr>
              <a:t>International </a:t>
            </a:r>
            <a:r>
              <a:rPr lang="en-ZA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Awards</a:t>
            </a:r>
            <a:endParaRPr lang="en-US" sz="2000" b="1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just">
              <a:buFont typeface="Wingdings" charset="2"/>
              <a:buChar char="v"/>
            </a:pPr>
            <a:r>
              <a:rPr lang="en-US" sz="2000" dirty="0" smtClean="0">
                <a:latin typeface="Gill Sans"/>
                <a:cs typeface="Gill Sans"/>
              </a:rPr>
              <a:t>During </a:t>
            </a:r>
            <a:r>
              <a:rPr lang="en-US" sz="2000" dirty="0">
                <a:latin typeface="Gill Sans"/>
                <a:cs typeface="Gill Sans"/>
              </a:rPr>
              <a:t>the grand opening of the UNCTAD World Investment </a:t>
            </a:r>
            <a:r>
              <a:rPr lang="en-US" sz="2000" dirty="0" smtClean="0">
                <a:latin typeface="Gill Sans"/>
                <a:cs typeface="Gill Sans"/>
              </a:rPr>
              <a:t>Forum in October 2014 SA was awarded the </a:t>
            </a:r>
            <a:r>
              <a:rPr lang="en-US" sz="2000" dirty="0">
                <a:latin typeface="Gill Sans"/>
                <a:cs typeface="Gill Sans"/>
              </a:rPr>
              <a:t>Global Award for outstanding performance in attracting foreign direct investment projects that support sustainable </a:t>
            </a:r>
            <a:r>
              <a:rPr lang="en-US" sz="2000" dirty="0" smtClean="0">
                <a:latin typeface="Gill Sans"/>
                <a:cs typeface="Gill Sans"/>
              </a:rPr>
              <a:t>development.</a:t>
            </a:r>
          </a:p>
          <a:p>
            <a:pPr algn="just">
              <a:buFont typeface="Wingdings" charset="2"/>
              <a:buChar char="v"/>
            </a:pPr>
            <a:endParaRPr lang="en-US" sz="2000" dirty="0" smtClean="0">
              <a:latin typeface="Gill Sans"/>
              <a:cs typeface="Gill Sans"/>
            </a:endParaRPr>
          </a:p>
          <a:p>
            <a:pPr marL="0" indent="0" algn="just">
              <a:buNone/>
            </a:pPr>
            <a:r>
              <a:rPr lang="en-ZA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Business Process Services Awards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ZA" sz="2000" dirty="0" smtClean="0">
                <a:latin typeface="Gill Sans"/>
                <a:cs typeface="Gill Sans"/>
              </a:rPr>
              <a:t>The National </a:t>
            </a:r>
            <a:r>
              <a:rPr lang="en-ZA" sz="2000" dirty="0">
                <a:latin typeface="Gill Sans"/>
                <a:cs typeface="Gill Sans"/>
              </a:rPr>
              <a:t>Outsourcing Association (UK) Offshoring Destination of the Year </a:t>
            </a:r>
            <a:r>
              <a:rPr lang="en-ZA" sz="2000" dirty="0" smtClean="0">
                <a:latin typeface="Gill Sans"/>
                <a:cs typeface="Gill Sans"/>
              </a:rPr>
              <a:t>2012, 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ZA" sz="2000" dirty="0">
                <a:latin typeface="Gill Sans"/>
                <a:cs typeface="Gill Sans"/>
              </a:rPr>
              <a:t>European Outsourcing Association Offshoring Destination of the Year </a:t>
            </a:r>
            <a:r>
              <a:rPr lang="en-ZA" sz="2000" dirty="0" smtClean="0">
                <a:latin typeface="Gill Sans"/>
                <a:cs typeface="Gill Sans"/>
              </a:rPr>
              <a:t>2013, and </a:t>
            </a:r>
            <a:endParaRPr lang="en-ZA" sz="2000" dirty="0">
              <a:latin typeface="Gill Sans"/>
              <a:cs typeface="Gill Sans"/>
            </a:endParaRPr>
          </a:p>
          <a:p>
            <a:pPr>
              <a:spcBef>
                <a:spcPts val="3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ZA" sz="2000" dirty="0">
                <a:latin typeface="Gill Sans"/>
                <a:cs typeface="Gill Sans"/>
              </a:rPr>
              <a:t>National Outsourcing Association (UK) Professional Awards – Skills Development Programme of the Year </a:t>
            </a:r>
            <a:r>
              <a:rPr lang="en-ZA" sz="2000" dirty="0" smtClean="0">
                <a:latin typeface="Gill Sans"/>
                <a:cs typeface="Gill Sans"/>
              </a:rPr>
              <a:t>2014.</a:t>
            </a:r>
            <a:endParaRPr lang="en-ZA" sz="2000" dirty="0">
              <a:latin typeface="Gill Sans"/>
              <a:cs typeface="Gill Sans"/>
            </a:endParaRPr>
          </a:p>
          <a:p>
            <a:pPr>
              <a:buFont typeface="Wingdings" charset="2"/>
              <a:buChar char="v"/>
            </a:pPr>
            <a:endParaRPr lang="en-ZA" sz="2400" dirty="0">
              <a:solidFill>
                <a:schemeClr val="accent6">
                  <a:lumMod val="75000"/>
                </a:schemeClr>
              </a:solidFill>
              <a:latin typeface="Gill Sans"/>
              <a:cs typeface="Gill Sans"/>
            </a:endParaRPr>
          </a:p>
          <a:p>
            <a:pPr algn="just"/>
            <a:endParaRPr lang="en-ZA" dirty="0">
              <a:cs typeface="Arial" pitchFamily="34" charset="0"/>
            </a:endParaRPr>
          </a:p>
          <a:p>
            <a:pPr algn="just"/>
            <a:endParaRPr 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54776"/>
            <a:ext cx="2133600" cy="228600"/>
          </a:xfrm>
        </p:spPr>
        <p:txBody>
          <a:bodyPr/>
          <a:lstStyle/>
          <a:p>
            <a:fld id="{EA39615D-1C02-4900-BAA9-ADAA879A0238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7708" y="164582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Investment Awards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6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4102" y="1277815"/>
            <a:ext cx="8479694" cy="4001640"/>
          </a:xfrm>
        </p:spPr>
        <p:txBody>
          <a:bodyPr/>
          <a:lstStyle/>
          <a:p>
            <a:pPr marL="0" indent="0" algn="just">
              <a:buNone/>
            </a:pPr>
            <a:r>
              <a:rPr lang="en-ZA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Manufacturing  </a:t>
            </a:r>
            <a:r>
              <a:rPr lang="en-ZA" sz="2000" b="1" dirty="0">
                <a:solidFill>
                  <a:srgbClr val="000000"/>
                </a:solidFill>
                <a:latin typeface="Gill Sans"/>
                <a:cs typeface="Gill Sans"/>
              </a:rPr>
              <a:t>- Automotive </a:t>
            </a:r>
            <a:r>
              <a:rPr lang="en-ZA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Awards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ZA" sz="2000" b="1" dirty="0">
                <a:latin typeface="Gill Sans"/>
                <a:cs typeface="Gill Sans"/>
              </a:rPr>
              <a:t>BMW’s</a:t>
            </a:r>
            <a:r>
              <a:rPr lang="en-ZA" sz="2000" dirty="0">
                <a:latin typeface="Gill Sans"/>
                <a:cs typeface="Gill Sans"/>
              </a:rPr>
              <a:t> Rosslyn </a:t>
            </a:r>
            <a:r>
              <a:rPr lang="en-ZA" sz="2000" dirty="0" smtClean="0">
                <a:latin typeface="Gill Sans"/>
                <a:cs typeface="Gill Sans"/>
              </a:rPr>
              <a:t>Plant - the </a:t>
            </a:r>
            <a:r>
              <a:rPr lang="en-ZA" sz="2000" dirty="0">
                <a:latin typeface="Gill Sans"/>
                <a:cs typeface="Gill Sans"/>
              </a:rPr>
              <a:t>recipient of the 2015 </a:t>
            </a:r>
            <a:r>
              <a:rPr lang="en-ZA" sz="2000" b="1" dirty="0">
                <a:latin typeface="Gill Sans"/>
                <a:cs typeface="Gill Sans"/>
              </a:rPr>
              <a:t>Plant Assembly Line Quality Award </a:t>
            </a:r>
            <a:r>
              <a:rPr lang="en-ZA" sz="2000" dirty="0">
                <a:latin typeface="Gill Sans"/>
                <a:cs typeface="Gill Sans"/>
              </a:rPr>
              <a:t>(based on models produced for U.S. market) and Platinum Plant Quality Award, which represents the highest performing assembly plant in the world for initial quality</a:t>
            </a:r>
            <a:r>
              <a:rPr lang="en-ZA" sz="2000" dirty="0" smtClean="0">
                <a:latin typeface="Gill Sans"/>
                <a:cs typeface="Gill Sans"/>
              </a:rPr>
              <a:t>.</a:t>
            </a:r>
            <a:endParaRPr lang="en-ZA" sz="2000" dirty="0">
              <a:latin typeface="Gill Sans"/>
              <a:cs typeface="Gill San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ZA" sz="2000" dirty="0">
                <a:latin typeface="Gill Sans"/>
                <a:cs typeface="Gill Sans"/>
              </a:rPr>
              <a:t>Mercedes-Benz South Africa's (MBSA) </a:t>
            </a:r>
            <a:r>
              <a:rPr lang="en-ZA" sz="2000" dirty="0" smtClean="0">
                <a:latin typeface="Gill Sans"/>
                <a:cs typeface="Gill Sans"/>
              </a:rPr>
              <a:t>- </a:t>
            </a:r>
            <a:r>
              <a:rPr lang="en-ZA" sz="2000" dirty="0">
                <a:latin typeface="Gill Sans"/>
                <a:cs typeface="Gill Sans"/>
              </a:rPr>
              <a:t>plant in East London was awarded silver in the 2013 automotive Initial Quality Study (IQS) by American market research firm JD Power and Associates</a:t>
            </a:r>
            <a:r>
              <a:rPr lang="en-ZA" sz="2000" dirty="0" smtClean="0">
                <a:latin typeface="Gill Sans"/>
                <a:cs typeface="Gill Sans"/>
              </a:rPr>
              <a:t>.</a:t>
            </a:r>
            <a:endParaRPr lang="en-ZA" sz="2000" b="1" dirty="0">
              <a:latin typeface="Gill Sans"/>
              <a:cs typeface="Gill San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ZA" sz="2000" dirty="0">
                <a:latin typeface="Gill Sans"/>
                <a:cs typeface="Gill Sans"/>
              </a:rPr>
              <a:t>MBSA was the only automotive company to be nominated in six categories at the Truck X Conference and Awards in </a:t>
            </a:r>
            <a:r>
              <a:rPr lang="en-ZA" sz="2000" dirty="0" smtClean="0">
                <a:latin typeface="Gill Sans"/>
                <a:cs typeface="Gill Sans"/>
              </a:rPr>
              <a:t>2014 and  </a:t>
            </a:r>
            <a:r>
              <a:rPr lang="en-ZA" sz="2000" dirty="0">
                <a:latin typeface="Gill Sans"/>
                <a:cs typeface="Gill Sans"/>
              </a:rPr>
              <a:t>the only </a:t>
            </a:r>
            <a:r>
              <a:rPr lang="en-ZA" sz="2000" dirty="0" smtClean="0">
                <a:latin typeface="Gill Sans"/>
                <a:cs typeface="Gill Sans"/>
              </a:rPr>
              <a:t>one to </a:t>
            </a:r>
            <a:r>
              <a:rPr lang="en-ZA" sz="2000" dirty="0">
                <a:latin typeface="Gill Sans"/>
                <a:cs typeface="Gill Sans"/>
              </a:rPr>
              <a:t>win four awards, including the </a:t>
            </a:r>
            <a:r>
              <a:rPr lang="en-ZA" sz="2000" dirty="0" smtClean="0">
                <a:latin typeface="Gill Sans"/>
                <a:cs typeface="Gill Sans"/>
              </a:rPr>
              <a:t>Truck </a:t>
            </a:r>
            <a:r>
              <a:rPr lang="en-ZA" sz="2000" dirty="0">
                <a:latin typeface="Gill Sans"/>
                <a:cs typeface="Gill Sans"/>
              </a:rPr>
              <a:t>of the </a:t>
            </a:r>
            <a:r>
              <a:rPr lang="en-ZA" sz="2000" dirty="0" smtClean="0">
                <a:latin typeface="Gill Sans"/>
                <a:cs typeface="Gill Sans"/>
              </a:rPr>
              <a:t>Year award. </a:t>
            </a:r>
            <a:endParaRPr lang="en-ZA" sz="2000" dirty="0">
              <a:latin typeface="Gill Sans"/>
              <a:cs typeface="Gill Sans"/>
            </a:endParaRPr>
          </a:p>
          <a:p>
            <a:pPr algn="just"/>
            <a:endParaRPr lang="en-ZA" sz="2000" dirty="0">
              <a:solidFill>
                <a:schemeClr val="accent6">
                  <a:lumMod val="75000"/>
                </a:schemeClr>
              </a:solidFill>
              <a:latin typeface="Gill Sans"/>
              <a:cs typeface="Gill Sans"/>
            </a:endParaRPr>
          </a:p>
          <a:p>
            <a:pPr algn="just"/>
            <a:endParaRPr lang="en-ZA" sz="2000" dirty="0">
              <a:latin typeface="Gill Sans"/>
              <a:cs typeface="Gill Sans"/>
            </a:endParaRPr>
          </a:p>
          <a:p>
            <a:pPr algn="just"/>
            <a:endParaRPr lang="en-US" sz="2000" dirty="0"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53558"/>
            <a:ext cx="2133600" cy="228600"/>
          </a:xfrm>
        </p:spPr>
        <p:txBody>
          <a:bodyPr/>
          <a:lstStyle/>
          <a:p>
            <a:fld id="{EA39615D-1C02-4900-BAA9-ADAA879A0238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7708" y="164582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Investment Awards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0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06000"/>
            <a:ext cx="8686800" cy="4867254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ZA" sz="2000" dirty="0" smtClean="0">
                <a:latin typeface="Gill Sans"/>
                <a:cs typeface="Gill Sans"/>
              </a:rPr>
              <a:t>As announced by President Zuma - An efficient One Stop Shop to support increased domestic and foreign investment in line with the NDP’s aspirations will be developed by </a:t>
            </a:r>
            <a:r>
              <a:rPr lang="en-ZA" sz="2000" b="1" dirty="0" smtClean="0">
                <a:latin typeface="Gill Sans"/>
                <a:cs typeface="Gill Sans"/>
              </a:rPr>
              <a:t>the dti</a:t>
            </a:r>
            <a:r>
              <a:rPr lang="en-ZA" sz="2000" dirty="0" smtClean="0">
                <a:latin typeface="Gill Sans"/>
                <a:cs typeface="Gill Sans"/>
              </a:rPr>
              <a:t>. </a:t>
            </a:r>
            <a:endParaRPr lang="en-ZA" sz="2000" dirty="0">
              <a:latin typeface="Gill Sans"/>
              <a:cs typeface="Gill Sans"/>
            </a:endParaRPr>
          </a:p>
          <a:p>
            <a:pPr>
              <a:buFont typeface="Wingdings" charset="2"/>
              <a:buChar char="v"/>
            </a:pPr>
            <a:r>
              <a:rPr lang="en-ZA" sz="2000" dirty="0" smtClean="0">
                <a:latin typeface="Gill Sans"/>
                <a:cs typeface="Gill Sans"/>
              </a:rPr>
              <a:t>It will </a:t>
            </a:r>
            <a:r>
              <a:rPr lang="en-ZA" sz="2000" dirty="0">
                <a:latin typeface="Gill Sans"/>
                <a:cs typeface="Gill Sans"/>
              </a:rPr>
              <a:t>focus on reducing regulatory inefficiencies, setting up norms and </a:t>
            </a:r>
            <a:r>
              <a:rPr lang="en-ZA" sz="2000" dirty="0" smtClean="0">
                <a:latin typeface="Gill Sans"/>
                <a:cs typeface="Gill Sans"/>
              </a:rPr>
              <a:t>standards including turnaround </a:t>
            </a:r>
            <a:r>
              <a:rPr lang="en-ZA" sz="2000" dirty="0">
                <a:latin typeface="Gill Sans"/>
                <a:cs typeface="Gill Sans"/>
              </a:rPr>
              <a:t>times, coordinate, </a:t>
            </a:r>
            <a:r>
              <a:rPr lang="en-ZA" sz="2000" dirty="0" smtClean="0">
                <a:latin typeface="Gill Sans"/>
                <a:cs typeface="Gill Sans"/>
              </a:rPr>
              <a:t>fast-track</a:t>
            </a:r>
            <a:r>
              <a:rPr lang="en-ZA" sz="2000" dirty="0">
                <a:latin typeface="Gill Sans"/>
                <a:cs typeface="Gill Sans"/>
              </a:rPr>
              <a:t>, unblock and </a:t>
            </a:r>
            <a:r>
              <a:rPr lang="en-ZA" sz="2000" dirty="0" smtClean="0">
                <a:latin typeface="Gill Sans"/>
                <a:cs typeface="Gill Sans"/>
              </a:rPr>
              <a:t>reduce </a:t>
            </a:r>
            <a:r>
              <a:rPr lang="en-ZA" sz="2000" dirty="0">
                <a:latin typeface="Gill Sans"/>
                <a:cs typeface="Gill Sans"/>
              </a:rPr>
              <a:t>red tape for all investors</a:t>
            </a:r>
            <a:r>
              <a:rPr lang="en-ZA" sz="2000" dirty="0" smtClean="0">
                <a:latin typeface="Gill Sans"/>
                <a:cs typeface="Gill Sans"/>
              </a:rPr>
              <a:t>.</a:t>
            </a:r>
            <a:endParaRPr lang="en-ZA" sz="2000" dirty="0">
              <a:latin typeface="Gill Sans"/>
              <a:cs typeface="Gill Sans"/>
            </a:endParaRPr>
          </a:p>
          <a:p>
            <a:pPr>
              <a:buFont typeface="Wingdings" charset="2"/>
              <a:buChar char="v"/>
            </a:pPr>
            <a:r>
              <a:rPr lang="en-ZA" sz="2000" dirty="0">
                <a:latin typeface="Gill Sans"/>
                <a:cs typeface="Gill Sans"/>
              </a:rPr>
              <a:t>It will also coordinate the One Stop </a:t>
            </a:r>
            <a:r>
              <a:rPr lang="en-ZA" sz="2000" dirty="0" smtClean="0">
                <a:latin typeface="Gill Sans"/>
                <a:cs typeface="Gill Sans"/>
              </a:rPr>
              <a:t>Shop Investment </a:t>
            </a:r>
            <a:r>
              <a:rPr lang="en-ZA" sz="2000" dirty="0">
                <a:latin typeface="Gill Sans"/>
                <a:cs typeface="Gill Sans"/>
              </a:rPr>
              <a:t>Centres in </a:t>
            </a:r>
            <a:r>
              <a:rPr lang="en-ZA" sz="2000" dirty="0" smtClean="0">
                <a:latin typeface="Gill Sans"/>
                <a:cs typeface="Gill Sans"/>
              </a:rPr>
              <a:t>the:</a:t>
            </a:r>
          </a:p>
          <a:p>
            <a:pPr lvl="1">
              <a:buFont typeface="Wingdings" charset="2"/>
              <a:buChar char="v"/>
            </a:pPr>
            <a:r>
              <a:rPr lang="en-ZA" sz="1600" dirty="0" smtClean="0">
                <a:latin typeface="Gill Sans"/>
                <a:cs typeface="Gill Sans"/>
              </a:rPr>
              <a:t>SEZ’s, </a:t>
            </a:r>
          </a:p>
          <a:p>
            <a:pPr lvl="1">
              <a:buFont typeface="Wingdings" charset="2"/>
              <a:buChar char="v"/>
            </a:pPr>
            <a:r>
              <a:rPr lang="en-ZA" sz="1600" dirty="0" smtClean="0">
                <a:latin typeface="Gill Sans"/>
                <a:cs typeface="Gill Sans"/>
              </a:rPr>
              <a:t>Provincial </a:t>
            </a:r>
            <a:r>
              <a:rPr lang="en-ZA" sz="1600" dirty="0">
                <a:latin typeface="Gill Sans"/>
                <a:cs typeface="Gill Sans"/>
              </a:rPr>
              <a:t>Investment </a:t>
            </a:r>
            <a:r>
              <a:rPr lang="en-ZA" sz="1600" dirty="0" smtClean="0">
                <a:latin typeface="Gill Sans"/>
                <a:cs typeface="Gill Sans"/>
              </a:rPr>
              <a:t>Agencies</a:t>
            </a:r>
            <a:r>
              <a:rPr lang="en-ZA" sz="1600" dirty="0">
                <a:latin typeface="Gill Sans"/>
                <a:cs typeface="Gill Sans"/>
              </a:rPr>
              <a:t>,</a:t>
            </a:r>
            <a:endParaRPr lang="en-ZA" sz="1600" dirty="0" smtClean="0">
              <a:latin typeface="Gill Sans"/>
              <a:cs typeface="Gill Sans"/>
            </a:endParaRPr>
          </a:p>
          <a:p>
            <a:pPr lvl="1">
              <a:buFont typeface="Wingdings" charset="2"/>
              <a:buChar char="v"/>
            </a:pPr>
            <a:r>
              <a:rPr lang="en-ZA" sz="1600" dirty="0" smtClean="0">
                <a:latin typeface="Gill Sans"/>
                <a:cs typeface="Gill Sans"/>
              </a:rPr>
              <a:t>local authorities, and</a:t>
            </a:r>
          </a:p>
          <a:p>
            <a:pPr lvl="1">
              <a:buFont typeface="Wingdings" charset="2"/>
              <a:buChar char="v"/>
            </a:pPr>
            <a:r>
              <a:rPr lang="en-ZA" sz="1600" dirty="0" smtClean="0">
                <a:latin typeface="Gill Sans"/>
                <a:cs typeface="Gill Sans"/>
              </a:rPr>
              <a:t>relevant </a:t>
            </a:r>
            <a:r>
              <a:rPr lang="en-ZA" sz="1600" dirty="0">
                <a:latin typeface="Gill Sans"/>
                <a:cs typeface="Gill Sans"/>
              </a:rPr>
              <a:t>government departments involved in regulatory</a:t>
            </a:r>
            <a:r>
              <a:rPr lang="en-ZA" sz="1600" dirty="0" smtClean="0">
                <a:latin typeface="Gill Sans"/>
                <a:cs typeface="Gill Sans"/>
              </a:rPr>
              <a:t>, registration</a:t>
            </a:r>
            <a:r>
              <a:rPr lang="en-ZA" sz="1600" dirty="0">
                <a:latin typeface="Gill Sans"/>
                <a:cs typeface="Gill Sans"/>
              </a:rPr>
              <a:t>, </a:t>
            </a:r>
            <a:r>
              <a:rPr lang="en-ZA" sz="1600" dirty="0" smtClean="0">
                <a:latin typeface="Gill Sans"/>
                <a:cs typeface="Gill Sans"/>
              </a:rPr>
              <a:t>permits </a:t>
            </a:r>
            <a:r>
              <a:rPr lang="en-ZA" sz="1600" dirty="0">
                <a:latin typeface="Gill Sans"/>
                <a:cs typeface="Gill Sans"/>
              </a:rPr>
              <a:t>and </a:t>
            </a:r>
            <a:r>
              <a:rPr lang="en-ZA" sz="1600" dirty="0" smtClean="0">
                <a:latin typeface="Gill Sans"/>
                <a:cs typeface="Gill Sans"/>
              </a:rPr>
              <a:t>licensing matters.</a:t>
            </a:r>
          </a:p>
          <a:p>
            <a:pPr>
              <a:buFont typeface="Wingdings" charset="2"/>
              <a:buChar char="v"/>
            </a:pPr>
            <a:r>
              <a:rPr lang="en-ZA" sz="2000" dirty="0" smtClean="0">
                <a:latin typeface="Gill Sans"/>
                <a:cs typeface="Gill Sans"/>
              </a:rPr>
              <a:t>The One Stop Shop will be chaired by the President.</a:t>
            </a:r>
          </a:p>
          <a:p>
            <a:pPr lvl="0">
              <a:buFont typeface="Wingdings" charset="2"/>
              <a:buChar char="v"/>
            </a:pPr>
            <a:r>
              <a:rPr lang="en-ZA" sz="2000" dirty="0">
                <a:solidFill>
                  <a:srgbClr val="000000"/>
                </a:solidFill>
                <a:latin typeface="Gill Sans"/>
                <a:cs typeface="Gill Sans"/>
              </a:rPr>
              <a:t>The Initiative will be supported by the Inter-Ministerial </a:t>
            </a:r>
            <a:r>
              <a:rPr lang="en-ZA" sz="2000" dirty="0" smtClean="0">
                <a:solidFill>
                  <a:srgbClr val="000000"/>
                </a:solidFill>
                <a:latin typeface="Gill Sans"/>
                <a:cs typeface="Gill Sans"/>
              </a:rPr>
              <a:t>Committee. </a:t>
            </a:r>
            <a:endParaRPr lang="en-ZA" sz="2000" dirty="0"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53558"/>
            <a:ext cx="2133600" cy="228600"/>
          </a:xfrm>
        </p:spPr>
        <p:txBody>
          <a:bodyPr/>
          <a:lstStyle/>
          <a:p>
            <a:fld id="{EA39615D-1C02-4900-BAA9-ADAA879A0238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7708" y="211614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One Stop Shop Investment Centre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1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99570"/>
            <a:ext cx="8686800" cy="4735676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ZA" sz="2000" dirty="0" smtClean="0">
                <a:latin typeface="Gill Sans"/>
                <a:cs typeface="Gill Sans"/>
              </a:rPr>
              <a:t>It will operate as the main interface (front office) between government and investors; supported by the Inter-Departmental Clearing House (ICH) at </a:t>
            </a:r>
            <a:r>
              <a:rPr lang="en-ZA" sz="2000" b="1" dirty="0" smtClean="0">
                <a:latin typeface="Gill Sans"/>
                <a:cs typeface="Gill Sans"/>
              </a:rPr>
              <a:t>the dti</a:t>
            </a:r>
            <a:r>
              <a:rPr lang="en-ZA" sz="2000" dirty="0" smtClean="0">
                <a:latin typeface="Gill Sans"/>
                <a:cs typeface="Gill Sans"/>
              </a:rPr>
              <a:t>, operating as the back office.</a:t>
            </a:r>
          </a:p>
          <a:p>
            <a:pPr>
              <a:buFont typeface="Wingdings" charset="2"/>
              <a:buChar char="v"/>
            </a:pPr>
            <a:r>
              <a:rPr lang="en-ZA" sz="2000" dirty="0" smtClean="0">
                <a:latin typeface="Gill Sans"/>
                <a:cs typeface="Gill Sans"/>
              </a:rPr>
              <a:t>For this reason Trade and Investment South Africa (TISA) has been split into two divisions enabling the establishment of the ICH.</a:t>
            </a:r>
          </a:p>
          <a:p>
            <a:pPr>
              <a:buFont typeface="Wingdings" charset="2"/>
              <a:buChar char="v"/>
            </a:pPr>
            <a:r>
              <a:rPr lang="en-ZA" sz="2000" dirty="0" smtClean="0">
                <a:latin typeface="Gill Sans"/>
                <a:cs typeface="Gill Sans"/>
              </a:rPr>
              <a:t>ICH will focus on unblocking bureaucratic obstacles, red-tape and administrative barriers, thereby improving government services and support to investors.</a:t>
            </a:r>
          </a:p>
          <a:p>
            <a:pPr lvl="0">
              <a:buFont typeface="Wingdings" charset="2"/>
              <a:buChar char="v"/>
            </a:pPr>
            <a:r>
              <a:rPr lang="en-ZA" sz="2000" dirty="0" smtClean="0">
                <a:solidFill>
                  <a:srgbClr val="000000"/>
                </a:solidFill>
                <a:latin typeface="Gill Sans"/>
                <a:cs typeface="Gill Sans"/>
              </a:rPr>
              <a:t>In January 2016, the President established the Inter-Ministerial Committee (IMC) on investment to support the One Stop Shop Investment Centre. </a:t>
            </a:r>
            <a:endParaRPr lang="en-ZA" sz="20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buFont typeface="Wingdings" charset="2"/>
              <a:buChar char="v"/>
            </a:pPr>
            <a:r>
              <a:rPr lang="en-ZA" sz="2000" dirty="0" smtClean="0">
                <a:latin typeface="Gill Sans"/>
                <a:cs typeface="Gill Sans"/>
              </a:rPr>
              <a:t>The One Stop Shop Investment Centre was launched in early February 2016 by the President. </a:t>
            </a:r>
          </a:p>
          <a:p>
            <a:pPr>
              <a:buFont typeface="Wingdings" charset="2"/>
              <a:buChar char="v"/>
            </a:pPr>
            <a:endParaRPr lang="en-ZA" sz="2000" dirty="0"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67475"/>
            <a:ext cx="2133600" cy="228600"/>
          </a:xfrm>
        </p:spPr>
        <p:txBody>
          <a:bodyPr/>
          <a:lstStyle/>
          <a:p>
            <a:fld id="{EA39615D-1C02-4900-BAA9-ADAA879A0238}" type="slidenum">
              <a:rPr lang="en-ZA" smtClean="0"/>
              <a:pPr/>
              <a:t>24</a:t>
            </a:fld>
            <a:endParaRPr lang="en-Z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7708" y="211614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One Stop Shop Investment Centre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napshot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" b="3251"/>
          <a:stretch/>
        </p:blipFill>
        <p:spPr>
          <a:xfrm>
            <a:off x="181565" y="1117131"/>
            <a:ext cx="8042315" cy="54792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67475"/>
            <a:ext cx="2133600" cy="228600"/>
          </a:xfrm>
        </p:spPr>
        <p:txBody>
          <a:bodyPr/>
          <a:lstStyle/>
          <a:p>
            <a:fld id="{EA39615D-1C02-4900-BAA9-ADAA879A0238}" type="slidenum">
              <a:rPr lang="en-ZA" smtClean="0"/>
              <a:pPr/>
              <a:t>25</a:t>
            </a:fld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6956" y="150919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One Stop Shop Investment Centre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4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67475"/>
            <a:ext cx="2133600" cy="228600"/>
          </a:xfrm>
        </p:spPr>
        <p:txBody>
          <a:bodyPr/>
          <a:lstStyle/>
          <a:p>
            <a:fld id="{EA39615D-1C02-4900-BAA9-ADAA879A0238}" type="slidenum">
              <a:rPr lang="en-ZA" smtClean="0"/>
              <a:pPr/>
              <a:t>26</a:t>
            </a:fld>
            <a:endParaRPr lang="en-ZA" dirty="0"/>
          </a:p>
        </p:txBody>
      </p:sp>
      <p:pic>
        <p:nvPicPr>
          <p:cNvPr id="3" name="Content Placeholder 2" descr="Snapshot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7"/>
          <a:stretch/>
        </p:blipFill>
        <p:spPr>
          <a:xfrm>
            <a:off x="228600" y="1227666"/>
            <a:ext cx="8562622" cy="5498054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9222" y="199857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Implementation Progress – One Stop Shop Investment Centre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5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67475"/>
            <a:ext cx="2133600" cy="228600"/>
          </a:xfrm>
        </p:spPr>
        <p:txBody>
          <a:bodyPr/>
          <a:lstStyle/>
          <a:p>
            <a:fld id="{EA39615D-1C02-4900-BAA9-ADAA879A0238}" type="slidenum">
              <a:rPr lang="en-ZA" smtClean="0"/>
              <a:pPr/>
              <a:t>27</a:t>
            </a:fld>
            <a:endParaRPr lang="en-Z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9467" y="-29"/>
            <a:ext cx="8229600" cy="761999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cs typeface="Gill Sans"/>
              </a:rPr>
              <a:t>Conclusions</a:t>
            </a:r>
            <a:endParaRPr lang="en-GB" sz="4000" b="1" noProof="0" dirty="0">
              <a:solidFill>
                <a:srgbClr val="FF0000"/>
              </a:solidFill>
              <a:cs typeface="Gill San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131" y="838689"/>
            <a:ext cx="8537223" cy="5050367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2000" dirty="0">
                <a:latin typeface="Gill Sans"/>
                <a:cs typeface="Gill Sans"/>
                <a:sym typeface="Wingdings" pitchFamily="2" charset="2"/>
              </a:rPr>
              <a:t>Our economic environment has </a:t>
            </a:r>
            <a:r>
              <a:rPr lang="en-US" sz="2000" dirty="0" smtClean="0">
                <a:latin typeface="Gill Sans"/>
                <a:cs typeface="Gill Sans"/>
                <a:sym typeface="Wingdings" pitchFamily="2" charset="2"/>
              </a:rPr>
              <a:t>deteriorated, partly due to developments in the global economy and partly due to domestic factors such as the drought. </a:t>
            </a:r>
          </a:p>
          <a:p>
            <a:pPr>
              <a:buFont typeface="Wingdings" charset="2"/>
              <a:buChar char="v"/>
            </a:pPr>
            <a:r>
              <a:rPr lang="en-US" sz="2000" dirty="0" smtClean="0">
                <a:latin typeface="Gill Sans"/>
                <a:cs typeface="Gill Sans"/>
                <a:sym typeface="Wingdings" pitchFamily="2" charset="2"/>
              </a:rPr>
              <a:t>Critically, there is broad agreement across all stakeholders on the need for ‘business unusual’. </a:t>
            </a:r>
          </a:p>
          <a:p>
            <a:pPr>
              <a:buFont typeface="Wingdings" charset="2"/>
              <a:buChar char="v"/>
            </a:pPr>
            <a:r>
              <a:rPr lang="en-US" sz="2000" dirty="0" smtClean="0">
                <a:latin typeface="Gill Sans"/>
                <a:cs typeface="Gill Sans"/>
                <a:sym typeface="Wingdings" pitchFamily="2" charset="2"/>
              </a:rPr>
              <a:t>Business and government have agreed that partnerships will need to be substantially deepened to assist in ensuring that SA is not downgraded and to weather the current difficult economic conditions. </a:t>
            </a:r>
          </a:p>
          <a:p>
            <a:pPr>
              <a:buFont typeface="Wingdings" charset="2"/>
              <a:buChar char="v"/>
            </a:pPr>
            <a:r>
              <a:rPr lang="en-US" sz="2000" dirty="0" smtClean="0">
                <a:latin typeface="Gill Sans"/>
                <a:cs typeface="Gill Sans"/>
                <a:sym typeface="Wingdings" pitchFamily="2" charset="2"/>
              </a:rPr>
              <a:t>As the President noted in the SONA, the 9-PP has traction, and </a:t>
            </a:r>
            <a:r>
              <a:rPr lang="en-US" sz="2000" b="1" dirty="0" smtClean="0">
                <a:latin typeface="Gill Sans"/>
                <a:cs typeface="Gill Sans"/>
                <a:sym typeface="Wingdings" pitchFamily="2" charset="2"/>
              </a:rPr>
              <a:t>the dti</a:t>
            </a:r>
            <a:r>
              <a:rPr lang="en-US" sz="2000" dirty="0" smtClean="0">
                <a:latin typeface="Gill Sans"/>
                <a:cs typeface="Gill Sans"/>
                <a:sym typeface="Wingdings" pitchFamily="2" charset="2"/>
              </a:rPr>
              <a:t> has built momentum in IPAP, Beneficiation and Private-sector Investment. </a:t>
            </a:r>
          </a:p>
          <a:p>
            <a:pPr>
              <a:buFont typeface="Wingdings" charset="2"/>
              <a:buChar char="v"/>
            </a:pPr>
            <a:r>
              <a:rPr lang="en-US" sz="2000" dirty="0" smtClean="0">
                <a:latin typeface="Gill Sans"/>
                <a:cs typeface="Gill Sans"/>
                <a:sym typeface="Wingdings" pitchFamily="2" charset="2"/>
              </a:rPr>
              <a:t>These efforts will be built-upon and reinforced through a renewed focus on supporting labour-intensive and growth-enhancing sectors such as </a:t>
            </a:r>
            <a:r>
              <a:rPr lang="en-GB" sz="2000" dirty="0" smtClean="0">
                <a:latin typeface="Gill Sans"/>
                <a:cs typeface="Gill Sans"/>
              </a:rPr>
              <a:t>Clothing</a:t>
            </a:r>
            <a:r>
              <a:rPr lang="en-GB" sz="2000" dirty="0">
                <a:latin typeface="Gill Sans"/>
                <a:cs typeface="Gill Sans"/>
              </a:rPr>
              <a:t>, </a:t>
            </a:r>
            <a:r>
              <a:rPr lang="en-GB" sz="2000" dirty="0" smtClean="0">
                <a:latin typeface="Gill Sans"/>
                <a:cs typeface="Gill Sans"/>
              </a:rPr>
              <a:t>Textiles &amp; </a:t>
            </a:r>
            <a:r>
              <a:rPr lang="en-GB" sz="2000" dirty="0">
                <a:latin typeface="Gill Sans"/>
                <a:cs typeface="Gill Sans"/>
              </a:rPr>
              <a:t>Footwear, Agro-processing, BPS and </a:t>
            </a:r>
            <a:r>
              <a:rPr lang="en-GB" sz="2000" dirty="0" smtClean="0">
                <a:latin typeface="Gill Sans"/>
                <a:cs typeface="Gill Sans"/>
              </a:rPr>
              <a:t>Tourism.</a:t>
            </a:r>
          </a:p>
          <a:p>
            <a:pPr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In the current fiscal climate we will refine our existing incentives to ensure the greatest possible economic benefit to the SA economy. </a:t>
            </a:r>
            <a:endParaRPr lang="en-GB" sz="2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246199-F84C-4171-B305-499495216789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857250"/>
            <a:ext cx="8501063" cy="4929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ZA" altLang="en-US" sz="2000" dirty="0" smtClean="0">
              <a:latin typeface="Gill Sans"/>
              <a:cs typeface="Gill Sans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ZA" altLang="en-US" sz="2000" dirty="0">
              <a:latin typeface="Gill Sans"/>
              <a:cs typeface="Gill Sans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altLang="en-US" sz="2000" dirty="0" smtClean="0">
                <a:latin typeface="Gill Sans"/>
                <a:cs typeface="Gill Sans"/>
              </a:rPr>
              <a:t>IMF </a:t>
            </a:r>
            <a:r>
              <a:rPr lang="en-ZA" altLang="en-US" sz="2000" dirty="0">
                <a:latin typeface="Gill Sans"/>
                <a:cs typeface="Gill Sans"/>
              </a:rPr>
              <a:t>has lowered its global growth </a:t>
            </a:r>
            <a:r>
              <a:rPr lang="en-ZA" altLang="en-US" sz="2000" dirty="0" smtClean="0">
                <a:latin typeface="Gill Sans"/>
                <a:cs typeface="Gill Sans"/>
              </a:rPr>
              <a:t>forecast for 2016 by 0.2 percentage points from 3.6% to 3.4%.  </a:t>
            </a:r>
            <a:endParaRPr lang="en-ZA" altLang="en-US" sz="2000" dirty="0">
              <a:latin typeface="Gill Sans"/>
              <a:cs typeface="Gill Sans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ZA" altLang="en-US" sz="2000" dirty="0" smtClean="0">
                <a:latin typeface="Gill Sans"/>
                <a:cs typeface="Gill Sans"/>
              </a:rPr>
              <a:t>Global </a:t>
            </a:r>
            <a:r>
              <a:rPr lang="en-ZA" altLang="en-US" sz="2000" dirty="0">
                <a:latin typeface="Gill Sans"/>
                <a:cs typeface="Gill Sans"/>
              </a:rPr>
              <a:t>demand in 2016 is expected to remain low, due to the following key transitions</a:t>
            </a:r>
            <a:r>
              <a:rPr lang="en-ZA" altLang="en-US" sz="2000" dirty="0" smtClean="0">
                <a:latin typeface="Gill Sans"/>
                <a:cs typeface="Gill Sans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endParaRPr lang="en-ZA" altLang="en-US" sz="2000" dirty="0">
              <a:latin typeface="Gill Sans"/>
              <a:cs typeface="Gill Sans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ZA" altLang="en-US" sz="1600" dirty="0" smtClean="0">
                <a:latin typeface="Gill Sans"/>
                <a:cs typeface="Gill Sans"/>
              </a:rPr>
              <a:t>Gradual tightening of US monetary policy,  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ZA" altLang="en-US" sz="1600" dirty="0">
              <a:latin typeface="Gill Sans"/>
              <a:cs typeface="Gill Sans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ZA" altLang="en-US" sz="1600" dirty="0">
                <a:latin typeface="Gill Sans"/>
                <a:cs typeface="Gill Sans"/>
              </a:rPr>
              <a:t>L</a:t>
            </a:r>
            <a:r>
              <a:rPr lang="en-ZA" altLang="en-US" sz="1600" dirty="0" smtClean="0">
                <a:latin typeface="Gill Sans"/>
                <a:cs typeface="Gill Sans"/>
              </a:rPr>
              <a:t>ower </a:t>
            </a:r>
            <a:r>
              <a:rPr lang="en-ZA" altLang="en-US" sz="1600" dirty="0">
                <a:latin typeface="Gill Sans"/>
                <a:cs typeface="Gill Sans"/>
              </a:rPr>
              <a:t>prices for energy and other </a:t>
            </a:r>
            <a:r>
              <a:rPr lang="en-ZA" altLang="en-US" sz="1600" dirty="0" smtClean="0">
                <a:latin typeface="Gill Sans"/>
                <a:cs typeface="Gill Sans"/>
              </a:rPr>
              <a:t>mineral commodities, and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ZA" altLang="en-US" sz="1600" dirty="0">
              <a:latin typeface="Gill Sans"/>
              <a:cs typeface="Gill Sans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ZA" altLang="en-US" sz="1600" dirty="0" smtClean="0">
                <a:latin typeface="Gill Sans"/>
                <a:cs typeface="Gill Sans"/>
              </a:rPr>
              <a:t>Slower economic growth in </a:t>
            </a:r>
            <a:r>
              <a:rPr lang="en-ZA" altLang="en-US" sz="1600" dirty="0">
                <a:latin typeface="Gill Sans"/>
                <a:cs typeface="Gill Sans"/>
              </a:rPr>
              <a:t>China, </a:t>
            </a:r>
            <a:r>
              <a:rPr lang="en-ZA" altLang="en-US" sz="1600" dirty="0" smtClean="0">
                <a:latin typeface="Gill Sans"/>
                <a:cs typeface="Gill Sans"/>
              </a:rPr>
              <a:t>as it re-balances its economy. </a:t>
            </a:r>
            <a:endParaRPr lang="en-ZA" sz="1600" dirty="0" smtClean="0">
              <a:latin typeface="Gill Sans"/>
              <a:cs typeface="Gill Sans"/>
            </a:endParaRPr>
          </a:p>
          <a:p>
            <a:pPr marL="0" indent="0">
              <a:buNone/>
            </a:pPr>
            <a:endParaRPr lang="en-ZA" sz="2000" dirty="0" smtClean="0">
              <a:latin typeface="Arial"/>
              <a:cs typeface="Arial"/>
            </a:endParaRPr>
          </a:p>
          <a:p>
            <a:pPr>
              <a:buFont typeface="Wingdings" charset="2"/>
              <a:buChar char="✾"/>
            </a:pP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✾"/>
            </a:pP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f-Z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2938" y="115888"/>
            <a:ext cx="7772400" cy="6492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f-ZA" sz="4000" b="1" dirty="0">
                <a:ln w="11430"/>
                <a:solidFill>
                  <a:srgbClr val="FF0000"/>
                </a:solidFill>
              </a:rPr>
              <a:t>Global Economic Context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685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246199-F84C-4171-B305-499495216789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2938" y="115888"/>
            <a:ext cx="7772400" cy="6492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f-ZA" sz="4000" b="1" dirty="0">
                <a:ln w="11430"/>
                <a:solidFill>
                  <a:srgbClr val="FF0000"/>
                </a:solidFill>
              </a:rPr>
              <a:t>Global Economic Context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8314" y="1540331"/>
            <a:ext cx="8248486" cy="4046862"/>
            <a:chOff x="311874" y="714350"/>
            <a:chExt cx="9173033" cy="5872039"/>
          </a:xfrm>
        </p:grpSpPr>
        <p:sp>
          <p:nvSpPr>
            <p:cNvPr id="8" name="Oval 7"/>
            <p:cNvSpPr/>
            <p:nvPr/>
          </p:nvSpPr>
          <p:spPr>
            <a:xfrm>
              <a:off x="428593" y="714350"/>
              <a:ext cx="9056314" cy="5872039"/>
            </a:xfrm>
            <a:prstGeom prst="ellipse">
              <a:avLst/>
            </a:prstGeom>
            <a:solidFill>
              <a:srgbClr val="FF373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77259" y="1812756"/>
              <a:ext cx="6391005" cy="4296765"/>
            </a:xfrm>
            <a:prstGeom prst="ellipse">
              <a:avLst/>
            </a:prstGeom>
            <a:solidFill>
              <a:schemeClr val="accent6">
                <a:lumMod val="75000"/>
                <a:alpha val="16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sz="1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11874" y="3000758"/>
              <a:ext cx="3108704" cy="248927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Collapse of Lehman Brothers triggers Global Financial Crisis.</a:t>
              </a:r>
            </a:p>
            <a:p>
              <a:pPr algn="ctr"/>
              <a:endParaRPr lang="en-US" sz="1000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US falls into recession…other developed countries follow.</a:t>
              </a:r>
            </a:p>
            <a:p>
              <a:pPr algn="ctr"/>
              <a:endParaRPr lang="en-ZA" sz="1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27196" y="3342238"/>
              <a:ext cx="2672720" cy="2149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Calibri"/>
                  <a:cs typeface="Calibri"/>
                </a:rPr>
                <a:t>US and later EU Central Banks flood financial sector with cheap money…much of which chases yields in emerging markets. </a:t>
              </a:r>
            </a:p>
            <a:p>
              <a:endParaRPr lang="en-US" sz="1000" b="1" dirty="0">
                <a:latin typeface="Calibri"/>
                <a:cs typeface="Calibri"/>
              </a:endParaRPr>
            </a:p>
            <a:p>
              <a:r>
                <a:rPr lang="en-US" sz="1000" b="1" dirty="0" smtClean="0">
                  <a:latin typeface="Calibri"/>
                  <a:cs typeface="Calibri"/>
                </a:rPr>
                <a:t>Emerging markets incl. China pull global economy out of recession… but global consumer demand outside of Africa stagnates…</a:t>
              </a:r>
              <a:endParaRPr lang="en-ZA" sz="1000" b="1" dirty="0">
                <a:latin typeface="Calibri"/>
                <a:cs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23420" y="1846878"/>
              <a:ext cx="2345284" cy="1254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Calibri"/>
                  <a:cs typeface="Calibri"/>
                </a:rPr>
                <a:t>Global recession  exposes  EU imbalances… high fiscal deficits  lead to EU debt crises</a:t>
              </a:r>
              <a:r>
                <a:rPr lang="en-US" sz="1000" b="1" dirty="0">
                  <a:latin typeface="Calibri"/>
                  <a:cs typeface="Calibri"/>
                </a:rPr>
                <a:t> </a:t>
              </a:r>
              <a:r>
                <a:rPr lang="en-US" sz="1000" b="1" dirty="0" smtClean="0">
                  <a:latin typeface="Calibri"/>
                  <a:cs typeface="Calibri"/>
                </a:rPr>
                <a:t>in EU periphery first…later impacting on EU core members too.</a:t>
              </a:r>
              <a:endParaRPr lang="en-ZA" sz="1000" dirty="0">
                <a:latin typeface="Calibri"/>
                <a:cs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1007" y="932794"/>
              <a:ext cx="3149885" cy="806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Calibri"/>
                  <a:cs typeface="Calibri"/>
                </a:rPr>
                <a:t>China embarks on </a:t>
              </a:r>
              <a:r>
                <a:rPr lang="en-US" sz="1000" b="1" dirty="0" smtClean="0">
                  <a:latin typeface="Calibri"/>
                  <a:cs typeface="Calibri"/>
                </a:rPr>
                <a:t>structural change. Demand </a:t>
              </a:r>
              <a:r>
                <a:rPr lang="en-US" sz="1000" b="1" dirty="0">
                  <a:latin typeface="Calibri"/>
                  <a:cs typeface="Calibri"/>
                </a:rPr>
                <a:t>for commodities </a:t>
              </a:r>
              <a:r>
                <a:rPr lang="en-US" sz="1000" b="1" dirty="0" smtClean="0">
                  <a:latin typeface="Calibri"/>
                  <a:cs typeface="Calibri"/>
                </a:rPr>
                <a:t>plummets…heralding end of commodity super-cycle.</a:t>
              </a:r>
              <a:endParaRPr lang="en-ZA" sz="1000" b="1" dirty="0">
                <a:latin typeface="Calibri"/>
                <a:cs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84231" y="1543369"/>
              <a:ext cx="2255523" cy="1254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Calibri"/>
                  <a:cs typeface="Calibri"/>
                </a:rPr>
                <a:t>As developed </a:t>
              </a:r>
              <a:r>
                <a:rPr lang="en-US" sz="1000" b="1" dirty="0" smtClean="0">
                  <a:latin typeface="Calibri"/>
                  <a:cs typeface="Calibri"/>
                </a:rPr>
                <a:t>economies return to growth, the expected end of QE increases emerging markets currency volatility. </a:t>
              </a:r>
              <a:endParaRPr lang="en-ZA" sz="1000" b="1" dirty="0">
                <a:latin typeface="Calibri"/>
                <a:cs typeface="Calibri"/>
              </a:endParaRPr>
            </a:p>
            <a:p>
              <a:endParaRPr lang="en-ZA" sz="1000" b="1" dirty="0">
                <a:latin typeface="Calibri"/>
                <a:cs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76726" y="4088181"/>
              <a:ext cx="2156423" cy="1254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Calibri"/>
                  <a:cs typeface="Calibri"/>
                </a:rPr>
                <a:t>Plunging commodity demand and prices lead to Emerging market slowdown…capital inflows are reversed and exchange rates become volatile. </a:t>
              </a:r>
              <a:endParaRPr lang="en-ZA" sz="1000" b="1" dirty="0">
                <a:latin typeface="Calibri"/>
                <a:cs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00892" y="2751206"/>
              <a:ext cx="1977366" cy="806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Calibri"/>
                  <a:cs typeface="Calibri"/>
                </a:rPr>
                <a:t>US Federal Reserve ends QE and Increases interest rates for 1</a:t>
              </a:r>
              <a:r>
                <a:rPr lang="en-US" sz="1000" b="1" baseline="30000" dirty="0" smtClean="0">
                  <a:latin typeface="Calibri"/>
                  <a:cs typeface="Calibri"/>
                </a:rPr>
                <a:t>st</a:t>
              </a:r>
              <a:r>
                <a:rPr lang="en-US" sz="1000" b="1" dirty="0" smtClean="0">
                  <a:latin typeface="Calibri"/>
                  <a:cs typeface="Calibri"/>
                </a:rPr>
                <a:t> time since 2006. </a:t>
              </a:r>
              <a:endParaRPr lang="en-ZA" sz="1000" b="1" dirty="0">
                <a:latin typeface="Calibri"/>
                <a:cs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94261" y="4989090"/>
              <a:ext cx="1143008" cy="373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Arial Black"/>
                  <a:cs typeface="Arial Black"/>
                </a:rPr>
                <a:t>1</a:t>
              </a:r>
              <a:r>
                <a:rPr lang="en-US" sz="1000" b="1" baseline="30000" dirty="0" smtClean="0">
                  <a:latin typeface="Arial Black"/>
                  <a:cs typeface="Arial Black"/>
                </a:rPr>
                <a:t>ST</a:t>
              </a:r>
              <a:r>
                <a:rPr lang="en-US" sz="1000" b="1" dirty="0">
                  <a:latin typeface="Arial Black"/>
                  <a:cs typeface="Arial Black"/>
                </a:rPr>
                <a:t> </a:t>
              </a:r>
              <a:r>
                <a:rPr lang="en-US" sz="1000" b="1" dirty="0" smtClean="0">
                  <a:latin typeface="Arial Black"/>
                  <a:cs typeface="Arial Black"/>
                </a:rPr>
                <a:t>WAVE</a:t>
              </a:r>
              <a:endParaRPr lang="en-ZA" sz="1000" b="1" dirty="0"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43306" y="5643578"/>
              <a:ext cx="1005148" cy="373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Arial Black"/>
                  <a:cs typeface="Arial Black"/>
                </a:rPr>
                <a:t>2</a:t>
              </a:r>
              <a:r>
                <a:rPr lang="en-US" sz="1000" b="1" baseline="30000" dirty="0" smtClean="0">
                  <a:latin typeface="Arial Black"/>
                  <a:cs typeface="Arial Black"/>
                </a:rPr>
                <a:t>ND</a:t>
              </a:r>
              <a:r>
                <a:rPr lang="en-US" sz="1000" b="1" dirty="0" smtClean="0">
                  <a:latin typeface="Arial Black"/>
                  <a:cs typeface="Arial Black"/>
                </a:rPr>
                <a:t> WAVE</a:t>
              </a:r>
              <a:endParaRPr lang="en-ZA" sz="1000" b="1" dirty="0">
                <a:latin typeface="Arial Black"/>
                <a:cs typeface="Arial Blac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00694" y="5929331"/>
              <a:ext cx="999221" cy="373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Arial Black"/>
                  <a:cs typeface="Arial Black"/>
                </a:rPr>
                <a:t>3</a:t>
              </a:r>
              <a:r>
                <a:rPr lang="en-US" sz="1000" b="1" baseline="30000" dirty="0" smtClean="0">
                  <a:latin typeface="Arial Black"/>
                  <a:cs typeface="Arial Black"/>
                </a:rPr>
                <a:t>RD</a:t>
              </a:r>
              <a:r>
                <a:rPr lang="en-US" sz="1000" b="1" dirty="0" smtClean="0">
                  <a:latin typeface="Arial Black"/>
                  <a:cs typeface="Arial Black"/>
                </a:rPr>
                <a:t> WAVE</a:t>
              </a:r>
              <a:endParaRPr lang="en-ZA" sz="1000" b="1" dirty="0">
                <a:latin typeface="Arial Black"/>
                <a:cs typeface="Arial Black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5815" y="821680"/>
            <a:ext cx="8072989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GB" sz="2000" dirty="0">
                <a:latin typeface="Gill Sans"/>
                <a:cs typeface="Gill Sans"/>
              </a:rPr>
              <a:t>The Global </a:t>
            </a:r>
            <a:r>
              <a:rPr lang="en-GB" sz="2000" dirty="0" smtClean="0">
                <a:latin typeface="Gill Sans"/>
                <a:cs typeface="Gill Sans"/>
              </a:rPr>
              <a:t>Economic Crisis </a:t>
            </a:r>
            <a:r>
              <a:rPr lang="en-GB" sz="2000" dirty="0">
                <a:latin typeface="Gill Sans"/>
                <a:cs typeface="Gill Sans"/>
              </a:rPr>
              <a:t>has entered a 3</a:t>
            </a:r>
            <a:r>
              <a:rPr lang="en-GB" sz="2000" baseline="30000" dirty="0">
                <a:latin typeface="Gill Sans"/>
                <a:cs typeface="Gill Sans"/>
              </a:rPr>
              <a:t>rd</a:t>
            </a:r>
            <a:r>
              <a:rPr lang="en-GB" sz="2000" dirty="0">
                <a:latin typeface="Gill Sans"/>
                <a:cs typeface="Gill Sans"/>
              </a:rPr>
              <a:t> wave of destruction with emerging economies likely to </a:t>
            </a:r>
            <a:r>
              <a:rPr lang="en-GB" sz="2000" dirty="0" smtClean="0">
                <a:latin typeface="Gill Sans"/>
                <a:cs typeface="Gill Sans"/>
              </a:rPr>
              <a:t>bear the brunt of the impact.  </a:t>
            </a:r>
            <a:endParaRPr lang="en-GB" sz="20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4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6" y="822456"/>
            <a:ext cx="8731532" cy="13716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IMF has lowered its global growth forecast.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All commodity exporters are struggling.  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GB" sz="2000" noProof="0" dirty="0" smtClean="0">
                <a:latin typeface="Gill Sans"/>
                <a:cs typeface="Gill Sans"/>
              </a:rPr>
              <a:t>SA growth outlook is similar to peer countries. Drought is new but </a:t>
            </a:r>
            <a:r>
              <a:rPr lang="en-GB" sz="2000" dirty="0" smtClean="0">
                <a:latin typeface="Gill Sans"/>
                <a:cs typeface="Gill Sans"/>
              </a:rPr>
              <a:t>key</a:t>
            </a:r>
            <a:r>
              <a:rPr lang="en-GB" sz="2000" noProof="0" dirty="0" smtClean="0">
                <a:latin typeface="Gill Sans"/>
                <a:cs typeface="Gill Sans"/>
              </a:rPr>
              <a:t> risk.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5</a:t>
            </a:fld>
            <a:endParaRPr lang="en-US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100931"/>
              </p:ext>
            </p:extLst>
          </p:nvPr>
        </p:nvGraphicFramePr>
        <p:xfrm>
          <a:off x="369888" y="2362217"/>
          <a:ext cx="4172950" cy="326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272417" y="2898926"/>
            <a:ext cx="701591" cy="4262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21735" y="2963079"/>
            <a:ext cx="597484" cy="36987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03436" y="2906689"/>
            <a:ext cx="701591" cy="4262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467922"/>
              </p:ext>
            </p:extLst>
          </p:nvPr>
        </p:nvGraphicFramePr>
        <p:xfrm>
          <a:off x="4756022" y="2362216"/>
          <a:ext cx="4172950" cy="328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2938" y="115888"/>
            <a:ext cx="7772400" cy="6492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f-ZA" sz="4000" b="1" dirty="0">
                <a:ln w="11430"/>
                <a:solidFill>
                  <a:srgbClr val="FF0000"/>
                </a:solidFill>
              </a:rPr>
              <a:t>Global Economic Context</a:t>
            </a:r>
          </a:p>
        </p:txBody>
      </p:sp>
    </p:spTree>
    <p:extLst>
      <p:ext uri="{BB962C8B-B14F-4D97-AF65-F5344CB8AC3E}">
        <p14:creationId xmlns:p14="http://schemas.microsoft.com/office/powerpoint/2010/main" xmlns="" val="38362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6" y="822456"/>
            <a:ext cx="8731532" cy="13716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Notwithstanding global and domestic headwinds, SA economy continues to grow.  But we are well off the 5% inclusive growth needed for radical economic transformation.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Impact of low commodity prices was first felt in Mining but knock-on effects in Manufacturing and Construction, and finally Services.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6</a:t>
            </a:fld>
            <a:endParaRPr lang="en-US" b="1" dirty="0"/>
          </a:p>
        </p:txBody>
      </p:sp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5271401"/>
              </p:ext>
            </p:extLst>
          </p:nvPr>
        </p:nvGraphicFramePr>
        <p:xfrm>
          <a:off x="369888" y="2796395"/>
          <a:ext cx="2865802" cy="283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376855"/>
              </p:ext>
            </p:extLst>
          </p:nvPr>
        </p:nvGraphicFramePr>
        <p:xfrm>
          <a:off x="3251386" y="2796394"/>
          <a:ext cx="2818718" cy="284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2388795"/>
              </p:ext>
            </p:extLst>
          </p:nvPr>
        </p:nvGraphicFramePr>
        <p:xfrm>
          <a:off x="6081050" y="2796395"/>
          <a:ext cx="2968879" cy="285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102091" y="3152591"/>
            <a:ext cx="1872583" cy="313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5902" y="3442647"/>
            <a:ext cx="1872583" cy="313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642938" y="115888"/>
            <a:ext cx="77724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/>
            <a:r>
              <a:rPr lang="af-ZA" sz="4000" b="1" dirty="0" smtClean="0">
                <a:ln w="11430"/>
                <a:solidFill>
                  <a:srgbClr val="FF0000"/>
                </a:solidFill>
              </a:rPr>
              <a:t>Impact on SA Economy</a:t>
            </a:r>
            <a:endParaRPr lang="af-ZA" sz="40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9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6" y="798940"/>
            <a:ext cx="8731532" cy="53934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Weak global demand in traditional markets constrains our ability to use weak exchange rate to export our way out of the current global slowdown.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But Oxford Business Group report highlights advantages SA has compared to other peer countries. These can be built on and extended.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 Oxford Business Group identifies among others: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1600" dirty="0" smtClean="0">
                <a:latin typeface="Gill Sans"/>
                <a:cs typeface="Gill Sans"/>
              </a:rPr>
              <a:t>The infrastructure build programme, our main counter-cyclical response developed with onset of crisis in 2009,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1600" dirty="0" smtClean="0">
                <a:latin typeface="Gill Sans"/>
                <a:cs typeface="Gill Sans"/>
              </a:rPr>
              <a:t>The Renewable Energy Independent Power Producers Programme (REIPPP), and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1600" dirty="0" smtClean="0">
                <a:latin typeface="Gill Sans"/>
                <a:cs typeface="Gill Sans"/>
              </a:rPr>
              <a:t>Programmes like the APDP.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Feature of the latter was policy certainty, good design &amp; efficient implementation.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Current economic conditions underscore need for SA to accelerate its transition from an economy dominated by production and exports of basic commodities.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GB" sz="2000" dirty="0" smtClean="0"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7</a:t>
            </a:fld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2938" y="115888"/>
            <a:ext cx="7772400" cy="6492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f-ZA" sz="4000" b="1" dirty="0" smtClean="0">
                <a:ln w="11430"/>
                <a:solidFill>
                  <a:srgbClr val="FF0000"/>
                </a:solidFill>
              </a:rPr>
              <a:t>Impact on SA Economy</a:t>
            </a:r>
            <a:endParaRPr lang="af-ZA" sz="40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0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6" y="822457"/>
            <a:ext cx="8731532" cy="77666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charset="2"/>
              <a:buChar char=""/>
            </a:pPr>
            <a:r>
              <a:rPr lang="en-GB" sz="2000" dirty="0" smtClean="0">
                <a:latin typeface="Gill Sans"/>
                <a:cs typeface="Gill Sans"/>
              </a:rPr>
              <a:t>Examples of success stories we can build 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8</a:t>
            </a:fld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08518" y="1528574"/>
            <a:ext cx="8728232" cy="4021322"/>
            <a:chOff x="208518" y="2450354"/>
            <a:chExt cx="7878194" cy="4041587"/>
          </a:xfrm>
        </p:grpSpPr>
        <p:pic>
          <p:nvPicPr>
            <p:cNvPr id="9" name="Picture 8" descr="Mckinsey Snapshot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8518" y="2451081"/>
              <a:ext cx="2398937" cy="404086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6" name="Picture 5" descr="Snapshot10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51085" y="2450355"/>
              <a:ext cx="3098800" cy="4041586"/>
            </a:xfrm>
            <a:prstGeom prst="rect">
              <a:avLst/>
            </a:prstGeom>
          </p:spPr>
        </p:pic>
        <p:pic>
          <p:nvPicPr>
            <p:cNvPr id="10" name="Picture 9" descr="Snapshot13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49885" y="2450354"/>
              <a:ext cx="2336827" cy="4041586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938" y="115888"/>
            <a:ext cx="7772400" cy="6492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f-ZA" sz="4000" b="1" dirty="0" smtClean="0">
                <a:ln w="11430"/>
                <a:solidFill>
                  <a:srgbClr val="FF0000"/>
                </a:solidFill>
              </a:rPr>
              <a:t>Impact on SA Economy</a:t>
            </a:r>
            <a:endParaRPr lang="af-ZA" sz="40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3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6" y="798940"/>
            <a:ext cx="8731532" cy="53934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</a:rPr>
              <a:t>As President Zuma highlighted in the State of the Nation Address, there are already areas of significant progress within the </a:t>
            </a:r>
            <a:r>
              <a:rPr lang="en-GB" sz="2000" dirty="0" smtClean="0">
                <a:latin typeface="Gill Sans"/>
                <a:cs typeface="Gill Sans"/>
                <a:sym typeface="Wingdings" pitchFamily="2" charset="2"/>
              </a:rPr>
              <a:t>9-PP that was developed in response to the weakening economic outlook in early 2015.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  <a:sym typeface="Wingdings" pitchFamily="2" charset="2"/>
              </a:rPr>
              <a:t>The McKinsey Global Institute and Oxford Business Group reports support the approach taken in terms of the 9-PP, and the 9-PP is gaining traction amongst stakeholders incl. Business.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  <a:sym typeface="Wingdings" pitchFamily="2" charset="2"/>
              </a:rPr>
              <a:t>Must stay the course if we are to address the triple challenges of poverty, inequality and unemployment.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en-GB" sz="2000" dirty="0" smtClean="0">
                <a:latin typeface="Gill Sans"/>
                <a:cs typeface="Gill Sans"/>
                <a:sym typeface="Wingdings" pitchFamily="2" charset="2"/>
              </a:rPr>
              <a:t>Focus now is on scaling-up and consolidating the progress achieved in the 1</a:t>
            </a:r>
            <a:r>
              <a:rPr lang="en-GB" sz="2000" baseline="30000" dirty="0" smtClean="0">
                <a:latin typeface="Gill Sans"/>
                <a:cs typeface="Gill Sans"/>
                <a:sym typeface="Wingdings" pitchFamily="2" charset="2"/>
              </a:rPr>
              <a:t>st</a:t>
            </a:r>
            <a:r>
              <a:rPr lang="en-GB" sz="2000" dirty="0" smtClean="0">
                <a:latin typeface="Gill Sans"/>
                <a:cs typeface="Gill Sans"/>
                <a:sym typeface="Wingdings" pitchFamily="2" charset="2"/>
              </a:rPr>
              <a:t> year of implementation of 9-PP, prioritising scalable interventions across Government. </a:t>
            </a:r>
            <a:endParaRPr lang="en-GB" sz="2000" dirty="0" smtClean="0">
              <a:latin typeface="Gill Sans"/>
              <a:cs typeface="Gill Sans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dirty="0" smtClean="0"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17A-1619-CE4D-9570-13A28FF5F343}" type="slidenum">
              <a:rPr lang="en-US" b="1" smtClean="0"/>
              <a:pPr/>
              <a:t>9</a:t>
            </a:fld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2938" y="115888"/>
            <a:ext cx="7772400" cy="6492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f-ZA" sz="4000" b="1" dirty="0" smtClean="0">
                <a:ln w="11430"/>
                <a:solidFill>
                  <a:srgbClr val="FF0000"/>
                </a:solidFill>
              </a:rPr>
              <a:t>Areas to be Built Upon</a:t>
            </a:r>
            <a:endParaRPr lang="af-ZA" sz="40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v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gov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gov2</Template>
  <TotalTime>11551</TotalTime>
  <Words>2032</Words>
  <Application>Microsoft Office PowerPoint</Application>
  <PresentationFormat>On-screen Show (4:3)</PresentationFormat>
  <Paragraphs>179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gov2</vt:lpstr>
      <vt:lpstr>Custom Design</vt:lpstr>
      <vt:lpstr>Blank Presentation</vt:lpstr>
      <vt:lpstr>1_gov2</vt:lpstr>
      <vt:lpstr>Slide 1</vt:lpstr>
      <vt:lpstr>Outline</vt:lpstr>
      <vt:lpstr>Global Economic Context</vt:lpstr>
      <vt:lpstr>Global Economic Context</vt:lpstr>
      <vt:lpstr>Global Economic Context</vt:lpstr>
      <vt:lpstr>Slide 6</vt:lpstr>
      <vt:lpstr>Impact on SA Economy</vt:lpstr>
      <vt:lpstr>Impact on SA Economy</vt:lpstr>
      <vt:lpstr>Areas to be Built Upon</vt:lpstr>
      <vt:lpstr>Implementation Progress - Autos</vt:lpstr>
      <vt:lpstr>Implementation Progress - Autos</vt:lpstr>
      <vt:lpstr>Implementation Progress - Autos</vt:lpstr>
      <vt:lpstr>Implementation Progress – Machinery &amp; Transport Equip.</vt:lpstr>
      <vt:lpstr>Implementation Progress – Machinery &amp; Transport Equip.</vt:lpstr>
      <vt:lpstr>Implementation Progress – Machinery &amp; Transport Equip.</vt:lpstr>
      <vt:lpstr>Implementation Progress – Clothing, Textiles, Footwear/Leather</vt:lpstr>
      <vt:lpstr>Implementation Progress – Clothing, Textiles, Footwear/Leather</vt:lpstr>
      <vt:lpstr>Implementation Progress – Investment</vt:lpstr>
      <vt:lpstr>Implementation Progress – IDZ’s</vt:lpstr>
      <vt:lpstr>Implementation Progress – IDZ’s</vt:lpstr>
      <vt:lpstr>Implementation Progress – Investment Awards</vt:lpstr>
      <vt:lpstr>Implementation Progress – Investment Awards</vt:lpstr>
      <vt:lpstr>Implementation Progress – One Stop Shop Investment Centre</vt:lpstr>
      <vt:lpstr>Implementation Progress – One Stop Shop Investment Centre</vt:lpstr>
      <vt:lpstr>Implementation Progress – One Stop Shop Investment Centre</vt:lpstr>
      <vt:lpstr>Implementation Progress – One Stop Shop Investment Centre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economic change has 3 dimensions</dc:title>
  <dc:creator>dpme</dc:creator>
  <cp:lastModifiedBy>PUMZA</cp:lastModifiedBy>
  <cp:revision>593</cp:revision>
  <cp:lastPrinted>2016-02-22T09:51:29Z</cp:lastPrinted>
  <dcterms:created xsi:type="dcterms:W3CDTF">2014-06-04T06:11:52Z</dcterms:created>
  <dcterms:modified xsi:type="dcterms:W3CDTF">2016-02-25T11:09:43Z</dcterms:modified>
</cp:coreProperties>
</file>