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60" r:id="rId3"/>
    <p:sldId id="267" r:id="rId4"/>
    <p:sldId id="269" r:id="rId5"/>
    <p:sldId id="259" r:id="rId6"/>
    <p:sldId id="285" r:id="rId7"/>
    <p:sldId id="258" r:id="rId8"/>
    <p:sldId id="271" r:id="rId9"/>
    <p:sldId id="266" r:id="rId10"/>
    <p:sldId id="261" r:id="rId11"/>
    <p:sldId id="268" r:id="rId12"/>
    <p:sldId id="280" r:id="rId13"/>
    <p:sldId id="262" r:id="rId14"/>
    <p:sldId id="286" r:id="rId15"/>
    <p:sldId id="263" r:id="rId16"/>
    <p:sldId id="273" r:id="rId17"/>
    <p:sldId id="281" r:id="rId18"/>
    <p:sldId id="282" r:id="rId19"/>
    <p:sldId id="284" r:id="rId20"/>
    <p:sldId id="283" r:id="rId21"/>
    <p:sldId id="293" r:id="rId22"/>
    <p:sldId id="265" r:id="rId23"/>
    <p:sldId id="277" r:id="rId24"/>
    <p:sldId id="290" r:id="rId25"/>
    <p:sldId id="291" r:id="rId26"/>
    <p:sldId id="289" r:id="rId27"/>
    <p:sldId id="292" r:id="rId28"/>
    <p:sldId id="288"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abi Putu" initials="MP" lastIdx="1" clrIdx="0">
    <p:extLst>
      <p:ext uri="{19B8F6BF-5375-455C-9EA6-DF929625EA0E}">
        <p15:presenceInfo xmlns:p15="http://schemas.microsoft.com/office/powerpoint/2012/main" xmlns="" userId="S-1-5-21-766848859-101000979-1413388394-2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78182" autoAdjust="0"/>
  </p:normalViewPr>
  <p:slideViewPr>
    <p:cSldViewPr>
      <p:cViewPr varScale="1">
        <p:scale>
          <a:sx n="90" d="100"/>
          <a:sy n="90" d="100"/>
        </p:scale>
        <p:origin x="-22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62" b="1" i="1" u="none" strike="noStrike" kern="1200" spc="0" baseline="0">
                <a:solidFill>
                  <a:schemeClr val="tx1">
                    <a:lumMod val="65000"/>
                    <a:lumOff val="35000"/>
                  </a:schemeClr>
                </a:solidFill>
                <a:latin typeface="+mn-lt"/>
                <a:ea typeface="+mn-ea"/>
                <a:cs typeface="+mn-cs"/>
              </a:defRPr>
            </a:pPr>
            <a:r>
              <a:rPr lang="en-ZA" b="1" i="1" dirty="0" smtClean="0"/>
              <a:t>Actual comparative figures</a:t>
            </a:r>
            <a:endParaRPr lang="en-ZA" b="1" i="1" dirty="0"/>
          </a:p>
        </c:rich>
      </c:tx>
      <c:layout/>
      <c:spPr>
        <a:solidFill>
          <a:schemeClr val="bg1">
            <a:lumMod val="85000"/>
          </a:schemeClr>
        </a:solidFill>
        <a:ln>
          <a:noFill/>
        </a:ln>
        <a:effectLst/>
      </c:spPr>
    </c:title>
    <c:plotArea>
      <c:layout/>
      <c:barChart>
        <c:barDir val="col"/>
        <c:grouping val="clustered"/>
        <c:ser>
          <c:idx val="0"/>
          <c:order val="0"/>
          <c:tx>
            <c:strRef>
              <c:f>Sheet1!$B$1</c:f>
              <c:strCache>
                <c:ptCount val="1"/>
                <c:pt idx="0">
                  <c:v>2015</c:v>
                </c:pt>
              </c:strCache>
            </c:strRef>
          </c:tx>
          <c:spPr>
            <a:solidFill>
              <a:schemeClr val="accent1"/>
            </a:solidFill>
            <a:ln>
              <a:noFill/>
            </a:ln>
            <a:effectLst/>
          </c:spPr>
          <c:cat>
            <c:strRef>
              <c:f>Sheet1!$A$2:$A$5</c:f>
              <c:strCache>
                <c:ptCount val="4"/>
                <c:pt idx="0">
                  <c:v>Transfers</c:v>
                </c:pt>
                <c:pt idx="1">
                  <c:v>Other Income</c:v>
                </c:pt>
                <c:pt idx="2">
                  <c:v>Expenses</c:v>
                </c:pt>
                <c:pt idx="3">
                  <c:v>surplus/(deficit)</c:v>
                </c:pt>
              </c:strCache>
            </c:strRef>
          </c:cat>
          <c:val>
            <c:numRef>
              <c:f>Sheet1!$B$2:$B$5</c:f>
              <c:numCache>
                <c:formatCode>General</c:formatCode>
                <c:ptCount val="4"/>
                <c:pt idx="0">
                  <c:v>50769</c:v>
                </c:pt>
                <c:pt idx="1">
                  <c:v>1472</c:v>
                </c:pt>
                <c:pt idx="2">
                  <c:v>51364</c:v>
                </c:pt>
                <c:pt idx="3">
                  <c:v>877</c:v>
                </c:pt>
              </c:numCache>
            </c:numRef>
          </c:val>
          <c:extLst xmlns:c16r2="http://schemas.microsoft.com/office/drawing/2015/06/chart">
            <c:ext xmlns:c16="http://schemas.microsoft.com/office/drawing/2014/chart" uri="{C3380CC4-5D6E-409C-BE32-E72D297353CC}">
              <c16:uniqueId val="{00000000-84B7-4619-A556-487A45AC1E7C}"/>
            </c:ext>
          </c:extLst>
        </c:ser>
        <c:ser>
          <c:idx val="1"/>
          <c:order val="1"/>
          <c:tx>
            <c:strRef>
              <c:f>Sheet1!$C$1</c:f>
              <c:strCache>
                <c:ptCount val="1"/>
                <c:pt idx="0">
                  <c:v>2014</c:v>
                </c:pt>
              </c:strCache>
            </c:strRef>
          </c:tx>
          <c:spPr>
            <a:solidFill>
              <a:schemeClr val="accent2"/>
            </a:solidFill>
            <a:ln>
              <a:noFill/>
            </a:ln>
            <a:effectLst/>
          </c:spPr>
          <c:cat>
            <c:strRef>
              <c:f>Sheet1!$A$2:$A$5</c:f>
              <c:strCache>
                <c:ptCount val="4"/>
                <c:pt idx="0">
                  <c:v>Transfers</c:v>
                </c:pt>
                <c:pt idx="1">
                  <c:v>Other Income</c:v>
                </c:pt>
                <c:pt idx="2">
                  <c:v>Expenses</c:v>
                </c:pt>
                <c:pt idx="3">
                  <c:v>surplus/(deficit)</c:v>
                </c:pt>
              </c:strCache>
            </c:strRef>
          </c:cat>
          <c:val>
            <c:numRef>
              <c:f>Sheet1!$C$2:$C$5</c:f>
              <c:numCache>
                <c:formatCode>General</c:formatCode>
                <c:ptCount val="4"/>
                <c:pt idx="0">
                  <c:v>50427</c:v>
                </c:pt>
                <c:pt idx="1">
                  <c:v>1834</c:v>
                </c:pt>
                <c:pt idx="2">
                  <c:v>54053</c:v>
                </c:pt>
                <c:pt idx="3">
                  <c:v>2.8</c:v>
                </c:pt>
              </c:numCache>
            </c:numRef>
          </c:val>
          <c:extLst xmlns:c16r2="http://schemas.microsoft.com/office/drawing/2015/06/chart">
            <c:ext xmlns:c16="http://schemas.microsoft.com/office/drawing/2014/chart" uri="{C3380CC4-5D6E-409C-BE32-E72D297353CC}">
              <c16:uniqueId val="{00000001-84B7-4619-A556-487A45AC1E7C}"/>
            </c:ext>
          </c:extLst>
        </c:ser>
        <c:dLbls/>
        <c:gapWidth val="219"/>
        <c:overlap val="-27"/>
        <c:axId val="79289344"/>
        <c:axId val="80007936"/>
      </c:barChart>
      <c:catAx>
        <c:axId val="7928934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007936"/>
        <c:crosses val="autoZero"/>
        <c:auto val="1"/>
        <c:lblAlgn val="ctr"/>
        <c:lblOffset val="100"/>
      </c:catAx>
      <c:valAx>
        <c:axId val="8000793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928934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5EBA8CB-9255-4DF0-811C-991CE0DD9105}" type="datetimeFigureOut">
              <a:rPr lang="en-ZA" smtClean="0"/>
              <a:pPr/>
              <a:t>2016/02/25</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FC88C1A-2C0E-4973-8EC9-CBD6789D6772}"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D347BB27-4084-4007-B70A-EFFC29F69E00}" type="slidenum">
              <a:rPr lang="en-GB"/>
              <a:pPr/>
              <a:t>1</a:t>
            </a:fld>
            <a:endParaRPr lang="en-GB"/>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10</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2718255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11</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3333956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12</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1842917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13</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xmlns="" val="3239830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14</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xmlns="" val="3574237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15</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996252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16</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3226846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17</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2573328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18</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1641536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19</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68326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1371120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20</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1877406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21</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4099953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22</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4228632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23</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319210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24</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5574994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25</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20284926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26</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475926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27</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3238182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D8C2A6-D9EF-4D97-88B5-CB3227AC77BC}" type="slidenum">
              <a:rPr lang="en-GB" altLang="en-US" smtClean="0"/>
              <a:pPr>
                <a:spcBef>
                  <a:spcPct val="0"/>
                </a:spcBef>
              </a:pPr>
              <a:t>28</a:t>
            </a:fld>
            <a:endParaRPr lang="en-GB" alt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xmlns="" val="2630485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3</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763626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4</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4239722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5</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4249469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6</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1267908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7</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3680023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8</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2228299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9</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7009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C14FFB-9459-447A-B80F-EB1C4A942E40}" type="datetimeFigureOut">
              <a:rPr lang="en-ZA" smtClean="0"/>
              <a:pPr/>
              <a:t>2016/02/25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4350EC3-1290-42FD-AFD5-1432EE9CB30E}"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14FFB-9459-447A-B80F-EB1C4A942E40}" type="datetimeFigureOut">
              <a:rPr lang="en-ZA" smtClean="0"/>
              <a:pPr/>
              <a:t>2016/02/25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50EC3-1290-42FD-AFD5-1432EE9CB30E}"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3.emf"/><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Fleet%20expenditure%20quarterly%20summary%20-%20December%202015.xlsx" TargetMode="External"/><Relationship Id="rId5" Type="http://schemas.openxmlformats.org/officeDocument/2006/relationships/image" Target="../media/image14.emf"/><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hyperlink" Target="AGSA%20follow-up%20tracking%20document%20-%20February%202016.xls" TargetMode="External"/><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Risk%20Assesment%20report-%20financial%20period%20to%20January%202016.pdf" TargetMode="External"/><Relationship Id="rId4" Type="http://schemas.openxmlformats.org/officeDocument/2006/relationships/image" Target="../media/image2.wmf"/></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slide" Target="slide5.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hart" Target="../charts/char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5.e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5126"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5127"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5123" name="Slide Number Placeholder 5"/>
          <p:cNvSpPr>
            <a:spLocks noGrp="1"/>
          </p:cNvSpPr>
          <p:nvPr>
            <p:ph type="sldNum" sz="quarter" idx="12"/>
          </p:nvPr>
        </p:nvSpPr>
        <p:spPr>
          <a:noFill/>
        </p:spPr>
        <p:txBody>
          <a:bodyPr/>
          <a:lstStyle/>
          <a:p>
            <a:fld id="{B302876C-5BF4-40C9-B151-B216F84961C7}" type="slidenum">
              <a:rPr lang="en-GB"/>
              <a:pPr/>
              <a:t>1</a:t>
            </a:fld>
            <a:endParaRPr lang="en-GB" dirty="0"/>
          </a:p>
        </p:txBody>
      </p:sp>
      <p:sp>
        <p:nvSpPr>
          <p:cNvPr id="6" name="Title 7"/>
          <p:cNvSpPr>
            <a:spLocks noGrp="1"/>
          </p:cNvSpPr>
          <p:nvPr>
            <p:ph type="ctrTitle"/>
          </p:nvPr>
        </p:nvSpPr>
        <p:spPr>
          <a:xfrm>
            <a:off x="685800" y="2130425"/>
            <a:ext cx="7772400" cy="1470025"/>
          </a:xfrm>
        </p:spPr>
        <p:txBody>
          <a:bodyPr/>
          <a:lstStyle/>
          <a:p>
            <a:pPr eaLnBrk="1" hangingPunct="1"/>
            <a:r>
              <a:rPr lang="en-ZA" altLang="en-US" smtClean="0"/>
              <a:t>Finance Report</a:t>
            </a:r>
          </a:p>
        </p:txBody>
      </p:sp>
      <p:sp>
        <p:nvSpPr>
          <p:cNvPr id="7" name="Subtitle 8"/>
          <p:cNvSpPr>
            <a:spLocks noGrp="1"/>
          </p:cNvSpPr>
          <p:nvPr>
            <p:ph type="subTitle" idx="1"/>
          </p:nvPr>
        </p:nvSpPr>
        <p:spPr>
          <a:xfrm>
            <a:off x="1371600" y="3886200"/>
            <a:ext cx="6400800" cy="1752600"/>
          </a:xfrm>
        </p:spPr>
        <p:txBody>
          <a:bodyPr/>
          <a:lstStyle/>
          <a:p>
            <a:pPr eaLnBrk="1" hangingPunct="1">
              <a:buFont typeface="Arial" charset="0"/>
              <a:buNone/>
              <a:defRPr/>
            </a:pPr>
            <a:r>
              <a:rPr lang="en-ZA" dirty="0" smtClean="0"/>
              <a:t>Financial Quarter ending 31 December 2015</a:t>
            </a:r>
          </a:p>
          <a:p>
            <a:pPr eaLnBrk="1" hangingPunct="1">
              <a:buFont typeface="Arial" charset="0"/>
              <a:buNone/>
              <a:defRPr/>
            </a:pPr>
            <a:r>
              <a:rPr lang="en-ZA" dirty="0" smtClean="0"/>
              <a:t>2015/2016 Financial Year</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Content Placeholder 7"/>
          <p:cNvSpPr>
            <a:spLocks noGrp="1"/>
          </p:cNvSpPr>
          <p:nvPr>
            <p:ph idx="1"/>
          </p:nvPr>
        </p:nvSpPr>
        <p:spPr>
          <a:xfrm>
            <a:off x="6660232" y="2130604"/>
            <a:ext cx="2255168" cy="3768974"/>
          </a:xfrm>
          <a:prstGeom prst="ellipse">
            <a:avLst/>
          </a:prstGeom>
          <a:ln/>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r>
              <a:rPr lang="en-ZA" sz="1600" dirty="0" smtClean="0"/>
              <a:t>This SO is activity -intensive and also involves the use of multi-disciplinary teams in execution</a:t>
            </a:r>
          </a:p>
          <a:p>
            <a:pPr marL="0" indent="0">
              <a:buNone/>
            </a:pPr>
            <a:endParaRPr lang="en-ZA" sz="1600" dirty="0" smtClean="0"/>
          </a:p>
          <a:p>
            <a:r>
              <a:rPr lang="en-ZA" sz="1600" dirty="0" smtClean="0"/>
              <a:t>Consistent with the actual APP activities, spending deviations within the acceptable bounds</a:t>
            </a:r>
          </a:p>
          <a:p>
            <a:endParaRPr lang="en-ZA" sz="16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10</a:t>
            </a:fld>
            <a:endParaRPr lang="en-GB" altLang="en-US" sz="1200" dirty="0" smtClean="0">
              <a:solidFill>
                <a:srgbClr val="898989"/>
              </a:solidFill>
            </a:endParaRPr>
          </a:p>
        </p:txBody>
      </p:sp>
      <p:sp>
        <p:nvSpPr>
          <p:cNvPr id="2" name="TextBox 1"/>
          <p:cNvSpPr txBox="1"/>
          <p:nvPr/>
        </p:nvSpPr>
        <p:spPr>
          <a:xfrm>
            <a:off x="212601" y="1873074"/>
            <a:ext cx="6305110" cy="369332"/>
          </a:xfrm>
          <a:prstGeom prst="rect">
            <a:avLst/>
          </a:prstGeom>
          <a:solidFill>
            <a:schemeClr val="bg1">
              <a:lumMod val="85000"/>
            </a:schemeClr>
          </a:solidFill>
          <a:ln w="76200">
            <a:solidFill>
              <a:schemeClr val="bg1">
                <a:lumMod val="65000"/>
              </a:schemeClr>
            </a:solidFill>
          </a:ln>
          <a:effectLst>
            <a:glow rad="101600">
              <a:schemeClr val="tx2">
                <a:alpha val="60000"/>
              </a:schemeClr>
            </a:glow>
          </a:effectLst>
        </p:spPr>
        <p:txBody>
          <a:bodyPr wrap="square" rtlCol="0">
            <a:spAutoFit/>
          </a:bodyPr>
          <a:lstStyle/>
          <a:p>
            <a:r>
              <a:rPr lang="en-ZA" b="1" dirty="0" smtClean="0"/>
              <a:t>SO2 – Promotion and protection of gender rights</a:t>
            </a:r>
            <a:endParaRPr lang="en-ZA" b="1" dirty="0"/>
          </a:p>
        </p:txBody>
      </p:sp>
      <p:pic>
        <p:nvPicPr>
          <p:cNvPr id="3" name="Picture 2"/>
          <p:cNvPicPr>
            <a:picLocks noChangeAspect="1"/>
          </p:cNvPicPr>
          <p:nvPr/>
        </p:nvPicPr>
        <p:blipFill>
          <a:blip r:embed="rId5" cstate="print"/>
          <a:stretch>
            <a:fillRect/>
          </a:stretch>
        </p:blipFill>
        <p:spPr>
          <a:xfrm>
            <a:off x="172275" y="2242406"/>
            <a:ext cx="6374913" cy="4407136"/>
          </a:xfrm>
          <a:prstGeom prst="rect">
            <a:avLst/>
          </a:prstGeom>
          <a:ln w="76200">
            <a:solidFill>
              <a:schemeClr val="accent1"/>
            </a:solidFill>
          </a:ln>
          <a:effectLst/>
        </p:spPr>
      </p:pic>
    </p:spTree>
    <p:extLst>
      <p:ext uri="{BB962C8B-B14F-4D97-AF65-F5344CB8AC3E}">
        <p14:creationId xmlns:p14="http://schemas.microsoft.com/office/powerpoint/2010/main" xmlns="" val="27657432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 name="Content Placeholder 3"/>
          <p:cNvSpPr>
            <a:spLocks noGrp="1"/>
          </p:cNvSpPr>
          <p:nvPr>
            <p:ph idx="1"/>
          </p:nvPr>
        </p:nvSpPr>
        <p:spPr>
          <a:xfrm>
            <a:off x="5895064" y="1867237"/>
            <a:ext cx="3141432" cy="4154051"/>
          </a:xfrm>
          <a:ln w="76200">
            <a:solidFill>
              <a:schemeClr val="tx2"/>
            </a:solidFill>
          </a:ln>
          <a:effectLst>
            <a:glow rad="101600">
              <a:schemeClr val="accent1">
                <a:satMod val="175000"/>
                <a:alpha val="40000"/>
              </a:schemeClr>
            </a:glow>
          </a:effectLst>
        </p:spPr>
        <p:txBody>
          <a:bodyPr>
            <a:normAutofit lnSpcReduction="10000"/>
          </a:bodyPr>
          <a:lstStyle/>
          <a:p>
            <a:r>
              <a:rPr lang="en-ZA" sz="2000" dirty="0" smtClean="0"/>
              <a:t>Activities on SO are saturated in q4 in terms of the annual plan hence YTD spending lags the annual budget at 58%</a:t>
            </a:r>
          </a:p>
          <a:p>
            <a:r>
              <a:rPr lang="en-ZA" sz="2000" dirty="0" smtClean="0"/>
              <a:t>AGDI project delays also contributed. Catch up set for Q4 therefore no deviation is anticipated</a:t>
            </a:r>
          </a:p>
          <a:p>
            <a:r>
              <a:rPr lang="en-ZA" sz="2000" dirty="0" smtClean="0"/>
              <a:t>Spending and completion of APP activities to be achieved by end of Quarter 4</a:t>
            </a:r>
            <a:endParaRPr lang="en-ZA" sz="20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11</a:t>
            </a:fld>
            <a:endParaRPr lang="en-GB" altLang="en-US" sz="1200" dirty="0" smtClean="0">
              <a:solidFill>
                <a:srgbClr val="898989"/>
              </a:solidFill>
            </a:endParaRPr>
          </a:p>
        </p:txBody>
      </p:sp>
      <p:sp>
        <p:nvSpPr>
          <p:cNvPr id="7" name="TextBox 6"/>
          <p:cNvSpPr txBox="1"/>
          <p:nvPr/>
        </p:nvSpPr>
        <p:spPr>
          <a:xfrm>
            <a:off x="25799" y="1772655"/>
            <a:ext cx="5843466" cy="369332"/>
          </a:xfrm>
          <a:prstGeom prst="rect">
            <a:avLst/>
          </a:prstGeom>
          <a:solidFill>
            <a:schemeClr val="accent1"/>
          </a:solidFill>
          <a:ln w="76200">
            <a:solidFill>
              <a:schemeClr val="tx1"/>
            </a:solidFill>
          </a:ln>
          <a:effectLst>
            <a:glow rad="63500">
              <a:schemeClr val="accent1">
                <a:satMod val="175000"/>
                <a:alpha val="40000"/>
              </a:schemeClr>
            </a:glow>
          </a:effectLst>
        </p:spPr>
        <p:txBody>
          <a:bodyPr wrap="square" rtlCol="0">
            <a:spAutoFit/>
          </a:bodyPr>
          <a:lstStyle/>
          <a:p>
            <a:r>
              <a:rPr lang="en-ZA" b="1" dirty="0" smtClean="0">
                <a:solidFill>
                  <a:schemeClr val="bg1"/>
                </a:solidFill>
              </a:rPr>
              <a:t>SO3 – Monitoring of compliance to treaties</a:t>
            </a:r>
            <a:endParaRPr lang="en-ZA" b="1" dirty="0">
              <a:solidFill>
                <a:schemeClr val="bg1"/>
              </a:solidFill>
            </a:endParaRPr>
          </a:p>
        </p:txBody>
      </p:sp>
      <p:pic>
        <p:nvPicPr>
          <p:cNvPr id="5" name="Picture 4"/>
          <p:cNvPicPr>
            <a:picLocks noChangeAspect="1"/>
          </p:cNvPicPr>
          <p:nvPr/>
        </p:nvPicPr>
        <p:blipFill>
          <a:blip r:embed="rId5" cstate="print"/>
          <a:stretch>
            <a:fillRect/>
          </a:stretch>
        </p:blipFill>
        <p:spPr>
          <a:xfrm>
            <a:off x="68211" y="2240537"/>
            <a:ext cx="5801054" cy="4115813"/>
          </a:xfrm>
          <a:prstGeom prst="rect">
            <a:avLst/>
          </a:prstGeom>
          <a:ln w="76200">
            <a:solidFill>
              <a:schemeClr val="tx2"/>
            </a:solidFill>
          </a:ln>
        </p:spPr>
      </p:pic>
    </p:spTree>
    <p:extLst>
      <p:ext uri="{BB962C8B-B14F-4D97-AF65-F5344CB8AC3E}">
        <p14:creationId xmlns:p14="http://schemas.microsoft.com/office/powerpoint/2010/main" xmlns="" val="24124649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Content Placeholder 4"/>
          <p:cNvSpPr>
            <a:spLocks noGrp="1"/>
          </p:cNvSpPr>
          <p:nvPr>
            <p:ph idx="1"/>
          </p:nvPr>
        </p:nvSpPr>
        <p:spPr>
          <a:xfrm>
            <a:off x="6736585" y="2295863"/>
            <a:ext cx="2299911" cy="3983860"/>
          </a:xfrm>
          <a:prstGeom prst="bevel">
            <a:avLst/>
          </a:prstGeom>
          <a:solidFill>
            <a:schemeClr val="tx1"/>
          </a:solidFill>
          <a:ln w="76200">
            <a:solidFill>
              <a:schemeClr val="tx1"/>
            </a:solidFill>
          </a:ln>
        </p:spPr>
        <p:txBody>
          <a:bodyPr>
            <a:normAutofit fontScale="77500" lnSpcReduction="20000"/>
          </a:bodyPr>
          <a:lstStyle/>
          <a:p>
            <a:r>
              <a:rPr lang="en-ZA" sz="1400" b="1" dirty="0" smtClean="0">
                <a:solidFill>
                  <a:schemeClr val="bg1"/>
                </a:solidFill>
              </a:rPr>
              <a:t>ITC and Communications spending activities included those funded by respectively conditional grant from NT and Donation in kind from the SABC</a:t>
            </a:r>
          </a:p>
          <a:p>
            <a:r>
              <a:rPr lang="en-ZA" sz="1400" b="1" dirty="0" smtClean="0">
                <a:solidFill>
                  <a:schemeClr val="bg1"/>
                </a:solidFill>
              </a:rPr>
              <a:t>HR lagging due to rescheduling of training into the 4</a:t>
            </a:r>
            <a:r>
              <a:rPr lang="en-ZA" sz="1400" b="1" baseline="30000" dirty="0" smtClean="0">
                <a:solidFill>
                  <a:schemeClr val="bg1"/>
                </a:solidFill>
              </a:rPr>
              <a:t>th</a:t>
            </a:r>
            <a:r>
              <a:rPr lang="en-ZA" sz="1400" b="1" dirty="0" smtClean="0">
                <a:solidFill>
                  <a:schemeClr val="bg1"/>
                </a:solidFill>
              </a:rPr>
              <a:t> quarter due to calendar challenges to synchronise with service providers ( most in particular; the School of Government)  + delays in projects such as business model review</a:t>
            </a:r>
            <a:endParaRPr lang="en-ZA" sz="1400" b="1" dirty="0">
              <a:solidFill>
                <a:schemeClr val="bg1"/>
              </a:solidFill>
            </a:endParaRP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12</a:t>
            </a:fld>
            <a:endParaRPr lang="en-GB" altLang="en-US" sz="1200" smtClean="0">
              <a:solidFill>
                <a:srgbClr val="898989"/>
              </a:solidFill>
            </a:endParaRPr>
          </a:p>
        </p:txBody>
      </p:sp>
      <p:sp>
        <p:nvSpPr>
          <p:cNvPr id="12" name="TextBox 11"/>
          <p:cNvSpPr txBox="1"/>
          <p:nvPr/>
        </p:nvSpPr>
        <p:spPr>
          <a:xfrm>
            <a:off x="0" y="1871628"/>
            <a:ext cx="8474199" cy="369332"/>
          </a:xfrm>
          <a:prstGeom prst="rect">
            <a:avLst/>
          </a:prstGeom>
          <a:solidFill>
            <a:schemeClr val="bg1">
              <a:lumMod val="75000"/>
            </a:schemeClr>
          </a:solidFill>
          <a:ln>
            <a:solidFill>
              <a:schemeClr val="bg1">
                <a:lumMod val="65000"/>
              </a:schemeClr>
            </a:solidFill>
          </a:ln>
        </p:spPr>
        <p:txBody>
          <a:bodyPr wrap="square" rtlCol="0">
            <a:spAutoFit/>
          </a:bodyPr>
          <a:lstStyle/>
          <a:p>
            <a:r>
              <a:rPr lang="en-ZA" b="1" dirty="0" smtClean="0"/>
              <a:t>SO4 – Effective and efficient administration</a:t>
            </a:r>
            <a:endParaRPr lang="en-ZA" b="1" dirty="0"/>
          </a:p>
        </p:txBody>
      </p:sp>
      <p:pic>
        <p:nvPicPr>
          <p:cNvPr id="2" name="Picture 1"/>
          <p:cNvPicPr>
            <a:picLocks noChangeAspect="1"/>
          </p:cNvPicPr>
          <p:nvPr/>
        </p:nvPicPr>
        <p:blipFill>
          <a:blip r:embed="rId5" cstate="print"/>
          <a:stretch>
            <a:fillRect/>
          </a:stretch>
        </p:blipFill>
        <p:spPr>
          <a:xfrm>
            <a:off x="0" y="2249980"/>
            <a:ext cx="6736585" cy="4097349"/>
          </a:xfrm>
          <a:prstGeom prst="rect">
            <a:avLst/>
          </a:prstGeom>
        </p:spPr>
      </p:pic>
    </p:spTree>
    <p:extLst>
      <p:ext uri="{BB962C8B-B14F-4D97-AF65-F5344CB8AC3E}">
        <p14:creationId xmlns:p14="http://schemas.microsoft.com/office/powerpoint/2010/main" xmlns="" val="30722486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13</a:t>
            </a:fld>
            <a:endParaRPr lang="en-GB" altLang="en-US" sz="1200" smtClean="0">
              <a:solidFill>
                <a:srgbClr val="898989"/>
              </a:solidFill>
            </a:endParaRPr>
          </a:p>
        </p:txBody>
      </p:sp>
      <p:pic>
        <p:nvPicPr>
          <p:cNvPr id="4" name="Picture 3"/>
          <p:cNvPicPr>
            <a:picLocks noChangeAspect="1"/>
          </p:cNvPicPr>
          <p:nvPr/>
        </p:nvPicPr>
        <p:blipFill>
          <a:blip r:embed="rId5" cstate="print"/>
          <a:stretch>
            <a:fillRect/>
          </a:stretch>
        </p:blipFill>
        <p:spPr>
          <a:xfrm>
            <a:off x="179512" y="1828993"/>
            <a:ext cx="5660368" cy="4836864"/>
          </a:xfrm>
          <a:prstGeom prst="rect">
            <a:avLst/>
          </a:prstGeom>
        </p:spPr>
      </p:pic>
      <p:pic>
        <p:nvPicPr>
          <p:cNvPr id="6" name="Picture 5"/>
          <p:cNvPicPr>
            <a:picLocks noChangeAspect="1"/>
          </p:cNvPicPr>
          <p:nvPr/>
        </p:nvPicPr>
        <p:blipFill>
          <a:blip r:embed="rId6" cstate="print"/>
          <a:stretch>
            <a:fillRect/>
          </a:stretch>
        </p:blipFill>
        <p:spPr>
          <a:xfrm>
            <a:off x="5867016" y="1785634"/>
            <a:ext cx="3061419" cy="4434191"/>
          </a:xfrm>
          <a:prstGeom prst="rect">
            <a:avLst/>
          </a:prstGeom>
          <a:ln w="28575">
            <a:solidFill>
              <a:schemeClr val="tx2"/>
            </a:solidFill>
          </a:ln>
        </p:spPr>
      </p:pic>
    </p:spTree>
    <p:extLst>
      <p:ext uri="{BB962C8B-B14F-4D97-AF65-F5344CB8AC3E}">
        <p14:creationId xmlns:p14="http://schemas.microsoft.com/office/powerpoint/2010/main" xmlns="" val="3459571731"/>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6732240" y="2150437"/>
            <a:ext cx="2411760" cy="4069387"/>
          </a:xfrm>
          <a:effectLst>
            <a:glow rad="635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w="139700" prst="cross"/>
          </a:sp3d>
        </p:spPr>
        <p:style>
          <a:lnRef idx="3">
            <a:schemeClr val="lt1"/>
          </a:lnRef>
          <a:fillRef idx="1">
            <a:schemeClr val="accent1"/>
          </a:fillRef>
          <a:effectRef idx="1">
            <a:schemeClr val="accent1"/>
          </a:effectRef>
          <a:fontRef idx="minor">
            <a:schemeClr val="lt1"/>
          </a:fontRef>
        </p:style>
        <p:txBody>
          <a:bodyPr>
            <a:noAutofit/>
          </a:bodyPr>
          <a:lstStyle/>
          <a:p>
            <a:pPr algn="l"/>
            <a:r>
              <a:rPr lang="en-ZA" sz="1600" dirty="0" smtClean="0"/>
              <a:t>-Inflows and outflows from operating activities remain constant between comparative periods</a:t>
            </a:r>
            <a:br>
              <a:rPr lang="en-ZA" sz="1600" dirty="0" smtClean="0"/>
            </a:br>
            <a:r>
              <a:rPr lang="en-ZA" sz="1600" dirty="0" smtClean="0"/>
              <a:t/>
            </a:r>
            <a:br>
              <a:rPr lang="en-ZA" sz="1600" dirty="0" smtClean="0"/>
            </a:br>
            <a:r>
              <a:rPr lang="en-ZA" sz="1600" dirty="0" smtClean="0"/>
              <a:t>-R7 million invested into PPE over the past 12 to 18 months period</a:t>
            </a:r>
            <a:br>
              <a:rPr lang="en-ZA" sz="1600" dirty="0" smtClean="0"/>
            </a:br>
            <a:r>
              <a:rPr lang="en-ZA" sz="1600" dirty="0" smtClean="0"/>
              <a:t/>
            </a:r>
            <a:br>
              <a:rPr lang="en-ZA" sz="1600" dirty="0" smtClean="0"/>
            </a:br>
            <a:r>
              <a:rPr lang="en-ZA" sz="1600" dirty="0" smtClean="0"/>
              <a:t>-Cash held reducing over time and anticipated to be under pressure over the next 12 months period.</a:t>
            </a:r>
            <a:endParaRPr lang="en-ZA" sz="16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14</a:t>
            </a:fld>
            <a:endParaRPr lang="en-GB" altLang="en-US" sz="1200" smtClean="0">
              <a:solidFill>
                <a:srgbClr val="898989"/>
              </a:solidFill>
            </a:endParaRPr>
          </a:p>
        </p:txBody>
      </p:sp>
      <p:pic>
        <p:nvPicPr>
          <p:cNvPr id="4" name="Picture 3"/>
          <p:cNvPicPr>
            <a:picLocks noChangeAspect="1"/>
          </p:cNvPicPr>
          <p:nvPr/>
        </p:nvPicPr>
        <p:blipFill>
          <a:blip r:embed="rId5" cstate="print"/>
          <a:stretch>
            <a:fillRect/>
          </a:stretch>
        </p:blipFill>
        <p:spPr>
          <a:xfrm>
            <a:off x="119916" y="1785634"/>
            <a:ext cx="6582071" cy="5023073"/>
          </a:xfrm>
          <a:prstGeom prst="rect">
            <a:avLst/>
          </a:prstGeom>
        </p:spPr>
      </p:pic>
    </p:spTree>
    <p:extLst>
      <p:ext uri="{BB962C8B-B14F-4D97-AF65-F5344CB8AC3E}">
        <p14:creationId xmlns:p14="http://schemas.microsoft.com/office/powerpoint/2010/main" xmlns="" val="2778993253"/>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15</a:t>
            </a:fld>
            <a:endParaRPr lang="en-GB" altLang="en-US" sz="1200" smtClean="0">
              <a:solidFill>
                <a:srgbClr val="898989"/>
              </a:solidFill>
            </a:endParaRPr>
          </a:p>
        </p:txBody>
      </p:sp>
      <p:sp>
        <p:nvSpPr>
          <p:cNvPr id="2" name="TextBox 1"/>
          <p:cNvSpPr txBox="1"/>
          <p:nvPr/>
        </p:nvSpPr>
        <p:spPr>
          <a:xfrm>
            <a:off x="251520" y="1837880"/>
            <a:ext cx="8136904" cy="830997"/>
          </a:xfrm>
          <a:prstGeom prst="rect">
            <a:avLst/>
          </a:prstGeom>
          <a:solidFill>
            <a:schemeClr val="bg1">
              <a:lumMod val="75000"/>
            </a:schemeClr>
          </a:solidFill>
          <a:ln w="76200">
            <a:solidFill>
              <a:schemeClr val="tx1"/>
            </a:solidFill>
            <a:prstDash val="sysDot"/>
          </a:ln>
          <a:effectLst>
            <a:glow rad="63500">
              <a:schemeClr val="accent1">
                <a:satMod val="175000"/>
                <a:alpha val="40000"/>
              </a:schemeClr>
            </a:glow>
          </a:effectLst>
        </p:spPr>
        <p:txBody>
          <a:bodyPr wrap="square" rtlCol="0">
            <a:spAutoFit/>
          </a:bodyPr>
          <a:lstStyle/>
          <a:p>
            <a:pPr algn="ctr"/>
            <a:r>
              <a:rPr lang="en-ZA" sz="4800" dirty="0" smtClean="0"/>
              <a:t>Corporate Services overview</a:t>
            </a:r>
            <a:endParaRPr lang="en-ZA" sz="4800" dirty="0"/>
          </a:p>
        </p:txBody>
      </p:sp>
      <p:sp>
        <p:nvSpPr>
          <p:cNvPr id="3" name="TextBox 2"/>
          <p:cNvSpPr txBox="1"/>
          <p:nvPr/>
        </p:nvSpPr>
        <p:spPr>
          <a:xfrm>
            <a:off x="117848" y="2916830"/>
            <a:ext cx="8568952" cy="3354765"/>
          </a:xfrm>
          <a:prstGeom prst="rect">
            <a:avLst/>
          </a:prstGeom>
          <a:noFill/>
        </p:spPr>
        <p:txBody>
          <a:bodyPr wrap="square" rtlCol="0">
            <a:spAutoFit/>
          </a:bodyPr>
          <a:lstStyle/>
          <a:p>
            <a:pPr marL="285750" indent="-285750">
              <a:buFont typeface="Arial" panose="020B0604020202020204" pitchFamily="34" charset="0"/>
              <a:buChar char="•"/>
            </a:pPr>
            <a:r>
              <a:rPr lang="en-ZA" sz="2800" dirty="0" smtClean="0"/>
              <a:t>Supply Chain Management</a:t>
            </a:r>
          </a:p>
          <a:p>
            <a:pPr marL="285750" indent="-285750">
              <a:buFont typeface="Arial" panose="020B0604020202020204" pitchFamily="34" charset="0"/>
              <a:buChar char="•"/>
            </a:pPr>
            <a:endParaRPr lang="en-ZA" sz="2800" dirty="0"/>
          </a:p>
          <a:p>
            <a:pPr marL="285750" indent="-285750">
              <a:buFont typeface="Arial" panose="020B0604020202020204" pitchFamily="34" charset="0"/>
              <a:buChar char="•"/>
            </a:pPr>
            <a:r>
              <a:rPr lang="en-ZA" sz="2800" dirty="0" smtClean="0"/>
              <a:t>Fleet Management</a:t>
            </a:r>
          </a:p>
          <a:p>
            <a:pPr marL="285750" indent="-285750">
              <a:buFont typeface="Arial" panose="020B0604020202020204" pitchFamily="34" charset="0"/>
              <a:buChar char="•"/>
            </a:pPr>
            <a:endParaRPr lang="en-ZA" sz="2800" dirty="0"/>
          </a:p>
          <a:p>
            <a:pPr marL="285750" indent="-285750">
              <a:buFont typeface="Arial" panose="020B0604020202020204" pitchFamily="34" charset="0"/>
              <a:buChar char="•"/>
            </a:pPr>
            <a:r>
              <a:rPr lang="en-ZA" sz="2800" dirty="0" smtClean="0"/>
              <a:t>Facilities and office accommodation</a:t>
            </a:r>
            <a:endParaRPr lang="en-ZA" dirty="0" smtClean="0"/>
          </a:p>
          <a:p>
            <a:pPr marL="285750" indent="-285750">
              <a:buFont typeface="Arial" panose="020B0604020202020204" pitchFamily="34" charset="0"/>
              <a:buChar char="•"/>
            </a:pPr>
            <a:endParaRPr lang="en-ZA" dirty="0" smtClean="0"/>
          </a:p>
          <a:p>
            <a:pPr marL="285750" indent="-285750">
              <a:buFont typeface="Arial" panose="020B0604020202020204" pitchFamily="34" charset="0"/>
              <a:buChar char="•"/>
            </a:pPr>
            <a:endParaRPr lang="en-ZA" dirty="0" smtClean="0"/>
          </a:p>
          <a:p>
            <a:pPr marL="285750" indent="-285750">
              <a:buFont typeface="Arial" panose="020B0604020202020204" pitchFamily="34" charset="0"/>
              <a:buChar char="•"/>
            </a:pPr>
            <a:endParaRPr lang="en-ZA" dirty="0" smtClean="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233941403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845707"/>
            <a:ext cx="8229600" cy="635254"/>
          </a:xfrm>
          <a:solidFill>
            <a:schemeClr val="bg2">
              <a:lumMod val="90000"/>
            </a:schemeClr>
          </a:solidFill>
        </p:spPr>
        <p:txBody>
          <a:bodyPr>
            <a:normAutofit fontScale="90000"/>
          </a:bodyPr>
          <a:lstStyle/>
          <a:p>
            <a:r>
              <a:rPr lang="en-ZA" dirty="0" smtClean="0"/>
              <a:t>SCM – Demand Management</a:t>
            </a:r>
            <a:endParaRPr lang="en-ZA" dirty="0"/>
          </a:p>
        </p:txBody>
      </p:sp>
      <p:sp>
        <p:nvSpPr>
          <p:cNvPr id="3" name="Content Placeholder 2"/>
          <p:cNvSpPr>
            <a:spLocks noGrp="1"/>
          </p:cNvSpPr>
          <p:nvPr>
            <p:ph idx="1"/>
          </p:nvPr>
        </p:nvSpPr>
        <p:spPr>
          <a:xfrm>
            <a:off x="251520" y="2515849"/>
            <a:ext cx="7984996" cy="3840501"/>
          </a:xfrm>
        </p:spPr>
        <p:txBody>
          <a:bodyPr>
            <a:normAutofit lnSpcReduction="10000"/>
          </a:bodyPr>
          <a:lstStyle/>
          <a:p>
            <a:r>
              <a:rPr lang="en-ZA" sz="2000" dirty="0" smtClean="0"/>
              <a:t>Supplier database – New circular from National Treasury re- Centralised Supplier Database effective from 1 April 2016. Transitional activities must be undertaken during 4</a:t>
            </a:r>
            <a:r>
              <a:rPr lang="en-ZA" sz="2000" baseline="30000" dirty="0" smtClean="0"/>
              <a:t>th</a:t>
            </a:r>
            <a:r>
              <a:rPr lang="en-ZA" sz="2000" dirty="0" smtClean="0"/>
              <a:t> quarter. </a:t>
            </a:r>
            <a:endParaRPr lang="en-ZA" sz="2000" dirty="0"/>
          </a:p>
          <a:p>
            <a:r>
              <a:rPr lang="en-ZA" sz="2000" dirty="0" smtClean="0"/>
              <a:t>Additional needs identified includes material and training manual (content) development for PEI by third party provider. Specifications in this regard were compiled for sourcing during Q4.</a:t>
            </a:r>
          </a:p>
          <a:p>
            <a:r>
              <a:rPr lang="en-ZA" sz="2000" dirty="0" smtClean="0"/>
              <a:t>As part of the aggregate procurement plan for the year, the procurement of copier machines is still pending the decision by NT (office of the Procurement Officer) on a transversal contract, therefore current lease is operative on a yearly extended basis ( compliant with guidelines/instruction notes)</a:t>
            </a:r>
          </a:p>
          <a:p>
            <a:r>
              <a:rPr lang="en-ZA" sz="2000" dirty="0" smtClean="0"/>
              <a:t>Demand planning activities for new year will take place alongside the APP planning cycle activities</a:t>
            </a:r>
            <a:endParaRPr lang="en-ZA" sz="20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16</a:t>
            </a:fld>
            <a:endParaRPr lang="en-GB" altLang="en-US" sz="1200" smtClean="0">
              <a:solidFill>
                <a:srgbClr val="898989"/>
              </a:solidFill>
            </a:endParaRPr>
          </a:p>
        </p:txBody>
      </p:sp>
    </p:spTree>
    <p:extLst>
      <p:ext uri="{BB962C8B-B14F-4D97-AF65-F5344CB8AC3E}">
        <p14:creationId xmlns:p14="http://schemas.microsoft.com/office/powerpoint/2010/main" xmlns="" val="2589903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845707"/>
            <a:ext cx="8229600" cy="635254"/>
          </a:xfrm>
          <a:solidFill>
            <a:schemeClr val="bg2">
              <a:lumMod val="90000"/>
            </a:schemeClr>
          </a:solidFill>
        </p:spPr>
        <p:txBody>
          <a:bodyPr>
            <a:normAutofit fontScale="90000"/>
          </a:bodyPr>
          <a:lstStyle/>
          <a:p>
            <a:r>
              <a:rPr lang="en-ZA" dirty="0" smtClean="0"/>
              <a:t>SCM – Acquisition Management</a:t>
            </a:r>
            <a:endParaRPr lang="en-ZA" dirty="0"/>
          </a:p>
        </p:txBody>
      </p:sp>
      <p:sp>
        <p:nvSpPr>
          <p:cNvPr id="3" name="Content Placeholder 2"/>
          <p:cNvSpPr>
            <a:spLocks noGrp="1"/>
          </p:cNvSpPr>
          <p:nvPr>
            <p:ph idx="1"/>
          </p:nvPr>
        </p:nvSpPr>
        <p:spPr>
          <a:xfrm>
            <a:off x="251520" y="2515849"/>
            <a:ext cx="7984996" cy="3840501"/>
          </a:xfrm>
        </p:spPr>
        <p:txBody>
          <a:bodyPr>
            <a:normAutofit/>
          </a:bodyPr>
          <a:lstStyle/>
          <a:p>
            <a:r>
              <a:rPr lang="en-ZA" sz="2000" dirty="0" smtClean="0"/>
              <a:t>New travel agency was awarded a three year contract during December 2015 to commence operations from 1 January 2016. Previous contract formally lapsed and the change over to new provider occurred with success/no exception or challenge. Final but insignificant settlement of the latter’s outstanding accounts during Jan to Feb 2016 due to time lags due to commercial practice ( Agent awaits billing from providers before invoice made out to CGE).</a:t>
            </a:r>
          </a:p>
          <a:p>
            <a:r>
              <a:rPr lang="en-ZA" sz="2000" dirty="0" smtClean="0"/>
              <a:t>There has not been any deviations recorded for the acquisition on any goods and services during this quarter.</a:t>
            </a:r>
          </a:p>
          <a:p>
            <a:r>
              <a:rPr lang="en-ZA" sz="2000" dirty="0" smtClean="0"/>
              <a:t>No irregular expenditure, whatsoever was identified/recorded during the period to 31 December 2015.</a:t>
            </a:r>
          </a:p>
          <a:p>
            <a:endParaRPr lang="en-ZA" sz="2000" dirty="0" smtClean="0"/>
          </a:p>
          <a:p>
            <a:endParaRPr lang="en-ZA" sz="20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17</a:t>
            </a:fld>
            <a:endParaRPr lang="en-GB" altLang="en-US" sz="1200" smtClean="0">
              <a:solidFill>
                <a:srgbClr val="898989"/>
              </a:solidFill>
            </a:endParaRPr>
          </a:p>
        </p:txBody>
      </p:sp>
    </p:spTree>
    <p:extLst>
      <p:ext uri="{BB962C8B-B14F-4D97-AF65-F5344CB8AC3E}">
        <p14:creationId xmlns:p14="http://schemas.microsoft.com/office/powerpoint/2010/main" xmlns="" val="517745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845707"/>
            <a:ext cx="8229600" cy="635254"/>
          </a:xfrm>
          <a:solidFill>
            <a:schemeClr val="bg2">
              <a:lumMod val="90000"/>
            </a:schemeClr>
          </a:solidFill>
        </p:spPr>
        <p:txBody>
          <a:bodyPr>
            <a:normAutofit fontScale="90000"/>
          </a:bodyPr>
          <a:lstStyle/>
          <a:p>
            <a:r>
              <a:rPr lang="en-ZA" dirty="0" smtClean="0"/>
              <a:t>SCM – Performance Management</a:t>
            </a:r>
            <a:endParaRPr lang="en-ZA" dirty="0"/>
          </a:p>
        </p:txBody>
      </p:sp>
      <p:sp>
        <p:nvSpPr>
          <p:cNvPr id="3" name="Content Placeholder 2"/>
          <p:cNvSpPr>
            <a:spLocks noGrp="1"/>
          </p:cNvSpPr>
          <p:nvPr>
            <p:ph idx="1"/>
          </p:nvPr>
        </p:nvSpPr>
        <p:spPr>
          <a:xfrm>
            <a:off x="251520" y="2515849"/>
            <a:ext cx="7344816" cy="3840501"/>
          </a:xfrm>
        </p:spPr>
        <p:txBody>
          <a:bodyPr>
            <a:normAutofit/>
          </a:bodyPr>
          <a:lstStyle/>
          <a:p>
            <a:r>
              <a:rPr lang="en-ZA" sz="2000" dirty="0" smtClean="0"/>
              <a:t>Contract register reviewed during the quarter under review. Corrective action taken on all anomalies ; not only ensure compliance but effective contract management for the effective performance of the CGE business</a:t>
            </a:r>
          </a:p>
          <a:p>
            <a:r>
              <a:rPr lang="en-ZA" sz="2000" dirty="0" smtClean="0"/>
              <a:t>An offer from a winning bid (for the supply of laptops) was terminated because the provider could not deliver according to the bid specifications. A new RFQ was issued, adjudicated and delivery taken in January/February 2016. Therefore performance on all IT project related supplier contracts is fulfilled in line with contractual obligations and corresponding performance standards</a:t>
            </a:r>
          </a:p>
          <a:p>
            <a:endParaRPr lang="en-ZA" sz="20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18</a:t>
            </a:fld>
            <a:endParaRPr lang="en-GB" altLang="en-US" sz="1200" smtClean="0">
              <a:solidFill>
                <a:srgbClr val="898989"/>
              </a:solidFill>
            </a:endParaRPr>
          </a:p>
        </p:txBody>
      </p:sp>
    </p:spTree>
    <p:extLst>
      <p:ext uri="{BB962C8B-B14F-4D97-AF65-F5344CB8AC3E}">
        <p14:creationId xmlns:p14="http://schemas.microsoft.com/office/powerpoint/2010/main" xmlns="" val="100442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845707"/>
            <a:ext cx="8229600" cy="635254"/>
          </a:xfrm>
          <a:solidFill>
            <a:schemeClr val="bg2">
              <a:lumMod val="90000"/>
            </a:schemeClr>
          </a:solidFill>
        </p:spPr>
        <p:txBody>
          <a:bodyPr>
            <a:normAutofit fontScale="90000"/>
          </a:bodyPr>
          <a:lstStyle/>
          <a:p>
            <a:r>
              <a:rPr lang="en-ZA" dirty="0" smtClean="0"/>
              <a:t>SCM – Disposal Management</a:t>
            </a:r>
            <a:endParaRPr lang="en-ZA" dirty="0"/>
          </a:p>
        </p:txBody>
      </p:sp>
      <p:sp>
        <p:nvSpPr>
          <p:cNvPr id="3" name="Content Placeholder 2"/>
          <p:cNvSpPr>
            <a:spLocks noGrp="1"/>
          </p:cNvSpPr>
          <p:nvPr>
            <p:ph idx="1"/>
          </p:nvPr>
        </p:nvSpPr>
        <p:spPr>
          <a:xfrm>
            <a:off x="251520" y="2515849"/>
            <a:ext cx="7984996" cy="3840501"/>
          </a:xfrm>
        </p:spPr>
        <p:txBody>
          <a:bodyPr>
            <a:normAutofit fontScale="92500" lnSpcReduction="10000"/>
          </a:bodyPr>
          <a:lstStyle/>
          <a:p>
            <a:r>
              <a:rPr lang="en-ZA" sz="2000" dirty="0" smtClean="0"/>
              <a:t>HQ old, scrap and technologically obsolete assets were disposed at gross proceeds of R11, 000</a:t>
            </a:r>
          </a:p>
          <a:p>
            <a:r>
              <a:rPr lang="en-ZA" sz="2000" dirty="0" smtClean="0"/>
              <a:t>Disposals for items held in provincial offices will be dealt with by provinces directly in consultation with the Disposal Committee of the CGE. The processes are underway for completion by 29 February 2016.</a:t>
            </a:r>
          </a:p>
          <a:p>
            <a:r>
              <a:rPr lang="en-ZA" sz="2000" dirty="0" smtClean="0"/>
              <a:t>The second phase for the disposal of IT equipment is currently underway where the method of disposal is through donations to institutions of learning (in line with CGE policy and National Treasury Regulations). The beneficiaries are been identified amongst local stakeholders for ratification by Committee and approval by CEO by the first week of March 2016. </a:t>
            </a:r>
          </a:p>
          <a:p>
            <a:r>
              <a:rPr lang="en-ZA" sz="2000" dirty="0" smtClean="0"/>
              <a:t>In terms of the schedule, all assets eligible  for disposal shall be cleared from the fixed assets register by close of the financial year (at reporting date)</a:t>
            </a:r>
            <a:endParaRPr lang="en-ZA" sz="20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19</a:t>
            </a:fld>
            <a:endParaRPr lang="en-GB" altLang="en-US" sz="1200" smtClean="0">
              <a:solidFill>
                <a:srgbClr val="898989"/>
              </a:solidFill>
            </a:endParaRPr>
          </a:p>
        </p:txBody>
      </p:sp>
    </p:spTree>
    <p:extLst>
      <p:ext uri="{BB962C8B-B14F-4D97-AF65-F5344CB8AC3E}">
        <p14:creationId xmlns:p14="http://schemas.microsoft.com/office/powerpoint/2010/main" xmlns="" val="348664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1500" autoRev="1" fill="remove"/>
                                        <p:tgtEl>
                                          <p:spTgt spid="3">
                                            <p:txEl>
                                              <p:pRg st="0" end="0"/>
                                            </p:txEl>
                                          </p:spTgt>
                                        </p:tgtEl>
                                        <p:attrNameLst>
                                          <p:attrName>style.color</p:attrName>
                                        </p:attrNameLst>
                                      </p:cBhvr>
                                      <p:to>
                                        <a:schemeClr val="bg1"/>
                                      </p:to>
                                    </p:animClr>
                                    <p:animClr clrSpc="rgb" dir="cw">
                                      <p:cBhvr>
                                        <p:cTn id="7" dur="1500" autoRev="1" fill="remove"/>
                                        <p:tgtEl>
                                          <p:spTgt spid="3">
                                            <p:txEl>
                                              <p:pRg st="0" end="0"/>
                                            </p:txEl>
                                          </p:spTgt>
                                        </p:tgtEl>
                                        <p:attrNameLst>
                                          <p:attrName>fillcolor</p:attrName>
                                        </p:attrNameLst>
                                      </p:cBhvr>
                                      <p:to>
                                        <a:schemeClr val="bg1"/>
                                      </p:to>
                                    </p:animClr>
                                    <p:set>
                                      <p:cBhvr>
                                        <p:cTn id="8" dur="1500" autoRev="1" fill="remove"/>
                                        <p:tgtEl>
                                          <p:spTgt spid="3">
                                            <p:txEl>
                                              <p:pRg st="0" end="0"/>
                                            </p:txEl>
                                          </p:spTgt>
                                        </p:tgtEl>
                                        <p:attrNameLst>
                                          <p:attrName>fill.type</p:attrName>
                                        </p:attrNameLst>
                                      </p:cBhvr>
                                      <p:to>
                                        <p:strVal val="solid"/>
                                      </p:to>
                                    </p:set>
                                    <p:set>
                                      <p:cBhvr>
                                        <p:cTn id="9" dur="150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1500" autoRev="1" fill="remove"/>
                                        <p:tgtEl>
                                          <p:spTgt spid="3">
                                            <p:txEl>
                                              <p:pRg st="1" end="1"/>
                                            </p:txEl>
                                          </p:spTgt>
                                        </p:tgtEl>
                                        <p:attrNameLst>
                                          <p:attrName>style.color</p:attrName>
                                        </p:attrNameLst>
                                      </p:cBhvr>
                                      <p:to>
                                        <a:schemeClr val="bg1"/>
                                      </p:to>
                                    </p:animClr>
                                    <p:animClr clrSpc="rgb" dir="cw">
                                      <p:cBhvr>
                                        <p:cTn id="14" dur="1500" autoRev="1" fill="remove"/>
                                        <p:tgtEl>
                                          <p:spTgt spid="3">
                                            <p:txEl>
                                              <p:pRg st="1" end="1"/>
                                            </p:txEl>
                                          </p:spTgt>
                                        </p:tgtEl>
                                        <p:attrNameLst>
                                          <p:attrName>fillcolor</p:attrName>
                                        </p:attrNameLst>
                                      </p:cBhvr>
                                      <p:to>
                                        <a:schemeClr val="bg1"/>
                                      </p:to>
                                    </p:animClr>
                                    <p:set>
                                      <p:cBhvr>
                                        <p:cTn id="15" dur="1500" autoRev="1" fill="remove"/>
                                        <p:tgtEl>
                                          <p:spTgt spid="3">
                                            <p:txEl>
                                              <p:pRg st="1" end="1"/>
                                            </p:txEl>
                                          </p:spTgt>
                                        </p:tgtEl>
                                        <p:attrNameLst>
                                          <p:attrName>fill.type</p:attrName>
                                        </p:attrNameLst>
                                      </p:cBhvr>
                                      <p:to>
                                        <p:strVal val="solid"/>
                                      </p:to>
                                    </p:set>
                                    <p:set>
                                      <p:cBhvr>
                                        <p:cTn id="16" dur="150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1500" autoRev="1" fill="remove"/>
                                        <p:tgtEl>
                                          <p:spTgt spid="3">
                                            <p:txEl>
                                              <p:pRg st="2" end="2"/>
                                            </p:txEl>
                                          </p:spTgt>
                                        </p:tgtEl>
                                        <p:attrNameLst>
                                          <p:attrName>style.color</p:attrName>
                                        </p:attrNameLst>
                                      </p:cBhvr>
                                      <p:to>
                                        <a:schemeClr val="bg1"/>
                                      </p:to>
                                    </p:animClr>
                                    <p:animClr clrSpc="rgb" dir="cw">
                                      <p:cBhvr>
                                        <p:cTn id="21" dur="1500" autoRev="1" fill="remove"/>
                                        <p:tgtEl>
                                          <p:spTgt spid="3">
                                            <p:txEl>
                                              <p:pRg st="2" end="2"/>
                                            </p:txEl>
                                          </p:spTgt>
                                        </p:tgtEl>
                                        <p:attrNameLst>
                                          <p:attrName>fillcolor</p:attrName>
                                        </p:attrNameLst>
                                      </p:cBhvr>
                                      <p:to>
                                        <a:schemeClr val="bg1"/>
                                      </p:to>
                                    </p:animClr>
                                    <p:set>
                                      <p:cBhvr>
                                        <p:cTn id="22" dur="1500" autoRev="1" fill="remove"/>
                                        <p:tgtEl>
                                          <p:spTgt spid="3">
                                            <p:txEl>
                                              <p:pRg st="2" end="2"/>
                                            </p:txEl>
                                          </p:spTgt>
                                        </p:tgtEl>
                                        <p:attrNameLst>
                                          <p:attrName>fill.type</p:attrName>
                                        </p:attrNameLst>
                                      </p:cBhvr>
                                      <p:to>
                                        <p:strVal val="solid"/>
                                      </p:to>
                                    </p:set>
                                    <p:set>
                                      <p:cBhvr>
                                        <p:cTn id="23" dur="150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1500" autoRev="1" fill="remove"/>
                                        <p:tgtEl>
                                          <p:spTgt spid="3">
                                            <p:txEl>
                                              <p:pRg st="3" end="3"/>
                                            </p:txEl>
                                          </p:spTgt>
                                        </p:tgtEl>
                                        <p:attrNameLst>
                                          <p:attrName>style.color</p:attrName>
                                        </p:attrNameLst>
                                      </p:cBhvr>
                                      <p:to>
                                        <a:schemeClr val="bg1"/>
                                      </p:to>
                                    </p:animClr>
                                    <p:animClr clrSpc="rgb" dir="cw">
                                      <p:cBhvr>
                                        <p:cTn id="28" dur="1500" autoRev="1" fill="remove"/>
                                        <p:tgtEl>
                                          <p:spTgt spid="3">
                                            <p:txEl>
                                              <p:pRg st="3" end="3"/>
                                            </p:txEl>
                                          </p:spTgt>
                                        </p:tgtEl>
                                        <p:attrNameLst>
                                          <p:attrName>fillcolor</p:attrName>
                                        </p:attrNameLst>
                                      </p:cBhvr>
                                      <p:to>
                                        <a:schemeClr val="bg1"/>
                                      </p:to>
                                    </p:animClr>
                                    <p:set>
                                      <p:cBhvr>
                                        <p:cTn id="29" dur="1500" autoRev="1" fill="remove"/>
                                        <p:tgtEl>
                                          <p:spTgt spid="3">
                                            <p:txEl>
                                              <p:pRg st="3" end="3"/>
                                            </p:txEl>
                                          </p:spTgt>
                                        </p:tgtEl>
                                        <p:attrNameLst>
                                          <p:attrName>fill.type</p:attrName>
                                        </p:attrNameLst>
                                      </p:cBhvr>
                                      <p:to>
                                        <p:strVal val="solid"/>
                                      </p:to>
                                    </p:set>
                                    <p:set>
                                      <p:cBhvr>
                                        <p:cTn id="30" dur="1500" autoRev="1" fill="remove"/>
                                        <p:tgtEl>
                                          <p:spTgt spid="3">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3"/>
                                        </p:tgtEl>
                                        <p:attrNameLst>
                                          <p:attrName>fillcolor</p:attrName>
                                        </p:attrNameLst>
                                      </p:cBhvr>
                                      <p:to>
                                        <a:schemeClr val="accent2"/>
                                      </p:to>
                                    </p:animClr>
                                    <p:set>
                                      <p:cBhvr>
                                        <p:cTn id="35" dur="2000" fill="hold"/>
                                        <p:tgtEl>
                                          <p:spTgt spid="3"/>
                                        </p:tgtEl>
                                        <p:attrNameLst>
                                          <p:attrName>fill.type</p:attrName>
                                        </p:attrNameLst>
                                      </p:cBhvr>
                                      <p:to>
                                        <p:strVal val="solid"/>
                                      </p:to>
                                    </p:set>
                                    <p:set>
                                      <p:cBhvr>
                                        <p:cTn id="36"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Content Placeholder 2"/>
          <p:cNvSpPr>
            <a:spLocks noGrp="1"/>
          </p:cNvSpPr>
          <p:nvPr>
            <p:ph idx="1"/>
          </p:nvPr>
        </p:nvSpPr>
        <p:spPr>
          <a:xfrm>
            <a:off x="457200" y="2448788"/>
            <a:ext cx="8229600" cy="3983860"/>
          </a:xfrm>
        </p:spPr>
        <p:txBody>
          <a:bodyPr>
            <a:normAutofit fontScale="92500"/>
          </a:bodyPr>
          <a:lstStyle/>
          <a:p>
            <a:r>
              <a:rPr lang="en-ZA" dirty="0" smtClean="0"/>
              <a:t>Financial Performance and Budget Management</a:t>
            </a:r>
          </a:p>
          <a:p>
            <a:r>
              <a:rPr lang="en-ZA" dirty="0" smtClean="0"/>
              <a:t>Financial Position</a:t>
            </a:r>
          </a:p>
          <a:p>
            <a:r>
              <a:rPr lang="en-ZA" dirty="0" smtClean="0"/>
              <a:t>Cash flow management</a:t>
            </a:r>
          </a:p>
          <a:p>
            <a:r>
              <a:rPr lang="en-ZA" dirty="0" smtClean="0"/>
              <a:t>Management Accounts – Analytics</a:t>
            </a:r>
          </a:p>
          <a:p>
            <a:r>
              <a:rPr lang="en-ZA" dirty="0" smtClean="0"/>
              <a:t>Corporate Services</a:t>
            </a:r>
          </a:p>
          <a:p>
            <a:r>
              <a:rPr lang="en-ZA" dirty="0" smtClean="0"/>
              <a:t>Risk Management</a:t>
            </a:r>
          </a:p>
          <a:p>
            <a:r>
              <a:rPr lang="en-ZA" dirty="0" smtClean="0"/>
              <a:t>Audit and PFMA related matters</a:t>
            </a:r>
          </a:p>
          <a:p>
            <a:endParaRPr lang="en-ZA"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a:t>
            </a:fld>
            <a:endParaRPr lang="en-GB" altLang="en-US" sz="1200" smtClean="0">
              <a:solidFill>
                <a:srgbClr val="898989"/>
              </a:solidFill>
            </a:endParaRPr>
          </a:p>
        </p:txBody>
      </p:sp>
      <p:sp>
        <p:nvSpPr>
          <p:cNvPr id="4" name="TextBox 3"/>
          <p:cNvSpPr txBox="1"/>
          <p:nvPr/>
        </p:nvSpPr>
        <p:spPr>
          <a:xfrm>
            <a:off x="1259632" y="1957637"/>
            <a:ext cx="6360368" cy="523220"/>
          </a:xfrm>
          <a:prstGeom prst="rect">
            <a:avLst/>
          </a:prstGeom>
          <a:noFill/>
        </p:spPr>
        <p:txBody>
          <a:bodyPr wrap="square" rtlCol="0">
            <a:spAutoFit/>
          </a:bodyPr>
          <a:lstStyle/>
          <a:p>
            <a:r>
              <a:rPr lang="en-ZA" sz="2800" b="1" dirty="0" smtClean="0"/>
              <a:t>Table of contents</a:t>
            </a:r>
            <a:endParaRPr lang="en-ZA" sz="2800" b="1" dirty="0"/>
          </a:p>
        </p:txBody>
      </p:sp>
    </p:spTree>
    <p:extLst>
      <p:ext uri="{BB962C8B-B14F-4D97-AF65-F5344CB8AC3E}">
        <p14:creationId xmlns:p14="http://schemas.microsoft.com/office/powerpoint/2010/main" xmlns="" val="138082168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845707"/>
            <a:ext cx="8229600" cy="635254"/>
          </a:xfrm>
          <a:solidFill>
            <a:schemeClr val="bg2">
              <a:lumMod val="90000"/>
            </a:schemeClr>
          </a:solidFill>
        </p:spPr>
        <p:txBody>
          <a:bodyPr>
            <a:normAutofit fontScale="90000"/>
          </a:bodyPr>
          <a:lstStyle/>
          <a:p>
            <a:r>
              <a:rPr lang="en-ZA" dirty="0" smtClean="0"/>
              <a:t>SCM – Logistics Management….1</a:t>
            </a:r>
            <a:endParaRPr lang="en-ZA" dirty="0"/>
          </a:p>
        </p:txBody>
      </p:sp>
      <p:sp>
        <p:nvSpPr>
          <p:cNvPr id="3" name="Content Placeholder 2"/>
          <p:cNvSpPr>
            <a:spLocks noGrp="1"/>
          </p:cNvSpPr>
          <p:nvPr>
            <p:ph idx="1"/>
          </p:nvPr>
        </p:nvSpPr>
        <p:spPr>
          <a:xfrm>
            <a:off x="251520" y="2515849"/>
            <a:ext cx="7984996" cy="3840501"/>
          </a:xfrm>
        </p:spPr>
        <p:txBody>
          <a:bodyPr>
            <a:normAutofit lnSpcReduction="10000"/>
          </a:bodyPr>
          <a:lstStyle/>
          <a:p>
            <a:r>
              <a:rPr lang="en-ZA" sz="2000" dirty="0" smtClean="0"/>
              <a:t>Fleet management – concerns remain around the effectiveness of management enforcement of controls. The issue of consequence management highlighted to responsible line managers and PC’s. There are specific investigations into incidents that resulted in dents for two provincial vehicles:</a:t>
            </a:r>
          </a:p>
          <a:p>
            <a:pPr lvl="1"/>
            <a:r>
              <a:rPr lang="en-ZA" sz="1600" dirty="0" smtClean="0"/>
              <a:t>Limpopo</a:t>
            </a:r>
          </a:p>
          <a:p>
            <a:pPr lvl="1"/>
            <a:r>
              <a:rPr lang="en-ZA" sz="1600" dirty="0" smtClean="0"/>
              <a:t>Pretoria</a:t>
            </a:r>
          </a:p>
          <a:p>
            <a:r>
              <a:rPr lang="en-ZA" sz="2000" dirty="0" smtClean="0"/>
              <a:t>Tracking system will be upgraded to include functionalities that could assist fleet management controls (such as history on driving/behaviour/speed, </a:t>
            </a:r>
            <a:r>
              <a:rPr lang="en-ZA" sz="2000" dirty="0" err="1" smtClean="0"/>
              <a:t>e.t.c</a:t>
            </a:r>
            <a:r>
              <a:rPr lang="en-ZA" sz="2000" dirty="0" smtClean="0"/>
              <a:t>)</a:t>
            </a:r>
          </a:p>
          <a:p>
            <a:r>
              <a:rPr lang="en-ZA" sz="2000" dirty="0" smtClean="0"/>
              <a:t>Assets management – A physical verification of all CGE assets commences effective from week ending 12 February 2016 and shall carry over the end of the month.</a:t>
            </a:r>
          </a:p>
          <a:p>
            <a:endParaRPr lang="en-ZA" sz="2000" dirty="0" smtClean="0"/>
          </a:p>
          <a:p>
            <a:endParaRPr lang="en-ZA" sz="1600" dirty="0" smtClean="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20</a:t>
            </a:fld>
            <a:endParaRPr lang="en-GB" altLang="en-US" sz="1200" smtClean="0">
              <a:solidFill>
                <a:srgbClr val="898989"/>
              </a:solidFill>
            </a:endParaRPr>
          </a:p>
        </p:txBody>
      </p:sp>
      <p:grpSp>
        <p:nvGrpSpPr>
          <p:cNvPr id="8" name="Group 10"/>
          <p:cNvGrpSpPr>
            <a:grpSpLocks/>
          </p:cNvGrpSpPr>
          <p:nvPr/>
        </p:nvGrpSpPr>
        <p:grpSpPr bwMode="auto">
          <a:xfrm>
            <a:off x="152400" y="152400"/>
            <a:ext cx="9144000" cy="6858000"/>
            <a:chOff x="0" y="0"/>
            <a:chExt cx="9144000" cy="6859122"/>
          </a:xfrm>
        </p:grpSpPr>
        <p:pic>
          <p:nvPicPr>
            <p:cNvPr id="9"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4152160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845707"/>
            <a:ext cx="8229600" cy="635254"/>
          </a:xfrm>
          <a:solidFill>
            <a:schemeClr val="bg2">
              <a:lumMod val="90000"/>
            </a:schemeClr>
          </a:solidFill>
        </p:spPr>
        <p:txBody>
          <a:bodyPr>
            <a:normAutofit fontScale="90000"/>
          </a:bodyPr>
          <a:lstStyle/>
          <a:p>
            <a:r>
              <a:rPr lang="en-ZA" dirty="0" smtClean="0"/>
              <a:t>SCM – Logistics Management….2</a:t>
            </a:r>
            <a:endParaRPr lang="en-ZA" dirty="0"/>
          </a:p>
        </p:txBody>
      </p:sp>
      <p:sp>
        <p:nvSpPr>
          <p:cNvPr id="3" name="Content Placeholder 2"/>
          <p:cNvSpPr>
            <a:spLocks noGrp="1"/>
          </p:cNvSpPr>
          <p:nvPr>
            <p:ph idx="1"/>
          </p:nvPr>
        </p:nvSpPr>
        <p:spPr>
          <a:xfrm>
            <a:off x="251520" y="2515849"/>
            <a:ext cx="8435280" cy="3840501"/>
          </a:xfrm>
        </p:spPr>
        <p:txBody>
          <a:bodyPr>
            <a:normAutofit fontScale="77500" lnSpcReduction="20000"/>
          </a:bodyPr>
          <a:lstStyle/>
          <a:p>
            <a:pPr marL="0" indent="0">
              <a:buNone/>
            </a:pPr>
            <a:r>
              <a:rPr lang="en-ZA" sz="2400" b="1" u="sng" dirty="0" smtClean="0"/>
              <a:t>Office Accommodation:</a:t>
            </a:r>
          </a:p>
          <a:p>
            <a:pPr lvl="1"/>
            <a:endParaRPr lang="en-ZA" sz="1600" dirty="0" smtClean="0"/>
          </a:p>
          <a:p>
            <a:r>
              <a:rPr lang="en-ZA" sz="2600" dirty="0" smtClean="0"/>
              <a:t>The Eastern Cape and Pretoria offices are destined to change premises by the beginning of the new financial year(1 April 2016). </a:t>
            </a:r>
          </a:p>
          <a:p>
            <a:pPr lvl="1"/>
            <a:r>
              <a:rPr lang="en-ZA" sz="1900" dirty="0" smtClean="0"/>
              <a:t>Floor plans discussed with owners/lessors and agreed for development already</a:t>
            </a:r>
          </a:p>
          <a:p>
            <a:pPr lvl="1"/>
            <a:r>
              <a:rPr lang="en-ZA" sz="1900" dirty="0" smtClean="0"/>
              <a:t>Branding of offices and IT cabling discussed and planned into the logistics</a:t>
            </a:r>
          </a:p>
          <a:p>
            <a:r>
              <a:rPr lang="en-ZA" sz="2600" dirty="0" smtClean="0"/>
              <a:t>A proposal from the Free State office to move floor to the ground level is being evaluated ( Cost and benefit analysis). The proposal promises to improve accessibility by public. </a:t>
            </a:r>
          </a:p>
          <a:p>
            <a:r>
              <a:rPr lang="en-ZA" sz="2600" dirty="0" smtClean="0"/>
              <a:t>Still awaiting NDPW on developments regarding the HQ procurement instruction. The office lease was extended for 18 months since April 2015 to cover the period of procurement. The schedule overrun will be followed through during the quarterly bilateral meeting with NDPW’s Key Account Management to held in March 2016.</a:t>
            </a:r>
          </a:p>
          <a:p>
            <a:endParaRPr lang="en-ZA" sz="2000" dirty="0" smtClean="0"/>
          </a:p>
          <a:p>
            <a:endParaRPr lang="en-ZA" sz="1600" dirty="0" smtClean="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21</a:t>
            </a:fld>
            <a:endParaRPr lang="en-GB" altLang="en-US" sz="1200" smtClean="0">
              <a:solidFill>
                <a:srgbClr val="898989"/>
              </a:solidFill>
            </a:endParaRPr>
          </a:p>
        </p:txBody>
      </p:sp>
      <p:grpSp>
        <p:nvGrpSpPr>
          <p:cNvPr id="8" name="Group 10"/>
          <p:cNvGrpSpPr>
            <a:grpSpLocks/>
          </p:cNvGrpSpPr>
          <p:nvPr/>
        </p:nvGrpSpPr>
        <p:grpSpPr bwMode="auto">
          <a:xfrm>
            <a:off x="152400" y="152400"/>
            <a:ext cx="9144000" cy="6858000"/>
            <a:chOff x="0" y="0"/>
            <a:chExt cx="9144000" cy="6859122"/>
          </a:xfrm>
        </p:grpSpPr>
        <p:pic>
          <p:nvPicPr>
            <p:cNvPr id="9"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2182496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22</a:t>
            </a:fld>
            <a:endParaRPr lang="en-GB" altLang="en-US" sz="1200" smtClean="0">
              <a:solidFill>
                <a:srgbClr val="898989"/>
              </a:solidFill>
            </a:endParaRPr>
          </a:p>
        </p:txBody>
      </p:sp>
      <p:pic>
        <p:nvPicPr>
          <p:cNvPr id="2" name="Picture 1"/>
          <p:cNvPicPr>
            <a:picLocks noChangeAspect="1"/>
          </p:cNvPicPr>
          <p:nvPr/>
        </p:nvPicPr>
        <p:blipFill>
          <a:blip r:embed="rId5" cstate="print"/>
          <a:stretch>
            <a:fillRect/>
          </a:stretch>
        </p:blipFill>
        <p:spPr>
          <a:xfrm>
            <a:off x="156161" y="1816122"/>
            <a:ext cx="4822735" cy="4547719"/>
          </a:xfrm>
          <a:prstGeom prst="rect">
            <a:avLst/>
          </a:prstGeom>
        </p:spPr>
      </p:pic>
      <p:sp>
        <p:nvSpPr>
          <p:cNvPr id="3" name="TextBox 2"/>
          <p:cNvSpPr txBox="1"/>
          <p:nvPr/>
        </p:nvSpPr>
        <p:spPr>
          <a:xfrm>
            <a:off x="5436096" y="1827825"/>
            <a:ext cx="3456384" cy="4616648"/>
          </a:xfrm>
          <a:prstGeom prst="rect">
            <a:avLst/>
          </a:prstGeom>
          <a:noFill/>
          <a:ln>
            <a:solidFill>
              <a:schemeClr val="tx2"/>
            </a:solidFill>
          </a:ln>
        </p:spPr>
        <p:txBody>
          <a:bodyPr wrap="square" rtlCol="0">
            <a:spAutoFit/>
          </a:bodyPr>
          <a:lstStyle/>
          <a:p>
            <a:pPr marL="285750" indent="-285750">
              <a:buFont typeface="Arial" panose="020B0604020202020204" pitchFamily="34" charset="0"/>
              <a:buChar char="•"/>
            </a:pPr>
            <a:r>
              <a:rPr lang="en-ZA" dirty="0" smtClean="0"/>
              <a:t>Eastern Cape, Free state and Western Cape spending higher than average mainly due to expenses incurred for maintenance &amp; repairs to old fleet. The old fleet is been assessed for layoff/disposal since its retention appears uneconomic and cost ineffective.</a:t>
            </a:r>
          </a:p>
          <a:p>
            <a:pPr marL="285750" indent="-285750">
              <a:buFont typeface="Arial" panose="020B0604020202020204" pitchFamily="34" charset="0"/>
              <a:buChar char="•"/>
            </a:pPr>
            <a:r>
              <a:rPr lang="en-ZA" dirty="0" smtClean="0"/>
              <a:t>It costs on average R5,400 per quarter to run and maintain a vehicle without taking depreciation expense into account</a:t>
            </a:r>
          </a:p>
          <a:p>
            <a:pPr marL="285750" indent="-285750">
              <a:buFont typeface="Arial" panose="020B0604020202020204" pitchFamily="34" charset="0"/>
              <a:buChar char="•"/>
            </a:pPr>
            <a:r>
              <a:rPr lang="en-ZA" sz="1200" i="1" dirty="0" smtClean="0">
                <a:hlinkClick r:id="rId6" action="ppaction://hlinkfile"/>
              </a:rPr>
              <a:t>Fleet expenditure quarterly summary - December 2015.xlsx</a:t>
            </a:r>
            <a:endParaRPr lang="en-ZA" sz="1200" i="1" dirty="0"/>
          </a:p>
        </p:txBody>
      </p:sp>
    </p:spTree>
    <p:extLst>
      <p:ext uri="{BB962C8B-B14F-4D97-AF65-F5344CB8AC3E}">
        <p14:creationId xmlns:p14="http://schemas.microsoft.com/office/powerpoint/2010/main" xmlns="" val="3271111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390364" y="1785633"/>
            <a:ext cx="8229600" cy="595173"/>
          </a:xfrm>
          <a:solidFill>
            <a:schemeClr val="bg1">
              <a:lumMod val="85000"/>
            </a:schemeClr>
          </a:solidFill>
        </p:spPr>
        <p:txBody>
          <a:bodyPr>
            <a:normAutofit fontScale="90000"/>
          </a:bodyPr>
          <a:lstStyle/>
          <a:p>
            <a:r>
              <a:rPr lang="en-ZA" dirty="0" smtClean="0"/>
              <a:t>2015/2016 Year end planning</a:t>
            </a:r>
            <a:endParaRPr lang="en-ZA" dirty="0"/>
          </a:p>
        </p:txBody>
      </p:sp>
      <p:sp>
        <p:nvSpPr>
          <p:cNvPr id="3" name="Content Placeholder 2"/>
          <p:cNvSpPr>
            <a:spLocks noGrp="1"/>
          </p:cNvSpPr>
          <p:nvPr>
            <p:ph idx="1"/>
          </p:nvPr>
        </p:nvSpPr>
        <p:spPr>
          <a:xfrm>
            <a:off x="323528" y="2380805"/>
            <a:ext cx="8229600" cy="3975545"/>
          </a:xfrm>
        </p:spPr>
        <p:txBody>
          <a:bodyPr>
            <a:normAutofit/>
          </a:bodyPr>
          <a:lstStyle/>
          <a:p>
            <a:r>
              <a:rPr lang="en-ZA" sz="2400" dirty="0" smtClean="0"/>
              <a:t>Section 40 and 55 reporting period – 31 May 2016 PFMA submission due date on AFS and Pre-determined objectives.</a:t>
            </a:r>
          </a:p>
          <a:p>
            <a:r>
              <a:rPr lang="en-ZA" sz="2400" dirty="0" smtClean="0"/>
              <a:t>Plans for audit readiness in place - Audit by AGSA to commence by 2 May 2016 in terms of the signed engagement letter. The budget and schedule was duly approved by the Audit committee</a:t>
            </a:r>
          </a:p>
          <a:p>
            <a:r>
              <a:rPr lang="en-ZA" sz="2400" dirty="0" smtClean="0"/>
              <a:t>Currently underway is the IS audit co-sourced with internal audit of the CGE. A determination will be made by AGSA if reliance will be placed on this work, thus if in favour, extra costs, time and effort could be avoided/saved.</a:t>
            </a:r>
          </a:p>
          <a:p>
            <a:endParaRPr lang="en-ZA" sz="24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23</a:t>
            </a:fld>
            <a:endParaRPr lang="en-GB" altLang="en-US" sz="1200" smtClean="0">
              <a:solidFill>
                <a:srgbClr val="898989"/>
              </a:solidFill>
            </a:endParaRPr>
          </a:p>
        </p:txBody>
      </p:sp>
    </p:spTree>
    <p:extLst>
      <p:ext uri="{BB962C8B-B14F-4D97-AF65-F5344CB8AC3E}">
        <p14:creationId xmlns:p14="http://schemas.microsoft.com/office/powerpoint/2010/main" xmlns="" val="3890573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390364" y="1785633"/>
            <a:ext cx="8229600" cy="595173"/>
          </a:xfrm>
          <a:solidFill>
            <a:schemeClr val="bg1">
              <a:lumMod val="85000"/>
            </a:schemeClr>
          </a:solidFill>
        </p:spPr>
        <p:txBody>
          <a:bodyPr>
            <a:normAutofit fontScale="90000"/>
          </a:bodyPr>
          <a:lstStyle/>
          <a:p>
            <a:r>
              <a:rPr lang="en-ZA" dirty="0" smtClean="0"/>
              <a:t>Audit Action plans</a:t>
            </a:r>
            <a:endParaRPr lang="en-ZA" dirty="0"/>
          </a:p>
        </p:txBody>
      </p:sp>
      <p:sp>
        <p:nvSpPr>
          <p:cNvPr id="3" name="Content Placeholder 2"/>
          <p:cNvSpPr>
            <a:spLocks noGrp="1"/>
          </p:cNvSpPr>
          <p:nvPr>
            <p:ph idx="1"/>
          </p:nvPr>
        </p:nvSpPr>
        <p:spPr>
          <a:xfrm>
            <a:off x="323528" y="2380805"/>
            <a:ext cx="8229600" cy="3975545"/>
          </a:xfrm>
        </p:spPr>
        <p:txBody>
          <a:bodyPr>
            <a:normAutofit/>
          </a:bodyPr>
          <a:lstStyle/>
          <a:p>
            <a:r>
              <a:rPr lang="en-ZA" sz="2400" dirty="0" smtClean="0"/>
              <a:t>The implementation of the recommendation by the AGSA and the CGE internal auditors progressing according to commitments made without any material deviation.</a:t>
            </a:r>
          </a:p>
          <a:p>
            <a:pPr lvl="1"/>
            <a:r>
              <a:rPr lang="en-ZA" sz="2000" dirty="0" smtClean="0"/>
              <a:t>SCM compliance with prescripts</a:t>
            </a:r>
          </a:p>
          <a:p>
            <a:pPr lvl="1"/>
            <a:r>
              <a:rPr lang="en-ZA" sz="2000" dirty="0" smtClean="0"/>
              <a:t>ICT environment weaknesses</a:t>
            </a:r>
          </a:p>
          <a:p>
            <a:pPr lvl="1"/>
            <a:r>
              <a:rPr lang="en-ZA" sz="2000" dirty="0" smtClean="0"/>
              <a:t>Human Resources Management</a:t>
            </a:r>
          </a:p>
          <a:p>
            <a:pPr lvl="1"/>
            <a:r>
              <a:rPr lang="en-ZA" sz="2000" dirty="0" smtClean="0"/>
              <a:t>Performance information reporting (s40)</a:t>
            </a:r>
          </a:p>
          <a:p>
            <a:pPr lvl="1"/>
            <a:r>
              <a:rPr lang="en-ZA" sz="2000" dirty="0" smtClean="0"/>
              <a:t>Financial Statements (s40)</a:t>
            </a:r>
          </a:p>
          <a:p>
            <a:pPr lvl="1"/>
            <a:r>
              <a:rPr lang="en-ZA" sz="2000" dirty="0" smtClean="0"/>
              <a:t>General internal control systems</a:t>
            </a:r>
          </a:p>
          <a:p>
            <a:endParaRPr lang="en-ZA" sz="2400" dirty="0" smtClean="0"/>
          </a:p>
          <a:p>
            <a:pPr lvl="1"/>
            <a:endParaRPr lang="en-ZA" sz="20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24</a:t>
            </a:fld>
            <a:endParaRPr lang="en-GB" altLang="en-US" sz="1200" smtClean="0">
              <a:solidFill>
                <a:srgbClr val="898989"/>
              </a:solidFill>
            </a:endParaRPr>
          </a:p>
        </p:txBody>
      </p:sp>
    </p:spTree>
    <p:extLst>
      <p:ext uri="{BB962C8B-B14F-4D97-AF65-F5344CB8AC3E}">
        <p14:creationId xmlns:p14="http://schemas.microsoft.com/office/powerpoint/2010/main" xmlns="" val="192481850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25</a:t>
            </a:fld>
            <a:endParaRPr lang="en-GB" altLang="en-US" sz="1200" dirty="0" smtClean="0">
              <a:solidFill>
                <a:srgbClr val="898989"/>
              </a:solidFill>
            </a:endParaRPr>
          </a:p>
        </p:txBody>
      </p:sp>
      <p:sp>
        <p:nvSpPr>
          <p:cNvPr id="4" name="TextBox 3"/>
          <p:cNvSpPr txBox="1"/>
          <p:nvPr/>
        </p:nvSpPr>
        <p:spPr>
          <a:xfrm>
            <a:off x="6372200" y="2060848"/>
            <a:ext cx="2664296" cy="378565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285750" indent="-285750">
              <a:buFont typeface="Arial" panose="020B0604020202020204" pitchFamily="34" charset="0"/>
              <a:buChar char="•"/>
            </a:pPr>
            <a:r>
              <a:rPr lang="en-ZA" dirty="0" smtClean="0"/>
              <a:t>All specific individual issues corrected</a:t>
            </a:r>
          </a:p>
          <a:p>
            <a:pPr marL="285750" indent="-285750">
              <a:buFont typeface="Arial" panose="020B0604020202020204" pitchFamily="34" charset="0"/>
              <a:buChar char="•"/>
            </a:pPr>
            <a:r>
              <a:rPr lang="en-ZA" dirty="0" smtClean="0"/>
              <a:t>Structural/systemic weaknesses addressed to stem recurrence. Internal controls developed and/or heightened as the case may be</a:t>
            </a:r>
          </a:p>
          <a:p>
            <a:pPr marL="285750" indent="-285750">
              <a:buFont typeface="Arial" panose="020B0604020202020204" pitchFamily="34" charset="0"/>
              <a:buChar char="•"/>
            </a:pPr>
            <a:r>
              <a:rPr lang="en-ZA" dirty="0" smtClean="0"/>
              <a:t>Progress reviewed </a:t>
            </a:r>
            <a:r>
              <a:rPr lang="en-ZA" dirty="0"/>
              <a:t>and </a:t>
            </a:r>
            <a:r>
              <a:rPr lang="en-ZA" dirty="0" smtClean="0"/>
              <a:t>assured by internal audit</a:t>
            </a:r>
          </a:p>
          <a:p>
            <a:pPr marL="285750" indent="-285750">
              <a:buFont typeface="Arial" panose="020B0604020202020204" pitchFamily="34" charset="0"/>
              <a:buChar char="•"/>
            </a:pPr>
            <a:r>
              <a:rPr lang="en-ZA" sz="1200" dirty="0" smtClean="0">
                <a:hlinkClick r:id="rId5" action="ppaction://hlinkfile"/>
              </a:rPr>
              <a:t>AGSA follow-up tracking document - February 2016.xls</a:t>
            </a:r>
            <a:endParaRPr lang="en-ZA" sz="1200" dirty="0" smtClean="0"/>
          </a:p>
        </p:txBody>
      </p:sp>
      <p:pic>
        <p:nvPicPr>
          <p:cNvPr id="5" name="Picture 4"/>
          <p:cNvPicPr>
            <a:picLocks noChangeAspect="1"/>
          </p:cNvPicPr>
          <p:nvPr/>
        </p:nvPicPr>
        <p:blipFill>
          <a:blip r:embed="rId6" cstate="print"/>
          <a:stretch>
            <a:fillRect/>
          </a:stretch>
        </p:blipFill>
        <p:spPr>
          <a:xfrm>
            <a:off x="355728" y="2560262"/>
            <a:ext cx="5939579" cy="4178469"/>
          </a:xfrm>
          <a:prstGeom prst="rect">
            <a:avLst/>
          </a:prstGeom>
        </p:spPr>
      </p:pic>
      <p:sp>
        <p:nvSpPr>
          <p:cNvPr id="6" name="TextBox 5"/>
          <p:cNvSpPr txBox="1"/>
          <p:nvPr/>
        </p:nvSpPr>
        <p:spPr>
          <a:xfrm>
            <a:off x="722469" y="1785634"/>
            <a:ext cx="5328592" cy="830997"/>
          </a:xfrm>
          <a:prstGeom prst="rect">
            <a:avLst/>
          </a:prstGeom>
          <a:solidFill>
            <a:schemeClr val="tx2"/>
          </a:solidFill>
        </p:spPr>
        <p:txBody>
          <a:bodyPr wrap="square" rtlCol="0">
            <a:spAutoFit/>
          </a:bodyPr>
          <a:lstStyle/>
          <a:p>
            <a:pPr algn="ctr"/>
            <a:r>
              <a:rPr lang="en-ZA" sz="2400" b="1" dirty="0" smtClean="0"/>
              <a:t>Audit Action plans – implementation status</a:t>
            </a:r>
            <a:endParaRPr lang="en-ZA" sz="2400" b="1" dirty="0"/>
          </a:p>
        </p:txBody>
      </p:sp>
    </p:spTree>
    <p:extLst>
      <p:ext uri="{BB962C8B-B14F-4D97-AF65-F5344CB8AC3E}">
        <p14:creationId xmlns:p14="http://schemas.microsoft.com/office/powerpoint/2010/main" xmlns="" val="232718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390364" y="1785633"/>
            <a:ext cx="8229600" cy="595173"/>
          </a:xfrm>
          <a:solidFill>
            <a:schemeClr val="bg1">
              <a:lumMod val="85000"/>
            </a:schemeClr>
          </a:solidFill>
        </p:spPr>
        <p:txBody>
          <a:bodyPr>
            <a:normAutofit fontScale="90000"/>
          </a:bodyPr>
          <a:lstStyle/>
          <a:p>
            <a:r>
              <a:rPr lang="en-ZA" dirty="0" smtClean="0"/>
              <a:t>Risk Management</a:t>
            </a:r>
            <a:endParaRPr lang="en-ZA" dirty="0"/>
          </a:p>
        </p:txBody>
      </p:sp>
      <p:sp>
        <p:nvSpPr>
          <p:cNvPr id="3" name="Content Placeholder 2"/>
          <p:cNvSpPr>
            <a:spLocks noGrp="1"/>
          </p:cNvSpPr>
          <p:nvPr>
            <p:ph idx="1"/>
          </p:nvPr>
        </p:nvSpPr>
        <p:spPr>
          <a:xfrm>
            <a:off x="323528" y="2380805"/>
            <a:ext cx="8229600" cy="3975545"/>
          </a:xfrm>
        </p:spPr>
        <p:txBody>
          <a:bodyPr>
            <a:normAutofit fontScale="92500" lnSpcReduction="10000"/>
          </a:bodyPr>
          <a:lstStyle/>
          <a:p>
            <a:r>
              <a:rPr lang="en-ZA" sz="2200" dirty="0" smtClean="0"/>
              <a:t>Identified risk treatment plans are implemented by Management and subjected to oversight by all governance Committees</a:t>
            </a:r>
          </a:p>
          <a:p>
            <a:r>
              <a:rPr lang="en-ZA" sz="2200" b="1" dirty="0" smtClean="0"/>
              <a:t>Notable actions implemented includes</a:t>
            </a:r>
          </a:p>
          <a:p>
            <a:pPr lvl="1"/>
            <a:r>
              <a:rPr lang="en-ZA" sz="2200" dirty="0" smtClean="0"/>
              <a:t>Physical security – Biometrics access devise , smoke detector and alarm installed in the server rooms at head office</a:t>
            </a:r>
          </a:p>
          <a:p>
            <a:pPr lvl="1"/>
            <a:r>
              <a:rPr lang="en-ZA" sz="2200" dirty="0" smtClean="0"/>
              <a:t>Staffing – critical positions filled (FS)</a:t>
            </a:r>
          </a:p>
          <a:p>
            <a:pPr lvl="1"/>
            <a:r>
              <a:rPr lang="en-ZA" sz="2200" dirty="0" smtClean="0"/>
              <a:t>Budget – mitigated through cost control and expenditure management</a:t>
            </a:r>
          </a:p>
          <a:p>
            <a:r>
              <a:rPr lang="en-ZA" sz="2200" b="1" dirty="0" smtClean="0"/>
              <a:t>Emerging risks</a:t>
            </a:r>
          </a:p>
          <a:p>
            <a:pPr lvl="1"/>
            <a:r>
              <a:rPr lang="en-ZA" sz="2200" dirty="0" smtClean="0"/>
              <a:t>None, whatsoever identified during period under review and/or any reassessment on existing risks was considered to adversely impacting the achievement of any objectives of the organisation.</a:t>
            </a:r>
          </a:p>
          <a:p>
            <a:r>
              <a:rPr lang="en-ZA" sz="1500" b="1" i="1" dirty="0" smtClean="0">
                <a:hlinkClick r:id="rId5" action="ppaction://hlinkfile"/>
              </a:rPr>
              <a:t>Risk </a:t>
            </a:r>
            <a:r>
              <a:rPr lang="en-ZA" sz="1500" b="1" i="1" dirty="0" err="1" smtClean="0">
                <a:hlinkClick r:id="rId5" action="ppaction://hlinkfile"/>
              </a:rPr>
              <a:t>Assesment</a:t>
            </a:r>
            <a:r>
              <a:rPr lang="en-ZA" sz="1500" b="1" i="1" dirty="0" smtClean="0">
                <a:hlinkClick r:id="rId5" action="ppaction://hlinkfile"/>
              </a:rPr>
              <a:t> report- financial period to January 2016.pdf</a:t>
            </a:r>
            <a:endParaRPr lang="en-ZA" sz="1500" b="1" i="1"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26</a:t>
            </a:fld>
            <a:endParaRPr lang="en-GB" altLang="en-US" sz="1200" smtClean="0">
              <a:solidFill>
                <a:srgbClr val="898989"/>
              </a:solidFill>
            </a:endParaRPr>
          </a:p>
        </p:txBody>
      </p:sp>
    </p:spTree>
    <p:extLst>
      <p:ext uri="{BB962C8B-B14F-4D97-AF65-F5344CB8AC3E}">
        <p14:creationId xmlns:p14="http://schemas.microsoft.com/office/powerpoint/2010/main" xmlns="" val="1622676353"/>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390364" y="1785633"/>
            <a:ext cx="8229600" cy="595173"/>
          </a:xfrm>
          <a:solidFill>
            <a:schemeClr val="bg1">
              <a:lumMod val="85000"/>
            </a:schemeClr>
          </a:solidFill>
        </p:spPr>
        <p:txBody>
          <a:bodyPr>
            <a:normAutofit fontScale="90000"/>
          </a:bodyPr>
          <a:lstStyle/>
          <a:p>
            <a:r>
              <a:rPr lang="en-ZA" dirty="0" smtClean="0"/>
              <a:t>Contingencies, fraud and Litigations</a:t>
            </a:r>
            <a:endParaRPr lang="en-ZA" dirty="0"/>
          </a:p>
        </p:txBody>
      </p:sp>
      <p:sp>
        <p:nvSpPr>
          <p:cNvPr id="3" name="Content Placeholder 2"/>
          <p:cNvSpPr>
            <a:spLocks noGrp="1"/>
          </p:cNvSpPr>
          <p:nvPr>
            <p:ph idx="1"/>
          </p:nvPr>
        </p:nvSpPr>
        <p:spPr>
          <a:xfrm>
            <a:off x="323528" y="2380805"/>
            <a:ext cx="8229600" cy="3975545"/>
          </a:xfrm>
        </p:spPr>
        <p:txBody>
          <a:bodyPr>
            <a:normAutofit/>
          </a:bodyPr>
          <a:lstStyle/>
          <a:p>
            <a:r>
              <a:rPr lang="en-ZA" sz="2400" dirty="0" smtClean="0"/>
              <a:t>Receivables – CGE v </a:t>
            </a:r>
            <a:r>
              <a:rPr lang="en-ZA" sz="2400" dirty="0" err="1" smtClean="0"/>
              <a:t>Gasa</a:t>
            </a:r>
            <a:r>
              <a:rPr lang="en-ZA" sz="2400" dirty="0" smtClean="0"/>
              <a:t> case – impairment and/or recoverability assessment to be made before the end of the financial year. High dependency on the Good Governance and social ethics committee.</a:t>
            </a:r>
          </a:p>
          <a:p>
            <a:r>
              <a:rPr lang="en-ZA" sz="2400" dirty="0" smtClean="0"/>
              <a:t>Contingent liability -</a:t>
            </a:r>
            <a:r>
              <a:rPr lang="en-ZA" sz="2400" dirty="0" err="1" smtClean="0"/>
              <a:t>Axolute</a:t>
            </a:r>
            <a:r>
              <a:rPr lang="en-ZA" sz="2400" dirty="0" smtClean="0"/>
              <a:t> v CGE – matter resolved and will not impact financial statements anymore.</a:t>
            </a:r>
          </a:p>
          <a:p>
            <a:r>
              <a:rPr lang="en-ZA" sz="2400" dirty="0" smtClean="0"/>
              <a:t>Management is not aware of any actual or potential fraudulent activities, whatsoever. No report in this regard was made to management during the period under review.</a:t>
            </a:r>
          </a:p>
          <a:p>
            <a:endParaRPr lang="en-ZA" sz="2400" dirty="0" smtClean="0"/>
          </a:p>
          <a:p>
            <a:endParaRPr lang="en-ZA" sz="2400" dirty="0" smtClean="0"/>
          </a:p>
          <a:p>
            <a:endParaRPr lang="en-ZA" sz="2400" dirty="0" smtClean="0"/>
          </a:p>
          <a:p>
            <a:endParaRPr lang="en-ZA" sz="2400" dirty="0" smtClean="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27</a:t>
            </a:fld>
            <a:endParaRPr lang="en-GB" altLang="en-US" sz="1200" smtClean="0">
              <a:solidFill>
                <a:srgbClr val="898989"/>
              </a:solidFill>
            </a:endParaRPr>
          </a:p>
        </p:txBody>
      </p:sp>
    </p:spTree>
    <p:extLst>
      <p:ext uri="{BB962C8B-B14F-4D97-AF65-F5344CB8AC3E}">
        <p14:creationId xmlns:p14="http://schemas.microsoft.com/office/powerpoint/2010/main" xmlns="" val="295200248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EB40DD-CBDC-4680-B88B-3B82602D6012}" type="slidenum">
              <a:rPr lang="en-GB" altLang="en-US" sz="1200" smtClean="0">
                <a:solidFill>
                  <a:srgbClr val="898989"/>
                </a:solidFill>
              </a:rPr>
              <a:pPr>
                <a:spcBef>
                  <a:spcPct val="0"/>
                </a:spcBef>
                <a:buFontTx/>
                <a:buNone/>
              </a:pPr>
              <a:t>28</a:t>
            </a:fld>
            <a:endParaRPr lang="en-GB" altLang="en-US" sz="1200" smtClean="0">
              <a:solidFill>
                <a:srgbClr val="898989"/>
              </a:solidFill>
            </a:endParaRPr>
          </a:p>
        </p:txBody>
      </p:sp>
      <p:sp>
        <p:nvSpPr>
          <p:cNvPr id="6147" name="Rectangle 2"/>
          <p:cNvSpPr>
            <a:spLocks noGrp="1" noChangeArrowheads="1"/>
          </p:cNvSpPr>
          <p:nvPr>
            <p:ph type="ctrTitle"/>
          </p:nvPr>
        </p:nvSpPr>
        <p:spPr>
          <a:xfrm>
            <a:off x="755650" y="2060575"/>
            <a:ext cx="7772400" cy="439738"/>
          </a:xfrm>
        </p:spPr>
        <p:txBody>
          <a:bodyPr rtlCol="0">
            <a:normAutofit fontScale="90000"/>
          </a:bodyPr>
          <a:lstStyle/>
          <a:p>
            <a:pPr fontAlgn="auto">
              <a:spcAft>
                <a:spcPts val="0"/>
              </a:spcAft>
              <a:defRPr/>
            </a:pPr>
            <a:r>
              <a:rPr lang="en-ZA" sz="3200" b="1" smtClean="0">
                <a:latin typeface="Century Gothic" pitchFamily="34" charset="0"/>
                <a:sym typeface="Century Gothic" pitchFamily="34" charset="0"/>
              </a:rPr>
              <a:t>Thank You</a:t>
            </a:r>
            <a:endParaRPr lang="en-GB" sz="3200" b="1" smtClean="0">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0" y="2997200"/>
            <a:ext cx="9144000" cy="3103563"/>
          </a:xfrm>
        </p:spPr>
        <p:txBody>
          <a:bodyPr rtlCol="0">
            <a:normAutofit/>
          </a:bodyPr>
          <a:lstStyle/>
          <a:p>
            <a:pPr fontAlgn="auto">
              <a:lnSpc>
                <a:spcPct val="90000"/>
              </a:lnSpc>
              <a:spcBef>
                <a:spcPct val="0"/>
              </a:spcBef>
              <a:spcAft>
                <a:spcPts val="0"/>
              </a:spcAft>
              <a:defRPr/>
            </a:pPr>
            <a:r>
              <a:rPr lang="en-ZA" sz="2400" b="1" i="1" dirty="0" smtClean="0">
                <a:solidFill>
                  <a:srgbClr val="041C31"/>
                </a:solidFill>
                <a:effectLst>
                  <a:outerShdw blurRad="38100" dist="38100" dir="2700000" algn="tl">
                    <a:srgbClr val="C0C0C0"/>
                  </a:outerShdw>
                </a:effectLst>
              </a:rPr>
              <a:t>HAVE A GENDER RELATED COMPLAINT ????</a:t>
            </a:r>
          </a:p>
          <a:p>
            <a:pPr fontAlgn="auto">
              <a:lnSpc>
                <a:spcPct val="90000"/>
              </a:lnSpc>
              <a:spcBef>
                <a:spcPct val="0"/>
              </a:spcBef>
              <a:spcAft>
                <a:spcPts val="0"/>
              </a:spcAft>
              <a:defRPr/>
            </a:pPr>
            <a:r>
              <a:rPr lang="en-ZA" sz="2400" b="1" i="1" dirty="0" smtClean="0">
                <a:solidFill>
                  <a:srgbClr val="041C31"/>
                </a:solidFill>
                <a:effectLst>
                  <a:outerShdw blurRad="38100" dist="38100" dir="2700000" algn="tl">
                    <a:srgbClr val="C0C0C0"/>
                  </a:outerShdw>
                </a:effectLst>
              </a:rPr>
              <a:t>REPORT IT TO </a:t>
            </a:r>
          </a:p>
          <a:p>
            <a:pPr fontAlgn="auto">
              <a:lnSpc>
                <a:spcPct val="90000"/>
              </a:lnSpc>
              <a:spcAft>
                <a:spcPts val="0"/>
              </a:spcAft>
              <a:defRPr/>
            </a:pPr>
            <a:endParaRPr lang="en-ZA" sz="2600" b="1" dirty="0" smtClean="0">
              <a:solidFill>
                <a:srgbClr val="0000FF"/>
              </a:solidFill>
              <a:effectLst>
                <a:outerShdw blurRad="38100" dist="38100" dir="2700000" algn="tl">
                  <a:srgbClr val="C0C0C0"/>
                </a:outerShdw>
              </a:effectLst>
            </a:endParaRPr>
          </a:p>
          <a:p>
            <a:pPr fontAlgn="auto">
              <a:lnSpc>
                <a:spcPct val="90000"/>
              </a:lnSpc>
              <a:spcBef>
                <a:spcPct val="0"/>
              </a:spcBef>
              <a:spcAft>
                <a:spcPts val="0"/>
              </a:spcAft>
              <a:defRPr/>
            </a:pPr>
            <a:r>
              <a:rPr lang="en-US" sz="5500" b="1" i="1" dirty="0" smtClean="0">
                <a:solidFill>
                  <a:srgbClr val="FF0000"/>
                </a:solidFill>
              </a:rPr>
              <a:t>0800 007 709 </a:t>
            </a:r>
          </a:p>
          <a:p>
            <a:pPr fontAlgn="auto">
              <a:lnSpc>
                <a:spcPct val="90000"/>
              </a:lnSpc>
              <a:spcBef>
                <a:spcPct val="0"/>
              </a:spcBef>
              <a:spcAft>
                <a:spcPts val="0"/>
              </a:spcAft>
              <a:defRPr/>
            </a:pPr>
            <a:r>
              <a:rPr lang="en-US" sz="3300" b="1" i="1" dirty="0" smtClean="0">
                <a:solidFill>
                  <a:srgbClr val="FF0000"/>
                </a:solidFill>
              </a:rPr>
              <a:t>Twitter</a:t>
            </a:r>
            <a:r>
              <a:rPr lang="en-US" sz="3300" b="1" i="1" dirty="0" smtClean="0">
                <a:solidFill>
                  <a:srgbClr val="002060"/>
                </a:solidFill>
              </a:rPr>
              <a:t> </a:t>
            </a:r>
            <a:r>
              <a:rPr lang="en-US" sz="3300" b="1" i="1" dirty="0" smtClean="0">
                <a:solidFill>
                  <a:srgbClr val="FF0000"/>
                </a:solidFill>
              </a:rPr>
              <a:t>Handle </a:t>
            </a:r>
            <a:r>
              <a:rPr lang="en-US" sz="3300" dirty="0" smtClean="0">
                <a:solidFill>
                  <a:srgbClr val="002060"/>
                </a:solidFill>
              </a:rPr>
              <a:t>@</a:t>
            </a:r>
            <a:r>
              <a:rPr lang="en-US" sz="3300" dirty="0" err="1" smtClean="0">
                <a:solidFill>
                  <a:srgbClr val="002060"/>
                </a:solidFill>
              </a:rPr>
              <a:t>CGEinfo</a:t>
            </a:r>
            <a:r>
              <a:rPr lang="en-US" sz="3300" dirty="0" smtClean="0">
                <a:solidFill>
                  <a:srgbClr val="002060"/>
                </a:solidFill>
              </a:rPr>
              <a:t/>
            </a:r>
            <a:br>
              <a:rPr lang="en-US" sz="3300" dirty="0" smtClean="0">
                <a:solidFill>
                  <a:srgbClr val="002060"/>
                </a:solidFill>
              </a:rPr>
            </a:br>
            <a:r>
              <a:rPr lang="en-US" sz="3300" dirty="0" err="1" smtClean="0">
                <a:solidFill>
                  <a:srgbClr val="002060"/>
                </a:solidFill>
              </a:rPr>
              <a:t>Facebook</a:t>
            </a:r>
            <a:r>
              <a:rPr lang="en-US" sz="3300" dirty="0" smtClean="0">
                <a:solidFill>
                  <a:srgbClr val="002060"/>
                </a:solidFill>
              </a:rPr>
              <a:t>: Gender Commission of South Africa</a:t>
            </a:r>
            <a:endParaRPr lang="en-GB" sz="3300" dirty="0" smtClean="0">
              <a:solidFill>
                <a:srgbClr val="002060"/>
              </a:solidFill>
            </a:endParaRPr>
          </a:p>
        </p:txBody>
      </p:sp>
      <p:pic>
        <p:nvPicPr>
          <p:cNvPr id="33797" name="Picture 4" descr="Banner6"/>
          <p:cNvPicPr>
            <a:picLocks noChangeAspect="1" noChangeArrowheads="1"/>
          </p:cNvPicPr>
          <p:nvPr/>
        </p:nvPicPr>
        <p:blipFill>
          <a:blip r:embed="rId3" cstate="print">
            <a:extLst>
              <a:ext uri="{28A0092B-C50C-407E-A947-70E740481C1C}">
                <a14:useLocalDpi xmlns:a14="http://schemas.microsoft.com/office/drawing/2010/main" xmlns=""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 name="Group 8"/>
          <p:cNvGrpSpPr>
            <a:grpSpLocks/>
          </p:cNvGrpSpPr>
          <p:nvPr/>
        </p:nvGrpSpPr>
        <p:grpSpPr bwMode="auto">
          <a:xfrm>
            <a:off x="0" y="0"/>
            <a:ext cx="9144000" cy="6856413"/>
            <a:chOff x="0" y="1"/>
            <a:chExt cx="9144000" cy="6856204"/>
          </a:xfrm>
        </p:grpSpPr>
        <p:pic>
          <p:nvPicPr>
            <p:cNvPr id="33799" name="Picture 5" descr="CGE Banner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800"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3409008027"/>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6"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5" name="Picture 5" descr="CGE Banner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3</a:t>
            </a:fld>
            <a:endParaRPr lang="en-GB" altLang="en-US" sz="1200" smtClean="0">
              <a:solidFill>
                <a:srgbClr val="898989"/>
              </a:solidFill>
            </a:endParaRPr>
          </a:p>
        </p:txBody>
      </p:sp>
      <p:sp>
        <p:nvSpPr>
          <p:cNvPr id="5" name="Flowchart: Sequential Access Storage 4">
            <a:hlinkClick r:id="" action="ppaction://noaction" highlightClick="1"/>
          </p:cNvPr>
          <p:cNvSpPr/>
          <p:nvPr/>
        </p:nvSpPr>
        <p:spPr>
          <a:xfrm rot="7047030">
            <a:off x="5797460" y="3364446"/>
            <a:ext cx="3134559" cy="3529814"/>
          </a:xfrm>
          <a:prstGeom prst="flowChartMagneticTape">
            <a:avLst/>
          </a:prstGeom>
        </p:spPr>
        <p:style>
          <a:lnRef idx="2">
            <a:schemeClr val="dk1">
              <a:shade val="50000"/>
            </a:schemeClr>
          </a:lnRef>
          <a:fillRef idx="1">
            <a:schemeClr val="dk1"/>
          </a:fillRef>
          <a:effectRef idx="0">
            <a:schemeClr val="dk1"/>
          </a:effectRef>
          <a:fontRef idx="minor">
            <a:schemeClr val="lt1"/>
          </a:fontRef>
        </p:style>
        <p:txBody>
          <a:bodyPr vert="vert270" rtlCol="0" anchor="t" anchorCtr="0"/>
          <a:lstStyle/>
          <a:p>
            <a:pPr marL="285750" indent="-285750" algn="ctr">
              <a:buFont typeface="Arial" panose="020B0604020202020204" pitchFamily="34" charset="0"/>
              <a:buChar char="•"/>
            </a:pPr>
            <a:r>
              <a:rPr lang="en-ZA" sz="1400" dirty="0" smtClean="0">
                <a:solidFill>
                  <a:schemeClr val="bg1"/>
                </a:solidFill>
              </a:rPr>
              <a:t>Personnel cost increased by 6% mainly due to general cost of living adjustments (2014)</a:t>
            </a:r>
          </a:p>
          <a:p>
            <a:pPr marL="285750" indent="-285750" algn="ctr">
              <a:buFont typeface="Arial" panose="020B0604020202020204" pitchFamily="34" charset="0"/>
              <a:buChar char="•"/>
            </a:pPr>
            <a:r>
              <a:rPr lang="en-ZA" sz="1400" dirty="0" smtClean="0">
                <a:solidFill>
                  <a:schemeClr val="bg1"/>
                </a:solidFill>
              </a:rPr>
              <a:t>Finance costs were a once off charge in the previous year, relating to penalties by SARS</a:t>
            </a:r>
          </a:p>
          <a:p>
            <a:pPr marL="285750" indent="-285750" algn="ctr">
              <a:buFont typeface="Arial" panose="020B0604020202020204" pitchFamily="34" charset="0"/>
              <a:buChar char="•"/>
            </a:pPr>
            <a:r>
              <a:rPr lang="en-ZA" sz="1400" dirty="0" smtClean="0">
                <a:solidFill>
                  <a:schemeClr val="bg1"/>
                </a:solidFill>
              </a:rPr>
              <a:t>Cost containment effects features in current period</a:t>
            </a:r>
            <a:endParaRPr lang="en-ZA" sz="1400" dirty="0">
              <a:solidFill>
                <a:schemeClr val="bg1"/>
              </a:solidFill>
            </a:endParaRPr>
          </a:p>
        </p:txBody>
      </p:sp>
      <p:pic>
        <p:nvPicPr>
          <p:cNvPr id="6" name="Picture 5">
            <a:hlinkClick r:id="rId5" action="ppaction://hlinksldjump"/>
          </p:cNvPr>
          <p:cNvPicPr>
            <a:picLocks noChangeAspect="1"/>
          </p:cNvPicPr>
          <p:nvPr/>
        </p:nvPicPr>
        <p:blipFill>
          <a:blip r:embed="rId6" cstate="print"/>
          <a:stretch>
            <a:fillRect/>
          </a:stretch>
        </p:blipFill>
        <p:spPr>
          <a:xfrm>
            <a:off x="179512" y="1916831"/>
            <a:ext cx="5025371" cy="4467639"/>
          </a:xfrm>
          <a:prstGeom prst="rect">
            <a:avLst/>
          </a:prstGeom>
          <a:ln>
            <a:solidFill>
              <a:schemeClr val="tx2">
                <a:lumMod val="60000"/>
                <a:lumOff val="40000"/>
              </a:schemeClr>
            </a:solidFill>
          </a:ln>
        </p:spPr>
      </p:pic>
      <p:sp>
        <p:nvSpPr>
          <p:cNvPr id="4" name="Teardrop 3"/>
          <p:cNvSpPr/>
          <p:nvPr/>
        </p:nvSpPr>
        <p:spPr>
          <a:xfrm rot="11967450">
            <a:off x="5337667" y="1589705"/>
            <a:ext cx="3325811" cy="2140940"/>
          </a:xfrm>
          <a:prstGeom prst="teardrop">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vert="vert" rtlCol="0" anchor="b" anchorCtr="0"/>
          <a:lstStyle/>
          <a:p>
            <a:pPr marL="171450" lvl="0" indent="-171450">
              <a:buFont typeface="Arial" panose="020B0604020202020204" pitchFamily="34" charset="0"/>
              <a:buChar char="•"/>
            </a:pPr>
            <a:r>
              <a:rPr lang="en-ZA" sz="1200" dirty="0" smtClean="0">
                <a:solidFill>
                  <a:prstClr val="black"/>
                </a:solidFill>
              </a:rPr>
              <a:t>Grant/transfers increased marginally at 1% of prior quarter figure due to budgetary reductions by NT</a:t>
            </a:r>
          </a:p>
          <a:p>
            <a:pPr marL="171450" lvl="0" indent="-171450">
              <a:buFont typeface="Arial" panose="020B0604020202020204" pitchFamily="34" charset="0"/>
              <a:buChar char="•"/>
            </a:pPr>
            <a:r>
              <a:rPr lang="en-ZA" sz="1200" dirty="0" smtClean="0">
                <a:solidFill>
                  <a:srgbClr val="FF0000"/>
                </a:solidFill>
              </a:rPr>
              <a:t>Other income lesser in 2014. Figures  for 2015 includes R600k SABC donations  for 16  days campaigns</a:t>
            </a:r>
          </a:p>
          <a:p>
            <a:pPr algn="ctr"/>
            <a:endParaRPr lang="en-ZA" dirty="0"/>
          </a:p>
        </p:txBody>
      </p:sp>
    </p:spTree>
    <p:extLst>
      <p:ext uri="{BB962C8B-B14F-4D97-AF65-F5344CB8AC3E}">
        <p14:creationId xmlns:p14="http://schemas.microsoft.com/office/powerpoint/2010/main" xmlns="" val="1691117331"/>
      </p:ext>
    </p:extLst>
  </p:cSld>
  <p:clrMapOvr>
    <a:masterClrMapping/>
  </p:clrMapOvr>
  <mc:AlternateContent xmlns:mc="http://schemas.openxmlformats.org/markup-compatibility/2006">
    <mc:Choice xmlns:p14="http://schemas.microsoft.com/office/powerpoint/2010/main" xmlns="" Requires="p14">
      <p:transition spd="slow" p14:dur="275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457200" y="1943544"/>
            <a:ext cx="8229600" cy="481527"/>
          </a:xfrm>
        </p:spPr>
        <p:txBody>
          <a:bodyPr>
            <a:normAutofit fontScale="90000"/>
          </a:bodyPr>
          <a:lstStyle/>
          <a:p>
            <a:r>
              <a:rPr lang="en-ZA" dirty="0" smtClean="0"/>
              <a:t>Summary analysis for Q3 results</a:t>
            </a:r>
            <a:endParaRPr lang="en-ZA" dirty="0"/>
          </a:p>
        </p:txBody>
      </p:sp>
      <p:sp>
        <p:nvSpPr>
          <p:cNvPr id="3" name="Content Placeholder 2"/>
          <p:cNvSpPr>
            <a:spLocks noGrp="1"/>
          </p:cNvSpPr>
          <p:nvPr>
            <p:ph idx="1"/>
          </p:nvPr>
        </p:nvSpPr>
        <p:spPr>
          <a:xfrm>
            <a:off x="457200" y="2582982"/>
            <a:ext cx="8229600" cy="3773368"/>
          </a:xfrm>
        </p:spPr>
        <p:txBody>
          <a:bodyPr>
            <a:normAutofit/>
          </a:bodyPr>
          <a:lstStyle/>
          <a:p>
            <a:r>
              <a:rPr lang="en-ZA" sz="2400" dirty="0" smtClean="0"/>
              <a:t>Transfers according to allocation at R16, 9 million. Other income recorded at R784k</a:t>
            </a:r>
          </a:p>
          <a:p>
            <a:r>
              <a:rPr lang="en-ZA" sz="2400" dirty="0" smtClean="0"/>
              <a:t>Expenditure at R16, 7 million, leaving an operating surplus of R1, 1 million</a:t>
            </a:r>
          </a:p>
          <a:p>
            <a:r>
              <a:rPr lang="en-ZA" sz="2400" dirty="0" smtClean="0"/>
              <a:t>Compared to previous period, efficiency gains recorded due to cost containment efforts and other dynamic/innovative interventions to deliver services cost effectively (e.g. partnering internally and with external stakeholders)</a:t>
            </a:r>
          </a:p>
          <a:p>
            <a:r>
              <a:rPr lang="en-ZA" sz="2400" dirty="0" smtClean="0"/>
              <a:t>Spending was within budget</a:t>
            </a:r>
          </a:p>
          <a:p>
            <a:endParaRPr lang="en-ZA" sz="2400" dirty="0" smtClean="0"/>
          </a:p>
          <a:p>
            <a:endParaRPr lang="en-ZA" sz="2400" dirty="0" smtClean="0"/>
          </a:p>
          <a:p>
            <a:endParaRPr lang="en-ZA" sz="24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4</a:t>
            </a:fld>
            <a:endParaRPr lang="en-GB" altLang="en-US" sz="1200" smtClean="0">
              <a:solidFill>
                <a:srgbClr val="898989"/>
              </a:solidFill>
            </a:endParaRPr>
          </a:p>
        </p:txBody>
      </p:sp>
    </p:spTree>
    <p:extLst>
      <p:ext uri="{BB962C8B-B14F-4D97-AF65-F5344CB8AC3E}">
        <p14:creationId xmlns:p14="http://schemas.microsoft.com/office/powerpoint/2010/main" xmlns="" val="408706704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7987"/>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13" name="Content Placeholder 12"/>
          <p:cNvGraphicFramePr>
            <a:graphicFrameLocks noGrp="1"/>
          </p:cNvGraphicFramePr>
          <p:nvPr>
            <p:ph idx="1"/>
            <p:extLst>
              <p:ext uri="{D42A27DB-BD31-4B8C-83A1-F6EECF244321}">
                <p14:modId xmlns:p14="http://schemas.microsoft.com/office/powerpoint/2010/main" xmlns="" val="2995959291"/>
              </p:ext>
            </p:extLst>
          </p:nvPr>
        </p:nvGraphicFramePr>
        <p:xfrm>
          <a:off x="6335713" y="2338761"/>
          <a:ext cx="2808287" cy="3821113"/>
        </p:xfrm>
        <a:graphic>
          <a:graphicData uri="http://schemas.openxmlformats.org/drawingml/2006/chart">
            <c:chart xmlns:c="http://schemas.openxmlformats.org/drawingml/2006/chart" xmlns:r="http://schemas.openxmlformats.org/officeDocument/2006/relationships" r:id="rId5"/>
          </a:graphicData>
        </a:graphic>
      </p:graphicFrame>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5</a:t>
            </a:fld>
            <a:endParaRPr lang="en-GB" altLang="en-US" sz="1200" smtClean="0">
              <a:solidFill>
                <a:srgbClr val="898989"/>
              </a:solidFill>
            </a:endParaRPr>
          </a:p>
        </p:txBody>
      </p:sp>
      <p:pic>
        <p:nvPicPr>
          <p:cNvPr id="2" name="Picture 1">
            <a:hlinkClick r:id="" action="ppaction://noaction" highlightClick="1"/>
          </p:cNvPr>
          <p:cNvPicPr>
            <a:picLocks noChangeAspect="1"/>
          </p:cNvPicPr>
          <p:nvPr/>
        </p:nvPicPr>
        <p:blipFill>
          <a:blip r:embed="rId6" cstate="print"/>
          <a:stretch>
            <a:fillRect/>
          </a:stretch>
        </p:blipFill>
        <p:spPr>
          <a:xfrm>
            <a:off x="197768" y="1785630"/>
            <a:ext cx="6157664" cy="4407985"/>
          </a:xfrm>
          <a:prstGeom prst="rect">
            <a:avLst/>
          </a:prstGeom>
        </p:spPr>
      </p:pic>
    </p:spTree>
    <p:extLst>
      <p:ext uri="{BB962C8B-B14F-4D97-AF65-F5344CB8AC3E}">
        <p14:creationId xmlns:p14="http://schemas.microsoft.com/office/powerpoint/2010/main" xmlns="" val="236890621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107504" y="1943544"/>
            <a:ext cx="8856984" cy="481527"/>
          </a:xfrm>
          <a:ln w="57150" cmpd="dbl">
            <a:solidFill>
              <a:schemeClr val="tx2"/>
            </a:solidFill>
          </a:ln>
        </p:spPr>
        <p:txBody>
          <a:bodyPr>
            <a:noAutofit/>
          </a:bodyPr>
          <a:lstStyle/>
          <a:p>
            <a:r>
              <a:rPr lang="en-ZA" sz="3600" dirty="0" smtClean="0"/>
              <a:t>Summary analysis on YTD results – 31Dec2015</a:t>
            </a:r>
            <a:endParaRPr lang="en-ZA" sz="3600" dirty="0"/>
          </a:p>
        </p:txBody>
      </p:sp>
      <p:sp>
        <p:nvSpPr>
          <p:cNvPr id="3" name="Content Placeholder 2"/>
          <p:cNvSpPr>
            <a:spLocks noGrp="1"/>
          </p:cNvSpPr>
          <p:nvPr>
            <p:ph idx="1"/>
          </p:nvPr>
        </p:nvSpPr>
        <p:spPr>
          <a:xfrm>
            <a:off x="457200" y="2582982"/>
            <a:ext cx="8229600" cy="3773368"/>
          </a:xfrm>
          <a:ln>
            <a:solidFill>
              <a:schemeClr val="tx2"/>
            </a:solidFill>
          </a:ln>
        </p:spPr>
        <p:txBody>
          <a:bodyPr>
            <a:normAutofit fontScale="92500" lnSpcReduction="20000"/>
          </a:bodyPr>
          <a:lstStyle/>
          <a:p>
            <a:r>
              <a:rPr lang="en-ZA" sz="2400" dirty="0" smtClean="0"/>
              <a:t>Transfers for the three quarters were in line with official appropriation at R50, 8 million or 75% of total annual allocation. Other income of about R1, 5 million includes R951, 000 donation from SABC for the Women month and 16 days activities during the year under review. The remainder is largely interest income from cash held in the current account </a:t>
            </a:r>
            <a:r>
              <a:rPr lang="en-ZA" sz="2400" dirty="0"/>
              <a:t>at the </a:t>
            </a:r>
            <a:r>
              <a:rPr lang="en-ZA" sz="2400" dirty="0" smtClean="0"/>
              <a:t>bank.</a:t>
            </a:r>
          </a:p>
          <a:p>
            <a:r>
              <a:rPr lang="en-ZA" sz="2400" dirty="0" smtClean="0"/>
              <a:t>Total expenditure was R51, 4 m (9 months) compared to R54 m in the previous year (same period). The overall spending is within revenue recorded in the 9 months’ period resulting to a net surplus of R876, 870. The surplus is attributable to efficiency gains in the main.</a:t>
            </a:r>
          </a:p>
          <a:p>
            <a:r>
              <a:rPr lang="en-ZA" sz="2400" dirty="0" smtClean="0"/>
              <a:t>It is projected that by the end of the financial year, the Commission’s spending will be within budget.</a:t>
            </a:r>
          </a:p>
          <a:p>
            <a:endParaRPr lang="en-ZA" sz="2400" dirty="0" smtClean="0"/>
          </a:p>
          <a:p>
            <a:endParaRPr lang="en-ZA" sz="2400" dirty="0" smtClean="0"/>
          </a:p>
          <a:p>
            <a:endParaRPr lang="en-ZA" sz="24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6</a:t>
            </a:fld>
            <a:endParaRPr lang="en-GB" altLang="en-US" sz="1200" smtClean="0">
              <a:solidFill>
                <a:srgbClr val="898989"/>
              </a:solidFill>
            </a:endParaRPr>
          </a:p>
        </p:txBody>
      </p:sp>
    </p:spTree>
    <p:extLst>
      <p:ext uri="{BB962C8B-B14F-4D97-AF65-F5344CB8AC3E}">
        <p14:creationId xmlns:p14="http://schemas.microsoft.com/office/powerpoint/2010/main" xmlns="" val="606519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7</a:t>
            </a:fld>
            <a:endParaRPr lang="en-GB" altLang="en-US" sz="1200" smtClean="0">
              <a:solidFill>
                <a:srgbClr val="898989"/>
              </a:solidFill>
            </a:endParaRPr>
          </a:p>
        </p:txBody>
      </p:sp>
      <p:pic>
        <p:nvPicPr>
          <p:cNvPr id="13" name="Picture 12"/>
          <p:cNvPicPr>
            <a:picLocks noChangeAspect="1"/>
          </p:cNvPicPr>
          <p:nvPr/>
        </p:nvPicPr>
        <p:blipFill>
          <a:blip r:embed="rId5" cstate="print"/>
          <a:stretch>
            <a:fillRect/>
          </a:stretch>
        </p:blipFill>
        <p:spPr>
          <a:xfrm>
            <a:off x="179512" y="2058814"/>
            <a:ext cx="6624915" cy="3976079"/>
          </a:xfrm>
          <a:prstGeom prst="rect">
            <a:avLst/>
          </a:prstGeom>
        </p:spPr>
      </p:pic>
      <p:sp>
        <p:nvSpPr>
          <p:cNvPr id="2" name="TextBox 1"/>
          <p:cNvSpPr txBox="1"/>
          <p:nvPr/>
        </p:nvSpPr>
        <p:spPr>
          <a:xfrm>
            <a:off x="6830247" y="2219256"/>
            <a:ext cx="2195736" cy="3046988"/>
          </a:xfrm>
          <a:prstGeom prst="rect">
            <a:avLst/>
          </a:prstGeom>
          <a:noFill/>
          <a:ln w="76200">
            <a:solidFill>
              <a:srgbClr val="FF0000"/>
            </a:solidFill>
          </a:ln>
          <a:effectLst>
            <a:glow rad="101600">
              <a:schemeClr val="accent2">
                <a:satMod val="175000"/>
                <a:alpha val="40000"/>
              </a:schemeClr>
            </a:glow>
          </a:effectLst>
        </p:spPr>
        <p:txBody>
          <a:bodyPr wrap="square" rtlCol="0">
            <a:spAutoFit/>
          </a:bodyPr>
          <a:lstStyle/>
          <a:p>
            <a:pPr marL="285750" indent="-285750">
              <a:buFont typeface="Arial" panose="020B0604020202020204" pitchFamily="34" charset="0"/>
              <a:buChar char="•"/>
            </a:pPr>
            <a:r>
              <a:rPr lang="en-ZA" sz="1600" b="1" dirty="0" smtClean="0"/>
              <a:t>80% </a:t>
            </a:r>
            <a:r>
              <a:rPr lang="en-ZA" sz="1600" dirty="0" smtClean="0"/>
              <a:t>of costs relatively fixed – COE and office overheads</a:t>
            </a:r>
          </a:p>
          <a:p>
            <a:pPr marL="285750" indent="-285750">
              <a:buFont typeface="Arial" panose="020B0604020202020204" pitchFamily="34" charset="0"/>
              <a:buChar char="•"/>
            </a:pPr>
            <a:r>
              <a:rPr lang="en-ZA" sz="1600" b="1" dirty="0" smtClean="0"/>
              <a:t>20% </a:t>
            </a:r>
            <a:r>
              <a:rPr lang="en-ZA" sz="1600" dirty="0" smtClean="0"/>
              <a:t>direct to specific APP activities </a:t>
            </a:r>
          </a:p>
          <a:p>
            <a:pPr marL="285750" indent="-285750">
              <a:buFont typeface="Arial" panose="020B0604020202020204" pitchFamily="34" charset="0"/>
              <a:buChar char="•"/>
            </a:pPr>
            <a:r>
              <a:rPr lang="en-ZA" sz="1600" dirty="0" smtClean="0"/>
              <a:t>The main service delivery programme accounts for most of spending ( </a:t>
            </a:r>
            <a:r>
              <a:rPr lang="en-ZA" sz="1600" dirty="0" smtClean="0">
                <a:solidFill>
                  <a:srgbClr val="FF0000"/>
                </a:solidFill>
              </a:rPr>
              <a:t>56%)</a:t>
            </a:r>
            <a:endParaRPr lang="en-ZA" sz="1600" dirty="0" smtClean="0"/>
          </a:p>
          <a:p>
            <a:pPr marL="285750" indent="-285750">
              <a:buFont typeface="Arial" panose="020B0604020202020204" pitchFamily="34" charset="0"/>
              <a:buChar char="•"/>
            </a:pPr>
            <a:r>
              <a:rPr lang="en-ZA" sz="1600" dirty="0" smtClean="0"/>
              <a:t> </a:t>
            </a:r>
            <a:endParaRPr lang="en-ZA" sz="1600" dirty="0"/>
          </a:p>
        </p:txBody>
      </p:sp>
      <p:sp>
        <p:nvSpPr>
          <p:cNvPr id="3" name="TextBox 2"/>
          <p:cNvSpPr txBox="1"/>
          <p:nvPr/>
        </p:nvSpPr>
        <p:spPr>
          <a:xfrm>
            <a:off x="179512" y="1785634"/>
            <a:ext cx="8352928" cy="369332"/>
          </a:xfrm>
          <a:prstGeom prst="rect">
            <a:avLst/>
          </a:prstGeom>
          <a:solidFill>
            <a:schemeClr val="accent1">
              <a:lumMod val="20000"/>
              <a:lumOff val="80000"/>
            </a:schemeClr>
          </a:solidFill>
        </p:spPr>
        <p:txBody>
          <a:bodyPr wrap="square" rtlCol="0">
            <a:spAutoFit/>
          </a:bodyPr>
          <a:lstStyle/>
          <a:p>
            <a:r>
              <a:rPr lang="en-ZA" dirty="0" smtClean="0"/>
              <a:t>Year to 31 December 2015 expenditure per programme and strategic objective </a:t>
            </a:r>
            <a:endParaRPr lang="en-ZA" dirty="0"/>
          </a:p>
        </p:txBody>
      </p:sp>
    </p:spTree>
    <p:extLst>
      <p:ext uri="{BB962C8B-B14F-4D97-AF65-F5344CB8AC3E}">
        <p14:creationId xmlns:p14="http://schemas.microsoft.com/office/powerpoint/2010/main" xmlns="" val="55126871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8</a:t>
            </a:fld>
            <a:endParaRPr lang="en-GB" altLang="en-US" sz="1200" smtClean="0">
              <a:solidFill>
                <a:srgbClr val="898989"/>
              </a:solidFill>
            </a:endParaRPr>
          </a:p>
        </p:txBody>
      </p:sp>
      <p:pic>
        <p:nvPicPr>
          <p:cNvPr id="2" name="Picture 1"/>
          <p:cNvPicPr>
            <a:picLocks noChangeAspect="1"/>
          </p:cNvPicPr>
          <p:nvPr/>
        </p:nvPicPr>
        <p:blipFill>
          <a:blip r:embed="rId5" cstate="print"/>
          <a:stretch>
            <a:fillRect/>
          </a:stretch>
        </p:blipFill>
        <p:spPr>
          <a:xfrm>
            <a:off x="106687" y="1785634"/>
            <a:ext cx="6697561" cy="4570716"/>
          </a:xfrm>
          <a:prstGeom prst="rect">
            <a:avLst/>
          </a:prstGeom>
        </p:spPr>
      </p:pic>
      <p:sp>
        <p:nvSpPr>
          <p:cNvPr id="3" name="TextBox 2"/>
          <p:cNvSpPr txBox="1"/>
          <p:nvPr/>
        </p:nvSpPr>
        <p:spPr>
          <a:xfrm>
            <a:off x="6804248" y="1785634"/>
            <a:ext cx="2233065" cy="5201424"/>
          </a:xfrm>
          <a:prstGeom prst="rect">
            <a:avLst/>
          </a:prstGeom>
          <a:noFill/>
          <a:ln w="57150">
            <a:solidFill>
              <a:schemeClr val="tx2"/>
            </a:solidFill>
          </a:ln>
          <a:effectLst>
            <a:outerShdw blurRad="50800" dist="38100" dir="16200000" rotWithShape="0">
              <a:prstClr val="black">
                <a:alpha val="40000"/>
              </a:prstClr>
            </a:outerShdw>
            <a:reflection blurRad="6350" stA="50000" endA="300" endPos="90000" dir="5400000" sy="-100000" algn="bl" rotWithShape="0"/>
          </a:effectLst>
        </p:spPr>
        <p:txBody>
          <a:bodyPr wrap="square" rtlCol="0">
            <a:spAutoFit/>
          </a:bodyPr>
          <a:lstStyle/>
          <a:p>
            <a:pPr marL="285750" indent="-285750">
              <a:buFont typeface="Arial" panose="020B0604020202020204" pitchFamily="34" charset="0"/>
              <a:buChar char="•"/>
            </a:pPr>
            <a:r>
              <a:rPr lang="en-ZA" sz="1600" dirty="0" smtClean="0"/>
              <a:t>32% of total expenditure was incurred in provinces (R16, 5 m)</a:t>
            </a:r>
          </a:p>
          <a:p>
            <a:pPr marL="285750" indent="-285750">
              <a:buFont typeface="Arial" panose="020B0604020202020204" pitchFamily="34" charset="0"/>
              <a:buChar char="•"/>
            </a:pPr>
            <a:r>
              <a:rPr lang="en-ZA" sz="1600" dirty="0" smtClean="0"/>
              <a:t>It takes a monthly average of R203k to operate a provincial office where R167k thereof is COE average</a:t>
            </a:r>
          </a:p>
          <a:p>
            <a:pPr marL="285750" indent="-285750">
              <a:buFont typeface="Arial" panose="020B0604020202020204" pitchFamily="34" charset="0"/>
              <a:buChar char="•"/>
            </a:pPr>
            <a:r>
              <a:rPr lang="en-ZA" sz="1600" dirty="0" smtClean="0"/>
              <a:t>Provincial expenses are COE- intensive (82%) whilst HQ is 66% . </a:t>
            </a:r>
            <a:r>
              <a:rPr lang="en-ZA" sz="1400" i="1" dirty="0" smtClean="0"/>
              <a:t>COE intensity implies less overheads in relative terms</a:t>
            </a:r>
          </a:p>
          <a:p>
            <a:pPr marL="285750" indent="-285750">
              <a:buFont typeface="Arial" panose="020B0604020202020204" pitchFamily="34" charset="0"/>
              <a:buChar char="•"/>
            </a:pPr>
            <a:r>
              <a:rPr lang="en-ZA" sz="1600" dirty="0" smtClean="0"/>
              <a:t>Provincial offices are main service delivery outlets</a:t>
            </a:r>
          </a:p>
          <a:p>
            <a:pPr marL="285750" indent="-285750">
              <a:buFont typeface="Arial" panose="020B0604020202020204" pitchFamily="34" charset="0"/>
              <a:buChar char="•"/>
            </a:pPr>
            <a:endParaRPr lang="en-ZA" sz="1600" dirty="0" smtClean="0"/>
          </a:p>
          <a:p>
            <a:pPr marL="285750" indent="-285750">
              <a:buFont typeface="Arial" panose="020B0604020202020204" pitchFamily="34" charset="0"/>
              <a:buChar char="•"/>
            </a:pPr>
            <a:endParaRPr lang="en-ZA" sz="1600" dirty="0"/>
          </a:p>
        </p:txBody>
      </p:sp>
    </p:spTree>
    <p:extLst>
      <p:ext uri="{BB962C8B-B14F-4D97-AF65-F5344CB8AC3E}">
        <p14:creationId xmlns:p14="http://schemas.microsoft.com/office/powerpoint/2010/main" xmlns="" val="1675540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Content Placeholder 4"/>
          <p:cNvSpPr>
            <a:spLocks noGrp="1"/>
          </p:cNvSpPr>
          <p:nvPr>
            <p:ph idx="1"/>
          </p:nvPr>
        </p:nvSpPr>
        <p:spPr>
          <a:xfrm>
            <a:off x="6553200" y="2242406"/>
            <a:ext cx="2483296" cy="4079716"/>
          </a:xfrm>
          <a:prstGeom prst="snip2DiagRect">
            <a:avLst/>
          </a:prstGeom>
          <a:ln w="76200">
            <a:solidFill>
              <a:schemeClr val="bg1">
                <a:lumMod val="50000"/>
              </a:schemeClr>
            </a:solidFill>
          </a:ln>
          <a:effectLst>
            <a:glow rad="228600">
              <a:schemeClr val="accent5">
                <a:satMod val="175000"/>
                <a:alpha val="40000"/>
              </a:schemeClr>
            </a:glow>
            <a:innerShdw blurRad="63500" dist="50800" dir="16200000">
              <a:prstClr val="black">
                <a:alpha val="50000"/>
              </a:prstClr>
            </a:innerShdw>
          </a:effectLst>
        </p:spPr>
        <p:txBody>
          <a:bodyPr>
            <a:normAutofit lnSpcReduction="10000"/>
          </a:bodyPr>
          <a:lstStyle/>
          <a:p>
            <a:r>
              <a:rPr lang="en-ZA" sz="1600" dirty="0" smtClean="0"/>
              <a:t>Spending consistent with APP roll out – no material deviation from Plan</a:t>
            </a:r>
          </a:p>
          <a:p>
            <a:r>
              <a:rPr lang="en-ZA" sz="1600" dirty="0" smtClean="0"/>
              <a:t>Efficiency gains on travel related expenditure were realised</a:t>
            </a:r>
          </a:p>
          <a:p>
            <a:r>
              <a:rPr lang="en-ZA" sz="1600" dirty="0" smtClean="0"/>
              <a:t>Litigation on the </a:t>
            </a:r>
            <a:r>
              <a:rPr lang="en-ZA" sz="1600" dirty="0" err="1" smtClean="0"/>
              <a:t>Univen</a:t>
            </a:r>
            <a:r>
              <a:rPr lang="en-ZA" sz="1600" dirty="0" smtClean="0"/>
              <a:t> matter contributed to the higher than budget spending on SO1-3</a:t>
            </a:r>
          </a:p>
          <a:p>
            <a:endParaRPr lang="en-ZA" sz="1600" dirty="0" smtClean="0"/>
          </a:p>
          <a:p>
            <a:endParaRPr lang="en-ZA" sz="1600"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9</a:t>
            </a:fld>
            <a:endParaRPr lang="en-GB" altLang="en-US" sz="1200" smtClean="0">
              <a:solidFill>
                <a:srgbClr val="898989"/>
              </a:solidFill>
            </a:endParaRPr>
          </a:p>
        </p:txBody>
      </p:sp>
      <p:sp>
        <p:nvSpPr>
          <p:cNvPr id="12" name="TextBox 11"/>
          <p:cNvSpPr txBox="1"/>
          <p:nvPr/>
        </p:nvSpPr>
        <p:spPr>
          <a:xfrm>
            <a:off x="107504" y="1873074"/>
            <a:ext cx="9036496" cy="369332"/>
          </a:xfrm>
          <a:prstGeom prst="rect">
            <a:avLst/>
          </a:prstGeom>
          <a:solidFill>
            <a:schemeClr val="bg1">
              <a:lumMod val="75000"/>
            </a:schemeClr>
          </a:solidFill>
          <a:ln w="76200">
            <a:solidFill>
              <a:schemeClr val="bg1">
                <a:lumMod val="65000"/>
              </a:schemeClr>
            </a:solidFill>
          </a:ln>
          <a:effectLst>
            <a:glow rad="228600">
              <a:schemeClr val="accent1">
                <a:satMod val="175000"/>
                <a:alpha val="40000"/>
              </a:schemeClr>
            </a:glow>
          </a:effectLst>
        </p:spPr>
        <p:txBody>
          <a:bodyPr wrap="square" rtlCol="0">
            <a:spAutoFit/>
          </a:bodyPr>
          <a:lstStyle/>
          <a:p>
            <a:r>
              <a:rPr lang="en-ZA" b="1" dirty="0" smtClean="0"/>
              <a:t>SO1 – Enabling Legislative environment</a:t>
            </a:r>
            <a:endParaRPr lang="en-ZA" b="1" dirty="0"/>
          </a:p>
        </p:txBody>
      </p:sp>
      <p:pic>
        <p:nvPicPr>
          <p:cNvPr id="8" name="Picture 7"/>
          <p:cNvPicPr>
            <a:picLocks noChangeAspect="1"/>
          </p:cNvPicPr>
          <p:nvPr/>
        </p:nvPicPr>
        <p:blipFill>
          <a:blip r:embed="rId5" cstate="print"/>
          <a:stretch>
            <a:fillRect/>
          </a:stretch>
        </p:blipFill>
        <p:spPr>
          <a:xfrm>
            <a:off x="107504" y="2242406"/>
            <a:ext cx="6445696" cy="4363895"/>
          </a:xfrm>
          <a:prstGeom prst="rect">
            <a:avLst/>
          </a:prstGeom>
          <a:ln w="76200">
            <a:solidFill>
              <a:schemeClr val="tx1"/>
            </a:solidFill>
          </a:ln>
          <a:effectLst/>
        </p:spPr>
      </p:pic>
    </p:spTree>
    <p:extLst>
      <p:ext uri="{BB962C8B-B14F-4D97-AF65-F5344CB8AC3E}">
        <p14:creationId xmlns:p14="http://schemas.microsoft.com/office/powerpoint/2010/main" xmlns="" val="42174273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1892</TotalTime>
  <Words>1908</Words>
  <Application>Microsoft Office PowerPoint</Application>
  <PresentationFormat>On-screen Show (4:3)</PresentationFormat>
  <Paragraphs>189</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Finance Report</vt:lpstr>
      <vt:lpstr>Slide 2</vt:lpstr>
      <vt:lpstr>Slide 3</vt:lpstr>
      <vt:lpstr>Summary analysis for Q3 results</vt:lpstr>
      <vt:lpstr>Slide 5</vt:lpstr>
      <vt:lpstr>Summary analysis on YTD results – 31Dec2015</vt:lpstr>
      <vt:lpstr>Slide 7</vt:lpstr>
      <vt:lpstr>Slide 8</vt:lpstr>
      <vt:lpstr>Slide 9</vt:lpstr>
      <vt:lpstr>Slide 10</vt:lpstr>
      <vt:lpstr>Slide 11</vt:lpstr>
      <vt:lpstr>Slide 12</vt:lpstr>
      <vt:lpstr>Slide 13</vt:lpstr>
      <vt:lpstr>-Inflows and outflows from operating activities remain constant between comparative periods  -R7 million invested into PPE over the past 12 to 18 months period  -Cash held reducing over time and anticipated to be under pressure over the next 12 months period.</vt:lpstr>
      <vt:lpstr>Slide 15</vt:lpstr>
      <vt:lpstr>SCM – Demand Management</vt:lpstr>
      <vt:lpstr>SCM – Acquisition Management</vt:lpstr>
      <vt:lpstr>SCM – Performance Management</vt:lpstr>
      <vt:lpstr>SCM – Disposal Management</vt:lpstr>
      <vt:lpstr>SCM – Logistics Management….1</vt:lpstr>
      <vt:lpstr>SCM – Logistics Management….2</vt:lpstr>
      <vt:lpstr>Slide 22</vt:lpstr>
      <vt:lpstr>2015/2016 Year end planning</vt:lpstr>
      <vt:lpstr>Audit Action plans</vt:lpstr>
      <vt:lpstr>Slide 25</vt:lpstr>
      <vt:lpstr>Risk Management</vt:lpstr>
      <vt:lpstr>Contingencies, fraud and Litigations</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Moshabi Putu</dc:creator>
  <cp:lastModifiedBy>PUMZA</cp:lastModifiedBy>
  <cp:revision>75</cp:revision>
  <cp:lastPrinted>2016-02-15T16:31:38Z</cp:lastPrinted>
  <dcterms:created xsi:type="dcterms:W3CDTF">2016-02-04T18:32:17Z</dcterms:created>
  <dcterms:modified xsi:type="dcterms:W3CDTF">2016-02-25T12:22:17Z</dcterms:modified>
</cp:coreProperties>
</file>