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95"/>
  </p:notesMasterIdLst>
  <p:handoutMasterIdLst>
    <p:handoutMasterId r:id="rId96"/>
  </p:handoutMasterIdLst>
  <p:sldIdLst>
    <p:sldId id="764" r:id="rId3"/>
    <p:sldId id="294" r:id="rId4"/>
    <p:sldId id="348" r:id="rId5"/>
    <p:sldId id="610" r:id="rId6"/>
    <p:sldId id="277" r:id="rId7"/>
    <p:sldId id="830" r:id="rId8"/>
    <p:sldId id="632" r:id="rId9"/>
    <p:sldId id="286" r:id="rId10"/>
    <p:sldId id="831" r:id="rId11"/>
    <p:sldId id="331" r:id="rId12"/>
    <p:sldId id="285" r:id="rId13"/>
    <p:sldId id="287" r:id="rId14"/>
    <p:sldId id="288" r:id="rId15"/>
    <p:sldId id="289" r:id="rId16"/>
    <p:sldId id="290" r:id="rId17"/>
    <p:sldId id="291" r:id="rId18"/>
    <p:sldId id="292" r:id="rId19"/>
    <p:sldId id="295" r:id="rId20"/>
    <p:sldId id="297" r:id="rId21"/>
    <p:sldId id="772" r:id="rId22"/>
    <p:sldId id="332" r:id="rId23"/>
    <p:sldId id="282" r:id="rId24"/>
    <p:sldId id="299" r:id="rId25"/>
    <p:sldId id="304" r:id="rId26"/>
    <p:sldId id="633" r:id="rId27"/>
    <p:sldId id="634" r:id="rId28"/>
    <p:sldId id="301" r:id="rId29"/>
    <p:sldId id="635" r:id="rId30"/>
    <p:sldId id="306" r:id="rId31"/>
    <p:sldId id="763" r:id="rId32"/>
    <p:sldId id="305" r:id="rId33"/>
    <p:sldId id="812" r:id="rId34"/>
    <p:sldId id="587" r:id="rId35"/>
    <p:sldId id="588" r:id="rId36"/>
    <p:sldId id="589" r:id="rId37"/>
    <p:sldId id="590" r:id="rId38"/>
    <p:sldId id="591" r:id="rId39"/>
    <p:sldId id="594" r:id="rId40"/>
    <p:sldId id="595" r:id="rId41"/>
    <p:sldId id="636" r:id="rId42"/>
    <p:sldId id="813" r:id="rId43"/>
    <p:sldId id="597" r:id="rId44"/>
    <p:sldId id="832" r:id="rId45"/>
    <p:sldId id="599" r:id="rId46"/>
    <p:sldId id="637" r:id="rId47"/>
    <p:sldId id="638" r:id="rId48"/>
    <p:sldId id="639" r:id="rId49"/>
    <p:sldId id="640" r:id="rId50"/>
    <p:sldId id="641" r:id="rId51"/>
    <p:sldId id="814" r:id="rId52"/>
    <p:sldId id="602" r:id="rId53"/>
    <p:sldId id="651" r:id="rId54"/>
    <p:sldId id="642" r:id="rId55"/>
    <p:sldId id="643" r:id="rId56"/>
    <p:sldId id="644" r:id="rId57"/>
    <p:sldId id="645" r:id="rId58"/>
    <p:sldId id="777" r:id="rId59"/>
    <p:sldId id="816" r:id="rId60"/>
    <p:sldId id="817" r:id="rId61"/>
    <p:sldId id="818" r:id="rId62"/>
    <p:sldId id="819" r:id="rId63"/>
    <p:sldId id="820" r:id="rId64"/>
    <p:sldId id="821" r:id="rId65"/>
    <p:sldId id="822" r:id="rId66"/>
    <p:sldId id="823" r:id="rId67"/>
    <p:sldId id="824" r:id="rId68"/>
    <p:sldId id="825" r:id="rId69"/>
    <p:sldId id="826" r:id="rId70"/>
    <p:sldId id="827" r:id="rId71"/>
    <p:sldId id="828" r:id="rId72"/>
    <p:sldId id="829" r:id="rId73"/>
    <p:sldId id="792" r:id="rId74"/>
    <p:sldId id="793" r:id="rId75"/>
    <p:sldId id="794" r:id="rId76"/>
    <p:sldId id="795" r:id="rId77"/>
    <p:sldId id="796" r:id="rId78"/>
    <p:sldId id="797" r:id="rId79"/>
    <p:sldId id="798" r:id="rId80"/>
    <p:sldId id="799" r:id="rId81"/>
    <p:sldId id="800" r:id="rId82"/>
    <p:sldId id="801" r:id="rId83"/>
    <p:sldId id="802" r:id="rId84"/>
    <p:sldId id="803" r:id="rId85"/>
    <p:sldId id="804" r:id="rId86"/>
    <p:sldId id="805" r:id="rId87"/>
    <p:sldId id="806" r:id="rId88"/>
    <p:sldId id="807" r:id="rId89"/>
    <p:sldId id="808" r:id="rId90"/>
    <p:sldId id="809" r:id="rId91"/>
    <p:sldId id="810" r:id="rId92"/>
    <p:sldId id="811" r:id="rId93"/>
    <p:sldId id="631" r:id="rId9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5D28"/>
    <a:srgbClr val="181E0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69" autoAdjust="0"/>
    <p:restoredTop sz="94059" autoAdjust="0"/>
  </p:normalViewPr>
  <p:slideViewPr>
    <p:cSldViewPr>
      <p:cViewPr>
        <p:scale>
          <a:sx n="66" d="100"/>
          <a:sy n="66" d="100"/>
        </p:scale>
        <p:origin x="-2934" y="-10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186"/>
    </p:cViewPr>
  </p:sorterViewPr>
  <p:notesViewPr>
    <p:cSldViewPr>
      <p:cViewPr varScale="1">
        <p:scale>
          <a:sx n="32" d="100"/>
          <a:sy n="32" d="100"/>
        </p:scale>
        <p:origin x="-2772" y="-6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58" cy="497265"/>
          </a:xfrm>
          <a:prstGeom prst="rect">
            <a:avLst/>
          </a:prstGeom>
        </p:spPr>
        <p:txBody>
          <a:bodyPr vert="horz" lIns="91433" tIns="45716" rIns="91433" bIns="45716"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sz="quarter" idx="1"/>
          </p:nvPr>
        </p:nvSpPr>
        <p:spPr>
          <a:xfrm>
            <a:off x="3849443" y="0"/>
            <a:ext cx="2947145" cy="497265"/>
          </a:xfrm>
          <a:prstGeom prst="rect">
            <a:avLst/>
          </a:prstGeom>
        </p:spPr>
        <p:txBody>
          <a:bodyPr vert="horz" lIns="91433" tIns="45716" rIns="91433" bIns="45716" rtlCol="0"/>
          <a:lstStyle>
            <a:lvl1pPr algn="r" eaLnBrk="1" fontAlgn="auto" hangingPunct="1">
              <a:spcBef>
                <a:spcPts val="0"/>
              </a:spcBef>
              <a:spcAft>
                <a:spcPts val="0"/>
              </a:spcAft>
              <a:defRPr sz="1200">
                <a:latin typeface="+mn-lt"/>
                <a:cs typeface="+mn-cs"/>
              </a:defRPr>
            </a:lvl1pPr>
          </a:lstStyle>
          <a:p>
            <a:pPr>
              <a:defRPr/>
            </a:pPr>
            <a:fld id="{0C62179C-1424-4B61-B6C4-550116CD8820}" type="datetimeFigureOut">
              <a:rPr lang="en-US"/>
              <a:pPr>
                <a:defRPr/>
              </a:pPr>
              <a:t>2/22/2016</a:t>
            </a:fld>
            <a:endParaRPr lang="en-ZA"/>
          </a:p>
        </p:txBody>
      </p:sp>
      <p:sp>
        <p:nvSpPr>
          <p:cNvPr id="4" name="Footer Placeholder 3"/>
          <p:cNvSpPr>
            <a:spLocks noGrp="1"/>
          </p:cNvSpPr>
          <p:nvPr>
            <p:ph type="ftr" sz="quarter" idx="2"/>
          </p:nvPr>
        </p:nvSpPr>
        <p:spPr>
          <a:xfrm>
            <a:off x="0" y="9428275"/>
            <a:ext cx="2946058" cy="497265"/>
          </a:xfrm>
          <a:prstGeom prst="rect">
            <a:avLst/>
          </a:prstGeom>
        </p:spPr>
        <p:txBody>
          <a:bodyPr vert="horz" lIns="91433" tIns="45716" rIns="91433" bIns="45716"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5" name="Slide Number Placeholder 4"/>
          <p:cNvSpPr>
            <a:spLocks noGrp="1"/>
          </p:cNvSpPr>
          <p:nvPr>
            <p:ph type="sldNum" sz="quarter" idx="3"/>
          </p:nvPr>
        </p:nvSpPr>
        <p:spPr>
          <a:xfrm>
            <a:off x="3849443" y="9428275"/>
            <a:ext cx="2947145" cy="497265"/>
          </a:xfrm>
          <a:prstGeom prst="rect">
            <a:avLst/>
          </a:prstGeom>
        </p:spPr>
        <p:txBody>
          <a:bodyPr vert="horz" wrap="square" lIns="91433" tIns="45716" rIns="91433" bIns="45716" numCol="1" anchor="b" anchorCtr="0" compatLnSpc="1">
            <a:prstTxWarp prst="textNoShape">
              <a:avLst/>
            </a:prstTxWarp>
          </a:bodyPr>
          <a:lstStyle>
            <a:lvl1pPr algn="r" eaLnBrk="1" hangingPunct="1">
              <a:defRPr sz="1200">
                <a:latin typeface="Calibri" pitchFamily="34" charset="0"/>
              </a:defRPr>
            </a:lvl1pPr>
          </a:lstStyle>
          <a:p>
            <a:pPr>
              <a:defRPr/>
            </a:pPr>
            <a:fld id="{C5CD91BA-8BF7-4E43-A234-98973B197BF3}" type="slidenum">
              <a:rPr lang="en-ZA"/>
              <a:pPr>
                <a:defRPr/>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58" cy="497265"/>
          </a:xfrm>
          <a:prstGeom prst="rect">
            <a:avLst/>
          </a:prstGeom>
        </p:spPr>
        <p:txBody>
          <a:bodyPr vert="horz" lIns="91433" tIns="45716" rIns="91433" bIns="45716"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49443" y="0"/>
            <a:ext cx="2947145" cy="497265"/>
          </a:xfrm>
          <a:prstGeom prst="rect">
            <a:avLst/>
          </a:prstGeom>
        </p:spPr>
        <p:txBody>
          <a:bodyPr vert="horz" lIns="91433" tIns="45716" rIns="91433" bIns="45716" rtlCol="0"/>
          <a:lstStyle>
            <a:lvl1pPr algn="r" eaLnBrk="1" fontAlgn="auto" hangingPunct="1">
              <a:spcBef>
                <a:spcPts val="0"/>
              </a:spcBef>
              <a:spcAft>
                <a:spcPts val="0"/>
              </a:spcAft>
              <a:defRPr sz="1200">
                <a:latin typeface="+mn-lt"/>
                <a:cs typeface="+mn-cs"/>
              </a:defRPr>
            </a:lvl1pPr>
          </a:lstStyle>
          <a:p>
            <a:pPr>
              <a:defRPr/>
            </a:pPr>
            <a:fld id="{54196886-852D-4767-92BE-A63ACBE71827}" type="datetimeFigureOut">
              <a:rPr lang="en-US"/>
              <a:pPr>
                <a:defRPr/>
              </a:pPr>
              <a:t>2/22/2016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6" rIns="91433" bIns="45716" rtlCol="0" anchor="ctr"/>
          <a:lstStyle/>
          <a:p>
            <a:pPr lvl="0"/>
            <a:endParaRPr lang="en-ZA" noProof="0"/>
          </a:p>
        </p:txBody>
      </p:sp>
      <p:sp>
        <p:nvSpPr>
          <p:cNvPr id="5" name="Notes Placeholder 4"/>
          <p:cNvSpPr>
            <a:spLocks noGrp="1"/>
          </p:cNvSpPr>
          <p:nvPr>
            <p:ph type="body" sz="quarter" idx="3"/>
          </p:nvPr>
        </p:nvSpPr>
        <p:spPr>
          <a:xfrm>
            <a:off x="679442" y="4714688"/>
            <a:ext cx="5438791" cy="4467700"/>
          </a:xfrm>
          <a:prstGeom prst="rect">
            <a:avLst/>
          </a:prstGeom>
        </p:spPr>
        <p:txBody>
          <a:bodyPr vert="horz" lIns="91433" tIns="45716" rIns="91433"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28275"/>
            <a:ext cx="2946058" cy="497265"/>
          </a:xfrm>
          <a:prstGeom prst="rect">
            <a:avLst/>
          </a:prstGeom>
        </p:spPr>
        <p:txBody>
          <a:bodyPr vert="horz" lIns="91433" tIns="45716" rIns="91433" bIns="45716"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49443" y="9428275"/>
            <a:ext cx="2947145" cy="497265"/>
          </a:xfrm>
          <a:prstGeom prst="rect">
            <a:avLst/>
          </a:prstGeom>
        </p:spPr>
        <p:txBody>
          <a:bodyPr vert="horz" wrap="square" lIns="91433" tIns="45716" rIns="91433" bIns="45716" numCol="1" anchor="b" anchorCtr="0" compatLnSpc="1">
            <a:prstTxWarp prst="textNoShape">
              <a:avLst/>
            </a:prstTxWarp>
          </a:bodyPr>
          <a:lstStyle>
            <a:lvl1pPr algn="r" eaLnBrk="1" hangingPunct="1">
              <a:defRPr sz="1200">
                <a:latin typeface="Calibri" pitchFamily="34" charset="0"/>
              </a:defRPr>
            </a:lvl1pPr>
          </a:lstStyle>
          <a:p>
            <a:pPr>
              <a:defRPr/>
            </a:pPr>
            <a:fld id="{919C5ECB-5C17-42C1-83D8-A5474902AD1C}" type="slidenum">
              <a:rPr lang="en-ZA"/>
              <a:pPr>
                <a:defRPr/>
              </a:pPr>
              <a:t>‹#›</a:t>
            </a:fld>
            <a:endParaRPr lang="en-ZA"/>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2404" name="Slide Number Placeholder 3"/>
          <p:cNvSpPr>
            <a:spLocks noGrp="1"/>
          </p:cNvSpPr>
          <p:nvPr>
            <p:ph type="sldNum" sz="quarter" idx="5"/>
          </p:nvPr>
        </p:nvSpPr>
        <p:spPr bwMode="auto">
          <a:noFill/>
          <a:ln>
            <a:miter lim="800000"/>
            <a:headEnd/>
            <a:tailEnd/>
          </a:ln>
        </p:spPr>
        <p:txBody>
          <a:bodyPr/>
          <a:lstStyle/>
          <a:p>
            <a:fld id="{5F9F92FB-512F-47AB-BD39-42F1CCC7ED41}" type="slidenum">
              <a:rPr lang="en-ZA" smtClean="0"/>
              <a:pPr/>
              <a:t>2</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78483F-0A59-4814-B0B9-68966925C0FD}" type="datetime1">
              <a:rPr lang="en-US" smtClean="0"/>
              <a:pPr fontAlgn="base">
                <a:spcBef>
                  <a:spcPct val="0"/>
                </a:spcBef>
                <a:spcAft>
                  <a:spcPct val="0"/>
                </a:spcAft>
                <a:defRPr/>
              </a:pPr>
              <a:t>2/22/2016</a:t>
            </a:fld>
            <a:endParaRPr lang="en-ZA" dirty="0"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1620" name="Slide Number Placeholder 3"/>
          <p:cNvSpPr>
            <a:spLocks noGrp="1"/>
          </p:cNvSpPr>
          <p:nvPr>
            <p:ph type="sldNum" sz="quarter" idx="5"/>
          </p:nvPr>
        </p:nvSpPr>
        <p:spPr bwMode="auto">
          <a:noFill/>
          <a:ln>
            <a:miter lim="800000"/>
            <a:headEnd/>
            <a:tailEnd/>
          </a:ln>
        </p:spPr>
        <p:txBody>
          <a:bodyPr/>
          <a:lstStyle/>
          <a:p>
            <a:fld id="{84576909-4AA6-4615-AA6E-C4ADC78E7FAE}" type="slidenum">
              <a:rPr lang="en-ZA" smtClean="0"/>
              <a:pPr/>
              <a:t>13</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2644" name="Slide Number Placeholder 3"/>
          <p:cNvSpPr>
            <a:spLocks noGrp="1"/>
          </p:cNvSpPr>
          <p:nvPr>
            <p:ph type="sldNum" sz="quarter" idx="5"/>
          </p:nvPr>
        </p:nvSpPr>
        <p:spPr bwMode="auto">
          <a:noFill/>
          <a:ln>
            <a:miter lim="800000"/>
            <a:headEnd/>
            <a:tailEnd/>
          </a:ln>
        </p:spPr>
        <p:txBody>
          <a:bodyPr/>
          <a:lstStyle/>
          <a:p>
            <a:fld id="{9D2D729D-E66F-46CF-84D4-154D873F4293}" type="slidenum">
              <a:rPr lang="en-ZA" smtClean="0"/>
              <a:pPr/>
              <a:t>14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3668" name="Slide Number Placeholder 3"/>
          <p:cNvSpPr>
            <a:spLocks noGrp="1"/>
          </p:cNvSpPr>
          <p:nvPr>
            <p:ph type="sldNum" sz="quarter" idx="5"/>
          </p:nvPr>
        </p:nvSpPr>
        <p:spPr bwMode="auto">
          <a:noFill/>
          <a:ln>
            <a:miter lim="800000"/>
            <a:headEnd/>
            <a:tailEnd/>
          </a:ln>
        </p:spPr>
        <p:txBody>
          <a:bodyPr/>
          <a:lstStyle/>
          <a:p>
            <a:fld id="{6D7321B7-185B-4CD7-87ED-CCDFF03C400F}" type="slidenum">
              <a:rPr lang="en-ZA" smtClean="0"/>
              <a:pPr/>
              <a:t>15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4692" name="Slide Number Placeholder 3"/>
          <p:cNvSpPr>
            <a:spLocks noGrp="1"/>
          </p:cNvSpPr>
          <p:nvPr>
            <p:ph type="sldNum" sz="quarter" idx="5"/>
          </p:nvPr>
        </p:nvSpPr>
        <p:spPr bwMode="auto">
          <a:noFill/>
          <a:ln>
            <a:miter lim="800000"/>
            <a:headEnd/>
            <a:tailEnd/>
          </a:ln>
        </p:spPr>
        <p:txBody>
          <a:bodyPr/>
          <a:lstStyle/>
          <a:p>
            <a:fld id="{DDF870AA-5FF4-496D-9F6A-AC9817620294}" type="slidenum">
              <a:rPr lang="en-ZA" smtClean="0"/>
              <a:pPr/>
              <a:t>16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5716" name="Slide Number Placeholder 3"/>
          <p:cNvSpPr>
            <a:spLocks noGrp="1"/>
          </p:cNvSpPr>
          <p:nvPr>
            <p:ph type="sldNum" sz="quarter" idx="5"/>
          </p:nvPr>
        </p:nvSpPr>
        <p:spPr bwMode="auto">
          <a:noFill/>
          <a:ln>
            <a:miter lim="800000"/>
            <a:headEnd/>
            <a:tailEnd/>
          </a:ln>
        </p:spPr>
        <p:txBody>
          <a:bodyPr/>
          <a:lstStyle/>
          <a:p>
            <a:fld id="{B571188C-27D6-4EE9-B443-96745A43161D}" type="slidenum">
              <a:rPr lang="en-ZA" smtClean="0"/>
              <a:pPr/>
              <a:t>17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6740" name="Slide Number Placeholder 3"/>
          <p:cNvSpPr>
            <a:spLocks noGrp="1"/>
          </p:cNvSpPr>
          <p:nvPr>
            <p:ph type="sldNum" sz="quarter" idx="5"/>
          </p:nvPr>
        </p:nvSpPr>
        <p:spPr bwMode="auto">
          <a:noFill/>
          <a:ln>
            <a:miter lim="800000"/>
            <a:headEnd/>
            <a:tailEnd/>
          </a:ln>
        </p:spPr>
        <p:txBody>
          <a:bodyPr/>
          <a:lstStyle/>
          <a:p>
            <a:fld id="{FC89B64A-D187-481C-947B-E9057B37251C}" type="slidenum">
              <a:rPr lang="en-ZA" smtClean="0"/>
              <a:pPr/>
              <a:t>18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7764" name="Slide Number Placeholder 3"/>
          <p:cNvSpPr>
            <a:spLocks noGrp="1"/>
          </p:cNvSpPr>
          <p:nvPr>
            <p:ph type="sldNum" sz="quarter" idx="5"/>
          </p:nvPr>
        </p:nvSpPr>
        <p:spPr bwMode="auto">
          <a:noFill/>
          <a:ln>
            <a:miter lim="800000"/>
            <a:headEnd/>
            <a:tailEnd/>
          </a:ln>
        </p:spPr>
        <p:txBody>
          <a:bodyPr/>
          <a:lstStyle/>
          <a:p>
            <a:fld id="{57A75CDA-70E0-4059-8806-FE5EF46D4378}" type="slidenum">
              <a:rPr lang="en-ZA" smtClean="0"/>
              <a:pPr/>
              <a:t>19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8788" name="Slide Number Placeholder 3"/>
          <p:cNvSpPr>
            <a:spLocks noGrp="1"/>
          </p:cNvSpPr>
          <p:nvPr>
            <p:ph type="sldNum" sz="quarter" idx="5"/>
          </p:nvPr>
        </p:nvSpPr>
        <p:spPr bwMode="auto">
          <a:noFill/>
          <a:ln>
            <a:miter lim="800000"/>
            <a:headEnd/>
            <a:tailEnd/>
          </a:ln>
        </p:spPr>
        <p:txBody>
          <a:bodyPr/>
          <a:lstStyle/>
          <a:p>
            <a:fld id="{F1970770-EBB8-4270-B88C-0564D20D3FF1}" type="slidenum">
              <a:rPr lang="en-ZA" smtClean="0"/>
              <a:pPr/>
              <a:t>21</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78483F-0A59-4814-B0B9-68966925C0FD}"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9812" name="Slide Number Placeholder 3"/>
          <p:cNvSpPr>
            <a:spLocks noGrp="1"/>
          </p:cNvSpPr>
          <p:nvPr>
            <p:ph type="sldNum" sz="quarter" idx="5"/>
          </p:nvPr>
        </p:nvSpPr>
        <p:spPr bwMode="auto">
          <a:noFill/>
          <a:ln>
            <a:miter lim="800000"/>
            <a:headEnd/>
            <a:tailEnd/>
          </a:ln>
        </p:spPr>
        <p:txBody>
          <a:bodyPr/>
          <a:lstStyle/>
          <a:p>
            <a:fld id="{B14239D7-4E9E-46BA-AD34-B7E812312605}" type="slidenum">
              <a:rPr lang="en-ZA" smtClean="0"/>
              <a:pPr/>
              <a:t>22</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0836" name="Slide Number Placeholder 3"/>
          <p:cNvSpPr>
            <a:spLocks noGrp="1"/>
          </p:cNvSpPr>
          <p:nvPr>
            <p:ph type="sldNum" sz="quarter" idx="5"/>
          </p:nvPr>
        </p:nvSpPr>
        <p:spPr bwMode="auto">
          <a:noFill/>
          <a:ln>
            <a:miter lim="800000"/>
            <a:headEnd/>
            <a:tailEnd/>
          </a:ln>
        </p:spPr>
        <p:txBody>
          <a:bodyPr/>
          <a:lstStyle/>
          <a:p>
            <a:fld id="{0C408D80-AE9B-485B-8083-B4A0178227D6}" type="slidenum">
              <a:rPr lang="en-ZA" smtClean="0"/>
              <a:pPr/>
              <a:t>23</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3428" name="Slide Number Placeholder 3"/>
          <p:cNvSpPr>
            <a:spLocks noGrp="1"/>
          </p:cNvSpPr>
          <p:nvPr>
            <p:ph type="sldNum" sz="quarter" idx="5"/>
          </p:nvPr>
        </p:nvSpPr>
        <p:spPr bwMode="auto">
          <a:noFill/>
          <a:ln>
            <a:miter lim="800000"/>
            <a:headEnd/>
            <a:tailEnd/>
          </a:ln>
        </p:spPr>
        <p:txBody>
          <a:bodyPr/>
          <a:lstStyle/>
          <a:p>
            <a:fld id="{15EE2F64-BF31-466E-AEF7-2E09084759D8}" type="slidenum">
              <a:rPr lang="en-ZA" smtClean="0"/>
              <a:pPr/>
              <a:t>4</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78483F-0A59-4814-B0B9-68966925C0FD}" type="datetime1">
              <a:rPr lang="en-US" smtClean="0"/>
              <a:pPr fontAlgn="base">
                <a:spcBef>
                  <a:spcPct val="0"/>
                </a:spcBef>
                <a:spcAft>
                  <a:spcPct val="0"/>
                </a:spcAft>
                <a:defRPr/>
              </a:pPr>
              <a:t>2/22/2016</a:t>
            </a:fld>
            <a:endParaRPr lang="en-ZA" dirty="0"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1860" name="Slide Number Placeholder 3"/>
          <p:cNvSpPr>
            <a:spLocks noGrp="1"/>
          </p:cNvSpPr>
          <p:nvPr>
            <p:ph type="sldNum" sz="quarter" idx="5"/>
          </p:nvPr>
        </p:nvSpPr>
        <p:spPr bwMode="auto">
          <a:noFill/>
          <a:ln>
            <a:miter lim="800000"/>
            <a:headEnd/>
            <a:tailEnd/>
          </a:ln>
        </p:spPr>
        <p:txBody>
          <a:bodyPr/>
          <a:lstStyle/>
          <a:p>
            <a:fld id="{F793342F-5A85-4EBC-A98C-FBE626104F7A}" type="slidenum">
              <a:rPr lang="en-ZA" smtClean="0"/>
              <a:pPr/>
              <a:t>24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2884" name="Slide Number Placeholder 3"/>
          <p:cNvSpPr>
            <a:spLocks noGrp="1"/>
          </p:cNvSpPr>
          <p:nvPr>
            <p:ph type="sldNum" sz="quarter" idx="5"/>
          </p:nvPr>
        </p:nvSpPr>
        <p:spPr bwMode="auto">
          <a:noFill/>
          <a:ln>
            <a:miter lim="800000"/>
            <a:headEnd/>
            <a:tailEnd/>
          </a:ln>
        </p:spPr>
        <p:txBody>
          <a:bodyPr/>
          <a:lstStyle/>
          <a:p>
            <a:fld id="{FC99834E-E1B8-4C9D-BA70-F38CB36DC637}" type="slidenum">
              <a:rPr lang="en-ZA" smtClean="0"/>
              <a:pPr/>
              <a:t>25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3908" name="Slide Number Placeholder 3"/>
          <p:cNvSpPr>
            <a:spLocks noGrp="1"/>
          </p:cNvSpPr>
          <p:nvPr>
            <p:ph type="sldNum" sz="quarter" idx="5"/>
          </p:nvPr>
        </p:nvSpPr>
        <p:spPr bwMode="auto">
          <a:noFill/>
          <a:ln>
            <a:miter lim="800000"/>
            <a:headEnd/>
            <a:tailEnd/>
          </a:ln>
        </p:spPr>
        <p:txBody>
          <a:bodyPr/>
          <a:lstStyle/>
          <a:p>
            <a:fld id="{866A7CB9-97E1-405D-89F8-E7B65D9330C1}" type="slidenum">
              <a:rPr lang="en-ZA" smtClean="0"/>
              <a:pPr/>
              <a:t>26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4932" name="Slide Number Placeholder 3"/>
          <p:cNvSpPr>
            <a:spLocks noGrp="1"/>
          </p:cNvSpPr>
          <p:nvPr>
            <p:ph type="sldNum" sz="quarter" idx="5"/>
          </p:nvPr>
        </p:nvSpPr>
        <p:spPr bwMode="auto">
          <a:noFill/>
          <a:ln>
            <a:miter lim="800000"/>
            <a:headEnd/>
            <a:tailEnd/>
          </a:ln>
        </p:spPr>
        <p:txBody>
          <a:bodyPr/>
          <a:lstStyle/>
          <a:p>
            <a:fld id="{AE5755A4-2111-4048-B2E9-B2DE9388ABDA}" type="slidenum">
              <a:rPr lang="en-ZA" smtClean="0"/>
              <a:pPr/>
              <a:t>27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5956" name="Slide Number Placeholder 3"/>
          <p:cNvSpPr>
            <a:spLocks noGrp="1"/>
          </p:cNvSpPr>
          <p:nvPr>
            <p:ph type="sldNum" sz="quarter" idx="5"/>
          </p:nvPr>
        </p:nvSpPr>
        <p:spPr bwMode="auto">
          <a:noFill/>
          <a:ln>
            <a:miter lim="800000"/>
            <a:headEnd/>
            <a:tailEnd/>
          </a:ln>
        </p:spPr>
        <p:txBody>
          <a:bodyPr/>
          <a:lstStyle/>
          <a:p>
            <a:fld id="{9094C84A-A3A4-4AAE-B063-855344CA8B35}" type="slidenum">
              <a:rPr lang="en-ZA" smtClean="0"/>
              <a:pPr/>
              <a:t>28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6980" name="Slide Number Placeholder 3"/>
          <p:cNvSpPr>
            <a:spLocks noGrp="1"/>
          </p:cNvSpPr>
          <p:nvPr>
            <p:ph type="sldNum" sz="quarter" idx="5"/>
          </p:nvPr>
        </p:nvSpPr>
        <p:spPr bwMode="auto">
          <a:noFill/>
          <a:ln>
            <a:miter lim="800000"/>
            <a:headEnd/>
            <a:tailEnd/>
          </a:ln>
        </p:spPr>
        <p:txBody>
          <a:bodyPr/>
          <a:lstStyle/>
          <a:p>
            <a:fld id="{E2CD89DF-0EAC-4AE8-B81D-3839F0FC7AB1}" type="slidenum">
              <a:rPr lang="en-ZA" smtClean="0"/>
              <a:pPr/>
              <a:t>29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8004" name="Slide Number Placeholder 3"/>
          <p:cNvSpPr>
            <a:spLocks noGrp="1"/>
          </p:cNvSpPr>
          <p:nvPr>
            <p:ph type="sldNum" sz="quarter" idx="5"/>
          </p:nvPr>
        </p:nvSpPr>
        <p:spPr bwMode="auto">
          <a:noFill/>
          <a:ln>
            <a:miter lim="800000"/>
            <a:headEnd/>
            <a:tailEnd/>
          </a:ln>
        </p:spPr>
        <p:txBody>
          <a:bodyPr/>
          <a:lstStyle/>
          <a:p>
            <a:fld id="{B1A0392B-894F-4EE4-9C1E-6F21EAA70EE5}" type="slidenum">
              <a:rPr lang="en-ZA" smtClean="0"/>
              <a:pPr/>
              <a:t>30</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9028" name="Slide Number Placeholder 3"/>
          <p:cNvSpPr>
            <a:spLocks noGrp="1"/>
          </p:cNvSpPr>
          <p:nvPr>
            <p:ph type="sldNum" sz="quarter" idx="5"/>
          </p:nvPr>
        </p:nvSpPr>
        <p:spPr bwMode="auto">
          <a:noFill/>
          <a:ln>
            <a:miter lim="800000"/>
            <a:headEnd/>
            <a:tailEnd/>
          </a:ln>
        </p:spPr>
        <p:txBody>
          <a:bodyPr/>
          <a:lstStyle/>
          <a:p>
            <a:fld id="{B6E02DA7-7B81-496A-85F5-0C0FD377E118}" type="slidenum">
              <a:rPr lang="en-ZA" smtClean="0"/>
              <a:pPr/>
              <a:t>31</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0052" name="Slide Number Placeholder 3"/>
          <p:cNvSpPr>
            <a:spLocks noGrp="1"/>
          </p:cNvSpPr>
          <p:nvPr>
            <p:ph type="sldNum" sz="quarter" idx="5"/>
          </p:nvPr>
        </p:nvSpPr>
        <p:spPr bwMode="auto">
          <a:noFill/>
          <a:ln>
            <a:miter lim="800000"/>
            <a:headEnd/>
            <a:tailEnd/>
          </a:ln>
        </p:spPr>
        <p:txBody>
          <a:bodyPr/>
          <a:lstStyle/>
          <a:p>
            <a:fld id="{25688AC6-CE25-43AE-9018-AD2CB144C651}" type="slidenum">
              <a:rPr lang="en-ZA" smtClean="0"/>
              <a:pPr/>
              <a:t>33</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78483F-0A59-4814-B0B9-68966925C0FD}"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1076" name="Slide Number Placeholder 3"/>
          <p:cNvSpPr>
            <a:spLocks noGrp="1"/>
          </p:cNvSpPr>
          <p:nvPr>
            <p:ph type="sldNum" sz="quarter" idx="5"/>
          </p:nvPr>
        </p:nvSpPr>
        <p:spPr bwMode="auto">
          <a:noFill/>
          <a:ln>
            <a:miter lim="800000"/>
            <a:headEnd/>
            <a:tailEnd/>
          </a:ln>
        </p:spPr>
        <p:txBody>
          <a:bodyPr/>
          <a:lstStyle/>
          <a:p>
            <a:fld id="{B3EC6760-C176-4B1E-8A60-5F79867ED5A7}" type="slidenum">
              <a:rPr lang="en-ZA" smtClean="0"/>
              <a:pPr/>
              <a:t>34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4452" name="Slide Number Placeholder 3"/>
          <p:cNvSpPr>
            <a:spLocks noGrp="1"/>
          </p:cNvSpPr>
          <p:nvPr>
            <p:ph type="sldNum" sz="quarter" idx="5"/>
          </p:nvPr>
        </p:nvSpPr>
        <p:spPr bwMode="auto">
          <a:noFill/>
          <a:ln>
            <a:miter lim="800000"/>
            <a:headEnd/>
            <a:tailEnd/>
          </a:ln>
        </p:spPr>
        <p:txBody>
          <a:bodyPr/>
          <a:lstStyle/>
          <a:p>
            <a:fld id="{93AE175F-1846-4EAD-9481-9488A199776E}" type="slidenum">
              <a:rPr lang="en-ZA" smtClean="0"/>
              <a:pPr/>
              <a:t>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2100" name="Slide Number Placeholder 3"/>
          <p:cNvSpPr>
            <a:spLocks noGrp="1"/>
          </p:cNvSpPr>
          <p:nvPr>
            <p:ph type="sldNum" sz="quarter" idx="5"/>
          </p:nvPr>
        </p:nvSpPr>
        <p:spPr bwMode="auto">
          <a:noFill/>
          <a:ln>
            <a:miter lim="800000"/>
            <a:headEnd/>
            <a:tailEnd/>
          </a:ln>
        </p:spPr>
        <p:txBody>
          <a:bodyPr/>
          <a:lstStyle/>
          <a:p>
            <a:fld id="{4D25FD58-D2F6-4602-A7BD-4173EC64B9F9}" type="slidenum">
              <a:rPr lang="en-ZA" smtClean="0"/>
              <a:pPr/>
              <a:t>35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3124" name="Slide Number Placeholder 3"/>
          <p:cNvSpPr>
            <a:spLocks noGrp="1"/>
          </p:cNvSpPr>
          <p:nvPr>
            <p:ph type="sldNum" sz="quarter" idx="5"/>
          </p:nvPr>
        </p:nvSpPr>
        <p:spPr bwMode="auto">
          <a:noFill/>
          <a:ln>
            <a:miter lim="800000"/>
            <a:headEnd/>
            <a:tailEnd/>
          </a:ln>
        </p:spPr>
        <p:txBody>
          <a:bodyPr/>
          <a:lstStyle/>
          <a:p>
            <a:fld id="{B31A5F1F-4DAF-4468-8E3E-87B182B597E0}" type="slidenum">
              <a:rPr lang="en-ZA" smtClean="0"/>
              <a:pPr/>
              <a:t>36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4148" name="Slide Number Placeholder 3"/>
          <p:cNvSpPr>
            <a:spLocks noGrp="1"/>
          </p:cNvSpPr>
          <p:nvPr>
            <p:ph type="sldNum" sz="quarter" idx="5"/>
          </p:nvPr>
        </p:nvSpPr>
        <p:spPr bwMode="auto">
          <a:noFill/>
          <a:ln>
            <a:miter lim="800000"/>
            <a:headEnd/>
            <a:tailEnd/>
          </a:ln>
        </p:spPr>
        <p:txBody>
          <a:bodyPr/>
          <a:lstStyle/>
          <a:p>
            <a:fld id="{4432E80E-8A03-4D66-B8B3-2A78935F53EF}" type="slidenum">
              <a:rPr lang="en-ZA" smtClean="0"/>
              <a:pPr/>
              <a:t>37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5172" name="Slide Number Placeholder 3"/>
          <p:cNvSpPr>
            <a:spLocks noGrp="1"/>
          </p:cNvSpPr>
          <p:nvPr>
            <p:ph type="sldNum" sz="quarter" idx="5"/>
          </p:nvPr>
        </p:nvSpPr>
        <p:spPr bwMode="auto">
          <a:noFill/>
          <a:ln>
            <a:miter lim="800000"/>
            <a:headEnd/>
            <a:tailEnd/>
          </a:ln>
        </p:spPr>
        <p:txBody>
          <a:bodyPr/>
          <a:lstStyle/>
          <a:p>
            <a:fld id="{A13D655B-5755-4365-9940-ADBA4CD90C0D}" type="slidenum">
              <a:rPr lang="en-ZA" smtClean="0"/>
              <a:pPr/>
              <a:t>38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6196" name="Slide Number Placeholder 3"/>
          <p:cNvSpPr>
            <a:spLocks noGrp="1"/>
          </p:cNvSpPr>
          <p:nvPr>
            <p:ph type="sldNum" sz="quarter" idx="5"/>
          </p:nvPr>
        </p:nvSpPr>
        <p:spPr bwMode="auto">
          <a:noFill/>
          <a:ln>
            <a:miter lim="800000"/>
            <a:headEnd/>
            <a:tailEnd/>
          </a:ln>
        </p:spPr>
        <p:txBody>
          <a:bodyPr/>
          <a:lstStyle/>
          <a:p>
            <a:fld id="{C96BE28B-CBCF-4F3A-8873-3BA439766FCE}" type="slidenum">
              <a:rPr lang="en-ZA" smtClean="0"/>
              <a:pPr/>
              <a:t>39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7220" name="Slide Number Placeholder 3"/>
          <p:cNvSpPr>
            <a:spLocks noGrp="1"/>
          </p:cNvSpPr>
          <p:nvPr>
            <p:ph type="sldNum" sz="quarter" idx="5"/>
          </p:nvPr>
        </p:nvSpPr>
        <p:spPr bwMode="auto">
          <a:noFill/>
          <a:ln>
            <a:miter lim="800000"/>
            <a:headEnd/>
            <a:tailEnd/>
          </a:ln>
        </p:spPr>
        <p:txBody>
          <a:bodyPr/>
          <a:lstStyle/>
          <a:p>
            <a:fld id="{053C68E4-0F95-4CB9-B181-C657FAB73E45}" type="slidenum">
              <a:rPr lang="en-ZA" smtClean="0"/>
              <a:pPr/>
              <a:t>40</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38244" name="Slide Number Placeholder 3"/>
          <p:cNvSpPr>
            <a:spLocks noGrp="1"/>
          </p:cNvSpPr>
          <p:nvPr>
            <p:ph type="sldNum" sz="quarter" idx="5"/>
          </p:nvPr>
        </p:nvSpPr>
        <p:spPr bwMode="auto">
          <a:noFill/>
          <a:ln>
            <a:miter lim="800000"/>
            <a:headEnd/>
            <a:tailEnd/>
          </a:ln>
        </p:spPr>
        <p:txBody>
          <a:bodyPr/>
          <a:lstStyle/>
          <a:p>
            <a:fld id="{03AE5AE1-726C-46FF-B259-B31CA38F254D}" type="slidenum">
              <a:rPr lang="en-ZA" smtClean="0"/>
              <a:pPr/>
              <a:t>42</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78483F-0A59-4814-B0B9-68966925C0FD}"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0292" name="Slide Number Placeholder 3"/>
          <p:cNvSpPr>
            <a:spLocks noGrp="1"/>
          </p:cNvSpPr>
          <p:nvPr>
            <p:ph type="sldNum" sz="quarter" idx="5"/>
          </p:nvPr>
        </p:nvSpPr>
        <p:spPr bwMode="auto">
          <a:noFill/>
          <a:ln>
            <a:miter lim="800000"/>
            <a:headEnd/>
            <a:tailEnd/>
          </a:ln>
        </p:spPr>
        <p:txBody>
          <a:bodyPr/>
          <a:lstStyle/>
          <a:p>
            <a:fld id="{9E5425ED-0176-41AF-BBA4-FC8374324ADB}" type="slidenum">
              <a:rPr lang="en-ZA" smtClean="0"/>
              <a:pPr/>
              <a:t>43</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0292" name="Slide Number Placeholder 3"/>
          <p:cNvSpPr>
            <a:spLocks noGrp="1"/>
          </p:cNvSpPr>
          <p:nvPr>
            <p:ph type="sldNum" sz="quarter" idx="5"/>
          </p:nvPr>
        </p:nvSpPr>
        <p:spPr bwMode="auto">
          <a:noFill/>
          <a:ln>
            <a:miter lim="800000"/>
            <a:headEnd/>
            <a:tailEnd/>
          </a:ln>
        </p:spPr>
        <p:txBody>
          <a:bodyPr/>
          <a:lstStyle/>
          <a:p>
            <a:fld id="{957F813D-7231-4586-ACDF-8704FA5FE38F}" type="slidenum">
              <a:rPr lang="en-ZA" smtClean="0"/>
              <a:pPr/>
              <a:t>44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1316" name="Slide Number Placeholder 3"/>
          <p:cNvSpPr>
            <a:spLocks noGrp="1"/>
          </p:cNvSpPr>
          <p:nvPr>
            <p:ph type="sldNum" sz="quarter" idx="5"/>
          </p:nvPr>
        </p:nvSpPr>
        <p:spPr bwMode="auto">
          <a:noFill/>
          <a:ln>
            <a:miter lim="800000"/>
            <a:headEnd/>
            <a:tailEnd/>
          </a:ln>
        </p:spPr>
        <p:txBody>
          <a:bodyPr/>
          <a:lstStyle/>
          <a:p>
            <a:fld id="{EF5A3576-C084-430E-8A64-60CD7E5128C9}" type="slidenum">
              <a:rPr lang="en-ZA" smtClean="0"/>
              <a:pPr/>
              <a:t>45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6500" name="Slide Number Placeholder 3"/>
          <p:cNvSpPr>
            <a:spLocks noGrp="1"/>
          </p:cNvSpPr>
          <p:nvPr>
            <p:ph type="sldNum" sz="quarter" idx="5"/>
          </p:nvPr>
        </p:nvSpPr>
        <p:spPr bwMode="auto">
          <a:noFill/>
          <a:ln>
            <a:miter lim="800000"/>
            <a:headEnd/>
            <a:tailEnd/>
          </a:ln>
        </p:spPr>
        <p:txBody>
          <a:bodyPr/>
          <a:lstStyle/>
          <a:p>
            <a:fld id="{B3F87F2B-B52C-41B2-8F01-D90193764043}" type="slidenum">
              <a:rPr lang="en-ZA" smtClean="0"/>
              <a:pPr/>
              <a:t>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2340" name="Slide Number Placeholder 3"/>
          <p:cNvSpPr>
            <a:spLocks noGrp="1"/>
          </p:cNvSpPr>
          <p:nvPr>
            <p:ph type="sldNum" sz="quarter" idx="5"/>
          </p:nvPr>
        </p:nvSpPr>
        <p:spPr bwMode="auto">
          <a:noFill/>
          <a:ln>
            <a:miter lim="800000"/>
            <a:headEnd/>
            <a:tailEnd/>
          </a:ln>
        </p:spPr>
        <p:txBody>
          <a:bodyPr/>
          <a:lstStyle/>
          <a:p>
            <a:fld id="{00251EC6-B34A-4EA2-9395-F9DB1EBE91F3}" type="slidenum">
              <a:rPr lang="en-ZA" smtClean="0"/>
              <a:pPr/>
              <a:t>46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3364" name="Slide Number Placeholder 3"/>
          <p:cNvSpPr>
            <a:spLocks noGrp="1"/>
          </p:cNvSpPr>
          <p:nvPr>
            <p:ph type="sldNum" sz="quarter" idx="5"/>
          </p:nvPr>
        </p:nvSpPr>
        <p:spPr bwMode="auto">
          <a:noFill/>
          <a:ln>
            <a:miter lim="800000"/>
            <a:headEnd/>
            <a:tailEnd/>
          </a:ln>
        </p:spPr>
        <p:txBody>
          <a:bodyPr/>
          <a:lstStyle/>
          <a:p>
            <a:fld id="{A64BFB73-2A25-4D69-8633-A860E291292A}" type="slidenum">
              <a:rPr lang="en-ZA" smtClean="0"/>
              <a:pPr/>
              <a:t>47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4388" name="Slide Number Placeholder 3"/>
          <p:cNvSpPr>
            <a:spLocks noGrp="1"/>
          </p:cNvSpPr>
          <p:nvPr>
            <p:ph type="sldNum" sz="quarter" idx="5"/>
          </p:nvPr>
        </p:nvSpPr>
        <p:spPr bwMode="auto">
          <a:noFill/>
          <a:ln>
            <a:miter lim="800000"/>
            <a:headEnd/>
            <a:tailEnd/>
          </a:ln>
        </p:spPr>
        <p:txBody>
          <a:bodyPr/>
          <a:lstStyle/>
          <a:p>
            <a:fld id="{03A2994A-95AF-4A00-9B32-811A913DB5CB}" type="slidenum">
              <a:rPr lang="en-ZA" smtClean="0"/>
              <a:pPr/>
              <a:t>48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5412" name="Slide Number Placeholder 3"/>
          <p:cNvSpPr>
            <a:spLocks noGrp="1"/>
          </p:cNvSpPr>
          <p:nvPr>
            <p:ph type="sldNum" sz="quarter" idx="5"/>
          </p:nvPr>
        </p:nvSpPr>
        <p:spPr bwMode="auto">
          <a:noFill/>
          <a:ln>
            <a:miter lim="800000"/>
            <a:headEnd/>
            <a:tailEnd/>
          </a:ln>
        </p:spPr>
        <p:txBody>
          <a:bodyPr/>
          <a:lstStyle/>
          <a:p>
            <a:fld id="{819E2032-F48E-42A4-839F-3FBF83AB836A}" type="slidenum">
              <a:rPr lang="en-ZA" smtClean="0"/>
              <a:pPr/>
              <a:t>49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6436" name="Slide Number Placeholder 3"/>
          <p:cNvSpPr>
            <a:spLocks noGrp="1"/>
          </p:cNvSpPr>
          <p:nvPr>
            <p:ph type="sldNum" sz="quarter" idx="5"/>
          </p:nvPr>
        </p:nvSpPr>
        <p:spPr bwMode="auto">
          <a:noFill/>
          <a:ln>
            <a:miter lim="800000"/>
            <a:headEnd/>
            <a:tailEnd/>
          </a:ln>
        </p:spPr>
        <p:txBody>
          <a:bodyPr/>
          <a:lstStyle/>
          <a:p>
            <a:fld id="{1514BCD4-DD8A-49FE-BFB7-4277388C80FD}" type="slidenum">
              <a:rPr lang="en-ZA" smtClean="0"/>
              <a:pPr/>
              <a:t>51</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78483F-0A59-4814-B0B9-68966925C0FD}"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7460" name="Slide Number Placeholder 3"/>
          <p:cNvSpPr>
            <a:spLocks noGrp="1"/>
          </p:cNvSpPr>
          <p:nvPr>
            <p:ph type="sldNum" sz="quarter" idx="5"/>
          </p:nvPr>
        </p:nvSpPr>
        <p:spPr bwMode="auto">
          <a:noFill/>
          <a:ln>
            <a:miter lim="800000"/>
            <a:headEnd/>
            <a:tailEnd/>
          </a:ln>
        </p:spPr>
        <p:txBody>
          <a:bodyPr/>
          <a:lstStyle/>
          <a:p>
            <a:fld id="{7C21095E-C12A-4648-9A10-6F25925C9CA9}" type="slidenum">
              <a:rPr lang="en-ZA" smtClean="0"/>
              <a:pPr/>
              <a:t>52</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8484" name="Slide Number Placeholder 3"/>
          <p:cNvSpPr>
            <a:spLocks noGrp="1"/>
          </p:cNvSpPr>
          <p:nvPr>
            <p:ph type="sldNum" sz="quarter" idx="5"/>
          </p:nvPr>
        </p:nvSpPr>
        <p:spPr bwMode="auto">
          <a:noFill/>
          <a:ln>
            <a:miter lim="800000"/>
            <a:headEnd/>
            <a:tailEnd/>
          </a:ln>
        </p:spPr>
        <p:txBody>
          <a:bodyPr/>
          <a:lstStyle/>
          <a:p>
            <a:fld id="{FD02B6DD-6348-4099-8F09-DF610597E849}" type="slidenum">
              <a:rPr lang="en-ZA" smtClean="0"/>
              <a:pPr/>
              <a:t>53</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49508" name="Slide Number Placeholder 3"/>
          <p:cNvSpPr>
            <a:spLocks noGrp="1"/>
          </p:cNvSpPr>
          <p:nvPr>
            <p:ph type="sldNum" sz="quarter" idx="5"/>
          </p:nvPr>
        </p:nvSpPr>
        <p:spPr bwMode="auto">
          <a:noFill/>
          <a:ln>
            <a:miter lim="800000"/>
            <a:headEnd/>
            <a:tailEnd/>
          </a:ln>
        </p:spPr>
        <p:txBody>
          <a:bodyPr/>
          <a:lstStyle/>
          <a:p>
            <a:fld id="{F1DCD31B-78FD-4CAC-BD19-9C17E360F674}" type="slidenum">
              <a:rPr lang="en-ZA" smtClean="0"/>
              <a:pPr/>
              <a:t>54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0532" name="Slide Number Placeholder 3"/>
          <p:cNvSpPr>
            <a:spLocks noGrp="1"/>
          </p:cNvSpPr>
          <p:nvPr>
            <p:ph type="sldNum" sz="quarter" idx="5"/>
          </p:nvPr>
        </p:nvSpPr>
        <p:spPr bwMode="auto">
          <a:noFill/>
          <a:ln>
            <a:miter lim="800000"/>
            <a:headEnd/>
            <a:tailEnd/>
          </a:ln>
        </p:spPr>
        <p:txBody>
          <a:bodyPr/>
          <a:lstStyle/>
          <a:p>
            <a:fld id="{FA5C3BBA-E82D-41B8-9A51-2008C43658BA}" type="slidenum">
              <a:rPr lang="en-ZA" smtClean="0"/>
              <a:pPr/>
              <a:t>55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1556" name="Slide Number Placeholder 3"/>
          <p:cNvSpPr>
            <a:spLocks noGrp="1"/>
          </p:cNvSpPr>
          <p:nvPr>
            <p:ph type="sldNum" sz="quarter" idx="5"/>
          </p:nvPr>
        </p:nvSpPr>
        <p:spPr bwMode="auto">
          <a:noFill/>
          <a:ln>
            <a:miter lim="800000"/>
            <a:headEnd/>
            <a:tailEnd/>
          </a:ln>
        </p:spPr>
        <p:txBody>
          <a:bodyPr/>
          <a:lstStyle/>
          <a:p>
            <a:fld id="{F54AFAC6-9C65-41EE-A3CB-2A0B57C7DDBF}" type="slidenum">
              <a:rPr lang="en-ZA" smtClean="0"/>
              <a:pPr/>
              <a:t>56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6500" name="Slide Number Placeholder 3"/>
          <p:cNvSpPr>
            <a:spLocks noGrp="1"/>
          </p:cNvSpPr>
          <p:nvPr>
            <p:ph type="sldNum" sz="quarter" idx="5"/>
          </p:nvPr>
        </p:nvSpPr>
        <p:spPr bwMode="auto">
          <a:noFill/>
          <a:ln>
            <a:miter lim="800000"/>
            <a:headEnd/>
            <a:tailEnd/>
          </a:ln>
        </p:spPr>
        <p:txBody>
          <a:bodyPr/>
          <a:lstStyle/>
          <a:p>
            <a:fld id="{17134234-96B2-4047-9BCA-A182EE9B414B}" type="slidenum">
              <a:rPr lang="en-ZA" smtClean="0"/>
              <a:pPr/>
              <a:t>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152580" name="Slide Number Placeholder 3"/>
          <p:cNvSpPr>
            <a:spLocks noGrp="1"/>
          </p:cNvSpPr>
          <p:nvPr>
            <p:ph type="sldNum" sz="quarter" idx="5"/>
          </p:nvPr>
        </p:nvSpPr>
        <p:spPr bwMode="auto">
          <a:noFill/>
          <a:ln>
            <a:miter lim="800000"/>
            <a:headEnd/>
            <a:tailEnd/>
          </a:ln>
        </p:spPr>
        <p:txBody>
          <a:bodyPr/>
          <a:lstStyle/>
          <a:p>
            <a:fld id="{462242C3-AB38-4108-BD06-FE4145404FC1}" type="slidenum">
              <a:rPr lang="en-ZA" smtClean="0"/>
              <a:pPr/>
              <a:t>58</a:t>
            </a:fld>
            <a:endParaRPr lang="en-ZA" smtClean="0"/>
          </a:p>
        </p:txBody>
      </p:sp>
      <p:sp>
        <p:nvSpPr>
          <p:cNvPr id="5" name="Date Placeholder 4"/>
          <p:cNvSpPr>
            <a:spLocks noGrp="1"/>
          </p:cNvSpPr>
          <p:nvPr>
            <p:ph type="dt" sz="quarter" idx="1"/>
          </p:nvPr>
        </p:nvSpPr>
        <p:spPr/>
        <p:txBody>
          <a:bodyPr/>
          <a:lstStyle/>
          <a:p>
            <a:pPr>
              <a:defRPr/>
            </a:pPr>
            <a:fld id="{7503E255-4AEF-4C54-9967-59FBF84C76AC}" type="datetime1">
              <a:rPr lang="en-US" smtClean="0"/>
              <a:pPr>
                <a:defRPr/>
              </a:pPr>
              <a:t>2/22/2016</a:t>
            </a:fld>
            <a:endParaRPr lang="en-ZA" dirty="0"/>
          </a:p>
        </p:txBody>
      </p:sp>
      <p:sp>
        <p:nvSpPr>
          <p:cNvPr id="6" name="Footer Placeholder 5"/>
          <p:cNvSpPr>
            <a:spLocks noGrp="1"/>
          </p:cNvSpPr>
          <p:nvPr>
            <p:ph type="ftr" sz="quarter" idx="4"/>
          </p:nvPr>
        </p:nvSpPr>
        <p:spPr/>
        <p:txBody>
          <a:bodyPr/>
          <a:lstStyle/>
          <a:p>
            <a:pPr>
              <a:defRPr/>
            </a:pPr>
            <a:endParaRPr lang="en-ZA"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3604" name="Slide Number Placeholder 3"/>
          <p:cNvSpPr>
            <a:spLocks noGrp="1"/>
          </p:cNvSpPr>
          <p:nvPr>
            <p:ph type="sldNum" sz="quarter" idx="5"/>
          </p:nvPr>
        </p:nvSpPr>
        <p:spPr bwMode="auto">
          <a:noFill/>
          <a:ln>
            <a:miter lim="800000"/>
            <a:headEnd/>
            <a:tailEnd/>
          </a:ln>
        </p:spPr>
        <p:txBody>
          <a:bodyPr/>
          <a:lstStyle/>
          <a:p>
            <a:fld id="{C09BEAD1-9FFE-423A-A002-9830A58C5F02}" type="slidenum">
              <a:rPr lang="en-ZA" smtClean="0"/>
              <a:pPr/>
              <a:t>73</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4628" name="Slide Number Placeholder 3"/>
          <p:cNvSpPr>
            <a:spLocks noGrp="1"/>
          </p:cNvSpPr>
          <p:nvPr>
            <p:ph type="sldNum" sz="quarter" idx="5"/>
          </p:nvPr>
        </p:nvSpPr>
        <p:spPr bwMode="auto">
          <a:noFill/>
          <a:ln>
            <a:miter lim="800000"/>
            <a:headEnd/>
            <a:tailEnd/>
          </a:ln>
        </p:spPr>
        <p:txBody>
          <a:bodyPr/>
          <a:lstStyle/>
          <a:p>
            <a:fld id="{FD23B1E3-C62C-4559-A770-33086421C315}" type="slidenum">
              <a:rPr lang="en-ZA" smtClean="0"/>
              <a:pPr/>
              <a:t>74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5652" name="Slide Number Placeholder 3"/>
          <p:cNvSpPr>
            <a:spLocks noGrp="1"/>
          </p:cNvSpPr>
          <p:nvPr>
            <p:ph type="sldNum" sz="quarter" idx="5"/>
          </p:nvPr>
        </p:nvSpPr>
        <p:spPr bwMode="auto">
          <a:noFill/>
          <a:ln>
            <a:miter lim="800000"/>
            <a:headEnd/>
            <a:tailEnd/>
          </a:ln>
        </p:spPr>
        <p:txBody>
          <a:bodyPr/>
          <a:lstStyle/>
          <a:p>
            <a:fld id="{AD3EBD8C-9179-460C-8033-0A46655FB43E}" type="slidenum">
              <a:rPr lang="en-ZA" smtClean="0"/>
              <a:pPr/>
              <a:t>75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6676" name="Slide Number Placeholder 3"/>
          <p:cNvSpPr>
            <a:spLocks noGrp="1"/>
          </p:cNvSpPr>
          <p:nvPr>
            <p:ph type="sldNum" sz="quarter" idx="5"/>
          </p:nvPr>
        </p:nvSpPr>
        <p:spPr bwMode="auto">
          <a:noFill/>
          <a:ln>
            <a:miter lim="800000"/>
            <a:headEnd/>
            <a:tailEnd/>
          </a:ln>
        </p:spPr>
        <p:txBody>
          <a:bodyPr/>
          <a:lstStyle/>
          <a:p>
            <a:fld id="{7946814F-2A36-4E17-857C-291A8892359D}" type="slidenum">
              <a:rPr lang="en-ZA" smtClean="0"/>
              <a:pPr/>
              <a:t>76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7700" name="Slide Number Placeholder 3"/>
          <p:cNvSpPr>
            <a:spLocks noGrp="1"/>
          </p:cNvSpPr>
          <p:nvPr>
            <p:ph type="sldNum" sz="quarter" idx="5"/>
          </p:nvPr>
        </p:nvSpPr>
        <p:spPr bwMode="auto">
          <a:noFill/>
          <a:ln>
            <a:miter lim="800000"/>
            <a:headEnd/>
            <a:tailEnd/>
          </a:ln>
        </p:spPr>
        <p:txBody>
          <a:bodyPr/>
          <a:lstStyle/>
          <a:p>
            <a:fld id="{2A64AB45-E8DC-4780-83A0-02C86B192071}" type="slidenum">
              <a:rPr lang="en-ZA" smtClean="0"/>
              <a:pPr/>
              <a:t>77</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8724" name="Slide Number Placeholder 3"/>
          <p:cNvSpPr>
            <a:spLocks noGrp="1"/>
          </p:cNvSpPr>
          <p:nvPr>
            <p:ph type="sldNum" sz="quarter" idx="5"/>
          </p:nvPr>
        </p:nvSpPr>
        <p:spPr bwMode="auto">
          <a:noFill/>
          <a:ln>
            <a:miter lim="800000"/>
            <a:headEnd/>
            <a:tailEnd/>
          </a:ln>
        </p:spPr>
        <p:txBody>
          <a:bodyPr/>
          <a:lstStyle/>
          <a:p>
            <a:fld id="{AC763FD0-9C59-4A12-8866-283C710149BE}" type="slidenum">
              <a:rPr lang="en-ZA" smtClean="0"/>
              <a:pPr/>
              <a:t>78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59748" name="Slide Number Placeholder 3"/>
          <p:cNvSpPr>
            <a:spLocks noGrp="1"/>
          </p:cNvSpPr>
          <p:nvPr>
            <p:ph type="sldNum" sz="quarter" idx="5"/>
          </p:nvPr>
        </p:nvSpPr>
        <p:spPr bwMode="auto">
          <a:noFill/>
          <a:ln>
            <a:miter lim="800000"/>
            <a:headEnd/>
            <a:tailEnd/>
          </a:ln>
        </p:spPr>
        <p:txBody>
          <a:bodyPr/>
          <a:lstStyle/>
          <a:p>
            <a:fld id="{DA2C23D1-45EA-4940-9F4F-4DAABB143E88}" type="slidenum">
              <a:rPr lang="en-ZA" smtClean="0"/>
              <a:pPr/>
              <a:t>79</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0772" name="Slide Number Placeholder 3"/>
          <p:cNvSpPr>
            <a:spLocks noGrp="1"/>
          </p:cNvSpPr>
          <p:nvPr>
            <p:ph type="sldNum" sz="quarter" idx="5"/>
          </p:nvPr>
        </p:nvSpPr>
        <p:spPr bwMode="auto">
          <a:noFill/>
          <a:ln>
            <a:miter lim="800000"/>
            <a:headEnd/>
            <a:tailEnd/>
          </a:ln>
        </p:spPr>
        <p:txBody>
          <a:bodyPr/>
          <a:lstStyle/>
          <a:p>
            <a:fld id="{773D5A6E-56AD-43E2-B0A2-12F1C8214772}" type="slidenum">
              <a:rPr lang="en-ZA" smtClean="0"/>
              <a:pPr/>
              <a:t>80</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1796" name="Slide Number Placeholder 3"/>
          <p:cNvSpPr>
            <a:spLocks noGrp="1"/>
          </p:cNvSpPr>
          <p:nvPr>
            <p:ph type="sldNum" sz="quarter" idx="5"/>
          </p:nvPr>
        </p:nvSpPr>
        <p:spPr bwMode="auto">
          <a:noFill/>
          <a:ln>
            <a:miter lim="800000"/>
            <a:headEnd/>
            <a:tailEnd/>
          </a:ln>
        </p:spPr>
        <p:txBody>
          <a:bodyPr/>
          <a:lstStyle/>
          <a:p>
            <a:fld id="{157BCAD2-33AC-4065-9AC3-A6900826407A}" type="slidenum">
              <a:rPr lang="en-ZA" smtClean="0"/>
              <a:pPr/>
              <a:t>81</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7524" name="Slide Number Placeholder 3"/>
          <p:cNvSpPr>
            <a:spLocks noGrp="1"/>
          </p:cNvSpPr>
          <p:nvPr>
            <p:ph type="sldNum" sz="quarter" idx="5"/>
          </p:nvPr>
        </p:nvSpPr>
        <p:spPr bwMode="auto">
          <a:noFill/>
          <a:ln>
            <a:miter lim="800000"/>
            <a:headEnd/>
            <a:tailEnd/>
          </a:ln>
        </p:spPr>
        <p:txBody>
          <a:bodyPr/>
          <a:lstStyle/>
          <a:p>
            <a:fld id="{1A828B8E-13D3-47A2-ABDE-D04E7B2B9E11}" type="slidenum">
              <a:rPr lang="en-ZA" smtClean="0"/>
              <a:pPr/>
              <a:t>8</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2820" name="Slide Number Placeholder 3"/>
          <p:cNvSpPr>
            <a:spLocks noGrp="1"/>
          </p:cNvSpPr>
          <p:nvPr>
            <p:ph type="sldNum" sz="quarter" idx="5"/>
          </p:nvPr>
        </p:nvSpPr>
        <p:spPr bwMode="auto">
          <a:noFill/>
          <a:ln>
            <a:miter lim="800000"/>
            <a:headEnd/>
            <a:tailEnd/>
          </a:ln>
        </p:spPr>
        <p:txBody>
          <a:bodyPr/>
          <a:lstStyle/>
          <a:p>
            <a:fld id="{E4F15A13-C21E-4E77-ADB4-021A6B6A701D}" type="slidenum">
              <a:rPr lang="en-ZA" smtClean="0"/>
              <a:pPr/>
              <a:t>82</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3844" name="Slide Number Placeholder 3"/>
          <p:cNvSpPr>
            <a:spLocks noGrp="1"/>
          </p:cNvSpPr>
          <p:nvPr>
            <p:ph type="sldNum" sz="quarter" idx="5"/>
          </p:nvPr>
        </p:nvSpPr>
        <p:spPr bwMode="auto">
          <a:noFill/>
          <a:ln>
            <a:miter lim="800000"/>
            <a:headEnd/>
            <a:tailEnd/>
          </a:ln>
        </p:spPr>
        <p:txBody>
          <a:bodyPr/>
          <a:lstStyle/>
          <a:p>
            <a:fld id="{5FBEBE20-5562-4CFA-BE58-9B27C3898CB1}" type="slidenum">
              <a:rPr lang="en-ZA" smtClean="0"/>
              <a:pPr/>
              <a:t>83</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4868" name="Slide Number Placeholder 3"/>
          <p:cNvSpPr>
            <a:spLocks noGrp="1"/>
          </p:cNvSpPr>
          <p:nvPr>
            <p:ph type="sldNum" sz="quarter" idx="5"/>
          </p:nvPr>
        </p:nvSpPr>
        <p:spPr bwMode="auto">
          <a:noFill/>
          <a:ln>
            <a:miter lim="800000"/>
            <a:headEnd/>
            <a:tailEnd/>
          </a:ln>
        </p:spPr>
        <p:txBody>
          <a:bodyPr/>
          <a:lstStyle/>
          <a:p>
            <a:fld id="{6B7AE6DE-0B09-47BF-A666-CE6F30FDB26E}" type="slidenum">
              <a:rPr lang="en-ZA" smtClean="0"/>
              <a:pPr/>
              <a:t>84</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5892" name="Slide Number Placeholder 3"/>
          <p:cNvSpPr>
            <a:spLocks noGrp="1"/>
          </p:cNvSpPr>
          <p:nvPr>
            <p:ph type="sldNum" sz="quarter" idx="5"/>
          </p:nvPr>
        </p:nvSpPr>
        <p:spPr bwMode="auto">
          <a:noFill/>
          <a:ln>
            <a:miter lim="800000"/>
            <a:headEnd/>
            <a:tailEnd/>
          </a:ln>
        </p:spPr>
        <p:txBody>
          <a:bodyPr/>
          <a:lstStyle/>
          <a:p>
            <a:fld id="{5E5625A3-D4DA-4636-A61C-70AB1537FEE3}" type="slidenum">
              <a:rPr lang="en-ZA" smtClean="0"/>
              <a:pPr/>
              <a:t>85</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6916" name="Slide Number Placeholder 3"/>
          <p:cNvSpPr>
            <a:spLocks noGrp="1"/>
          </p:cNvSpPr>
          <p:nvPr>
            <p:ph type="sldNum" sz="quarter" idx="5"/>
          </p:nvPr>
        </p:nvSpPr>
        <p:spPr bwMode="auto">
          <a:noFill/>
          <a:ln>
            <a:miter lim="800000"/>
            <a:headEnd/>
            <a:tailEnd/>
          </a:ln>
        </p:spPr>
        <p:txBody>
          <a:bodyPr/>
          <a:lstStyle/>
          <a:p>
            <a:fld id="{AAB157D0-EA96-4843-B7A4-E84449BC2F0F}" type="slidenum">
              <a:rPr lang="en-ZA" smtClean="0"/>
              <a:pPr/>
              <a:t>86</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7940" name="Slide Number Placeholder 3"/>
          <p:cNvSpPr>
            <a:spLocks noGrp="1"/>
          </p:cNvSpPr>
          <p:nvPr>
            <p:ph type="sldNum" sz="quarter" idx="5"/>
          </p:nvPr>
        </p:nvSpPr>
        <p:spPr bwMode="auto">
          <a:noFill/>
          <a:ln>
            <a:miter lim="800000"/>
            <a:headEnd/>
            <a:tailEnd/>
          </a:ln>
        </p:spPr>
        <p:txBody>
          <a:bodyPr/>
          <a:lstStyle/>
          <a:p>
            <a:fld id="{59991BEC-6BC8-4DDD-9273-8A4B52676F6A}" type="slidenum">
              <a:rPr lang="en-ZA" smtClean="0"/>
              <a:pPr/>
              <a:t>87</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8964" name="Slide Number Placeholder 3"/>
          <p:cNvSpPr>
            <a:spLocks noGrp="1"/>
          </p:cNvSpPr>
          <p:nvPr>
            <p:ph type="sldNum" sz="quarter" idx="5"/>
          </p:nvPr>
        </p:nvSpPr>
        <p:spPr bwMode="auto">
          <a:noFill/>
          <a:ln>
            <a:miter lim="800000"/>
            <a:headEnd/>
            <a:tailEnd/>
          </a:ln>
        </p:spPr>
        <p:txBody>
          <a:bodyPr/>
          <a:lstStyle/>
          <a:p>
            <a:fld id="{213C2C4F-7F3E-4E92-AEF4-4FA7EC3627F6}" type="slidenum">
              <a:rPr lang="en-ZA" smtClean="0"/>
              <a:pPr/>
              <a:t>88</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69988" name="Slide Number Placeholder 3"/>
          <p:cNvSpPr>
            <a:spLocks noGrp="1"/>
          </p:cNvSpPr>
          <p:nvPr>
            <p:ph type="sldNum" sz="quarter" idx="5"/>
          </p:nvPr>
        </p:nvSpPr>
        <p:spPr bwMode="auto">
          <a:noFill/>
          <a:ln>
            <a:miter lim="800000"/>
            <a:headEnd/>
            <a:tailEnd/>
          </a:ln>
        </p:spPr>
        <p:txBody>
          <a:bodyPr/>
          <a:lstStyle/>
          <a:p>
            <a:fld id="{134FFE89-AF73-4468-B850-780A2648F92D}" type="slidenum">
              <a:rPr lang="en-ZA" smtClean="0"/>
              <a:pPr/>
              <a:t>89</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171012" name="Slide Number Placeholder 3"/>
          <p:cNvSpPr>
            <a:spLocks noGrp="1"/>
          </p:cNvSpPr>
          <p:nvPr>
            <p:ph type="sldNum" sz="quarter" idx="5"/>
          </p:nvPr>
        </p:nvSpPr>
        <p:spPr bwMode="auto">
          <a:noFill/>
          <a:ln>
            <a:miter lim="800000"/>
            <a:headEnd/>
            <a:tailEnd/>
          </a:ln>
        </p:spPr>
        <p:txBody>
          <a:bodyPr/>
          <a:lstStyle/>
          <a:p>
            <a:fld id="{18F3B687-953D-47E3-9812-7B01591F3AF7}" type="slidenum">
              <a:rPr lang="en-ZA" smtClean="0"/>
              <a:pPr/>
              <a:t>90</a:t>
            </a:fld>
            <a:endParaRPr lang="en-ZA" smtClean="0"/>
          </a:p>
        </p:txBody>
      </p:sp>
      <p:sp>
        <p:nvSpPr>
          <p:cNvPr id="5" name="Date Placeholder 4"/>
          <p:cNvSpPr>
            <a:spLocks noGrp="1"/>
          </p:cNvSpPr>
          <p:nvPr>
            <p:ph type="dt" sz="quarter" idx="1"/>
          </p:nvPr>
        </p:nvSpPr>
        <p:spPr/>
        <p:txBody>
          <a:bodyPr/>
          <a:lstStyle/>
          <a:p>
            <a:pPr>
              <a:defRPr/>
            </a:pPr>
            <a:fld id="{7503E255-4AEF-4C54-9967-59FBF84C76AC}" type="datetime1">
              <a:rPr lang="en-US" smtClean="0"/>
              <a:pPr>
                <a:defRPr/>
              </a:pPr>
              <a:t>2/22/2016</a:t>
            </a:fld>
            <a:endParaRPr lang="en-ZA" dirty="0"/>
          </a:p>
        </p:txBody>
      </p:sp>
      <p:sp>
        <p:nvSpPr>
          <p:cNvPr id="6" name="Footer Placeholder 5"/>
          <p:cNvSpPr>
            <a:spLocks noGrp="1"/>
          </p:cNvSpPr>
          <p:nvPr>
            <p:ph type="ftr" sz="quarter" idx="4"/>
          </p:nvPr>
        </p:nvSpPr>
        <p:spPr/>
        <p:txBody>
          <a:bodyPr/>
          <a:lstStyle/>
          <a:p>
            <a:pPr>
              <a:defRPr/>
            </a:pPr>
            <a:endParaRPr lang="en-ZA"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72036" name="Slide Number Placeholder 3"/>
          <p:cNvSpPr>
            <a:spLocks noGrp="1"/>
          </p:cNvSpPr>
          <p:nvPr>
            <p:ph type="sldNum" sz="quarter" idx="5"/>
          </p:nvPr>
        </p:nvSpPr>
        <p:spPr bwMode="auto">
          <a:noFill/>
          <a:ln>
            <a:miter lim="800000"/>
            <a:headEnd/>
            <a:tailEnd/>
          </a:ln>
        </p:spPr>
        <p:txBody>
          <a:bodyPr/>
          <a:lstStyle/>
          <a:p>
            <a:fld id="{1E61FFF9-E7F4-4D5D-9E7D-C1AB19B3B4E4}" type="slidenum">
              <a:rPr lang="en-ZA" smtClean="0"/>
              <a:pPr/>
              <a:t>91</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8548" name="Slide Number Placeholder 3"/>
          <p:cNvSpPr>
            <a:spLocks noGrp="1"/>
          </p:cNvSpPr>
          <p:nvPr>
            <p:ph type="sldNum" sz="quarter" idx="5"/>
          </p:nvPr>
        </p:nvSpPr>
        <p:spPr bwMode="auto">
          <a:noFill/>
          <a:ln>
            <a:miter lim="800000"/>
            <a:headEnd/>
            <a:tailEnd/>
          </a:ln>
        </p:spPr>
        <p:txBody>
          <a:bodyPr/>
          <a:lstStyle/>
          <a:p>
            <a:fld id="{4D3F9ABA-9009-4B98-BDB1-BB0F27C181E5}" type="slidenum">
              <a:rPr lang="en-ZA" smtClean="0"/>
              <a:pPr/>
              <a:t>10</a:t>
            </a:fld>
            <a:endParaRPr lang="en-ZA" smtClean="0"/>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78483F-0A59-4814-B0B9-68966925C0FD}" type="datetime1">
              <a:rPr lang="en-US" smtClean="0"/>
              <a:pPr fontAlgn="base">
                <a:spcBef>
                  <a:spcPct val="0"/>
                </a:spcBef>
                <a:spcAft>
                  <a:spcPct val="0"/>
                </a:spcAft>
                <a:defRPr/>
              </a:pPr>
              <a:t>2/22/2016</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09572" name="Slide Number Placeholder 3"/>
          <p:cNvSpPr>
            <a:spLocks noGrp="1"/>
          </p:cNvSpPr>
          <p:nvPr>
            <p:ph type="sldNum" sz="quarter" idx="5"/>
          </p:nvPr>
        </p:nvSpPr>
        <p:spPr bwMode="auto">
          <a:noFill/>
          <a:ln>
            <a:miter lim="800000"/>
            <a:headEnd/>
            <a:tailEnd/>
          </a:ln>
        </p:spPr>
        <p:txBody>
          <a:bodyPr/>
          <a:lstStyle/>
          <a:p>
            <a:fld id="{706862D9-4452-4852-8563-290828FFFB18}" type="slidenum">
              <a:rPr lang="en-ZA" smtClean="0"/>
              <a:pPr/>
              <a:t>11</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10596" name="Slide Number Placeholder 3"/>
          <p:cNvSpPr>
            <a:spLocks noGrp="1"/>
          </p:cNvSpPr>
          <p:nvPr>
            <p:ph type="sldNum" sz="quarter" idx="5"/>
          </p:nvPr>
        </p:nvSpPr>
        <p:spPr bwMode="auto">
          <a:noFill/>
          <a:ln>
            <a:miter lim="800000"/>
            <a:headEnd/>
            <a:tailEnd/>
          </a:ln>
        </p:spPr>
        <p:txBody>
          <a:bodyPr/>
          <a:lstStyle/>
          <a:p>
            <a:fld id="{8410425A-2656-4749-8EF0-690C144A61CF}" type="slidenum">
              <a:rPr lang="en-ZA" smtClean="0"/>
              <a:pPr/>
              <a:t>12</a:t>
            </a:fld>
            <a:endParaRPr lang="en-ZA" smtClean="0"/>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AD2AF92-548F-4A9E-A8AC-2D6CF1267112}" type="datetime1">
              <a:rPr lang="en-US" smtClean="0"/>
              <a:pPr fontAlgn="base">
                <a:spcBef>
                  <a:spcPct val="0"/>
                </a:spcBef>
                <a:spcAft>
                  <a:spcPct val="0"/>
                </a:spcAft>
                <a:defRPr/>
              </a:pPr>
              <a:t>2/22/2016</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7BE32F5A-DCD7-4B5E-A2C0-4F5D8F6DD1C3}" type="datetimeFigureOut">
              <a:rPr lang="en-ZA"/>
              <a:pPr>
                <a:defRPr/>
              </a:pPr>
              <a:t>2016/02/22</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3C141ED-6583-4AD3-B849-CDE151A67336}" type="slidenum">
              <a:rPr lang="en-ZA"/>
              <a:pPr>
                <a:defRPr/>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3"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8"/>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1"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CE649F7A-2A2C-41F9-8F1F-A771DB53ACF0}"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4175"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1" name="Picture 7"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pic>
        <p:nvPicPr>
          <p:cNvPr id="2052" name="Picture 11"/>
          <p:cNvPicPr>
            <a:picLocks noChangeAspect="1" noChangeArrowheads="1"/>
          </p:cNvPicPr>
          <p:nvPr userDrawn="1"/>
        </p:nvPicPr>
        <p:blipFill>
          <a:blip r:embed="rId6"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2484438" y="1196752"/>
            <a:ext cx="6659562" cy="2308324"/>
          </a:xfrm>
          <a:prstGeom prst="rect">
            <a:avLst/>
          </a:prstGeom>
          <a:noFill/>
          <a:ln w="9525">
            <a:noFill/>
            <a:miter lim="800000"/>
            <a:headEnd/>
            <a:tailEnd/>
          </a:ln>
        </p:spPr>
        <p:txBody>
          <a:bodyPr>
            <a:spAutoFit/>
          </a:bodyPr>
          <a:lstStyle/>
          <a:p>
            <a:pPr eaLnBrk="0" hangingPunct="0">
              <a:defRPr/>
            </a:pPr>
            <a:r>
              <a:rPr lang="en-US" sz="2400" dirty="0" smtClean="0">
                <a:latin typeface="Arial Black" pitchFamily="34" charset="0"/>
              </a:rPr>
              <a:t>PORTFOLIO COMMITTEE </a:t>
            </a:r>
            <a:r>
              <a:rPr lang="en-US" sz="2400" dirty="0">
                <a:latin typeface="Arial Black" pitchFamily="34" charset="0"/>
              </a:rPr>
              <a:t>ON </a:t>
            </a:r>
            <a:r>
              <a:rPr lang="en-US" sz="2400" dirty="0" smtClean="0">
                <a:latin typeface="Arial Black" pitchFamily="34" charset="0"/>
              </a:rPr>
              <a:t>HEALTH</a:t>
            </a:r>
            <a:endParaRPr lang="en-US" sz="2400" dirty="0">
              <a:latin typeface="Arial Black" pitchFamily="34" charset="0"/>
            </a:endParaRPr>
          </a:p>
          <a:p>
            <a:pPr eaLnBrk="0" hangingPunct="0">
              <a:defRPr/>
            </a:pPr>
            <a:endParaRPr lang="en-US" sz="2400" dirty="0">
              <a:latin typeface="Arial Black" pitchFamily="34" charset="0"/>
            </a:endParaRPr>
          </a:p>
          <a:p>
            <a:pPr eaLnBrk="0" hangingPunct="0">
              <a:defRPr/>
            </a:pPr>
            <a:endParaRPr lang="en-US" sz="2400" dirty="0" smtClean="0">
              <a:latin typeface="Arial Black" pitchFamily="34" charset="0"/>
            </a:endParaRPr>
          </a:p>
          <a:p>
            <a:pPr eaLnBrk="0" hangingPunct="0">
              <a:defRPr/>
            </a:pPr>
            <a:r>
              <a:rPr lang="en-US" sz="2400" dirty="0" smtClean="0">
                <a:latin typeface="Arial Black" pitchFamily="34" charset="0"/>
              </a:rPr>
              <a:t>2015/16</a:t>
            </a:r>
            <a:r>
              <a:rPr lang="en-US" sz="2400" dirty="0">
                <a:latin typeface="Arial Black" pitchFamily="34" charset="0"/>
              </a:rPr>
              <a:t>: QUARTER TWO &amp; THREE </a:t>
            </a:r>
            <a:r>
              <a:rPr lang="en-US" sz="2400" cap="all" dirty="0">
                <a:latin typeface="Arial Black" pitchFamily="34" charset="0"/>
              </a:rPr>
              <a:t>Performance</a:t>
            </a:r>
          </a:p>
          <a:p>
            <a:pPr eaLnBrk="0" hangingPunct="0">
              <a:defRPr/>
            </a:pPr>
            <a:endParaRPr lang="en-US" sz="2400" b="1" dirty="0"/>
          </a:p>
        </p:txBody>
      </p:sp>
      <p:sp>
        <p:nvSpPr>
          <p:cNvPr id="7171" name="TextBox 4"/>
          <p:cNvSpPr txBox="1">
            <a:spLocks noChangeArrowheads="1"/>
          </p:cNvSpPr>
          <p:nvPr/>
        </p:nvSpPr>
        <p:spPr bwMode="auto">
          <a:xfrm>
            <a:off x="2500313" y="3214688"/>
            <a:ext cx="5791200" cy="400050"/>
          </a:xfrm>
          <a:prstGeom prst="rect">
            <a:avLst/>
          </a:prstGeom>
          <a:noFill/>
          <a:ln w="9525">
            <a:noFill/>
            <a:miter lim="800000"/>
            <a:headEnd/>
            <a:tailEnd/>
          </a:ln>
        </p:spPr>
        <p:txBody>
          <a:bodyPr>
            <a:spAutoFit/>
          </a:bodyPr>
          <a:lstStyle/>
          <a:p>
            <a:pPr algn="ctr" eaLnBrk="0" hangingPunct="0"/>
            <a:endParaRPr lang="en-US" sz="2000"/>
          </a:p>
        </p:txBody>
      </p:sp>
      <p:sp>
        <p:nvSpPr>
          <p:cNvPr id="7172" name="Rectangle 2"/>
          <p:cNvSpPr txBox="1">
            <a:spLocks noChangeArrowheads="1"/>
          </p:cNvSpPr>
          <p:nvPr/>
        </p:nvSpPr>
        <p:spPr bwMode="auto">
          <a:xfrm>
            <a:off x="285750" y="214313"/>
            <a:ext cx="8429625" cy="623887"/>
          </a:xfrm>
          <a:prstGeom prst="rect">
            <a:avLst/>
          </a:prstGeom>
          <a:noFill/>
          <a:ln w="9525">
            <a:noFill/>
            <a:miter lim="800000"/>
            <a:headEnd/>
            <a:tailEnd/>
          </a:ln>
        </p:spPr>
        <p:txBody>
          <a:bodyPr anchor="b"/>
          <a:lstStyle/>
          <a:p>
            <a:pPr algn="ctr" eaLnBrk="0" hangingPunct="0"/>
            <a:endParaRPr lang="en-ZA" sz="2400">
              <a:solidFill>
                <a:schemeClr val="bg1"/>
              </a:solidFill>
              <a:latin typeface="Arial Black" pitchFamily="34" charset="0"/>
            </a:endParaRPr>
          </a:p>
        </p:txBody>
      </p:sp>
      <p:pic>
        <p:nvPicPr>
          <p:cNvPr id="7173" name="Picture 7" descr="NDOH Logo.jpg"/>
          <p:cNvPicPr>
            <a:picLocks noChangeAspect="1"/>
          </p:cNvPicPr>
          <p:nvPr/>
        </p:nvPicPr>
        <p:blipFill>
          <a:blip r:embed="rId2" cstate="print"/>
          <a:srcRect/>
          <a:stretch>
            <a:fillRect/>
          </a:stretch>
        </p:blipFill>
        <p:spPr bwMode="auto">
          <a:xfrm>
            <a:off x="250825" y="5876925"/>
            <a:ext cx="2286000" cy="823913"/>
          </a:xfrm>
          <a:prstGeom prst="rect">
            <a:avLst/>
          </a:prstGeom>
          <a:noFill/>
          <a:ln w="9525">
            <a:noFill/>
            <a:miter lim="800000"/>
            <a:headEnd/>
            <a:tailEnd/>
          </a:ln>
        </p:spPr>
      </p:pic>
      <p:sp>
        <p:nvSpPr>
          <p:cNvPr id="7174" name="Rectangle 7"/>
          <p:cNvSpPr>
            <a:spLocks noChangeArrowheads="1"/>
          </p:cNvSpPr>
          <p:nvPr/>
        </p:nvSpPr>
        <p:spPr bwMode="auto">
          <a:xfrm>
            <a:off x="2484438" y="3687117"/>
            <a:ext cx="5741987" cy="461963"/>
          </a:xfrm>
          <a:prstGeom prst="rect">
            <a:avLst/>
          </a:prstGeom>
          <a:noFill/>
          <a:ln w="9525">
            <a:noFill/>
            <a:miter lim="800000"/>
            <a:headEnd/>
            <a:tailEnd/>
          </a:ln>
        </p:spPr>
        <p:txBody>
          <a:bodyPr>
            <a:spAutoFit/>
          </a:bodyPr>
          <a:lstStyle/>
          <a:p>
            <a:pPr eaLnBrk="0" hangingPunct="0">
              <a:spcBef>
                <a:spcPct val="20000"/>
              </a:spcBef>
              <a:buFont typeface="Arial" charset="0"/>
              <a:buNone/>
            </a:pPr>
            <a:r>
              <a:rPr lang="en-ZA" sz="2400">
                <a:latin typeface="Arial Black" pitchFamily="34" charset="0"/>
              </a:rPr>
              <a:t>DIRECTOR-GENERAL</a:t>
            </a:r>
          </a:p>
        </p:txBody>
      </p:sp>
      <p:sp>
        <p:nvSpPr>
          <p:cNvPr id="7175" name="Rectangle 8"/>
          <p:cNvSpPr>
            <a:spLocks noChangeArrowheads="1"/>
          </p:cNvSpPr>
          <p:nvPr/>
        </p:nvSpPr>
        <p:spPr bwMode="auto">
          <a:xfrm>
            <a:off x="2484438" y="4724400"/>
            <a:ext cx="3932237" cy="400050"/>
          </a:xfrm>
          <a:prstGeom prst="rect">
            <a:avLst/>
          </a:prstGeom>
          <a:noFill/>
          <a:ln w="9525">
            <a:noFill/>
            <a:miter lim="800000"/>
            <a:headEnd/>
            <a:tailEnd/>
          </a:ln>
        </p:spPr>
        <p:txBody>
          <a:bodyPr>
            <a:spAutoFit/>
          </a:bodyPr>
          <a:lstStyle/>
          <a:p>
            <a:pPr algn="ctr" eaLnBrk="0" hangingPunct="0"/>
            <a:r>
              <a:rPr lang="en-US" sz="2000" dirty="0" smtClean="0">
                <a:latin typeface="Arial Black" pitchFamily="34" charset="0"/>
              </a:rPr>
              <a:t>17 February </a:t>
            </a:r>
            <a:r>
              <a:rPr lang="en-US" sz="2000" dirty="0">
                <a:latin typeface="Arial Black" pitchFamily="34" charset="0"/>
              </a:rPr>
              <a:t>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9"/>
          <p:cNvSpPr txBox="1">
            <a:spLocks/>
          </p:cNvSpPr>
          <p:nvPr/>
        </p:nvSpPr>
        <p:spPr bwMode="auto">
          <a:xfrm>
            <a:off x="8101013" y="6356350"/>
            <a:ext cx="585787"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632460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9" name="Rectangle 8"/>
          <p:cNvSpPr/>
          <p:nvPr/>
        </p:nvSpPr>
        <p:spPr>
          <a:xfrm>
            <a:off x="468313" y="1844675"/>
            <a:ext cx="8064500" cy="1939925"/>
          </a:xfrm>
          <a:prstGeom prst="rect">
            <a:avLst/>
          </a:prstGeom>
          <a:ln>
            <a:solidFill>
              <a:srgbClr val="005D28"/>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rgbClr val="005D28"/>
                </a:solidFill>
                <a:latin typeface="Arial Black" pitchFamily="34" charset="0"/>
              </a:rPr>
              <a:t>PROGRAMME 2: HEALTH PLANNING AND SYSTEMS ENABLEMENT</a:t>
            </a:r>
            <a:r>
              <a:rPr lang="en-ZA" sz="2400" b="1" dirty="0">
                <a:solidFill>
                  <a:schemeClr val="tx1"/>
                </a:solidFill>
                <a:latin typeface="Arial Black" pitchFamily="34" charset="0"/>
              </a:rPr>
              <a:t> </a:t>
            </a:r>
          </a:p>
          <a:p>
            <a:pPr algn="ctr">
              <a:defRPr/>
            </a:pPr>
            <a:r>
              <a:rPr lang="en-ZA" sz="2400" b="1" dirty="0">
                <a:solidFill>
                  <a:schemeClr val="tx1"/>
                </a:solidFill>
                <a:latin typeface="Arial Black" pitchFamily="34" charset="0"/>
              </a:rPr>
              <a:t> </a:t>
            </a:r>
          </a:p>
        </p:txBody>
      </p:sp>
      <p:sp>
        <p:nvSpPr>
          <p:cNvPr id="16390" name="Slide Number Placeholder 19"/>
          <p:cNvSpPr txBox="1">
            <a:spLocks/>
          </p:cNvSpPr>
          <p:nvPr/>
        </p:nvSpPr>
        <p:spPr bwMode="auto">
          <a:xfrm>
            <a:off x="8172450" y="6308725"/>
            <a:ext cx="549275" cy="365125"/>
          </a:xfrm>
          <a:prstGeom prst="rect">
            <a:avLst/>
          </a:prstGeom>
          <a:noFill/>
          <a:ln w="9525">
            <a:noFill/>
            <a:miter lim="800000"/>
            <a:headEnd/>
            <a:tailEnd/>
          </a:ln>
        </p:spPr>
        <p:txBody>
          <a:bodyPr/>
          <a:lstStyle/>
          <a:p>
            <a:r>
              <a:rPr lang="en-US"/>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17411" name="Slide Number Placeholder 19"/>
          <p:cNvSpPr txBox="1">
            <a:spLocks/>
          </p:cNvSpPr>
          <p:nvPr/>
        </p:nvSpPr>
        <p:spPr bwMode="auto">
          <a:xfrm>
            <a:off x="5364163" y="6308725"/>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8" name="Table 7"/>
          <p:cNvGraphicFramePr>
            <a:graphicFrameLocks noGrp="1"/>
          </p:cNvGraphicFramePr>
          <p:nvPr/>
        </p:nvGraphicFramePr>
        <p:xfrm>
          <a:off x="0" y="1196975"/>
          <a:ext cx="8964614" cy="4554675"/>
        </p:xfrm>
        <a:graphic>
          <a:graphicData uri="http://schemas.openxmlformats.org/drawingml/2006/table">
            <a:tbl>
              <a:tblPr firstRow="1" bandRow="1">
                <a:tableStyleId>{5C22544A-7EE6-4342-B048-85BDC9FD1C3A}</a:tableStyleId>
              </a:tblPr>
              <a:tblGrid>
                <a:gridCol w="1691681"/>
                <a:gridCol w="1368152"/>
                <a:gridCol w="2016224"/>
                <a:gridCol w="2304256"/>
                <a:gridCol w="1584301"/>
              </a:tblGrid>
              <a:tr h="426767">
                <a:tc>
                  <a:txBody>
                    <a:bodyPr/>
                    <a:lstStyle/>
                    <a:p>
                      <a:r>
                        <a:rPr lang="en-US" sz="1000" dirty="0" smtClean="0">
                          <a:latin typeface="Arial Black" pitchFamily="34" charset="0"/>
                        </a:rPr>
                        <a:t>Strategic Objective</a:t>
                      </a:r>
                      <a:endParaRPr lang="en-US" sz="1000" dirty="0">
                        <a:latin typeface="Arial Black" pitchFamily="34" charset="0"/>
                      </a:endParaRPr>
                    </a:p>
                  </a:txBody>
                  <a:tcPr marL="91441" marR="91441" marT="45725" marB="45725"/>
                </a:tc>
                <a:tc>
                  <a:txBody>
                    <a:bodyPr/>
                    <a:lstStyle/>
                    <a:p>
                      <a:r>
                        <a:rPr lang="en-US" sz="1000" dirty="0" smtClean="0">
                          <a:latin typeface="Arial Black" pitchFamily="34" charset="0"/>
                        </a:rPr>
                        <a:t>Indicator</a:t>
                      </a:r>
                      <a:endParaRPr lang="en-US" sz="1000" dirty="0">
                        <a:latin typeface="Arial Black" pitchFamily="34" charset="0"/>
                      </a:endParaRPr>
                    </a:p>
                  </a:txBody>
                  <a:tcPr marL="91441" marR="91441" marT="45725" marB="45725"/>
                </a:tc>
                <a:tc>
                  <a:txBody>
                    <a:bodyPr/>
                    <a:lstStyle/>
                    <a:p>
                      <a:r>
                        <a:rPr lang="en-US" sz="1000" dirty="0" smtClean="0">
                          <a:latin typeface="Arial Black" pitchFamily="34" charset="0"/>
                        </a:rPr>
                        <a:t>Target</a:t>
                      </a:r>
                      <a:endParaRPr lang="en-US" sz="1000" dirty="0">
                        <a:latin typeface="Arial Black" pitchFamily="34" charset="0"/>
                      </a:endParaRPr>
                    </a:p>
                  </a:txBody>
                  <a:tcPr marL="91441" marR="91441" marT="45725" marB="45725"/>
                </a:tc>
                <a:tc>
                  <a:txBody>
                    <a:bodyPr/>
                    <a:lstStyle/>
                    <a:p>
                      <a:r>
                        <a:rPr lang="en-US" sz="1000" baseline="0" dirty="0" smtClean="0">
                          <a:latin typeface="Arial Black" pitchFamily="34" charset="0"/>
                        </a:rPr>
                        <a:t>Performance</a:t>
                      </a:r>
                      <a:endParaRPr lang="en-US" sz="10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L="91441" marR="91441" marT="45725" marB="45725"/>
                </a:tc>
              </a:tr>
              <a:tr h="653130">
                <a:tc rowSpan="3">
                  <a:txBody>
                    <a:bodyPr/>
                    <a:lstStyle/>
                    <a:p>
                      <a:pPr algn="l" fontAlgn="b"/>
                      <a:r>
                        <a:rPr lang="en-ZA" sz="1000" b="0" i="0" u="none" strike="noStrike" dirty="0" smtClean="0">
                          <a:solidFill>
                            <a:srgbClr val="000000"/>
                          </a:solidFill>
                          <a:latin typeface="Arial Black" pitchFamily="34" charset="0"/>
                        </a:rPr>
                        <a:t>Achieve Universal Health Coverage through the phased implementation of the National Health Insurance(NHI</a:t>
                      </a:r>
                    </a:p>
                    <a:p>
                      <a:pPr algn="l" fontAlgn="b"/>
                      <a:r>
                        <a:rPr lang="en-ZA" sz="1000" b="0" i="0" u="none" strike="noStrike" dirty="0" smtClean="0">
                          <a:solidFill>
                            <a:srgbClr val="000000"/>
                          </a:solidFill>
                          <a:latin typeface="Arial Black" pitchFamily="34" charset="0"/>
                        </a:rPr>
                        <a:t>implementation of</a:t>
                      </a:r>
                    </a:p>
                    <a:p>
                      <a:pPr algn="l" fontAlgn="b"/>
                      <a:r>
                        <a:rPr lang="en-ZA" sz="1000" b="0" i="0" u="none" strike="noStrike" dirty="0" smtClean="0">
                          <a:solidFill>
                            <a:srgbClr val="000000"/>
                          </a:solidFill>
                          <a:latin typeface="Arial Black" pitchFamily="34" charset="0"/>
                        </a:rPr>
                        <a:t>the National Health</a:t>
                      </a:r>
                    </a:p>
                    <a:p>
                      <a:pPr algn="l" fontAlgn="b"/>
                      <a:r>
                        <a:rPr lang="en-ZA" sz="1000" b="0" i="0" u="none" strike="noStrike" dirty="0" smtClean="0">
                          <a:solidFill>
                            <a:srgbClr val="000000"/>
                          </a:solidFill>
                          <a:latin typeface="Arial Black" pitchFamily="34" charset="0"/>
                        </a:rPr>
                        <a:t>Insurance (NHI).</a:t>
                      </a:r>
                      <a:endParaRPr lang="en-ZA" sz="10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White Paper on NHI</a:t>
                      </a:r>
                      <a:endParaRPr lang="en-ZA" sz="1000" dirty="0">
                        <a:latin typeface="Arial Black" pitchFamily="34" charset="0"/>
                        <a:ea typeface="Calibri"/>
                        <a:cs typeface="Times New Roman"/>
                      </a:endParaRPr>
                    </a:p>
                  </a:txBody>
                  <a:tcPr marL="68581" marR="68581" marT="0" marB="0"/>
                </a:tc>
                <a:tc>
                  <a:txBody>
                    <a:bodyPr/>
                    <a:lstStyle/>
                    <a:p>
                      <a:pPr>
                        <a:spcAft>
                          <a:spcPts val="0"/>
                        </a:spcAft>
                      </a:pPr>
                      <a:r>
                        <a:rPr lang="en-US" sz="1000" dirty="0" smtClean="0">
                          <a:solidFill>
                            <a:srgbClr val="002060"/>
                          </a:solidFill>
                          <a:latin typeface="Arial Black" pitchFamily="34" charset="0"/>
                          <a:ea typeface="Times New Roman"/>
                          <a:cs typeface="Arial"/>
                        </a:rPr>
                        <a:t>Annual Target:</a:t>
                      </a:r>
                      <a:r>
                        <a:rPr lang="en-US" sz="1000" baseline="0" dirty="0" smtClean="0">
                          <a:solidFill>
                            <a:srgbClr val="002060"/>
                          </a:solidFill>
                          <a:latin typeface="Arial Black" pitchFamily="34" charset="0"/>
                          <a:ea typeface="Times New Roman"/>
                          <a:cs typeface="Arial"/>
                        </a:rPr>
                        <a:t> </a:t>
                      </a:r>
                      <a:r>
                        <a:rPr lang="en-US" sz="1000" dirty="0" err="1" smtClean="0">
                          <a:solidFill>
                            <a:schemeClr val="tx1"/>
                          </a:solidFill>
                          <a:latin typeface="Arial Black" pitchFamily="34" charset="0"/>
                          <a:ea typeface="Times New Roman"/>
                          <a:cs typeface="Arial"/>
                        </a:rPr>
                        <a:t>Finalise</a:t>
                      </a:r>
                      <a:r>
                        <a:rPr lang="en-US" sz="1000" dirty="0" smtClean="0">
                          <a:solidFill>
                            <a:schemeClr val="tx1"/>
                          </a:solidFill>
                          <a:latin typeface="Arial Black" pitchFamily="34" charset="0"/>
                          <a:ea typeface="Times New Roman"/>
                          <a:cs typeface="Arial"/>
                        </a:rPr>
                        <a:t> </a:t>
                      </a:r>
                      <a:r>
                        <a:rPr lang="en-US" sz="1000" dirty="0">
                          <a:solidFill>
                            <a:schemeClr val="tx1"/>
                          </a:solidFill>
                          <a:latin typeface="Arial Black" pitchFamily="34" charset="0"/>
                          <a:ea typeface="Times New Roman"/>
                          <a:cs typeface="Arial"/>
                        </a:rPr>
                        <a:t>and publish </a:t>
                      </a:r>
                      <a:r>
                        <a:rPr lang="en-US" sz="1000" dirty="0" smtClean="0">
                          <a:solidFill>
                            <a:schemeClr val="tx1"/>
                          </a:solidFill>
                          <a:latin typeface="Arial Black" pitchFamily="34" charset="0"/>
                          <a:ea typeface="Times New Roman"/>
                          <a:cs typeface="Arial"/>
                        </a:rPr>
                        <a:t>White </a:t>
                      </a:r>
                      <a:r>
                        <a:rPr lang="en-US" sz="1000" dirty="0">
                          <a:solidFill>
                            <a:schemeClr val="tx1"/>
                          </a:solidFill>
                          <a:latin typeface="Arial Black" pitchFamily="34" charset="0"/>
                          <a:ea typeface="Times New Roman"/>
                          <a:cs typeface="Arial"/>
                        </a:rPr>
                        <a:t>Paper on NHI</a:t>
                      </a:r>
                      <a:endParaRPr lang="en-ZA" sz="1000" dirty="0">
                        <a:solidFill>
                          <a:schemeClr val="tx1"/>
                        </a:solidFill>
                        <a:latin typeface="Arial Black" pitchFamily="34" charset="0"/>
                        <a:ea typeface="Times New Roman"/>
                        <a:cs typeface="Calibri"/>
                      </a:endParaRPr>
                    </a:p>
                  </a:txBody>
                  <a:tcPr marL="68581" marR="68581" marT="0" marB="0"/>
                </a:tc>
                <a:tc>
                  <a:txBody>
                    <a:bodyPr/>
                    <a:lstStyle/>
                    <a:p>
                      <a:r>
                        <a:rPr lang="en-US" sz="1000" kern="1200" dirty="0" smtClean="0">
                          <a:solidFill>
                            <a:schemeClr val="tx1"/>
                          </a:solidFill>
                          <a:latin typeface="Arial Black" pitchFamily="34" charset="0"/>
                          <a:ea typeface="+mn-ea"/>
                          <a:cs typeface="+mn-cs"/>
                        </a:rPr>
                        <a:t>Q2: White Paper on NHI submitted to Cabinet</a:t>
                      </a:r>
                    </a:p>
                    <a:p>
                      <a:r>
                        <a:rPr lang="en-US" sz="1000" kern="1200" dirty="0" smtClean="0">
                          <a:solidFill>
                            <a:schemeClr val="tx1"/>
                          </a:solidFill>
                          <a:latin typeface="Arial Black" pitchFamily="34" charset="0"/>
                          <a:ea typeface="+mn-ea"/>
                          <a:cs typeface="+mn-cs"/>
                        </a:rPr>
                        <a:t>Q3:White Paper on NHI published for public comment</a:t>
                      </a:r>
                      <a:endParaRPr lang="en-ZA" sz="1000" dirty="0">
                        <a:solidFill>
                          <a:schemeClr val="tx1"/>
                        </a:solidFill>
                        <a:latin typeface="Arial Black" pitchFamily="34" charset="0"/>
                        <a:ea typeface="Calibri"/>
                        <a:cs typeface="Times New Roman"/>
                      </a:endParaRPr>
                    </a:p>
                  </a:txBody>
                  <a:tcPr marL="68581" marR="68581" marT="0" marB="0"/>
                </a:tc>
                <a:tc>
                  <a:txBody>
                    <a:bodyPr/>
                    <a:lstStyle/>
                    <a:p>
                      <a:pPr marL="85725" indent="0" algn="l" fontAlgn="b"/>
                      <a:endParaRPr lang="en-ZA" sz="1000" b="0" i="0" u="none" strike="noStrike" dirty="0">
                        <a:solidFill>
                          <a:schemeClr val="tx1"/>
                        </a:solidFill>
                        <a:latin typeface="Arial Black" pitchFamily="34" charset="0"/>
                      </a:endParaRPr>
                    </a:p>
                  </a:txBody>
                  <a:tcPr marL="0" marR="0" marT="0" marB="0">
                    <a:solidFill>
                      <a:srgbClr val="00B050"/>
                    </a:solidFill>
                  </a:tcPr>
                </a:tc>
              </a:tr>
              <a:tr h="525838">
                <a:tc vMerge="1">
                  <a:txBody>
                    <a:bodyPr/>
                    <a:lstStyle/>
                    <a:p>
                      <a:pPr algn="l" fontAlgn="b"/>
                      <a:endParaRPr lang="en-ZA" sz="1400" b="0" i="0" u="none" strike="noStrike" dirty="0">
                        <a:solidFill>
                          <a:srgbClr val="000000"/>
                        </a:solidFill>
                        <a:latin typeface="Arial Black" pitchFamily="34" charset="0"/>
                      </a:endParaRPr>
                    </a:p>
                  </a:txBody>
                  <a:tcPr marL="0" marR="0" marT="0" marB="0" anchor="ctr"/>
                </a:tc>
                <a:tc>
                  <a:txBody>
                    <a:bodyPr/>
                    <a:lstStyle/>
                    <a:p>
                      <a:pPr>
                        <a:spcAft>
                          <a:spcPts val="0"/>
                        </a:spcAft>
                      </a:pPr>
                      <a:r>
                        <a:rPr lang="en-US" sz="1000">
                          <a:solidFill>
                            <a:srgbClr val="000000"/>
                          </a:solidFill>
                          <a:latin typeface="Arial Black" pitchFamily="34" charset="0"/>
                          <a:ea typeface="Times New Roman"/>
                          <a:cs typeface="Arial"/>
                        </a:rPr>
                        <a:t>Legislation for NHI</a:t>
                      </a:r>
                      <a:endParaRPr lang="en-ZA" sz="1000">
                        <a:solidFill>
                          <a:srgbClr val="000000"/>
                        </a:solidFill>
                        <a:latin typeface="Arial Black" pitchFamily="34" charset="0"/>
                        <a:ea typeface="Times New Roman"/>
                        <a:cs typeface="Calibri"/>
                      </a:endParaRPr>
                    </a:p>
                  </a:txBody>
                  <a:tcPr marL="68581" marR="68581" marT="0" marB="0"/>
                </a:tc>
                <a:tc>
                  <a:txBody>
                    <a:bodyPr/>
                    <a:lstStyle/>
                    <a:p>
                      <a:pPr>
                        <a:spcAft>
                          <a:spcPts val="0"/>
                        </a:spcAft>
                      </a:pPr>
                      <a:r>
                        <a:rPr lang="en-US" sz="1000" dirty="0" smtClean="0">
                          <a:solidFill>
                            <a:srgbClr val="002060"/>
                          </a:solidFill>
                          <a:latin typeface="Arial Black" pitchFamily="34" charset="0"/>
                          <a:ea typeface="Times New Roman"/>
                          <a:cs typeface="Arial"/>
                        </a:rPr>
                        <a:t>Annual Target:</a:t>
                      </a:r>
                      <a:r>
                        <a:rPr lang="en-US" sz="1000" baseline="0" dirty="0" smtClean="0">
                          <a:solidFill>
                            <a:srgbClr val="002060"/>
                          </a:solidFill>
                          <a:latin typeface="Arial Black" pitchFamily="34" charset="0"/>
                          <a:ea typeface="Times New Roman"/>
                          <a:cs typeface="Arial"/>
                        </a:rPr>
                        <a:t> </a:t>
                      </a:r>
                      <a:r>
                        <a:rPr lang="en-US" sz="1000" dirty="0" smtClean="0">
                          <a:solidFill>
                            <a:schemeClr val="tx1"/>
                          </a:solidFill>
                          <a:latin typeface="Arial Black" pitchFamily="34" charset="0"/>
                          <a:ea typeface="Times New Roman"/>
                          <a:cs typeface="Arial"/>
                        </a:rPr>
                        <a:t>Publication </a:t>
                      </a:r>
                      <a:r>
                        <a:rPr lang="en-US" sz="1000" dirty="0">
                          <a:solidFill>
                            <a:schemeClr val="tx1"/>
                          </a:solidFill>
                          <a:latin typeface="Arial Black" pitchFamily="34" charset="0"/>
                          <a:ea typeface="Times New Roman"/>
                          <a:cs typeface="Arial"/>
                        </a:rPr>
                        <a:t>of the White Paper</a:t>
                      </a:r>
                      <a:endParaRPr lang="en-ZA" sz="1000" dirty="0">
                        <a:solidFill>
                          <a:schemeClr val="tx1"/>
                        </a:solidFill>
                        <a:latin typeface="Arial Black" pitchFamily="34" charset="0"/>
                        <a:ea typeface="Times New Roman"/>
                        <a:cs typeface="Calibri"/>
                      </a:endParaRPr>
                    </a:p>
                  </a:txBody>
                  <a:tcPr marL="68581" marR="68581" marT="0" marB="0"/>
                </a:tc>
                <a:tc>
                  <a:txBody>
                    <a:bodyPr/>
                    <a:lstStyle/>
                    <a:p>
                      <a:pPr>
                        <a:lnSpc>
                          <a:spcPct val="115000"/>
                        </a:lnSpc>
                        <a:spcAft>
                          <a:spcPts val="0"/>
                        </a:spcAft>
                      </a:pPr>
                      <a:r>
                        <a:rPr lang="en-US" sz="1000" kern="1200" dirty="0" smtClean="0">
                          <a:solidFill>
                            <a:schemeClr val="tx1"/>
                          </a:solidFill>
                          <a:latin typeface="Arial Black" pitchFamily="34" charset="0"/>
                          <a:ea typeface="+mn-ea"/>
                          <a:cs typeface="+mn-cs"/>
                        </a:rPr>
                        <a:t>Draft legislation will be prepared once the White Paper is </a:t>
                      </a:r>
                      <a:r>
                        <a:rPr lang="en-US" sz="1000" kern="1200" dirty="0" err="1" smtClean="0">
                          <a:solidFill>
                            <a:schemeClr val="tx1"/>
                          </a:solidFill>
                          <a:latin typeface="Arial Black" pitchFamily="34" charset="0"/>
                          <a:ea typeface="+mn-ea"/>
                          <a:cs typeface="+mn-cs"/>
                        </a:rPr>
                        <a:t>finalised</a:t>
                      </a:r>
                      <a:endParaRPr lang="en-ZA" sz="1000" dirty="0">
                        <a:solidFill>
                          <a:schemeClr val="tx1"/>
                        </a:solidFill>
                        <a:latin typeface="Arial Black" pitchFamily="34" charset="0"/>
                        <a:ea typeface="Calibri"/>
                        <a:cs typeface="Times New Roman"/>
                      </a:endParaRPr>
                    </a:p>
                  </a:txBody>
                  <a:tcPr marL="68581" marR="68581" marT="0" marB="0"/>
                </a:tc>
                <a:tc>
                  <a:txBody>
                    <a:bodyPr/>
                    <a:lstStyle/>
                    <a:p>
                      <a:pPr marL="85725" marR="0" indent="0" algn="l" defTabSz="914400" rtl="0" eaLnBrk="1" fontAlgn="b" latinLnBrk="0" hangingPunct="1">
                        <a:lnSpc>
                          <a:spcPct val="100000"/>
                        </a:lnSpc>
                        <a:spcBef>
                          <a:spcPts val="0"/>
                        </a:spcBef>
                        <a:spcAft>
                          <a:spcPts val="0"/>
                        </a:spcAft>
                        <a:buClrTx/>
                        <a:buSzTx/>
                        <a:buFontTx/>
                        <a:buNone/>
                        <a:tabLst/>
                        <a:defRPr/>
                      </a:pPr>
                      <a:endParaRPr lang="en-ZA" sz="1000" b="0" i="0" u="none" strike="noStrike" dirty="0" smtClean="0">
                        <a:solidFill>
                          <a:schemeClr val="tx1"/>
                        </a:solidFill>
                        <a:latin typeface="Arial Black" pitchFamily="34" charset="0"/>
                      </a:endParaRPr>
                    </a:p>
                  </a:txBody>
                  <a:tcPr marL="0" marR="0" marT="0" marB="0">
                    <a:solidFill>
                      <a:srgbClr val="FFFF00"/>
                    </a:solidFill>
                  </a:tcPr>
                </a:tc>
              </a:tr>
              <a:tr h="690078">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pPr>
                        <a:spcAft>
                          <a:spcPts val="0"/>
                        </a:spcAft>
                      </a:pPr>
                      <a:r>
                        <a:rPr lang="en-ZA" sz="1000" kern="1200" dirty="0">
                          <a:solidFill>
                            <a:srgbClr val="000000"/>
                          </a:solidFill>
                          <a:latin typeface="Arial Black" pitchFamily="34" charset="0"/>
                          <a:ea typeface="Times New Roman"/>
                          <a:cs typeface="Arial"/>
                        </a:rPr>
                        <a:t>Establishment of the National Health Insurance Fund</a:t>
                      </a:r>
                      <a:r>
                        <a:rPr lang="en-US" sz="1000" dirty="0">
                          <a:solidFill>
                            <a:srgbClr val="000000"/>
                          </a:solidFill>
                          <a:latin typeface="Arial Black" pitchFamily="34" charset="0"/>
                          <a:ea typeface="Times New Roman"/>
                          <a:cs typeface="Arial"/>
                        </a:rPr>
                        <a:t> </a:t>
                      </a:r>
                      <a:endParaRPr lang="en-ZA" sz="1000" dirty="0">
                        <a:solidFill>
                          <a:srgbClr val="000000"/>
                        </a:solidFill>
                        <a:latin typeface="Arial Black" pitchFamily="34" charset="0"/>
                        <a:ea typeface="Times New Roman"/>
                        <a:cs typeface="Calibri"/>
                      </a:endParaRPr>
                    </a:p>
                  </a:txBody>
                  <a:tcPr marL="68581" marR="68581" marT="0" marB="0"/>
                </a:tc>
                <a:tc>
                  <a:txBody>
                    <a:bodyPr/>
                    <a:lstStyle/>
                    <a:p>
                      <a:pPr>
                        <a:spcAft>
                          <a:spcPts val="0"/>
                        </a:spcAft>
                      </a:pPr>
                      <a:r>
                        <a:rPr lang="en-US" sz="1000" kern="1200" dirty="0" smtClean="0">
                          <a:solidFill>
                            <a:schemeClr val="tx2">
                              <a:lumMod val="60000"/>
                              <a:lumOff val="40000"/>
                            </a:schemeClr>
                          </a:solidFill>
                          <a:latin typeface="Arial Black" pitchFamily="34" charset="0"/>
                          <a:ea typeface="+mn-ea"/>
                          <a:cs typeface="+mn-cs"/>
                        </a:rPr>
                        <a:t>Quarter</a:t>
                      </a:r>
                      <a:r>
                        <a:rPr lang="en-US" sz="1000" kern="1200" baseline="0" dirty="0" smtClean="0">
                          <a:solidFill>
                            <a:schemeClr val="tx2">
                              <a:lumMod val="60000"/>
                              <a:lumOff val="40000"/>
                            </a:schemeClr>
                          </a:solidFill>
                          <a:latin typeface="Arial Black" pitchFamily="34" charset="0"/>
                          <a:ea typeface="+mn-ea"/>
                          <a:cs typeface="+mn-cs"/>
                        </a:rPr>
                        <a:t>  2 Target: </a:t>
                      </a:r>
                      <a:r>
                        <a:rPr lang="en-US" sz="1000" kern="1200" baseline="0" dirty="0" smtClean="0">
                          <a:solidFill>
                            <a:schemeClr val="tx1"/>
                          </a:solidFill>
                          <a:latin typeface="Arial Black" pitchFamily="34" charset="0"/>
                          <a:ea typeface="+mn-ea"/>
                          <a:cs typeface="+mn-cs"/>
                        </a:rPr>
                        <a:t>Funding modality for creation of the NHI Fund Project Team determined and </a:t>
                      </a:r>
                      <a:r>
                        <a:rPr lang="en-US" sz="1000" kern="1200" baseline="0" dirty="0" err="1" smtClean="0">
                          <a:solidFill>
                            <a:schemeClr val="tx1"/>
                          </a:solidFill>
                          <a:latin typeface="Arial Black" pitchFamily="34" charset="0"/>
                          <a:ea typeface="+mn-ea"/>
                          <a:cs typeface="+mn-cs"/>
                        </a:rPr>
                        <a:t>mobilised</a:t>
                      </a:r>
                      <a:endParaRPr lang="en-US" sz="1000" dirty="0" smtClean="0">
                        <a:solidFill>
                          <a:schemeClr val="tx1"/>
                        </a:solidFill>
                        <a:latin typeface="Arial Black" pitchFamily="34" charset="0"/>
                        <a:ea typeface="Times New Roman"/>
                        <a:cs typeface="Arial"/>
                      </a:endParaRPr>
                    </a:p>
                    <a:p>
                      <a:pPr>
                        <a:spcAft>
                          <a:spcPts val="0"/>
                        </a:spcAft>
                      </a:pPr>
                      <a:endParaRPr lang="en-US" sz="1000" dirty="0" smtClean="0">
                        <a:solidFill>
                          <a:srgbClr val="000000"/>
                        </a:solidFill>
                        <a:latin typeface="Arial Black" pitchFamily="34" charset="0"/>
                        <a:ea typeface="Times New Roman"/>
                        <a:cs typeface="Arial"/>
                      </a:endParaRPr>
                    </a:p>
                    <a:p>
                      <a:pPr>
                        <a:spcAft>
                          <a:spcPts val="0"/>
                        </a:spcAft>
                      </a:pPr>
                      <a:r>
                        <a:rPr lang="en-US" sz="1000" dirty="0" smtClean="0">
                          <a:solidFill>
                            <a:schemeClr val="tx2">
                              <a:lumMod val="60000"/>
                              <a:lumOff val="40000"/>
                            </a:schemeClr>
                          </a:solidFill>
                          <a:latin typeface="Arial Black" pitchFamily="34" charset="0"/>
                          <a:ea typeface="Times New Roman"/>
                          <a:cs typeface="Arial"/>
                        </a:rPr>
                        <a:t>Quarter 3 target</a:t>
                      </a:r>
                      <a:r>
                        <a:rPr lang="en-US" sz="1000" dirty="0" smtClean="0">
                          <a:solidFill>
                            <a:srgbClr val="000000"/>
                          </a:solidFill>
                          <a:latin typeface="Arial Black" pitchFamily="34" charset="0"/>
                          <a:ea typeface="Times New Roman"/>
                          <a:cs typeface="Arial"/>
                        </a:rPr>
                        <a:t>: </a:t>
                      </a:r>
                      <a:r>
                        <a:rPr lang="en-US" sz="1000" kern="1200" dirty="0" smtClean="0">
                          <a:solidFill>
                            <a:schemeClr val="dk1"/>
                          </a:solidFill>
                          <a:latin typeface="Arial Black" pitchFamily="34" charset="0"/>
                          <a:ea typeface="+mn-ea"/>
                          <a:cs typeface="+mn-cs"/>
                        </a:rPr>
                        <a:t>Project Team created and appointed </a:t>
                      </a:r>
                      <a:endParaRPr lang="en-ZA" sz="1000" dirty="0">
                        <a:solidFill>
                          <a:srgbClr val="000000"/>
                        </a:solidFill>
                        <a:latin typeface="Arial Black" pitchFamily="34" charset="0"/>
                        <a:ea typeface="Times New Roman"/>
                        <a:cs typeface="Calibri"/>
                      </a:endParaRPr>
                    </a:p>
                  </a:txBody>
                  <a:tcPr marL="68581" marR="68581" marT="0" marB="0"/>
                </a:tc>
                <a:tc>
                  <a:txBody>
                    <a:bodyPr/>
                    <a:lstStyle/>
                    <a:p>
                      <a:pPr>
                        <a:lnSpc>
                          <a:spcPct val="115000"/>
                        </a:lnSpc>
                        <a:spcAft>
                          <a:spcPts val="0"/>
                        </a:spcAft>
                      </a:pPr>
                      <a:r>
                        <a:rPr lang="en-ZA" sz="1000" dirty="0" smtClean="0">
                          <a:solidFill>
                            <a:schemeClr val="tx1"/>
                          </a:solidFill>
                          <a:latin typeface="Arial Black" pitchFamily="34" charset="0"/>
                          <a:ea typeface="Calibri"/>
                          <a:cs typeface="Times New Roman"/>
                        </a:rPr>
                        <a:t>Q2:</a:t>
                      </a:r>
                      <a:r>
                        <a:rPr lang="en-US" sz="1000" kern="1200" dirty="0" smtClean="0">
                          <a:solidFill>
                            <a:schemeClr val="tx1"/>
                          </a:solidFill>
                          <a:latin typeface="Arial Black" pitchFamily="34" charset="0"/>
                          <a:ea typeface="+mn-ea"/>
                          <a:cs typeface="+mn-cs"/>
                        </a:rPr>
                        <a:t>Funding modality document has been developed</a:t>
                      </a:r>
                      <a:endParaRPr lang="en-ZA" sz="1000" dirty="0" smtClean="0">
                        <a:solidFill>
                          <a:schemeClr val="tx1"/>
                        </a:solidFill>
                        <a:latin typeface="Arial Black" pitchFamily="34" charset="0"/>
                        <a:ea typeface="Calibri"/>
                        <a:cs typeface="Times New Roman"/>
                      </a:endParaRPr>
                    </a:p>
                    <a:p>
                      <a:pPr>
                        <a:lnSpc>
                          <a:spcPct val="115000"/>
                        </a:lnSpc>
                        <a:spcAft>
                          <a:spcPts val="0"/>
                        </a:spcAft>
                      </a:pPr>
                      <a:endParaRPr lang="en-ZA" sz="1000" dirty="0" smtClean="0">
                        <a:solidFill>
                          <a:schemeClr val="tx1"/>
                        </a:solidFill>
                        <a:latin typeface="Arial Black" pitchFamily="34" charset="0"/>
                        <a:ea typeface="Calibri"/>
                        <a:cs typeface="Times New Roman"/>
                      </a:endParaRPr>
                    </a:p>
                    <a:p>
                      <a:pPr>
                        <a:lnSpc>
                          <a:spcPct val="115000"/>
                        </a:lnSpc>
                        <a:spcAft>
                          <a:spcPts val="0"/>
                        </a:spcAft>
                      </a:pPr>
                      <a:endParaRPr lang="en-ZA" sz="1000" dirty="0" smtClean="0">
                        <a:solidFill>
                          <a:schemeClr val="tx1"/>
                        </a:solidFill>
                        <a:latin typeface="Arial Black" pitchFamily="34" charset="0"/>
                        <a:ea typeface="Calibri"/>
                        <a:cs typeface="Times New Roman"/>
                      </a:endParaRPr>
                    </a:p>
                    <a:p>
                      <a:pPr>
                        <a:lnSpc>
                          <a:spcPct val="115000"/>
                        </a:lnSpc>
                        <a:spcAft>
                          <a:spcPts val="0"/>
                        </a:spcAft>
                      </a:pPr>
                      <a:endParaRPr lang="en-ZA" sz="1000" dirty="0" smtClean="0">
                        <a:solidFill>
                          <a:schemeClr val="tx1"/>
                        </a:solidFill>
                        <a:latin typeface="Arial Black" pitchFamily="34" charset="0"/>
                        <a:ea typeface="Calibri"/>
                        <a:cs typeface="Times New Roman"/>
                      </a:endParaRPr>
                    </a:p>
                    <a:p>
                      <a:pPr>
                        <a:lnSpc>
                          <a:spcPct val="115000"/>
                        </a:lnSpc>
                        <a:spcAft>
                          <a:spcPts val="0"/>
                        </a:spcAft>
                      </a:pPr>
                      <a:r>
                        <a:rPr lang="en-ZA" sz="1000" dirty="0" smtClean="0">
                          <a:solidFill>
                            <a:schemeClr val="tx1"/>
                          </a:solidFill>
                          <a:latin typeface="Arial Black" pitchFamily="34" charset="0"/>
                          <a:ea typeface="Calibri"/>
                          <a:cs typeface="Times New Roman"/>
                        </a:rPr>
                        <a:t>Q3: Chapter</a:t>
                      </a:r>
                      <a:r>
                        <a:rPr lang="en-ZA" sz="1000" baseline="0" dirty="0" smtClean="0">
                          <a:solidFill>
                            <a:schemeClr val="tx1"/>
                          </a:solidFill>
                          <a:latin typeface="Arial Black" pitchFamily="34" charset="0"/>
                          <a:ea typeface="Calibri"/>
                          <a:cs typeface="Times New Roman"/>
                        </a:rPr>
                        <a:t> 7 of the  White Paper covers f</a:t>
                      </a:r>
                      <a:r>
                        <a:rPr lang="en-ZA" sz="1000" dirty="0" smtClean="0">
                          <a:solidFill>
                            <a:schemeClr val="tx1"/>
                          </a:solidFill>
                          <a:latin typeface="Arial Black" pitchFamily="34" charset="0"/>
                          <a:ea typeface="Calibri"/>
                          <a:cs typeface="Times New Roman"/>
                        </a:rPr>
                        <a:t>unding</a:t>
                      </a:r>
                      <a:r>
                        <a:rPr lang="en-ZA" sz="1000" baseline="0" dirty="0" smtClean="0">
                          <a:solidFill>
                            <a:schemeClr val="tx1"/>
                          </a:solidFill>
                          <a:latin typeface="Arial Black" pitchFamily="34" charset="0"/>
                          <a:ea typeface="Calibri"/>
                          <a:cs typeface="Times New Roman"/>
                        </a:rPr>
                        <a:t> options </a:t>
                      </a:r>
                      <a:endParaRPr lang="en-ZA" sz="1000" dirty="0">
                        <a:solidFill>
                          <a:schemeClr val="tx1"/>
                        </a:solidFill>
                        <a:latin typeface="Arial Black" pitchFamily="34" charset="0"/>
                        <a:ea typeface="Calibri"/>
                        <a:cs typeface="Times New Roman"/>
                      </a:endParaRPr>
                    </a:p>
                  </a:txBody>
                  <a:tcPr marL="68581" marR="68581" marT="0" marB="0"/>
                </a:tc>
                <a:tc>
                  <a:txBody>
                    <a:bodyPr/>
                    <a:lstStyle/>
                    <a:p>
                      <a:pPr marL="85725" marR="0" indent="0" algn="l" defTabSz="914400" rtl="0" eaLnBrk="1" fontAlgn="b" latinLnBrk="0" hangingPunct="1">
                        <a:lnSpc>
                          <a:spcPct val="100000"/>
                        </a:lnSpc>
                        <a:spcBef>
                          <a:spcPts val="0"/>
                        </a:spcBef>
                        <a:spcAft>
                          <a:spcPts val="0"/>
                        </a:spcAft>
                        <a:buClrTx/>
                        <a:buSzTx/>
                        <a:buFontTx/>
                        <a:buNone/>
                        <a:tabLst/>
                        <a:defRPr/>
                      </a:pPr>
                      <a:endParaRPr lang="en-ZA" sz="1000" b="0" i="0" u="none" strike="noStrike" dirty="0" smtClean="0">
                        <a:solidFill>
                          <a:schemeClr val="tx1"/>
                        </a:solidFill>
                        <a:latin typeface="Arial Black" pitchFamily="34" charset="0"/>
                      </a:endParaRPr>
                    </a:p>
                  </a:txBody>
                  <a:tcPr marL="0" marR="0" marT="0" marB="0">
                    <a:solidFill>
                      <a:srgbClr val="FFFF00"/>
                    </a:solidFill>
                  </a:tcPr>
                </a:tc>
              </a:tr>
              <a:tr h="1226955">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pPr>
                        <a:spcAft>
                          <a:spcPts val="0"/>
                        </a:spcAft>
                      </a:pPr>
                      <a:r>
                        <a:rPr lang="en-US" sz="1000" dirty="0">
                          <a:solidFill>
                            <a:srgbClr val="000000"/>
                          </a:solidFill>
                          <a:latin typeface="Arial Black" pitchFamily="34" charset="0"/>
                          <a:ea typeface="Times New Roman"/>
                          <a:cs typeface="Arial"/>
                        </a:rPr>
                        <a:t>Review Annual dispensing fee</a:t>
                      </a:r>
                      <a:endParaRPr lang="en-ZA" sz="1000" dirty="0">
                        <a:solidFill>
                          <a:srgbClr val="000000"/>
                        </a:solidFill>
                        <a:latin typeface="Arial Black" pitchFamily="34" charset="0"/>
                        <a:ea typeface="Times New Roman"/>
                        <a:cs typeface="Calibri"/>
                      </a:endParaRPr>
                    </a:p>
                  </a:txBody>
                  <a:tcPr marL="68581" marR="68581" marT="0" marB="0"/>
                </a:tc>
                <a:tc>
                  <a:txBody>
                    <a:bodyPr/>
                    <a:lstStyle/>
                    <a:p>
                      <a:pPr>
                        <a:spcAft>
                          <a:spcPts val="0"/>
                        </a:spcAft>
                      </a:pPr>
                      <a:r>
                        <a:rPr lang="en-US" sz="1000" dirty="0" smtClean="0">
                          <a:solidFill>
                            <a:srgbClr val="002060"/>
                          </a:solidFill>
                          <a:latin typeface="Arial Black" pitchFamily="34" charset="0"/>
                          <a:ea typeface="Times New Roman"/>
                          <a:cs typeface="Arial"/>
                        </a:rPr>
                        <a:t>Annual target</a:t>
                      </a:r>
                      <a:r>
                        <a:rPr lang="en-US" sz="1000" baseline="0" dirty="0" smtClean="0">
                          <a:solidFill>
                            <a:srgbClr val="002060"/>
                          </a:solidFill>
                          <a:latin typeface="Arial Black" pitchFamily="34" charset="0"/>
                          <a:ea typeface="Times New Roman"/>
                          <a:cs typeface="Arial"/>
                        </a:rPr>
                        <a:t>: </a:t>
                      </a:r>
                      <a:r>
                        <a:rPr lang="en-US" sz="1000" dirty="0" smtClean="0">
                          <a:solidFill>
                            <a:srgbClr val="000000"/>
                          </a:solidFill>
                          <a:latin typeface="Arial Black" pitchFamily="34" charset="0"/>
                          <a:ea typeface="Times New Roman"/>
                          <a:cs typeface="Arial"/>
                        </a:rPr>
                        <a:t>Review </a:t>
                      </a:r>
                      <a:r>
                        <a:rPr lang="en-US" sz="1000" dirty="0">
                          <a:solidFill>
                            <a:srgbClr val="000000"/>
                          </a:solidFill>
                          <a:latin typeface="Arial Black" pitchFamily="34" charset="0"/>
                          <a:ea typeface="Times New Roman"/>
                          <a:cs typeface="Arial"/>
                        </a:rPr>
                        <a:t>of the 2015/16 dispensing fee in determining the 2016/17 maximum dispensing fee</a:t>
                      </a:r>
                      <a:endParaRPr lang="en-ZA" sz="1000" dirty="0">
                        <a:solidFill>
                          <a:srgbClr val="000000"/>
                        </a:solidFill>
                        <a:latin typeface="Arial Black" pitchFamily="34" charset="0"/>
                        <a:ea typeface="Times New Roman"/>
                        <a:cs typeface="Calibri"/>
                      </a:endParaRPr>
                    </a:p>
                  </a:txBody>
                  <a:tcPr marL="68581" marR="68581" marT="0" marB="0"/>
                </a:tc>
                <a:tc>
                  <a:txBody>
                    <a:bodyPr/>
                    <a:lstStyle/>
                    <a:p>
                      <a:pPr>
                        <a:lnSpc>
                          <a:spcPct val="115000"/>
                        </a:lnSpc>
                        <a:spcAft>
                          <a:spcPts val="0"/>
                        </a:spcAft>
                      </a:pPr>
                      <a:r>
                        <a:rPr lang="en-US" sz="1000" kern="1200" dirty="0" smtClean="0">
                          <a:solidFill>
                            <a:schemeClr val="tx1"/>
                          </a:solidFill>
                          <a:latin typeface="Arial Black" pitchFamily="34" charset="0"/>
                          <a:ea typeface="+mn-ea"/>
                          <a:cs typeface="+mn-cs"/>
                        </a:rPr>
                        <a:t>Q2:Draft Dispensing Fee for persons licensed in terms of Section 22 C 1 A of the Medicines Act was </a:t>
                      </a:r>
                      <a:r>
                        <a:rPr lang="en-US" sz="1000" kern="1200" dirty="0" err="1" smtClean="0">
                          <a:solidFill>
                            <a:schemeClr val="tx1"/>
                          </a:solidFill>
                          <a:latin typeface="Arial Black" pitchFamily="34" charset="0"/>
                          <a:ea typeface="+mn-ea"/>
                          <a:cs typeface="+mn-cs"/>
                        </a:rPr>
                        <a:t>finalised</a:t>
                      </a:r>
                      <a:r>
                        <a:rPr lang="en-US" sz="1000" kern="1200" dirty="0" smtClean="0">
                          <a:solidFill>
                            <a:schemeClr val="tx1"/>
                          </a:solidFill>
                          <a:latin typeface="Arial Black" pitchFamily="34" charset="0"/>
                          <a:ea typeface="+mn-ea"/>
                          <a:cs typeface="+mn-cs"/>
                        </a:rPr>
                        <a:t> and published</a:t>
                      </a:r>
                      <a:br>
                        <a:rPr lang="en-US" sz="1000" kern="1200" dirty="0" smtClean="0">
                          <a:solidFill>
                            <a:schemeClr val="tx1"/>
                          </a:solidFill>
                          <a:latin typeface="Arial Black" pitchFamily="34" charset="0"/>
                          <a:ea typeface="+mn-ea"/>
                          <a:cs typeface="+mn-cs"/>
                        </a:rPr>
                      </a:br>
                      <a:r>
                        <a:rPr lang="en-US" sz="1000" kern="1200" dirty="0" smtClean="0">
                          <a:solidFill>
                            <a:schemeClr val="tx1"/>
                          </a:solidFill>
                          <a:latin typeface="Arial Black" pitchFamily="34" charset="0"/>
                          <a:ea typeface="+mn-ea"/>
                          <a:cs typeface="+mn-cs"/>
                        </a:rPr>
                        <a:t> </a:t>
                      </a:r>
                    </a:p>
                    <a:p>
                      <a:pPr>
                        <a:lnSpc>
                          <a:spcPct val="115000"/>
                        </a:lnSpc>
                        <a:spcAft>
                          <a:spcPts val="0"/>
                        </a:spcAft>
                      </a:pPr>
                      <a:r>
                        <a:rPr lang="en-US" sz="1000" kern="1200" dirty="0" smtClean="0">
                          <a:solidFill>
                            <a:schemeClr val="tx1"/>
                          </a:solidFill>
                          <a:latin typeface="Arial Black" pitchFamily="34" charset="0"/>
                          <a:ea typeface="+mn-ea"/>
                          <a:cs typeface="+mn-cs"/>
                        </a:rPr>
                        <a:t>Q3: For Pharmacists, comments on dispensing  fee were reviewed </a:t>
                      </a:r>
                      <a:endParaRPr lang="en-ZA" sz="1000" dirty="0">
                        <a:solidFill>
                          <a:schemeClr val="tx1"/>
                        </a:solidFill>
                        <a:latin typeface="Arial Black" pitchFamily="34" charset="0"/>
                        <a:ea typeface="Calibri"/>
                        <a:cs typeface="Times New Roman"/>
                      </a:endParaRPr>
                    </a:p>
                  </a:txBody>
                  <a:tcPr marL="68581" marR="68581" marT="0" marB="0"/>
                </a:tc>
                <a:tc>
                  <a:txBody>
                    <a:bodyPr/>
                    <a:lstStyle/>
                    <a:p>
                      <a:pPr marL="85725" marR="0" indent="0" algn="l" defTabSz="914400" rtl="0" eaLnBrk="1" fontAlgn="b" latinLnBrk="0" hangingPunct="1">
                        <a:lnSpc>
                          <a:spcPct val="100000"/>
                        </a:lnSpc>
                        <a:spcBef>
                          <a:spcPts val="0"/>
                        </a:spcBef>
                        <a:spcAft>
                          <a:spcPts val="0"/>
                        </a:spcAft>
                        <a:buClrTx/>
                        <a:buSzTx/>
                        <a:buFontTx/>
                        <a:buNone/>
                        <a:tabLst/>
                        <a:defRPr/>
                      </a:pPr>
                      <a:endParaRPr lang="en-ZA" sz="1000" b="0" i="0" u="none" strike="noStrike" dirty="0" smtClean="0">
                        <a:solidFill>
                          <a:schemeClr val="tx1"/>
                        </a:solidFill>
                        <a:latin typeface="Arial Black" pitchFamily="34" charset="0"/>
                      </a:endParaRPr>
                    </a:p>
                  </a:txBody>
                  <a:tcPr marL="0" marR="0" marT="0" marB="0">
                    <a:solidFill>
                      <a:srgbClr val="00B050"/>
                    </a:solidFill>
                  </a:tcPr>
                </a:tc>
              </a:tr>
            </a:tbl>
          </a:graphicData>
        </a:graphic>
      </p:graphicFrame>
      <p:sp>
        <p:nvSpPr>
          <p:cNvPr id="10" name="Rectangle 2"/>
          <p:cNvSpPr txBox="1">
            <a:spLocks noChangeArrowheads="1"/>
          </p:cNvSpPr>
          <p:nvPr/>
        </p:nvSpPr>
        <p:spPr>
          <a:xfrm>
            <a:off x="0" y="134938"/>
            <a:ext cx="7235825" cy="990600"/>
          </a:xfrm>
          <a:prstGeom prst="rect">
            <a:avLst/>
          </a:prstGeom>
        </p:spPr>
        <p:txBody>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a:t>
            </a:r>
            <a:r>
              <a:rPr lang="en-ZA" sz="2400" b="1" dirty="0">
                <a:solidFill>
                  <a:schemeClr val="bg1"/>
                </a:solidFill>
                <a:latin typeface="Arial" pitchFamily="34" charset="0"/>
                <a:cs typeface="Arial" pitchFamily="34" charset="0"/>
              </a:rPr>
              <a:t> National Health Insurance, Health Planning and Systems Enablement</a:t>
            </a:r>
            <a:endParaRPr lang="en-GB" sz="2400" b="1" dirty="0">
              <a:solidFill>
                <a:schemeClr val="bg1"/>
              </a:solidFill>
              <a:latin typeface="Arial" pitchFamily="34" charset="0"/>
              <a:ea typeface="+mj-ea"/>
              <a:cs typeface="Arial" pitchFamily="34" charset="0"/>
            </a:endParaRPr>
          </a:p>
        </p:txBody>
      </p:sp>
      <p:sp>
        <p:nvSpPr>
          <p:cNvPr id="17450" name="Slide Number Placeholder 19"/>
          <p:cNvSpPr txBox="1">
            <a:spLocks/>
          </p:cNvSpPr>
          <p:nvPr/>
        </p:nvSpPr>
        <p:spPr bwMode="auto">
          <a:xfrm>
            <a:off x="8172450" y="6308725"/>
            <a:ext cx="549275" cy="365125"/>
          </a:xfrm>
          <a:prstGeom prst="rect">
            <a:avLst/>
          </a:prstGeom>
          <a:noFill/>
          <a:ln w="9525">
            <a:noFill/>
            <a:miter lim="800000"/>
            <a:headEnd/>
            <a:tailEnd/>
          </a:ln>
        </p:spPr>
        <p:txBody>
          <a:bodyPr/>
          <a:lstStyle/>
          <a:p>
            <a:r>
              <a:rPr lang="en-US"/>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1843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8" name="Table 7"/>
          <p:cNvGraphicFramePr>
            <a:graphicFrameLocks noGrp="1"/>
          </p:cNvGraphicFramePr>
          <p:nvPr/>
        </p:nvGraphicFramePr>
        <p:xfrm>
          <a:off x="-1" y="857250"/>
          <a:ext cx="9144001" cy="6000751"/>
        </p:xfrm>
        <a:graphic>
          <a:graphicData uri="http://schemas.openxmlformats.org/drawingml/2006/table">
            <a:tbl>
              <a:tblPr firstRow="1" bandRow="1">
                <a:tableStyleId>{5C22544A-7EE6-4342-B048-85BDC9FD1C3A}</a:tableStyleId>
              </a:tblPr>
              <a:tblGrid>
                <a:gridCol w="1274257"/>
                <a:gridCol w="1424025"/>
                <a:gridCol w="2323410"/>
                <a:gridCol w="2848051"/>
                <a:gridCol w="1274258"/>
              </a:tblGrid>
              <a:tr h="437654">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marL="91443" marR="91443" marT="45721" marB="45721"/>
                </a:tc>
                <a:tc>
                  <a:txBody>
                    <a:bodyPr/>
                    <a:lstStyle/>
                    <a:p>
                      <a:pPr algn="l"/>
                      <a:r>
                        <a:rPr lang="en-US" sz="1000" dirty="0" smtClean="0">
                          <a:latin typeface="Arial Black" pitchFamily="34" charset="0"/>
                        </a:rPr>
                        <a:t>Indicator</a:t>
                      </a:r>
                      <a:endParaRPr lang="en-US" sz="1000" dirty="0">
                        <a:latin typeface="Arial Black" pitchFamily="34" charset="0"/>
                      </a:endParaRPr>
                    </a:p>
                  </a:txBody>
                  <a:tcPr marL="91443" marR="91443" marT="45721" marB="45721"/>
                </a:tc>
                <a:tc>
                  <a:txBody>
                    <a:bodyPr/>
                    <a:lstStyle/>
                    <a:p>
                      <a:pPr algn="l"/>
                      <a:r>
                        <a:rPr lang="en-US" sz="1000" dirty="0" smtClean="0">
                          <a:latin typeface="Arial Black" pitchFamily="34" charset="0"/>
                        </a:rPr>
                        <a:t>Target</a:t>
                      </a:r>
                      <a:endParaRPr lang="en-US" sz="1000" dirty="0">
                        <a:latin typeface="Arial Black" pitchFamily="34" charset="0"/>
                      </a:endParaRPr>
                    </a:p>
                  </a:txBody>
                  <a:tcPr marL="91443" marR="91443" marT="45721" marB="45721"/>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L="91443" marR="91443"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txBody>
                  <a:tcPr marL="91443" marR="91443" marT="45721" marB="45721"/>
                </a:tc>
              </a:tr>
              <a:tr h="1009964">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Publish &amp; implement Single Exit Price Adjustments Annually.</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1000" kern="1200" dirty="0" smtClean="0">
                          <a:solidFill>
                            <a:schemeClr val="tx2">
                              <a:lumMod val="60000"/>
                              <a:lumOff val="40000"/>
                            </a:schemeClr>
                          </a:solidFill>
                          <a:latin typeface="Arial Black" pitchFamily="34" charset="0"/>
                          <a:ea typeface="+mn-ea"/>
                          <a:cs typeface="+mn-cs"/>
                        </a:rPr>
                        <a:t>Q</a:t>
                      </a:r>
                      <a:r>
                        <a:rPr lang="en-ZA" sz="1000" kern="1200" dirty="0" smtClean="0">
                          <a:solidFill>
                            <a:schemeClr val="tx2">
                              <a:lumMod val="60000"/>
                              <a:lumOff val="40000"/>
                            </a:schemeClr>
                          </a:solidFill>
                          <a:latin typeface="Arial Black" pitchFamily="34" charset="0"/>
                          <a:ea typeface="+mn-ea"/>
                          <a:cs typeface="+mn-cs"/>
                        </a:rPr>
                        <a:t>2</a:t>
                      </a:r>
                      <a:r>
                        <a:rPr lang="en-US" sz="1000" kern="1200" baseline="0" dirty="0" smtClean="0">
                          <a:solidFill>
                            <a:schemeClr val="tx2">
                              <a:lumMod val="60000"/>
                              <a:lumOff val="40000"/>
                            </a:schemeClr>
                          </a:solidFill>
                          <a:latin typeface="Arial Black" pitchFamily="34" charset="0"/>
                          <a:ea typeface="+mn-ea"/>
                          <a:cs typeface="+mn-cs"/>
                        </a:rPr>
                        <a:t> Target</a:t>
                      </a:r>
                      <a:r>
                        <a:rPr lang="en-US" sz="1000" kern="1200" baseline="0" dirty="0" smtClean="0">
                          <a:solidFill>
                            <a:schemeClr val="dk1"/>
                          </a:solidFill>
                          <a:latin typeface="Arial Black" pitchFamily="34" charset="0"/>
                          <a:ea typeface="+mn-ea"/>
                          <a:cs typeface="+mn-cs"/>
                        </a:rPr>
                        <a:t>:  publication of methodology for comment</a:t>
                      </a:r>
                    </a:p>
                    <a:p>
                      <a:pPr marL="0" marR="0" indent="0" algn="l" defTabSz="914400" rtl="0" eaLnBrk="1" fontAlgn="auto" latinLnBrk="0" hangingPunct="1">
                        <a:lnSpc>
                          <a:spcPct val="115000"/>
                        </a:lnSpc>
                        <a:spcBef>
                          <a:spcPts val="0"/>
                        </a:spcBef>
                        <a:spcAft>
                          <a:spcPts val="0"/>
                        </a:spcAft>
                        <a:buClrTx/>
                        <a:buSzTx/>
                        <a:buFontTx/>
                        <a:buNone/>
                        <a:tabLst/>
                        <a:defRPr/>
                      </a:pPr>
                      <a:r>
                        <a:rPr lang="en-US" sz="1000" kern="1200" dirty="0" smtClean="0">
                          <a:solidFill>
                            <a:schemeClr val="tx2">
                              <a:lumMod val="60000"/>
                              <a:lumOff val="40000"/>
                            </a:schemeClr>
                          </a:solidFill>
                          <a:latin typeface="Arial Black" pitchFamily="34" charset="0"/>
                          <a:ea typeface="+mn-ea"/>
                          <a:cs typeface="+mn-cs"/>
                        </a:rPr>
                        <a:t>Q</a:t>
                      </a:r>
                      <a:r>
                        <a:rPr lang="en-US" sz="1000" kern="1200" baseline="0" dirty="0" smtClean="0">
                          <a:solidFill>
                            <a:schemeClr val="tx2">
                              <a:lumMod val="60000"/>
                              <a:lumOff val="40000"/>
                            </a:schemeClr>
                          </a:solidFill>
                          <a:latin typeface="Arial Black" pitchFamily="34" charset="0"/>
                          <a:ea typeface="+mn-ea"/>
                          <a:cs typeface="+mn-cs"/>
                        </a:rPr>
                        <a:t>3 Target</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Finalisation of the methodology and application</a:t>
                      </a:r>
                      <a:endParaRPr lang="en-ZA" sz="1000" dirty="0">
                        <a:latin typeface="Arial Black" pitchFamily="34" charset="0"/>
                        <a:ea typeface="Calibri"/>
                        <a:cs typeface="Times New Roman"/>
                      </a:endParaRPr>
                    </a:p>
                  </a:txBody>
                  <a:tcPr marL="68582" marR="68582" marT="0" marB="0"/>
                </a:tc>
                <a:tc>
                  <a:txBody>
                    <a:bodyPr/>
                    <a:lstStyle/>
                    <a:p>
                      <a:pPr marL="85725" indent="0" algn="l" fontAlgn="b"/>
                      <a:r>
                        <a:rPr lang="en-US" sz="1000" kern="1200" dirty="0" smtClean="0">
                          <a:solidFill>
                            <a:schemeClr val="tx1"/>
                          </a:solidFill>
                          <a:latin typeface="Arial Black" pitchFamily="34" charset="0"/>
                          <a:ea typeface="+mn-ea"/>
                          <a:cs typeface="+mn-cs"/>
                        </a:rPr>
                        <a:t>Q2: Draft 2016 SEP Adjustment published for comment </a:t>
                      </a:r>
                    </a:p>
                    <a:p>
                      <a:pPr marL="85725" indent="0" algn="l" fontAlgn="b"/>
                      <a:r>
                        <a:rPr lang="en-US" sz="1000" kern="1200" dirty="0" smtClean="0">
                          <a:solidFill>
                            <a:schemeClr val="tx1"/>
                          </a:solidFill>
                          <a:latin typeface="Arial Black" pitchFamily="34" charset="0"/>
                          <a:ea typeface="+mn-ea"/>
                          <a:cs typeface="+mn-cs"/>
                        </a:rPr>
                        <a:t>Q3:Comments to the published draft 2016 SEP Adjustment gazette reviewed and submitted for Minister’s consideration</a:t>
                      </a:r>
                      <a:endParaRPr lang="en-ZA" sz="1000" b="1" i="0" u="none" strike="noStrike" dirty="0">
                        <a:solidFill>
                          <a:schemeClr val="tx1"/>
                        </a:solidFill>
                        <a:latin typeface="Arial Black" pitchFamily="34" charset="0"/>
                      </a:endParaRPr>
                    </a:p>
                  </a:txBody>
                  <a:tcPr marL="0" marR="0" marT="0" marB="0"/>
                </a:tc>
                <a:tc>
                  <a:txBody>
                    <a:bodyPr/>
                    <a:lstStyle/>
                    <a:p>
                      <a:pPr marL="85725" indent="0" algn="l" fontAlgn="b"/>
                      <a:endParaRPr lang="en-ZA" sz="1000" b="1" i="0" u="none" strike="noStrike" dirty="0">
                        <a:solidFill>
                          <a:schemeClr val="tx1"/>
                        </a:solidFill>
                        <a:latin typeface="Arial Black" pitchFamily="34" charset="0"/>
                      </a:endParaRPr>
                    </a:p>
                  </a:txBody>
                  <a:tcPr marL="0" marR="0" marT="0" marB="0">
                    <a:solidFill>
                      <a:srgbClr val="00B050"/>
                    </a:solidFill>
                  </a:tcPr>
                </a:tc>
              </a:tr>
              <a:tr h="1924332">
                <a:tc rowSpan="3">
                  <a:txBody>
                    <a:bodyPr/>
                    <a:lstStyle/>
                    <a:p>
                      <a:pPr>
                        <a:lnSpc>
                          <a:spcPct val="115000"/>
                        </a:lnSpc>
                        <a:spcAft>
                          <a:spcPts val="0"/>
                        </a:spcAft>
                      </a:pPr>
                      <a:r>
                        <a:rPr lang="en-ZA" sz="1000" dirty="0">
                          <a:latin typeface="Arial Black" pitchFamily="34" charset="0"/>
                          <a:ea typeface="Calibri"/>
                          <a:cs typeface="Arial"/>
                        </a:rPr>
                        <a:t>Strengthen revenue collection by incentivizing hospitals to maximise revenue generation</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ZA" sz="1000" dirty="0">
                          <a:latin typeface="Arial Black" pitchFamily="34" charset="0"/>
                          <a:ea typeface="Calibri"/>
                          <a:cs typeface="Arial"/>
                        </a:rPr>
                        <a:t>Develop and implement a Revenue Retention Model (RRM) at central hospitals</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1000" kern="1200" dirty="0" smtClean="0">
                          <a:solidFill>
                            <a:schemeClr val="tx2">
                              <a:lumMod val="60000"/>
                              <a:lumOff val="40000"/>
                            </a:schemeClr>
                          </a:solidFill>
                          <a:latin typeface="Arial Black" pitchFamily="34" charset="0"/>
                          <a:ea typeface="+mn-ea"/>
                          <a:cs typeface="+mn-cs"/>
                        </a:rPr>
                        <a:t>Q</a:t>
                      </a:r>
                      <a:r>
                        <a:rPr lang="en-US" sz="1000" kern="1200" baseline="0" dirty="0" smtClean="0">
                          <a:solidFill>
                            <a:schemeClr val="tx2">
                              <a:lumMod val="60000"/>
                              <a:lumOff val="40000"/>
                            </a:schemeClr>
                          </a:solidFill>
                          <a:latin typeface="Arial Black" pitchFamily="34" charset="0"/>
                          <a:ea typeface="+mn-ea"/>
                          <a:cs typeface="+mn-cs"/>
                        </a:rPr>
                        <a:t>2 Target: </a:t>
                      </a:r>
                      <a:r>
                        <a:rPr lang="en-US" sz="1000" kern="1200" baseline="0" dirty="0" smtClean="0">
                          <a:solidFill>
                            <a:schemeClr val="tx1"/>
                          </a:solidFill>
                          <a:latin typeface="Arial Black" pitchFamily="34" charset="0"/>
                          <a:ea typeface="+mn-ea"/>
                          <a:cs typeface="+mn-cs"/>
                        </a:rPr>
                        <a:t> develop a discussion paper on the findings of the WC and FS models, and present to the CFO Forum, NHCC and consult with FFC</a:t>
                      </a:r>
                      <a:r>
                        <a:rPr lang="en-ZA" sz="1000" dirty="0" smtClean="0">
                          <a:latin typeface="Arial Black" pitchFamily="34" charset="0"/>
                          <a:ea typeface="Calibri"/>
                          <a:cs typeface="Arial"/>
                        </a:rPr>
                        <a:t/>
                      </a:r>
                      <a:br>
                        <a:rPr lang="en-ZA" sz="1000" dirty="0" smtClean="0">
                          <a:latin typeface="Arial Black" pitchFamily="34" charset="0"/>
                          <a:ea typeface="Calibri"/>
                          <a:cs typeface="Arial"/>
                        </a:rPr>
                      </a:br>
                      <a:r>
                        <a:rPr lang="en-ZA" sz="1000" dirty="0" smtClean="0">
                          <a:solidFill>
                            <a:schemeClr val="tx2">
                              <a:lumMod val="60000"/>
                              <a:lumOff val="40000"/>
                            </a:schemeClr>
                          </a:solidFill>
                          <a:latin typeface="Arial Black" pitchFamily="34" charset="0"/>
                          <a:ea typeface="Calibri"/>
                          <a:cs typeface="Arial"/>
                        </a:rPr>
                        <a:t>Q</a:t>
                      </a:r>
                      <a:r>
                        <a:rPr lang="en-ZA" sz="1000" baseline="0" dirty="0" smtClean="0">
                          <a:solidFill>
                            <a:schemeClr val="tx2">
                              <a:lumMod val="60000"/>
                              <a:lumOff val="40000"/>
                            </a:schemeClr>
                          </a:solidFill>
                          <a:latin typeface="Arial Black" pitchFamily="34" charset="0"/>
                          <a:ea typeface="Calibri"/>
                          <a:cs typeface="Arial"/>
                        </a:rPr>
                        <a:t>3Target </a:t>
                      </a:r>
                      <a:r>
                        <a:rPr lang="en-ZA" sz="1000" baseline="0" dirty="0" smtClean="0">
                          <a:latin typeface="Arial Black" pitchFamily="34" charset="0"/>
                          <a:ea typeface="Calibri"/>
                          <a:cs typeface="Arial"/>
                        </a:rPr>
                        <a:t>: </a:t>
                      </a:r>
                      <a:r>
                        <a:rPr lang="en-US" sz="1000" kern="1200" dirty="0" err="1" smtClean="0">
                          <a:solidFill>
                            <a:schemeClr val="dk1"/>
                          </a:solidFill>
                          <a:latin typeface="Arial Black" pitchFamily="34" charset="0"/>
                          <a:ea typeface="+mn-ea"/>
                          <a:cs typeface="+mn-cs"/>
                        </a:rPr>
                        <a:t>Finalise</a:t>
                      </a:r>
                      <a:r>
                        <a:rPr lang="en-US" sz="1000" kern="1200" dirty="0" smtClean="0">
                          <a:solidFill>
                            <a:schemeClr val="dk1"/>
                          </a:solidFill>
                          <a:latin typeface="Arial Black" pitchFamily="34" charset="0"/>
                          <a:ea typeface="+mn-ea"/>
                          <a:cs typeface="+mn-cs"/>
                        </a:rPr>
                        <a:t> the discussion paper by incorporating comments from CFOF, NHCC and PTS </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1000" kern="1200" dirty="0" smtClean="0">
                          <a:solidFill>
                            <a:schemeClr val="tx1"/>
                          </a:solidFill>
                          <a:latin typeface="Arial Black" pitchFamily="34" charset="0"/>
                          <a:ea typeface="+mn-ea"/>
                          <a:cs typeface="+mn-cs"/>
                        </a:rPr>
                        <a:t>Q2:Discussion document developed with the comparative analysis of the WC and FS proposals; Consulted with CFO, NHCC &amp; National Treasury (NT)</a:t>
                      </a:r>
                    </a:p>
                    <a:p>
                      <a:pPr>
                        <a:lnSpc>
                          <a:spcPct val="115000"/>
                        </a:lnSpc>
                        <a:spcAft>
                          <a:spcPts val="0"/>
                        </a:spcAft>
                      </a:pPr>
                      <a:endParaRPr lang="en-US" sz="1000" kern="1200" dirty="0" smtClean="0">
                        <a:solidFill>
                          <a:schemeClr val="tx1"/>
                        </a:solidFill>
                        <a:latin typeface="Arial Black" pitchFamily="34" charset="0"/>
                        <a:ea typeface="+mn-ea"/>
                        <a:cs typeface="+mn-cs"/>
                      </a:endParaRPr>
                    </a:p>
                    <a:p>
                      <a:pPr>
                        <a:lnSpc>
                          <a:spcPct val="115000"/>
                        </a:lnSpc>
                        <a:spcAft>
                          <a:spcPts val="0"/>
                        </a:spcAft>
                      </a:pPr>
                      <a:endParaRPr lang="en-US" sz="1000" kern="1200" dirty="0" smtClean="0">
                        <a:solidFill>
                          <a:schemeClr val="tx1"/>
                        </a:solidFill>
                        <a:latin typeface="Arial Black" pitchFamily="34" charset="0"/>
                        <a:ea typeface="+mn-ea"/>
                        <a:cs typeface="+mn-cs"/>
                      </a:endParaRPr>
                    </a:p>
                    <a:p>
                      <a:pPr>
                        <a:lnSpc>
                          <a:spcPct val="115000"/>
                        </a:lnSpc>
                        <a:spcAft>
                          <a:spcPts val="0"/>
                        </a:spcAft>
                      </a:pPr>
                      <a:r>
                        <a:rPr lang="en-US" sz="1000" kern="1200" dirty="0" smtClean="0">
                          <a:solidFill>
                            <a:schemeClr val="tx1"/>
                          </a:solidFill>
                          <a:latin typeface="Arial Black" pitchFamily="34" charset="0"/>
                          <a:ea typeface="+mn-ea"/>
                          <a:cs typeface="+mn-cs"/>
                        </a:rPr>
                        <a:t>Q3:Discussion Paper Version 1.5 incorporating  comments from National Treasury, NHCC and CFO</a:t>
                      </a:r>
                      <a:endParaRPr lang="en-ZA" sz="1000" dirty="0">
                        <a:solidFill>
                          <a:schemeClr val="tx1"/>
                        </a:solidFill>
                        <a:latin typeface="Arial Black" pitchFamily="34" charset="0"/>
                        <a:ea typeface="Calibri"/>
                        <a:cs typeface="Times New Roman"/>
                      </a:endParaRPr>
                    </a:p>
                  </a:txBody>
                  <a:tcPr marL="68582" marR="68582" marT="0" marB="0"/>
                </a:tc>
                <a:tc>
                  <a:txBody>
                    <a:bodyPr/>
                    <a:lstStyle/>
                    <a:p>
                      <a:pPr marL="85725" indent="0" algn="l" fontAlgn="b"/>
                      <a:endParaRPr lang="en-ZA" sz="1000" b="1" i="0" u="none" strike="noStrike" dirty="0">
                        <a:solidFill>
                          <a:schemeClr val="tx1"/>
                        </a:solidFill>
                        <a:latin typeface="Arial Black" pitchFamily="34" charset="0"/>
                      </a:endParaRPr>
                    </a:p>
                  </a:txBody>
                  <a:tcPr marL="0" marR="0" marT="0" marB="0">
                    <a:solidFill>
                      <a:srgbClr val="00B050"/>
                    </a:solidFill>
                  </a:tcPr>
                </a:tc>
              </a:tr>
              <a:tr h="1091622">
                <a:tc vMerge="1">
                  <a:txBody>
                    <a:bodyPr/>
                    <a:lstStyle/>
                    <a:p>
                      <a:endParaRPr lang="en-ZA"/>
                    </a:p>
                  </a:txBody>
                  <a:tcPr/>
                </a:tc>
                <a:tc>
                  <a:txBody>
                    <a:bodyPr/>
                    <a:lstStyle/>
                    <a:p>
                      <a:pPr>
                        <a:lnSpc>
                          <a:spcPct val="115000"/>
                        </a:lnSpc>
                        <a:spcAft>
                          <a:spcPts val="0"/>
                        </a:spcAft>
                      </a:pPr>
                      <a:r>
                        <a:rPr lang="en-ZA" sz="1000" dirty="0">
                          <a:latin typeface="Arial Black" pitchFamily="34" charset="0"/>
                          <a:ea typeface="Calibri"/>
                          <a:cs typeface="Arial"/>
                        </a:rPr>
                        <a:t>Develop regulations pertaining to Uniform Patient Fee </a:t>
                      </a:r>
                      <a:r>
                        <a:rPr lang="en-ZA" sz="1000" dirty="0" smtClean="0">
                          <a:latin typeface="Arial Black" pitchFamily="34" charset="0"/>
                          <a:ea typeface="Calibri"/>
                          <a:cs typeface="Arial"/>
                        </a:rPr>
                        <a:t>Schedule (UPFS)</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Annual  Target</a:t>
                      </a:r>
                      <a:r>
                        <a:rPr lang="en-ZA" sz="1000" dirty="0" smtClean="0">
                          <a:latin typeface="Arial Black" pitchFamily="34" charset="0"/>
                          <a:ea typeface="Calibri"/>
                          <a:cs typeface="Arial"/>
                        </a:rPr>
                        <a:t>: UPFS </a:t>
                      </a:r>
                      <a:r>
                        <a:rPr lang="en-ZA" sz="1000" dirty="0">
                          <a:latin typeface="Arial Black" pitchFamily="34" charset="0"/>
                          <a:ea typeface="Calibri"/>
                          <a:cs typeface="Arial"/>
                        </a:rPr>
                        <a:t>regulations gazetted and implemented</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1000" kern="1200" dirty="0" smtClean="0">
                          <a:solidFill>
                            <a:schemeClr val="tx1"/>
                          </a:solidFill>
                          <a:latin typeface="Arial Black" pitchFamily="34" charset="0"/>
                          <a:ea typeface="+mn-ea"/>
                          <a:cs typeface="+mn-cs"/>
                        </a:rPr>
                        <a:t>Preliminary opinion  </a:t>
                      </a:r>
                      <a:r>
                        <a:rPr lang="en-US" sz="950" kern="1200" dirty="0" smtClean="0">
                          <a:solidFill>
                            <a:schemeClr val="tx1"/>
                          </a:solidFill>
                          <a:latin typeface="Arial Black" pitchFamily="34" charset="0"/>
                          <a:ea typeface="+mn-ea"/>
                          <a:cs typeface="+mn-cs"/>
                        </a:rPr>
                        <a:t>obtained</a:t>
                      </a:r>
                      <a:r>
                        <a:rPr lang="en-US" sz="1000" kern="1200" dirty="0" smtClean="0">
                          <a:solidFill>
                            <a:schemeClr val="tx1"/>
                          </a:solidFill>
                          <a:latin typeface="Arial Black" pitchFamily="34" charset="0"/>
                          <a:ea typeface="+mn-ea"/>
                          <a:cs typeface="+mn-cs"/>
                        </a:rPr>
                        <a:t> from Office of the  State Law Advisor</a:t>
                      </a:r>
                      <a:r>
                        <a:rPr lang="en-US" sz="1000" kern="1200" baseline="0" dirty="0" smtClean="0">
                          <a:solidFill>
                            <a:schemeClr val="tx1"/>
                          </a:solidFill>
                          <a:latin typeface="Arial Black" pitchFamily="34" charset="0"/>
                          <a:ea typeface="+mn-ea"/>
                          <a:cs typeface="+mn-cs"/>
                        </a:rPr>
                        <a:t> regarding access to </a:t>
                      </a:r>
                      <a:r>
                        <a:rPr lang="en-US" sz="1000" kern="1200" dirty="0" smtClean="0">
                          <a:solidFill>
                            <a:schemeClr val="tx1"/>
                          </a:solidFill>
                          <a:latin typeface="Arial Black" pitchFamily="34" charset="0"/>
                          <a:ea typeface="+mn-ea"/>
                          <a:cs typeface="+mn-cs"/>
                        </a:rPr>
                        <a:t>free health care. UPFS  has been prepared, and will be presented to NHC in quarter  four</a:t>
                      </a:r>
                      <a:endParaRPr lang="en-ZA" sz="1000" dirty="0">
                        <a:solidFill>
                          <a:schemeClr val="tx1"/>
                        </a:solidFill>
                        <a:latin typeface="Arial Black" pitchFamily="34" charset="0"/>
                        <a:ea typeface="Calibri"/>
                        <a:cs typeface="Times New Roman"/>
                      </a:endParaRPr>
                    </a:p>
                  </a:txBody>
                  <a:tcPr marL="68582" marR="68582" marT="0" marB="0"/>
                </a:tc>
                <a:tc>
                  <a:txBody>
                    <a:bodyPr/>
                    <a:lstStyle/>
                    <a:p>
                      <a:pPr marL="85725" indent="0" algn="l" fontAlgn="b"/>
                      <a:endParaRPr lang="en-ZA" sz="1000" b="1" i="0" u="none" strike="noStrike" dirty="0">
                        <a:solidFill>
                          <a:schemeClr val="tx1"/>
                        </a:solidFill>
                        <a:latin typeface="Arial Black" pitchFamily="34" charset="0"/>
                      </a:endParaRPr>
                    </a:p>
                  </a:txBody>
                  <a:tcPr marL="0" marR="0" marT="0" marB="0">
                    <a:solidFill>
                      <a:srgbClr val="FFFF00"/>
                    </a:solidFill>
                  </a:tcPr>
                </a:tc>
              </a:tr>
              <a:tr h="1537179">
                <a:tc vMerge="1">
                  <a:txBody>
                    <a:bodyPr/>
                    <a:lstStyle/>
                    <a:p>
                      <a:endParaRPr lang="en-ZA"/>
                    </a:p>
                  </a:txBody>
                  <a:tcPr/>
                </a:tc>
                <a:tc>
                  <a:txBody>
                    <a:bodyPr/>
                    <a:lstStyle/>
                    <a:p>
                      <a:pPr>
                        <a:lnSpc>
                          <a:spcPct val="115000"/>
                        </a:lnSpc>
                        <a:spcAft>
                          <a:spcPts val="0"/>
                        </a:spcAft>
                      </a:pPr>
                      <a:r>
                        <a:rPr lang="en-ZA" sz="1000" dirty="0">
                          <a:latin typeface="Arial Black" pitchFamily="34" charset="0"/>
                          <a:ea typeface="Calibri"/>
                          <a:cs typeface="Arial"/>
                        </a:rPr>
                        <a:t>Develop a Central Repository for the funded and unfunded patients</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1000" kern="1200" dirty="0" smtClean="0">
                          <a:solidFill>
                            <a:schemeClr val="tx2">
                              <a:lumMod val="60000"/>
                              <a:lumOff val="40000"/>
                            </a:schemeClr>
                          </a:solidFill>
                          <a:latin typeface="Arial Black" pitchFamily="34" charset="0"/>
                          <a:ea typeface="+mn-ea"/>
                          <a:cs typeface="+mn-cs"/>
                        </a:rPr>
                        <a:t>Q</a:t>
                      </a:r>
                      <a:r>
                        <a:rPr lang="en-US" sz="1000" kern="1200" baseline="0" dirty="0" smtClean="0">
                          <a:solidFill>
                            <a:schemeClr val="tx2">
                              <a:lumMod val="60000"/>
                              <a:lumOff val="40000"/>
                            </a:schemeClr>
                          </a:solidFill>
                          <a:latin typeface="Arial Black" pitchFamily="34" charset="0"/>
                          <a:ea typeface="+mn-ea"/>
                          <a:cs typeface="+mn-cs"/>
                        </a:rPr>
                        <a:t>2 Target: </a:t>
                      </a:r>
                      <a:r>
                        <a:rPr lang="en-US" sz="1000" kern="1200" dirty="0" smtClean="0">
                          <a:solidFill>
                            <a:schemeClr val="dk1"/>
                          </a:solidFill>
                          <a:latin typeface="Arial Black" pitchFamily="34" charset="0"/>
                          <a:ea typeface="+mn-ea"/>
                          <a:cs typeface="+mn-cs"/>
                        </a:rPr>
                        <a:t>User requirements Specifications developed for the central repository</a:t>
                      </a:r>
                      <a:endParaRPr lang="en-US" sz="1000" kern="1200" baseline="0" dirty="0" smtClean="0">
                        <a:solidFill>
                          <a:schemeClr val="tx2">
                            <a:lumMod val="60000"/>
                            <a:lumOff val="40000"/>
                          </a:schemeClr>
                        </a:solidFill>
                        <a:latin typeface="Arial Black" pitchFamily="34" charset="0"/>
                        <a:ea typeface="+mn-ea"/>
                        <a:cs typeface="+mn-cs"/>
                      </a:endParaRPr>
                    </a:p>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Q3 Target</a:t>
                      </a:r>
                      <a:r>
                        <a:rPr lang="en-ZA" sz="1000" dirty="0" smtClean="0">
                          <a:solidFill>
                            <a:srgbClr val="000000"/>
                          </a:solidFill>
                          <a:latin typeface="Arial Black" pitchFamily="34" charset="0"/>
                          <a:ea typeface="Calibri"/>
                          <a:cs typeface="Arial"/>
                        </a:rPr>
                        <a:t>: </a:t>
                      </a:r>
                      <a:r>
                        <a:rPr lang="en-US" sz="1000" kern="1200" dirty="0" smtClean="0">
                          <a:solidFill>
                            <a:schemeClr val="dk1"/>
                          </a:solidFill>
                          <a:latin typeface="Arial Black" pitchFamily="34" charset="0"/>
                          <a:ea typeface="+mn-ea"/>
                          <a:cs typeface="+mn-cs"/>
                        </a:rPr>
                        <a:t>A repository containing funded patients receiving patient data from one medical scheme </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1000" kern="1200" dirty="0" smtClean="0">
                          <a:solidFill>
                            <a:schemeClr val="tx1"/>
                          </a:solidFill>
                          <a:latin typeface="Arial Black" pitchFamily="34" charset="0"/>
                          <a:ea typeface="+mn-ea"/>
                          <a:cs typeface="+mn-cs"/>
                        </a:rPr>
                        <a:t>Q2: Consultations with Council for Medical Schemes occurred. Specifications and a Project Plan developed</a:t>
                      </a:r>
                    </a:p>
                    <a:p>
                      <a:pPr>
                        <a:lnSpc>
                          <a:spcPct val="115000"/>
                        </a:lnSpc>
                        <a:spcAft>
                          <a:spcPts val="0"/>
                        </a:spcAft>
                      </a:pPr>
                      <a:r>
                        <a:rPr lang="en-US" sz="1000" kern="1200" dirty="0" smtClean="0">
                          <a:solidFill>
                            <a:schemeClr val="tx1"/>
                          </a:solidFill>
                          <a:latin typeface="Arial Black" pitchFamily="34" charset="0"/>
                          <a:ea typeface="+mn-ea"/>
                          <a:cs typeface="+mn-cs"/>
                        </a:rPr>
                        <a:t>Q3:  </a:t>
                      </a:r>
                      <a:r>
                        <a:rPr lang="en-US" sz="1000" kern="1200" dirty="0" err="1" smtClean="0">
                          <a:solidFill>
                            <a:schemeClr val="tx1"/>
                          </a:solidFill>
                          <a:latin typeface="Arial Black" pitchFamily="34" charset="0"/>
                          <a:ea typeface="+mn-ea"/>
                          <a:cs typeface="+mn-cs"/>
                        </a:rPr>
                        <a:t>NDoH</a:t>
                      </a:r>
                      <a:r>
                        <a:rPr lang="en-US" sz="1000" kern="1200" dirty="0" smtClean="0">
                          <a:solidFill>
                            <a:schemeClr val="tx1"/>
                          </a:solidFill>
                          <a:latin typeface="Arial Black" pitchFamily="34" charset="0"/>
                          <a:ea typeface="+mn-ea"/>
                          <a:cs typeface="+mn-cs"/>
                        </a:rPr>
                        <a:t> and CSIR discussed  the central repository</a:t>
                      </a:r>
                      <a:r>
                        <a:rPr lang="en-US" sz="1000" kern="1200" baseline="0" dirty="0" smtClean="0">
                          <a:solidFill>
                            <a:schemeClr val="tx1"/>
                          </a:solidFill>
                          <a:latin typeface="Arial Black" pitchFamily="34" charset="0"/>
                          <a:ea typeface="+mn-ea"/>
                          <a:cs typeface="+mn-cs"/>
                        </a:rPr>
                        <a:t> . The repository is aligned with Norms and Standards for interoperability and the patient-</a:t>
                      </a:r>
                      <a:endParaRPr lang="en-ZA" sz="1000" dirty="0">
                        <a:solidFill>
                          <a:schemeClr val="tx1"/>
                        </a:solidFill>
                        <a:latin typeface="Arial Black" pitchFamily="34" charset="0"/>
                        <a:ea typeface="Calibri"/>
                        <a:cs typeface="Times New Roman"/>
                      </a:endParaRPr>
                    </a:p>
                  </a:txBody>
                  <a:tcPr marL="68582" marR="68582" marT="0" marB="0"/>
                </a:tc>
                <a:tc>
                  <a:txBody>
                    <a:bodyPr/>
                    <a:lstStyle/>
                    <a:p>
                      <a:pPr marL="85725" indent="0" algn="l" fontAlgn="b"/>
                      <a:r>
                        <a:rPr lang="en-ZA" sz="1000" b="1" i="0" u="none" strike="noStrike" baseline="0" dirty="0" smtClean="0">
                          <a:solidFill>
                            <a:schemeClr val="tx1"/>
                          </a:solidFill>
                          <a:latin typeface="Arial Black" pitchFamily="34" charset="0"/>
                        </a:rPr>
                        <a:t> </a:t>
                      </a:r>
                      <a:endParaRPr lang="en-ZA" sz="1000" b="1" i="0" u="none" strike="noStrike" dirty="0">
                        <a:solidFill>
                          <a:schemeClr val="tx1"/>
                        </a:solidFill>
                        <a:latin typeface="Arial Black" pitchFamily="34" charset="0"/>
                      </a:endParaRPr>
                    </a:p>
                  </a:txBody>
                  <a:tcPr marL="0" marR="0" marT="0" marB="0">
                    <a:solidFill>
                      <a:srgbClr val="00B050"/>
                    </a:solidFill>
                  </a:tcPr>
                </a:tc>
              </a:tr>
            </a:tbl>
          </a:graphicData>
        </a:graphic>
      </p:graphicFrame>
      <p:sp>
        <p:nvSpPr>
          <p:cNvPr id="10" name="Rectangle 2"/>
          <p:cNvSpPr txBox="1">
            <a:spLocks noChangeArrowheads="1"/>
          </p:cNvSpPr>
          <p:nvPr/>
        </p:nvSpPr>
        <p:spPr>
          <a:xfrm>
            <a:off x="0" y="134938"/>
            <a:ext cx="7235825" cy="990600"/>
          </a:xfrm>
          <a:prstGeom prst="rect">
            <a:avLst/>
          </a:prstGeom>
        </p:spPr>
        <p:txBody>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pitchFamily="34" charset="0"/>
                <a:ea typeface="+mj-ea"/>
                <a:cs typeface="Arial" pitchFamily="34" charset="0"/>
              </a:rPr>
              <a:t>Programme 2:</a:t>
            </a:r>
            <a:r>
              <a:rPr lang="en-ZA" sz="2000" b="1" dirty="0">
                <a:solidFill>
                  <a:schemeClr val="bg1"/>
                </a:solidFill>
                <a:latin typeface="Arial" pitchFamily="34" charset="0"/>
                <a:cs typeface="Arial" pitchFamily="34" charset="0"/>
              </a:rPr>
              <a:t> National Health Insurance, Health Planning and Systems Enablement</a:t>
            </a:r>
            <a:endParaRPr lang="en-GB" sz="2000" b="1" dirty="0">
              <a:solidFill>
                <a:schemeClr val="bg1"/>
              </a:solidFill>
              <a:latin typeface="Arial" pitchFamily="34" charset="0"/>
              <a:ea typeface="+mj-ea"/>
              <a:cs typeface="Arial" pitchFamily="34" charset="0"/>
            </a:endParaRPr>
          </a:p>
        </p:txBody>
      </p:sp>
      <p:sp>
        <p:nvSpPr>
          <p:cNvPr id="18474" name="Slide Number Placeholder 19"/>
          <p:cNvSpPr txBox="1">
            <a:spLocks/>
          </p:cNvSpPr>
          <p:nvPr/>
        </p:nvSpPr>
        <p:spPr bwMode="auto">
          <a:xfrm>
            <a:off x="8675688" y="6308725"/>
            <a:ext cx="468312" cy="365125"/>
          </a:xfrm>
          <a:prstGeom prst="rect">
            <a:avLst/>
          </a:prstGeom>
          <a:noFill/>
          <a:ln w="9525">
            <a:noFill/>
            <a:miter lim="800000"/>
            <a:headEnd/>
            <a:tailEnd/>
          </a:ln>
        </p:spPr>
        <p:txBody>
          <a:bodyPr/>
          <a:lstStyle/>
          <a:p>
            <a:r>
              <a:rPr lang="en-US"/>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19459" name="Slide Number Placeholder 19"/>
          <p:cNvSpPr txBox="1">
            <a:spLocks/>
          </p:cNvSpPr>
          <p:nvPr/>
        </p:nvSpPr>
        <p:spPr bwMode="auto">
          <a:xfrm>
            <a:off x="8388350" y="6356350"/>
            <a:ext cx="29845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8" name="Table 7"/>
          <p:cNvGraphicFramePr>
            <a:graphicFrameLocks noGrp="1"/>
          </p:cNvGraphicFramePr>
          <p:nvPr/>
        </p:nvGraphicFramePr>
        <p:xfrm>
          <a:off x="0" y="1228725"/>
          <a:ext cx="8893174" cy="4282428"/>
        </p:xfrm>
        <a:graphic>
          <a:graphicData uri="http://schemas.openxmlformats.org/drawingml/2006/table">
            <a:tbl>
              <a:tblPr firstRow="1" bandRow="1">
                <a:tableStyleId>{5C22544A-7EE6-4342-B048-85BDC9FD1C3A}</a:tableStyleId>
              </a:tblPr>
              <a:tblGrid>
                <a:gridCol w="1270453"/>
                <a:gridCol w="2581769"/>
                <a:gridCol w="1483682"/>
                <a:gridCol w="1778635"/>
                <a:gridCol w="1778635"/>
              </a:tblGrid>
              <a:tr h="426665">
                <a:tc>
                  <a:txBody>
                    <a:bodyPr/>
                    <a:lstStyle/>
                    <a:p>
                      <a:r>
                        <a:rPr lang="en-US" sz="1100" dirty="0" smtClean="0">
                          <a:latin typeface="Arial Black" pitchFamily="34" charset="0"/>
                        </a:rPr>
                        <a:t>Strategic Objective</a:t>
                      </a:r>
                      <a:endParaRPr lang="en-US" sz="1100" dirty="0">
                        <a:latin typeface="Arial Black" pitchFamily="34" charset="0"/>
                      </a:endParaRPr>
                    </a:p>
                  </a:txBody>
                  <a:tcPr marL="91447" marR="91447" marT="45714" marB="45714"/>
                </a:tc>
                <a:tc>
                  <a:txBody>
                    <a:bodyPr/>
                    <a:lstStyle/>
                    <a:p>
                      <a:r>
                        <a:rPr lang="en-US" sz="1100" dirty="0" smtClean="0">
                          <a:latin typeface="Arial Black" pitchFamily="34" charset="0"/>
                        </a:rPr>
                        <a:t>Indicator</a:t>
                      </a:r>
                      <a:endParaRPr lang="en-US" sz="1100" dirty="0">
                        <a:latin typeface="Arial Black" pitchFamily="34" charset="0"/>
                      </a:endParaRPr>
                    </a:p>
                  </a:txBody>
                  <a:tcPr marL="91447" marR="91447" marT="45714" marB="45714"/>
                </a:tc>
                <a:tc>
                  <a:txBody>
                    <a:bodyPr/>
                    <a:lstStyle/>
                    <a:p>
                      <a:r>
                        <a:rPr lang="en-US" sz="1100" dirty="0" smtClean="0">
                          <a:latin typeface="Arial Black" pitchFamily="34" charset="0"/>
                        </a:rPr>
                        <a:t>Target</a:t>
                      </a:r>
                      <a:endParaRPr lang="en-US" sz="1100" dirty="0">
                        <a:latin typeface="Arial Black" pitchFamily="34" charset="0"/>
                      </a:endParaRPr>
                    </a:p>
                  </a:txBody>
                  <a:tcPr marL="91447" marR="91447" marT="45714" marB="45714"/>
                </a:tc>
                <a:tc>
                  <a:txBody>
                    <a:bodyPr/>
                    <a:lstStyle/>
                    <a:p>
                      <a:r>
                        <a:rPr lang="en-US" sz="1100" baseline="0" dirty="0" smtClean="0">
                          <a:latin typeface="Arial Black" pitchFamily="34" charset="0"/>
                        </a:rPr>
                        <a:t>Performance</a:t>
                      </a:r>
                      <a:endParaRPr lang="en-US" sz="1100" dirty="0">
                        <a:latin typeface="Arial Black" pitchFamily="34" charset="0"/>
                      </a:endParaRPr>
                    </a:p>
                  </a:txBody>
                  <a:tcPr marL="91447" marR="91447"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Black" pitchFamily="34" charset="0"/>
                        </a:rPr>
                        <a:t>Performance Rating</a:t>
                      </a:r>
                    </a:p>
                    <a:p>
                      <a:endParaRPr lang="en-US" sz="1100" dirty="0">
                        <a:latin typeface="Arial Black" pitchFamily="34" charset="0"/>
                      </a:endParaRPr>
                    </a:p>
                  </a:txBody>
                  <a:tcPr marL="91447" marR="91447" marT="45714" marB="45714"/>
                </a:tc>
              </a:tr>
              <a:tr h="963806">
                <a:tc rowSpan="4">
                  <a:txBody>
                    <a:bodyPr/>
                    <a:lstStyle/>
                    <a:p>
                      <a:pPr>
                        <a:lnSpc>
                          <a:spcPct val="115000"/>
                        </a:lnSpc>
                        <a:spcAft>
                          <a:spcPts val="0"/>
                        </a:spcAft>
                      </a:pPr>
                      <a:r>
                        <a:rPr lang="en-ZA" sz="1100" dirty="0">
                          <a:latin typeface="Arial Black" pitchFamily="34" charset="0"/>
                          <a:ea typeface="Calibri"/>
                          <a:cs typeface="Arial"/>
                        </a:rPr>
                        <a:t>Improve Management and control of pharmaceutical services</a:t>
                      </a:r>
                      <a:endParaRPr lang="en-ZA" sz="1100" dirty="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a:latin typeface="Arial Black" pitchFamily="34" charset="0"/>
                          <a:ea typeface="Calibri"/>
                          <a:cs typeface="Arial"/>
                        </a:rPr>
                        <a:t>Percentage of the review process of PHC Essential Medicines List (EML) and Standard treatment Guidelines (STGs) completed</a:t>
                      </a:r>
                      <a:endParaRPr lang="en-ZA" sz="110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dirty="0" smtClean="0">
                          <a:solidFill>
                            <a:schemeClr val="tx2">
                              <a:lumMod val="60000"/>
                              <a:lumOff val="40000"/>
                            </a:schemeClr>
                          </a:solidFill>
                          <a:latin typeface="Arial Black" pitchFamily="34" charset="0"/>
                          <a:ea typeface="Calibri"/>
                          <a:cs typeface="Arial"/>
                        </a:rPr>
                        <a:t>Annual Target</a:t>
                      </a:r>
                      <a:r>
                        <a:rPr lang="en-ZA" sz="1100" baseline="0" dirty="0" smtClean="0">
                          <a:solidFill>
                            <a:schemeClr val="tx2">
                              <a:lumMod val="60000"/>
                              <a:lumOff val="40000"/>
                            </a:schemeClr>
                          </a:solidFill>
                          <a:latin typeface="Arial Black" pitchFamily="34" charset="0"/>
                          <a:ea typeface="Calibri"/>
                          <a:cs typeface="Arial"/>
                        </a:rPr>
                        <a:t>: </a:t>
                      </a:r>
                      <a:r>
                        <a:rPr lang="en-ZA" sz="1100" dirty="0" smtClean="0">
                          <a:latin typeface="Arial Black" pitchFamily="34" charset="0"/>
                          <a:ea typeface="Calibri"/>
                          <a:cs typeface="Arial"/>
                        </a:rPr>
                        <a:t>20</a:t>
                      </a:r>
                      <a:r>
                        <a:rPr lang="en-ZA" sz="1100" dirty="0">
                          <a:latin typeface="Arial Black" pitchFamily="34" charset="0"/>
                          <a:ea typeface="Calibri"/>
                          <a:cs typeface="Arial"/>
                        </a:rPr>
                        <a:t>%</a:t>
                      </a:r>
                      <a:endParaRPr lang="en-ZA" sz="1100" dirty="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dirty="0" smtClean="0">
                          <a:latin typeface="Arial Black" pitchFamily="34" charset="0"/>
                          <a:ea typeface="Calibri"/>
                          <a:cs typeface="Arial"/>
                        </a:rPr>
                        <a:t>Q2:   5%</a:t>
                      </a:r>
                    </a:p>
                    <a:p>
                      <a:pPr>
                        <a:lnSpc>
                          <a:spcPct val="115000"/>
                        </a:lnSpc>
                        <a:spcAft>
                          <a:spcPts val="0"/>
                        </a:spcAft>
                      </a:pPr>
                      <a:r>
                        <a:rPr lang="en-ZA" sz="1100" dirty="0" smtClean="0">
                          <a:latin typeface="Arial Black" pitchFamily="34" charset="0"/>
                          <a:ea typeface="Calibri"/>
                          <a:cs typeface="Arial"/>
                        </a:rPr>
                        <a:t>Q3: 15</a:t>
                      </a:r>
                      <a:r>
                        <a:rPr lang="en-ZA" sz="1100" dirty="0">
                          <a:latin typeface="Arial Black" pitchFamily="34" charset="0"/>
                          <a:ea typeface="Calibri"/>
                          <a:cs typeface="Arial"/>
                        </a:rPr>
                        <a:t>%</a:t>
                      </a:r>
                      <a:endParaRPr lang="en-ZA" sz="1100" dirty="0">
                        <a:latin typeface="Arial Black" pitchFamily="34" charset="0"/>
                        <a:ea typeface="Calibri"/>
                        <a:cs typeface="Times New Roman"/>
                      </a:endParaRPr>
                    </a:p>
                  </a:txBody>
                  <a:tcPr marL="68585" marR="68585" marT="0" marB="0"/>
                </a:tc>
                <a:tc>
                  <a:txBody>
                    <a:bodyPr/>
                    <a:lstStyle/>
                    <a:p>
                      <a:pPr marL="85725" indent="0" algn="l" fontAlgn="b"/>
                      <a:endParaRPr lang="en-US" sz="1100" kern="1200" dirty="0" smtClean="0">
                        <a:solidFill>
                          <a:schemeClr val="dk1"/>
                        </a:solidFill>
                        <a:latin typeface="Arial Black" pitchFamily="34" charset="0"/>
                        <a:ea typeface="+mn-ea"/>
                        <a:cs typeface="+mn-cs"/>
                      </a:endParaRPr>
                    </a:p>
                  </a:txBody>
                  <a:tcPr marL="0" marR="0" marT="0" marB="0">
                    <a:solidFill>
                      <a:srgbClr val="00B050"/>
                    </a:solidFill>
                  </a:tcPr>
                </a:tc>
              </a:tr>
              <a:tr h="1156568">
                <a:tc vMerge="1">
                  <a:txBody>
                    <a:bodyPr/>
                    <a:lstStyle/>
                    <a:p>
                      <a:endParaRPr lang="en-ZA"/>
                    </a:p>
                  </a:txBody>
                  <a:tcPr/>
                </a:tc>
                <a:tc>
                  <a:txBody>
                    <a:bodyPr/>
                    <a:lstStyle/>
                    <a:p>
                      <a:pPr>
                        <a:lnSpc>
                          <a:spcPct val="115000"/>
                        </a:lnSpc>
                        <a:spcAft>
                          <a:spcPts val="0"/>
                        </a:spcAft>
                      </a:pPr>
                      <a:r>
                        <a:rPr lang="en-ZA" sz="1100">
                          <a:latin typeface="Arial Black" pitchFamily="34" charset="0"/>
                          <a:ea typeface="Calibri"/>
                          <a:cs typeface="Arial"/>
                        </a:rPr>
                        <a:t>Percentage of the review process of Hospital Level Paediatric Essential Medicines List (EML) and Standard treatment Guidelines (STGs) completed</a:t>
                      </a:r>
                      <a:endParaRPr lang="en-ZA" sz="110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dirty="0" smtClean="0">
                          <a:solidFill>
                            <a:srgbClr val="002060"/>
                          </a:solidFill>
                          <a:latin typeface="Arial Black" pitchFamily="34" charset="0"/>
                          <a:ea typeface="Calibri"/>
                          <a:cs typeface="Arial"/>
                        </a:rPr>
                        <a:t>Annual Target</a:t>
                      </a:r>
                      <a:r>
                        <a:rPr lang="en-ZA" sz="1100" baseline="0" dirty="0" smtClean="0">
                          <a:latin typeface="Arial Black" pitchFamily="34" charset="0"/>
                          <a:ea typeface="Calibri"/>
                          <a:cs typeface="Arial"/>
                        </a:rPr>
                        <a:t>: </a:t>
                      </a:r>
                      <a:r>
                        <a:rPr lang="en-ZA" sz="1100" dirty="0" smtClean="0">
                          <a:latin typeface="Arial Black" pitchFamily="34" charset="0"/>
                          <a:ea typeface="Calibri"/>
                          <a:cs typeface="Arial"/>
                        </a:rPr>
                        <a:t>50</a:t>
                      </a:r>
                      <a:r>
                        <a:rPr lang="en-ZA" sz="1100" dirty="0">
                          <a:latin typeface="Arial Black" pitchFamily="34" charset="0"/>
                          <a:ea typeface="Calibri"/>
                          <a:cs typeface="Arial"/>
                        </a:rPr>
                        <a:t>%</a:t>
                      </a:r>
                      <a:endParaRPr lang="en-ZA" sz="1100" dirty="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dirty="0" smtClean="0">
                          <a:latin typeface="Arial Black" pitchFamily="34" charset="0"/>
                          <a:ea typeface="Calibri"/>
                          <a:cs typeface="Arial"/>
                        </a:rPr>
                        <a:t>Q2: 35%</a:t>
                      </a:r>
                    </a:p>
                    <a:p>
                      <a:pPr>
                        <a:lnSpc>
                          <a:spcPct val="115000"/>
                        </a:lnSpc>
                        <a:spcAft>
                          <a:spcPts val="0"/>
                        </a:spcAft>
                      </a:pPr>
                      <a:r>
                        <a:rPr lang="en-ZA" sz="1100" dirty="0" smtClean="0">
                          <a:latin typeface="Arial Black" pitchFamily="34" charset="0"/>
                          <a:ea typeface="Calibri"/>
                          <a:cs typeface="Arial"/>
                        </a:rPr>
                        <a:t>Q3:</a:t>
                      </a:r>
                      <a:r>
                        <a:rPr lang="en-ZA" sz="1100" baseline="0" dirty="0" smtClean="0">
                          <a:latin typeface="Arial Black" pitchFamily="34" charset="0"/>
                          <a:ea typeface="Calibri"/>
                          <a:cs typeface="Arial"/>
                        </a:rPr>
                        <a:t> </a:t>
                      </a:r>
                      <a:r>
                        <a:rPr lang="en-ZA" sz="1100" dirty="0" smtClean="0">
                          <a:latin typeface="Arial Black" pitchFamily="34" charset="0"/>
                          <a:ea typeface="Calibri"/>
                          <a:cs typeface="Arial"/>
                        </a:rPr>
                        <a:t>42%</a:t>
                      </a:r>
                      <a:endParaRPr lang="en-ZA" sz="1100" dirty="0">
                        <a:latin typeface="Arial Black" pitchFamily="34" charset="0"/>
                        <a:ea typeface="Calibri"/>
                        <a:cs typeface="Times New Roman"/>
                      </a:endParaRPr>
                    </a:p>
                  </a:txBody>
                  <a:tcPr marL="68585" marR="68585" marT="0" marB="0"/>
                </a:tc>
                <a:tc>
                  <a:txBody>
                    <a:bodyPr/>
                    <a:lstStyle/>
                    <a:p>
                      <a:pPr marL="85725" indent="0" algn="l" fontAlgn="b"/>
                      <a:endParaRPr lang="en-US" sz="1100" kern="1200" dirty="0" smtClean="0">
                        <a:solidFill>
                          <a:schemeClr val="dk1"/>
                        </a:solidFill>
                        <a:latin typeface="Arial Black" pitchFamily="34" charset="0"/>
                        <a:ea typeface="+mn-ea"/>
                        <a:cs typeface="+mn-cs"/>
                      </a:endParaRPr>
                    </a:p>
                  </a:txBody>
                  <a:tcPr marL="0" marR="0" marT="0" marB="0">
                    <a:solidFill>
                      <a:srgbClr val="00B050"/>
                    </a:solidFill>
                  </a:tcPr>
                </a:tc>
              </a:tr>
              <a:tr h="963806">
                <a:tc vMerge="1">
                  <a:txBody>
                    <a:bodyPr/>
                    <a:lstStyle/>
                    <a:p>
                      <a:endParaRPr lang="en-ZA"/>
                    </a:p>
                  </a:txBody>
                  <a:tcPr/>
                </a:tc>
                <a:tc>
                  <a:txBody>
                    <a:bodyPr/>
                    <a:lstStyle/>
                    <a:p>
                      <a:pPr>
                        <a:lnSpc>
                          <a:spcPct val="115000"/>
                        </a:lnSpc>
                        <a:spcAft>
                          <a:spcPts val="0"/>
                        </a:spcAft>
                      </a:pPr>
                      <a:r>
                        <a:rPr lang="en-ZA" sz="1100">
                          <a:latin typeface="Arial Black" pitchFamily="34" charset="0"/>
                          <a:ea typeface="Calibri"/>
                          <a:cs typeface="Arial"/>
                        </a:rPr>
                        <a:t>Percentage of the review process of  Hospital Level Adult Essential Medicines List (EML) and Standard treatment Guidelines (STGs) completed</a:t>
                      </a:r>
                      <a:endParaRPr lang="en-ZA" sz="110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dirty="0" smtClean="0">
                          <a:solidFill>
                            <a:srgbClr val="002060"/>
                          </a:solidFill>
                          <a:latin typeface="Arial Black" pitchFamily="34" charset="0"/>
                          <a:ea typeface="Calibri"/>
                          <a:cs typeface="Arial"/>
                        </a:rPr>
                        <a:t>Annual Target</a:t>
                      </a:r>
                      <a:r>
                        <a:rPr lang="en-ZA" sz="1100" baseline="0" dirty="0" smtClean="0">
                          <a:solidFill>
                            <a:srgbClr val="002060"/>
                          </a:solidFill>
                          <a:latin typeface="Arial Black" pitchFamily="34" charset="0"/>
                          <a:ea typeface="Calibri"/>
                          <a:cs typeface="Arial"/>
                        </a:rPr>
                        <a:t>: </a:t>
                      </a:r>
                      <a:r>
                        <a:rPr lang="en-ZA" sz="1100" dirty="0" smtClean="0">
                          <a:latin typeface="Arial Black" pitchFamily="34" charset="0"/>
                          <a:ea typeface="Calibri"/>
                          <a:cs typeface="Arial"/>
                        </a:rPr>
                        <a:t>100</a:t>
                      </a:r>
                      <a:r>
                        <a:rPr lang="en-ZA" sz="1100" dirty="0">
                          <a:latin typeface="Arial Black" pitchFamily="34" charset="0"/>
                          <a:ea typeface="Calibri"/>
                          <a:cs typeface="Arial"/>
                        </a:rPr>
                        <a:t>%</a:t>
                      </a:r>
                      <a:endParaRPr lang="en-ZA" sz="1100" dirty="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dirty="0" smtClean="0">
                          <a:latin typeface="Arial Black" pitchFamily="34" charset="0"/>
                          <a:ea typeface="Calibri"/>
                          <a:cs typeface="Arial"/>
                        </a:rPr>
                        <a:t>Q2: 64%</a:t>
                      </a:r>
                    </a:p>
                    <a:p>
                      <a:pPr>
                        <a:lnSpc>
                          <a:spcPct val="115000"/>
                        </a:lnSpc>
                        <a:spcAft>
                          <a:spcPts val="0"/>
                        </a:spcAft>
                      </a:pPr>
                      <a:r>
                        <a:rPr lang="en-ZA" sz="1100" dirty="0" smtClean="0">
                          <a:latin typeface="Arial Black" pitchFamily="34" charset="0"/>
                          <a:ea typeface="Calibri"/>
                          <a:cs typeface="Arial"/>
                        </a:rPr>
                        <a:t>Q3:88%</a:t>
                      </a:r>
                      <a:endParaRPr lang="en-ZA" sz="1100" dirty="0">
                        <a:latin typeface="Arial Black" pitchFamily="34" charset="0"/>
                        <a:ea typeface="Calibri"/>
                        <a:cs typeface="Times New Roman"/>
                      </a:endParaRPr>
                    </a:p>
                  </a:txBody>
                  <a:tcPr marL="68585" marR="68585" marT="0" marB="0"/>
                </a:tc>
                <a:tc>
                  <a:txBody>
                    <a:bodyPr/>
                    <a:lstStyle/>
                    <a:p>
                      <a:pPr marL="85725" indent="0" algn="l" fontAlgn="b"/>
                      <a:endParaRPr lang="en-US" sz="1100" kern="1200" dirty="0" smtClean="0">
                        <a:solidFill>
                          <a:schemeClr val="dk1"/>
                        </a:solidFill>
                        <a:latin typeface="Arial Black" pitchFamily="34" charset="0"/>
                        <a:ea typeface="+mn-ea"/>
                        <a:cs typeface="+mn-cs"/>
                      </a:endParaRPr>
                    </a:p>
                  </a:txBody>
                  <a:tcPr marL="0" marR="0" marT="0" marB="0">
                    <a:solidFill>
                      <a:srgbClr val="00B050"/>
                    </a:solidFill>
                  </a:tcPr>
                </a:tc>
              </a:tr>
              <a:tr h="489191">
                <a:tc vMerge="1">
                  <a:txBody>
                    <a:bodyPr/>
                    <a:lstStyle/>
                    <a:p>
                      <a:endParaRPr lang="en-ZA"/>
                    </a:p>
                  </a:txBody>
                  <a:tcPr/>
                </a:tc>
                <a:tc>
                  <a:txBody>
                    <a:bodyPr/>
                    <a:lstStyle/>
                    <a:p>
                      <a:pPr>
                        <a:lnSpc>
                          <a:spcPct val="115000"/>
                        </a:lnSpc>
                        <a:spcAft>
                          <a:spcPts val="0"/>
                        </a:spcAft>
                      </a:pPr>
                      <a:r>
                        <a:rPr lang="en-ZA" sz="1100" dirty="0">
                          <a:latin typeface="Arial Black" pitchFamily="34" charset="0"/>
                          <a:ea typeface="Calibri"/>
                          <a:cs typeface="Arial"/>
                        </a:rPr>
                        <a:t>Number of medicines review for the Tertiary &amp; Quaternary EML</a:t>
                      </a:r>
                      <a:endParaRPr lang="en-ZA" sz="1100" dirty="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dirty="0" smtClean="0">
                          <a:solidFill>
                            <a:srgbClr val="002060"/>
                          </a:solidFill>
                          <a:latin typeface="Arial Black" pitchFamily="34" charset="0"/>
                          <a:ea typeface="Calibri"/>
                          <a:cs typeface="Arial"/>
                        </a:rPr>
                        <a:t>Q2</a:t>
                      </a:r>
                      <a:r>
                        <a:rPr lang="en-ZA" sz="1100" baseline="0" dirty="0" smtClean="0">
                          <a:solidFill>
                            <a:srgbClr val="002060"/>
                          </a:solidFill>
                          <a:latin typeface="Arial Black" pitchFamily="34" charset="0"/>
                          <a:ea typeface="Calibri"/>
                          <a:cs typeface="Arial"/>
                        </a:rPr>
                        <a:t> Target: </a:t>
                      </a:r>
                      <a:r>
                        <a:rPr lang="en-ZA" sz="1100" baseline="0" dirty="0" smtClean="0">
                          <a:solidFill>
                            <a:schemeClr val="tx1"/>
                          </a:solidFill>
                          <a:latin typeface="Arial Black" pitchFamily="34" charset="0"/>
                          <a:ea typeface="Calibri"/>
                          <a:cs typeface="Arial"/>
                        </a:rPr>
                        <a:t>3 reviews</a:t>
                      </a:r>
                      <a:endParaRPr lang="en-ZA" sz="1100" dirty="0" smtClean="0">
                        <a:solidFill>
                          <a:srgbClr val="002060"/>
                        </a:solidFill>
                        <a:latin typeface="Arial Black" pitchFamily="34" charset="0"/>
                        <a:ea typeface="Calibri"/>
                        <a:cs typeface="Arial"/>
                      </a:endParaRPr>
                    </a:p>
                    <a:p>
                      <a:pPr>
                        <a:lnSpc>
                          <a:spcPct val="115000"/>
                        </a:lnSpc>
                        <a:spcAft>
                          <a:spcPts val="0"/>
                        </a:spcAft>
                      </a:pPr>
                      <a:r>
                        <a:rPr lang="en-ZA" sz="1100" dirty="0" smtClean="0">
                          <a:solidFill>
                            <a:srgbClr val="002060"/>
                          </a:solidFill>
                          <a:latin typeface="Arial Black" pitchFamily="34" charset="0"/>
                          <a:ea typeface="Calibri"/>
                          <a:cs typeface="Arial"/>
                        </a:rPr>
                        <a:t>Q3 Target </a:t>
                      </a:r>
                      <a:r>
                        <a:rPr lang="en-ZA" sz="1100" dirty="0" smtClean="0">
                          <a:latin typeface="Arial Black" pitchFamily="34" charset="0"/>
                          <a:ea typeface="Calibri"/>
                          <a:cs typeface="Arial"/>
                        </a:rPr>
                        <a:t>: 3 </a:t>
                      </a:r>
                      <a:r>
                        <a:rPr lang="en-ZA" sz="1100" dirty="0">
                          <a:latin typeface="Arial Black" pitchFamily="34" charset="0"/>
                          <a:ea typeface="Calibri"/>
                          <a:cs typeface="Arial"/>
                        </a:rPr>
                        <a:t>reviews</a:t>
                      </a:r>
                      <a:endParaRPr lang="en-ZA" sz="1100" dirty="0">
                        <a:latin typeface="Arial Black" pitchFamily="34" charset="0"/>
                        <a:ea typeface="Calibri"/>
                        <a:cs typeface="Times New Roman"/>
                      </a:endParaRPr>
                    </a:p>
                  </a:txBody>
                  <a:tcPr marL="68585" marR="68585" marT="0" marB="0"/>
                </a:tc>
                <a:tc>
                  <a:txBody>
                    <a:bodyPr/>
                    <a:lstStyle/>
                    <a:p>
                      <a:pPr>
                        <a:lnSpc>
                          <a:spcPct val="115000"/>
                        </a:lnSpc>
                        <a:spcAft>
                          <a:spcPts val="0"/>
                        </a:spcAft>
                      </a:pPr>
                      <a:r>
                        <a:rPr lang="en-ZA" sz="1100" dirty="0" smtClean="0">
                          <a:latin typeface="Arial Black" pitchFamily="34" charset="0"/>
                          <a:ea typeface="Calibri"/>
                          <a:cs typeface="Arial"/>
                        </a:rPr>
                        <a:t>Q3: 3 reviews</a:t>
                      </a:r>
                    </a:p>
                    <a:p>
                      <a:pPr>
                        <a:lnSpc>
                          <a:spcPct val="115000"/>
                        </a:lnSpc>
                        <a:spcAft>
                          <a:spcPts val="0"/>
                        </a:spcAft>
                      </a:pPr>
                      <a:r>
                        <a:rPr lang="en-ZA" sz="1100" dirty="0" smtClean="0">
                          <a:latin typeface="Arial Black" pitchFamily="34" charset="0"/>
                          <a:ea typeface="Calibri"/>
                          <a:cs typeface="Arial"/>
                        </a:rPr>
                        <a:t>Q3: 3 </a:t>
                      </a:r>
                      <a:r>
                        <a:rPr lang="en-ZA" sz="1100" dirty="0">
                          <a:latin typeface="Arial Black" pitchFamily="34" charset="0"/>
                          <a:ea typeface="Calibri"/>
                          <a:cs typeface="Arial"/>
                        </a:rPr>
                        <a:t>reviews</a:t>
                      </a:r>
                      <a:endParaRPr lang="en-ZA" sz="1100" dirty="0">
                        <a:latin typeface="Arial Black" pitchFamily="34" charset="0"/>
                        <a:ea typeface="Calibri"/>
                        <a:cs typeface="Times New Roman"/>
                      </a:endParaRPr>
                    </a:p>
                  </a:txBody>
                  <a:tcPr marL="68585" marR="68585" marT="0" marB="0"/>
                </a:tc>
                <a:tc>
                  <a:txBody>
                    <a:bodyPr/>
                    <a:lstStyle/>
                    <a:p>
                      <a:pPr marL="85725" indent="0" algn="l" fontAlgn="b"/>
                      <a:endParaRPr lang="en-US" sz="1100" kern="1200" dirty="0" smtClean="0">
                        <a:solidFill>
                          <a:schemeClr val="dk1"/>
                        </a:solidFill>
                        <a:latin typeface="Arial Black" pitchFamily="34" charset="0"/>
                        <a:ea typeface="+mn-ea"/>
                        <a:cs typeface="+mn-cs"/>
                      </a:endParaRPr>
                    </a:p>
                  </a:txBody>
                  <a:tcPr marL="0" marR="0" marT="0" marB="0">
                    <a:solidFill>
                      <a:srgbClr val="00B050"/>
                    </a:solidFill>
                  </a:tcPr>
                </a:tc>
              </a:tr>
            </a:tbl>
          </a:graphicData>
        </a:graphic>
      </p:graphicFrame>
      <p:sp>
        <p:nvSpPr>
          <p:cNvPr id="10" name="Rectangle 2"/>
          <p:cNvSpPr txBox="1">
            <a:spLocks noChangeArrowheads="1"/>
          </p:cNvSpPr>
          <p:nvPr/>
        </p:nvSpPr>
        <p:spPr>
          <a:xfrm>
            <a:off x="0" y="134938"/>
            <a:ext cx="7235825" cy="990600"/>
          </a:xfrm>
          <a:prstGeom prst="rect">
            <a:avLst/>
          </a:prstGeom>
        </p:spPr>
        <p:txBody>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a:t>
            </a:r>
            <a:r>
              <a:rPr lang="en-ZA" sz="2400" b="1" dirty="0">
                <a:solidFill>
                  <a:schemeClr val="bg1"/>
                </a:solidFill>
                <a:latin typeface="Arial" pitchFamily="34" charset="0"/>
                <a:cs typeface="Arial" pitchFamily="34" charset="0"/>
              </a:rPr>
              <a:t> National Health Insurance, Health Planning and Systems Enablement</a:t>
            </a:r>
            <a:endParaRPr lang="en-GB" sz="2400" b="1" dirty="0">
              <a:solidFill>
                <a:schemeClr val="bg1"/>
              </a:solidFill>
              <a:latin typeface="Arial" pitchFamily="34" charset="0"/>
              <a:ea typeface="+mj-ea"/>
              <a:cs typeface="Arial" pitchFamily="34" charset="0"/>
            </a:endParaRPr>
          </a:p>
        </p:txBody>
      </p:sp>
      <p:sp>
        <p:nvSpPr>
          <p:cNvPr id="19497" name="Slide Number Placeholder 19"/>
          <p:cNvSpPr txBox="1">
            <a:spLocks/>
          </p:cNvSpPr>
          <p:nvPr/>
        </p:nvSpPr>
        <p:spPr bwMode="auto">
          <a:xfrm>
            <a:off x="8316913" y="6308725"/>
            <a:ext cx="576262" cy="365125"/>
          </a:xfrm>
          <a:prstGeom prst="rect">
            <a:avLst/>
          </a:prstGeom>
          <a:noFill/>
          <a:ln w="9525">
            <a:noFill/>
            <a:miter lim="800000"/>
            <a:headEnd/>
            <a:tailEnd/>
          </a:ln>
        </p:spPr>
        <p:txBody>
          <a:bodyPr/>
          <a:lstStyle/>
          <a:p>
            <a:r>
              <a:rPr lang="en-US"/>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048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10" name="Rectangle 2"/>
          <p:cNvSpPr txBox="1">
            <a:spLocks noChangeArrowheads="1"/>
          </p:cNvSpPr>
          <p:nvPr/>
        </p:nvSpPr>
        <p:spPr>
          <a:xfrm>
            <a:off x="0" y="134938"/>
            <a:ext cx="7235825" cy="990600"/>
          </a:xfrm>
          <a:prstGeom prst="rect">
            <a:avLst/>
          </a:prstGeom>
        </p:spPr>
        <p:txBody>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a:t>
            </a:r>
            <a:r>
              <a:rPr lang="en-ZA" sz="2400" b="1" dirty="0">
                <a:solidFill>
                  <a:schemeClr val="bg1"/>
                </a:solidFill>
                <a:latin typeface="Arial" pitchFamily="34" charset="0"/>
                <a:cs typeface="Arial" pitchFamily="34" charset="0"/>
              </a:rPr>
              <a:t> National Health Insurance, Health Planning and Systems Enable</a:t>
            </a:r>
            <a:r>
              <a:rPr lang="en-ZA" sz="2400" b="1" dirty="0">
                <a:solidFill>
                  <a:schemeClr val="bg1"/>
                </a:solidFill>
                <a:latin typeface="Arial Black" pitchFamily="34" charset="0"/>
                <a:cs typeface="Arial" panose="020B0604020202020204" pitchFamily="34" charset="0"/>
              </a:rPr>
              <a:t>ment</a:t>
            </a:r>
            <a:endParaRPr lang="en-GB" sz="2400" b="1" dirty="0">
              <a:solidFill>
                <a:schemeClr val="bg1"/>
              </a:solidFill>
              <a:latin typeface="Arial Black" pitchFamily="34" charset="0"/>
              <a:ea typeface="+mj-ea"/>
              <a:cs typeface="Arial" panose="020B0604020202020204" pitchFamily="34" charset="0"/>
            </a:endParaRPr>
          </a:p>
        </p:txBody>
      </p:sp>
      <p:sp>
        <p:nvSpPr>
          <p:cNvPr id="20486" name="Slide Number Placeholder 19"/>
          <p:cNvSpPr txBox="1">
            <a:spLocks/>
          </p:cNvSpPr>
          <p:nvPr/>
        </p:nvSpPr>
        <p:spPr bwMode="auto">
          <a:xfrm>
            <a:off x="6588125" y="6308725"/>
            <a:ext cx="2133600" cy="365125"/>
          </a:xfrm>
          <a:prstGeom prst="rect">
            <a:avLst/>
          </a:prstGeom>
          <a:noFill/>
          <a:ln w="9525">
            <a:noFill/>
            <a:miter lim="800000"/>
            <a:headEnd/>
            <a:tailEnd/>
          </a:ln>
        </p:spPr>
        <p:txBody>
          <a:bodyPr/>
          <a:lstStyle/>
          <a:p>
            <a:r>
              <a:rPr lang="en-US"/>
              <a:t>15</a:t>
            </a:r>
          </a:p>
        </p:txBody>
      </p:sp>
      <p:graphicFrame>
        <p:nvGraphicFramePr>
          <p:cNvPr id="9" name="Table 8"/>
          <p:cNvGraphicFramePr>
            <a:graphicFrameLocks noGrp="1"/>
          </p:cNvGraphicFramePr>
          <p:nvPr/>
        </p:nvGraphicFramePr>
        <p:xfrm>
          <a:off x="0" y="1125538"/>
          <a:ext cx="9144000" cy="5631192"/>
        </p:xfrm>
        <a:graphic>
          <a:graphicData uri="http://schemas.openxmlformats.org/drawingml/2006/table">
            <a:tbl>
              <a:tblPr/>
              <a:tblGrid>
                <a:gridCol w="1306513"/>
                <a:gridCol w="2654300"/>
                <a:gridCol w="2123355"/>
                <a:gridCol w="1512168"/>
                <a:gridCol w="1547664"/>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Strategic Objective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Indicator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Quarter Target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Performance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FFFFFF"/>
                        </a:solidFill>
                        <a:effectLst/>
                        <a:latin typeface="Arial Black"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30300">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Establish a national stock management surveillance centre to improve medicine availability</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Implement an Electronic system for the early detection of stock outs of medicines at hospitals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Q2 target : </a:t>
                      </a:r>
                      <a:r>
                        <a:rPr kumimoji="0" lang="en-ZA" sz="1000" b="0" i="0" u="none" strike="noStrike" cap="none" normalizeH="0" baseline="0" smtClean="0">
                          <a:ln>
                            <a:noFill/>
                          </a:ln>
                          <a:solidFill>
                            <a:schemeClr val="tx1"/>
                          </a:solidFill>
                          <a:effectLst/>
                          <a:latin typeface="Arial Black" pitchFamily="34" charset="0"/>
                          <a:cs typeface="Arial" charset="0"/>
                        </a:rPr>
                        <a:t>Site assessments have been completed in 17 Tertiary hospital and 25 regional hospitals</a:t>
                      </a:r>
                      <a:endParaRPr kumimoji="0" lang="en-ZA" sz="1000" b="0" i="0" u="none" strike="noStrike" cap="none" normalizeH="0" baseline="0" smtClean="0">
                        <a:ln>
                          <a:noFill/>
                        </a:ln>
                        <a:solidFill>
                          <a:srgbClr val="558ED5"/>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Q3 target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Electronic stock management system implemented and functional at 10 central and 17 Tertiary hospitals </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cs typeface="Arial" charset="0"/>
                        </a:rPr>
                        <a:t>Q2: Site assessments completed in 17 Tertiary &amp; 25 regional hospitals</a:t>
                      </a:r>
                      <a:endParaRPr kumimoji="0" lang="en-ZA" sz="1000" b="0" i="0" u="none" strike="noStrike" cap="none" normalizeH="0" baseline="0" smtClean="0">
                        <a:ln>
                          <a:noFill/>
                        </a:ln>
                        <a:solidFill>
                          <a:schemeClr val="tx1"/>
                        </a:solidFill>
                        <a:effectLst/>
                        <a:latin typeface="Arial Black"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Black"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cs typeface="Arial" charset="0"/>
                        </a:rPr>
                        <a:t>Q3: 10 central and 17 tertiary hospitals implemented</a:t>
                      </a: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85725"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828675">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Implement an Electronic system for the early detection of stock outs of medicines at PHC facilities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Q2 target : </a:t>
                      </a:r>
                      <a:r>
                        <a:rPr kumimoji="0" lang="en-ZA" sz="1000" b="0" i="0" u="none" strike="noStrike" cap="none" normalizeH="0" baseline="0" smtClean="0">
                          <a:ln>
                            <a:noFill/>
                          </a:ln>
                          <a:solidFill>
                            <a:srgbClr val="000000"/>
                          </a:solidFill>
                          <a:effectLst/>
                          <a:latin typeface="Arial Black" pitchFamily="34" charset="0"/>
                          <a:cs typeface="Arial" charset="0"/>
                        </a:rPr>
                        <a:t>Electronic stock management  (ESM) system functional in 900 PHC facilities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Q3 target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Electronic stock management  (ESM) system functional in 1050 PHC facilities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Arial" charset="0"/>
                        </a:rPr>
                        <a:t>Q2:  ESM System functional in in 1249 PHC facilities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Arial" charset="0"/>
                        </a:rPr>
                        <a:t>Q3: ESM system functional in 1349 PHC facilities</a:t>
                      </a:r>
                      <a:endParaRPr kumimoji="0" lang="en-ZA" sz="10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85725"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1316038">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Establish a national surveillance centre to monitor medicine availability</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Q2 target : </a:t>
                      </a:r>
                      <a:r>
                        <a:rPr kumimoji="0" lang="en-ZA" sz="1000" b="0" i="0" u="none" strike="noStrike" cap="none" normalizeH="0" baseline="0" smtClean="0">
                          <a:ln>
                            <a:noFill/>
                          </a:ln>
                          <a:solidFill>
                            <a:schemeClr val="tx1"/>
                          </a:solidFill>
                          <a:effectLst/>
                          <a:latin typeface="Arial Black" pitchFamily="34" charset="0"/>
                          <a:cs typeface="Arial" charset="0"/>
                        </a:rPr>
                        <a:t>National Surveillance  centre  capacitated</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Q3 target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National surveillance centre functional and tracking stock availability at 10 central hospitals </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Arial" charset="0"/>
                        </a:rPr>
                        <a:t>Q2:National surveillance  centre  (NSC) was capacitated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Arial" charset="0"/>
                        </a:rPr>
                        <a:t>Q3: NSC functional and tracking stock availability at 10 central hospitals</a:t>
                      </a:r>
                      <a:endParaRPr kumimoji="0" lang="en-ZA" sz="10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85725"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20517" name="Slide Number Placeholder 19"/>
          <p:cNvSpPr txBox="1">
            <a:spLocks/>
          </p:cNvSpPr>
          <p:nvPr/>
        </p:nvSpPr>
        <p:spPr bwMode="auto">
          <a:xfrm>
            <a:off x="8459788" y="6461125"/>
            <a:ext cx="684212" cy="365125"/>
          </a:xfrm>
          <a:prstGeom prst="rect">
            <a:avLst/>
          </a:prstGeom>
          <a:noFill/>
          <a:ln w="9525">
            <a:noFill/>
            <a:miter lim="800000"/>
            <a:headEnd/>
            <a:tailEnd/>
          </a:ln>
        </p:spPr>
        <p:txBody>
          <a:bodyPr/>
          <a:lstStyle/>
          <a:p>
            <a:r>
              <a:rPr lang="en-US"/>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150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8" name="Table 7"/>
          <p:cNvGraphicFramePr>
            <a:graphicFrameLocks noGrp="1"/>
          </p:cNvGraphicFramePr>
          <p:nvPr/>
        </p:nvGraphicFramePr>
        <p:xfrm>
          <a:off x="142843" y="857231"/>
          <a:ext cx="9001157" cy="4938072"/>
        </p:xfrm>
        <a:graphic>
          <a:graphicData uri="http://schemas.openxmlformats.org/drawingml/2006/table">
            <a:tbl>
              <a:tblPr firstRow="1" bandRow="1">
                <a:tableStyleId>{5C22544A-7EE6-4342-B048-85BDC9FD1C3A}</a:tableStyleId>
              </a:tblPr>
              <a:tblGrid>
                <a:gridCol w="1032829"/>
                <a:gridCol w="2028547"/>
                <a:gridCol w="2551174"/>
                <a:gridCol w="2268318"/>
                <a:gridCol w="1120289"/>
              </a:tblGrid>
              <a:tr h="558658">
                <a:tc>
                  <a:txBody>
                    <a:bodyPr/>
                    <a:lstStyle/>
                    <a:p>
                      <a:r>
                        <a:rPr lang="en-US" sz="1000" dirty="0" smtClean="0">
                          <a:solidFill>
                            <a:schemeClr val="bg1"/>
                          </a:solidFill>
                          <a:latin typeface="Arial Black" pitchFamily="34" charset="0"/>
                        </a:rPr>
                        <a:t>Strategic Objective</a:t>
                      </a:r>
                      <a:endParaRPr lang="en-US" sz="1000" dirty="0">
                        <a:solidFill>
                          <a:schemeClr val="bg1"/>
                        </a:solidFill>
                        <a:latin typeface="Arial Black" pitchFamily="34" charset="0"/>
                      </a:endParaRPr>
                    </a:p>
                  </a:txBody>
                  <a:tcPr marL="91435" marR="91435" marT="45715" marB="45715"/>
                </a:tc>
                <a:tc>
                  <a:txBody>
                    <a:bodyPr/>
                    <a:lstStyle/>
                    <a:p>
                      <a:r>
                        <a:rPr lang="en-US" sz="1000" dirty="0" smtClean="0">
                          <a:solidFill>
                            <a:schemeClr val="bg1"/>
                          </a:solidFill>
                          <a:latin typeface="Arial Black" pitchFamily="34" charset="0"/>
                        </a:rPr>
                        <a:t>Indicator</a:t>
                      </a:r>
                      <a:endParaRPr lang="en-US" sz="1000" dirty="0">
                        <a:solidFill>
                          <a:schemeClr val="bg1"/>
                        </a:solidFill>
                        <a:latin typeface="Arial Black" pitchFamily="34" charset="0"/>
                      </a:endParaRPr>
                    </a:p>
                  </a:txBody>
                  <a:tcPr marL="91435" marR="91435" marT="45715" marB="45715"/>
                </a:tc>
                <a:tc>
                  <a:txBody>
                    <a:bodyPr/>
                    <a:lstStyle/>
                    <a:p>
                      <a:r>
                        <a:rPr lang="en-US" sz="1000" dirty="0" smtClean="0">
                          <a:solidFill>
                            <a:schemeClr val="bg1"/>
                          </a:solidFill>
                          <a:latin typeface="Arial Black" pitchFamily="34" charset="0"/>
                        </a:rPr>
                        <a:t>Target</a:t>
                      </a:r>
                      <a:endParaRPr lang="en-US" sz="1000" dirty="0">
                        <a:solidFill>
                          <a:schemeClr val="bg1"/>
                        </a:solidFill>
                        <a:latin typeface="Arial Black" pitchFamily="34" charset="0"/>
                      </a:endParaRPr>
                    </a:p>
                  </a:txBody>
                  <a:tcPr marL="91435" marR="91435" marT="45715" marB="45715"/>
                </a:tc>
                <a:tc>
                  <a:txBody>
                    <a:bodyPr/>
                    <a:lstStyle/>
                    <a:p>
                      <a:r>
                        <a:rPr lang="en-US" sz="1000" dirty="0" smtClean="0">
                          <a:latin typeface="Arial Black" pitchFamily="34" charset="0"/>
                        </a:rPr>
                        <a:t>Preliminary</a:t>
                      </a:r>
                      <a:r>
                        <a:rPr lang="en-US" sz="1000" baseline="0" dirty="0" smtClean="0">
                          <a:latin typeface="Arial Black" pitchFamily="34" charset="0"/>
                        </a:rPr>
                        <a:t> performance</a:t>
                      </a:r>
                      <a:endParaRPr lang="en-US" sz="1000" dirty="0">
                        <a:latin typeface="Arial Black" pitchFamily="34" charset="0"/>
                      </a:endParaRPr>
                    </a:p>
                  </a:txBody>
                  <a:tcPr marL="91435" marR="91435"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solidFill>
                          <a:schemeClr val="tx1"/>
                        </a:solidFill>
                        <a:latin typeface="Arial Black" pitchFamily="34" charset="0"/>
                      </a:endParaRPr>
                    </a:p>
                  </a:txBody>
                  <a:tcPr marL="91435" marR="91435" marT="45715" marB="45715"/>
                </a:tc>
              </a:tr>
              <a:tr h="1515151">
                <a:tc rowSpan="3">
                  <a:txBody>
                    <a:bodyPr/>
                    <a:lstStyle/>
                    <a:p>
                      <a:pPr>
                        <a:lnSpc>
                          <a:spcPct val="115000"/>
                        </a:lnSpc>
                        <a:spcAft>
                          <a:spcPts val="0"/>
                        </a:spcAft>
                      </a:pPr>
                      <a:r>
                        <a:rPr lang="en-ZA" sz="1000" dirty="0">
                          <a:solidFill>
                            <a:schemeClr val="tx1"/>
                          </a:solidFill>
                          <a:latin typeface="Arial Black" pitchFamily="34" charset="0"/>
                          <a:ea typeface="Calibri"/>
                          <a:cs typeface="Arial"/>
                        </a:rPr>
                        <a:t>Improve contracting and supply of medicines</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ZA" sz="1000" dirty="0">
                          <a:solidFill>
                            <a:schemeClr val="tx1"/>
                          </a:solidFill>
                          <a:latin typeface="Arial Black" pitchFamily="34" charset="0"/>
                          <a:ea typeface="Calibri"/>
                          <a:cs typeface="Arial"/>
                        </a:rPr>
                        <a:t>Establish Provincial Control Towers for the management of direct delivery of medicines</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r>
                        <a:rPr lang="en-ZA" sz="1000" baseline="0" dirty="0" smtClean="0">
                          <a:solidFill>
                            <a:schemeClr val="tx1"/>
                          </a:solidFill>
                          <a:latin typeface="Arial Black" pitchFamily="34" charset="0"/>
                          <a:ea typeface="Calibri"/>
                          <a:cs typeface="Arial"/>
                        </a:rPr>
                        <a:t> Control Tower in EC established</a:t>
                      </a:r>
                      <a:endParaRPr lang="en-ZA" sz="1000" baseline="0" dirty="0" smtClean="0">
                        <a:solidFill>
                          <a:schemeClr val="tx2">
                            <a:lumMod val="60000"/>
                            <a:lumOff val="40000"/>
                          </a:schemeClr>
                        </a:solidFill>
                        <a:latin typeface="Arial Black" pitchFamily="34" charset="0"/>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Q3 target</a:t>
                      </a:r>
                      <a:r>
                        <a:rPr lang="en-ZA" sz="1000" baseline="0" dirty="0" smtClean="0">
                          <a:solidFill>
                            <a:schemeClr val="tx2">
                              <a:lumMod val="60000"/>
                              <a:lumOff val="40000"/>
                            </a:schemeClr>
                          </a:solidFill>
                          <a:latin typeface="Arial Black" pitchFamily="34" charset="0"/>
                          <a:ea typeface="Calibri"/>
                          <a:cs typeface="Arial"/>
                        </a:rPr>
                        <a:t> : </a:t>
                      </a:r>
                    </a:p>
                    <a:p>
                      <a:pPr>
                        <a:lnSpc>
                          <a:spcPct val="115000"/>
                        </a:lnSpc>
                        <a:spcAft>
                          <a:spcPts val="0"/>
                        </a:spcAft>
                      </a:pPr>
                      <a:r>
                        <a:rPr lang="en-ZA" sz="1000" baseline="0" dirty="0" smtClean="0">
                          <a:solidFill>
                            <a:schemeClr val="tx1"/>
                          </a:solidFill>
                          <a:latin typeface="Arial Black" pitchFamily="34" charset="0"/>
                          <a:ea typeface="Calibri"/>
                          <a:cs typeface="Arial"/>
                        </a:rPr>
                        <a:t>: </a:t>
                      </a:r>
                      <a:r>
                        <a:rPr lang="en-US" sz="1000" kern="1200" dirty="0" smtClean="0">
                          <a:solidFill>
                            <a:schemeClr val="dk1"/>
                          </a:solidFill>
                          <a:latin typeface="Arial Black" pitchFamily="34" charset="0"/>
                          <a:ea typeface="+mn-ea"/>
                          <a:cs typeface="+mn-cs"/>
                        </a:rPr>
                        <a:t>Control towers in Free State established </a:t>
                      </a:r>
                      <a:endParaRPr lang="en-ZA" sz="1000" dirty="0">
                        <a:solidFill>
                          <a:schemeClr val="tx1"/>
                        </a:solidFill>
                        <a:latin typeface="Arial Black" pitchFamily="34" charset="0"/>
                        <a:ea typeface="Calibri"/>
                        <a:cs typeface="Times New Roman"/>
                      </a:endParaRPr>
                    </a:p>
                  </a:txBody>
                  <a:tcPr marL="68576" marR="68576" marT="0" marB="0"/>
                </a:tc>
                <a:tc>
                  <a:txBody>
                    <a:bodyPr/>
                    <a:lstStyle/>
                    <a:p>
                      <a:r>
                        <a:rPr lang="en-US" sz="1000" kern="1200" dirty="0" smtClean="0">
                          <a:solidFill>
                            <a:schemeClr val="tx2">
                              <a:lumMod val="60000"/>
                              <a:lumOff val="40000"/>
                            </a:schemeClr>
                          </a:solidFill>
                          <a:latin typeface="Arial Black" pitchFamily="34" charset="0"/>
                          <a:ea typeface="+mn-ea"/>
                          <a:cs typeface="+mn-cs"/>
                        </a:rPr>
                        <a:t>Q2</a:t>
                      </a:r>
                      <a:r>
                        <a:rPr lang="en-US" sz="1000" kern="1200" dirty="0" smtClean="0">
                          <a:solidFill>
                            <a:schemeClr val="dk1"/>
                          </a:solidFill>
                          <a:latin typeface="Arial Black" pitchFamily="34" charset="0"/>
                          <a:ea typeface="+mn-ea"/>
                          <a:cs typeface="+mn-cs"/>
                        </a:rPr>
                        <a:t>: Project plan developed. Process mapping underway. Facilities to which direct deliveries will take place has been identified in the EC</a:t>
                      </a:r>
                    </a:p>
                    <a:p>
                      <a:r>
                        <a:rPr lang="en-US" sz="1000" kern="1200" dirty="0" smtClean="0">
                          <a:solidFill>
                            <a:schemeClr val="tx2">
                              <a:lumMod val="60000"/>
                              <a:lumOff val="40000"/>
                            </a:schemeClr>
                          </a:solidFill>
                          <a:latin typeface="Arial Black" pitchFamily="34" charset="0"/>
                          <a:ea typeface="+mn-ea"/>
                          <a:cs typeface="+mn-cs"/>
                        </a:rPr>
                        <a:t>Q3</a:t>
                      </a:r>
                      <a:r>
                        <a:rPr lang="en-US" sz="1000" kern="1200" dirty="0" smtClean="0">
                          <a:solidFill>
                            <a:schemeClr val="dk1"/>
                          </a:solidFill>
                          <a:latin typeface="Arial Black" pitchFamily="34" charset="0"/>
                          <a:ea typeface="+mn-ea"/>
                          <a:cs typeface="+mn-cs"/>
                        </a:rPr>
                        <a:t>: FS in the process of implementing </a:t>
                      </a:r>
                      <a:r>
                        <a:rPr lang="en-US" sz="1000" kern="1200" dirty="0" err="1" smtClean="0">
                          <a:solidFill>
                            <a:schemeClr val="dk1"/>
                          </a:solidFill>
                          <a:latin typeface="Arial Black" pitchFamily="34" charset="0"/>
                          <a:ea typeface="+mn-ea"/>
                          <a:cs typeface="+mn-cs"/>
                        </a:rPr>
                        <a:t>organisational</a:t>
                      </a:r>
                      <a:r>
                        <a:rPr lang="en-US" sz="1000" kern="1200" dirty="0" smtClean="0">
                          <a:solidFill>
                            <a:schemeClr val="dk1"/>
                          </a:solidFill>
                          <a:latin typeface="Arial Black" pitchFamily="34" charset="0"/>
                          <a:ea typeface="+mn-ea"/>
                          <a:cs typeface="+mn-cs"/>
                        </a:rPr>
                        <a:t> structure and supporting electronic systems for the control tower</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gn="l" fontAlgn="b"/>
                      <a:endParaRPr lang="en-ZA" sz="1000" b="0" i="0" u="none" strike="noStrike" dirty="0" smtClean="0">
                        <a:solidFill>
                          <a:schemeClr val="tx1"/>
                        </a:solidFill>
                        <a:latin typeface="Arial Black" pitchFamily="34" charset="0"/>
                      </a:endParaRPr>
                    </a:p>
                  </a:txBody>
                  <a:tcPr marL="0" marR="0" marT="0" marB="0">
                    <a:solidFill>
                      <a:srgbClr val="00B050"/>
                    </a:solidFill>
                  </a:tcPr>
                </a:tc>
              </a:tr>
              <a:tr h="1070780">
                <a:tc vMerge="1">
                  <a:txBody>
                    <a:bodyPr/>
                    <a:lstStyle/>
                    <a:p>
                      <a:endParaRPr lang="en-ZA"/>
                    </a:p>
                  </a:txBody>
                  <a:tcPr/>
                </a:tc>
                <a:tc>
                  <a:txBody>
                    <a:bodyPr/>
                    <a:lstStyle/>
                    <a:p>
                      <a:pPr>
                        <a:lnSpc>
                          <a:spcPct val="115000"/>
                        </a:lnSpc>
                        <a:spcAft>
                          <a:spcPts val="0"/>
                        </a:spcAft>
                      </a:pPr>
                      <a:r>
                        <a:rPr lang="en-ZA" sz="1000" dirty="0">
                          <a:solidFill>
                            <a:schemeClr val="tx1"/>
                          </a:solidFill>
                          <a:latin typeface="Arial Black" pitchFamily="34" charset="0"/>
                          <a:ea typeface="Calibri"/>
                          <a:cs typeface="Arial"/>
                        </a:rPr>
                        <a:t>Number of patients receiving medicines through the centralised chronic medicine dispensing &amp; distribution system</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r>
                        <a:rPr lang="en-ZA" sz="1000" baseline="0" dirty="0" smtClean="0">
                          <a:solidFill>
                            <a:schemeClr val="tx1"/>
                          </a:solidFill>
                          <a:latin typeface="Arial Black" pitchFamily="34" charset="0"/>
                          <a:ea typeface="Calibri"/>
                          <a:cs typeface="Arial"/>
                        </a:rPr>
                        <a:t>350 000 patients</a:t>
                      </a:r>
                      <a:endParaRPr lang="en-ZA" sz="1000" baseline="0" dirty="0" smtClean="0">
                        <a:solidFill>
                          <a:schemeClr val="tx2">
                            <a:lumMod val="60000"/>
                            <a:lumOff val="40000"/>
                          </a:schemeClr>
                        </a:solidFill>
                        <a:latin typeface="Arial Black" pitchFamily="34" charset="0"/>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Q3target</a:t>
                      </a:r>
                      <a:r>
                        <a:rPr lang="en-ZA" sz="1000" baseline="0" dirty="0" smtClean="0">
                          <a:solidFill>
                            <a:schemeClr val="tx2">
                              <a:lumMod val="60000"/>
                              <a:lumOff val="40000"/>
                            </a:schemeClr>
                          </a:solidFill>
                          <a:latin typeface="Arial Black" pitchFamily="34" charset="0"/>
                          <a:ea typeface="Calibri"/>
                          <a:cs typeface="Arial"/>
                        </a:rPr>
                        <a:t> :   </a:t>
                      </a:r>
                      <a:r>
                        <a:rPr lang="en-ZA" sz="1000" dirty="0" smtClean="0">
                          <a:solidFill>
                            <a:schemeClr val="tx1"/>
                          </a:solidFill>
                          <a:latin typeface="Arial Black" pitchFamily="34" charset="0"/>
                          <a:ea typeface="Calibri"/>
                          <a:cs typeface="Arial"/>
                        </a:rPr>
                        <a:t>425 000</a:t>
                      </a:r>
                      <a:r>
                        <a:rPr lang="en-ZA" sz="1000" dirty="0">
                          <a:solidFill>
                            <a:schemeClr val="tx1"/>
                          </a:solidFill>
                          <a:latin typeface="Arial Black" pitchFamily="34" charset="0"/>
                          <a:ea typeface="Calibri"/>
                          <a:cs typeface="Arial"/>
                        </a:rPr>
                        <a:t> patients </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ZA" sz="1000" dirty="0" smtClean="0">
                          <a:solidFill>
                            <a:schemeClr val="tx1"/>
                          </a:solidFill>
                          <a:latin typeface="Arial Black" pitchFamily="34" charset="0"/>
                          <a:ea typeface="Calibri"/>
                          <a:cs typeface="Arial"/>
                        </a:rPr>
                        <a:t>Q2:  246 320 patients</a:t>
                      </a:r>
                    </a:p>
                    <a:p>
                      <a:pPr>
                        <a:lnSpc>
                          <a:spcPct val="115000"/>
                        </a:lnSpc>
                        <a:spcAft>
                          <a:spcPts val="0"/>
                        </a:spcAft>
                      </a:pPr>
                      <a:r>
                        <a:rPr lang="en-ZA" sz="1000" dirty="0" smtClean="0">
                          <a:solidFill>
                            <a:schemeClr val="tx1"/>
                          </a:solidFill>
                          <a:latin typeface="Arial Black" pitchFamily="34" charset="0"/>
                          <a:ea typeface="Calibri"/>
                          <a:cs typeface="Arial"/>
                        </a:rPr>
                        <a:t>Q3:  322 121 </a:t>
                      </a:r>
                      <a:r>
                        <a:rPr lang="en-ZA" sz="1000" dirty="0" smtClean="0">
                          <a:solidFill>
                            <a:schemeClr val="tx1"/>
                          </a:solidFill>
                          <a:latin typeface="Arial Black" pitchFamily="34" charset="0"/>
                          <a:ea typeface="Calibri"/>
                          <a:cs typeface="Times New Roman"/>
                        </a:rPr>
                        <a:t>patients</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gn="l" fontAlgn="b"/>
                      <a:endParaRPr lang="en-ZA" sz="1000" b="0" i="0" u="none" strike="noStrike" dirty="0">
                        <a:solidFill>
                          <a:schemeClr val="tx1"/>
                        </a:solidFill>
                        <a:latin typeface="Arial Black" pitchFamily="34" charset="0"/>
                      </a:endParaRPr>
                    </a:p>
                  </a:txBody>
                  <a:tcPr marL="0" marR="0" marT="0" marB="0">
                    <a:solidFill>
                      <a:srgbClr val="FFFF00"/>
                    </a:solidFill>
                  </a:tcPr>
                </a:tc>
              </a:tr>
              <a:tr h="713854">
                <a:tc vMerge="1">
                  <a:txBody>
                    <a:bodyPr/>
                    <a:lstStyle/>
                    <a:p>
                      <a:endParaRPr lang="en-ZA"/>
                    </a:p>
                  </a:txBody>
                  <a:tcPr/>
                </a:tc>
                <a:tc>
                  <a:txBody>
                    <a:bodyPr/>
                    <a:lstStyle/>
                    <a:p>
                      <a:pPr>
                        <a:lnSpc>
                          <a:spcPct val="115000"/>
                        </a:lnSpc>
                        <a:spcAft>
                          <a:spcPts val="0"/>
                        </a:spcAft>
                      </a:pPr>
                      <a:r>
                        <a:rPr lang="en-ZA" sz="1000" dirty="0">
                          <a:solidFill>
                            <a:schemeClr val="tx1"/>
                          </a:solidFill>
                          <a:latin typeface="Arial Black" pitchFamily="34" charset="0"/>
                          <a:ea typeface="Calibri"/>
                          <a:cs typeface="Arial"/>
                        </a:rPr>
                        <a:t>Contracts are available at least 8 weeks prior to expiration of outgoing tender</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&amp; Q3 targets</a:t>
                      </a:r>
                      <a:r>
                        <a:rPr lang="en-ZA" sz="1000" baseline="0" dirty="0" smtClean="0">
                          <a:solidFill>
                            <a:schemeClr val="tx2">
                              <a:lumMod val="60000"/>
                              <a:lumOff val="40000"/>
                            </a:schemeClr>
                          </a:solidFill>
                          <a:latin typeface="Arial Black" pitchFamily="34" charset="0"/>
                          <a:ea typeface="Calibri"/>
                          <a:cs typeface="Arial"/>
                        </a:rPr>
                        <a:t> : </a:t>
                      </a:r>
                    </a:p>
                    <a:p>
                      <a:pPr>
                        <a:lnSpc>
                          <a:spcPct val="115000"/>
                        </a:lnSpc>
                        <a:spcAft>
                          <a:spcPts val="0"/>
                        </a:spcAft>
                      </a:pPr>
                      <a:r>
                        <a:rPr lang="en-ZA" sz="1000" dirty="0" smtClean="0">
                          <a:solidFill>
                            <a:schemeClr val="tx1"/>
                          </a:solidFill>
                          <a:latin typeface="Arial Black" pitchFamily="34" charset="0"/>
                          <a:ea typeface="Calibri"/>
                          <a:cs typeface="Arial"/>
                        </a:rPr>
                        <a:t>100</a:t>
                      </a:r>
                      <a:r>
                        <a:rPr lang="en-ZA" sz="1000" dirty="0">
                          <a:solidFill>
                            <a:schemeClr val="tx1"/>
                          </a:solidFill>
                          <a:latin typeface="Arial Black" pitchFamily="34" charset="0"/>
                          <a:ea typeface="Calibri"/>
                          <a:cs typeface="Arial"/>
                        </a:rPr>
                        <a:t>% of contract expiring in Q1 have been renewed at least 8 weeks prior to expiration.</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Renewal</a:t>
                      </a:r>
                      <a:r>
                        <a:rPr lang="en-US" sz="1000" kern="1200" baseline="0" dirty="0" smtClean="0">
                          <a:solidFill>
                            <a:schemeClr val="dk1"/>
                          </a:solidFill>
                          <a:latin typeface="Arial Black" pitchFamily="34" charset="0"/>
                          <a:ea typeface="+mn-ea"/>
                          <a:cs typeface="+mn-cs"/>
                        </a:rPr>
                        <a:t> of </a:t>
                      </a:r>
                      <a:r>
                        <a:rPr lang="en-US" sz="1000" kern="1200" dirty="0" smtClean="0">
                          <a:solidFill>
                            <a:schemeClr val="dk1"/>
                          </a:solidFill>
                          <a:latin typeface="Arial Black" pitchFamily="34" charset="0"/>
                          <a:ea typeface="+mn-ea"/>
                          <a:cs typeface="+mn-cs"/>
                        </a:rPr>
                        <a:t>three</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contracts</a:t>
                      </a:r>
                      <a:r>
                        <a:rPr lang="en-US" sz="1000" kern="1200" baseline="0" dirty="0" smtClean="0">
                          <a:solidFill>
                            <a:schemeClr val="dk1"/>
                          </a:solidFill>
                          <a:latin typeface="Arial Black" pitchFamily="34" charset="0"/>
                          <a:ea typeface="+mn-ea"/>
                          <a:cs typeface="+mn-cs"/>
                        </a:rPr>
                        <a:t> </a:t>
                      </a:r>
                      <a:endParaRPr lang="en-US" sz="1000" kern="1200" dirty="0" smtClean="0">
                        <a:solidFill>
                          <a:schemeClr val="dk1"/>
                        </a:solidFill>
                        <a:latin typeface="Arial Black" pitchFamily="34" charset="0"/>
                        <a:ea typeface="+mn-ea"/>
                        <a:cs typeface="+mn-cs"/>
                      </a:endParaRPr>
                    </a:p>
                    <a:p>
                      <a:pPr>
                        <a:lnSpc>
                          <a:spcPct val="115000"/>
                        </a:lnSpc>
                        <a:spcAft>
                          <a:spcPts val="0"/>
                        </a:spcAft>
                      </a:pPr>
                      <a:r>
                        <a:rPr lang="en-US" sz="1000" kern="1200" dirty="0" smtClean="0">
                          <a:solidFill>
                            <a:schemeClr val="dk1"/>
                          </a:solidFill>
                          <a:latin typeface="Arial Black" pitchFamily="34" charset="0"/>
                          <a:ea typeface="+mn-ea"/>
                          <a:cs typeface="+mn-cs"/>
                        </a:rPr>
                        <a:t>Q3: No renewals of  contract in third quarter</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endParaRPr lang="en-ZA" sz="1000" dirty="0">
                        <a:solidFill>
                          <a:srgbClr val="00B050"/>
                        </a:solidFill>
                        <a:latin typeface="Arial Black" pitchFamily="34" charset="0"/>
                        <a:ea typeface="Calibri"/>
                        <a:cs typeface="Times New Roman"/>
                      </a:endParaRPr>
                    </a:p>
                  </a:txBody>
                  <a:tcPr marL="0" marR="0" marT="0" marB="0">
                    <a:solidFill>
                      <a:schemeClr val="tx2">
                        <a:lumMod val="60000"/>
                        <a:lumOff val="40000"/>
                      </a:schemeClr>
                    </a:solidFill>
                  </a:tcPr>
                </a:tc>
              </a:tr>
              <a:tr h="1070780">
                <a:tc>
                  <a:txBody>
                    <a:bodyPr/>
                    <a:lstStyle/>
                    <a:p>
                      <a:pPr>
                        <a:lnSpc>
                          <a:spcPct val="115000"/>
                        </a:lnSpc>
                        <a:spcAft>
                          <a:spcPts val="0"/>
                        </a:spcAft>
                      </a:pP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ZA" sz="1000" dirty="0">
                          <a:solidFill>
                            <a:schemeClr val="tx1"/>
                          </a:solidFill>
                          <a:latin typeface="Arial Black" pitchFamily="34" charset="0"/>
                          <a:ea typeface="Calibri"/>
                          <a:cs typeface="Arial"/>
                        </a:rPr>
                        <a:t>Review Criteria for the approval of Pharmacy Licences</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r>
                        <a:rPr lang="en-ZA" sz="1000" baseline="0" dirty="0" smtClean="0">
                          <a:solidFill>
                            <a:schemeClr val="tx1"/>
                          </a:solidFill>
                          <a:latin typeface="Arial Black" pitchFamily="34" charset="0"/>
                          <a:ea typeface="Calibri"/>
                          <a:cs typeface="Arial"/>
                        </a:rPr>
                        <a:t>criteria open for public comment</a:t>
                      </a:r>
                    </a:p>
                    <a:p>
                      <a:pPr marL="0" marR="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p>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 </a:t>
                      </a:r>
                      <a:r>
                        <a:rPr lang="en-US" sz="1000" kern="1200" dirty="0" smtClean="0">
                          <a:solidFill>
                            <a:schemeClr val="dk1"/>
                          </a:solidFill>
                          <a:latin typeface="Arial Black" pitchFamily="34" charset="0"/>
                          <a:ea typeface="+mn-ea"/>
                          <a:cs typeface="+mn-cs"/>
                        </a:rPr>
                        <a:t>Criteria for the approval of Pharmacy </a:t>
                      </a:r>
                      <a:r>
                        <a:rPr lang="en-US" sz="1000" kern="1200" dirty="0" err="1" smtClean="0">
                          <a:solidFill>
                            <a:schemeClr val="dk1"/>
                          </a:solidFill>
                          <a:latin typeface="Arial Black" pitchFamily="34" charset="0"/>
                          <a:ea typeface="+mn-ea"/>
                          <a:cs typeface="+mn-cs"/>
                        </a:rPr>
                        <a:t>licences</a:t>
                      </a:r>
                      <a:r>
                        <a:rPr lang="en-US" sz="1000" kern="1200" dirty="0" smtClean="0">
                          <a:solidFill>
                            <a:schemeClr val="dk1"/>
                          </a:solidFill>
                          <a:latin typeface="Arial Black" pitchFamily="34" charset="0"/>
                          <a:ea typeface="+mn-ea"/>
                          <a:cs typeface="+mn-cs"/>
                        </a:rPr>
                        <a:t> reviewed based on the comments </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nSpc>
                          <a:spcPct val="115000"/>
                        </a:lnSpc>
                        <a:spcAft>
                          <a:spcPts val="0"/>
                        </a:spcAft>
                      </a:pPr>
                      <a:r>
                        <a:rPr lang="en-ZA" sz="1000" dirty="0" smtClean="0">
                          <a:solidFill>
                            <a:schemeClr val="tx1"/>
                          </a:solidFill>
                          <a:latin typeface="Arial Black" pitchFamily="34" charset="0"/>
                          <a:ea typeface="Calibri"/>
                          <a:cs typeface="Arial"/>
                        </a:rPr>
                        <a:t>Q3: Criteria for the approval of Pharmacy licences was published</a:t>
                      </a:r>
                      <a:r>
                        <a:rPr lang="en-ZA" sz="1000" baseline="0" dirty="0" smtClean="0">
                          <a:solidFill>
                            <a:schemeClr val="tx1"/>
                          </a:solidFill>
                          <a:latin typeface="Arial Black" pitchFamily="34" charset="0"/>
                          <a:ea typeface="Calibri"/>
                          <a:cs typeface="Arial"/>
                        </a:rPr>
                        <a:t> for public comments  with a closing date of 21 December 2015</a:t>
                      </a:r>
                      <a:endParaRPr lang="en-ZA" sz="1000" dirty="0">
                        <a:solidFill>
                          <a:schemeClr val="tx1"/>
                        </a:solidFill>
                        <a:latin typeface="Arial Black" pitchFamily="34" charset="0"/>
                        <a:ea typeface="Calibri"/>
                        <a:cs typeface="Times New Roman"/>
                      </a:endParaRPr>
                    </a:p>
                  </a:txBody>
                  <a:tcPr marL="68576" marR="68576" marT="0" marB="0"/>
                </a:tc>
                <a:tc>
                  <a:txBody>
                    <a:bodyPr/>
                    <a:lstStyle/>
                    <a:p>
                      <a:pPr algn="l" fontAlgn="b"/>
                      <a:endParaRPr lang="en-ZA" sz="1000" b="0" i="0" u="none" strike="noStrike" dirty="0" smtClean="0">
                        <a:solidFill>
                          <a:schemeClr val="tx1"/>
                        </a:solidFill>
                        <a:latin typeface="Arial Black" pitchFamily="34" charset="0"/>
                      </a:endParaRPr>
                    </a:p>
                  </a:txBody>
                  <a:tcPr marL="0" marR="0" marT="0" marB="0">
                    <a:solidFill>
                      <a:srgbClr val="FFFF00"/>
                    </a:solidFill>
                  </a:tcPr>
                </a:tc>
              </a:tr>
            </a:tbl>
          </a:graphicData>
        </a:graphic>
      </p:graphicFrame>
      <p:sp>
        <p:nvSpPr>
          <p:cNvPr id="10" name="Rectangle 2"/>
          <p:cNvSpPr txBox="1">
            <a:spLocks noChangeArrowheads="1"/>
          </p:cNvSpPr>
          <p:nvPr/>
        </p:nvSpPr>
        <p:spPr>
          <a:xfrm>
            <a:off x="0" y="0"/>
            <a:ext cx="7235825" cy="990600"/>
          </a:xfrm>
          <a:prstGeom prst="rect">
            <a:avLst/>
          </a:prstGeom>
        </p:spPr>
        <p:txBody>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a:t>
            </a:r>
            <a:r>
              <a:rPr lang="en-ZA" sz="2400" b="1" dirty="0">
                <a:solidFill>
                  <a:schemeClr val="bg1"/>
                </a:solidFill>
                <a:latin typeface="Arial" pitchFamily="34" charset="0"/>
                <a:cs typeface="Arial" pitchFamily="34" charset="0"/>
              </a:rPr>
              <a:t> National Health Insurance, Health Planning and Systems </a:t>
            </a:r>
            <a:r>
              <a:rPr lang="en-ZA" sz="2000" b="1" dirty="0">
                <a:solidFill>
                  <a:schemeClr val="bg1"/>
                </a:solidFill>
                <a:latin typeface="Arial" pitchFamily="34" charset="0"/>
                <a:cs typeface="Arial" pitchFamily="34" charset="0"/>
              </a:rPr>
              <a:t>Enablement</a:t>
            </a:r>
            <a:endParaRPr lang="en-GB" sz="2000" b="1" dirty="0">
              <a:solidFill>
                <a:schemeClr val="bg1"/>
              </a:solidFill>
              <a:latin typeface="Arial" pitchFamily="34" charset="0"/>
              <a:ea typeface="+mj-ea"/>
              <a:cs typeface="Arial" pitchFamily="34" charset="0"/>
            </a:endParaRPr>
          </a:p>
        </p:txBody>
      </p:sp>
      <p:sp>
        <p:nvSpPr>
          <p:cNvPr id="21546" name="Slide Number Placeholder 19"/>
          <p:cNvSpPr txBox="1">
            <a:spLocks/>
          </p:cNvSpPr>
          <p:nvPr/>
        </p:nvSpPr>
        <p:spPr bwMode="auto">
          <a:xfrm>
            <a:off x="8388350" y="6492875"/>
            <a:ext cx="755650" cy="365125"/>
          </a:xfrm>
          <a:prstGeom prst="rect">
            <a:avLst/>
          </a:prstGeom>
          <a:noFill/>
          <a:ln w="9525">
            <a:noFill/>
            <a:miter lim="800000"/>
            <a:headEnd/>
            <a:tailEnd/>
          </a:ln>
        </p:spPr>
        <p:txBody>
          <a:bodyPr/>
          <a:lstStyle/>
          <a:p>
            <a:r>
              <a:rPr lang="en-US"/>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253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8" name="Table 7"/>
          <p:cNvGraphicFramePr>
            <a:graphicFrameLocks noGrp="1"/>
          </p:cNvGraphicFramePr>
          <p:nvPr/>
        </p:nvGraphicFramePr>
        <p:xfrm>
          <a:off x="395288" y="1196975"/>
          <a:ext cx="8424863" cy="3725915"/>
        </p:xfrm>
        <a:graphic>
          <a:graphicData uri="http://schemas.openxmlformats.org/drawingml/2006/table">
            <a:tbl>
              <a:tblPr firstRow="1" bandRow="1">
                <a:tableStyleId>{5C22544A-7EE6-4342-B048-85BDC9FD1C3A}</a:tableStyleId>
              </a:tblPr>
              <a:tblGrid>
                <a:gridCol w="1587658"/>
                <a:gridCol w="1343723"/>
                <a:gridCol w="1701980"/>
                <a:gridCol w="2139501"/>
                <a:gridCol w="1652001"/>
              </a:tblGrid>
              <a:tr h="601715">
                <a:tc>
                  <a:txBody>
                    <a:bodyPr/>
                    <a:lstStyle/>
                    <a:p>
                      <a:r>
                        <a:rPr lang="en-US" sz="1000" dirty="0" smtClean="0">
                          <a:latin typeface="Arial Black" pitchFamily="34" charset="0"/>
                        </a:rPr>
                        <a:t>Strategic Objective</a:t>
                      </a:r>
                      <a:endParaRPr lang="en-US" sz="1000" dirty="0">
                        <a:latin typeface="Arial Black" pitchFamily="34" charset="0"/>
                      </a:endParaRPr>
                    </a:p>
                  </a:txBody>
                  <a:tcPr marL="91443" marR="91443" marT="45723" marB="45723"/>
                </a:tc>
                <a:tc>
                  <a:txBody>
                    <a:bodyPr/>
                    <a:lstStyle/>
                    <a:p>
                      <a:r>
                        <a:rPr lang="en-US" sz="1000" dirty="0" smtClean="0">
                          <a:latin typeface="Arial Black" pitchFamily="34" charset="0"/>
                        </a:rPr>
                        <a:t>Indicator</a:t>
                      </a:r>
                      <a:endParaRPr lang="en-US" sz="1000" dirty="0">
                        <a:latin typeface="Arial Black" pitchFamily="34" charset="0"/>
                      </a:endParaRPr>
                    </a:p>
                  </a:txBody>
                  <a:tcPr marL="91443" marR="91443" marT="45723" marB="45723"/>
                </a:tc>
                <a:tc>
                  <a:txBody>
                    <a:bodyPr/>
                    <a:lstStyle/>
                    <a:p>
                      <a:r>
                        <a:rPr lang="en-US" sz="1000" dirty="0" smtClean="0">
                          <a:latin typeface="Arial Black" pitchFamily="34" charset="0"/>
                        </a:rPr>
                        <a:t>Target</a:t>
                      </a:r>
                      <a:endParaRPr lang="en-US" sz="1000" dirty="0">
                        <a:latin typeface="Arial Black" pitchFamily="34" charset="0"/>
                      </a:endParaRPr>
                    </a:p>
                  </a:txBody>
                  <a:tcPr marL="91443" marR="91443" marT="45723" marB="45723"/>
                </a:tc>
                <a:tc>
                  <a:txBody>
                    <a:bodyPr/>
                    <a:lstStyle/>
                    <a:p>
                      <a:r>
                        <a:rPr lang="en-US" sz="1000" dirty="0" smtClean="0">
                          <a:latin typeface="Arial Black" pitchFamily="34" charset="0"/>
                        </a:rPr>
                        <a:t>Preliminary</a:t>
                      </a:r>
                      <a:r>
                        <a:rPr lang="en-US" sz="1000" baseline="0" dirty="0" smtClean="0">
                          <a:latin typeface="Arial Black" pitchFamily="34" charset="0"/>
                        </a:rPr>
                        <a:t> performance</a:t>
                      </a:r>
                      <a:endParaRPr lang="en-US" sz="1000" dirty="0">
                        <a:latin typeface="Arial Black" pitchFamily="34" charset="0"/>
                      </a:endParaRPr>
                    </a:p>
                  </a:txBody>
                  <a:tcPr marL="91443" marR="91443"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L="91443" marR="91443" marT="45723" marB="45723"/>
                </a:tc>
              </a:tr>
              <a:tr h="729068">
                <a:tc>
                  <a:txBody>
                    <a:bodyPr/>
                    <a:lstStyle/>
                    <a:p>
                      <a:pPr>
                        <a:lnSpc>
                          <a:spcPct val="115000"/>
                        </a:lnSpc>
                        <a:spcAft>
                          <a:spcPts val="0"/>
                        </a:spcAft>
                      </a:pPr>
                      <a:r>
                        <a:rPr lang="en-ZA" sz="1000" dirty="0">
                          <a:latin typeface="Arial Black" pitchFamily="34" charset="0"/>
                          <a:ea typeface="Calibri"/>
                          <a:cs typeface="Arial"/>
                        </a:rPr>
                        <a:t>Implement the Strategy to address antimicrobial resistance (AMR)</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ZA" sz="1000">
                          <a:latin typeface="Arial Black" pitchFamily="34" charset="0"/>
                          <a:ea typeface="Calibri"/>
                          <a:cs typeface="Arial"/>
                        </a:rPr>
                        <a:t>Implement the National AMR strategy</a:t>
                      </a:r>
                      <a:endParaRPr lang="en-ZA" sz="100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r>
                        <a:rPr lang="en-ZA" sz="1000" baseline="0" dirty="0" smtClean="0">
                          <a:solidFill>
                            <a:schemeClr val="tx1"/>
                          </a:solidFill>
                          <a:latin typeface="Arial Black" pitchFamily="34" charset="0"/>
                          <a:ea typeface="Calibri"/>
                          <a:cs typeface="Arial"/>
                        </a:rPr>
                        <a:t>Appointment of  Ministerial Advisory Committee (MAC)</a:t>
                      </a:r>
                    </a:p>
                    <a:p>
                      <a:pPr>
                        <a:lnSpc>
                          <a:spcPct val="115000"/>
                        </a:lnSpc>
                        <a:spcAft>
                          <a:spcPts val="0"/>
                        </a:spcAft>
                      </a:pPr>
                      <a:r>
                        <a:rPr lang="en-ZA" sz="1000" baseline="0" dirty="0" smtClean="0">
                          <a:solidFill>
                            <a:schemeClr val="tx1"/>
                          </a:solidFill>
                          <a:latin typeface="Arial Black" pitchFamily="34" charset="0"/>
                          <a:ea typeface="Calibri"/>
                          <a:cs typeface="Arial"/>
                        </a:rPr>
                        <a:t>Implementation plan for AMR strategy approved</a:t>
                      </a:r>
                      <a:endParaRPr lang="en-ZA" sz="1000" baseline="0" dirty="0" smtClean="0">
                        <a:solidFill>
                          <a:schemeClr val="tx2">
                            <a:lumMod val="60000"/>
                            <a:lumOff val="40000"/>
                          </a:schemeClr>
                        </a:solidFill>
                        <a:latin typeface="Arial Black" pitchFamily="34" charset="0"/>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Q3 target</a:t>
                      </a:r>
                      <a:r>
                        <a:rPr lang="en-ZA" sz="1000" baseline="0" dirty="0" smtClean="0">
                          <a:solidFill>
                            <a:schemeClr val="tx2">
                              <a:lumMod val="60000"/>
                              <a:lumOff val="40000"/>
                            </a:schemeClr>
                          </a:solidFill>
                          <a:latin typeface="Arial Black" pitchFamily="34" charset="0"/>
                          <a:ea typeface="Calibri"/>
                          <a:cs typeface="Arial"/>
                        </a:rPr>
                        <a:t> : </a:t>
                      </a:r>
                    </a:p>
                    <a:p>
                      <a:pPr>
                        <a:lnSpc>
                          <a:spcPct val="115000"/>
                        </a:lnSpc>
                        <a:spcAft>
                          <a:spcPts val="0"/>
                        </a:spcAft>
                      </a:pPr>
                      <a:r>
                        <a:rPr lang="en-US" sz="1000" kern="1200" dirty="0" smtClean="0">
                          <a:solidFill>
                            <a:schemeClr val="dk1"/>
                          </a:solidFill>
                          <a:latin typeface="Arial Black" pitchFamily="34" charset="0"/>
                          <a:ea typeface="+mn-ea"/>
                          <a:cs typeface="+mn-cs"/>
                        </a:rPr>
                        <a:t>Quarterly meeting of the MAC </a:t>
                      </a:r>
                      <a:endParaRPr lang="en-ZA" sz="1000" dirty="0">
                        <a:latin typeface="Arial Black" pitchFamily="34" charset="0"/>
                        <a:ea typeface="Calibri"/>
                        <a:cs typeface="Times New Roman"/>
                      </a:endParaRPr>
                    </a:p>
                  </a:txBody>
                  <a:tcPr marL="68582" marR="6858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kern="1200" dirty="0" smtClean="0">
                          <a:solidFill>
                            <a:schemeClr val="tx2">
                              <a:lumMod val="60000"/>
                              <a:lumOff val="40000"/>
                            </a:schemeClr>
                          </a:solidFill>
                          <a:latin typeface="Arial Black" pitchFamily="34" charset="0"/>
                          <a:ea typeface="+mn-ea"/>
                          <a:cs typeface="+mn-cs"/>
                        </a:rPr>
                        <a:t>Q2: </a:t>
                      </a:r>
                      <a:r>
                        <a:rPr lang="en-US" sz="1000" kern="1200" dirty="0" smtClean="0">
                          <a:solidFill>
                            <a:schemeClr val="dk1"/>
                          </a:solidFill>
                          <a:latin typeface="Arial Black" pitchFamily="34" charset="0"/>
                          <a:ea typeface="+mn-ea"/>
                          <a:cs typeface="+mn-cs"/>
                        </a:rPr>
                        <a:t>Preparatory work underway </a:t>
                      </a:r>
                      <a:endParaRPr lang="en-US" sz="1000" kern="1200" dirty="0" smtClean="0">
                        <a:solidFill>
                          <a:schemeClr val="tx2">
                            <a:lumMod val="60000"/>
                            <a:lumOff val="40000"/>
                          </a:schemeClr>
                        </a:solidFill>
                        <a:latin typeface="Arial Black"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000" kern="1200" dirty="0" smtClean="0">
                          <a:solidFill>
                            <a:schemeClr val="tx2">
                              <a:lumMod val="60000"/>
                              <a:lumOff val="40000"/>
                            </a:schemeClr>
                          </a:solidFill>
                          <a:latin typeface="Arial Black" pitchFamily="34" charset="0"/>
                          <a:ea typeface="+mn-ea"/>
                          <a:cs typeface="+mn-cs"/>
                        </a:rPr>
                        <a:t>Q3</a:t>
                      </a:r>
                      <a:r>
                        <a:rPr lang="en-US" sz="1000" kern="1200" dirty="0" smtClean="0">
                          <a:solidFill>
                            <a:schemeClr val="dk1"/>
                          </a:solidFill>
                          <a:latin typeface="Arial Black" pitchFamily="34" charset="0"/>
                          <a:ea typeface="+mn-ea"/>
                          <a:cs typeface="+mn-cs"/>
                        </a:rPr>
                        <a:t>: Request to call for nomination to the MAC on AMR and subsequent meetings approved by Minister</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endParaRPr lang="en-ZA" sz="1000" dirty="0" smtClean="0">
                        <a:solidFill>
                          <a:srgbClr val="FF0000"/>
                        </a:solidFill>
                        <a:latin typeface="Arial Black" pitchFamily="34" charset="0"/>
                        <a:ea typeface="Calibri"/>
                        <a:cs typeface="Arial"/>
                      </a:endParaRPr>
                    </a:p>
                  </a:txBody>
                  <a:tcPr marL="68582" marR="68582" marT="0" marB="0">
                    <a:solidFill>
                      <a:srgbClr val="FFFF00"/>
                    </a:solidFill>
                  </a:tcPr>
                </a:tc>
              </a:tr>
              <a:tr h="1189275">
                <a:tc>
                  <a:txBody>
                    <a:bodyPr/>
                    <a:lstStyle/>
                    <a:p>
                      <a:pPr>
                        <a:lnSpc>
                          <a:spcPct val="115000"/>
                        </a:lnSpc>
                        <a:spcAft>
                          <a:spcPts val="0"/>
                        </a:spcAft>
                      </a:pPr>
                      <a:r>
                        <a:rPr lang="en-ZA" sz="1000" dirty="0">
                          <a:latin typeface="Arial Black" pitchFamily="34" charset="0"/>
                          <a:ea typeface="Calibri"/>
                          <a:cs typeface="Arial"/>
                        </a:rPr>
                        <a:t>Regulate African Traditional Practitioners</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ZA" sz="1000" dirty="0">
                          <a:latin typeface="Arial Black" pitchFamily="34" charset="0"/>
                          <a:ea typeface="Calibri"/>
                          <a:cs typeface="Arial"/>
                        </a:rPr>
                        <a:t>Establish Council for Traditional Practitioners</a:t>
                      </a:r>
                      <a:endParaRPr lang="en-ZA" sz="100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r>
                        <a:rPr lang="en-ZA" sz="1000" baseline="0" dirty="0" smtClean="0">
                          <a:solidFill>
                            <a:schemeClr val="tx1"/>
                          </a:solidFill>
                          <a:latin typeface="Arial Black" pitchFamily="34" charset="0"/>
                          <a:ea typeface="Calibri"/>
                          <a:cs typeface="Arial"/>
                        </a:rPr>
                        <a:t>Council for Traditional Practitioners and Registrar appointed</a:t>
                      </a:r>
                      <a:endParaRPr lang="en-ZA" sz="1000" baseline="0" dirty="0" smtClean="0">
                        <a:solidFill>
                          <a:schemeClr val="tx2">
                            <a:lumMod val="60000"/>
                            <a:lumOff val="40000"/>
                          </a:schemeClr>
                        </a:solidFill>
                        <a:latin typeface="Arial Black" pitchFamily="34" charset="0"/>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Q3 target</a:t>
                      </a:r>
                      <a:r>
                        <a:rPr lang="en-ZA" sz="1000" baseline="0" dirty="0" smtClean="0">
                          <a:solidFill>
                            <a:schemeClr val="tx2">
                              <a:lumMod val="60000"/>
                              <a:lumOff val="40000"/>
                            </a:schemeClr>
                          </a:solidFill>
                          <a:latin typeface="Arial Black" pitchFamily="34" charset="0"/>
                          <a:ea typeface="Calibri"/>
                          <a:cs typeface="Arial"/>
                        </a:rPr>
                        <a:t> : </a:t>
                      </a:r>
                    </a:p>
                    <a:p>
                      <a:pPr>
                        <a:lnSpc>
                          <a:spcPct val="115000"/>
                        </a:lnSpc>
                        <a:spcAft>
                          <a:spcPts val="0"/>
                        </a:spcAft>
                      </a:pPr>
                      <a:r>
                        <a:rPr lang="en-US" sz="1000" kern="1200" dirty="0" smtClean="0">
                          <a:solidFill>
                            <a:schemeClr val="dk1"/>
                          </a:solidFill>
                          <a:latin typeface="Arial Black" pitchFamily="34" charset="0"/>
                          <a:ea typeface="+mn-ea"/>
                          <a:cs typeface="+mn-cs"/>
                        </a:rPr>
                        <a:t>Quarterly meeting </a:t>
                      </a:r>
                      <a:endParaRPr lang="en-ZA" sz="1000" dirty="0">
                        <a:latin typeface="Arial Black" pitchFamily="34" charset="0"/>
                        <a:ea typeface="Calibri"/>
                        <a:cs typeface="Times New Roman"/>
                      </a:endParaRPr>
                    </a:p>
                  </a:txBody>
                  <a:tcPr marL="68582" marR="68582"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kern="1200" dirty="0" smtClean="0">
                          <a:solidFill>
                            <a:schemeClr val="tx2">
                              <a:lumMod val="60000"/>
                              <a:lumOff val="40000"/>
                            </a:schemeClr>
                          </a:solidFill>
                          <a:latin typeface="Arial Black" pitchFamily="34" charset="0"/>
                          <a:ea typeface="+mn-ea"/>
                          <a:cs typeface="+mn-cs"/>
                        </a:rPr>
                        <a:t>Q2</a:t>
                      </a:r>
                      <a:r>
                        <a:rPr lang="en-US" sz="1000" kern="1200" dirty="0" smtClean="0">
                          <a:solidFill>
                            <a:schemeClr val="dk1"/>
                          </a:solidFill>
                          <a:latin typeface="Arial Black" pitchFamily="34" charset="0"/>
                          <a:ea typeface="+mn-ea"/>
                          <a:cs typeface="+mn-cs"/>
                        </a:rPr>
                        <a:t>: Term of office of the Interim Traditional Healer Practitioners Council extended</a:t>
                      </a:r>
                      <a:r>
                        <a:rPr lang="en-US" sz="1000" kern="1200" baseline="0" dirty="0" smtClean="0">
                          <a:solidFill>
                            <a:schemeClr val="dk1"/>
                          </a:solidFill>
                          <a:latin typeface="Arial Black" pitchFamily="34" charset="0"/>
                          <a:ea typeface="+mn-ea"/>
                          <a:cs typeface="+mn-cs"/>
                        </a:rPr>
                        <a:t> by two years</a:t>
                      </a:r>
                      <a:endParaRPr lang="en-US" sz="1000" kern="1200" dirty="0" smtClean="0">
                        <a:solidFill>
                          <a:schemeClr val="dk1"/>
                        </a:solidFill>
                        <a:latin typeface="Arial Black" pitchFamily="34" charset="0"/>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1000" kern="1200" dirty="0" smtClean="0">
                        <a:solidFill>
                          <a:schemeClr val="dk1"/>
                        </a:solidFill>
                        <a:latin typeface="Arial Black" pitchFamily="34" charset="0"/>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000" kern="1200" dirty="0" smtClean="0">
                          <a:solidFill>
                            <a:schemeClr val="tx2">
                              <a:lumMod val="60000"/>
                              <a:lumOff val="40000"/>
                            </a:schemeClr>
                          </a:solidFill>
                          <a:latin typeface="Arial Black" pitchFamily="34" charset="0"/>
                          <a:ea typeface="+mn-ea"/>
                          <a:cs typeface="+mn-cs"/>
                        </a:rPr>
                        <a:t>Q3</a:t>
                      </a:r>
                      <a:r>
                        <a:rPr lang="en-US" sz="1000" kern="1200" dirty="0" smtClean="0">
                          <a:solidFill>
                            <a:schemeClr val="dk1"/>
                          </a:solidFill>
                          <a:latin typeface="Arial Black" pitchFamily="34" charset="0"/>
                          <a:ea typeface="+mn-ea"/>
                          <a:cs typeface="+mn-cs"/>
                        </a:rPr>
                        <a:t>: Meeting of the Interim Traditional Healer Practitioners Council held on 25 November 2015</a:t>
                      </a:r>
                      <a:endParaRPr lang="en-ZA" sz="1000" b="0" i="0" u="none" strike="noStrike" dirty="0">
                        <a:solidFill>
                          <a:schemeClr val="tx1"/>
                        </a:solidFill>
                        <a:latin typeface="Arial Black" pitchFamily="34" charset="0"/>
                      </a:endParaRPr>
                    </a:p>
                  </a:txBody>
                  <a:tcPr marL="0" marR="0" marT="0" marB="0"/>
                </a:tc>
                <a:tc>
                  <a:txBody>
                    <a:bodyPr/>
                    <a:lstStyle/>
                    <a:p>
                      <a:pPr algn="l" fontAlgn="b"/>
                      <a:endParaRPr lang="en-ZA" sz="1000" kern="1200" dirty="0" smtClean="0">
                        <a:solidFill>
                          <a:schemeClr val="dk1"/>
                        </a:solidFill>
                        <a:latin typeface="Arial Black" pitchFamily="34" charset="0"/>
                        <a:ea typeface="+mn-ea"/>
                        <a:cs typeface="+mn-cs"/>
                      </a:endParaRPr>
                    </a:p>
                  </a:txBody>
                  <a:tcPr marL="0" marR="0" marT="0" marB="0">
                    <a:solidFill>
                      <a:srgbClr val="00B050"/>
                    </a:solidFill>
                  </a:tcPr>
                </a:tc>
              </a:tr>
            </a:tbl>
          </a:graphicData>
        </a:graphic>
      </p:graphicFrame>
      <p:sp>
        <p:nvSpPr>
          <p:cNvPr id="10" name="Rectangle 2"/>
          <p:cNvSpPr txBox="1">
            <a:spLocks noChangeArrowheads="1"/>
          </p:cNvSpPr>
          <p:nvPr/>
        </p:nvSpPr>
        <p:spPr>
          <a:xfrm>
            <a:off x="0" y="134938"/>
            <a:ext cx="7235825" cy="990600"/>
          </a:xfrm>
          <a:prstGeom prst="rect">
            <a:avLst/>
          </a:prstGeom>
        </p:spPr>
        <p:txBody>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a:t>
            </a:r>
            <a:r>
              <a:rPr lang="en-ZA" sz="2400" b="1" dirty="0">
                <a:solidFill>
                  <a:schemeClr val="bg1"/>
                </a:solidFill>
                <a:latin typeface="Arial" pitchFamily="34" charset="0"/>
                <a:cs typeface="Arial" pitchFamily="34" charset="0"/>
              </a:rPr>
              <a:t> National Health Insurance, Health Planning and Systems Enabl</a:t>
            </a:r>
            <a:r>
              <a:rPr lang="en-ZA" sz="2400" b="1" dirty="0">
                <a:solidFill>
                  <a:schemeClr val="bg1"/>
                </a:solidFill>
                <a:latin typeface="Arial Black" pitchFamily="34" charset="0"/>
                <a:cs typeface="Arial" panose="020B0604020202020204" pitchFamily="34" charset="0"/>
              </a:rPr>
              <a:t>ement</a:t>
            </a:r>
            <a:endParaRPr lang="en-GB" sz="2400" b="1" dirty="0">
              <a:solidFill>
                <a:schemeClr val="bg1"/>
              </a:solidFill>
              <a:latin typeface="Arial Black" pitchFamily="34" charset="0"/>
              <a:ea typeface="+mj-ea"/>
              <a:cs typeface="Arial" panose="020B0604020202020204" pitchFamily="34" charset="0"/>
            </a:endParaRPr>
          </a:p>
        </p:txBody>
      </p:sp>
      <p:sp>
        <p:nvSpPr>
          <p:cNvPr id="22560" name="Slide Number Placeholder 19"/>
          <p:cNvSpPr txBox="1">
            <a:spLocks/>
          </p:cNvSpPr>
          <p:nvPr/>
        </p:nvSpPr>
        <p:spPr bwMode="auto">
          <a:xfrm>
            <a:off x="8243888" y="6308725"/>
            <a:ext cx="576262" cy="365125"/>
          </a:xfrm>
          <a:prstGeom prst="rect">
            <a:avLst/>
          </a:prstGeom>
          <a:noFill/>
          <a:ln w="9525">
            <a:noFill/>
            <a:miter lim="800000"/>
            <a:headEnd/>
            <a:tailEnd/>
          </a:ln>
        </p:spPr>
        <p:txBody>
          <a:bodyPr/>
          <a:lstStyle/>
          <a:p>
            <a:r>
              <a:rPr lang="en-US"/>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355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r>
              <a:rPr lang="en-US"/>
              <a:t>18</a:t>
            </a:r>
          </a:p>
        </p:txBody>
      </p:sp>
      <p:sp>
        <p:nvSpPr>
          <p:cNvPr id="7" name="Rectangle 6"/>
          <p:cNvSpPr/>
          <p:nvPr/>
        </p:nvSpPr>
        <p:spPr>
          <a:xfrm>
            <a:off x="3419475" y="5949950"/>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8" name="Table 7"/>
          <p:cNvGraphicFramePr>
            <a:graphicFrameLocks noGrp="1"/>
          </p:cNvGraphicFramePr>
          <p:nvPr/>
        </p:nvGraphicFramePr>
        <p:xfrm>
          <a:off x="0" y="1000108"/>
          <a:ext cx="9144000" cy="5857891"/>
        </p:xfrm>
        <a:graphic>
          <a:graphicData uri="http://schemas.openxmlformats.org/drawingml/2006/table">
            <a:tbl>
              <a:tblPr/>
              <a:tblGrid>
                <a:gridCol w="1357290"/>
                <a:gridCol w="1640039"/>
                <a:gridCol w="1725034"/>
                <a:gridCol w="2472841"/>
                <a:gridCol w="1948796"/>
              </a:tblGrid>
              <a:tr h="465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Strategic Objective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Indicator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Target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en-US" sz="1000" dirty="0" smtClean="0">
                          <a:solidFill>
                            <a:schemeClr val="bg1"/>
                          </a:solidFill>
                          <a:latin typeface="Arial Black" pitchFamily="34" charset="0"/>
                        </a:rPr>
                        <a:t>P</a:t>
                      </a:r>
                      <a:r>
                        <a:rPr lang="en-US" sz="1000" baseline="0" dirty="0" smtClean="0">
                          <a:solidFill>
                            <a:schemeClr val="bg1"/>
                          </a:solidFill>
                          <a:latin typeface="Arial Black" pitchFamily="34" charset="0"/>
                        </a:rPr>
                        <a:t>erformance</a:t>
                      </a:r>
                      <a:endParaRPr lang="en-US" sz="1000" dirty="0">
                        <a:solidFill>
                          <a:schemeClr val="bg1"/>
                        </a:solidFill>
                        <a:latin typeface="Arial Black"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latin typeface="Arial Black" pitchFamily="34"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Arial Black"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13479">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Implement eHealth Strategy of South Africa through the development of the system design of patient information systems and implementation</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Develop a complete System design for a National Integrated Patient based information system</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r>
                        <a:rPr lang="en-ZA" sz="1000" b="0" baseline="0" dirty="0" smtClean="0">
                          <a:solidFill>
                            <a:schemeClr val="tx1"/>
                          </a:solidFill>
                          <a:latin typeface="Arial Black" pitchFamily="34" charset="0"/>
                          <a:ea typeface="Calibri"/>
                          <a:cs typeface="Arial"/>
                        </a:rPr>
                        <a:t>Basic Health Information Exchange developed</a:t>
                      </a:r>
                      <a:endParaRPr lang="en-ZA" sz="1000" baseline="0" dirty="0" smtClean="0">
                        <a:solidFill>
                          <a:schemeClr val="tx2">
                            <a:lumMod val="60000"/>
                            <a:lumOff val="40000"/>
                          </a:schemeClr>
                        </a:solidFill>
                        <a:latin typeface="Arial Black" pitchFamily="34" charset="0"/>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Q3 target</a:t>
                      </a:r>
                      <a:r>
                        <a:rPr lang="en-ZA" sz="1000" baseline="0" dirty="0" smtClean="0">
                          <a:solidFill>
                            <a:schemeClr val="tx2">
                              <a:lumMod val="60000"/>
                              <a:lumOff val="40000"/>
                            </a:schemeClr>
                          </a:solidFill>
                          <a:latin typeface="Arial Black" pitchFamily="34" charset="0"/>
                          <a:ea typeface="Calibri"/>
                          <a:cs typeface="Arial"/>
                        </a:rPr>
                        <a: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Shared infrastructure to host Health Information Exchange established</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0638" marR="0" lvl="0" indent="-228600" algn="just" defTabSz="914400" rtl="0" eaLnBrk="1" fontAlgn="base" latinLnBrk="0" hangingPunct="1">
                        <a:lnSpc>
                          <a:spcPts val="1300"/>
                        </a:lnSpc>
                        <a:spcBef>
                          <a:spcPct val="0"/>
                        </a:spcBef>
                        <a:spcAft>
                          <a:spcPct val="0"/>
                        </a:spcAft>
                        <a:buClrTx/>
                        <a:buSzTx/>
                        <a:buFontTx/>
                        <a:buNone/>
                        <a:tabLst>
                          <a:tab pos="20638" algn="l"/>
                          <a:tab pos="179388" algn="l"/>
                          <a:tab pos="228600" algn="l"/>
                        </a:tabLst>
                      </a:pPr>
                      <a:r>
                        <a:rPr lang="en-GB" sz="1000" kern="1200" dirty="0" smtClean="0">
                          <a:solidFill>
                            <a:schemeClr val="tx1"/>
                          </a:solidFill>
                          <a:latin typeface="Arial Black" pitchFamily="34" charset="0"/>
                          <a:ea typeface="+mn-ea"/>
                          <a:cs typeface="+mn-cs"/>
                        </a:rPr>
                        <a:t>Q2:  Piloted PIX and PDQ HIE standards for achieving integration </a:t>
                      </a:r>
                    </a:p>
                    <a:p>
                      <a:pPr marL="20638" marR="0" lvl="0" indent="-228600" algn="just" defTabSz="914400" rtl="0" eaLnBrk="1" fontAlgn="base" latinLnBrk="0" hangingPunct="1">
                        <a:lnSpc>
                          <a:spcPts val="1300"/>
                        </a:lnSpc>
                        <a:spcBef>
                          <a:spcPct val="0"/>
                        </a:spcBef>
                        <a:spcAft>
                          <a:spcPct val="0"/>
                        </a:spcAft>
                        <a:buClrTx/>
                        <a:buSzTx/>
                        <a:buFontTx/>
                        <a:buNone/>
                        <a:tabLst>
                          <a:tab pos="20638" algn="l"/>
                          <a:tab pos="179388" algn="l"/>
                          <a:tab pos="228600" algn="l"/>
                        </a:tabLst>
                      </a:pPr>
                      <a:r>
                        <a:rPr lang="en-GB" sz="1000" kern="1200" dirty="0" smtClean="0">
                          <a:solidFill>
                            <a:schemeClr val="tx1"/>
                          </a:solidFill>
                          <a:latin typeface="Arial Black" pitchFamily="34" charset="0"/>
                          <a:ea typeface="+mn-ea"/>
                          <a:cs typeface="+mn-cs"/>
                        </a:rPr>
                        <a:t>Q3: In</a:t>
                      </a:r>
                      <a:r>
                        <a:rPr lang="en-GB" sz="1000" kern="1200" baseline="0" dirty="0" smtClean="0">
                          <a:solidFill>
                            <a:schemeClr val="tx1"/>
                          </a:solidFill>
                          <a:latin typeface="Arial Black" pitchFamily="34" charset="0"/>
                          <a:ea typeface="+mn-ea"/>
                          <a:cs typeface="+mn-cs"/>
                        </a:rPr>
                        <a:t> order to establish infrastructure to host Health Information  Exchange; </a:t>
                      </a:r>
                      <a:r>
                        <a:rPr lang="en-GB" sz="1000" kern="1200" dirty="0" smtClean="0">
                          <a:solidFill>
                            <a:schemeClr val="tx1"/>
                          </a:solidFill>
                          <a:latin typeface="Arial Black" pitchFamily="34" charset="0"/>
                          <a:ea typeface="+mn-ea"/>
                          <a:cs typeface="+mn-cs"/>
                        </a:rPr>
                        <a:t>HPD and CSD standards were</a:t>
                      </a:r>
                      <a:r>
                        <a:rPr lang="en-GB" sz="1000" kern="1200" baseline="0" dirty="0" smtClean="0">
                          <a:solidFill>
                            <a:schemeClr val="tx1"/>
                          </a:solidFill>
                          <a:latin typeface="Arial Black" pitchFamily="34" charset="0"/>
                          <a:ea typeface="+mn-ea"/>
                          <a:cs typeface="+mn-cs"/>
                        </a:rPr>
                        <a:t> </a:t>
                      </a:r>
                      <a:r>
                        <a:rPr lang="en-GB" sz="1000" kern="1200" dirty="0" smtClean="0">
                          <a:solidFill>
                            <a:schemeClr val="tx1"/>
                          </a:solidFill>
                          <a:latin typeface="Arial Black" pitchFamily="34" charset="0"/>
                          <a:ea typeface="+mn-ea"/>
                          <a:cs typeface="+mn-cs"/>
                        </a:rPr>
                        <a:t>evaluated for shared facility and provider registries, and data fields mapped between HIE and National Data Dictionary</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0638" marR="0" lvl="0" indent="-228600" algn="just" defTabSz="914400" rtl="0" eaLnBrk="1" fontAlgn="base" latinLnBrk="0" hangingPunct="1">
                        <a:lnSpc>
                          <a:spcPts val="1300"/>
                        </a:lnSpc>
                        <a:spcBef>
                          <a:spcPct val="0"/>
                        </a:spcBef>
                        <a:spcAft>
                          <a:spcPct val="0"/>
                        </a:spcAft>
                        <a:buClrTx/>
                        <a:buSzTx/>
                        <a:buFontTx/>
                        <a:buNone/>
                        <a:tabLst>
                          <a:tab pos="20638" algn="l"/>
                          <a:tab pos="179388" algn="l"/>
                          <a:tab pos="228600" algn="l"/>
                        </a:tabLst>
                      </a:pP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1421302">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Number of PHC health facilities with required IT Hardware for the reference implementation eHealth project</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r>
                        <a:rPr kumimoji="0" lang="en-ZA" sz="1000" b="0" i="0" u="none" strike="noStrike" cap="none" normalizeH="0" baseline="0" dirty="0" smtClean="0">
                          <a:ln>
                            <a:noFill/>
                          </a:ln>
                          <a:solidFill>
                            <a:srgbClr val="000000"/>
                          </a:solidFill>
                          <a:effectLst/>
                          <a:latin typeface="Arial Black" pitchFamily="34" charset="0"/>
                          <a:cs typeface="Arial" charset="0"/>
                        </a:rPr>
                        <a:t>350 PHC Facilities receiving new IT Hardware</a:t>
                      </a:r>
                    </a:p>
                    <a:p>
                      <a:pPr marL="0" marR="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Q3 target</a:t>
                      </a:r>
                      <a:r>
                        <a:rPr lang="en-ZA" sz="1000" baseline="0" dirty="0" smtClean="0">
                          <a:solidFill>
                            <a:schemeClr val="tx2">
                              <a:lumMod val="60000"/>
                              <a:lumOff val="40000"/>
                            </a:schemeClr>
                          </a:solidFill>
                          <a:latin typeface="Arial Black" pitchFamily="34" charset="0"/>
                          <a:ea typeface="Calibri"/>
                          <a:cs typeface="Arial"/>
                        </a:rPr>
                        <a: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350 PHC Facilities</a:t>
                      </a:r>
                    </a:p>
                    <a:p>
                      <a:pPr marL="0" marR="0" lvl="0" indent="0" algn="l" defTabSz="914400" rtl="0" eaLnBrk="1" fontAlgn="base" latinLnBrk="0" hangingPunct="1">
                        <a:lnSpc>
                          <a:spcPct val="115000"/>
                        </a:lnSpc>
                        <a:spcBef>
                          <a:spcPct val="0"/>
                        </a:spcBef>
                        <a:spcAft>
                          <a:spcPct val="0"/>
                        </a:spcAft>
                        <a:buClrTx/>
                        <a:buSzTx/>
                        <a:buFontTx/>
                        <a:buNone/>
                        <a:tabLst/>
                        <a:defRPr/>
                      </a:pPr>
                      <a:endParaRPr lang="en-US" sz="1000" kern="1200" dirty="0" smtClean="0">
                        <a:solidFill>
                          <a:schemeClr val="tx1"/>
                        </a:solidFill>
                        <a:latin typeface="Arial Black" pitchFamily="34" charset="0"/>
                        <a:ea typeface="+mn-ea"/>
                        <a:cs typeface="+mn-cs"/>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000" kern="1200" dirty="0" smtClean="0">
                          <a:solidFill>
                            <a:schemeClr val="tx1"/>
                          </a:solidFill>
                          <a:latin typeface="Arial Black" pitchFamily="34" charset="0"/>
                          <a:ea typeface="+mn-ea"/>
                          <a:cs typeface="+mn-cs"/>
                        </a:rPr>
                        <a:t>Q2:  NT’s approved</a:t>
                      </a:r>
                      <a:r>
                        <a:rPr lang="en-US" sz="1000" kern="1200" baseline="0" dirty="0" smtClean="0">
                          <a:solidFill>
                            <a:schemeClr val="tx1"/>
                          </a:solidFill>
                          <a:latin typeface="Arial Black" pitchFamily="34" charset="0"/>
                          <a:ea typeface="+mn-ea"/>
                          <a:cs typeface="+mn-cs"/>
                        </a:rPr>
                        <a:t> procurement 700 IT hardware</a:t>
                      </a:r>
                      <a:endParaRPr lang="en-US" sz="1000" kern="1200" dirty="0" smtClean="0">
                        <a:solidFill>
                          <a:schemeClr val="tx1"/>
                        </a:solidFill>
                        <a:latin typeface="Arial Black" pitchFamily="34" charset="0"/>
                        <a:ea typeface="+mn-ea"/>
                        <a:cs typeface="+mn-cs"/>
                      </a:endParaRPr>
                    </a:p>
                    <a:p>
                      <a:pPr marL="0" marR="0" lvl="0" indent="0" algn="l" defTabSz="914400" rtl="0" eaLnBrk="1" fontAlgn="base" latinLnBrk="0" hangingPunct="1">
                        <a:lnSpc>
                          <a:spcPct val="115000"/>
                        </a:lnSpc>
                        <a:spcBef>
                          <a:spcPct val="0"/>
                        </a:spcBef>
                        <a:spcAft>
                          <a:spcPct val="0"/>
                        </a:spcAft>
                        <a:buClrTx/>
                        <a:buSzTx/>
                        <a:buFontTx/>
                        <a:buNone/>
                        <a:tabLst/>
                        <a:defRPr/>
                      </a:pPr>
                      <a:endParaRPr lang="en-US" sz="1000" kern="1200" dirty="0" smtClean="0">
                        <a:solidFill>
                          <a:schemeClr val="tx1"/>
                        </a:solidFill>
                        <a:latin typeface="Arial Black" pitchFamily="34" charset="0"/>
                        <a:ea typeface="+mn-ea"/>
                        <a:cs typeface="+mn-cs"/>
                      </a:endParaRPr>
                    </a:p>
                    <a:p>
                      <a:pPr marL="0" marR="0" lvl="0" indent="0" algn="l" defTabSz="914400" rtl="0" eaLnBrk="1" fontAlgn="base" latinLnBrk="0" hangingPunct="1">
                        <a:lnSpc>
                          <a:spcPct val="115000"/>
                        </a:lnSpc>
                        <a:spcBef>
                          <a:spcPct val="0"/>
                        </a:spcBef>
                        <a:spcAft>
                          <a:spcPct val="0"/>
                        </a:spcAft>
                        <a:buClrTx/>
                        <a:buSzTx/>
                        <a:buFontTx/>
                        <a:buNone/>
                        <a:tabLst/>
                        <a:defRPr/>
                      </a:pPr>
                      <a:r>
                        <a:rPr lang="en-US" sz="1000" kern="1200" dirty="0" smtClean="0">
                          <a:solidFill>
                            <a:schemeClr val="tx1"/>
                          </a:solidFill>
                          <a:latin typeface="Arial Black" pitchFamily="34" charset="0"/>
                          <a:ea typeface="+mn-ea"/>
                          <a:cs typeface="+mn-cs"/>
                        </a:rPr>
                        <a:t>Q3: IT Hardware procured for 700 facilities</a:t>
                      </a:r>
                    </a:p>
                    <a:p>
                      <a:pPr marL="0" marR="0" lvl="0" indent="0" algn="l" defTabSz="914400" rtl="0" eaLnBrk="1" fontAlgn="base" latinLnBrk="0" hangingPunct="1">
                        <a:lnSpc>
                          <a:spcPct val="115000"/>
                        </a:lnSpc>
                        <a:spcBef>
                          <a:spcPct val="0"/>
                        </a:spcBef>
                        <a:spcAft>
                          <a:spcPct val="0"/>
                        </a:spcAft>
                        <a:buClrTx/>
                        <a:buSzTx/>
                        <a:buFontTx/>
                        <a:buNone/>
                        <a:tabLst/>
                        <a:defRPr/>
                      </a:pPr>
                      <a:endParaRPr lang="en-ZA" sz="1000" kern="1200" dirty="0" smtClean="0">
                        <a:solidFill>
                          <a:schemeClr val="tx1"/>
                        </a:solidFill>
                        <a:latin typeface="Arial Black" pitchFamily="34" charset="0"/>
                        <a:ea typeface="+mn-ea"/>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1757636">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Number of health facilities implementing improved patient administration and web based information systems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r>
                        <a:rPr kumimoji="0" lang="en-ZA" sz="1000" b="0" i="0" u="none" strike="noStrike" cap="none" normalizeH="0" baseline="0" dirty="0" smtClean="0">
                          <a:ln>
                            <a:noFill/>
                          </a:ln>
                          <a:solidFill>
                            <a:srgbClr val="000000"/>
                          </a:solidFill>
                          <a:effectLst/>
                          <a:latin typeface="Arial Black" pitchFamily="34" charset="0"/>
                          <a:cs typeface="Arial" charset="0"/>
                        </a:rPr>
                        <a:t>175 Facilities implementing improved patient administration and web based information system</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175 Facilities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fontAlgn="base"/>
                      <a:r>
                        <a:rPr lang="en-US" sz="1000" kern="1200" dirty="0" smtClean="0">
                          <a:solidFill>
                            <a:schemeClr val="tx1"/>
                          </a:solidFill>
                          <a:latin typeface="Arial Black" pitchFamily="34" charset="0"/>
                          <a:ea typeface="+mn-ea"/>
                          <a:cs typeface="+mn-cs"/>
                        </a:rPr>
                        <a:t>Q2: 90 PHC facilities </a:t>
                      </a:r>
                    </a:p>
                    <a:p>
                      <a:pPr fontAlgn="base"/>
                      <a:endParaRPr lang="en-US" sz="1000" kern="1200" dirty="0" smtClean="0">
                        <a:solidFill>
                          <a:schemeClr val="tx1"/>
                        </a:solidFill>
                        <a:latin typeface="Arial Black" pitchFamily="34" charset="0"/>
                        <a:ea typeface="+mn-ea"/>
                        <a:cs typeface="+mn-cs"/>
                      </a:endParaRPr>
                    </a:p>
                    <a:p>
                      <a:pPr fontAlgn="base"/>
                      <a:r>
                        <a:rPr lang="en-US" sz="1000" kern="1200" dirty="0" smtClean="0">
                          <a:solidFill>
                            <a:schemeClr val="tx1"/>
                          </a:solidFill>
                          <a:latin typeface="Arial Black" pitchFamily="34" charset="0"/>
                          <a:ea typeface="+mn-ea"/>
                          <a:cs typeface="+mn-cs"/>
                        </a:rPr>
                        <a:t>Q3: 310 PHC facilities implementing the patient administration systems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Arial Black" pitchFamily="34" charset="0"/>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ZA" sz="1000" kern="1200" dirty="0" smtClean="0">
                        <a:solidFill>
                          <a:schemeClr val="tx1"/>
                        </a:solidFill>
                        <a:latin typeface="Arial Black" pitchFamily="34" charset="0"/>
                        <a:ea typeface="+mn-ea"/>
                        <a:cs typeface="+mn-cs"/>
                      </a:endParaRPr>
                    </a:p>
                    <a:p>
                      <a:pPr fontAlgn="base"/>
                      <a:endParaRPr lang="en-US" sz="1000" kern="1200" dirty="0" smtClean="0">
                        <a:solidFill>
                          <a:schemeClr val="tx1"/>
                        </a:solidFill>
                        <a:latin typeface="Arial Black" pitchFamily="34" charset="0"/>
                        <a:ea typeface="+mn-ea"/>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463" marR="0" lvl="0" indent="0" algn="l" defTabSz="914400" rtl="0" eaLnBrk="1" fontAlgn="base" latinLnBrk="0" hangingPunct="1">
                        <a:lnSpc>
                          <a:spcPct val="100000"/>
                        </a:lnSpc>
                        <a:spcBef>
                          <a:spcPct val="0"/>
                        </a:spcBef>
                        <a:spcAft>
                          <a:spcPct val="0"/>
                        </a:spcAft>
                        <a:buClrTx/>
                        <a:buSzTx/>
                        <a:buFontTx/>
                        <a:buNone/>
                        <a:tabLst>
                          <a:tab pos="20638" algn="l"/>
                          <a:tab pos="179388" algn="l"/>
                          <a:tab pos="228600" algn="l"/>
                          <a:tab pos="358775" algn="l"/>
                        </a:tabLst>
                      </a:pP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10" name="Rectangle 2"/>
          <p:cNvSpPr txBox="1">
            <a:spLocks noChangeArrowheads="1"/>
          </p:cNvSpPr>
          <p:nvPr/>
        </p:nvSpPr>
        <p:spPr>
          <a:xfrm>
            <a:off x="0" y="134938"/>
            <a:ext cx="7235825" cy="990600"/>
          </a:xfrm>
          <a:prstGeom prst="rect">
            <a:avLst/>
          </a:prstGeom>
        </p:spPr>
        <p:txBody>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a:t>
            </a:r>
            <a:r>
              <a:rPr lang="en-ZA" sz="2400" b="1" dirty="0">
                <a:solidFill>
                  <a:schemeClr val="bg1"/>
                </a:solidFill>
                <a:latin typeface="Arial" pitchFamily="34" charset="0"/>
                <a:cs typeface="Arial" pitchFamily="34" charset="0"/>
              </a:rPr>
              <a:t> National Health Insurance, Health Planning and Systems Enablement</a:t>
            </a:r>
            <a:endParaRPr lang="en-GB" sz="2400" b="1" dirty="0">
              <a:solidFill>
                <a:schemeClr val="bg1"/>
              </a:solidFill>
              <a:latin typeface="Arial" pitchFamily="34" charset="0"/>
              <a:ea typeface="+mj-ea"/>
              <a:cs typeface="Arial" pitchFamily="34" charset="0"/>
            </a:endParaRPr>
          </a:p>
        </p:txBody>
      </p:sp>
      <p:sp>
        <p:nvSpPr>
          <p:cNvPr id="23588" name="Slide Number Placeholder 19"/>
          <p:cNvSpPr txBox="1">
            <a:spLocks/>
          </p:cNvSpPr>
          <p:nvPr/>
        </p:nvSpPr>
        <p:spPr bwMode="auto">
          <a:xfrm>
            <a:off x="8388350" y="6308725"/>
            <a:ext cx="477838" cy="365125"/>
          </a:xfrm>
          <a:prstGeom prst="rect">
            <a:avLst/>
          </a:prstGeom>
          <a:noFill/>
          <a:ln w="9525">
            <a:noFill/>
            <a:miter lim="800000"/>
            <a:headEnd/>
            <a:tailEnd/>
          </a:ln>
        </p:spPr>
        <p:txBody>
          <a:bodyPr/>
          <a:lstStyle/>
          <a:p>
            <a:r>
              <a:rPr lang="en-US"/>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457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8" name="Table 7"/>
          <p:cNvGraphicFramePr>
            <a:graphicFrameLocks noGrp="1"/>
          </p:cNvGraphicFramePr>
          <p:nvPr/>
        </p:nvGraphicFramePr>
        <p:xfrm>
          <a:off x="0" y="1000110"/>
          <a:ext cx="9144001" cy="5857890"/>
        </p:xfrm>
        <a:graphic>
          <a:graphicData uri="http://schemas.openxmlformats.org/drawingml/2006/table">
            <a:tbl>
              <a:tblPr firstRow="1" bandRow="1">
                <a:tableStyleId>{5C22544A-7EE6-4342-B048-85BDC9FD1C3A}</a:tableStyleId>
              </a:tblPr>
              <a:tblGrid>
                <a:gridCol w="1691680"/>
                <a:gridCol w="1440160"/>
                <a:gridCol w="2232248"/>
                <a:gridCol w="2592288"/>
                <a:gridCol w="1187625"/>
              </a:tblGrid>
              <a:tr h="717227">
                <a:tc>
                  <a:txBody>
                    <a:bodyPr/>
                    <a:lstStyle/>
                    <a:p>
                      <a:r>
                        <a:rPr lang="en-US" sz="1000" dirty="0" smtClean="0">
                          <a:latin typeface="Arial Black" pitchFamily="34" charset="0"/>
                        </a:rPr>
                        <a:t>Strategic Objective</a:t>
                      </a:r>
                      <a:endParaRPr lang="en-US" sz="1000" dirty="0">
                        <a:latin typeface="Arial Black" pitchFamily="34" charset="0"/>
                      </a:endParaRPr>
                    </a:p>
                  </a:txBody>
                  <a:tcPr marT="45714" marB="45714"/>
                </a:tc>
                <a:tc>
                  <a:txBody>
                    <a:bodyPr/>
                    <a:lstStyle/>
                    <a:p>
                      <a:r>
                        <a:rPr lang="en-US" sz="1000" dirty="0" smtClean="0">
                          <a:latin typeface="Arial Black" pitchFamily="34" charset="0"/>
                        </a:rPr>
                        <a:t>Indicator</a:t>
                      </a:r>
                      <a:endParaRPr lang="en-US" sz="1000" dirty="0">
                        <a:latin typeface="Arial Black" pitchFamily="34" charset="0"/>
                      </a:endParaRPr>
                    </a:p>
                  </a:txBody>
                  <a:tcPr marT="45714" marB="45714"/>
                </a:tc>
                <a:tc>
                  <a:txBody>
                    <a:bodyPr/>
                    <a:lstStyle/>
                    <a:p>
                      <a:r>
                        <a:rPr lang="en-US" sz="1000" baseline="0" dirty="0" smtClean="0">
                          <a:latin typeface="Arial Black" pitchFamily="34" charset="0"/>
                        </a:rPr>
                        <a:t>Annual </a:t>
                      </a:r>
                      <a:r>
                        <a:rPr lang="en-US" sz="1000" dirty="0" smtClean="0">
                          <a:latin typeface="Arial Black" pitchFamily="34" charset="0"/>
                        </a:rPr>
                        <a:t>Target</a:t>
                      </a:r>
                      <a:endParaRPr lang="en-US" sz="1000" dirty="0">
                        <a:latin typeface="Arial Black" pitchFamily="34" charset="0"/>
                      </a:endParaRPr>
                    </a:p>
                  </a:txBody>
                  <a:tcPr marT="45714" marB="45714"/>
                </a:tc>
                <a:tc>
                  <a:txBody>
                    <a:bodyPr/>
                    <a:lstStyle/>
                    <a:p>
                      <a:r>
                        <a:rPr lang="en-US" sz="1000" baseline="0" dirty="0" smtClean="0">
                          <a:latin typeface="Arial Black" pitchFamily="34" charset="0"/>
                        </a:rPr>
                        <a:t>Performance</a:t>
                      </a:r>
                      <a:endParaRPr lang="en-US" sz="1000" dirty="0">
                        <a:latin typeface="Arial Black" pitchFamily="34"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T="45714" marB="45714"/>
                </a:tc>
              </a:tr>
              <a:tr h="797751">
                <a:tc>
                  <a:txBody>
                    <a:bodyPr/>
                    <a:lstStyle/>
                    <a:p>
                      <a:pPr fontAlgn="b">
                        <a:spcAft>
                          <a:spcPts val="0"/>
                        </a:spcAft>
                      </a:pPr>
                      <a:r>
                        <a:rPr lang="en-ZA" sz="1000" kern="1200" dirty="0">
                          <a:solidFill>
                            <a:srgbClr val="000000"/>
                          </a:solidFill>
                          <a:latin typeface="Arial Black" pitchFamily="34" charset="0"/>
                          <a:ea typeface="Times New Roman"/>
                          <a:cs typeface="Arial"/>
                        </a:rPr>
                        <a:t>Develop and implement a national research strategic plan</a:t>
                      </a:r>
                      <a:endParaRPr lang="en-ZA" sz="1000" dirty="0">
                        <a:latin typeface="Arial Black" pitchFamily="34" charset="0"/>
                        <a:ea typeface="Times New Roman"/>
                      </a:endParaRPr>
                    </a:p>
                  </a:txBody>
                  <a:tcPr marL="68580" marR="68580" marT="0" marB="0"/>
                </a:tc>
                <a:tc>
                  <a:txBody>
                    <a:bodyPr/>
                    <a:lstStyle/>
                    <a:p>
                      <a:pPr fontAlgn="b">
                        <a:spcAft>
                          <a:spcPts val="0"/>
                        </a:spcAft>
                      </a:pPr>
                      <a:r>
                        <a:rPr lang="en-ZA" sz="1000" kern="1200">
                          <a:solidFill>
                            <a:srgbClr val="000000"/>
                          </a:solidFill>
                          <a:latin typeface="Arial Black" pitchFamily="34" charset="0"/>
                          <a:ea typeface="Times New Roman"/>
                          <a:cs typeface="Arial"/>
                        </a:rPr>
                        <a:t>National health research plan developed and implemented</a:t>
                      </a:r>
                      <a:endParaRPr lang="en-ZA" sz="1000">
                        <a:latin typeface="Arial Black" pitchFamily="34" charset="0"/>
                        <a:ea typeface="Times New Roman"/>
                      </a:endParaRPr>
                    </a:p>
                  </a:txBody>
                  <a:tcPr marL="68580" marR="68580" marT="0" marB="0"/>
                </a:tc>
                <a:tc>
                  <a:txBody>
                    <a:bodyPr/>
                    <a:lstStyle/>
                    <a:p>
                      <a:pPr fontAlgn="b">
                        <a:spcAft>
                          <a:spcPts val="0"/>
                        </a:spcAft>
                      </a:pPr>
                      <a:r>
                        <a:rPr lang="en-ZA" sz="1000" kern="1200" dirty="0" smtClean="0">
                          <a:solidFill>
                            <a:srgbClr val="002060"/>
                          </a:solidFill>
                          <a:latin typeface="Arial Black" pitchFamily="34" charset="0"/>
                          <a:ea typeface="Times New Roman"/>
                          <a:cs typeface="Arial"/>
                        </a:rPr>
                        <a:t>Annual target</a:t>
                      </a:r>
                      <a:r>
                        <a:rPr lang="en-ZA" sz="1000" kern="1200" dirty="0" smtClean="0">
                          <a:solidFill>
                            <a:srgbClr val="000000"/>
                          </a:solidFill>
                          <a:latin typeface="Arial Black" pitchFamily="34" charset="0"/>
                          <a:ea typeface="Times New Roman"/>
                          <a:cs typeface="Arial"/>
                        </a:rPr>
                        <a:t>:</a:t>
                      </a:r>
                      <a:r>
                        <a:rPr lang="en-ZA" sz="1000" kern="1200" baseline="0" dirty="0" smtClean="0">
                          <a:solidFill>
                            <a:srgbClr val="000000"/>
                          </a:solidFill>
                          <a:latin typeface="Arial Black" pitchFamily="34" charset="0"/>
                          <a:ea typeface="Times New Roman"/>
                          <a:cs typeface="Arial"/>
                        </a:rPr>
                        <a:t> </a:t>
                      </a:r>
                      <a:r>
                        <a:rPr lang="en-ZA" sz="1000" kern="1200" dirty="0" smtClean="0">
                          <a:solidFill>
                            <a:srgbClr val="000000"/>
                          </a:solidFill>
                          <a:latin typeface="Arial Black" pitchFamily="34" charset="0"/>
                          <a:ea typeface="Times New Roman"/>
                          <a:cs typeface="Arial"/>
                        </a:rPr>
                        <a:t>National </a:t>
                      </a:r>
                      <a:r>
                        <a:rPr lang="en-ZA" sz="1000" kern="1200" dirty="0">
                          <a:solidFill>
                            <a:srgbClr val="000000"/>
                          </a:solidFill>
                          <a:latin typeface="Arial Black" pitchFamily="34" charset="0"/>
                          <a:ea typeface="Times New Roman"/>
                          <a:cs typeface="Arial"/>
                        </a:rPr>
                        <a:t>Health Research strategic plan approved</a:t>
                      </a:r>
                      <a:endParaRPr lang="en-ZA" sz="1000" dirty="0">
                        <a:latin typeface="Arial Black" pitchFamily="34" charset="0"/>
                        <a:ea typeface="Times New Roman"/>
                      </a:endParaRPr>
                    </a:p>
                  </a:txBody>
                  <a:tcPr marL="68580" marR="68580" marT="0" marB="0"/>
                </a:tc>
                <a:tc>
                  <a:txBody>
                    <a:bodyPr/>
                    <a:lstStyle/>
                    <a:p>
                      <a:pPr algn="just">
                        <a:lnSpc>
                          <a:spcPct val="115000"/>
                        </a:lnSpc>
                        <a:spcBef>
                          <a:spcPts val="1000"/>
                        </a:spcBef>
                        <a:spcAft>
                          <a:spcPts val="1000"/>
                        </a:spcAft>
                      </a:pPr>
                      <a:r>
                        <a:rPr lang="en-ZA" sz="1000" kern="1200" dirty="0" smtClean="0">
                          <a:solidFill>
                            <a:srgbClr val="000000"/>
                          </a:solidFill>
                          <a:latin typeface="Arial Black" pitchFamily="34" charset="0"/>
                          <a:ea typeface="Times New Roman"/>
                          <a:cs typeface="Times New Roman"/>
                        </a:rPr>
                        <a:t>Q3: Further </a:t>
                      </a:r>
                      <a:r>
                        <a:rPr lang="en-ZA" sz="1000" kern="1200" dirty="0">
                          <a:solidFill>
                            <a:srgbClr val="000000"/>
                          </a:solidFill>
                          <a:latin typeface="Arial Black" pitchFamily="34" charset="0"/>
                          <a:ea typeface="Times New Roman"/>
                          <a:cs typeface="Times New Roman"/>
                        </a:rPr>
                        <a:t>consultations </a:t>
                      </a:r>
                      <a:r>
                        <a:rPr lang="en-ZA" sz="1000" kern="1200" dirty="0" smtClean="0">
                          <a:solidFill>
                            <a:srgbClr val="000000"/>
                          </a:solidFill>
                          <a:latin typeface="Arial Black" pitchFamily="34" charset="0"/>
                          <a:ea typeface="Times New Roman"/>
                          <a:cs typeface="Times New Roman"/>
                        </a:rPr>
                        <a:t>on draft research strategy</a:t>
                      </a:r>
                      <a:r>
                        <a:rPr lang="en-ZA" sz="1000" kern="1200" baseline="0" dirty="0" smtClean="0">
                          <a:solidFill>
                            <a:srgbClr val="000000"/>
                          </a:solidFill>
                          <a:latin typeface="Arial Black" pitchFamily="34" charset="0"/>
                          <a:ea typeface="Times New Roman"/>
                          <a:cs typeface="Times New Roman"/>
                        </a:rPr>
                        <a:t> </a:t>
                      </a:r>
                      <a:r>
                        <a:rPr lang="en-ZA" sz="1000" kern="1200" dirty="0" smtClean="0">
                          <a:solidFill>
                            <a:srgbClr val="000000"/>
                          </a:solidFill>
                          <a:latin typeface="Arial Black" pitchFamily="34" charset="0"/>
                          <a:ea typeface="Times New Roman"/>
                          <a:cs typeface="Times New Roman"/>
                        </a:rPr>
                        <a:t>undertaken</a:t>
                      </a:r>
                      <a:r>
                        <a:rPr lang="en-ZA" sz="1000" kern="1200" dirty="0">
                          <a:solidFill>
                            <a:srgbClr val="000000"/>
                          </a:solidFill>
                          <a:latin typeface="Arial Black" pitchFamily="34" charset="0"/>
                          <a:ea typeface="Times New Roman"/>
                          <a:cs typeface="Times New Roman"/>
                        </a:rPr>
                        <a:t>, feedback integrated into the current draft</a:t>
                      </a:r>
                      <a:endParaRPr lang="en-ZA" sz="1000" dirty="0">
                        <a:latin typeface="Arial Black" pitchFamily="34" charset="0"/>
                        <a:ea typeface="Times New Roman"/>
                        <a:cs typeface="Times New Roman"/>
                      </a:endParaRPr>
                    </a:p>
                  </a:txBody>
                  <a:tcPr marL="68580" marR="68580"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ZA" sz="1000" kern="1200" dirty="0" smtClean="0">
                        <a:solidFill>
                          <a:schemeClr val="dk1"/>
                        </a:solidFill>
                        <a:latin typeface="Arial Black" pitchFamily="34" charset="0"/>
                        <a:ea typeface="+mn-ea"/>
                        <a:cs typeface="+mn-cs"/>
                      </a:endParaRPr>
                    </a:p>
                  </a:txBody>
                  <a:tcPr marL="0" marR="0" marT="0" marB="0">
                    <a:solidFill>
                      <a:srgbClr val="FFFF00"/>
                    </a:solidFill>
                  </a:tcPr>
                </a:tc>
              </a:tr>
              <a:tr h="867122">
                <a:tc rowSpan="2">
                  <a:txBody>
                    <a:bodyPr/>
                    <a:lstStyle/>
                    <a:p>
                      <a:pPr fontAlgn="b"/>
                      <a:r>
                        <a:rPr lang="en-ZA" sz="1000" kern="1200" dirty="0">
                          <a:solidFill>
                            <a:srgbClr val="000000"/>
                          </a:solidFill>
                          <a:latin typeface="Arial Black" pitchFamily="34" charset="0"/>
                          <a:ea typeface="Times New Roman"/>
                          <a:cs typeface="Arial"/>
                        </a:rPr>
                        <a:t>Develop and implement an integrated monitoring and evaluation plan aligned to health outcomes and outputs contained in the Health Sector Strategy</a:t>
                      </a:r>
                      <a:endParaRPr lang="en-ZA" sz="1000" dirty="0">
                        <a:latin typeface="Arial Black" pitchFamily="34" charset="0"/>
                        <a:ea typeface="Times New Roman"/>
                      </a:endParaRPr>
                    </a:p>
                  </a:txBody>
                  <a:tcPr marL="68580" marR="68580" marT="0" marB="0"/>
                </a:tc>
                <a:tc rowSpan="2">
                  <a:txBody>
                    <a:bodyPr/>
                    <a:lstStyle/>
                    <a:p>
                      <a:pPr fontAlgn="b">
                        <a:spcAft>
                          <a:spcPts val="0"/>
                        </a:spcAft>
                      </a:pPr>
                      <a:r>
                        <a:rPr lang="en-ZA" sz="1000" kern="1200">
                          <a:solidFill>
                            <a:srgbClr val="000000"/>
                          </a:solidFill>
                          <a:latin typeface="Arial Black" pitchFamily="34" charset="0"/>
                          <a:ea typeface="Times New Roman"/>
                          <a:cs typeface="Arial"/>
                        </a:rPr>
                        <a:t>Integrated monitoring and evaluation plan implemented. </a:t>
                      </a:r>
                      <a:endParaRPr lang="en-ZA" sz="1000">
                        <a:latin typeface="Arial Black" pitchFamily="34" charset="0"/>
                        <a:ea typeface="Times New Roman"/>
                      </a:endParaRPr>
                    </a:p>
                  </a:txBody>
                  <a:tcPr marL="68580" marR="68580" marT="0" marB="0"/>
                </a:tc>
                <a:tc>
                  <a:txBody>
                    <a:bodyPr/>
                    <a:lstStyle/>
                    <a:p>
                      <a:pPr fontAlgn="b">
                        <a:spcAft>
                          <a:spcPts val="0"/>
                        </a:spcAft>
                      </a:pPr>
                      <a:r>
                        <a:rPr lang="en-ZA" sz="1000" kern="1200" dirty="0" smtClean="0">
                          <a:solidFill>
                            <a:srgbClr val="002060"/>
                          </a:solidFill>
                          <a:latin typeface="Arial Black" pitchFamily="34" charset="0"/>
                          <a:ea typeface="Times New Roman"/>
                          <a:cs typeface="Arial"/>
                        </a:rPr>
                        <a:t>Annual target</a:t>
                      </a:r>
                      <a:r>
                        <a:rPr lang="en-ZA" sz="1000" kern="1200" dirty="0" smtClean="0">
                          <a:solidFill>
                            <a:srgbClr val="000000"/>
                          </a:solidFill>
                          <a:latin typeface="Arial Black" pitchFamily="34" charset="0"/>
                          <a:ea typeface="Times New Roman"/>
                          <a:cs typeface="Arial"/>
                        </a:rPr>
                        <a:t>:</a:t>
                      </a:r>
                      <a:r>
                        <a:rPr lang="en-ZA" sz="1000" kern="1200" baseline="0" dirty="0" smtClean="0">
                          <a:solidFill>
                            <a:srgbClr val="000000"/>
                          </a:solidFill>
                          <a:latin typeface="Arial Black" pitchFamily="34" charset="0"/>
                          <a:ea typeface="Times New Roman"/>
                          <a:cs typeface="Arial"/>
                        </a:rPr>
                        <a:t> </a:t>
                      </a:r>
                      <a:r>
                        <a:rPr lang="en-ZA" sz="1000" kern="1200" dirty="0" smtClean="0">
                          <a:solidFill>
                            <a:srgbClr val="000000"/>
                          </a:solidFill>
                          <a:latin typeface="Arial Black" pitchFamily="34" charset="0"/>
                          <a:ea typeface="Times New Roman"/>
                          <a:cs typeface="Arial"/>
                        </a:rPr>
                        <a:t>Fully </a:t>
                      </a:r>
                      <a:r>
                        <a:rPr lang="en-ZA" sz="1000" kern="1200" dirty="0">
                          <a:solidFill>
                            <a:srgbClr val="000000"/>
                          </a:solidFill>
                          <a:latin typeface="Arial Black" pitchFamily="34" charset="0"/>
                          <a:ea typeface="Times New Roman"/>
                          <a:cs typeface="Arial"/>
                        </a:rPr>
                        <a:t>defined comprehensive list of indicators and data elements approved</a:t>
                      </a:r>
                      <a:endParaRPr lang="en-ZA" sz="1000" dirty="0">
                        <a:latin typeface="Arial Black" pitchFamily="34" charset="0"/>
                        <a:ea typeface="Times New Roman"/>
                      </a:endParaRPr>
                    </a:p>
                  </a:txBody>
                  <a:tcPr marL="68580" marR="68580" marT="0" marB="0"/>
                </a:tc>
                <a:tc>
                  <a:txBody>
                    <a:bodyPr/>
                    <a:lstStyle/>
                    <a:p>
                      <a:pPr fontAlgn="b">
                        <a:spcAft>
                          <a:spcPts val="0"/>
                        </a:spcAft>
                      </a:pPr>
                      <a:r>
                        <a:rPr lang="en-US" sz="1000" kern="1200" dirty="0" smtClean="0">
                          <a:solidFill>
                            <a:schemeClr val="dk1"/>
                          </a:solidFill>
                          <a:latin typeface="Arial Black" pitchFamily="34" charset="0"/>
                          <a:ea typeface="+mn-ea"/>
                          <a:cs typeface="+mn-cs"/>
                        </a:rPr>
                        <a:t>Q2: Draft</a:t>
                      </a:r>
                      <a:r>
                        <a:rPr lang="en-US" sz="1000" kern="1200" baseline="0" dirty="0" smtClean="0">
                          <a:solidFill>
                            <a:schemeClr val="dk1"/>
                          </a:solidFill>
                          <a:latin typeface="Arial Black" pitchFamily="34" charset="0"/>
                          <a:ea typeface="+mn-ea"/>
                          <a:cs typeface="+mn-cs"/>
                        </a:rPr>
                        <a:t> prepared for comments of provincial </a:t>
                      </a:r>
                      <a:r>
                        <a:rPr lang="en-US" sz="1000" kern="1200" baseline="0" dirty="0" err="1" smtClean="0">
                          <a:solidFill>
                            <a:schemeClr val="dk1"/>
                          </a:solidFill>
                          <a:latin typeface="Arial Black" pitchFamily="34" charset="0"/>
                          <a:ea typeface="+mn-ea"/>
                          <a:cs typeface="+mn-cs"/>
                        </a:rPr>
                        <a:t>DoHs</a:t>
                      </a:r>
                      <a:r>
                        <a:rPr lang="en-US" sz="1000" kern="1200" dirty="0" smtClean="0">
                          <a:solidFill>
                            <a:schemeClr val="dk1"/>
                          </a:solidFill>
                          <a:latin typeface="Arial Black" pitchFamily="34" charset="0"/>
                          <a:ea typeface="+mn-ea"/>
                          <a:cs typeface="+mn-cs"/>
                        </a:rPr>
                        <a:t/>
                      </a:r>
                      <a:br>
                        <a:rPr lang="en-US" sz="1000" kern="1200" dirty="0" smtClean="0">
                          <a:solidFill>
                            <a:schemeClr val="dk1"/>
                          </a:solidFill>
                          <a:latin typeface="Arial Black" pitchFamily="34" charset="0"/>
                          <a:ea typeface="+mn-ea"/>
                          <a:cs typeface="+mn-cs"/>
                        </a:rPr>
                      </a:br>
                      <a:r>
                        <a:rPr lang="en-US" sz="1000" kern="1200" dirty="0" smtClean="0">
                          <a:solidFill>
                            <a:schemeClr val="dk1"/>
                          </a:solidFill>
                          <a:latin typeface="Arial Black" pitchFamily="34" charset="0"/>
                          <a:ea typeface="+mn-ea"/>
                          <a:cs typeface="+mn-cs"/>
                        </a:rPr>
                        <a:t>Q3: A draft </a:t>
                      </a:r>
                      <a:r>
                        <a:rPr lang="en-ZA" sz="1000" kern="1200" dirty="0" smtClean="0">
                          <a:solidFill>
                            <a:srgbClr val="000000"/>
                          </a:solidFill>
                          <a:latin typeface="Arial Black" pitchFamily="34" charset="0"/>
                          <a:ea typeface="Times New Roman"/>
                          <a:cs typeface="Arial"/>
                        </a:rPr>
                        <a:t>Fully defined comprehensive list of indicators and data elements developed</a:t>
                      </a:r>
                      <a:endParaRPr lang="en-ZA" sz="1000" dirty="0">
                        <a:latin typeface="Arial Black" pitchFamily="34" charset="0"/>
                        <a:ea typeface="Times New Roman"/>
                      </a:endParaRPr>
                    </a:p>
                  </a:txBody>
                  <a:tcPr marL="68580" marR="68580" marT="0" marB="0"/>
                </a:tc>
                <a:tc>
                  <a:txBody>
                    <a:bodyPr/>
                    <a:lstStyle/>
                    <a:p>
                      <a:pPr algn="l" fontAlgn="b"/>
                      <a:endParaRPr lang="en-ZA" sz="1000" b="0" i="0" u="none" strike="noStrike" dirty="0" smtClean="0">
                        <a:solidFill>
                          <a:schemeClr val="tx1"/>
                        </a:solidFill>
                        <a:latin typeface="Arial Black" pitchFamily="34" charset="0"/>
                      </a:endParaRPr>
                    </a:p>
                  </a:txBody>
                  <a:tcPr marL="0" marR="0" marT="0" marB="0">
                    <a:solidFill>
                      <a:srgbClr val="FFFF00"/>
                    </a:solidFill>
                  </a:tcPr>
                </a:tc>
              </a:tr>
              <a:tr h="693696">
                <a:tc vMerge="1">
                  <a:txBody>
                    <a:bodyPr/>
                    <a:lstStyle/>
                    <a:p>
                      <a:endParaRPr lang="en-ZA"/>
                    </a:p>
                  </a:txBody>
                  <a:tcPr/>
                </a:tc>
                <a:tc vMerge="1">
                  <a:txBody>
                    <a:bodyPr/>
                    <a:lstStyle/>
                    <a:p>
                      <a:endParaRPr lang="en-ZA"/>
                    </a:p>
                  </a:txBody>
                  <a:tcPr/>
                </a:tc>
                <a:tc>
                  <a:txBody>
                    <a:bodyPr/>
                    <a:lstStyle/>
                    <a:p>
                      <a:pPr fontAlgn="b"/>
                      <a:r>
                        <a:rPr lang="en-ZA" sz="1000" kern="1200" dirty="0">
                          <a:solidFill>
                            <a:srgbClr val="000000"/>
                          </a:solidFill>
                          <a:latin typeface="Arial Black" pitchFamily="34" charset="0"/>
                          <a:ea typeface="Times New Roman"/>
                          <a:cs typeface="Arial"/>
                        </a:rPr>
                        <a:t>At least one national evaluation conducted</a:t>
                      </a:r>
                      <a:endParaRPr lang="en-ZA" sz="1000" dirty="0">
                        <a:latin typeface="Arial Black" pitchFamily="34" charset="0"/>
                        <a:ea typeface="Times New Roman"/>
                      </a:endParaRPr>
                    </a:p>
                  </a:txBody>
                  <a:tcPr marL="68580" marR="68580" marT="0" marB="0"/>
                </a:tc>
                <a:tc>
                  <a:txBody>
                    <a:bodyPr/>
                    <a:lstStyle/>
                    <a:p>
                      <a:pPr fontAlgn="b">
                        <a:spcAft>
                          <a:spcPts val="0"/>
                        </a:spcAft>
                      </a:pPr>
                      <a:r>
                        <a:rPr lang="en-US" sz="1000" kern="1200" dirty="0" smtClean="0">
                          <a:solidFill>
                            <a:schemeClr val="dk1"/>
                          </a:solidFill>
                          <a:latin typeface="Arial Black" pitchFamily="34" charset="0"/>
                          <a:ea typeface="+mn-ea"/>
                          <a:cs typeface="+mn-cs"/>
                        </a:rPr>
                        <a:t>Q3: Internal discussion /</a:t>
                      </a:r>
                      <a:r>
                        <a:rPr lang="en-US" sz="1000" kern="1200" baseline="0" dirty="0" smtClean="0">
                          <a:solidFill>
                            <a:schemeClr val="dk1"/>
                          </a:solidFill>
                          <a:latin typeface="Arial Black" pitchFamily="34" charset="0"/>
                          <a:ea typeface="+mn-ea"/>
                          <a:cs typeface="+mn-cs"/>
                        </a:rPr>
                        <a:t>memo </a:t>
                      </a:r>
                      <a:r>
                        <a:rPr lang="en-US" sz="1000" kern="1200" dirty="0" smtClean="0">
                          <a:solidFill>
                            <a:schemeClr val="dk1"/>
                          </a:solidFill>
                          <a:latin typeface="Arial Black" pitchFamily="34" charset="0"/>
                          <a:ea typeface="+mn-ea"/>
                          <a:cs typeface="+mn-cs"/>
                        </a:rPr>
                        <a:t>on the bid proposals to evaluate the implementation of the TIER.NET.</a:t>
                      </a:r>
                      <a:endParaRPr lang="en-ZA" sz="1000" dirty="0">
                        <a:latin typeface="Arial Black" pitchFamily="34" charset="0"/>
                        <a:ea typeface="Times New Roman"/>
                      </a:endParaRPr>
                    </a:p>
                  </a:txBody>
                  <a:tcPr marL="68580" marR="68580" marT="0" marB="0"/>
                </a:tc>
                <a:tc>
                  <a:txBody>
                    <a:bodyPr/>
                    <a:lstStyle/>
                    <a:p>
                      <a:pPr algn="l" fontAlgn="b"/>
                      <a:endParaRPr lang="en-ZA" sz="1000" b="0" i="0" u="none" strike="noStrike" dirty="0" smtClean="0">
                        <a:solidFill>
                          <a:srgbClr val="FF0000"/>
                        </a:solidFill>
                        <a:latin typeface="Arial Black" pitchFamily="34" charset="0"/>
                      </a:endParaRPr>
                    </a:p>
                  </a:txBody>
                  <a:tcPr marL="0" marR="0" marT="0" marB="0">
                    <a:solidFill>
                      <a:srgbClr val="FFFF00"/>
                    </a:solidFill>
                  </a:tcPr>
                </a:tc>
              </a:tr>
              <a:tr h="1213970">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pPr fontAlgn="b">
                        <a:spcAft>
                          <a:spcPts val="0"/>
                        </a:spcAft>
                      </a:pPr>
                      <a:r>
                        <a:rPr lang="en-GB" sz="1000" dirty="0">
                          <a:latin typeface="Arial Black" pitchFamily="34" charset="0"/>
                          <a:ea typeface="Times New Roman"/>
                          <a:cs typeface="Arial"/>
                        </a:rPr>
                        <a:t>Number of Provincial Annual Performance Plans (APPs) aligned to the National Health System Priorities</a:t>
                      </a:r>
                      <a:endParaRPr lang="en-ZA" sz="1000" dirty="0">
                        <a:latin typeface="Arial Black" pitchFamily="34" charset="0"/>
                        <a:ea typeface="Times New Roman"/>
                      </a:endParaRPr>
                    </a:p>
                  </a:txBody>
                  <a:tcPr marL="68580" marR="68580" marT="0" marB="0"/>
                </a:tc>
                <a:tc>
                  <a:txBody>
                    <a:bodyPr/>
                    <a:lstStyle/>
                    <a:p>
                      <a:pPr fontAlgn="b">
                        <a:spcAft>
                          <a:spcPts val="0"/>
                        </a:spcAft>
                      </a:pPr>
                      <a:r>
                        <a:rPr lang="en-ZA" sz="1000" kern="1200" dirty="0" smtClean="0">
                          <a:solidFill>
                            <a:srgbClr val="002060"/>
                          </a:solidFill>
                          <a:latin typeface="Arial Black" pitchFamily="34" charset="0"/>
                          <a:ea typeface="Times New Roman"/>
                          <a:cs typeface="Arial"/>
                        </a:rPr>
                        <a:t>Annual target</a:t>
                      </a:r>
                      <a:r>
                        <a:rPr lang="en-ZA" sz="1000" kern="1200" dirty="0" smtClean="0">
                          <a:solidFill>
                            <a:srgbClr val="000000"/>
                          </a:solidFill>
                          <a:latin typeface="Arial Black" pitchFamily="34" charset="0"/>
                          <a:ea typeface="Times New Roman"/>
                          <a:cs typeface="Arial"/>
                        </a:rPr>
                        <a:t>:</a:t>
                      </a:r>
                      <a:r>
                        <a:rPr lang="en-ZA" sz="1000" kern="1200" baseline="0" dirty="0" smtClean="0">
                          <a:solidFill>
                            <a:srgbClr val="000000"/>
                          </a:solidFill>
                          <a:latin typeface="Arial Black" pitchFamily="34" charset="0"/>
                          <a:ea typeface="Times New Roman"/>
                          <a:cs typeface="Arial"/>
                        </a:rPr>
                        <a:t> </a:t>
                      </a:r>
                      <a:r>
                        <a:rPr lang="en-US" sz="1000" dirty="0" smtClean="0">
                          <a:latin typeface="Arial Black" pitchFamily="34" charset="0"/>
                          <a:ea typeface="Times New Roman"/>
                          <a:cs typeface="Arial"/>
                        </a:rPr>
                        <a:t>9 </a:t>
                      </a:r>
                      <a:r>
                        <a:rPr lang="en-US" sz="1000" dirty="0">
                          <a:latin typeface="Arial Black" pitchFamily="34" charset="0"/>
                          <a:ea typeface="Times New Roman"/>
                          <a:cs typeface="Arial"/>
                        </a:rPr>
                        <a:t>Provincial APPs reviewed and feedback provided  to ensure health sector plans are aligned to the National Health System (NHS) Priorities  </a:t>
                      </a:r>
                      <a:endParaRPr lang="en-ZA" sz="1000" dirty="0">
                        <a:latin typeface="Arial Black" pitchFamily="34" charset="0"/>
                        <a:ea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000" kern="1200" dirty="0" smtClean="0">
                          <a:solidFill>
                            <a:schemeClr val="dk1"/>
                          </a:solidFill>
                          <a:latin typeface="Arial Black" pitchFamily="34" charset="0"/>
                          <a:ea typeface="+mn-ea"/>
                          <a:cs typeface="+mn-cs"/>
                        </a:rPr>
                        <a:t>Q2:  Draft</a:t>
                      </a:r>
                      <a:r>
                        <a:rPr lang="en-ZA" sz="1000" kern="1200" baseline="0" dirty="0" smtClean="0">
                          <a:solidFill>
                            <a:schemeClr val="dk1"/>
                          </a:solidFill>
                          <a:latin typeface="Arial Black" pitchFamily="34" charset="0"/>
                          <a:ea typeface="+mn-ea"/>
                          <a:cs typeface="+mn-cs"/>
                        </a:rPr>
                        <a:t> APP for Limpopo reviewed and feedback provided</a:t>
                      </a:r>
                      <a:endParaRPr lang="en-ZA" sz="1000" kern="1200" dirty="0" smtClean="0">
                        <a:solidFill>
                          <a:schemeClr val="dk1"/>
                        </a:solidFill>
                        <a:latin typeface="Arial Black"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1000" kern="1200" dirty="0" smtClean="0">
                          <a:solidFill>
                            <a:schemeClr val="dk1"/>
                          </a:solidFill>
                          <a:latin typeface="Arial Black" pitchFamily="34" charset="0"/>
                          <a:ea typeface="+mn-ea"/>
                          <a:cs typeface="+mn-cs"/>
                        </a:rPr>
                        <a:t>Q3: </a:t>
                      </a:r>
                      <a:r>
                        <a:rPr lang="x-none" sz="1000" kern="1200" smtClean="0">
                          <a:solidFill>
                            <a:schemeClr val="dk1"/>
                          </a:solidFill>
                          <a:latin typeface="Arial Black" pitchFamily="34" charset="0"/>
                          <a:ea typeface="+mn-ea"/>
                          <a:cs typeface="+mn-cs"/>
                        </a:rPr>
                        <a:t>Second draft APPs </a:t>
                      </a:r>
                      <a:r>
                        <a:rPr lang="en-US" sz="1000" kern="1200" dirty="0" smtClean="0">
                          <a:solidFill>
                            <a:schemeClr val="dk1"/>
                          </a:solidFill>
                          <a:latin typeface="Arial Black" pitchFamily="34" charset="0"/>
                          <a:ea typeface="+mn-ea"/>
                          <a:cs typeface="+mn-cs"/>
                        </a:rPr>
                        <a:t>for </a:t>
                      </a:r>
                      <a:r>
                        <a:rPr lang="x-none" sz="1000" kern="1200" smtClean="0">
                          <a:solidFill>
                            <a:schemeClr val="dk1"/>
                          </a:solidFill>
                          <a:latin typeface="Arial Black" pitchFamily="34" charset="0"/>
                          <a:ea typeface="+mn-ea"/>
                          <a:cs typeface="+mn-cs"/>
                        </a:rPr>
                        <a:t>Gauteng</a:t>
                      </a:r>
                      <a:r>
                        <a:rPr lang="en-US" sz="1000" kern="1200" dirty="0" smtClean="0">
                          <a:solidFill>
                            <a:schemeClr val="dk1"/>
                          </a:solidFill>
                          <a:latin typeface="Arial Black" pitchFamily="34" charset="0"/>
                          <a:ea typeface="+mn-ea"/>
                          <a:cs typeface="+mn-cs"/>
                        </a:rPr>
                        <a:t>, </a:t>
                      </a:r>
                      <a:r>
                        <a:rPr lang="en-US" sz="1000" kern="1200" dirty="0" err="1" smtClean="0">
                          <a:solidFill>
                            <a:schemeClr val="dk1"/>
                          </a:solidFill>
                          <a:latin typeface="Arial Black" pitchFamily="34" charset="0"/>
                          <a:ea typeface="+mn-ea"/>
                          <a:cs typeface="+mn-cs"/>
                        </a:rPr>
                        <a:t>KwaZulu</a:t>
                      </a:r>
                      <a:r>
                        <a:rPr lang="en-US" sz="1000" kern="1200" dirty="0" smtClean="0">
                          <a:solidFill>
                            <a:schemeClr val="dk1"/>
                          </a:solidFill>
                          <a:latin typeface="Arial Black" pitchFamily="34" charset="0"/>
                          <a:ea typeface="+mn-ea"/>
                          <a:cs typeface="+mn-cs"/>
                        </a:rPr>
                        <a:t> -Natal, Northern Cape </a:t>
                      </a:r>
                      <a:r>
                        <a:rPr lang="x-none" sz="1000" kern="1200" smtClean="0">
                          <a:solidFill>
                            <a:schemeClr val="dk1"/>
                          </a:solidFill>
                          <a:latin typeface="Arial Black" pitchFamily="34" charset="0"/>
                          <a:ea typeface="+mn-ea"/>
                          <a:cs typeface="+mn-cs"/>
                        </a:rPr>
                        <a:t> and Eastern Cape DoH</a:t>
                      </a:r>
                      <a:r>
                        <a:rPr lang="en-ZA" sz="1000" kern="1200" dirty="0" smtClean="0">
                          <a:solidFill>
                            <a:schemeClr val="dk1"/>
                          </a:solidFill>
                          <a:latin typeface="Arial Black" pitchFamily="34" charset="0"/>
                          <a:ea typeface="+mn-ea"/>
                          <a:cs typeface="+mn-cs"/>
                        </a:rPr>
                        <a:t>s were r</a:t>
                      </a:r>
                      <a:r>
                        <a:rPr lang="x-none" sz="1000" kern="1200" smtClean="0">
                          <a:solidFill>
                            <a:schemeClr val="dk1"/>
                          </a:solidFill>
                          <a:latin typeface="Arial Black" pitchFamily="34" charset="0"/>
                          <a:ea typeface="+mn-ea"/>
                          <a:cs typeface="+mn-cs"/>
                        </a:rPr>
                        <a:t>eviewed</a:t>
                      </a:r>
                      <a:endParaRPr lang="en-ZA" sz="1000" dirty="0">
                        <a:latin typeface="Arial Black" pitchFamily="34" charset="0"/>
                        <a:ea typeface="Calibri"/>
                        <a:cs typeface="Times New Roman"/>
                      </a:endParaRPr>
                    </a:p>
                  </a:txBody>
                  <a:tcPr marL="68580" marR="68580" marT="0" marB="0"/>
                </a:tc>
                <a:tc>
                  <a:txBody>
                    <a:bodyPr/>
                    <a:lstStyle/>
                    <a:p>
                      <a:pPr algn="l" fontAlgn="b"/>
                      <a:endParaRPr lang="en-ZA" sz="1000" b="0" i="0" u="none" strike="noStrike" dirty="0" smtClean="0">
                        <a:solidFill>
                          <a:srgbClr val="FF0000"/>
                        </a:solidFill>
                        <a:latin typeface="Arial Black" pitchFamily="34" charset="0"/>
                      </a:endParaRPr>
                    </a:p>
                  </a:txBody>
                  <a:tcPr marL="0" marR="0" marT="0" marB="0">
                    <a:solidFill>
                      <a:srgbClr val="FFFF00"/>
                    </a:solidFill>
                  </a:tcPr>
                </a:tc>
              </a:tr>
              <a:tr h="598314">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Implement Patient Quality of care survey tool.</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kern="1200" dirty="0" smtClean="0">
                          <a:solidFill>
                            <a:srgbClr val="002060"/>
                          </a:solidFill>
                          <a:latin typeface="Arial Black" pitchFamily="34" charset="0"/>
                          <a:ea typeface="Times New Roman"/>
                          <a:cs typeface="Arial"/>
                        </a:rPr>
                        <a:t>Annual target</a:t>
                      </a:r>
                      <a:r>
                        <a:rPr lang="en-ZA" sz="1000" kern="1200" dirty="0" smtClean="0">
                          <a:solidFill>
                            <a:srgbClr val="000000"/>
                          </a:solidFill>
                          <a:latin typeface="Arial Black" pitchFamily="34" charset="0"/>
                          <a:ea typeface="Times New Roman"/>
                          <a:cs typeface="Arial"/>
                        </a:rPr>
                        <a:t>:</a:t>
                      </a:r>
                      <a:r>
                        <a:rPr lang="en-ZA" sz="1000" kern="1200" baseline="0" dirty="0" smtClean="0">
                          <a:solidFill>
                            <a:srgbClr val="000000"/>
                          </a:solidFill>
                          <a:latin typeface="Arial Black" pitchFamily="34" charset="0"/>
                          <a:ea typeface="Times New Roman"/>
                          <a:cs typeface="Arial"/>
                        </a:rPr>
                        <a:t> </a:t>
                      </a:r>
                      <a:r>
                        <a:rPr lang="en-ZA" sz="1000" dirty="0" smtClean="0">
                          <a:latin typeface="Arial Black" pitchFamily="34" charset="0"/>
                          <a:ea typeface="Calibri"/>
                          <a:cs typeface="Arial"/>
                        </a:rPr>
                        <a:t>Patient </a:t>
                      </a:r>
                      <a:r>
                        <a:rPr lang="en-ZA" sz="1000" dirty="0">
                          <a:latin typeface="Arial Black" pitchFamily="34" charset="0"/>
                          <a:ea typeface="Calibri"/>
                          <a:cs typeface="Arial"/>
                        </a:rPr>
                        <a:t>Quality of care survey tool tested &amp; piloted</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Q3: Minor  revisions made to the draft guideline and </a:t>
                      </a:r>
                      <a:r>
                        <a:rPr lang="en-US" sz="1000" kern="1200" dirty="0" err="1" smtClean="0">
                          <a:solidFill>
                            <a:schemeClr val="dk1"/>
                          </a:solidFill>
                          <a:latin typeface="Arial Black" pitchFamily="34" charset="0"/>
                          <a:ea typeface="+mn-ea"/>
                          <a:cs typeface="+mn-cs"/>
                        </a:rPr>
                        <a:t>Finalised</a:t>
                      </a:r>
                      <a:r>
                        <a:rPr lang="en-US" sz="1000" kern="1200" dirty="0" smtClean="0">
                          <a:solidFill>
                            <a:schemeClr val="dk1"/>
                          </a:solidFill>
                          <a:latin typeface="Arial Black" pitchFamily="34" charset="0"/>
                          <a:ea typeface="+mn-ea"/>
                          <a:cs typeface="+mn-cs"/>
                        </a:rPr>
                        <a:t> web-based survey database in DHIS2 </a:t>
                      </a:r>
                      <a:endParaRPr lang="en-ZA" sz="1000" dirty="0">
                        <a:latin typeface="Arial Black" pitchFamily="34" charset="0"/>
                        <a:ea typeface="Calibri"/>
                        <a:cs typeface="Times New Roman"/>
                      </a:endParaRPr>
                    </a:p>
                  </a:txBody>
                  <a:tcPr marL="68580" marR="68580" marT="0" marB="0"/>
                </a:tc>
                <a:tc>
                  <a:txBody>
                    <a:bodyPr/>
                    <a:lstStyle/>
                    <a:p>
                      <a:pPr algn="l" fontAlgn="b"/>
                      <a:endParaRPr lang="en-ZA" sz="1000" b="0" i="0" u="none" strike="noStrike" dirty="0" smtClean="0">
                        <a:solidFill>
                          <a:srgbClr val="FF0000"/>
                        </a:solidFill>
                        <a:latin typeface="Arial Black" pitchFamily="34" charset="0"/>
                      </a:endParaRPr>
                    </a:p>
                  </a:txBody>
                  <a:tcPr marL="0" marR="0" marT="0" marB="0">
                    <a:solidFill>
                      <a:srgbClr val="FFFF00"/>
                    </a:solidFill>
                  </a:tcPr>
                </a:tc>
              </a:tr>
              <a:tr h="969810">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Conduct a National Survey to measure Patient Quality of care</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kern="1200" dirty="0" smtClean="0">
                          <a:solidFill>
                            <a:srgbClr val="002060"/>
                          </a:solidFill>
                          <a:latin typeface="Arial Black" pitchFamily="34" charset="0"/>
                          <a:ea typeface="Times New Roman"/>
                          <a:cs typeface="Arial"/>
                        </a:rPr>
                        <a:t>Annual target</a:t>
                      </a:r>
                    </a:p>
                    <a:p>
                      <a:pPr>
                        <a:lnSpc>
                          <a:spcPct val="115000"/>
                        </a:lnSpc>
                        <a:spcAft>
                          <a:spcPts val="0"/>
                        </a:spcAft>
                      </a:pPr>
                      <a:r>
                        <a:rPr lang="en-ZA" sz="1000" dirty="0" smtClean="0">
                          <a:latin typeface="Arial Black" pitchFamily="34" charset="0"/>
                          <a:ea typeface="Calibri"/>
                          <a:cs typeface="Arial"/>
                        </a:rPr>
                        <a:t>A </a:t>
                      </a:r>
                      <a:r>
                        <a:rPr lang="en-ZA" sz="1000" dirty="0">
                          <a:latin typeface="Arial Black" pitchFamily="34" charset="0"/>
                          <a:ea typeface="Calibri"/>
                          <a:cs typeface="Arial"/>
                        </a:rPr>
                        <a:t>national survey conducted to measure patient quality of care at all PHC facilities</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smtClean="0">
                          <a:latin typeface="Arial Black" pitchFamily="34" charset="0"/>
                          <a:ea typeface="Calibri"/>
                          <a:cs typeface="Arial"/>
                        </a:rPr>
                        <a:t>Q3: HST engaged</a:t>
                      </a:r>
                      <a:r>
                        <a:rPr lang="en-ZA" sz="1000" baseline="0" dirty="0" smtClean="0">
                          <a:latin typeface="Arial Black" pitchFamily="34" charset="0"/>
                          <a:ea typeface="Calibri"/>
                          <a:cs typeface="Arial"/>
                        </a:rPr>
                        <a:t> to conduct the survey, commissioning process underway</a:t>
                      </a:r>
                      <a:endParaRPr lang="en-ZA" sz="1000" dirty="0">
                        <a:latin typeface="Arial Black" pitchFamily="34" charset="0"/>
                        <a:ea typeface="Calibri"/>
                        <a:cs typeface="Times New Roman"/>
                      </a:endParaRPr>
                    </a:p>
                  </a:txBody>
                  <a:tcPr marL="68580" marR="68580" marT="0" marB="0"/>
                </a:tc>
                <a:tc>
                  <a:txBody>
                    <a:bodyPr/>
                    <a:lstStyle/>
                    <a:p>
                      <a:pPr algn="l" fontAlgn="b"/>
                      <a:endParaRPr lang="en-ZA" sz="1000" b="0" i="0" u="none" strike="noStrike" dirty="0" smtClean="0">
                        <a:solidFill>
                          <a:srgbClr val="FF0000"/>
                        </a:solidFill>
                        <a:latin typeface="Arial Black" pitchFamily="34" charset="0"/>
                      </a:endParaRPr>
                    </a:p>
                  </a:txBody>
                  <a:tcPr marL="0" marR="0" marT="0" marB="0">
                    <a:solidFill>
                      <a:srgbClr val="FFFF00"/>
                    </a:solidFill>
                  </a:tcPr>
                </a:tc>
              </a:tr>
            </a:tbl>
          </a:graphicData>
        </a:graphic>
      </p:graphicFrame>
      <p:sp>
        <p:nvSpPr>
          <p:cNvPr id="10" name="Rectangle 2"/>
          <p:cNvSpPr txBox="1">
            <a:spLocks noChangeArrowheads="1"/>
          </p:cNvSpPr>
          <p:nvPr/>
        </p:nvSpPr>
        <p:spPr>
          <a:xfrm>
            <a:off x="0" y="134938"/>
            <a:ext cx="7235825" cy="990600"/>
          </a:xfrm>
          <a:prstGeom prst="rect">
            <a:avLst/>
          </a:prstGeom>
        </p:spPr>
        <p:txBody>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a:t>
            </a:r>
            <a:r>
              <a:rPr lang="en-ZA" sz="2400" b="1" dirty="0">
                <a:solidFill>
                  <a:schemeClr val="bg1"/>
                </a:solidFill>
                <a:latin typeface="Arial" pitchFamily="34" charset="0"/>
                <a:cs typeface="Arial" pitchFamily="34" charset="0"/>
              </a:rPr>
              <a:t> National Health Insurance, Health Planning and Systems </a:t>
            </a:r>
            <a:r>
              <a:rPr lang="en-ZA" sz="2000" b="1" dirty="0">
                <a:solidFill>
                  <a:schemeClr val="bg1"/>
                </a:solidFill>
                <a:latin typeface="Arial" pitchFamily="34" charset="0"/>
                <a:cs typeface="Arial" pitchFamily="34" charset="0"/>
              </a:rPr>
              <a:t>Enablement</a:t>
            </a:r>
            <a:endParaRPr lang="en-GB" sz="2000" b="1" dirty="0">
              <a:solidFill>
                <a:schemeClr val="bg1"/>
              </a:solidFill>
              <a:latin typeface="Arial" pitchFamily="34" charset="0"/>
              <a:ea typeface="+mj-ea"/>
              <a:cs typeface="Arial" pitchFamily="34" charset="0"/>
            </a:endParaRPr>
          </a:p>
        </p:txBody>
      </p:sp>
      <p:sp>
        <p:nvSpPr>
          <p:cNvPr id="24630" name="Slide Number Placeholder 19"/>
          <p:cNvSpPr txBox="1">
            <a:spLocks/>
          </p:cNvSpPr>
          <p:nvPr/>
        </p:nvSpPr>
        <p:spPr bwMode="auto">
          <a:xfrm>
            <a:off x="8101013" y="6237288"/>
            <a:ext cx="611187" cy="365125"/>
          </a:xfrm>
          <a:prstGeom prst="rect">
            <a:avLst/>
          </a:prstGeom>
          <a:noFill/>
          <a:ln w="9525">
            <a:noFill/>
            <a:miter lim="800000"/>
            <a:headEnd/>
            <a:tailEnd/>
          </a:ln>
        </p:spPr>
        <p:txBody>
          <a:bodyPr/>
          <a:lstStyle/>
          <a:p>
            <a:r>
              <a:rPr lang="en-US"/>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560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8" name="Table 7"/>
          <p:cNvGraphicFramePr>
            <a:graphicFrameLocks noGrp="1"/>
          </p:cNvGraphicFramePr>
          <p:nvPr/>
        </p:nvGraphicFramePr>
        <p:xfrm>
          <a:off x="0" y="1052512"/>
          <a:ext cx="9144000" cy="5805487"/>
        </p:xfrm>
        <a:graphic>
          <a:graphicData uri="http://schemas.openxmlformats.org/drawingml/2006/table">
            <a:tbl>
              <a:tblPr firstRow="1" bandRow="1">
                <a:tableStyleId>{5C22544A-7EE6-4342-B048-85BDC9FD1C3A}</a:tableStyleId>
              </a:tblPr>
              <a:tblGrid>
                <a:gridCol w="1460890"/>
                <a:gridCol w="1206241"/>
                <a:gridCol w="1174563"/>
                <a:gridCol w="4164366"/>
                <a:gridCol w="1137940"/>
              </a:tblGrid>
              <a:tr h="571662">
                <a:tc>
                  <a:txBody>
                    <a:bodyPr/>
                    <a:lstStyle/>
                    <a:p>
                      <a:r>
                        <a:rPr lang="en-US" sz="1000" dirty="0" smtClean="0">
                          <a:latin typeface="Arial Black" pitchFamily="34" charset="0"/>
                        </a:rPr>
                        <a:t>Strategic Objective</a:t>
                      </a:r>
                      <a:endParaRPr lang="en-US" sz="1000" dirty="0">
                        <a:latin typeface="Arial Black" pitchFamily="34" charset="0"/>
                      </a:endParaRPr>
                    </a:p>
                  </a:txBody>
                  <a:tcPr marT="45723" marB="45723"/>
                </a:tc>
                <a:tc>
                  <a:txBody>
                    <a:bodyPr/>
                    <a:lstStyle/>
                    <a:p>
                      <a:r>
                        <a:rPr lang="en-US" sz="1000" dirty="0" smtClean="0">
                          <a:latin typeface="Arial Black" pitchFamily="34" charset="0"/>
                        </a:rPr>
                        <a:t>Indicator</a:t>
                      </a:r>
                      <a:endParaRPr lang="en-US" sz="1000" dirty="0">
                        <a:latin typeface="Arial Black" pitchFamily="34" charset="0"/>
                      </a:endParaRPr>
                    </a:p>
                  </a:txBody>
                  <a:tcPr marT="45723" marB="45723"/>
                </a:tc>
                <a:tc>
                  <a:txBody>
                    <a:bodyPr/>
                    <a:lstStyle/>
                    <a:p>
                      <a:r>
                        <a:rPr lang="en-US" sz="1000" baseline="0" dirty="0" smtClean="0">
                          <a:latin typeface="Arial Black" pitchFamily="34" charset="0"/>
                        </a:rPr>
                        <a:t>Annual </a:t>
                      </a:r>
                      <a:r>
                        <a:rPr lang="en-US" sz="1000" dirty="0" smtClean="0">
                          <a:latin typeface="Arial Black" pitchFamily="34" charset="0"/>
                        </a:rPr>
                        <a:t>Target</a:t>
                      </a:r>
                      <a:endParaRPr lang="en-US" sz="1000" dirty="0">
                        <a:latin typeface="Arial Black" pitchFamily="34" charset="0"/>
                      </a:endParaRPr>
                    </a:p>
                  </a:txBody>
                  <a:tcPr marT="45723" marB="45723"/>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T="45723" marB="45723"/>
                </a:tc>
              </a:tr>
              <a:tr h="2604209">
                <a:tc>
                  <a:txBody>
                    <a:bodyPr/>
                    <a:lstStyle/>
                    <a:p>
                      <a:pPr fontAlgn="b">
                        <a:lnSpc>
                          <a:spcPct val="115000"/>
                        </a:lnSpc>
                        <a:spcAft>
                          <a:spcPts val="0"/>
                        </a:spcAft>
                      </a:pPr>
                      <a:r>
                        <a:rPr lang="en-ZA" sz="1000" kern="1200" dirty="0">
                          <a:solidFill>
                            <a:srgbClr val="000000"/>
                          </a:solidFill>
                          <a:latin typeface="Arial Black" pitchFamily="34" charset="0"/>
                          <a:ea typeface="Calibri"/>
                          <a:cs typeface="Arial"/>
                        </a:rPr>
                        <a:t>Domestication of international treaties and Implementation of multilateral cooperation on areas of mutual and measurable benefit </a:t>
                      </a:r>
                      <a:endParaRPr lang="en-ZA" sz="1000" dirty="0">
                        <a:latin typeface="Arial Black" pitchFamily="34" charset="0"/>
                        <a:ea typeface="Calibri"/>
                        <a:cs typeface="Times New Roman"/>
                      </a:endParaRPr>
                    </a:p>
                  </a:txBody>
                  <a:tcPr marL="68580" marR="68580" marT="0" marB="0"/>
                </a:tc>
                <a:tc>
                  <a:txBody>
                    <a:bodyPr/>
                    <a:lstStyle/>
                    <a:p>
                      <a:pPr fontAlgn="b">
                        <a:lnSpc>
                          <a:spcPct val="115000"/>
                        </a:lnSpc>
                        <a:spcAft>
                          <a:spcPts val="0"/>
                        </a:spcAft>
                      </a:pPr>
                      <a:r>
                        <a:rPr lang="en-ZA" sz="1000" kern="1200">
                          <a:solidFill>
                            <a:srgbClr val="000000"/>
                          </a:solidFill>
                          <a:latin typeface="Arial Black" pitchFamily="34" charset="0"/>
                          <a:ea typeface="Calibri"/>
                          <a:cs typeface="Arial"/>
                        </a:rPr>
                        <a:t>Number of International treaties and multilateral frameworks implemented</a:t>
                      </a:r>
                      <a:endParaRPr lang="en-ZA" sz="1000">
                        <a:latin typeface="Arial Black" pitchFamily="34" charset="0"/>
                        <a:ea typeface="Calibri"/>
                        <a:cs typeface="Times New Roman"/>
                      </a:endParaRPr>
                    </a:p>
                  </a:txBody>
                  <a:tcPr marL="68580" marR="68580" marT="0" marB="0"/>
                </a:tc>
                <a:tc>
                  <a:txBody>
                    <a:bodyPr/>
                    <a:lstStyle/>
                    <a:p>
                      <a:pPr fontAlgn="b">
                        <a:lnSpc>
                          <a:spcPct val="115000"/>
                        </a:lnSpc>
                        <a:spcAft>
                          <a:spcPts val="0"/>
                        </a:spcAft>
                      </a:pPr>
                      <a:r>
                        <a:rPr lang="en-ZA" sz="1000" kern="1200" dirty="0" smtClean="0">
                          <a:solidFill>
                            <a:srgbClr val="002060"/>
                          </a:solidFill>
                          <a:latin typeface="Arial Black" pitchFamily="34" charset="0"/>
                          <a:ea typeface="Calibri"/>
                          <a:cs typeface="Arial"/>
                        </a:rPr>
                        <a:t>Annual Target</a:t>
                      </a:r>
                      <a:r>
                        <a:rPr lang="en-ZA" sz="1000" kern="1200" dirty="0" smtClean="0">
                          <a:solidFill>
                            <a:srgbClr val="000000"/>
                          </a:solidFill>
                          <a:latin typeface="Arial Black" pitchFamily="34" charset="0"/>
                          <a:ea typeface="Calibri"/>
                          <a:cs typeface="Arial"/>
                        </a:rPr>
                        <a:t>:</a:t>
                      </a:r>
                      <a:r>
                        <a:rPr lang="en-ZA" sz="1000" kern="1200" baseline="0" dirty="0" smtClean="0">
                          <a:solidFill>
                            <a:srgbClr val="000000"/>
                          </a:solidFill>
                          <a:latin typeface="Arial Black" pitchFamily="34" charset="0"/>
                          <a:ea typeface="Calibri"/>
                          <a:cs typeface="Arial"/>
                        </a:rPr>
                        <a:t> </a:t>
                      </a:r>
                      <a:r>
                        <a:rPr lang="en-ZA" sz="1000" kern="1200" dirty="0" smtClean="0">
                          <a:solidFill>
                            <a:srgbClr val="000000"/>
                          </a:solidFill>
                          <a:latin typeface="Arial Black" pitchFamily="34" charset="0"/>
                          <a:ea typeface="Calibri"/>
                          <a:cs typeface="Arial"/>
                        </a:rPr>
                        <a:t>3 </a:t>
                      </a:r>
                      <a:r>
                        <a:rPr lang="en-ZA" sz="1000" kern="1200" dirty="0">
                          <a:solidFill>
                            <a:srgbClr val="000000"/>
                          </a:solidFill>
                          <a:latin typeface="Arial Black" pitchFamily="34" charset="0"/>
                          <a:ea typeface="Calibri"/>
                          <a:cs typeface="Arial"/>
                        </a:rPr>
                        <a:t>international treaties and multilateral frameworks implemented</a:t>
                      </a:r>
                      <a:endParaRPr lang="en-ZA" sz="1000" dirty="0">
                        <a:latin typeface="Arial Black" pitchFamily="34" charset="0"/>
                        <a:ea typeface="Calibri"/>
                        <a:cs typeface="Times New Roman"/>
                      </a:endParaRPr>
                    </a:p>
                  </a:txBody>
                  <a:tcPr marL="68580" marR="68580" marT="0" marB="0"/>
                </a:tc>
                <a:tc>
                  <a:txBody>
                    <a:bodyPr/>
                    <a:lstStyle/>
                    <a:p>
                      <a:r>
                        <a:rPr lang="x-none" sz="1000" kern="1200" smtClean="0">
                          <a:solidFill>
                            <a:schemeClr val="dk1"/>
                          </a:solidFill>
                          <a:latin typeface="Arial Black" pitchFamily="34" charset="0"/>
                          <a:ea typeface="+mn-ea"/>
                          <a:cs typeface="+mn-cs"/>
                        </a:rPr>
                        <a:t>SADC Health Ministers responsible for HIV and AIDS and Commemoration of SADC Malaria day held from 9 to 13 November 2015, in Kasane, Botswana; </a:t>
                      </a:r>
                      <a:endParaRPr lang="en-ZA" sz="1000" kern="1200" dirty="0" smtClean="0">
                        <a:solidFill>
                          <a:schemeClr val="dk1"/>
                        </a:solidFill>
                        <a:latin typeface="Arial Black" pitchFamily="34" charset="0"/>
                        <a:ea typeface="+mn-ea"/>
                        <a:cs typeface="+mn-cs"/>
                      </a:endParaRPr>
                    </a:p>
                    <a:p>
                      <a:endParaRPr lang="en-ZA" sz="800" kern="1200" dirty="0" smtClean="0">
                        <a:solidFill>
                          <a:schemeClr val="dk1"/>
                        </a:solidFill>
                        <a:latin typeface="Arial Black" pitchFamily="34" charset="0"/>
                        <a:ea typeface="+mn-ea"/>
                        <a:cs typeface="+mn-cs"/>
                      </a:endParaRPr>
                    </a:p>
                    <a:p>
                      <a:r>
                        <a:rPr lang="x-none" sz="1000" kern="1200" smtClean="0">
                          <a:solidFill>
                            <a:schemeClr val="dk1"/>
                          </a:solidFill>
                          <a:latin typeface="Arial Black" pitchFamily="34" charset="0"/>
                          <a:ea typeface="+mn-ea"/>
                          <a:cs typeface="+mn-cs"/>
                        </a:rPr>
                        <a:t>SADC workshop on the role of food security and nutrition in the fight against HIV and AIDS, 9 December 2015, Johannesburg;</a:t>
                      </a:r>
                      <a:endParaRPr lang="en-ZA" sz="1000" kern="1200" dirty="0" smtClean="0">
                        <a:solidFill>
                          <a:schemeClr val="dk1"/>
                        </a:solidFill>
                        <a:latin typeface="Arial Black" pitchFamily="34" charset="0"/>
                        <a:ea typeface="+mn-ea"/>
                        <a:cs typeface="+mn-cs"/>
                      </a:endParaRPr>
                    </a:p>
                    <a:p>
                      <a:endParaRPr lang="en-ZA" sz="800" kern="1200" dirty="0" smtClean="0">
                        <a:solidFill>
                          <a:schemeClr val="dk1"/>
                        </a:solidFill>
                        <a:latin typeface="Arial Black" pitchFamily="34" charset="0"/>
                        <a:ea typeface="+mn-ea"/>
                        <a:cs typeface="+mn-cs"/>
                      </a:endParaRPr>
                    </a:p>
                    <a:p>
                      <a:r>
                        <a:rPr lang="x-none" sz="1000" kern="1200" smtClean="0">
                          <a:solidFill>
                            <a:schemeClr val="dk1"/>
                          </a:solidFill>
                          <a:latin typeface="Arial Black" pitchFamily="34" charset="0"/>
                          <a:ea typeface="+mn-ea"/>
                          <a:cs typeface="+mn-cs"/>
                        </a:rPr>
                        <a:t>SADC workshop on HIV mainstreaming and Training of border officials, December 2015,  Johannesburg</a:t>
                      </a:r>
                      <a:r>
                        <a:rPr lang="en-ZA" sz="1000" kern="1200" dirty="0" smtClean="0">
                          <a:solidFill>
                            <a:schemeClr val="dk1"/>
                          </a:solidFill>
                          <a:latin typeface="Arial Black" pitchFamily="34" charset="0"/>
                          <a:ea typeface="+mn-ea"/>
                          <a:cs typeface="+mn-cs"/>
                        </a:rPr>
                        <a:t>;</a:t>
                      </a:r>
                      <a:r>
                        <a:rPr lang="x-none" sz="1000" kern="1200" smtClean="0">
                          <a:solidFill>
                            <a:schemeClr val="dk1"/>
                          </a:solidFill>
                          <a:latin typeface="Arial Black" pitchFamily="34" charset="0"/>
                          <a:ea typeface="+mn-ea"/>
                          <a:cs typeface="+mn-cs"/>
                        </a:rPr>
                        <a:t>  </a:t>
                      </a:r>
                      <a:endParaRPr lang="en-ZA" sz="1000" kern="1200" dirty="0" smtClean="0">
                        <a:solidFill>
                          <a:schemeClr val="dk1"/>
                        </a:solidFill>
                        <a:latin typeface="Arial Black" pitchFamily="34" charset="0"/>
                        <a:ea typeface="+mn-ea"/>
                        <a:cs typeface="+mn-cs"/>
                      </a:endParaRPr>
                    </a:p>
                    <a:p>
                      <a:endParaRPr lang="en-US" sz="1000" kern="1200" dirty="0" smtClean="0">
                        <a:solidFill>
                          <a:schemeClr val="dk1"/>
                        </a:solidFill>
                        <a:latin typeface="Arial Black" pitchFamily="34" charset="0"/>
                        <a:ea typeface="+mn-ea"/>
                        <a:cs typeface="+mn-cs"/>
                      </a:endParaRPr>
                    </a:p>
                    <a:p>
                      <a:r>
                        <a:rPr lang="en-US" sz="1000" kern="1200" dirty="0" smtClean="0">
                          <a:solidFill>
                            <a:schemeClr val="dk1"/>
                          </a:solidFill>
                          <a:latin typeface="Arial Black" pitchFamily="34" charset="0"/>
                          <a:ea typeface="+mn-ea"/>
                          <a:cs typeface="+mn-cs"/>
                        </a:rPr>
                        <a:t>Provincial officials attended </a:t>
                      </a:r>
                      <a:r>
                        <a:rPr lang="en-ZA" sz="1000" kern="1200" dirty="0" smtClean="0">
                          <a:solidFill>
                            <a:schemeClr val="dk1"/>
                          </a:solidFill>
                          <a:latin typeface="Arial Black" pitchFamily="34" charset="0"/>
                          <a:ea typeface="+mn-ea"/>
                          <a:cs typeface="+mn-cs"/>
                        </a:rPr>
                        <a:t>the </a:t>
                      </a:r>
                      <a:r>
                        <a:rPr lang="en-US" sz="1000" kern="1200" dirty="0" smtClean="0">
                          <a:solidFill>
                            <a:schemeClr val="dk1"/>
                          </a:solidFill>
                          <a:latin typeface="Arial Black" pitchFamily="34" charset="0"/>
                          <a:ea typeface="+mn-ea"/>
                          <a:cs typeface="+mn-cs"/>
                        </a:rPr>
                        <a:t>SADC Planning meeting on HIV/AIDS Cross Border Initiative, October 2015, Malawi</a:t>
                      </a:r>
                      <a:r>
                        <a:rPr lang="en-ZA" sz="1000" kern="1200" dirty="0" smtClean="0">
                          <a:solidFill>
                            <a:schemeClr val="dk1"/>
                          </a:solidFill>
                          <a:latin typeface="Arial Black" pitchFamily="34" charset="0"/>
                          <a:ea typeface="+mn-ea"/>
                          <a:cs typeface="+mn-cs"/>
                        </a:rPr>
                        <a:t> ;</a:t>
                      </a:r>
                    </a:p>
                    <a:p>
                      <a:endParaRPr lang="en-US" sz="800" kern="1200" dirty="0" smtClean="0">
                        <a:solidFill>
                          <a:schemeClr val="dk1"/>
                        </a:solidFill>
                        <a:latin typeface="Arial Black" pitchFamily="34" charset="0"/>
                        <a:ea typeface="+mn-ea"/>
                        <a:cs typeface="+mn-cs"/>
                      </a:endParaRPr>
                    </a:p>
                    <a:p>
                      <a:r>
                        <a:rPr lang="en-US" sz="1000" kern="1200" dirty="0" smtClean="0">
                          <a:solidFill>
                            <a:schemeClr val="dk1"/>
                          </a:solidFill>
                          <a:latin typeface="Arial Black" pitchFamily="34" charset="0"/>
                          <a:ea typeface="+mn-ea"/>
                          <a:cs typeface="+mn-cs"/>
                        </a:rPr>
                        <a:t>SADC Pharmaceutical Business Plan, December 2015, Malawi</a:t>
                      </a:r>
                      <a:endParaRPr lang="en-ZA" sz="1000" dirty="0">
                        <a:latin typeface="Arial Black" pitchFamily="34" charset="0"/>
                        <a:ea typeface="Calibri"/>
                        <a:cs typeface="Times New Roman"/>
                      </a:endParaRPr>
                    </a:p>
                  </a:txBody>
                  <a:tcPr marL="68580" marR="68580" marT="0" marB="0"/>
                </a:tc>
                <a:tc>
                  <a:txBody>
                    <a:bodyPr/>
                    <a:lstStyle/>
                    <a:p>
                      <a:pPr algn="l" fontAlgn="b"/>
                      <a:endParaRPr lang="en-ZA" sz="1000" b="0" i="0" u="none" strike="noStrike" dirty="0" smtClean="0">
                        <a:solidFill>
                          <a:srgbClr val="000000"/>
                        </a:solidFill>
                        <a:latin typeface="Arial Black" pitchFamily="34" charset="0"/>
                      </a:endParaRPr>
                    </a:p>
                  </a:txBody>
                  <a:tcPr marL="0" marR="0" marT="0" marB="0">
                    <a:solidFill>
                      <a:srgbClr val="FFFF00"/>
                    </a:solidFill>
                  </a:tcPr>
                </a:tc>
              </a:tr>
              <a:tr h="2629616">
                <a:tc>
                  <a:txBody>
                    <a:bodyPr/>
                    <a:lstStyle/>
                    <a:p>
                      <a:pPr fontAlgn="b">
                        <a:lnSpc>
                          <a:spcPct val="115000"/>
                        </a:lnSpc>
                        <a:spcAft>
                          <a:spcPts val="0"/>
                        </a:spcAft>
                      </a:pPr>
                      <a:r>
                        <a:rPr lang="en-ZA" sz="1000" kern="1200" dirty="0">
                          <a:solidFill>
                            <a:srgbClr val="000000"/>
                          </a:solidFill>
                          <a:latin typeface="Arial Black" pitchFamily="34" charset="0"/>
                          <a:ea typeface="Calibri"/>
                          <a:cs typeface="Arial"/>
                        </a:rPr>
                        <a:t>Implementation of bilateral cooperation on areas of mutual and measurable benefit.</a:t>
                      </a:r>
                      <a:endParaRPr lang="en-ZA" sz="1000" dirty="0">
                        <a:latin typeface="Arial Black" pitchFamily="34" charset="0"/>
                        <a:ea typeface="Calibri"/>
                        <a:cs typeface="Times New Roman"/>
                      </a:endParaRPr>
                    </a:p>
                  </a:txBody>
                  <a:tcPr marL="68580" marR="68580" marT="0" marB="0"/>
                </a:tc>
                <a:tc>
                  <a:txBody>
                    <a:bodyPr/>
                    <a:lstStyle/>
                    <a:p>
                      <a:pPr fontAlgn="b">
                        <a:lnSpc>
                          <a:spcPct val="115000"/>
                        </a:lnSpc>
                        <a:spcAft>
                          <a:spcPts val="0"/>
                        </a:spcAft>
                      </a:pPr>
                      <a:r>
                        <a:rPr lang="en-ZA" sz="1000" kern="1200" dirty="0">
                          <a:solidFill>
                            <a:srgbClr val="000000"/>
                          </a:solidFill>
                          <a:latin typeface="Arial Black" pitchFamily="34" charset="0"/>
                          <a:ea typeface="Calibri"/>
                          <a:cs typeface="Arial"/>
                        </a:rPr>
                        <a:t>Number of Bilateral projects implemented.</a:t>
                      </a:r>
                      <a:endParaRPr lang="en-ZA" sz="1000" dirty="0">
                        <a:latin typeface="Arial Black" pitchFamily="34" charset="0"/>
                        <a:ea typeface="Calibri"/>
                        <a:cs typeface="Times New Roman"/>
                      </a:endParaRPr>
                    </a:p>
                  </a:txBody>
                  <a:tcPr marL="68580" marR="68580" marT="0" marB="0"/>
                </a:tc>
                <a:tc>
                  <a:txBody>
                    <a:bodyPr/>
                    <a:lstStyle/>
                    <a:p>
                      <a:pPr fontAlgn="b">
                        <a:lnSpc>
                          <a:spcPct val="115000"/>
                        </a:lnSpc>
                        <a:spcAft>
                          <a:spcPts val="0"/>
                        </a:spcAft>
                      </a:pPr>
                      <a:r>
                        <a:rPr lang="en-ZA" sz="1000" kern="1200" dirty="0" smtClean="0">
                          <a:solidFill>
                            <a:srgbClr val="002060"/>
                          </a:solidFill>
                          <a:latin typeface="Arial Black" pitchFamily="34" charset="0"/>
                          <a:ea typeface="Calibri"/>
                          <a:cs typeface="Arial"/>
                        </a:rPr>
                        <a:t>Annual Target</a:t>
                      </a:r>
                      <a:r>
                        <a:rPr lang="en-ZA" sz="1000" kern="1200" dirty="0" smtClean="0">
                          <a:solidFill>
                            <a:srgbClr val="000000"/>
                          </a:solidFill>
                          <a:latin typeface="Arial Black" pitchFamily="34" charset="0"/>
                          <a:ea typeface="Calibri"/>
                          <a:cs typeface="Arial"/>
                        </a:rPr>
                        <a:t>:</a:t>
                      </a:r>
                      <a:r>
                        <a:rPr lang="en-ZA" sz="1000" kern="1200" baseline="0" dirty="0" smtClean="0">
                          <a:solidFill>
                            <a:srgbClr val="000000"/>
                          </a:solidFill>
                          <a:latin typeface="Arial Black" pitchFamily="34" charset="0"/>
                          <a:ea typeface="Calibri"/>
                          <a:cs typeface="Arial"/>
                        </a:rPr>
                        <a:t> </a:t>
                      </a:r>
                      <a:r>
                        <a:rPr lang="en-ZA" sz="1000" kern="1200" dirty="0" smtClean="0">
                          <a:solidFill>
                            <a:srgbClr val="000000"/>
                          </a:solidFill>
                          <a:latin typeface="Arial Black" pitchFamily="34" charset="0"/>
                          <a:ea typeface="Calibri"/>
                          <a:cs typeface="Arial"/>
                        </a:rPr>
                        <a:t>5 </a:t>
                      </a:r>
                      <a:r>
                        <a:rPr lang="en-ZA" sz="1000" kern="1200" dirty="0">
                          <a:solidFill>
                            <a:srgbClr val="000000"/>
                          </a:solidFill>
                          <a:latin typeface="Arial Black" pitchFamily="34" charset="0"/>
                          <a:ea typeface="Calibri"/>
                          <a:cs typeface="Arial"/>
                        </a:rPr>
                        <a:t>strategic bilateral projects implemented</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kern="1200" dirty="0" smtClean="0">
                          <a:solidFill>
                            <a:schemeClr val="dk1"/>
                          </a:solidFill>
                          <a:latin typeface="Arial Black" pitchFamily="34" charset="0"/>
                          <a:ea typeface="+mn-ea"/>
                          <a:cs typeface="+mn-cs"/>
                        </a:rPr>
                        <a:t>Facilitated reporting on the outcomes of the international conference on Africa's fight against EBOLA, Malabo, Equatorial Guinea from 20 to 21 July 2015;</a:t>
                      </a:r>
                    </a:p>
                    <a:p>
                      <a:pPr>
                        <a:lnSpc>
                          <a:spcPct val="115000"/>
                        </a:lnSpc>
                        <a:spcAft>
                          <a:spcPts val="0"/>
                        </a:spcAft>
                      </a:pPr>
                      <a:endParaRPr lang="en-ZA" sz="800" kern="1200" dirty="0" smtClean="0">
                        <a:solidFill>
                          <a:schemeClr val="dk1"/>
                        </a:solidFill>
                        <a:latin typeface="Arial Black" pitchFamily="34" charset="0"/>
                        <a:ea typeface="+mn-ea"/>
                        <a:cs typeface="+mn-cs"/>
                      </a:endParaRPr>
                    </a:p>
                    <a:p>
                      <a:pPr>
                        <a:lnSpc>
                          <a:spcPct val="115000"/>
                        </a:lnSpc>
                        <a:spcAft>
                          <a:spcPts val="0"/>
                        </a:spcAft>
                      </a:pPr>
                      <a:r>
                        <a:rPr lang="en-ZA" sz="1000" kern="1200" dirty="0" smtClean="0">
                          <a:solidFill>
                            <a:schemeClr val="dk1"/>
                          </a:solidFill>
                          <a:latin typeface="Arial Black" pitchFamily="34" charset="0"/>
                          <a:ea typeface="+mn-ea"/>
                          <a:cs typeface="+mn-cs"/>
                        </a:rPr>
                        <a:t>Seychelles Ministerial delegation to explore possible cooperation in placement of Seychelles doctors for specialisation in South African medical institution. </a:t>
                      </a:r>
                    </a:p>
                    <a:p>
                      <a:pPr>
                        <a:lnSpc>
                          <a:spcPct val="115000"/>
                        </a:lnSpc>
                        <a:spcAft>
                          <a:spcPts val="0"/>
                        </a:spcAft>
                      </a:pPr>
                      <a:r>
                        <a:rPr lang="en-ZA" sz="1000" kern="1200" dirty="0" smtClean="0">
                          <a:solidFill>
                            <a:schemeClr val="dk1"/>
                          </a:solidFill>
                          <a:latin typeface="Arial Black" pitchFamily="34" charset="0"/>
                          <a:ea typeface="+mn-ea"/>
                          <a:cs typeface="+mn-cs"/>
                        </a:rPr>
                        <a:t>From 28 June to 4 July 2015, </a:t>
                      </a:r>
                    </a:p>
                    <a:p>
                      <a:pPr>
                        <a:lnSpc>
                          <a:spcPct val="115000"/>
                        </a:lnSpc>
                        <a:spcAft>
                          <a:spcPts val="0"/>
                        </a:spcAft>
                      </a:pPr>
                      <a:endParaRPr lang="en-ZA" sz="800" kern="1200" dirty="0" smtClean="0">
                        <a:solidFill>
                          <a:schemeClr val="dk1"/>
                        </a:solidFill>
                        <a:latin typeface="Arial Black" pitchFamily="34" charset="0"/>
                        <a:ea typeface="+mn-ea"/>
                        <a:cs typeface="+mn-cs"/>
                      </a:endParaRPr>
                    </a:p>
                    <a:p>
                      <a:pPr>
                        <a:lnSpc>
                          <a:spcPct val="115000"/>
                        </a:lnSpc>
                        <a:spcAft>
                          <a:spcPts val="0"/>
                        </a:spcAft>
                      </a:pPr>
                      <a:r>
                        <a:rPr lang="en-ZA" sz="1000" kern="1200" dirty="0" smtClean="0">
                          <a:solidFill>
                            <a:schemeClr val="dk1"/>
                          </a:solidFill>
                          <a:latin typeface="Arial Black" pitchFamily="34" charset="0"/>
                          <a:ea typeface="+mn-ea"/>
                          <a:cs typeface="+mn-cs"/>
                        </a:rPr>
                        <a:t>Ethiopian Public Health Institute delegation visited SA with a purpose of benchmarking with NHLS and NICD from 28 September to 2 October 2015. </a:t>
                      </a:r>
                    </a:p>
                    <a:p>
                      <a:pPr>
                        <a:lnSpc>
                          <a:spcPct val="115000"/>
                        </a:lnSpc>
                        <a:spcAft>
                          <a:spcPts val="0"/>
                        </a:spcAft>
                      </a:pPr>
                      <a:endParaRPr lang="en-ZA" sz="800" kern="1200" dirty="0" smtClean="0">
                        <a:solidFill>
                          <a:schemeClr val="dk1"/>
                        </a:solidFill>
                        <a:effectLst>
                          <a:outerShdw blurRad="38100" dist="38100" dir="2700000" algn="tl">
                            <a:srgbClr val="000000">
                              <a:alpha val="43137"/>
                            </a:srgbClr>
                          </a:outerShdw>
                        </a:effectLst>
                        <a:latin typeface="Arial Black" pitchFamily="34" charset="0"/>
                        <a:ea typeface="+mn-ea"/>
                        <a:cs typeface="+mn-cs"/>
                      </a:endParaRPr>
                    </a:p>
                    <a:p>
                      <a:pPr>
                        <a:lnSpc>
                          <a:spcPct val="115000"/>
                        </a:lnSpc>
                        <a:spcAft>
                          <a:spcPts val="0"/>
                        </a:spcAft>
                      </a:pPr>
                      <a:r>
                        <a:rPr lang="en-ZA" sz="1000" kern="1200" dirty="0" smtClean="0">
                          <a:solidFill>
                            <a:schemeClr val="dk1"/>
                          </a:solidFill>
                          <a:latin typeface="Arial Black" pitchFamily="34" charset="0"/>
                          <a:ea typeface="+mn-ea"/>
                          <a:cs typeface="+mn-cs"/>
                        </a:rPr>
                        <a:t>Continued support  with deployment of Cuban doctors to provide health services to the country of Sierra Leone.</a:t>
                      </a:r>
                      <a:endParaRPr lang="en-ZA" sz="1000" dirty="0">
                        <a:latin typeface="Arial Black" pitchFamily="34" charset="0"/>
                        <a:ea typeface="Calibri"/>
                        <a:cs typeface="Times New Roman"/>
                      </a:endParaRPr>
                    </a:p>
                  </a:txBody>
                  <a:tcPr marL="68580" marR="68580" marT="0" marB="0"/>
                </a:tc>
                <a:tc>
                  <a:txBody>
                    <a:bodyPr/>
                    <a:lstStyle/>
                    <a:p>
                      <a:endParaRPr lang="en-ZA" sz="1000" b="0" i="0" u="none" strike="noStrike" dirty="0" smtClean="0">
                        <a:solidFill>
                          <a:srgbClr val="000000"/>
                        </a:solidFill>
                        <a:latin typeface="Arial Black" pitchFamily="34" charset="0"/>
                      </a:endParaRPr>
                    </a:p>
                  </a:txBody>
                  <a:tcPr marL="0" marR="0" marT="0" marB="0">
                    <a:solidFill>
                      <a:srgbClr val="FFFF00"/>
                    </a:solidFill>
                  </a:tcPr>
                </a:tc>
              </a:tr>
            </a:tbl>
          </a:graphicData>
        </a:graphic>
      </p:graphicFrame>
      <p:sp>
        <p:nvSpPr>
          <p:cNvPr id="10" name="Rectangle 2"/>
          <p:cNvSpPr txBox="1">
            <a:spLocks noChangeArrowheads="1"/>
          </p:cNvSpPr>
          <p:nvPr/>
        </p:nvSpPr>
        <p:spPr>
          <a:xfrm>
            <a:off x="0" y="134938"/>
            <a:ext cx="7235825" cy="990600"/>
          </a:xfrm>
          <a:prstGeom prst="rect">
            <a:avLst/>
          </a:prstGeom>
        </p:spPr>
        <p:txBody>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a:t>
            </a:r>
            <a:r>
              <a:rPr lang="en-ZA" sz="2400" b="1" dirty="0">
                <a:solidFill>
                  <a:schemeClr val="bg1"/>
                </a:solidFill>
                <a:latin typeface="Arial" pitchFamily="34" charset="0"/>
                <a:cs typeface="Arial" pitchFamily="34" charset="0"/>
              </a:rPr>
              <a:t> National Health Insurance, Health Planning and Systems Enablement</a:t>
            </a:r>
            <a:endParaRPr lang="en-GB" sz="2400" b="1" dirty="0">
              <a:solidFill>
                <a:schemeClr val="bg1"/>
              </a:solidFill>
              <a:latin typeface="Arial" pitchFamily="34" charset="0"/>
              <a:ea typeface="+mj-ea"/>
              <a:cs typeface="Arial" pitchFamily="34" charset="0"/>
            </a:endParaRPr>
          </a:p>
        </p:txBody>
      </p:sp>
      <p:sp>
        <p:nvSpPr>
          <p:cNvPr id="25632" name="Slide Number Placeholder 19"/>
          <p:cNvSpPr txBox="1">
            <a:spLocks/>
          </p:cNvSpPr>
          <p:nvPr/>
        </p:nvSpPr>
        <p:spPr bwMode="auto">
          <a:xfrm>
            <a:off x="8604250" y="6492875"/>
            <a:ext cx="539750" cy="365125"/>
          </a:xfrm>
          <a:prstGeom prst="rect">
            <a:avLst/>
          </a:prstGeom>
          <a:noFill/>
          <a:ln w="9525">
            <a:noFill/>
            <a:miter lim="800000"/>
            <a:headEnd/>
            <a:tailEnd/>
          </a:ln>
        </p:spPr>
        <p:txBody>
          <a:bodyPr/>
          <a:lstStyle/>
          <a:p>
            <a:r>
              <a:rPr lang="en-US"/>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9"/>
          <p:cNvSpPr txBox="1">
            <a:spLocks/>
          </p:cNvSpPr>
          <p:nvPr/>
        </p:nvSpPr>
        <p:spPr bwMode="auto">
          <a:xfrm>
            <a:off x="7010400" y="6492875"/>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6372225" cy="765175"/>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Purpose</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8" name="TextBox 7"/>
          <p:cNvSpPr txBox="1"/>
          <p:nvPr/>
        </p:nvSpPr>
        <p:spPr>
          <a:xfrm>
            <a:off x="539750" y="1428750"/>
            <a:ext cx="8170863" cy="1200150"/>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6150" name="Rectangle 9"/>
          <p:cNvSpPr>
            <a:spLocks noChangeArrowheads="1"/>
          </p:cNvSpPr>
          <p:nvPr/>
        </p:nvSpPr>
        <p:spPr bwMode="auto">
          <a:xfrm>
            <a:off x="107950" y="1052513"/>
            <a:ext cx="8964613" cy="5094287"/>
          </a:xfrm>
          <a:prstGeom prst="rect">
            <a:avLst/>
          </a:prstGeom>
          <a:noFill/>
          <a:ln w="9525">
            <a:noFill/>
            <a:miter lim="800000"/>
            <a:headEnd/>
            <a:tailEnd/>
          </a:ln>
        </p:spPr>
        <p:txBody>
          <a:bodyPr>
            <a:spAutoFit/>
          </a:bodyPr>
          <a:lstStyle/>
          <a:p>
            <a:pPr>
              <a:defRPr/>
            </a:pPr>
            <a:r>
              <a:rPr lang="en-ZA" sz="2400" dirty="0">
                <a:latin typeface="Arial" pitchFamily="34" charset="0"/>
                <a:cs typeface="Arial" pitchFamily="34" charset="0"/>
              </a:rPr>
              <a:t>Present  Quarter Three Performance Report on the Annual Performance Plan </a:t>
            </a:r>
            <a:r>
              <a:rPr lang="en-ZA" sz="2400" dirty="0" smtClean="0">
                <a:latin typeface="Arial" pitchFamily="34" charset="0"/>
                <a:cs typeface="Arial" pitchFamily="34" charset="0"/>
              </a:rPr>
              <a:t>2015/16. </a:t>
            </a:r>
            <a:endParaRPr lang="en-ZA" sz="2400" dirty="0">
              <a:latin typeface="Arial" pitchFamily="34" charset="0"/>
              <a:cs typeface="Arial" pitchFamily="34" charset="0"/>
            </a:endParaRPr>
          </a:p>
          <a:p>
            <a:pPr>
              <a:defRPr/>
            </a:pPr>
            <a:endParaRPr lang="en-ZA" sz="1050" dirty="0">
              <a:latin typeface="Arial" pitchFamily="34" charset="0"/>
              <a:cs typeface="Arial" pitchFamily="34" charset="0"/>
            </a:endParaRPr>
          </a:p>
          <a:p>
            <a:pPr>
              <a:defRPr/>
            </a:pPr>
            <a:r>
              <a:rPr lang="en-ZA" sz="2400" dirty="0">
                <a:latin typeface="Arial" pitchFamily="34" charset="0"/>
                <a:cs typeface="Arial" pitchFamily="34" charset="0"/>
              </a:rPr>
              <a:t>The report is presented by programme area as follows:</a:t>
            </a:r>
          </a:p>
          <a:p>
            <a:pPr>
              <a:defRPr/>
            </a:pPr>
            <a:endParaRPr lang="en-ZA" sz="1050" dirty="0">
              <a:latin typeface="Arial" pitchFamily="34" charset="0"/>
              <a:cs typeface="Arial" pitchFamily="34" charset="0"/>
            </a:endParaRPr>
          </a:p>
          <a:p>
            <a:pPr marL="457200" indent="-457200">
              <a:buFont typeface="Arial" pitchFamily="34" charset="0"/>
              <a:buChar char="•"/>
              <a:defRPr/>
            </a:pPr>
            <a:r>
              <a:rPr lang="en-ZA" sz="2400" dirty="0">
                <a:latin typeface="Arial" pitchFamily="34" charset="0"/>
                <a:cs typeface="Arial" pitchFamily="34" charset="0"/>
              </a:rPr>
              <a:t>Programme 1: Administration</a:t>
            </a:r>
          </a:p>
          <a:p>
            <a:pPr marL="457200" indent="-457200">
              <a:buFont typeface="Arial" pitchFamily="34" charset="0"/>
              <a:buChar char="•"/>
              <a:defRPr/>
            </a:pPr>
            <a:r>
              <a:rPr lang="en-ZA" sz="2400" dirty="0">
                <a:latin typeface="Arial" pitchFamily="34" charset="0"/>
                <a:cs typeface="Arial" pitchFamily="34" charset="0"/>
              </a:rPr>
              <a:t>Programme 2: Health Planning and Systems Enablement</a:t>
            </a:r>
          </a:p>
          <a:p>
            <a:pPr marL="457200" indent="-457200">
              <a:buFont typeface="Arial" pitchFamily="34" charset="0"/>
              <a:buChar char="•"/>
              <a:defRPr/>
            </a:pPr>
            <a:r>
              <a:rPr lang="en-ZA" sz="2400" dirty="0">
                <a:latin typeface="Arial" pitchFamily="34" charset="0"/>
                <a:cs typeface="Arial" pitchFamily="34" charset="0"/>
              </a:rPr>
              <a:t>Programme 3: HIV &amp; AIDS, TB and MCWH</a:t>
            </a:r>
          </a:p>
          <a:p>
            <a:pPr marL="457200" indent="-457200">
              <a:buFont typeface="Arial" pitchFamily="34" charset="0"/>
              <a:buChar char="•"/>
              <a:defRPr/>
            </a:pPr>
            <a:r>
              <a:rPr lang="en-ZA" sz="2400" dirty="0">
                <a:latin typeface="Arial" pitchFamily="34" charset="0"/>
                <a:cs typeface="Arial" pitchFamily="34" charset="0"/>
              </a:rPr>
              <a:t>Programme 4: PHC Services</a:t>
            </a:r>
          </a:p>
          <a:p>
            <a:pPr marL="457200" indent="-457200">
              <a:buFont typeface="Arial" pitchFamily="34" charset="0"/>
              <a:buChar char="•"/>
              <a:defRPr/>
            </a:pPr>
            <a:r>
              <a:rPr lang="en-ZA" sz="2400" dirty="0">
                <a:latin typeface="Arial" pitchFamily="34" charset="0"/>
                <a:cs typeface="Arial" pitchFamily="34" charset="0"/>
              </a:rPr>
              <a:t>Programme 5: Hospitals, Tertiary Services and Workforce Development</a:t>
            </a:r>
          </a:p>
          <a:p>
            <a:pPr marL="457200" indent="-457200">
              <a:buFont typeface="Arial" pitchFamily="34" charset="0"/>
              <a:buChar char="•"/>
              <a:defRPr/>
            </a:pPr>
            <a:r>
              <a:rPr lang="en-ZA" sz="2400" dirty="0">
                <a:latin typeface="Arial" pitchFamily="34" charset="0"/>
                <a:cs typeface="Arial" pitchFamily="34" charset="0"/>
              </a:rPr>
              <a:t>Programme 6: Health Regulation and Compliance Management</a:t>
            </a:r>
          </a:p>
          <a:p>
            <a:pPr>
              <a:defRPr/>
            </a:pPr>
            <a:endParaRPr lang="en-ZA" sz="2000" dirty="0"/>
          </a:p>
          <a:p>
            <a:pPr>
              <a:defRPr/>
            </a:pPr>
            <a:endParaRPr lang="en-ZA" sz="2000" dirty="0"/>
          </a:p>
        </p:txBody>
      </p:sp>
      <p:sp>
        <p:nvSpPr>
          <p:cNvPr id="8199" name="Slide Number Placeholder 19"/>
          <p:cNvSpPr txBox="1">
            <a:spLocks/>
          </p:cNvSpPr>
          <p:nvPr/>
        </p:nvSpPr>
        <p:spPr bwMode="auto">
          <a:xfrm>
            <a:off x="8532813" y="6381750"/>
            <a:ext cx="333375" cy="365125"/>
          </a:xfrm>
          <a:prstGeom prst="rect">
            <a:avLst/>
          </a:prstGeom>
          <a:noFill/>
          <a:ln w="9525">
            <a:noFill/>
            <a:miter lim="800000"/>
            <a:headEnd/>
            <a:tailEnd/>
          </a:ln>
        </p:spPr>
        <p:txBody>
          <a:bodyPr/>
          <a:lstStyle/>
          <a:p>
            <a:r>
              <a:rPr lang="en-US"/>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xfrm>
            <a:off x="7667625" y="6356350"/>
            <a:ext cx="1019175" cy="365125"/>
          </a:xfrm>
          <a:noFill/>
          <a:ln>
            <a:miter lim="800000"/>
            <a:headEnd/>
            <a:tailEnd/>
          </a:ln>
        </p:spPr>
        <p:txBody>
          <a:bodyPr/>
          <a:lstStyle/>
          <a:p>
            <a:fld id="{95FA0EDB-7A08-45F8-9E5D-C71616E46D5D}" type="slidenum">
              <a:rPr lang="en-ZA" smtClean="0"/>
              <a:pPr/>
              <a:t>20</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 Performance Improve Strategies</a:t>
            </a:r>
          </a:p>
        </p:txBody>
      </p:sp>
      <p:sp>
        <p:nvSpPr>
          <p:cNvPr id="26628" name="Rectangle 2"/>
          <p:cNvSpPr>
            <a:spLocks noChangeArrowheads="1"/>
          </p:cNvSpPr>
          <p:nvPr/>
        </p:nvSpPr>
        <p:spPr bwMode="auto">
          <a:xfrm>
            <a:off x="250825" y="2514600"/>
            <a:ext cx="8501063" cy="1477963"/>
          </a:xfrm>
          <a:prstGeom prst="rect">
            <a:avLst/>
          </a:prstGeom>
          <a:noFill/>
          <a:ln w="9525">
            <a:noFill/>
            <a:miter lim="800000"/>
            <a:headEnd/>
            <a:tailEnd/>
          </a:ln>
        </p:spPr>
        <p:txBody>
          <a:bodyPr anchor="ctr">
            <a:spAutoFit/>
          </a:bodyPr>
          <a:lstStyle/>
          <a:p>
            <a:pPr algn="just" eaLnBrk="0" hangingPunct="0"/>
            <a:r>
              <a:rPr lang="en-US">
                <a:latin typeface="Arial Black" pitchFamily="34" charset="0"/>
                <a:cs typeface="Times New Roman" pitchFamily="18" charset="0"/>
              </a:rPr>
              <a:t>In order to fast-track the </a:t>
            </a:r>
            <a:r>
              <a:rPr lang="en-ZA">
                <a:solidFill>
                  <a:srgbClr val="000000"/>
                </a:solidFill>
                <a:latin typeface="Arial Black" pitchFamily="34" charset="0"/>
              </a:rPr>
              <a:t>implementation of improved patient administration and web based information systems at </a:t>
            </a:r>
            <a:endParaRPr lang="en-US">
              <a:latin typeface="Arial Black" pitchFamily="34" charset="0"/>
              <a:cs typeface="Times New Roman" pitchFamily="18" charset="0"/>
            </a:endParaRPr>
          </a:p>
          <a:p>
            <a:pPr eaLnBrk="0" hangingPunct="0"/>
            <a:r>
              <a:rPr lang="en-ZA">
                <a:solidFill>
                  <a:srgbClr val="000000"/>
                </a:solidFill>
                <a:latin typeface="Arial Black" pitchFamily="34" charset="0"/>
              </a:rPr>
              <a:t>health facilities, t</a:t>
            </a:r>
            <a:r>
              <a:rPr lang="en-US">
                <a:latin typeface="Arial Black" pitchFamily="34" charset="0"/>
              </a:rPr>
              <a:t>he NDoH supplied the Department of Telecommunications and Postal Services with a list of health facilities in the NHI pilot districts for  broadband connectivity. </a:t>
            </a:r>
            <a:endParaRPr lang="en-US">
              <a:latin typeface="Arial Black" pitchFamily="34" charset="0"/>
              <a:cs typeface="Times New Roman" pitchFamily="18" charset="0"/>
            </a:endParaRPr>
          </a:p>
        </p:txBody>
      </p:sp>
      <p:sp>
        <p:nvSpPr>
          <p:cNvPr id="26629"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US" sz="1000">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632460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9" name="Rectangle 8"/>
          <p:cNvSpPr/>
          <p:nvPr/>
        </p:nvSpPr>
        <p:spPr>
          <a:xfrm>
            <a:off x="468313" y="1844675"/>
            <a:ext cx="8064500" cy="2308225"/>
          </a:xfrm>
          <a:prstGeom prst="rect">
            <a:avLst/>
          </a:prstGeom>
          <a:ln>
            <a:solidFill>
              <a:srgbClr val="005D28"/>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rgbClr val="005D28"/>
                </a:solidFill>
                <a:latin typeface="Arial Black" pitchFamily="34" charset="0"/>
              </a:rPr>
              <a:t>PROGRAMME 3: HIV AND AIDS, TUBERCULOSIS, MATERNAL, CHILD AND WOMEN’S HEALTH </a:t>
            </a:r>
          </a:p>
          <a:p>
            <a:pPr algn="ctr">
              <a:defRPr/>
            </a:pPr>
            <a:r>
              <a:rPr lang="en-ZA" sz="2400" b="1" dirty="0">
                <a:solidFill>
                  <a:schemeClr val="tx1"/>
                </a:solidFill>
                <a:latin typeface="Arial Black" pitchFamily="34" charset="0"/>
              </a:rPr>
              <a:t> </a:t>
            </a:r>
          </a:p>
        </p:txBody>
      </p:sp>
      <p:sp>
        <p:nvSpPr>
          <p:cNvPr id="27654" name="Slide Number Placeholder 19"/>
          <p:cNvSpPr txBox="1">
            <a:spLocks/>
          </p:cNvSpPr>
          <p:nvPr/>
        </p:nvSpPr>
        <p:spPr bwMode="auto">
          <a:xfrm>
            <a:off x="8316913" y="6381750"/>
            <a:ext cx="549275" cy="365125"/>
          </a:xfrm>
          <a:prstGeom prst="rect">
            <a:avLst/>
          </a:prstGeom>
          <a:noFill/>
          <a:ln w="9525">
            <a:noFill/>
            <a:miter lim="800000"/>
            <a:headEnd/>
            <a:tailEnd/>
          </a:ln>
        </p:spPr>
        <p:txBody>
          <a:bodyPr/>
          <a:lstStyle/>
          <a:p>
            <a:r>
              <a:rPr lang="en-US"/>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867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28676"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Programme 3:</a:t>
            </a:r>
            <a:r>
              <a:rPr lang="en-ZA" sz="2800" b="1" dirty="0">
                <a:solidFill>
                  <a:schemeClr val="bg1"/>
                </a:solidFill>
              </a:rPr>
              <a:t> HIV and AIDS, TB and Maternal Child and Women’s </a:t>
            </a:r>
            <a:r>
              <a:rPr lang="en-ZA" sz="2000" b="1" dirty="0">
                <a:solidFill>
                  <a:schemeClr val="bg1"/>
                </a:solidFill>
              </a:rPr>
              <a:t>Health</a:t>
            </a:r>
            <a:r>
              <a:rPr lang="en-ZA" sz="2800" b="1" dirty="0">
                <a:solidFill>
                  <a:schemeClr val="bg1"/>
                </a:solidFill>
              </a:rPr>
              <a:t> </a:t>
            </a:r>
            <a:endParaRPr lang="en-GB" sz="2800" b="1" dirty="0">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28671"/>
          <a:ext cx="8858280" cy="4923832"/>
        </p:xfrm>
        <a:graphic>
          <a:graphicData uri="http://schemas.openxmlformats.org/drawingml/2006/table">
            <a:tbl>
              <a:tblPr/>
              <a:tblGrid>
                <a:gridCol w="1777808"/>
                <a:gridCol w="2102304"/>
                <a:gridCol w="1665541"/>
                <a:gridCol w="2241057"/>
                <a:gridCol w="1071570"/>
              </a:tblGrid>
              <a:tr h="3898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Strategic Objective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Indicator</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 Target</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Performance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Performance Rating</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7246">
                <a:tc row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To scale up combination of prevention interventions to reduce new infections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Number of HIV test client 15-49 years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558ED5"/>
                          </a:solidFill>
                          <a:effectLst/>
                          <a:latin typeface="Arial Black" pitchFamily="34" charset="0"/>
                          <a:cs typeface="Arial" charset="0"/>
                        </a:rPr>
                        <a:t>Q2 target : </a:t>
                      </a:r>
                      <a:r>
                        <a:rPr kumimoji="0" lang="en-ZA" sz="1000" b="0" i="0" u="none" strike="noStrike" cap="none" normalizeH="0" baseline="0" dirty="0" smtClean="0">
                          <a:ln>
                            <a:noFill/>
                          </a:ln>
                          <a:solidFill>
                            <a:srgbClr val="000000"/>
                          </a:solidFill>
                          <a:effectLst/>
                          <a:latin typeface="Arial Black" pitchFamily="34" charset="0"/>
                          <a:cs typeface="Arial" charset="0"/>
                        </a:rPr>
                        <a:t>2.5 million</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558ED5"/>
                          </a:solidFill>
                          <a:effectLst/>
                          <a:latin typeface="Arial Black" pitchFamily="34" charset="0"/>
                          <a:cs typeface="Arial" charset="0"/>
                        </a:rPr>
                        <a:t>Q3 target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2.5 million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Black" pitchFamily="34" charset="0"/>
                          <a:cs typeface="Arial" charset="0"/>
                        </a:rPr>
                        <a:t>Q2:  2 935 297</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Black" pitchFamily="34" charset="0"/>
                          <a:cs typeface="Arial" charset="0"/>
                        </a:rPr>
                        <a:t>Q3: 1 980 124 </a:t>
                      </a:r>
                      <a:r>
                        <a:rPr kumimoji="0" lang="en-US" sz="1000" b="0" i="0" u="none" strike="noStrike" cap="none" normalizeH="0" baseline="0" smtClean="0">
                          <a:ln>
                            <a:noFill/>
                          </a:ln>
                          <a:solidFill>
                            <a:srgbClr val="000000"/>
                          </a:solidFill>
                          <a:effectLst/>
                          <a:latin typeface="Arial Black" pitchFamily="34" charset="0"/>
                          <a:cs typeface="Arial" charset="0"/>
                        </a:rPr>
                        <a:t>(October and November) </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99705">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Number of Medical Male circumcisions performed</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Q2 target : </a:t>
                      </a:r>
                      <a:r>
                        <a:rPr kumimoji="0" lang="en-ZA" sz="1000" b="0" i="0" u="none" strike="noStrike" cap="none" normalizeH="0" baseline="0" smtClean="0">
                          <a:ln>
                            <a:noFill/>
                          </a:ln>
                          <a:solidFill>
                            <a:schemeClr val="tx1"/>
                          </a:solidFill>
                          <a:effectLst/>
                          <a:latin typeface="Arial Black" pitchFamily="34" charset="0"/>
                          <a:cs typeface="Arial" charset="0"/>
                        </a:rPr>
                        <a:t>250 000</a:t>
                      </a:r>
                      <a:endParaRPr kumimoji="0" lang="en-ZA" sz="1000" b="0" i="0" u="none" strike="noStrike" cap="none" normalizeH="0" baseline="0" smtClean="0">
                        <a:ln>
                          <a:noFill/>
                        </a:ln>
                        <a:solidFill>
                          <a:schemeClr val="tx1"/>
                        </a:solidFill>
                        <a:effectLst/>
                        <a:latin typeface="Arial Black"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Q3 target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chemeClr val="tx1"/>
                          </a:solidFill>
                          <a:effectLst/>
                          <a:latin typeface="Arial Black" pitchFamily="34" charset="0"/>
                          <a:cs typeface="Arial" charset="0"/>
                        </a:rPr>
                        <a:t>750 000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Q2:  172 065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Q3:  40 445 (October and November). Public health sector only </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689661">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Male Condoms Distributed</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Q2 target :  </a:t>
                      </a:r>
                      <a:r>
                        <a:rPr kumimoji="0" lang="en-ZA" sz="1000" b="0" i="0" u="none" strike="noStrike" cap="none" normalizeH="0" baseline="0" smtClean="0">
                          <a:ln>
                            <a:noFill/>
                          </a:ln>
                          <a:solidFill>
                            <a:schemeClr val="tx1"/>
                          </a:solidFill>
                          <a:effectLst/>
                          <a:latin typeface="Arial Black" pitchFamily="34" charset="0"/>
                          <a:cs typeface="Arial" charset="0"/>
                        </a:rPr>
                        <a:t>175  000 000</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Q3 target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175 million</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Q2: 212 119 338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Q3:140 261 931 (October and November )</a:t>
                      </a: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17246">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Female Condoms Distributed</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558ED5"/>
                          </a:solidFill>
                          <a:effectLst/>
                          <a:latin typeface="Arial Black" pitchFamily="34" charset="0"/>
                          <a:cs typeface="Arial" charset="0"/>
                        </a:rPr>
                        <a:t>Q2 target :  </a:t>
                      </a:r>
                      <a:r>
                        <a:rPr kumimoji="0" lang="en-ZA" sz="1000" b="0" i="0" u="none" strike="noStrike" cap="none" normalizeH="0" baseline="0" dirty="0" smtClean="0">
                          <a:ln>
                            <a:noFill/>
                          </a:ln>
                          <a:solidFill>
                            <a:schemeClr val="tx1"/>
                          </a:solidFill>
                          <a:effectLst/>
                          <a:latin typeface="Arial Black" pitchFamily="34" charset="0"/>
                          <a:cs typeface="Arial" charset="0"/>
                        </a:rPr>
                        <a:t>4 125 000</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558ED5"/>
                          </a:solidFill>
                          <a:effectLst/>
                          <a:latin typeface="Arial Black" pitchFamily="34" charset="0"/>
                          <a:cs typeface="Arial" charset="0"/>
                        </a:rPr>
                        <a:t>Q3 target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4.125 million</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Q2: 7 514 459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Q3: 4 303 961 (October and November)</a:t>
                      </a: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997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Increase the numbers of HIV positive people on ARVs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Total clients remaining on ART (TROA) at the end of the month</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558ED5"/>
                          </a:solidFill>
                          <a:effectLst/>
                          <a:latin typeface="Arial Black" pitchFamily="34" charset="0"/>
                          <a:cs typeface="Arial" charset="0"/>
                        </a:rPr>
                        <a:t>Q2 target :  </a:t>
                      </a:r>
                      <a:r>
                        <a:rPr kumimoji="0" lang="en-ZA" sz="1000" b="0" i="0" u="none" strike="noStrike" cap="none" normalizeH="0" baseline="0" dirty="0" smtClean="0">
                          <a:ln>
                            <a:noFill/>
                          </a:ln>
                          <a:solidFill>
                            <a:schemeClr val="tx1"/>
                          </a:solidFill>
                          <a:effectLst/>
                          <a:latin typeface="Arial Black" pitchFamily="34" charset="0"/>
                          <a:cs typeface="Arial" charset="0"/>
                        </a:rPr>
                        <a:t>3 400 000</a:t>
                      </a:r>
                      <a:endParaRPr kumimoji="0" lang="en-ZA" sz="1000" b="0" i="0" u="none" strike="noStrike" cap="none" normalizeH="0" baseline="0" dirty="0" smtClean="0">
                        <a:ln>
                          <a:noFill/>
                        </a:ln>
                        <a:solidFill>
                          <a:srgbClr val="558ED5"/>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558ED5"/>
                          </a:solidFill>
                          <a:effectLst/>
                          <a:latin typeface="Arial Black" pitchFamily="34" charset="0"/>
                          <a:cs typeface="Arial" charset="0"/>
                        </a:rPr>
                        <a:t>Q3 target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3.6 million</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Q2: 3 265  037 (end of September)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Q3: 3 331 122 (end of  November)</a:t>
                      </a: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cs typeface="Arial"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689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Develop and implement the HIV Counselling and Testing (HCT)  policy</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558ED5"/>
                          </a:solidFill>
                          <a:effectLst/>
                          <a:latin typeface="Arial Black" pitchFamily="34" charset="0"/>
                          <a:cs typeface="Arial" charset="0"/>
                        </a:rPr>
                        <a:t>Annual: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HCT policy finalised and approved</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Q2: final draft  HCT policy prepared</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Q3:HCT policy adopted by NHC</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cs typeface="Arial"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85475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Monitor implementation of the HIV and AIDS Programme</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558ED5"/>
                          </a:solidFill>
                          <a:effectLst/>
                          <a:latin typeface="Arial Black" pitchFamily="34" charset="0"/>
                          <a:cs typeface="Arial" charset="0"/>
                        </a:rPr>
                        <a:t>Q2 &amp; Q3 targets: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Quarterly report developed</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Q2: Final quarter two report submitted</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Q3: Final quarter three report drafted </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
        <p:nvSpPr>
          <p:cNvPr id="28731" name="Slide Number Placeholder 19"/>
          <p:cNvSpPr txBox="1">
            <a:spLocks/>
          </p:cNvSpPr>
          <p:nvPr/>
        </p:nvSpPr>
        <p:spPr bwMode="auto">
          <a:xfrm>
            <a:off x="8243888" y="6381750"/>
            <a:ext cx="720725" cy="365125"/>
          </a:xfrm>
          <a:prstGeom prst="rect">
            <a:avLst/>
          </a:prstGeom>
          <a:noFill/>
          <a:ln w="9525">
            <a:noFill/>
            <a:miter lim="800000"/>
            <a:headEnd/>
            <a:tailEnd/>
          </a:ln>
        </p:spPr>
        <p:txBody>
          <a:bodyPr/>
          <a:lstStyle/>
          <a:p>
            <a:r>
              <a:rPr lang="en-US"/>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969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29700"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3:</a:t>
            </a:r>
            <a:r>
              <a:rPr lang="en-ZA" sz="2800" b="1">
                <a:solidFill>
                  <a:schemeClr val="bg1"/>
                </a:solidFill>
              </a:rPr>
              <a:t> HIV and AIDS, TB and Maternal Child and Women’s Health </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125538"/>
          <a:ext cx="8964611" cy="4709736"/>
        </p:xfrm>
        <a:graphic>
          <a:graphicData uri="http://schemas.openxmlformats.org/drawingml/2006/table">
            <a:tbl>
              <a:tblPr firstRow="1" bandRow="1">
                <a:tableStyleId>{5C22544A-7EE6-4342-B048-85BDC9FD1C3A}</a:tableStyleId>
              </a:tblPr>
              <a:tblGrid>
                <a:gridCol w="936228"/>
                <a:gridCol w="2016224"/>
                <a:gridCol w="2664296"/>
                <a:gridCol w="2016224"/>
                <a:gridCol w="1331639"/>
              </a:tblGrid>
              <a:tr h="503262">
                <a:tc>
                  <a:txBody>
                    <a:bodyPr/>
                    <a:lstStyle/>
                    <a:p>
                      <a:r>
                        <a:rPr lang="en-US" sz="1000" dirty="0" smtClean="0">
                          <a:latin typeface="Arial Black" pitchFamily="34" charset="0"/>
                        </a:rPr>
                        <a:t>Strategic Objective</a:t>
                      </a:r>
                      <a:endParaRPr lang="en-US" sz="1000" dirty="0">
                        <a:latin typeface="Arial Black" pitchFamily="34" charset="0"/>
                      </a:endParaRPr>
                    </a:p>
                  </a:txBody>
                  <a:tcPr marT="45725" marB="45725"/>
                </a:tc>
                <a:tc>
                  <a:txBody>
                    <a:bodyPr/>
                    <a:lstStyle/>
                    <a:p>
                      <a:r>
                        <a:rPr lang="en-US" sz="1000" smtClean="0">
                          <a:latin typeface="Arial Black" pitchFamily="34" charset="0"/>
                        </a:rPr>
                        <a:t>Indicator</a:t>
                      </a:r>
                      <a:endParaRPr lang="en-US" sz="1000" dirty="0">
                        <a:latin typeface="Arial Black" pitchFamily="34" charset="0"/>
                      </a:endParaRPr>
                    </a:p>
                  </a:txBody>
                  <a:tcPr marT="45725" marB="45725"/>
                </a:tc>
                <a:tc>
                  <a:txBody>
                    <a:bodyPr/>
                    <a:lstStyle/>
                    <a:p>
                      <a:r>
                        <a:rPr lang="en-US" sz="1000" dirty="0" smtClean="0">
                          <a:latin typeface="Arial Black" pitchFamily="34" charset="0"/>
                        </a:rPr>
                        <a:t>Target</a:t>
                      </a:r>
                      <a:endParaRPr lang="en-US" sz="1000" dirty="0">
                        <a:latin typeface="Arial Black" pitchFamily="34" charset="0"/>
                      </a:endParaRPr>
                    </a:p>
                  </a:txBody>
                  <a:tcPr marT="45725" marB="45725"/>
                </a:tc>
                <a:tc>
                  <a:txBody>
                    <a:bodyPr/>
                    <a:lstStyle/>
                    <a:p>
                      <a:r>
                        <a:rPr lang="en-US" sz="1000" dirty="0" smtClean="0">
                          <a:latin typeface="Arial Black" pitchFamily="34" charset="0"/>
                        </a:rPr>
                        <a:t>Pe</a:t>
                      </a:r>
                      <a:r>
                        <a:rPr lang="en-US" sz="1000" baseline="0" dirty="0" smtClean="0">
                          <a:latin typeface="Arial Black" pitchFamily="34" charset="0"/>
                        </a:rPr>
                        <a:t>rformance</a:t>
                      </a:r>
                      <a:endParaRPr lang="en-US" sz="1000" dirty="0">
                        <a:latin typeface="Arial Black" pitchFamily="34" charset="0"/>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endParaRPr lang="en-US" sz="1000" dirty="0">
                        <a:latin typeface="Arial Black" pitchFamily="34" charset="0"/>
                      </a:endParaRPr>
                    </a:p>
                  </a:txBody>
                  <a:tcPr marT="45725" marB="45725"/>
                </a:tc>
              </a:tr>
              <a:tr h="701112">
                <a:tc rowSpan="5">
                  <a:txBody>
                    <a:bodyPr/>
                    <a:lstStyle/>
                    <a:p>
                      <a:pPr algn="l" fontAlgn="t"/>
                      <a:endParaRPr lang="en-ZA" sz="1000" b="0" i="0" u="none" strike="noStrike" dirty="0">
                        <a:solidFill>
                          <a:schemeClr val="tx1"/>
                        </a:solidFill>
                        <a:latin typeface="Arial Black" pitchFamily="34" charset="0"/>
                      </a:endParaRPr>
                    </a:p>
                  </a:txBody>
                  <a:tcPr marL="9525" marR="9525" marT="9526" marB="0"/>
                </a:tc>
                <a:tc>
                  <a:txBody>
                    <a:bodyPr/>
                    <a:lstStyle/>
                    <a:p>
                      <a:pPr>
                        <a:lnSpc>
                          <a:spcPct val="115000"/>
                        </a:lnSpc>
                        <a:spcAft>
                          <a:spcPts val="0"/>
                        </a:spcAft>
                      </a:pPr>
                      <a:r>
                        <a:rPr lang="en-ZA" sz="1000" dirty="0">
                          <a:latin typeface="Arial Black" pitchFamily="34" charset="0"/>
                          <a:ea typeface="+mn-ea"/>
                          <a:cs typeface="Arial"/>
                        </a:rPr>
                        <a:t>Develop and implement HIV prevention strategy</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mn-ea"/>
                          <a:cs typeface="Arial"/>
                        </a:rPr>
                        <a:t>Annual Target: </a:t>
                      </a:r>
                      <a:r>
                        <a:rPr lang="en-ZA" sz="1000" dirty="0" smtClean="0">
                          <a:latin typeface="Arial Black" pitchFamily="34" charset="0"/>
                          <a:ea typeface="+mn-ea"/>
                          <a:cs typeface="Arial"/>
                        </a:rPr>
                        <a:t>Strategy </a:t>
                      </a:r>
                      <a:r>
                        <a:rPr lang="en-ZA" sz="1000" dirty="0">
                          <a:latin typeface="Arial Black" pitchFamily="34" charset="0"/>
                          <a:ea typeface="+mn-ea"/>
                          <a:cs typeface="Arial"/>
                        </a:rPr>
                        <a:t>Developed and Approved and produce 9 provincial reports on its implementation</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HIV prevention strategy adopted by NHC</a:t>
                      </a:r>
                      <a:endParaRPr lang="en-ZA" sz="1000" dirty="0">
                        <a:latin typeface="Arial Black" pitchFamily="34" charset="0"/>
                        <a:ea typeface="Calibri"/>
                        <a:cs typeface="Times New Roman"/>
                      </a:endParaRPr>
                    </a:p>
                  </a:txBody>
                  <a:tcPr marL="68580" marR="68580" marT="0" marB="0"/>
                </a:tc>
                <a:tc>
                  <a:txBody>
                    <a:bodyPr/>
                    <a:lstStyle/>
                    <a:p>
                      <a:pPr>
                        <a:lnSpc>
                          <a:spcPct val="115000"/>
                        </a:lnSpc>
                        <a:spcBef>
                          <a:spcPts val="1000"/>
                        </a:spcBef>
                        <a:spcAft>
                          <a:spcPts val="0"/>
                        </a:spcAft>
                      </a:pPr>
                      <a:endParaRPr lang="en-ZA" sz="1000" dirty="0">
                        <a:latin typeface="Calibri"/>
                        <a:ea typeface="Times New Roman"/>
                        <a:cs typeface="Times New Roman"/>
                      </a:endParaRPr>
                    </a:p>
                  </a:txBody>
                  <a:tcPr marL="68580" marR="68580" marT="0" marB="0">
                    <a:solidFill>
                      <a:srgbClr val="FFFF00"/>
                    </a:solidFill>
                  </a:tcPr>
                </a:tc>
              </a:tr>
              <a:tr h="701112">
                <a:tc vMerge="1">
                  <a:txBody>
                    <a:bodyPr/>
                    <a:lstStyle/>
                    <a:p>
                      <a:endParaRPr lang="en-ZA"/>
                    </a:p>
                  </a:txBody>
                  <a:tcPr/>
                </a:tc>
                <a:tc>
                  <a:txBody>
                    <a:bodyPr/>
                    <a:lstStyle/>
                    <a:p>
                      <a:pPr>
                        <a:lnSpc>
                          <a:spcPct val="115000"/>
                        </a:lnSpc>
                        <a:spcAft>
                          <a:spcPts val="0"/>
                        </a:spcAft>
                      </a:pPr>
                      <a:r>
                        <a:rPr lang="en-ZA" sz="1000">
                          <a:latin typeface="Arial Black" pitchFamily="34" charset="0"/>
                          <a:ea typeface="+mn-ea"/>
                          <a:cs typeface="Arial"/>
                        </a:rPr>
                        <a:t>Develop and implement adherence guidelines for health programmes</a:t>
                      </a:r>
                      <a:endParaRPr lang="en-ZA" sz="100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mn-ea"/>
                          <a:cs typeface="Arial"/>
                        </a:rPr>
                        <a:t>Annual Target: </a:t>
                      </a:r>
                      <a:r>
                        <a:rPr lang="en-ZA" sz="1000" dirty="0" smtClean="0">
                          <a:latin typeface="Arial Black" pitchFamily="34" charset="0"/>
                          <a:ea typeface="+mn-ea"/>
                          <a:cs typeface="Arial"/>
                        </a:rPr>
                        <a:t>Guidelines </a:t>
                      </a:r>
                      <a:r>
                        <a:rPr lang="en-ZA" sz="1000" dirty="0">
                          <a:latin typeface="Arial Black" pitchFamily="34" charset="0"/>
                          <a:ea typeface="+mn-ea"/>
                          <a:cs typeface="Arial"/>
                        </a:rPr>
                        <a:t>developed and approved and produce 9 provincial reports on its implementation</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Final draft Adherence Guidelines available </a:t>
                      </a:r>
                      <a:endParaRPr lang="en-ZA" sz="1000" dirty="0">
                        <a:latin typeface="Arial Black" pitchFamily="34" charset="0"/>
                        <a:ea typeface="Calibri"/>
                        <a:cs typeface="Times New Roman"/>
                      </a:endParaRPr>
                    </a:p>
                  </a:txBody>
                  <a:tcPr marL="68580" marR="68580" marT="0" marB="0"/>
                </a:tc>
                <a:tc>
                  <a:txBody>
                    <a:bodyPr/>
                    <a:lstStyle/>
                    <a:p>
                      <a:pPr algn="l" fontAlgn="t"/>
                      <a:endParaRPr lang="en-ZA" sz="1000" b="1" i="0" u="none" strike="noStrike" dirty="0">
                        <a:solidFill>
                          <a:srgbClr val="181E0C"/>
                        </a:solidFill>
                        <a:latin typeface="Arial Black" pitchFamily="34" charset="0"/>
                      </a:endParaRPr>
                    </a:p>
                  </a:txBody>
                  <a:tcPr marL="9525" marR="9525" marT="9526" marB="0">
                    <a:solidFill>
                      <a:srgbClr val="FFFF00"/>
                    </a:solidFill>
                  </a:tcPr>
                </a:tc>
              </a:tr>
              <a:tr h="876390">
                <a:tc vMerge="1">
                  <a:txBody>
                    <a:bodyPr/>
                    <a:lstStyle/>
                    <a:p>
                      <a:endParaRPr lang="en-ZA"/>
                    </a:p>
                  </a:txBody>
                  <a:tcPr/>
                </a:tc>
                <a:tc>
                  <a:txBody>
                    <a:bodyPr/>
                    <a:lstStyle/>
                    <a:p>
                      <a:pPr>
                        <a:lnSpc>
                          <a:spcPct val="115000"/>
                        </a:lnSpc>
                        <a:spcAft>
                          <a:spcPts val="0"/>
                        </a:spcAft>
                      </a:pPr>
                      <a:r>
                        <a:rPr lang="en-ZA" sz="1000" dirty="0">
                          <a:latin typeface="Arial Black" pitchFamily="34" charset="0"/>
                          <a:ea typeface="+mn-ea"/>
                          <a:cs typeface="Arial"/>
                        </a:rPr>
                        <a:t>Facilitate development of district plans to support NDoH  male and female condom distribution strategy</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mn-ea"/>
                          <a:cs typeface="Arial"/>
                        </a:rPr>
                        <a:t>Annual Target</a:t>
                      </a:r>
                      <a:r>
                        <a:rPr lang="en-ZA" sz="1000" baseline="0" dirty="0" smtClean="0">
                          <a:solidFill>
                            <a:schemeClr val="tx2">
                              <a:lumMod val="60000"/>
                              <a:lumOff val="40000"/>
                            </a:schemeClr>
                          </a:solidFill>
                          <a:latin typeface="Arial Black" pitchFamily="34" charset="0"/>
                          <a:ea typeface="+mn-ea"/>
                          <a:cs typeface="Arial"/>
                        </a:rPr>
                        <a:t>: </a:t>
                      </a:r>
                      <a:r>
                        <a:rPr lang="en-ZA" sz="1000" dirty="0" smtClean="0">
                          <a:latin typeface="Arial Black" pitchFamily="34" charset="0"/>
                          <a:ea typeface="+mn-ea"/>
                          <a:cs typeface="Arial"/>
                        </a:rPr>
                        <a:t>52 </a:t>
                      </a:r>
                      <a:r>
                        <a:rPr lang="en-ZA" sz="1000" dirty="0">
                          <a:latin typeface="Arial Black" pitchFamily="34" charset="0"/>
                          <a:ea typeface="+mn-ea"/>
                          <a:cs typeface="Arial"/>
                        </a:rPr>
                        <a:t>district distribution plans for  male and female condoms developed and implemented with 9 provincial progress reports</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3 districts</a:t>
                      </a:r>
                      <a:r>
                        <a:rPr lang="en-US" sz="1000" kern="1200" baseline="0" dirty="0" smtClean="0">
                          <a:solidFill>
                            <a:schemeClr val="dk1"/>
                          </a:solidFill>
                          <a:latin typeface="Arial Black" pitchFamily="34" charset="0"/>
                          <a:ea typeface="+mn-ea"/>
                          <a:cs typeface="+mn-cs"/>
                        </a:rPr>
                        <a:t> in MP</a:t>
                      </a:r>
                      <a:endParaRPr lang="en-US" sz="1000" kern="1200" dirty="0" smtClean="0">
                        <a:solidFill>
                          <a:schemeClr val="dk1"/>
                        </a:solidFill>
                        <a:latin typeface="Arial Black" pitchFamily="34" charset="0"/>
                        <a:ea typeface="+mn-ea"/>
                        <a:cs typeface="+mn-cs"/>
                      </a:endParaRPr>
                    </a:p>
                    <a:p>
                      <a:pPr>
                        <a:lnSpc>
                          <a:spcPct val="115000"/>
                        </a:lnSpc>
                        <a:spcAft>
                          <a:spcPts val="0"/>
                        </a:spcAft>
                      </a:pPr>
                      <a:r>
                        <a:rPr lang="en-US" sz="1000" kern="1200" dirty="0" smtClean="0">
                          <a:solidFill>
                            <a:schemeClr val="dk1"/>
                          </a:solidFill>
                          <a:latin typeface="Arial Black" pitchFamily="34" charset="0"/>
                          <a:ea typeface="+mn-ea"/>
                          <a:cs typeface="+mn-cs"/>
                        </a:rPr>
                        <a:t>Q3: 13 district plans from MP, GP and NC provinces</a:t>
                      </a:r>
                      <a:endParaRPr lang="en-ZA" sz="1000" dirty="0">
                        <a:latin typeface="Arial Black" pitchFamily="34" charset="0"/>
                        <a:ea typeface="Calibri"/>
                        <a:cs typeface="Times New Roman"/>
                      </a:endParaRPr>
                    </a:p>
                  </a:txBody>
                  <a:tcPr marL="68580" marR="68580" marT="0" marB="0"/>
                </a:tc>
                <a:tc>
                  <a:txBody>
                    <a:bodyPr/>
                    <a:lstStyle/>
                    <a:p>
                      <a:pPr algn="l" fontAlgn="t"/>
                      <a:endParaRPr lang="en-ZA" sz="1000" b="1" i="0" u="none" strike="noStrike" dirty="0">
                        <a:solidFill>
                          <a:schemeClr val="tx1"/>
                        </a:solidFill>
                        <a:latin typeface="Arial Black" pitchFamily="34" charset="0"/>
                      </a:endParaRPr>
                    </a:p>
                  </a:txBody>
                  <a:tcPr marL="9525" marR="9525" marT="9526" marB="0">
                    <a:solidFill>
                      <a:srgbClr val="FF0000"/>
                    </a:solidFill>
                  </a:tcPr>
                </a:tc>
              </a:tr>
              <a:tr h="701112">
                <a:tc vMerge="1">
                  <a:txBody>
                    <a:bodyPr/>
                    <a:lstStyle/>
                    <a:p>
                      <a:pPr algn="l" fontAlgn="t"/>
                      <a:endParaRPr lang="en-ZA" sz="1400" b="0" i="0" u="none" strike="noStrike" dirty="0">
                        <a:solidFill>
                          <a:schemeClr val="tx1"/>
                        </a:solidFill>
                        <a:latin typeface="Arial Black" pitchFamily="34" charset="0"/>
                      </a:endParaRPr>
                    </a:p>
                  </a:txBody>
                  <a:tcPr marL="9525" marR="9525" marT="9525" marB="0"/>
                </a:tc>
                <a:tc rowSpan="2">
                  <a:txBody>
                    <a:bodyPr/>
                    <a:lstStyle/>
                    <a:p>
                      <a:pPr>
                        <a:lnSpc>
                          <a:spcPct val="115000"/>
                        </a:lnSpc>
                        <a:spcAft>
                          <a:spcPts val="0"/>
                        </a:spcAft>
                      </a:pPr>
                      <a:r>
                        <a:rPr lang="en-ZA" sz="1000">
                          <a:latin typeface="Arial Black" pitchFamily="34" charset="0"/>
                          <a:ea typeface="+mn-ea"/>
                          <a:cs typeface="Arial"/>
                        </a:rPr>
                        <a:t>Monitor the implementation of the HIV  and AIDS Conditional grant</a:t>
                      </a:r>
                      <a:endParaRPr lang="en-ZA" sz="100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mn-ea"/>
                          <a:cs typeface="Arial"/>
                        </a:rPr>
                        <a:t>Q2</a:t>
                      </a:r>
                      <a:r>
                        <a:rPr lang="en-ZA" sz="1000" baseline="0" dirty="0" smtClean="0">
                          <a:solidFill>
                            <a:schemeClr val="tx2">
                              <a:lumMod val="60000"/>
                              <a:lumOff val="40000"/>
                            </a:schemeClr>
                          </a:solidFill>
                          <a:latin typeface="Arial Black" pitchFamily="34" charset="0"/>
                          <a:ea typeface="+mn-ea"/>
                          <a:cs typeface="Arial"/>
                        </a:rPr>
                        <a:t> &amp; Q3 Targets: </a:t>
                      </a:r>
                      <a:r>
                        <a:rPr lang="en-ZA" sz="1000" dirty="0" smtClean="0">
                          <a:latin typeface="Arial Black" pitchFamily="34" charset="0"/>
                          <a:ea typeface="+mn-ea"/>
                          <a:cs typeface="Arial"/>
                        </a:rPr>
                        <a:t>Quarterly </a:t>
                      </a:r>
                      <a:r>
                        <a:rPr lang="en-ZA" sz="1000" dirty="0">
                          <a:latin typeface="Arial Black" pitchFamily="34" charset="0"/>
                          <a:ea typeface="+mn-ea"/>
                          <a:cs typeface="Arial"/>
                        </a:rPr>
                        <a:t>HIV  conditional grant reports produced</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Quarter 4 of 2014/15</a:t>
                      </a:r>
                      <a:r>
                        <a:rPr lang="en-US" sz="1000" kern="1200" baseline="0" dirty="0" smtClean="0">
                          <a:solidFill>
                            <a:schemeClr val="dk1"/>
                          </a:solidFill>
                          <a:latin typeface="Arial Black" pitchFamily="34" charset="0"/>
                          <a:ea typeface="+mn-ea"/>
                          <a:cs typeface="+mn-cs"/>
                        </a:rPr>
                        <a:t> report submitted</a:t>
                      </a:r>
                      <a:endParaRPr lang="en-US" sz="1000" kern="1200" dirty="0" smtClean="0">
                        <a:solidFill>
                          <a:schemeClr val="dk1"/>
                        </a:solidFill>
                        <a:latin typeface="Arial Black" pitchFamily="34" charset="0"/>
                        <a:ea typeface="+mn-ea"/>
                        <a:cs typeface="+mn-cs"/>
                      </a:endParaRPr>
                    </a:p>
                    <a:p>
                      <a:pPr>
                        <a:lnSpc>
                          <a:spcPct val="115000"/>
                        </a:lnSpc>
                        <a:spcAft>
                          <a:spcPts val="0"/>
                        </a:spcAft>
                      </a:pPr>
                      <a:r>
                        <a:rPr lang="en-US" sz="1000" kern="1200" dirty="0" smtClean="0">
                          <a:solidFill>
                            <a:schemeClr val="dk1"/>
                          </a:solidFill>
                          <a:latin typeface="Arial Black" pitchFamily="34" charset="0"/>
                          <a:ea typeface="+mn-ea"/>
                          <a:cs typeface="+mn-cs"/>
                        </a:rPr>
                        <a:t>Q3: Quarterly HIV conditional grant report for quarter two submitted</a:t>
                      </a:r>
                      <a:endParaRPr lang="en-ZA" sz="1000" dirty="0">
                        <a:latin typeface="Arial Black" pitchFamily="34" charset="0"/>
                        <a:ea typeface="Calibri"/>
                        <a:cs typeface="Times New Roman"/>
                      </a:endParaRPr>
                    </a:p>
                  </a:txBody>
                  <a:tcPr marL="68580" marR="68580" marT="0" marB="0"/>
                </a:tc>
                <a:tc>
                  <a:txBody>
                    <a:bodyPr/>
                    <a:lstStyle/>
                    <a:p>
                      <a:pPr algn="l" fontAlgn="t"/>
                      <a:endParaRPr lang="en-ZA" sz="1000" b="1" i="0" u="none" strike="noStrike" dirty="0">
                        <a:solidFill>
                          <a:srgbClr val="181E0C"/>
                        </a:solidFill>
                        <a:latin typeface="Arial Black" pitchFamily="34" charset="0"/>
                      </a:endParaRPr>
                    </a:p>
                  </a:txBody>
                  <a:tcPr marL="9525" marR="9525" marT="9526" marB="0">
                    <a:solidFill>
                      <a:srgbClr val="FFFF00"/>
                    </a:solidFill>
                  </a:tcPr>
                </a:tc>
              </a:tr>
              <a:tr h="701112">
                <a:tc vMerge="1">
                  <a:txBody>
                    <a:bodyPr/>
                    <a:lstStyle/>
                    <a:p>
                      <a:pPr algn="l" fontAlgn="t"/>
                      <a:endParaRPr lang="en-ZA" sz="1200" b="0" i="0" u="none" strike="noStrike" dirty="0">
                        <a:solidFill>
                          <a:schemeClr val="tx1"/>
                        </a:solidFill>
                        <a:latin typeface="Arial Black" pitchFamily="34" charset="0"/>
                      </a:endParaRPr>
                    </a:p>
                  </a:txBody>
                  <a:tcPr marL="9525" marR="9525" marT="9525" marB="0"/>
                </a:tc>
                <a:tc vMerge="1">
                  <a:txBody>
                    <a:bodyPr/>
                    <a:lstStyle/>
                    <a:p>
                      <a:endParaRPr lang="en-ZA"/>
                    </a:p>
                  </a:txBody>
                  <a:tcPr/>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mn-ea"/>
                          <a:cs typeface="Arial"/>
                        </a:rPr>
                        <a:t>Annual Target </a:t>
                      </a:r>
                      <a:r>
                        <a:rPr lang="en-ZA" sz="1000" dirty="0" smtClean="0">
                          <a:solidFill>
                            <a:srgbClr val="002060"/>
                          </a:solidFill>
                          <a:latin typeface="Arial Black" pitchFamily="34" charset="0"/>
                          <a:ea typeface="+mn-ea"/>
                          <a:cs typeface="Arial"/>
                        </a:rPr>
                        <a:t>: </a:t>
                      </a:r>
                      <a:r>
                        <a:rPr lang="en-ZA" sz="1000" dirty="0" smtClean="0">
                          <a:latin typeface="Arial Black" pitchFamily="34" charset="0"/>
                          <a:ea typeface="+mn-ea"/>
                          <a:cs typeface="Arial"/>
                        </a:rPr>
                        <a:t>Annual </a:t>
                      </a:r>
                      <a:r>
                        <a:rPr lang="en-ZA" sz="1000" dirty="0">
                          <a:latin typeface="Arial Black" pitchFamily="34" charset="0"/>
                          <a:ea typeface="+mn-ea"/>
                          <a:cs typeface="Arial"/>
                        </a:rPr>
                        <a:t>HIV Conditional Grant Report  produced</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smtClean="0">
                          <a:latin typeface="Arial Black" pitchFamily="34" charset="0"/>
                          <a:ea typeface="+mn-ea"/>
                          <a:cs typeface="Arial"/>
                        </a:rPr>
                        <a:t>Q2&amp; Q3: Annual  Conditional Grant  Evaluation report for 2014/15 produced and submitted to</a:t>
                      </a:r>
                      <a:r>
                        <a:rPr lang="en-ZA" sz="1000" baseline="0" dirty="0" smtClean="0">
                          <a:latin typeface="Arial Black" pitchFamily="34" charset="0"/>
                          <a:ea typeface="+mn-ea"/>
                          <a:cs typeface="Arial"/>
                        </a:rPr>
                        <a:t> National Treasury</a:t>
                      </a:r>
                      <a:endParaRPr lang="en-ZA" sz="1000" dirty="0">
                        <a:latin typeface="Arial Black" pitchFamily="34" charset="0"/>
                        <a:ea typeface="Calibri"/>
                        <a:cs typeface="Times New Roman"/>
                      </a:endParaRPr>
                    </a:p>
                  </a:txBody>
                  <a:tcPr marL="68580" marR="68580" marT="0" marB="0"/>
                </a:tc>
                <a:tc>
                  <a:txBody>
                    <a:bodyPr/>
                    <a:lstStyle/>
                    <a:p>
                      <a:pPr algn="l" fontAlgn="t"/>
                      <a:endParaRPr lang="en-ZA" sz="1000" b="1" i="0" u="none" strike="noStrike" dirty="0">
                        <a:solidFill>
                          <a:srgbClr val="181E0C"/>
                        </a:solidFill>
                        <a:latin typeface="Arial Black" pitchFamily="34" charset="0"/>
                      </a:endParaRPr>
                    </a:p>
                  </a:txBody>
                  <a:tcPr marL="9525" marR="9525" marT="9526" marB="0">
                    <a:solidFill>
                      <a:srgbClr val="00B050"/>
                    </a:solidFill>
                  </a:tcPr>
                </a:tc>
              </a:tr>
            </a:tbl>
          </a:graphicData>
        </a:graphic>
      </p:graphicFrame>
      <p:sp>
        <p:nvSpPr>
          <p:cNvPr id="29741" name="Slide Number Placeholder 19"/>
          <p:cNvSpPr txBox="1">
            <a:spLocks/>
          </p:cNvSpPr>
          <p:nvPr/>
        </p:nvSpPr>
        <p:spPr bwMode="auto">
          <a:xfrm>
            <a:off x="8316913" y="6381750"/>
            <a:ext cx="827087" cy="365125"/>
          </a:xfrm>
          <a:prstGeom prst="rect">
            <a:avLst/>
          </a:prstGeom>
          <a:noFill/>
          <a:ln w="9525">
            <a:noFill/>
            <a:miter lim="800000"/>
            <a:headEnd/>
            <a:tailEnd/>
          </a:ln>
        </p:spPr>
        <p:txBody>
          <a:bodyPr/>
          <a:lstStyle/>
          <a:p>
            <a:r>
              <a:rPr lang="en-US"/>
              <a:t>23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3072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30724"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3:</a:t>
            </a:r>
            <a:r>
              <a:rPr lang="en-ZA" sz="2800" b="1">
                <a:solidFill>
                  <a:schemeClr val="bg1"/>
                </a:solidFill>
              </a:rPr>
              <a:t> HIV and AIDS, TB and Maternal Child and Women’s Heal</a:t>
            </a:r>
            <a:r>
              <a:rPr lang="en-ZA" sz="2800" b="1">
                <a:solidFill>
                  <a:schemeClr val="bg1"/>
                </a:solidFill>
                <a:latin typeface="Arial Black" pitchFamily="34" charset="0"/>
              </a:rPr>
              <a:t>th </a:t>
            </a:r>
            <a:endParaRPr lang="en-GB" sz="2800" b="1">
              <a:solidFill>
                <a:schemeClr val="bg1"/>
              </a:solidFill>
              <a:latin typeface="Arial Black"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125538"/>
          <a:ext cx="8785226" cy="3732212"/>
        </p:xfrm>
        <a:graphic>
          <a:graphicData uri="http://schemas.openxmlformats.org/drawingml/2006/table">
            <a:tbl>
              <a:tblPr firstRow="1" bandRow="1">
                <a:tableStyleId>{5C22544A-7EE6-4342-B048-85BDC9FD1C3A}</a:tableStyleId>
              </a:tblPr>
              <a:tblGrid>
                <a:gridCol w="2016377"/>
                <a:gridCol w="1728217"/>
                <a:gridCol w="1656208"/>
                <a:gridCol w="1440180"/>
                <a:gridCol w="1944244"/>
              </a:tblGrid>
              <a:tr h="431324">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marL="91441" marR="91441" marT="45727" marB="45727"/>
                </a:tc>
                <a:tc>
                  <a:txBody>
                    <a:bodyPr/>
                    <a:lstStyle/>
                    <a:p>
                      <a:pPr algn="l"/>
                      <a:r>
                        <a:rPr lang="en-US" sz="1100" smtClean="0">
                          <a:latin typeface="Arial Black" pitchFamily="34" charset="0"/>
                        </a:rPr>
                        <a:t>Indicator</a:t>
                      </a:r>
                      <a:endParaRPr lang="en-US" sz="1100" dirty="0">
                        <a:latin typeface="Arial Black" pitchFamily="34" charset="0"/>
                      </a:endParaRPr>
                    </a:p>
                  </a:txBody>
                  <a:tcPr marL="91441" marR="91441" marT="45727" marB="45727"/>
                </a:tc>
                <a:tc>
                  <a:txBody>
                    <a:bodyPr/>
                    <a:lstStyle/>
                    <a:p>
                      <a:pPr algn="l"/>
                      <a:r>
                        <a:rPr lang="en-US" sz="1100" dirty="0" smtClean="0">
                          <a:latin typeface="Arial Black" pitchFamily="34" charset="0"/>
                        </a:rPr>
                        <a:t>Target</a:t>
                      </a:r>
                      <a:endParaRPr lang="en-US" sz="1100" dirty="0">
                        <a:latin typeface="Arial Black" pitchFamily="34" charset="0"/>
                      </a:endParaRPr>
                    </a:p>
                  </a:txBody>
                  <a:tcPr marL="91441" marR="91441" marT="45727" marB="45727"/>
                </a:tc>
                <a:tc>
                  <a:txBody>
                    <a:bodyPr/>
                    <a:lstStyle/>
                    <a:p>
                      <a:r>
                        <a:rPr lang="en-US" sz="1100" baseline="0" dirty="0" smtClean="0">
                          <a:latin typeface="Arial Black" pitchFamily="34" charset="0"/>
                        </a:rPr>
                        <a:t>Performance</a:t>
                      </a:r>
                      <a:endParaRPr lang="en-US" sz="1100" dirty="0">
                        <a:latin typeface="Arial Black" pitchFamily="34" charset="0"/>
                      </a:endParaRPr>
                    </a:p>
                  </a:txBody>
                  <a:tcPr marL="91441" marR="91441"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Black" pitchFamily="34" charset="0"/>
                        </a:rPr>
                        <a:t>Performance Rating</a:t>
                      </a:r>
                    </a:p>
                    <a:p>
                      <a:pPr algn="l"/>
                      <a:endParaRPr lang="en-US" sz="1100" dirty="0">
                        <a:latin typeface="Arial Black" pitchFamily="34" charset="0"/>
                      </a:endParaRPr>
                    </a:p>
                  </a:txBody>
                  <a:tcPr marL="91441" marR="91441" marT="45727" marB="45727"/>
                </a:tc>
              </a:tr>
              <a:tr h="964087">
                <a:tc rowSpan="4">
                  <a:txBody>
                    <a:bodyPr/>
                    <a:lstStyle/>
                    <a:p>
                      <a:pPr>
                        <a:lnSpc>
                          <a:spcPct val="115000"/>
                        </a:lnSpc>
                        <a:spcAft>
                          <a:spcPts val="0"/>
                        </a:spcAft>
                      </a:pPr>
                      <a:r>
                        <a:rPr lang="en-ZA" sz="1100" kern="1200" dirty="0">
                          <a:solidFill>
                            <a:srgbClr val="000000"/>
                          </a:solidFill>
                          <a:latin typeface="Arial Black" pitchFamily="34" charset="0"/>
                          <a:ea typeface="Calibri"/>
                          <a:cs typeface="Arial"/>
                        </a:rPr>
                        <a:t>Undertake a massive TB screening campaign</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a:solidFill>
                            <a:srgbClr val="000000"/>
                          </a:solidFill>
                          <a:latin typeface="Arial Black" pitchFamily="34" charset="0"/>
                          <a:ea typeface="Calibri"/>
                          <a:cs typeface="Arial"/>
                        </a:rPr>
                        <a:t>TB client 5 years and older screened at health facilities for TB symptoms rate</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chemeClr val="tx2">
                              <a:lumMod val="60000"/>
                              <a:lumOff val="40000"/>
                            </a:schemeClr>
                          </a:solidFill>
                          <a:latin typeface="Arial Black" pitchFamily="34" charset="0"/>
                          <a:ea typeface="Calibri"/>
                          <a:cs typeface="Arial"/>
                        </a:rPr>
                        <a:t>Annual </a:t>
                      </a:r>
                      <a:r>
                        <a:rPr lang="en-ZA" sz="1100" kern="1200" baseline="0" dirty="0" smtClean="0">
                          <a:solidFill>
                            <a:schemeClr val="tx2">
                              <a:lumMod val="60000"/>
                              <a:lumOff val="40000"/>
                            </a:schemeClr>
                          </a:solidFill>
                          <a:latin typeface="Arial Black" pitchFamily="34" charset="0"/>
                          <a:ea typeface="Calibri"/>
                          <a:cs typeface="Arial"/>
                        </a:rPr>
                        <a:t> Target: </a:t>
                      </a:r>
                      <a:r>
                        <a:rPr lang="en-ZA" sz="1100" kern="1200" dirty="0" smtClean="0">
                          <a:solidFill>
                            <a:srgbClr val="000000"/>
                          </a:solidFill>
                          <a:latin typeface="Arial Black" pitchFamily="34" charset="0"/>
                          <a:ea typeface="Calibri"/>
                          <a:cs typeface="Arial"/>
                        </a:rPr>
                        <a:t>50</a:t>
                      </a:r>
                      <a:r>
                        <a:rPr lang="en-ZA" sz="1100" kern="1200" dirty="0">
                          <a:solidFill>
                            <a:srgbClr val="000000"/>
                          </a:solidFill>
                          <a:latin typeface="Arial Black" pitchFamily="34" charset="0"/>
                          <a:ea typeface="Calibri"/>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0000"/>
                          </a:solidFill>
                          <a:latin typeface="Arial Black" pitchFamily="34" charset="0"/>
                          <a:ea typeface="Calibri"/>
                          <a:cs typeface="Arial"/>
                        </a:rPr>
                        <a:t>Q2:  28.6%</a:t>
                      </a:r>
                    </a:p>
                    <a:p>
                      <a:pPr>
                        <a:lnSpc>
                          <a:spcPct val="115000"/>
                        </a:lnSpc>
                        <a:spcAft>
                          <a:spcPts val="0"/>
                        </a:spcAft>
                      </a:pPr>
                      <a:r>
                        <a:rPr lang="en-ZA" sz="1100" kern="1200" dirty="0" smtClean="0">
                          <a:solidFill>
                            <a:srgbClr val="000000"/>
                          </a:solidFill>
                          <a:latin typeface="Arial Black" pitchFamily="34" charset="0"/>
                          <a:ea typeface="Calibri"/>
                          <a:cs typeface="Arial"/>
                        </a:rPr>
                        <a:t>Q3:  35.2% </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7" marB="0">
                    <a:solidFill>
                      <a:srgbClr val="FFFF00"/>
                    </a:solidFill>
                  </a:tcPr>
                </a:tc>
              </a:tr>
              <a:tr h="686357">
                <a:tc vMerge="1">
                  <a:txBody>
                    <a:bodyPr/>
                    <a:lstStyle/>
                    <a:p>
                      <a:endParaRPr lang="en-ZA"/>
                    </a:p>
                  </a:txBody>
                  <a:tcPr/>
                </a:tc>
                <a:tc>
                  <a:txBody>
                    <a:bodyPr/>
                    <a:lstStyle/>
                    <a:p>
                      <a:pPr>
                        <a:lnSpc>
                          <a:spcPct val="115000"/>
                        </a:lnSpc>
                        <a:spcAft>
                          <a:spcPts val="0"/>
                        </a:spcAft>
                      </a:pPr>
                      <a:r>
                        <a:rPr lang="en-ZA" sz="1100">
                          <a:latin typeface="Arial Black" pitchFamily="34" charset="0"/>
                          <a:ea typeface="Calibri"/>
                          <a:cs typeface="Arial"/>
                        </a:rPr>
                        <a:t>Percentage of inmates screened for TB annually</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chemeClr val="tx2">
                              <a:lumMod val="60000"/>
                              <a:lumOff val="40000"/>
                            </a:schemeClr>
                          </a:solidFill>
                          <a:latin typeface="Arial Black" pitchFamily="34" charset="0"/>
                          <a:ea typeface="Calibri"/>
                          <a:cs typeface="Arial"/>
                        </a:rPr>
                        <a:t>Annual </a:t>
                      </a:r>
                      <a:r>
                        <a:rPr lang="en-ZA" sz="1100" kern="1200" baseline="0" dirty="0" smtClean="0">
                          <a:solidFill>
                            <a:schemeClr val="tx2">
                              <a:lumMod val="60000"/>
                              <a:lumOff val="40000"/>
                            </a:schemeClr>
                          </a:solidFill>
                          <a:latin typeface="Arial Black" pitchFamily="34" charset="0"/>
                          <a:ea typeface="Calibri"/>
                          <a:cs typeface="Arial"/>
                        </a:rPr>
                        <a:t> Target: </a:t>
                      </a:r>
                      <a:r>
                        <a:rPr lang="en-ZA" sz="1100" dirty="0" smtClean="0">
                          <a:latin typeface="Arial Black" pitchFamily="34" charset="0"/>
                          <a:ea typeface="Calibri"/>
                          <a:cs typeface="Arial"/>
                        </a:rPr>
                        <a:t>75</a:t>
                      </a:r>
                      <a:r>
                        <a:rPr lang="en-ZA" sz="1100" dirty="0">
                          <a:latin typeface="Arial Black" pitchFamily="34" charset="0"/>
                          <a:ea typeface="Calibri"/>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115.0%</a:t>
                      </a:r>
                    </a:p>
                    <a:p>
                      <a:pPr>
                        <a:lnSpc>
                          <a:spcPct val="115000"/>
                        </a:lnSpc>
                        <a:spcAft>
                          <a:spcPts val="0"/>
                        </a:spcAft>
                      </a:pPr>
                      <a:r>
                        <a:rPr lang="en-ZA" sz="1100" dirty="0" smtClean="0">
                          <a:latin typeface="Arial Black" pitchFamily="34" charset="0"/>
                          <a:ea typeface="Calibri"/>
                          <a:cs typeface="Arial"/>
                        </a:rPr>
                        <a:t>Q3:  103.8%</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7" marB="0">
                    <a:solidFill>
                      <a:srgbClr val="00B050"/>
                    </a:solidFill>
                  </a:tcPr>
                </a:tc>
              </a:tr>
              <a:tr h="686357">
                <a:tc vMerge="1">
                  <a:txBody>
                    <a:bodyPr/>
                    <a:lstStyle/>
                    <a:p>
                      <a:endParaRPr lang="en-ZA"/>
                    </a:p>
                  </a:txBody>
                  <a:tcPr/>
                </a:tc>
                <a:tc>
                  <a:txBody>
                    <a:bodyPr/>
                    <a:lstStyle/>
                    <a:p>
                      <a:pPr>
                        <a:lnSpc>
                          <a:spcPct val="115000"/>
                        </a:lnSpc>
                        <a:spcAft>
                          <a:spcPts val="0"/>
                        </a:spcAft>
                      </a:pPr>
                      <a:r>
                        <a:rPr lang="en-ZA" sz="1100">
                          <a:latin typeface="Arial Black" pitchFamily="34" charset="0"/>
                          <a:ea typeface="Calibri"/>
                          <a:cs typeface="Arial"/>
                        </a:rPr>
                        <a:t>Percentage of mines providing routine TB screening</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chemeClr val="tx2">
                              <a:lumMod val="60000"/>
                              <a:lumOff val="40000"/>
                            </a:schemeClr>
                          </a:solidFill>
                          <a:latin typeface="Arial Black" pitchFamily="34" charset="0"/>
                          <a:ea typeface="Calibri"/>
                          <a:cs typeface="Arial"/>
                        </a:rPr>
                        <a:t>Annual </a:t>
                      </a:r>
                      <a:r>
                        <a:rPr lang="en-ZA" sz="1100" kern="1200" baseline="0" dirty="0" smtClean="0">
                          <a:solidFill>
                            <a:schemeClr val="tx2">
                              <a:lumMod val="60000"/>
                              <a:lumOff val="40000"/>
                            </a:schemeClr>
                          </a:solidFill>
                          <a:latin typeface="Arial Black" pitchFamily="34" charset="0"/>
                          <a:ea typeface="Calibri"/>
                          <a:cs typeface="Arial"/>
                        </a:rPr>
                        <a:t> Target</a:t>
                      </a:r>
                      <a:r>
                        <a:rPr lang="en-ZA" sz="1100" kern="1200" baseline="0" dirty="0" smtClean="0">
                          <a:solidFill>
                            <a:srgbClr val="000000"/>
                          </a:solidFill>
                          <a:latin typeface="Arial Black" pitchFamily="34" charset="0"/>
                          <a:ea typeface="Calibri"/>
                          <a:cs typeface="Arial"/>
                        </a:rPr>
                        <a:t>: </a:t>
                      </a:r>
                      <a:r>
                        <a:rPr lang="en-ZA" sz="1100" dirty="0" smtClean="0">
                          <a:latin typeface="Arial Black" pitchFamily="34" charset="0"/>
                          <a:ea typeface="Calibri"/>
                          <a:cs typeface="Arial"/>
                        </a:rPr>
                        <a:t>60</a:t>
                      </a:r>
                      <a:r>
                        <a:rPr lang="en-ZA" sz="1100" dirty="0">
                          <a:latin typeface="Arial Black" pitchFamily="34" charset="0"/>
                          <a:ea typeface="Calibri"/>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81.7%</a:t>
                      </a:r>
                    </a:p>
                    <a:p>
                      <a:pPr>
                        <a:lnSpc>
                          <a:spcPct val="115000"/>
                        </a:lnSpc>
                        <a:spcAft>
                          <a:spcPts val="0"/>
                        </a:spcAft>
                      </a:pPr>
                      <a:r>
                        <a:rPr lang="en-ZA" sz="1100" dirty="0" smtClean="0">
                          <a:latin typeface="Arial Black" pitchFamily="34" charset="0"/>
                          <a:ea typeface="Calibri"/>
                          <a:cs typeface="Arial"/>
                        </a:rPr>
                        <a:t>Q3:  88.6%</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7" marB="0">
                    <a:solidFill>
                      <a:srgbClr val="00B050"/>
                    </a:solidFill>
                  </a:tcPr>
                </a:tc>
              </a:tr>
              <a:tr h="964087">
                <a:tc vMerge="1">
                  <a:txBody>
                    <a:bodyPr/>
                    <a:lstStyle/>
                    <a:p>
                      <a:endParaRPr lang="en-ZA"/>
                    </a:p>
                  </a:txBody>
                  <a:tcPr/>
                </a:tc>
                <a:tc>
                  <a:txBody>
                    <a:bodyPr/>
                    <a:lstStyle/>
                    <a:p>
                      <a:pPr>
                        <a:lnSpc>
                          <a:spcPct val="115000"/>
                        </a:lnSpc>
                        <a:spcAft>
                          <a:spcPts val="0"/>
                        </a:spcAft>
                      </a:pPr>
                      <a:r>
                        <a:rPr lang="en-ZA" sz="1100">
                          <a:latin typeface="Arial Black" pitchFamily="34" charset="0"/>
                          <a:ea typeface="Calibri"/>
                          <a:cs typeface="Arial"/>
                        </a:rPr>
                        <a:t>Number of community members in 6 Peri mining districts screened for TB</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chemeClr val="tx2">
                              <a:lumMod val="60000"/>
                              <a:lumOff val="40000"/>
                            </a:schemeClr>
                          </a:solidFill>
                          <a:latin typeface="Arial Black" pitchFamily="34" charset="0"/>
                          <a:ea typeface="Calibri"/>
                          <a:cs typeface="Arial"/>
                        </a:rPr>
                        <a:t>Annual </a:t>
                      </a:r>
                      <a:r>
                        <a:rPr lang="en-ZA" sz="1100" kern="1200" baseline="0" dirty="0" smtClean="0">
                          <a:solidFill>
                            <a:schemeClr val="tx2">
                              <a:lumMod val="60000"/>
                              <a:lumOff val="40000"/>
                            </a:schemeClr>
                          </a:solidFill>
                          <a:latin typeface="Arial Black" pitchFamily="34" charset="0"/>
                          <a:ea typeface="Calibri"/>
                          <a:cs typeface="Arial"/>
                        </a:rPr>
                        <a:t> Target: </a:t>
                      </a:r>
                      <a:r>
                        <a:rPr lang="en-ZA" sz="1100" dirty="0" smtClean="0">
                          <a:latin typeface="Arial Black" pitchFamily="34" charset="0"/>
                          <a:ea typeface="Calibri"/>
                          <a:cs typeface="Arial"/>
                        </a:rPr>
                        <a:t>462 </a:t>
                      </a:r>
                      <a:r>
                        <a:rPr lang="en-ZA" sz="1100" dirty="0">
                          <a:latin typeface="Arial Black" pitchFamily="34" charset="0"/>
                          <a:ea typeface="Calibri"/>
                          <a:cs typeface="Arial"/>
                        </a:rPr>
                        <a:t>000</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333 159</a:t>
                      </a:r>
                    </a:p>
                    <a:p>
                      <a:pPr>
                        <a:lnSpc>
                          <a:spcPct val="115000"/>
                        </a:lnSpc>
                        <a:spcAft>
                          <a:spcPts val="0"/>
                        </a:spcAft>
                      </a:pPr>
                      <a:r>
                        <a:rPr lang="en-ZA" sz="1100" dirty="0" smtClean="0">
                          <a:latin typeface="Arial Black" pitchFamily="34" charset="0"/>
                          <a:ea typeface="Calibri"/>
                          <a:cs typeface="Arial"/>
                        </a:rPr>
                        <a:t>Q3:  405 979</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7" marB="0">
                    <a:solidFill>
                      <a:srgbClr val="00B050"/>
                    </a:solidFill>
                  </a:tcPr>
                </a:tc>
              </a:tr>
            </a:tbl>
          </a:graphicData>
        </a:graphic>
      </p:graphicFrame>
      <p:sp>
        <p:nvSpPr>
          <p:cNvPr id="30761" name="Slide Number Placeholder 19"/>
          <p:cNvSpPr txBox="1">
            <a:spLocks/>
          </p:cNvSpPr>
          <p:nvPr/>
        </p:nvSpPr>
        <p:spPr bwMode="auto">
          <a:xfrm>
            <a:off x="8172450" y="6381750"/>
            <a:ext cx="971550" cy="365125"/>
          </a:xfrm>
          <a:prstGeom prst="rect">
            <a:avLst/>
          </a:prstGeom>
          <a:noFill/>
          <a:ln w="9525">
            <a:noFill/>
            <a:miter lim="800000"/>
            <a:headEnd/>
            <a:tailEnd/>
          </a:ln>
        </p:spPr>
        <p:txBody>
          <a:bodyPr/>
          <a:lstStyle/>
          <a:p>
            <a:r>
              <a:rPr lang="en-US"/>
              <a:t>24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31747" name="Slide Number Placeholder 19"/>
          <p:cNvSpPr txBox="1">
            <a:spLocks/>
          </p:cNvSpPr>
          <p:nvPr/>
        </p:nvSpPr>
        <p:spPr bwMode="auto">
          <a:xfrm>
            <a:off x="7956550" y="6356350"/>
            <a:ext cx="730250" cy="365125"/>
          </a:xfrm>
          <a:prstGeom prst="rect">
            <a:avLst/>
          </a:prstGeom>
          <a:noFill/>
          <a:ln w="9525">
            <a:noFill/>
            <a:miter lim="800000"/>
            <a:headEnd/>
            <a:tailEnd/>
          </a:ln>
        </p:spPr>
        <p:txBody>
          <a:bodyPr/>
          <a:lstStyle/>
          <a:p>
            <a:pPr algn="r"/>
            <a:endParaRPr lang="en-US"/>
          </a:p>
        </p:txBody>
      </p:sp>
      <p:sp>
        <p:nvSpPr>
          <p:cNvPr id="31748"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algn="just"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3:</a:t>
            </a:r>
            <a:r>
              <a:rPr lang="en-ZA" sz="2800" b="1">
                <a:solidFill>
                  <a:schemeClr val="bg1"/>
                </a:solidFill>
              </a:rPr>
              <a:t> HIV and AIDS, TB and Maternal Child and Women’s Health </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330325"/>
          <a:ext cx="8785225" cy="3634158"/>
        </p:xfrm>
        <a:graphic>
          <a:graphicData uri="http://schemas.openxmlformats.org/drawingml/2006/table">
            <a:tbl>
              <a:tblPr firstRow="1" bandRow="1">
                <a:tableStyleId>{5C22544A-7EE6-4342-B048-85BDC9FD1C3A}</a:tableStyleId>
              </a:tblPr>
              <a:tblGrid>
                <a:gridCol w="2016377"/>
                <a:gridCol w="2304289"/>
                <a:gridCol w="1080135"/>
                <a:gridCol w="1440180"/>
                <a:gridCol w="1944244"/>
              </a:tblGrid>
              <a:tr h="442491">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marL="91441" marR="91441" marT="45724" marB="45724"/>
                </a:tc>
                <a:tc>
                  <a:txBody>
                    <a:bodyPr/>
                    <a:lstStyle/>
                    <a:p>
                      <a:pPr algn="l"/>
                      <a:r>
                        <a:rPr lang="en-US" sz="1100" smtClean="0">
                          <a:latin typeface="Arial Black" pitchFamily="34" charset="0"/>
                        </a:rPr>
                        <a:t>Indicator</a:t>
                      </a:r>
                      <a:endParaRPr lang="en-US" sz="1100" dirty="0">
                        <a:latin typeface="Arial Black" pitchFamily="34" charset="0"/>
                      </a:endParaRPr>
                    </a:p>
                  </a:txBody>
                  <a:tcPr marL="91441" marR="91441" marT="45724" marB="45724"/>
                </a:tc>
                <a:tc>
                  <a:txBody>
                    <a:bodyPr/>
                    <a:lstStyle/>
                    <a:p>
                      <a:pPr algn="l"/>
                      <a:r>
                        <a:rPr lang="en-US" sz="1100" dirty="0" smtClean="0">
                          <a:latin typeface="Arial Black" pitchFamily="34" charset="0"/>
                        </a:rPr>
                        <a:t>Target</a:t>
                      </a:r>
                      <a:endParaRPr lang="en-US" sz="1100" dirty="0">
                        <a:latin typeface="Arial Black" pitchFamily="34" charset="0"/>
                      </a:endParaRPr>
                    </a:p>
                  </a:txBody>
                  <a:tcPr marL="91441" marR="91441" marT="45724" marB="45724"/>
                </a:tc>
                <a:tc>
                  <a:txBody>
                    <a:bodyPr/>
                    <a:lstStyle/>
                    <a:p>
                      <a:r>
                        <a:rPr lang="en-US" sz="1100" dirty="0" smtClean="0">
                          <a:latin typeface="Arial Black" pitchFamily="34" charset="0"/>
                        </a:rPr>
                        <a:t>P</a:t>
                      </a:r>
                      <a:r>
                        <a:rPr lang="en-US" sz="1100" baseline="0" dirty="0" smtClean="0">
                          <a:latin typeface="Arial Black" pitchFamily="34" charset="0"/>
                        </a:rPr>
                        <a:t>erformance</a:t>
                      </a:r>
                      <a:endParaRPr lang="en-US" sz="1100" dirty="0">
                        <a:latin typeface="Arial Black" pitchFamily="34" charset="0"/>
                      </a:endParaRPr>
                    </a:p>
                  </a:txBody>
                  <a:tcPr marL="91441" marR="91441"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Black" pitchFamily="34" charset="0"/>
                        </a:rPr>
                        <a:t>Performance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Black" pitchFamily="34" charset="0"/>
                        </a:rPr>
                        <a:t>Rating</a:t>
                      </a:r>
                    </a:p>
                    <a:p>
                      <a:pPr algn="l"/>
                      <a:endParaRPr lang="en-US" sz="1100" dirty="0">
                        <a:latin typeface="Arial Black" pitchFamily="34" charset="0"/>
                      </a:endParaRPr>
                    </a:p>
                  </a:txBody>
                  <a:tcPr marL="91441" marR="91441" marT="45724" marB="45724"/>
                </a:tc>
              </a:tr>
              <a:tr h="385604">
                <a:tc rowSpan="2">
                  <a:txBody>
                    <a:bodyPr/>
                    <a:lstStyle/>
                    <a:p>
                      <a:pPr>
                        <a:lnSpc>
                          <a:spcPct val="115000"/>
                        </a:lnSpc>
                        <a:spcAft>
                          <a:spcPts val="0"/>
                        </a:spcAft>
                      </a:pPr>
                      <a:r>
                        <a:rPr lang="en-ZA" sz="1100" kern="1200" dirty="0">
                          <a:solidFill>
                            <a:srgbClr val="000000"/>
                          </a:solidFill>
                          <a:latin typeface="Arial Black" pitchFamily="34" charset="0"/>
                          <a:ea typeface="Calibri"/>
                          <a:cs typeface="Arial"/>
                        </a:rPr>
                        <a:t>Improve Access to treatment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a:solidFill>
                            <a:srgbClr val="000000"/>
                          </a:solidFill>
                          <a:latin typeface="Arial Black" pitchFamily="34" charset="0"/>
                          <a:ea typeface="Calibri"/>
                          <a:cs typeface="Arial"/>
                        </a:rPr>
                        <a:t>TB client 5 years and older initiated on treatment rate</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2060"/>
                          </a:solidFill>
                          <a:latin typeface="Arial Black" pitchFamily="34" charset="0"/>
                          <a:ea typeface="Calibri"/>
                          <a:cs typeface="Arial"/>
                        </a:rPr>
                        <a:t>Annual target</a:t>
                      </a:r>
                      <a:r>
                        <a:rPr lang="en-ZA" sz="1100" kern="1200" dirty="0" smtClean="0">
                          <a:solidFill>
                            <a:srgbClr val="000000"/>
                          </a:solidFill>
                          <a:latin typeface="Arial Black" pitchFamily="34" charset="0"/>
                          <a:ea typeface="Calibri"/>
                          <a:cs typeface="Arial"/>
                        </a:rPr>
                        <a:t>:</a:t>
                      </a:r>
                      <a:r>
                        <a:rPr lang="en-ZA" sz="1100" kern="1200" baseline="0" dirty="0" smtClean="0">
                          <a:solidFill>
                            <a:srgbClr val="000000"/>
                          </a:solidFill>
                          <a:latin typeface="Arial Black" pitchFamily="34" charset="0"/>
                          <a:ea typeface="Calibri"/>
                          <a:cs typeface="Arial"/>
                        </a:rPr>
                        <a:t> </a:t>
                      </a:r>
                      <a:r>
                        <a:rPr lang="en-ZA" sz="1100" kern="1200" dirty="0" smtClean="0">
                          <a:solidFill>
                            <a:srgbClr val="000000"/>
                          </a:solidFill>
                          <a:latin typeface="Arial Black" pitchFamily="34" charset="0"/>
                          <a:ea typeface="Calibri"/>
                          <a:cs typeface="Arial"/>
                        </a:rPr>
                        <a:t>85</a:t>
                      </a:r>
                      <a:r>
                        <a:rPr lang="en-ZA" sz="1100" kern="1200" dirty="0">
                          <a:solidFill>
                            <a:srgbClr val="000000"/>
                          </a:solidFill>
                          <a:latin typeface="Arial Black" pitchFamily="34" charset="0"/>
                          <a:ea typeface="Calibri"/>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0000"/>
                          </a:solidFill>
                          <a:latin typeface="Arial Black" pitchFamily="34" charset="0"/>
                          <a:ea typeface="Calibri"/>
                          <a:cs typeface="Arial"/>
                        </a:rPr>
                        <a:t>Q2: 93.0%</a:t>
                      </a:r>
                    </a:p>
                    <a:p>
                      <a:pPr>
                        <a:lnSpc>
                          <a:spcPct val="115000"/>
                        </a:lnSpc>
                        <a:spcAft>
                          <a:spcPts val="0"/>
                        </a:spcAft>
                      </a:pPr>
                      <a:r>
                        <a:rPr lang="en-ZA" sz="1100" kern="1200" dirty="0" smtClean="0">
                          <a:solidFill>
                            <a:srgbClr val="000000"/>
                          </a:solidFill>
                          <a:latin typeface="Arial Black" pitchFamily="34" charset="0"/>
                          <a:ea typeface="Calibri"/>
                          <a:cs typeface="Arial"/>
                        </a:rPr>
                        <a:t>Q3: 93.2%</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6" marB="0">
                    <a:solidFill>
                      <a:srgbClr val="00B050"/>
                    </a:solidFill>
                  </a:tcPr>
                </a:tc>
              </a:tr>
              <a:tr h="578406">
                <a:tc vMerge="1">
                  <a:txBody>
                    <a:bodyPr/>
                    <a:lstStyle/>
                    <a:p>
                      <a:endParaRPr lang="en-ZA"/>
                    </a:p>
                  </a:txBody>
                  <a:tcPr/>
                </a:tc>
                <a:tc>
                  <a:txBody>
                    <a:bodyPr/>
                    <a:lstStyle/>
                    <a:p>
                      <a:pPr>
                        <a:lnSpc>
                          <a:spcPct val="115000"/>
                        </a:lnSpc>
                        <a:spcAft>
                          <a:spcPts val="0"/>
                        </a:spcAft>
                      </a:pPr>
                      <a:r>
                        <a:rPr lang="en-ZA" sz="1100" kern="1200" dirty="0">
                          <a:solidFill>
                            <a:srgbClr val="000000"/>
                          </a:solidFill>
                          <a:latin typeface="Arial Black" pitchFamily="34" charset="0"/>
                          <a:ea typeface="Calibri"/>
                          <a:cs typeface="Arial"/>
                        </a:rPr>
                        <a:t>TB </a:t>
                      </a:r>
                      <a:r>
                        <a:rPr lang="en-ZA" sz="1100" kern="1200" dirty="0" err="1">
                          <a:solidFill>
                            <a:srgbClr val="000000"/>
                          </a:solidFill>
                          <a:latin typeface="Arial Black" pitchFamily="34" charset="0"/>
                          <a:ea typeface="Calibri"/>
                          <a:cs typeface="Arial"/>
                        </a:rPr>
                        <a:t>Rifampicin</a:t>
                      </a:r>
                      <a:r>
                        <a:rPr lang="en-ZA" sz="1100" kern="1200" dirty="0">
                          <a:solidFill>
                            <a:srgbClr val="000000"/>
                          </a:solidFill>
                          <a:latin typeface="Arial Black" pitchFamily="34" charset="0"/>
                          <a:ea typeface="Calibri"/>
                          <a:cs typeface="Arial"/>
                        </a:rPr>
                        <a:t> Resistant clients treatment initiation rate</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a:solidFill>
                            <a:srgbClr val="000000"/>
                          </a:solidFill>
                          <a:latin typeface="Arial Black" pitchFamily="34" charset="0"/>
                          <a:ea typeface="Calibri"/>
                          <a:cs typeface="Arial"/>
                        </a:rPr>
                        <a:t>80%</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0000"/>
                          </a:solidFill>
                          <a:latin typeface="Arial Black" pitchFamily="34" charset="0"/>
                          <a:ea typeface="Calibri"/>
                          <a:cs typeface="Arial"/>
                        </a:rPr>
                        <a:t>Q2: 85.7%</a:t>
                      </a:r>
                    </a:p>
                    <a:p>
                      <a:pPr>
                        <a:lnSpc>
                          <a:spcPct val="115000"/>
                        </a:lnSpc>
                        <a:spcAft>
                          <a:spcPts val="0"/>
                        </a:spcAft>
                      </a:pPr>
                      <a:r>
                        <a:rPr lang="en-ZA" sz="1100" kern="1200" dirty="0" smtClean="0">
                          <a:solidFill>
                            <a:srgbClr val="000000"/>
                          </a:solidFill>
                          <a:latin typeface="Arial Black" pitchFamily="34" charset="0"/>
                          <a:ea typeface="Calibri"/>
                          <a:cs typeface="Arial"/>
                        </a:rPr>
                        <a:t>Q3: 62.2%</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6" marB="0">
                    <a:solidFill>
                      <a:srgbClr val="FFFF00"/>
                    </a:solidFill>
                  </a:tcPr>
                </a:tc>
              </a:tr>
              <a:tr h="512488">
                <a:tc rowSpan="3">
                  <a:txBody>
                    <a:bodyPr/>
                    <a:lstStyle/>
                    <a:p>
                      <a:pPr>
                        <a:lnSpc>
                          <a:spcPct val="115000"/>
                        </a:lnSpc>
                        <a:spcAft>
                          <a:spcPts val="0"/>
                        </a:spcAft>
                      </a:pPr>
                      <a:r>
                        <a:rPr lang="en-ZA" sz="1100" dirty="0">
                          <a:latin typeface="Arial Black" pitchFamily="34" charset="0"/>
                          <a:ea typeface="+mn-ea"/>
                          <a:cs typeface="Arial"/>
                        </a:rPr>
                        <a:t>Strengthen patient retention in treatment and care</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a:latin typeface="Arial Black" pitchFamily="34" charset="0"/>
                          <a:ea typeface="+mn-ea"/>
                          <a:cs typeface="Arial"/>
                        </a:rPr>
                        <a:t>TB new client treatment success rate</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2060"/>
                          </a:solidFill>
                          <a:latin typeface="Arial Black" pitchFamily="34" charset="0"/>
                          <a:ea typeface="Calibri"/>
                          <a:cs typeface="Arial"/>
                        </a:rPr>
                        <a:t>Annual target:</a:t>
                      </a:r>
                      <a:r>
                        <a:rPr lang="en-ZA" sz="1100" kern="1200" baseline="0" dirty="0" smtClean="0">
                          <a:solidFill>
                            <a:srgbClr val="002060"/>
                          </a:solidFill>
                          <a:latin typeface="Arial Black" pitchFamily="34" charset="0"/>
                          <a:ea typeface="Calibri"/>
                          <a:cs typeface="Arial"/>
                        </a:rPr>
                        <a:t> </a:t>
                      </a:r>
                      <a:r>
                        <a:rPr lang="en-ZA" sz="1100" dirty="0" smtClean="0">
                          <a:latin typeface="Arial Black" pitchFamily="34" charset="0"/>
                          <a:ea typeface="+mn-ea"/>
                          <a:cs typeface="Arial"/>
                        </a:rPr>
                        <a:t>83</a:t>
                      </a:r>
                      <a:r>
                        <a:rPr lang="en-ZA" sz="1100" dirty="0">
                          <a:latin typeface="Arial Black" pitchFamily="34" charset="0"/>
                          <a:ea typeface="+mn-ea"/>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80.7%</a:t>
                      </a:r>
                    </a:p>
                    <a:p>
                      <a:pPr>
                        <a:lnSpc>
                          <a:spcPct val="115000"/>
                        </a:lnSpc>
                        <a:spcAft>
                          <a:spcPts val="0"/>
                        </a:spcAft>
                      </a:pPr>
                      <a:r>
                        <a:rPr lang="en-ZA" sz="1100" dirty="0" smtClean="0">
                          <a:latin typeface="Arial Black" pitchFamily="34" charset="0"/>
                          <a:ea typeface="Calibri"/>
                          <a:cs typeface="Arial"/>
                        </a:rPr>
                        <a:t>Q3: 83.5%</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6" marB="0">
                    <a:solidFill>
                      <a:srgbClr val="00B050"/>
                    </a:solidFill>
                  </a:tcPr>
                </a:tc>
              </a:tr>
              <a:tr h="512488">
                <a:tc vMerge="1">
                  <a:txBody>
                    <a:bodyPr/>
                    <a:lstStyle/>
                    <a:p>
                      <a:endParaRPr lang="en-ZA"/>
                    </a:p>
                  </a:txBody>
                  <a:tcPr/>
                </a:tc>
                <a:tc>
                  <a:txBody>
                    <a:bodyPr/>
                    <a:lstStyle/>
                    <a:p>
                      <a:pPr>
                        <a:lnSpc>
                          <a:spcPct val="115000"/>
                        </a:lnSpc>
                        <a:spcAft>
                          <a:spcPts val="0"/>
                        </a:spcAft>
                      </a:pPr>
                      <a:r>
                        <a:rPr lang="en-ZA" sz="1100">
                          <a:latin typeface="Arial Black" pitchFamily="34" charset="0"/>
                          <a:ea typeface="+mn-ea"/>
                          <a:cs typeface="Arial"/>
                        </a:rPr>
                        <a:t>TB client loss to follow up rate</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2060"/>
                          </a:solidFill>
                          <a:latin typeface="Arial Black" pitchFamily="34" charset="0"/>
                          <a:ea typeface="Calibri"/>
                          <a:cs typeface="Arial"/>
                        </a:rPr>
                        <a:t>Annual target</a:t>
                      </a:r>
                      <a:r>
                        <a:rPr lang="en-ZA" sz="1100" kern="1200" dirty="0" smtClean="0">
                          <a:solidFill>
                            <a:srgbClr val="000000"/>
                          </a:solidFill>
                          <a:latin typeface="Arial Black" pitchFamily="34" charset="0"/>
                          <a:ea typeface="Calibri"/>
                          <a:cs typeface="Arial"/>
                        </a:rPr>
                        <a:t>:</a:t>
                      </a:r>
                      <a:r>
                        <a:rPr lang="en-ZA" sz="1100" kern="1200" baseline="0" dirty="0" smtClean="0">
                          <a:solidFill>
                            <a:srgbClr val="000000"/>
                          </a:solidFill>
                          <a:latin typeface="Arial Black" pitchFamily="34" charset="0"/>
                          <a:ea typeface="Calibri"/>
                          <a:cs typeface="Arial"/>
                        </a:rPr>
                        <a:t> </a:t>
                      </a:r>
                      <a:r>
                        <a:rPr lang="en-ZA" sz="1100" dirty="0" smtClean="0">
                          <a:latin typeface="Arial Black" pitchFamily="34" charset="0"/>
                          <a:ea typeface="+mn-ea"/>
                          <a:cs typeface="Arial"/>
                        </a:rPr>
                        <a:t>5</a:t>
                      </a:r>
                      <a:r>
                        <a:rPr lang="en-ZA" sz="1100" dirty="0">
                          <a:latin typeface="Arial Black" pitchFamily="34" charset="0"/>
                          <a:ea typeface="+mn-ea"/>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5.2%</a:t>
                      </a:r>
                    </a:p>
                    <a:p>
                      <a:pPr>
                        <a:lnSpc>
                          <a:spcPct val="115000"/>
                        </a:lnSpc>
                        <a:spcAft>
                          <a:spcPts val="0"/>
                        </a:spcAft>
                      </a:pPr>
                      <a:r>
                        <a:rPr lang="en-ZA" sz="1100" dirty="0" smtClean="0">
                          <a:latin typeface="Arial Black" pitchFamily="34" charset="0"/>
                          <a:ea typeface="Calibri"/>
                          <a:cs typeface="Arial"/>
                        </a:rPr>
                        <a:t>Q3: 5.9%</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6" marB="0">
                    <a:solidFill>
                      <a:srgbClr val="FFFF00"/>
                    </a:solidFill>
                  </a:tcPr>
                </a:tc>
              </a:tr>
              <a:tr h="451425">
                <a:tc vMerge="1">
                  <a:txBody>
                    <a:bodyPr/>
                    <a:lstStyle/>
                    <a:p>
                      <a:endParaRPr lang="en-ZA"/>
                    </a:p>
                  </a:txBody>
                  <a:tcPr/>
                </a:tc>
                <a:tc>
                  <a:txBody>
                    <a:bodyPr/>
                    <a:lstStyle/>
                    <a:p>
                      <a:pPr>
                        <a:lnSpc>
                          <a:spcPct val="115000"/>
                        </a:lnSpc>
                        <a:spcAft>
                          <a:spcPts val="0"/>
                        </a:spcAft>
                      </a:pPr>
                      <a:r>
                        <a:rPr lang="en-ZA" sz="1100" dirty="0">
                          <a:latin typeface="Arial Black" pitchFamily="34" charset="0"/>
                          <a:ea typeface="+mn-ea"/>
                          <a:cs typeface="Arial"/>
                        </a:rPr>
                        <a:t>TB client death Rate</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2060"/>
                          </a:solidFill>
                          <a:latin typeface="Arial Black" pitchFamily="34" charset="0"/>
                          <a:ea typeface="Calibri"/>
                          <a:cs typeface="Arial"/>
                        </a:rPr>
                        <a:t>Annual target:</a:t>
                      </a:r>
                      <a:r>
                        <a:rPr lang="en-ZA" sz="1100" kern="1200" baseline="0" dirty="0" smtClean="0">
                          <a:solidFill>
                            <a:srgbClr val="002060"/>
                          </a:solidFill>
                          <a:latin typeface="Arial Black" pitchFamily="34" charset="0"/>
                          <a:ea typeface="Calibri"/>
                          <a:cs typeface="Arial"/>
                        </a:rPr>
                        <a:t> </a:t>
                      </a:r>
                      <a:r>
                        <a:rPr lang="en-ZA" sz="1100" dirty="0" smtClean="0">
                          <a:latin typeface="Arial Black" pitchFamily="34" charset="0"/>
                          <a:ea typeface="+mn-ea"/>
                          <a:cs typeface="Arial"/>
                        </a:rPr>
                        <a:t>6</a:t>
                      </a:r>
                      <a:r>
                        <a:rPr lang="en-ZA" sz="1100" dirty="0">
                          <a:latin typeface="Arial Black" pitchFamily="34" charset="0"/>
                          <a:ea typeface="+mn-ea"/>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4.8%</a:t>
                      </a:r>
                    </a:p>
                    <a:p>
                      <a:pPr>
                        <a:lnSpc>
                          <a:spcPct val="115000"/>
                        </a:lnSpc>
                        <a:spcAft>
                          <a:spcPts val="0"/>
                        </a:spcAft>
                      </a:pPr>
                      <a:r>
                        <a:rPr lang="en-ZA" sz="1100" dirty="0" smtClean="0">
                          <a:latin typeface="Arial Black" pitchFamily="34" charset="0"/>
                          <a:ea typeface="Calibri"/>
                          <a:cs typeface="Arial"/>
                        </a:rPr>
                        <a:t>Q3: 5.0%</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6" marB="0">
                    <a:solidFill>
                      <a:srgbClr val="00B050"/>
                    </a:solidFill>
                  </a:tcPr>
                </a:tc>
              </a:tr>
              <a:tr h="599379">
                <a:tc>
                  <a:txBody>
                    <a:bodyPr/>
                    <a:lstStyle/>
                    <a:p>
                      <a:pPr>
                        <a:lnSpc>
                          <a:spcPct val="115000"/>
                        </a:lnSpc>
                        <a:spcAft>
                          <a:spcPts val="0"/>
                        </a:spcAft>
                      </a:pPr>
                      <a:r>
                        <a:rPr lang="en-ZA" sz="1100" dirty="0">
                          <a:latin typeface="Arial Black" pitchFamily="34" charset="0"/>
                          <a:ea typeface="+mn-ea"/>
                          <a:cs typeface="Arial"/>
                        </a:rPr>
                        <a:t>TB/HIV Co-infection</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a:latin typeface="Arial Black" pitchFamily="34" charset="0"/>
                          <a:ea typeface="+mn-ea"/>
                          <a:cs typeface="Arial"/>
                        </a:rPr>
                        <a:t>TB/HIV co-infected client  on ART rate</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2060"/>
                          </a:solidFill>
                          <a:latin typeface="Arial Black" pitchFamily="34" charset="0"/>
                          <a:ea typeface="Calibri"/>
                          <a:cs typeface="Arial"/>
                        </a:rPr>
                        <a:t>Annual target</a:t>
                      </a:r>
                      <a:r>
                        <a:rPr lang="en-ZA" sz="1100" kern="1200" dirty="0" smtClean="0">
                          <a:solidFill>
                            <a:srgbClr val="000000"/>
                          </a:solidFill>
                          <a:latin typeface="Arial Black" pitchFamily="34" charset="0"/>
                          <a:ea typeface="Calibri"/>
                          <a:cs typeface="Arial"/>
                        </a:rPr>
                        <a:t>:</a:t>
                      </a:r>
                      <a:r>
                        <a:rPr lang="en-ZA" sz="1100" kern="1200" baseline="0" dirty="0" smtClean="0">
                          <a:solidFill>
                            <a:srgbClr val="000000"/>
                          </a:solidFill>
                          <a:latin typeface="Arial Black" pitchFamily="34" charset="0"/>
                          <a:ea typeface="Calibri"/>
                          <a:cs typeface="Arial"/>
                        </a:rPr>
                        <a:t> </a:t>
                      </a:r>
                      <a:r>
                        <a:rPr lang="en-ZA" sz="1100" dirty="0" smtClean="0">
                          <a:latin typeface="Arial Black" pitchFamily="34" charset="0"/>
                          <a:ea typeface="+mn-ea"/>
                          <a:cs typeface="Arial"/>
                        </a:rPr>
                        <a:t>75</a:t>
                      </a:r>
                      <a:r>
                        <a:rPr lang="en-ZA" sz="1100" dirty="0">
                          <a:latin typeface="Arial Black" pitchFamily="34" charset="0"/>
                          <a:ea typeface="+mn-ea"/>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chemeClr val="dk1"/>
                          </a:solidFill>
                          <a:latin typeface="Arial Black" pitchFamily="34" charset="0"/>
                          <a:ea typeface="+mn-ea"/>
                          <a:cs typeface="+mn-cs"/>
                        </a:rPr>
                        <a:t>Q2: 77.0%</a:t>
                      </a:r>
                    </a:p>
                    <a:p>
                      <a:pPr>
                        <a:lnSpc>
                          <a:spcPct val="115000"/>
                        </a:lnSpc>
                        <a:spcAft>
                          <a:spcPts val="0"/>
                        </a:spcAft>
                      </a:pPr>
                      <a:r>
                        <a:rPr lang="en-ZA" sz="1100" kern="1200" dirty="0" smtClean="0">
                          <a:solidFill>
                            <a:schemeClr val="dk1"/>
                          </a:solidFill>
                          <a:latin typeface="Arial Black" pitchFamily="34" charset="0"/>
                          <a:ea typeface="+mn-ea"/>
                          <a:cs typeface="+mn-cs"/>
                        </a:rPr>
                        <a:t>Q3:</a:t>
                      </a:r>
                      <a:r>
                        <a:rPr lang="en-ZA" sz="1100" kern="1200" baseline="0" dirty="0" smtClean="0">
                          <a:solidFill>
                            <a:schemeClr val="dk1"/>
                          </a:solidFill>
                          <a:latin typeface="Arial Black" pitchFamily="34" charset="0"/>
                          <a:ea typeface="+mn-ea"/>
                          <a:cs typeface="+mn-cs"/>
                        </a:rPr>
                        <a:t> </a:t>
                      </a:r>
                      <a:r>
                        <a:rPr lang="en-ZA" sz="1100" kern="1200" dirty="0" smtClean="0">
                          <a:solidFill>
                            <a:schemeClr val="dk1"/>
                          </a:solidFill>
                          <a:latin typeface="Arial Black" pitchFamily="34" charset="0"/>
                          <a:ea typeface="+mn-ea"/>
                          <a:cs typeface="+mn-cs"/>
                        </a:rPr>
                        <a:t>82.8%</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6" marB="0">
                    <a:solidFill>
                      <a:srgbClr val="00B050"/>
                    </a:solidFill>
                  </a:tcPr>
                </a:tc>
              </a:tr>
            </a:tbl>
          </a:graphicData>
        </a:graphic>
      </p:graphicFrame>
      <p:sp>
        <p:nvSpPr>
          <p:cNvPr id="31797" name="Slide Number Placeholder 19"/>
          <p:cNvSpPr txBox="1">
            <a:spLocks/>
          </p:cNvSpPr>
          <p:nvPr/>
        </p:nvSpPr>
        <p:spPr bwMode="auto">
          <a:xfrm>
            <a:off x="8101013" y="6381750"/>
            <a:ext cx="765175" cy="365125"/>
          </a:xfrm>
          <a:prstGeom prst="rect">
            <a:avLst/>
          </a:prstGeom>
          <a:noFill/>
          <a:ln w="9525">
            <a:noFill/>
            <a:miter lim="800000"/>
            <a:headEnd/>
            <a:tailEnd/>
          </a:ln>
        </p:spPr>
        <p:txBody>
          <a:bodyPr/>
          <a:lstStyle/>
          <a:p>
            <a:r>
              <a:rPr lang="en-US"/>
              <a:t>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32771" name="Slide Number Placeholder 19"/>
          <p:cNvSpPr txBox="1">
            <a:spLocks/>
          </p:cNvSpPr>
          <p:nvPr/>
        </p:nvSpPr>
        <p:spPr bwMode="auto">
          <a:xfrm>
            <a:off x="8027988" y="6356350"/>
            <a:ext cx="658812" cy="365125"/>
          </a:xfrm>
          <a:prstGeom prst="rect">
            <a:avLst/>
          </a:prstGeom>
          <a:noFill/>
          <a:ln w="9525">
            <a:noFill/>
            <a:miter lim="800000"/>
            <a:headEnd/>
            <a:tailEnd/>
          </a:ln>
        </p:spPr>
        <p:txBody>
          <a:bodyPr/>
          <a:lstStyle/>
          <a:p>
            <a:pPr algn="r"/>
            <a:endParaRPr lang="en-US"/>
          </a:p>
        </p:txBody>
      </p:sp>
      <p:sp>
        <p:nvSpPr>
          <p:cNvPr id="32772"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3:</a:t>
            </a:r>
            <a:r>
              <a:rPr lang="en-ZA" sz="2800" b="1">
                <a:solidFill>
                  <a:schemeClr val="bg1"/>
                </a:solidFill>
              </a:rPr>
              <a:t> HIV and AIDS, TB and Maternal Child and Women’s Health </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125538"/>
          <a:ext cx="8785225" cy="2634567"/>
        </p:xfrm>
        <a:graphic>
          <a:graphicData uri="http://schemas.openxmlformats.org/drawingml/2006/table">
            <a:tbl>
              <a:tblPr firstRow="1" bandRow="1">
                <a:tableStyleId>{5C22544A-7EE6-4342-B048-85BDC9FD1C3A}</a:tableStyleId>
              </a:tblPr>
              <a:tblGrid>
                <a:gridCol w="2016377"/>
                <a:gridCol w="2304289"/>
                <a:gridCol w="1080135"/>
                <a:gridCol w="1440180"/>
                <a:gridCol w="1944244"/>
              </a:tblGrid>
              <a:tr h="687393">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marL="91441" marR="91441" marT="45727" marB="45727"/>
                </a:tc>
                <a:tc>
                  <a:txBody>
                    <a:bodyPr/>
                    <a:lstStyle/>
                    <a:p>
                      <a:pPr algn="l"/>
                      <a:r>
                        <a:rPr lang="en-US" sz="1100" smtClean="0">
                          <a:latin typeface="Arial Black" pitchFamily="34" charset="0"/>
                        </a:rPr>
                        <a:t>Indicator</a:t>
                      </a:r>
                      <a:endParaRPr lang="en-US" sz="1100" dirty="0">
                        <a:latin typeface="Arial Black" pitchFamily="34" charset="0"/>
                      </a:endParaRPr>
                    </a:p>
                  </a:txBody>
                  <a:tcPr marL="91441" marR="91441" marT="45727" marB="45727"/>
                </a:tc>
                <a:tc>
                  <a:txBody>
                    <a:bodyPr/>
                    <a:lstStyle/>
                    <a:p>
                      <a:pPr algn="l"/>
                      <a:r>
                        <a:rPr lang="en-US" sz="1100" dirty="0" smtClean="0">
                          <a:latin typeface="Arial Black" pitchFamily="34" charset="0"/>
                        </a:rPr>
                        <a:t>Target</a:t>
                      </a:r>
                      <a:endParaRPr lang="en-US" sz="1100" dirty="0">
                        <a:latin typeface="Arial Black" pitchFamily="34" charset="0"/>
                      </a:endParaRPr>
                    </a:p>
                  </a:txBody>
                  <a:tcPr marL="91441" marR="91441" marT="45727" marB="45727"/>
                </a:tc>
                <a:tc>
                  <a:txBody>
                    <a:bodyPr/>
                    <a:lstStyle/>
                    <a:p>
                      <a:r>
                        <a:rPr lang="en-US" sz="1100" dirty="0" smtClean="0">
                          <a:latin typeface="Arial Black" pitchFamily="34" charset="0"/>
                        </a:rPr>
                        <a:t>P</a:t>
                      </a:r>
                      <a:r>
                        <a:rPr lang="en-US" sz="1100" baseline="0" dirty="0" smtClean="0">
                          <a:latin typeface="Arial Black" pitchFamily="34" charset="0"/>
                        </a:rPr>
                        <a:t>erformance</a:t>
                      </a:r>
                      <a:endParaRPr lang="en-US" sz="1100" dirty="0">
                        <a:latin typeface="Arial Black" pitchFamily="34" charset="0"/>
                      </a:endParaRPr>
                    </a:p>
                  </a:txBody>
                  <a:tcPr marL="91441" marR="91441" marT="45727" marB="45727"/>
                </a:tc>
                <a:tc>
                  <a:txBody>
                    <a:bodyPr/>
                    <a:lstStyle/>
                    <a:p>
                      <a:pPr algn="l"/>
                      <a:endParaRPr lang="en-US" sz="1100" dirty="0">
                        <a:latin typeface="Arial Black" pitchFamily="34" charset="0"/>
                      </a:endParaRPr>
                    </a:p>
                  </a:txBody>
                  <a:tcPr marL="91441" marR="91441" marT="45727" marB="45727"/>
                </a:tc>
              </a:tr>
              <a:tr h="385632">
                <a:tc rowSpan="3">
                  <a:txBody>
                    <a:bodyPr/>
                    <a:lstStyle/>
                    <a:p>
                      <a:pPr>
                        <a:lnSpc>
                          <a:spcPct val="115000"/>
                        </a:lnSpc>
                        <a:spcAft>
                          <a:spcPts val="0"/>
                        </a:spcAft>
                      </a:pPr>
                      <a:r>
                        <a:rPr lang="en-ZA" sz="1100" dirty="0">
                          <a:latin typeface="Arial Black" pitchFamily="34" charset="0"/>
                          <a:ea typeface="+mn-ea"/>
                          <a:cs typeface="Arial"/>
                        </a:rPr>
                        <a:t>Strengthen patient retention in treatment and care</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a:latin typeface="Arial Black" pitchFamily="34" charset="0"/>
                          <a:ea typeface="+mn-ea"/>
                          <a:cs typeface="Arial"/>
                        </a:rPr>
                        <a:t>TB MDR client loss to follow up rate</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2060"/>
                          </a:solidFill>
                          <a:latin typeface="Arial Black" pitchFamily="34" charset="0"/>
                          <a:ea typeface="Calibri"/>
                          <a:cs typeface="Arial"/>
                        </a:rPr>
                        <a:t>Annual </a:t>
                      </a:r>
                      <a:r>
                        <a:rPr lang="en-ZA" sz="1100" kern="1200" baseline="0" dirty="0" smtClean="0">
                          <a:solidFill>
                            <a:srgbClr val="002060"/>
                          </a:solidFill>
                          <a:latin typeface="Arial Black" pitchFamily="34" charset="0"/>
                          <a:ea typeface="Calibri"/>
                          <a:cs typeface="Arial"/>
                        </a:rPr>
                        <a:t> Target</a:t>
                      </a:r>
                      <a:r>
                        <a:rPr lang="en-ZA" sz="1100" kern="1200" baseline="0" dirty="0" smtClean="0">
                          <a:solidFill>
                            <a:srgbClr val="000000"/>
                          </a:solidFill>
                          <a:latin typeface="Arial Black" pitchFamily="34" charset="0"/>
                          <a:ea typeface="Calibri"/>
                          <a:cs typeface="Arial"/>
                        </a:rPr>
                        <a:t>: </a:t>
                      </a:r>
                      <a:r>
                        <a:rPr lang="en-ZA" sz="1100" dirty="0" smtClean="0">
                          <a:latin typeface="Arial Black" pitchFamily="34" charset="0"/>
                          <a:ea typeface="+mn-ea"/>
                          <a:cs typeface="Arial"/>
                        </a:rPr>
                        <a:t>16</a:t>
                      </a:r>
                      <a:r>
                        <a:rPr lang="en-ZA" sz="1100" dirty="0">
                          <a:latin typeface="Arial Black" pitchFamily="34" charset="0"/>
                          <a:ea typeface="+mn-ea"/>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20.2%</a:t>
                      </a:r>
                    </a:p>
                    <a:p>
                      <a:pPr>
                        <a:lnSpc>
                          <a:spcPct val="115000"/>
                        </a:lnSpc>
                        <a:spcAft>
                          <a:spcPts val="0"/>
                        </a:spcAft>
                      </a:pPr>
                      <a:r>
                        <a:rPr lang="en-ZA" sz="1100" dirty="0" smtClean="0">
                          <a:latin typeface="Arial Black" pitchFamily="34" charset="0"/>
                          <a:ea typeface="Calibri"/>
                          <a:cs typeface="Arial"/>
                        </a:rPr>
                        <a:t>Q3: 21.0%</a:t>
                      </a:r>
                    </a:p>
                    <a:p>
                      <a:pPr>
                        <a:lnSpc>
                          <a:spcPct val="115000"/>
                        </a:lnSpc>
                        <a:spcAft>
                          <a:spcPts val="0"/>
                        </a:spcAft>
                      </a:pPr>
                      <a:endParaRPr lang="en-ZA" sz="1100" dirty="0" smtClean="0">
                        <a:latin typeface="Arial Black" pitchFamily="34" charset="0"/>
                        <a:ea typeface="Calibri"/>
                        <a:cs typeface="Arial"/>
                      </a:endParaRPr>
                    </a:p>
                  </a:txBody>
                  <a:tcPr marL="68581" marR="68581"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100" b="1" i="0" u="none" strike="noStrike" dirty="0">
                        <a:solidFill>
                          <a:schemeClr val="tx1"/>
                        </a:solidFill>
                        <a:latin typeface="Arial Black" pitchFamily="34" charset="0"/>
                      </a:endParaRPr>
                    </a:p>
                  </a:txBody>
                  <a:tcPr marL="9525" marR="9525" marT="9526" marB="0">
                    <a:solidFill>
                      <a:srgbClr val="FF0000"/>
                    </a:solidFill>
                  </a:tcPr>
                </a:tc>
              </a:tr>
              <a:tr h="856291">
                <a:tc vMerge="1">
                  <a:txBody>
                    <a:bodyPr/>
                    <a:lstStyle/>
                    <a:p>
                      <a:endParaRPr lang="en-ZA"/>
                    </a:p>
                  </a:txBody>
                  <a:tcPr/>
                </a:tc>
                <a:tc>
                  <a:txBody>
                    <a:bodyPr/>
                    <a:lstStyle/>
                    <a:p>
                      <a:pPr>
                        <a:lnSpc>
                          <a:spcPct val="115000"/>
                        </a:lnSpc>
                        <a:spcAft>
                          <a:spcPts val="0"/>
                        </a:spcAft>
                      </a:pPr>
                      <a:r>
                        <a:rPr lang="en-ZA" sz="1100" dirty="0">
                          <a:latin typeface="Arial Black" pitchFamily="34" charset="0"/>
                          <a:ea typeface="+mn-ea"/>
                          <a:cs typeface="Arial"/>
                        </a:rPr>
                        <a:t>TB MDR client death Rate</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2060"/>
                          </a:solidFill>
                          <a:latin typeface="Arial Black" pitchFamily="34" charset="0"/>
                          <a:ea typeface="Calibri"/>
                          <a:cs typeface="Arial"/>
                        </a:rPr>
                        <a:t>Annual </a:t>
                      </a:r>
                      <a:r>
                        <a:rPr lang="en-ZA" sz="1100" kern="1200" baseline="0" dirty="0" smtClean="0">
                          <a:solidFill>
                            <a:srgbClr val="002060"/>
                          </a:solidFill>
                          <a:latin typeface="Arial Black" pitchFamily="34" charset="0"/>
                          <a:ea typeface="Calibri"/>
                          <a:cs typeface="Arial"/>
                        </a:rPr>
                        <a:t> Target</a:t>
                      </a:r>
                      <a:r>
                        <a:rPr lang="en-ZA" sz="1100" kern="1200" baseline="0" dirty="0" smtClean="0">
                          <a:solidFill>
                            <a:srgbClr val="000000"/>
                          </a:solidFill>
                          <a:latin typeface="Arial Black" pitchFamily="34" charset="0"/>
                          <a:ea typeface="Calibri"/>
                          <a:cs typeface="Arial"/>
                        </a:rPr>
                        <a:t>: </a:t>
                      </a:r>
                      <a:r>
                        <a:rPr lang="en-ZA" sz="1100" dirty="0" smtClean="0">
                          <a:latin typeface="Arial Black" pitchFamily="34" charset="0"/>
                          <a:ea typeface="+mn-ea"/>
                          <a:cs typeface="Arial"/>
                        </a:rPr>
                        <a:t>15</a:t>
                      </a:r>
                      <a:r>
                        <a:rPr lang="en-ZA" sz="1100" dirty="0">
                          <a:latin typeface="Arial Black" pitchFamily="34" charset="0"/>
                          <a:ea typeface="+mn-ea"/>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18.5%</a:t>
                      </a:r>
                      <a:br>
                        <a:rPr lang="en-ZA" sz="1100" dirty="0" smtClean="0">
                          <a:latin typeface="Arial Black" pitchFamily="34" charset="0"/>
                          <a:ea typeface="Calibri"/>
                          <a:cs typeface="Arial"/>
                        </a:rPr>
                      </a:br>
                      <a:r>
                        <a:rPr lang="en-ZA" sz="1100" dirty="0" smtClean="0">
                          <a:latin typeface="Arial Black" pitchFamily="34" charset="0"/>
                          <a:ea typeface="Calibri"/>
                          <a:cs typeface="Arial"/>
                        </a:rPr>
                        <a:t>Q3: 20.0%</a:t>
                      </a:r>
                    </a:p>
                    <a:p>
                      <a:pPr>
                        <a:lnSpc>
                          <a:spcPct val="115000"/>
                        </a:lnSpc>
                        <a:spcAft>
                          <a:spcPts val="0"/>
                        </a:spcAft>
                      </a:pPr>
                      <a:endParaRPr lang="en-ZA" sz="1100" dirty="0" smtClean="0">
                        <a:latin typeface="Arial Black" pitchFamily="34" charset="0"/>
                        <a:ea typeface="Calibri"/>
                        <a:cs typeface="Arial"/>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6" marB="0">
                    <a:solidFill>
                      <a:srgbClr val="FF0000"/>
                    </a:solidFill>
                  </a:tcPr>
                </a:tc>
              </a:tr>
              <a:tr h="512525">
                <a:tc vMerge="1">
                  <a:txBody>
                    <a:bodyPr/>
                    <a:lstStyle/>
                    <a:p>
                      <a:endParaRPr lang="en-ZA"/>
                    </a:p>
                  </a:txBody>
                  <a:tcPr/>
                </a:tc>
                <a:tc>
                  <a:txBody>
                    <a:bodyPr/>
                    <a:lstStyle/>
                    <a:p>
                      <a:pPr>
                        <a:lnSpc>
                          <a:spcPct val="115000"/>
                        </a:lnSpc>
                        <a:spcAft>
                          <a:spcPts val="0"/>
                        </a:spcAft>
                      </a:pPr>
                      <a:r>
                        <a:rPr lang="en-ZA" sz="1100">
                          <a:latin typeface="Arial Black" pitchFamily="34" charset="0"/>
                          <a:ea typeface="+mn-ea"/>
                          <a:cs typeface="Arial"/>
                        </a:rPr>
                        <a:t>TB MDR treatment success rate</a:t>
                      </a:r>
                      <a:endParaRPr lang="en-ZA" sz="110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kern="1200" dirty="0" smtClean="0">
                          <a:solidFill>
                            <a:srgbClr val="002060"/>
                          </a:solidFill>
                          <a:latin typeface="Arial Black" pitchFamily="34" charset="0"/>
                          <a:ea typeface="Calibri"/>
                          <a:cs typeface="Arial"/>
                        </a:rPr>
                        <a:t>Annual </a:t>
                      </a:r>
                      <a:r>
                        <a:rPr lang="en-ZA" sz="1100" kern="1200" baseline="0" dirty="0" smtClean="0">
                          <a:solidFill>
                            <a:srgbClr val="002060"/>
                          </a:solidFill>
                          <a:latin typeface="Arial Black" pitchFamily="34" charset="0"/>
                          <a:ea typeface="Calibri"/>
                          <a:cs typeface="Arial"/>
                        </a:rPr>
                        <a:t> Target</a:t>
                      </a:r>
                      <a:r>
                        <a:rPr lang="en-ZA" sz="1100" kern="1200" baseline="0" dirty="0" smtClean="0">
                          <a:solidFill>
                            <a:srgbClr val="000000"/>
                          </a:solidFill>
                          <a:latin typeface="Arial Black" pitchFamily="34" charset="0"/>
                          <a:ea typeface="Calibri"/>
                          <a:cs typeface="Arial"/>
                        </a:rPr>
                        <a:t>: </a:t>
                      </a:r>
                      <a:r>
                        <a:rPr lang="en-ZA" sz="1100" dirty="0" smtClean="0">
                          <a:latin typeface="Arial Black" pitchFamily="34" charset="0"/>
                          <a:ea typeface="+mn-ea"/>
                          <a:cs typeface="Arial"/>
                        </a:rPr>
                        <a:t>55</a:t>
                      </a:r>
                      <a:r>
                        <a:rPr lang="en-ZA" sz="1100" dirty="0">
                          <a:latin typeface="Arial Black" pitchFamily="34" charset="0"/>
                          <a:ea typeface="+mn-ea"/>
                          <a:cs typeface="Arial"/>
                        </a:rPr>
                        <a:t>%</a:t>
                      </a:r>
                      <a:endParaRPr lang="en-ZA" sz="11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100" dirty="0" smtClean="0">
                          <a:latin typeface="Arial Black" pitchFamily="34" charset="0"/>
                          <a:ea typeface="Calibri"/>
                          <a:cs typeface="Arial"/>
                        </a:rPr>
                        <a:t>Q2:  40.8%</a:t>
                      </a:r>
                    </a:p>
                    <a:p>
                      <a:pPr>
                        <a:lnSpc>
                          <a:spcPct val="115000"/>
                        </a:lnSpc>
                        <a:spcAft>
                          <a:spcPts val="0"/>
                        </a:spcAft>
                      </a:pPr>
                      <a:r>
                        <a:rPr lang="en-ZA" sz="1100" dirty="0" smtClean="0">
                          <a:latin typeface="Arial Black" pitchFamily="34" charset="0"/>
                          <a:ea typeface="Calibri"/>
                          <a:cs typeface="Arial"/>
                        </a:rPr>
                        <a:t>Q3: 39.7%</a:t>
                      </a:r>
                      <a:endParaRPr lang="en-ZA" sz="1100" dirty="0">
                        <a:latin typeface="Arial Black" pitchFamily="34" charset="0"/>
                        <a:ea typeface="Calibri"/>
                        <a:cs typeface="Times New Roman"/>
                      </a:endParaRPr>
                    </a:p>
                  </a:txBody>
                  <a:tcPr marL="68581" marR="68581" marT="0" marB="0"/>
                </a:tc>
                <a:tc>
                  <a:txBody>
                    <a:bodyPr/>
                    <a:lstStyle/>
                    <a:p>
                      <a:pPr algn="l" fontAlgn="t"/>
                      <a:endParaRPr lang="en-ZA" sz="1100" b="1" i="0" u="none" strike="noStrike" dirty="0">
                        <a:solidFill>
                          <a:schemeClr val="tx1"/>
                        </a:solidFill>
                        <a:latin typeface="Arial Black" pitchFamily="34" charset="0"/>
                      </a:endParaRPr>
                    </a:p>
                  </a:txBody>
                  <a:tcPr marL="9525" marR="9525" marT="9526" marB="0">
                    <a:solidFill>
                      <a:srgbClr val="FFFF00"/>
                    </a:solidFill>
                  </a:tcPr>
                </a:tc>
              </a:tr>
            </a:tbl>
          </a:graphicData>
        </a:graphic>
      </p:graphicFrame>
      <p:sp>
        <p:nvSpPr>
          <p:cNvPr id="32804" name="Slide Number Placeholder 19"/>
          <p:cNvSpPr txBox="1">
            <a:spLocks/>
          </p:cNvSpPr>
          <p:nvPr/>
        </p:nvSpPr>
        <p:spPr bwMode="auto">
          <a:xfrm>
            <a:off x="8172450" y="6381750"/>
            <a:ext cx="693738" cy="365125"/>
          </a:xfrm>
          <a:prstGeom prst="rect">
            <a:avLst/>
          </a:prstGeom>
          <a:noFill/>
          <a:ln w="9525">
            <a:noFill/>
            <a:miter lim="800000"/>
            <a:headEnd/>
            <a:tailEnd/>
          </a:ln>
        </p:spPr>
        <p:txBody>
          <a:bodyPr/>
          <a:lstStyle/>
          <a:p>
            <a:r>
              <a:rPr lang="en-US"/>
              <a:t>26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33795" name="Slide Number Placeholder 19"/>
          <p:cNvSpPr txBox="1">
            <a:spLocks/>
          </p:cNvSpPr>
          <p:nvPr/>
        </p:nvSpPr>
        <p:spPr bwMode="auto">
          <a:xfrm>
            <a:off x="6732588" y="6165850"/>
            <a:ext cx="2133600" cy="365125"/>
          </a:xfrm>
          <a:prstGeom prst="rect">
            <a:avLst/>
          </a:prstGeom>
          <a:noFill/>
          <a:ln w="9525">
            <a:noFill/>
            <a:miter lim="800000"/>
            <a:headEnd/>
            <a:tailEnd/>
          </a:ln>
        </p:spPr>
        <p:txBody>
          <a:bodyPr/>
          <a:lstStyle/>
          <a:p>
            <a:pPr algn="r"/>
            <a:endParaRPr lang="en-US"/>
          </a:p>
        </p:txBody>
      </p:sp>
      <p:sp>
        <p:nvSpPr>
          <p:cNvPr id="33796"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3:</a:t>
            </a:r>
            <a:r>
              <a:rPr lang="en-ZA" sz="2800" b="1">
                <a:solidFill>
                  <a:schemeClr val="bg1"/>
                </a:solidFill>
              </a:rPr>
              <a:t> HIV and AIDS, TB and Maternal Child and Women’s Health </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250825" y="1125538"/>
          <a:ext cx="8640763" cy="4346782"/>
        </p:xfrm>
        <a:graphic>
          <a:graphicData uri="http://schemas.openxmlformats.org/drawingml/2006/table">
            <a:tbl>
              <a:tblPr firstRow="1" bandRow="1">
                <a:tableStyleId>{5C22544A-7EE6-4342-B048-85BDC9FD1C3A}</a:tableStyleId>
              </a:tblPr>
              <a:tblGrid>
                <a:gridCol w="1584267"/>
                <a:gridCol w="1728796"/>
                <a:gridCol w="1656184"/>
                <a:gridCol w="2304256"/>
                <a:gridCol w="1367260"/>
              </a:tblGrid>
              <a:tr h="503701">
                <a:tc>
                  <a:txBody>
                    <a:bodyPr/>
                    <a:lstStyle/>
                    <a:p>
                      <a:r>
                        <a:rPr lang="en-US" sz="1000" dirty="0" smtClean="0">
                          <a:latin typeface="Arial Black" pitchFamily="34" charset="0"/>
                        </a:rPr>
                        <a:t>Strategic Objective</a:t>
                      </a:r>
                      <a:endParaRPr lang="en-US" sz="1000" dirty="0">
                        <a:latin typeface="Arial Black" pitchFamily="34" charset="0"/>
                      </a:endParaRPr>
                    </a:p>
                  </a:txBody>
                  <a:tcPr marL="91445" marR="91445" marT="45715" marB="45715" anchor="ctr"/>
                </a:tc>
                <a:tc>
                  <a:txBody>
                    <a:bodyPr/>
                    <a:lstStyle/>
                    <a:p>
                      <a:r>
                        <a:rPr lang="en-US" sz="1000" dirty="0" smtClean="0">
                          <a:latin typeface="Arial Black" pitchFamily="34" charset="0"/>
                        </a:rPr>
                        <a:t>Indicator</a:t>
                      </a:r>
                      <a:endParaRPr lang="en-US" sz="1000" dirty="0">
                        <a:latin typeface="Arial Black" pitchFamily="34" charset="0"/>
                      </a:endParaRPr>
                    </a:p>
                  </a:txBody>
                  <a:tcPr marL="91445" marR="91445" marT="45715" marB="45715" anchor="ctr"/>
                </a:tc>
                <a:tc>
                  <a:txBody>
                    <a:bodyPr/>
                    <a:lstStyle/>
                    <a:p>
                      <a:r>
                        <a:rPr lang="en-US" sz="1000" dirty="0" smtClean="0">
                          <a:latin typeface="Arial Black" pitchFamily="34" charset="0"/>
                        </a:rPr>
                        <a:t>Target</a:t>
                      </a:r>
                      <a:endParaRPr lang="en-US" sz="1000" dirty="0">
                        <a:latin typeface="Arial Black" pitchFamily="34" charset="0"/>
                      </a:endParaRPr>
                    </a:p>
                  </a:txBody>
                  <a:tcPr marL="91445" marR="91445" marT="45715" marB="45715" anchor="ctr"/>
                </a:tc>
                <a:tc>
                  <a:txBody>
                    <a:bodyPr/>
                    <a:lstStyle/>
                    <a:p>
                      <a:r>
                        <a:rPr lang="en-US" sz="1000" baseline="0" dirty="0" smtClean="0">
                          <a:latin typeface="Arial Black" pitchFamily="34" charset="0"/>
                        </a:rPr>
                        <a:t>Performance</a:t>
                      </a:r>
                      <a:endParaRPr lang="en-US" sz="1000" dirty="0">
                        <a:latin typeface="Arial Black" pitchFamily="34" charset="0"/>
                      </a:endParaRPr>
                    </a:p>
                  </a:txBody>
                  <a:tcPr marL="91445" marR="91445"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L="91445" marR="91445" marT="45715" marB="45715" anchor="ctr"/>
                </a:tc>
              </a:tr>
              <a:tr h="458688">
                <a:tc rowSpan="3">
                  <a:txBody>
                    <a:bodyPr/>
                    <a:lstStyle/>
                    <a:p>
                      <a:pPr algn="l" fontAlgn="t"/>
                      <a:r>
                        <a:rPr lang="en-ZA" sz="1000" b="0" i="0" u="none" strike="noStrike" dirty="0">
                          <a:solidFill>
                            <a:srgbClr val="000000"/>
                          </a:solidFill>
                          <a:latin typeface="Arial Black" pitchFamily="34" charset="0"/>
                        </a:rPr>
                        <a:t>To reduce the maternal mortality ratio to under 100 per 100 000 live births.</a:t>
                      </a:r>
                    </a:p>
                  </a:txBody>
                  <a:tcPr marL="9526" marR="9526" marT="9524" marB="0"/>
                </a:tc>
                <a:tc>
                  <a:txBody>
                    <a:bodyPr/>
                    <a:lstStyle/>
                    <a:p>
                      <a:pPr algn="l" fontAlgn="t"/>
                      <a:r>
                        <a:rPr lang="en-ZA" sz="1000" b="0" i="0" u="none" strike="noStrike" dirty="0">
                          <a:solidFill>
                            <a:srgbClr val="000000"/>
                          </a:solidFill>
                          <a:latin typeface="Arial Black" pitchFamily="34" charset="0"/>
                        </a:rPr>
                        <a:t>Antenatal 1</a:t>
                      </a:r>
                      <a:r>
                        <a:rPr lang="en-ZA" sz="1000" b="0" i="0" u="none" strike="noStrike" baseline="30000" dirty="0">
                          <a:solidFill>
                            <a:srgbClr val="000000"/>
                          </a:solidFill>
                          <a:latin typeface="Arial Black" pitchFamily="34" charset="0"/>
                        </a:rPr>
                        <a:t>st</a:t>
                      </a:r>
                      <a:r>
                        <a:rPr lang="en-ZA" sz="1000" b="0" i="0" u="none" strike="noStrike" dirty="0">
                          <a:solidFill>
                            <a:srgbClr val="000000"/>
                          </a:solidFill>
                          <a:latin typeface="Arial Black" pitchFamily="34" charset="0"/>
                        </a:rPr>
                        <a:t> visit before 20 weeks </a:t>
                      </a:r>
                      <a:r>
                        <a:rPr lang="en-ZA" sz="1000" b="0" i="0" u="none" strike="noStrike" dirty="0" smtClean="0">
                          <a:solidFill>
                            <a:srgbClr val="000000"/>
                          </a:solidFill>
                          <a:latin typeface="Arial Black" pitchFamily="34" charset="0"/>
                        </a:rPr>
                        <a:t>rate</a:t>
                      </a:r>
                      <a:endParaRPr lang="en-ZA" sz="1000" b="0" i="0" u="none" strike="noStrike" dirty="0">
                        <a:solidFill>
                          <a:srgbClr val="000000"/>
                        </a:solidFill>
                        <a:latin typeface="Arial Black" pitchFamily="34" charset="0"/>
                      </a:endParaRPr>
                    </a:p>
                  </a:txBody>
                  <a:tcPr marL="9526" marR="9526" marT="9524"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a:t>
                      </a:r>
                      <a:r>
                        <a:rPr lang="en-ZA" sz="1000" baseline="0" dirty="0" smtClean="0">
                          <a:solidFill>
                            <a:schemeClr val="tx1"/>
                          </a:solidFill>
                          <a:latin typeface="Arial Black" pitchFamily="34" charset="0"/>
                          <a:ea typeface="Calibri"/>
                          <a:cs typeface="Arial"/>
                        </a:rPr>
                        <a:t> 57%</a:t>
                      </a:r>
                      <a:endParaRPr lang="en-ZA" sz="100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Q3 Target</a:t>
                      </a:r>
                      <a:r>
                        <a:rPr lang="en-ZA" sz="1000" baseline="0" dirty="0" smtClean="0">
                          <a:solidFill>
                            <a:schemeClr val="tx2">
                              <a:lumMod val="60000"/>
                              <a:lumOff val="40000"/>
                            </a:schemeClr>
                          </a:solidFill>
                          <a:latin typeface="Arial Black" pitchFamily="34" charset="0"/>
                          <a:ea typeface="Calibri"/>
                          <a:cs typeface="Arial"/>
                        </a:rPr>
                        <a:t> </a:t>
                      </a:r>
                      <a:r>
                        <a:rPr lang="en-ZA" sz="1000" dirty="0" smtClean="0">
                          <a:latin typeface="Arial Black" pitchFamily="34" charset="0"/>
                          <a:ea typeface="Calibri"/>
                          <a:cs typeface="Arial"/>
                        </a:rPr>
                        <a:t>: 59% </a:t>
                      </a:r>
                      <a:endParaRPr lang="en-ZA" sz="1000" dirty="0">
                        <a:latin typeface="Arial Black" pitchFamily="34" charset="0"/>
                        <a:ea typeface="Calibri"/>
                        <a:cs typeface="Times New Roman"/>
                      </a:endParaRPr>
                    </a:p>
                  </a:txBody>
                  <a:tcPr marL="68584" marR="68584" marT="0" marB="0"/>
                </a:tc>
                <a:tc>
                  <a:txBody>
                    <a:bodyPr/>
                    <a:lstStyle/>
                    <a:p>
                      <a:pPr>
                        <a:lnSpc>
                          <a:spcPct val="100000"/>
                        </a:lnSpc>
                        <a:spcBef>
                          <a:spcPts val="1000"/>
                        </a:spcBef>
                        <a:spcAft>
                          <a:spcPts val="1000"/>
                        </a:spcAft>
                      </a:pPr>
                      <a:r>
                        <a:rPr lang="en-US" sz="1000" kern="1200" dirty="0" smtClean="0">
                          <a:solidFill>
                            <a:schemeClr val="dk1"/>
                          </a:solidFill>
                          <a:latin typeface="Arial Black" pitchFamily="34" charset="0"/>
                          <a:ea typeface="+mn-ea"/>
                          <a:cs typeface="+mn-cs"/>
                        </a:rPr>
                        <a:t>Q2: 61.7%                              Q3:</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63.9% (October and November)</a:t>
                      </a:r>
                      <a:endParaRPr lang="en-ZA" sz="1000" dirty="0">
                        <a:latin typeface="Arial Black" pitchFamily="34" charset="0"/>
                        <a:ea typeface="Times New Roman"/>
                        <a:cs typeface="Times New Roman"/>
                      </a:endParaRPr>
                    </a:p>
                  </a:txBody>
                  <a:tcPr marL="68584" marR="68584" marT="0" marB="0"/>
                </a:tc>
                <a:tc>
                  <a:txBody>
                    <a:bodyPr/>
                    <a:lstStyle/>
                    <a:p>
                      <a:pPr>
                        <a:lnSpc>
                          <a:spcPct val="115000"/>
                        </a:lnSpc>
                        <a:spcAft>
                          <a:spcPts val="0"/>
                        </a:spcAft>
                      </a:pPr>
                      <a:endParaRPr lang="en-ZA" sz="1000" dirty="0">
                        <a:latin typeface="Arial Black" pitchFamily="34" charset="0"/>
                        <a:ea typeface="Calibri"/>
                        <a:cs typeface="Times New Roman"/>
                      </a:endParaRPr>
                    </a:p>
                  </a:txBody>
                  <a:tcPr marL="68584" marR="68584" marT="0" marB="0">
                    <a:solidFill>
                      <a:srgbClr val="00B050"/>
                    </a:solidFill>
                  </a:tcPr>
                </a:tc>
              </a:tr>
              <a:tr h="359999">
                <a:tc vMerge="1">
                  <a:txBody>
                    <a:bodyPr/>
                    <a:lstStyle/>
                    <a:p>
                      <a:endParaRPr lang="en-ZA"/>
                    </a:p>
                  </a:txBody>
                  <a:tcPr/>
                </a:tc>
                <a:tc>
                  <a:txBody>
                    <a:bodyPr/>
                    <a:lstStyle/>
                    <a:p>
                      <a:pPr algn="l" fontAlgn="t"/>
                      <a:r>
                        <a:rPr lang="en-ZA" sz="1000" b="0" i="0" u="none" strike="noStrike" dirty="0">
                          <a:solidFill>
                            <a:srgbClr val="000000"/>
                          </a:solidFill>
                          <a:latin typeface="Arial Black" pitchFamily="34" charset="0"/>
                        </a:rPr>
                        <a:t>Mother postnatal visit within 6 days </a:t>
                      </a:r>
                      <a:r>
                        <a:rPr lang="en-ZA" sz="1000" b="0" i="0" u="none" strike="noStrike" dirty="0" smtClean="0">
                          <a:solidFill>
                            <a:srgbClr val="000000"/>
                          </a:solidFill>
                          <a:latin typeface="Arial Black" pitchFamily="34" charset="0"/>
                        </a:rPr>
                        <a:t>rate</a:t>
                      </a:r>
                      <a:endParaRPr lang="en-ZA" sz="1000" b="0" i="0" u="none" strike="noStrike" dirty="0">
                        <a:solidFill>
                          <a:srgbClr val="000000"/>
                        </a:solidFill>
                        <a:latin typeface="Arial Black" pitchFamily="34" charset="0"/>
                      </a:endParaRPr>
                    </a:p>
                  </a:txBody>
                  <a:tcPr marL="9526" marR="9526" marT="9524"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 :</a:t>
                      </a:r>
                      <a:r>
                        <a:rPr lang="en-ZA" sz="1000" dirty="0" smtClean="0">
                          <a:solidFill>
                            <a:schemeClr val="tx1"/>
                          </a:solidFill>
                          <a:latin typeface="Arial Black" pitchFamily="34" charset="0"/>
                          <a:ea typeface="Calibri"/>
                          <a:cs typeface="Arial"/>
                        </a:rPr>
                        <a:t> 82%</a:t>
                      </a:r>
                      <a:endParaRPr lang="en-ZA" sz="100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Q3</a:t>
                      </a:r>
                      <a:r>
                        <a:rPr lang="en-ZA" sz="1000" baseline="0" dirty="0" smtClean="0">
                          <a:solidFill>
                            <a:schemeClr val="tx2">
                              <a:lumMod val="60000"/>
                              <a:lumOff val="40000"/>
                            </a:schemeClr>
                          </a:solidFill>
                          <a:latin typeface="Arial Black" pitchFamily="34" charset="0"/>
                          <a:ea typeface="Calibri"/>
                          <a:cs typeface="Arial"/>
                        </a:rPr>
                        <a:t> T</a:t>
                      </a:r>
                      <a:r>
                        <a:rPr lang="en-ZA" sz="1000" dirty="0" smtClean="0">
                          <a:solidFill>
                            <a:schemeClr val="tx2">
                              <a:lumMod val="60000"/>
                              <a:lumOff val="40000"/>
                            </a:schemeClr>
                          </a:solidFill>
                          <a:latin typeface="Arial Black" pitchFamily="34" charset="0"/>
                          <a:ea typeface="Calibri"/>
                          <a:cs typeface="Arial"/>
                        </a:rPr>
                        <a:t>arget</a:t>
                      </a:r>
                      <a:r>
                        <a:rPr lang="en-ZA" sz="1000" dirty="0" smtClean="0">
                          <a:latin typeface="Arial Black" pitchFamily="34" charset="0"/>
                          <a:ea typeface="Calibri"/>
                          <a:cs typeface="Arial"/>
                        </a:rPr>
                        <a:t>:</a:t>
                      </a:r>
                      <a:r>
                        <a:rPr lang="en-ZA" sz="1000" baseline="0" dirty="0" smtClean="0">
                          <a:latin typeface="Arial Black" pitchFamily="34" charset="0"/>
                          <a:ea typeface="Calibri"/>
                          <a:cs typeface="Arial"/>
                        </a:rPr>
                        <a:t> </a:t>
                      </a:r>
                      <a:r>
                        <a:rPr lang="en-ZA" sz="1000" dirty="0" smtClean="0">
                          <a:latin typeface="Arial Black" pitchFamily="34" charset="0"/>
                          <a:ea typeface="Calibri"/>
                          <a:cs typeface="Arial"/>
                        </a:rPr>
                        <a:t>84% </a:t>
                      </a:r>
                      <a:endParaRPr lang="en-ZA" sz="1000" dirty="0">
                        <a:latin typeface="Arial Black" pitchFamily="34" charset="0"/>
                        <a:ea typeface="Calibri"/>
                        <a:cs typeface="Times New Roman"/>
                      </a:endParaRPr>
                    </a:p>
                  </a:txBody>
                  <a:tcPr marL="68584" marR="68584" marT="0" marB="0"/>
                </a:tc>
                <a:tc>
                  <a:txBody>
                    <a:bodyPr/>
                    <a:lstStyle/>
                    <a:p>
                      <a:pPr>
                        <a:lnSpc>
                          <a:spcPct val="115000"/>
                        </a:lnSpc>
                        <a:spcBef>
                          <a:spcPts val="1000"/>
                        </a:spcBef>
                        <a:spcAft>
                          <a:spcPts val="1000"/>
                        </a:spcAft>
                      </a:pPr>
                      <a:r>
                        <a:rPr lang="en-US" sz="1000" kern="1200" dirty="0" smtClean="0">
                          <a:solidFill>
                            <a:schemeClr val="dk1"/>
                          </a:solidFill>
                          <a:latin typeface="Arial Black" pitchFamily="34" charset="0"/>
                          <a:ea typeface="+mn-ea"/>
                          <a:cs typeface="+mn-cs"/>
                        </a:rPr>
                        <a:t>Q2:  72.0% </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Q3:  73.5% (October and November)</a:t>
                      </a:r>
                      <a:endParaRPr lang="en-ZA" sz="1000" dirty="0">
                        <a:latin typeface="Arial Black" pitchFamily="34" charset="0"/>
                        <a:ea typeface="Times New Roman"/>
                        <a:cs typeface="Times New Roman"/>
                      </a:endParaRPr>
                    </a:p>
                  </a:txBody>
                  <a:tcPr marL="68584" marR="68584" marT="0" marB="0"/>
                </a:tc>
                <a:tc>
                  <a:txBody>
                    <a:bodyPr/>
                    <a:lstStyle/>
                    <a:p>
                      <a:pPr>
                        <a:lnSpc>
                          <a:spcPct val="115000"/>
                        </a:lnSpc>
                        <a:spcAft>
                          <a:spcPts val="0"/>
                        </a:spcAft>
                      </a:pPr>
                      <a:endParaRPr lang="en-ZA" sz="1000" dirty="0">
                        <a:latin typeface="Arial Black" pitchFamily="34" charset="0"/>
                        <a:ea typeface="Calibri"/>
                        <a:cs typeface="Times New Roman"/>
                      </a:endParaRPr>
                    </a:p>
                  </a:txBody>
                  <a:tcPr marL="68584" marR="68584" marT="0" marB="0">
                    <a:solidFill>
                      <a:srgbClr val="FFFF00"/>
                    </a:solidFill>
                  </a:tcPr>
                </a:tc>
              </a:tr>
              <a:tr h="852722">
                <a:tc vMerge="1">
                  <a:txBody>
                    <a:bodyPr/>
                    <a:lstStyle/>
                    <a:p>
                      <a:endParaRPr lang="en-ZA"/>
                    </a:p>
                  </a:txBody>
                  <a:tcPr/>
                </a:tc>
                <a:tc>
                  <a:txBody>
                    <a:bodyPr/>
                    <a:lstStyle/>
                    <a:p>
                      <a:pPr algn="l" fontAlgn="t"/>
                      <a:r>
                        <a:rPr lang="en-ZA" sz="1000" b="0" i="0" u="none" strike="noStrike" dirty="0">
                          <a:solidFill>
                            <a:srgbClr val="000000"/>
                          </a:solidFill>
                          <a:latin typeface="Arial Black" pitchFamily="34" charset="0"/>
                        </a:rPr>
                        <a:t>Maternal mortality in facility ratio (annualised</a:t>
                      </a:r>
                      <a:r>
                        <a:rPr lang="en-ZA" sz="1000" b="0" i="0" u="none" strike="noStrike" dirty="0" smtClean="0">
                          <a:solidFill>
                            <a:srgbClr val="000000"/>
                          </a:solidFill>
                          <a:latin typeface="Arial Black" pitchFamily="34" charset="0"/>
                        </a:rPr>
                        <a:t>)</a:t>
                      </a:r>
                      <a:endParaRPr lang="en-ZA" sz="1000" b="0" i="0" u="none" strike="noStrike" dirty="0">
                        <a:solidFill>
                          <a:srgbClr val="000000"/>
                        </a:solidFill>
                        <a:latin typeface="Arial Black" pitchFamily="34" charset="0"/>
                      </a:endParaRPr>
                    </a:p>
                  </a:txBody>
                  <a:tcPr marL="9526" marR="9526" marT="9524"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 :</a:t>
                      </a:r>
                      <a:r>
                        <a:rPr lang="en-ZA" sz="1000" dirty="0" smtClean="0">
                          <a:latin typeface="Arial Black" pitchFamily="34" charset="0"/>
                          <a:ea typeface="Calibri"/>
                          <a:cs typeface="Arial"/>
                        </a:rPr>
                        <a:t>121 per 100000 live births </a:t>
                      </a:r>
                      <a:endParaRPr lang="en-ZA" sz="100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Q3</a:t>
                      </a:r>
                      <a:r>
                        <a:rPr lang="en-ZA" sz="1000" baseline="0" dirty="0" smtClean="0">
                          <a:solidFill>
                            <a:schemeClr val="tx2">
                              <a:lumMod val="60000"/>
                              <a:lumOff val="40000"/>
                            </a:schemeClr>
                          </a:solidFill>
                          <a:latin typeface="Arial Black" pitchFamily="34" charset="0"/>
                          <a:ea typeface="Calibri"/>
                          <a:cs typeface="Arial"/>
                        </a:rPr>
                        <a:t> T</a:t>
                      </a:r>
                      <a:r>
                        <a:rPr lang="en-ZA" sz="1000" dirty="0" smtClean="0">
                          <a:solidFill>
                            <a:schemeClr val="tx2">
                              <a:lumMod val="60000"/>
                              <a:lumOff val="40000"/>
                            </a:schemeClr>
                          </a:solidFill>
                          <a:latin typeface="Arial Black" pitchFamily="34" charset="0"/>
                          <a:ea typeface="Calibri"/>
                          <a:cs typeface="Arial"/>
                        </a:rPr>
                        <a:t>arget</a:t>
                      </a:r>
                      <a:r>
                        <a:rPr lang="en-ZA" sz="1000" dirty="0" smtClean="0">
                          <a:latin typeface="Arial Black" pitchFamily="34" charset="0"/>
                          <a:ea typeface="Calibri"/>
                          <a:cs typeface="Arial"/>
                        </a:rPr>
                        <a:t>:</a:t>
                      </a:r>
                      <a:r>
                        <a:rPr lang="en-ZA" sz="1000" baseline="0" dirty="0" smtClean="0">
                          <a:latin typeface="Arial Black" pitchFamily="34" charset="0"/>
                          <a:ea typeface="Calibri"/>
                          <a:cs typeface="Arial"/>
                        </a:rPr>
                        <a:t> </a:t>
                      </a:r>
                      <a:r>
                        <a:rPr lang="en-ZA" sz="1000" dirty="0" smtClean="0">
                          <a:latin typeface="Arial Black" pitchFamily="34" charset="0"/>
                          <a:ea typeface="Calibri"/>
                          <a:cs typeface="Arial"/>
                        </a:rPr>
                        <a:t> 119 </a:t>
                      </a:r>
                      <a:r>
                        <a:rPr lang="en-ZA" sz="1000" dirty="0">
                          <a:latin typeface="Arial Black" pitchFamily="34" charset="0"/>
                          <a:ea typeface="Calibri"/>
                          <a:cs typeface="Arial"/>
                        </a:rPr>
                        <a:t>per 100000 live births  </a:t>
                      </a:r>
                      <a:endParaRPr lang="en-ZA" sz="1000" dirty="0">
                        <a:latin typeface="Arial Black" pitchFamily="34" charset="0"/>
                        <a:ea typeface="Calibri"/>
                        <a:cs typeface="Times New Roman"/>
                      </a:endParaRPr>
                    </a:p>
                  </a:txBody>
                  <a:tcPr marL="68584" marR="68584" marT="0" marB="0"/>
                </a:tc>
                <a:tc>
                  <a:txBody>
                    <a:bodyPr/>
                    <a:lstStyle/>
                    <a:p>
                      <a:pPr>
                        <a:lnSpc>
                          <a:spcPct val="115000"/>
                        </a:lnSpc>
                        <a:spcBef>
                          <a:spcPts val="1000"/>
                        </a:spcBef>
                        <a:spcAft>
                          <a:spcPts val="1000"/>
                        </a:spcAft>
                      </a:pPr>
                      <a:r>
                        <a:rPr lang="en-US" sz="1000" kern="1200" dirty="0" smtClean="0">
                          <a:solidFill>
                            <a:schemeClr val="dk1"/>
                          </a:solidFill>
                          <a:latin typeface="Arial Black" pitchFamily="34" charset="0"/>
                          <a:ea typeface="+mn-ea"/>
                          <a:cs typeface="+mn-cs"/>
                        </a:rPr>
                        <a:t>Q2:  103.6 per 100 000 live births                                     Q3:  109.9 per 100 000 live births  (October and November)</a:t>
                      </a:r>
                      <a:endParaRPr lang="en-ZA" sz="1000" dirty="0">
                        <a:latin typeface="Arial Black" pitchFamily="34" charset="0"/>
                        <a:ea typeface="Times New Roman"/>
                        <a:cs typeface="Times New Roman"/>
                      </a:endParaRPr>
                    </a:p>
                  </a:txBody>
                  <a:tcPr marL="68584" marR="68584" marT="0" marB="0"/>
                </a:tc>
                <a:tc>
                  <a:txBody>
                    <a:bodyPr/>
                    <a:lstStyle/>
                    <a:p>
                      <a:pPr>
                        <a:lnSpc>
                          <a:spcPct val="115000"/>
                        </a:lnSpc>
                        <a:spcAft>
                          <a:spcPts val="0"/>
                        </a:spcAft>
                      </a:pPr>
                      <a:endParaRPr lang="en-ZA" sz="1000" dirty="0">
                        <a:latin typeface="Arial Black" pitchFamily="34" charset="0"/>
                        <a:ea typeface="Calibri"/>
                        <a:cs typeface="Times New Roman"/>
                      </a:endParaRPr>
                    </a:p>
                  </a:txBody>
                  <a:tcPr marL="68584" marR="68584" marT="0" marB="0">
                    <a:solidFill>
                      <a:srgbClr val="00B050"/>
                    </a:solidFill>
                  </a:tcPr>
                </a:tc>
              </a:tr>
              <a:tr h="644907">
                <a:tc>
                  <a:txBody>
                    <a:bodyPr/>
                    <a:lstStyle/>
                    <a:p>
                      <a:pPr algn="l" fontAlgn="t"/>
                      <a:r>
                        <a:rPr lang="en-ZA" sz="1000" b="0" i="0" u="none" strike="noStrike" dirty="0">
                          <a:solidFill>
                            <a:srgbClr val="000000"/>
                          </a:solidFill>
                          <a:latin typeface="Arial Black" pitchFamily="34" charset="0"/>
                        </a:rPr>
                        <a:t>To  reduce the neonatal mortality rate to under 6 per 1000 live births.</a:t>
                      </a:r>
                    </a:p>
                  </a:txBody>
                  <a:tcPr marL="9526" marR="9526" marT="9524" marB="0"/>
                </a:tc>
                <a:tc>
                  <a:txBody>
                    <a:bodyPr/>
                    <a:lstStyle/>
                    <a:p>
                      <a:pPr algn="l" fontAlgn="t"/>
                      <a:r>
                        <a:rPr lang="en-ZA" sz="1000" b="0" i="0" u="none" strike="noStrike" dirty="0">
                          <a:solidFill>
                            <a:srgbClr val="000000"/>
                          </a:solidFill>
                          <a:latin typeface="Arial Black" pitchFamily="34" charset="0"/>
                        </a:rPr>
                        <a:t>Inpatient Neonatal death rate (annualized</a:t>
                      </a:r>
                      <a:r>
                        <a:rPr lang="en-ZA" sz="1000" b="0" i="0" u="none" strike="noStrike" dirty="0" smtClean="0">
                          <a:solidFill>
                            <a:srgbClr val="000000"/>
                          </a:solidFill>
                          <a:latin typeface="Arial Black" pitchFamily="34" charset="0"/>
                        </a:rPr>
                        <a:t>) </a:t>
                      </a:r>
                      <a:endParaRPr lang="en-ZA" sz="1000" b="0" i="0" u="none" strike="noStrike" dirty="0">
                        <a:solidFill>
                          <a:srgbClr val="000000"/>
                        </a:solidFill>
                        <a:latin typeface="Arial Black" pitchFamily="34" charset="0"/>
                      </a:endParaRPr>
                    </a:p>
                  </a:txBody>
                  <a:tcPr marL="9526" marR="9526" marT="9524" marB="0"/>
                </a:tc>
                <a:tc>
                  <a:txBody>
                    <a:bodyPr/>
                    <a:lstStyle/>
                    <a:p>
                      <a:pPr>
                        <a:lnSpc>
                          <a:spcPct val="115000"/>
                        </a:lnSpc>
                        <a:spcAft>
                          <a:spcPts val="0"/>
                        </a:spcAft>
                      </a:pPr>
                      <a:r>
                        <a:rPr lang="en-ZA" sz="1000" kern="1200" dirty="0" smtClean="0">
                          <a:solidFill>
                            <a:schemeClr val="dk1"/>
                          </a:solidFill>
                          <a:latin typeface="Arial Black" pitchFamily="34" charset="0"/>
                          <a:ea typeface="+mn-ea"/>
                          <a:cs typeface="+mn-cs"/>
                        </a:rPr>
                        <a:t> </a:t>
                      </a:r>
                      <a:r>
                        <a:rPr lang="en-ZA" sz="1000" dirty="0" smtClean="0">
                          <a:solidFill>
                            <a:schemeClr val="tx2">
                              <a:lumMod val="60000"/>
                              <a:lumOff val="40000"/>
                            </a:schemeClr>
                          </a:solidFill>
                          <a:latin typeface="Arial Black" pitchFamily="34" charset="0"/>
                          <a:ea typeface="Calibri"/>
                          <a:cs typeface="Arial"/>
                        </a:rPr>
                        <a:t>Q2 Target : </a:t>
                      </a:r>
                      <a:r>
                        <a:rPr lang="en-ZA" sz="1000" kern="1200" dirty="0" smtClean="0">
                          <a:solidFill>
                            <a:schemeClr val="dk1"/>
                          </a:solidFill>
                          <a:latin typeface="Arial Black" pitchFamily="34" charset="0"/>
                          <a:ea typeface="+mn-ea"/>
                          <a:cs typeface="+mn-cs"/>
                        </a:rPr>
                        <a:t> 11 per 1000 Live Births </a:t>
                      </a:r>
                    </a:p>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Q3</a:t>
                      </a:r>
                      <a:r>
                        <a:rPr lang="en-ZA" sz="1000" baseline="0" dirty="0" smtClean="0">
                          <a:solidFill>
                            <a:schemeClr val="tx2">
                              <a:lumMod val="60000"/>
                              <a:lumOff val="40000"/>
                            </a:schemeClr>
                          </a:solidFill>
                          <a:latin typeface="Arial Black" pitchFamily="34" charset="0"/>
                          <a:ea typeface="Calibri"/>
                          <a:cs typeface="Arial"/>
                        </a:rPr>
                        <a:t> T</a:t>
                      </a:r>
                      <a:r>
                        <a:rPr lang="en-ZA" sz="1000" dirty="0" smtClean="0">
                          <a:solidFill>
                            <a:schemeClr val="tx2">
                              <a:lumMod val="60000"/>
                              <a:lumOff val="40000"/>
                            </a:schemeClr>
                          </a:solidFill>
                          <a:latin typeface="Arial Black" pitchFamily="34" charset="0"/>
                          <a:ea typeface="Calibri"/>
                          <a:cs typeface="Arial"/>
                        </a:rPr>
                        <a:t>arget</a:t>
                      </a:r>
                      <a:r>
                        <a:rPr lang="en-ZA" sz="1000" dirty="0" smtClean="0">
                          <a:latin typeface="Arial Black" pitchFamily="34" charset="0"/>
                          <a:ea typeface="Calibri"/>
                          <a:cs typeface="Arial"/>
                        </a:rPr>
                        <a:t>:</a:t>
                      </a:r>
                      <a:r>
                        <a:rPr lang="en-ZA" sz="1000" kern="1200" dirty="0" smtClean="0">
                          <a:solidFill>
                            <a:schemeClr val="dk1"/>
                          </a:solidFill>
                          <a:latin typeface="Arial Black" pitchFamily="34" charset="0"/>
                          <a:ea typeface="+mn-ea"/>
                          <a:cs typeface="+mn-cs"/>
                        </a:rPr>
                        <a:t>10.5 per 1000 Live Births </a:t>
                      </a:r>
                      <a:endParaRPr lang="en-ZA" sz="1000" b="0" i="0" u="none" strike="noStrike" dirty="0">
                        <a:solidFill>
                          <a:schemeClr val="accent3">
                            <a:lumMod val="50000"/>
                          </a:schemeClr>
                        </a:solidFill>
                        <a:latin typeface="Arial Black" pitchFamily="34" charset="0"/>
                      </a:endParaRPr>
                    </a:p>
                  </a:txBody>
                  <a:tcPr marL="9526" marR="9526" marT="9524" marB="0"/>
                </a:tc>
                <a:tc>
                  <a:txBody>
                    <a:bodyPr/>
                    <a:lstStyle/>
                    <a:p>
                      <a:pPr>
                        <a:lnSpc>
                          <a:spcPct val="115000"/>
                        </a:lnSpc>
                        <a:spcBef>
                          <a:spcPts val="1000"/>
                        </a:spcBef>
                        <a:spcAft>
                          <a:spcPts val="1000"/>
                        </a:spcAft>
                      </a:pPr>
                      <a:r>
                        <a:rPr lang="en-US" sz="1000" kern="1200" dirty="0" smtClean="0">
                          <a:solidFill>
                            <a:schemeClr val="dk1"/>
                          </a:solidFill>
                          <a:latin typeface="Arial Black" pitchFamily="34" charset="0"/>
                          <a:ea typeface="+mn-ea"/>
                          <a:cs typeface="+mn-cs"/>
                        </a:rPr>
                        <a:t>Q2:  12.7</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per 1000 live births Q3: 12.9 per 1000 live births (October and November )</a:t>
                      </a:r>
                      <a:endParaRPr lang="en-ZA" sz="1000" dirty="0">
                        <a:latin typeface="Arial Black" pitchFamily="34" charset="0"/>
                        <a:ea typeface="Times New Roman"/>
                        <a:cs typeface="Times New Roman"/>
                      </a:endParaRPr>
                    </a:p>
                  </a:txBody>
                  <a:tcPr marL="68584" marR="68584" marT="0" marB="0"/>
                </a:tc>
                <a:tc>
                  <a:txBody>
                    <a:bodyPr/>
                    <a:lstStyle/>
                    <a:p>
                      <a:pPr>
                        <a:lnSpc>
                          <a:spcPct val="115000"/>
                        </a:lnSpc>
                        <a:spcAft>
                          <a:spcPts val="0"/>
                        </a:spcAft>
                      </a:pPr>
                      <a:endParaRPr lang="en-ZA" sz="1000" dirty="0">
                        <a:latin typeface="Arial Black" pitchFamily="34" charset="0"/>
                        <a:ea typeface="Calibri"/>
                        <a:cs typeface="Times New Roman"/>
                      </a:endParaRPr>
                    </a:p>
                  </a:txBody>
                  <a:tcPr marL="68584" marR="68584" marT="0" marB="0">
                    <a:solidFill>
                      <a:srgbClr val="FFFF00"/>
                    </a:solidFill>
                  </a:tcPr>
                </a:tc>
              </a:tr>
              <a:tr h="876201">
                <a:tc>
                  <a:txBody>
                    <a:bodyPr/>
                    <a:lstStyle/>
                    <a:p>
                      <a:pPr algn="l" fontAlgn="t"/>
                      <a:endParaRPr lang="en-ZA" sz="1000" b="0" i="0" u="none" strike="noStrike" dirty="0">
                        <a:solidFill>
                          <a:srgbClr val="000000"/>
                        </a:solidFill>
                        <a:latin typeface="Arial Black" pitchFamily="34" charset="0"/>
                      </a:endParaRPr>
                    </a:p>
                  </a:txBody>
                  <a:tcPr marL="9526" marR="9526" marT="9524" marB="0"/>
                </a:tc>
                <a:tc>
                  <a:txBody>
                    <a:bodyPr/>
                    <a:lstStyle/>
                    <a:p>
                      <a:pPr>
                        <a:lnSpc>
                          <a:spcPct val="115000"/>
                        </a:lnSpc>
                        <a:spcAft>
                          <a:spcPts val="0"/>
                        </a:spcAft>
                      </a:pPr>
                      <a:r>
                        <a:rPr lang="en-ZA" sz="1000" dirty="0">
                          <a:latin typeface="Arial Black" pitchFamily="34" charset="0"/>
                          <a:ea typeface="Calibri"/>
                          <a:cs typeface="Arial"/>
                        </a:rPr>
                        <a:t>Monitor implementation of Maternal, Neonatal and Woman’s health programmes using the standardised dashboard reports</a:t>
                      </a:r>
                      <a:endParaRPr lang="en-ZA" sz="1000" dirty="0">
                        <a:latin typeface="Arial Black" pitchFamily="34" charset="0"/>
                        <a:ea typeface="Calibri"/>
                        <a:cs typeface="Times New Roman"/>
                      </a:endParaRPr>
                    </a:p>
                  </a:txBody>
                  <a:tcPr marL="68584" marR="68584"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&amp; Q3 Quarter targets</a:t>
                      </a:r>
                      <a:r>
                        <a:rPr lang="en-ZA" sz="1000" dirty="0" smtClean="0">
                          <a:latin typeface="Arial Black" pitchFamily="34" charset="0"/>
                          <a:ea typeface="Calibri"/>
                          <a:cs typeface="Arial"/>
                        </a:rPr>
                        <a:t>: Quarterly </a:t>
                      </a:r>
                      <a:r>
                        <a:rPr lang="en-ZA" sz="1000" dirty="0">
                          <a:latin typeface="Arial Black" pitchFamily="34" charset="0"/>
                          <a:ea typeface="Calibri"/>
                          <a:cs typeface="Arial"/>
                        </a:rPr>
                        <a:t>report produced with feedback provided to each  provincial </a:t>
                      </a:r>
                      <a:r>
                        <a:rPr lang="en-ZA" sz="1000" dirty="0" err="1">
                          <a:latin typeface="Arial Black" pitchFamily="34" charset="0"/>
                          <a:ea typeface="Calibri"/>
                          <a:cs typeface="Arial"/>
                        </a:rPr>
                        <a:t>DoH</a:t>
                      </a:r>
                      <a:endParaRPr lang="en-ZA" sz="1000" dirty="0">
                        <a:latin typeface="Arial Black" pitchFamily="34" charset="0"/>
                        <a:ea typeface="Calibri"/>
                        <a:cs typeface="Times New Roman"/>
                      </a:endParaRPr>
                    </a:p>
                  </a:txBody>
                  <a:tcPr marL="68584" marR="68584" marT="0" marB="0"/>
                </a:tc>
                <a:tc>
                  <a:txBody>
                    <a:bodyPr/>
                    <a:lstStyle/>
                    <a:p>
                      <a:pPr algn="l" fontAlgn="b"/>
                      <a:r>
                        <a:rPr lang="en-US" sz="1000" kern="1200" dirty="0" smtClean="0">
                          <a:solidFill>
                            <a:schemeClr val="dk1"/>
                          </a:solidFill>
                          <a:latin typeface="Arial Black" pitchFamily="34" charset="0"/>
                          <a:ea typeface="+mn-ea"/>
                          <a:cs typeface="+mn-cs"/>
                        </a:rPr>
                        <a:t>Q2</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Dashboard reports produced and sent to the provinces</a:t>
                      </a:r>
                    </a:p>
                    <a:p>
                      <a:pPr algn="l" fontAlgn="b"/>
                      <a:r>
                        <a:rPr lang="en-US" sz="1000" kern="1200" baseline="0" dirty="0" smtClean="0">
                          <a:solidFill>
                            <a:schemeClr val="dk1"/>
                          </a:solidFill>
                          <a:latin typeface="Arial Black" pitchFamily="34" charset="0"/>
                          <a:ea typeface="+mn-ea"/>
                          <a:cs typeface="+mn-cs"/>
                        </a:rPr>
                        <a:t>Q3:</a:t>
                      </a:r>
                      <a:r>
                        <a:rPr lang="en-US" sz="1000" kern="1200" dirty="0" smtClean="0">
                          <a:solidFill>
                            <a:schemeClr val="dk1"/>
                          </a:solidFill>
                          <a:latin typeface="Arial Black" pitchFamily="34" charset="0"/>
                          <a:ea typeface="+mn-ea"/>
                          <a:cs typeface="+mn-cs"/>
                        </a:rPr>
                        <a:t>Dashboard reports produced and sent to the provinces&amp;</a:t>
                      </a:r>
                      <a:endParaRPr lang="en-ZA" sz="1000" b="0" i="0" u="none" strike="noStrike" dirty="0">
                        <a:solidFill>
                          <a:schemeClr val="tx1"/>
                        </a:solidFill>
                        <a:latin typeface="Arial Black" pitchFamily="34" charset="0"/>
                      </a:endParaRPr>
                    </a:p>
                  </a:txBody>
                  <a:tcPr marL="0" marR="0" marT="0" marB="0"/>
                </a:tc>
                <a:tc>
                  <a:txBody>
                    <a:bodyPr/>
                    <a:lstStyle/>
                    <a:p>
                      <a:pPr algn="l" fontAlgn="b"/>
                      <a:endParaRPr lang="en-ZA" sz="1000" b="0" i="0" u="none" strike="noStrike" dirty="0">
                        <a:solidFill>
                          <a:schemeClr val="tx1"/>
                        </a:solidFill>
                        <a:latin typeface="Arial Black" pitchFamily="34" charset="0"/>
                      </a:endParaRPr>
                    </a:p>
                  </a:txBody>
                  <a:tcPr marL="0" marR="0" marT="0" marB="0">
                    <a:solidFill>
                      <a:srgbClr val="00B050"/>
                    </a:solidFill>
                  </a:tcPr>
                </a:tc>
              </a:tr>
            </a:tbl>
          </a:graphicData>
        </a:graphic>
      </p:graphicFrame>
      <p:sp>
        <p:nvSpPr>
          <p:cNvPr id="33840" name="Slide Number Placeholder 19"/>
          <p:cNvSpPr txBox="1">
            <a:spLocks/>
          </p:cNvSpPr>
          <p:nvPr/>
        </p:nvSpPr>
        <p:spPr bwMode="auto">
          <a:xfrm>
            <a:off x="8388350" y="6381750"/>
            <a:ext cx="576263" cy="365125"/>
          </a:xfrm>
          <a:prstGeom prst="rect">
            <a:avLst/>
          </a:prstGeom>
          <a:noFill/>
          <a:ln w="9525">
            <a:noFill/>
            <a:miter lim="800000"/>
            <a:headEnd/>
            <a:tailEnd/>
          </a:ln>
        </p:spPr>
        <p:txBody>
          <a:bodyPr/>
          <a:lstStyle/>
          <a:p>
            <a:r>
              <a:rPr lang="en-US"/>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3481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34820" name="Rectangle 2"/>
          <p:cNvSpPr txBox="1">
            <a:spLocks noChangeArrowheads="1"/>
          </p:cNvSpPr>
          <p:nvPr/>
        </p:nvSpPr>
        <p:spPr bwMode="auto">
          <a:xfrm>
            <a:off x="0" y="0"/>
            <a:ext cx="7308850" cy="857232"/>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642919"/>
          <a:ext cx="9144000" cy="6227330"/>
        </p:xfrm>
        <a:graphic>
          <a:graphicData uri="http://schemas.openxmlformats.org/drawingml/2006/table">
            <a:tbl>
              <a:tblPr/>
              <a:tblGrid>
                <a:gridCol w="1476375"/>
                <a:gridCol w="1943497"/>
                <a:gridCol w="2448272"/>
                <a:gridCol w="2160240"/>
                <a:gridCol w="1115616"/>
              </a:tblGrid>
              <a:tr h="5385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dirty="0" smtClean="0">
                          <a:ln>
                            <a:noFill/>
                          </a:ln>
                          <a:solidFill>
                            <a:srgbClr val="FFFFFF"/>
                          </a:solidFill>
                          <a:effectLst/>
                          <a:latin typeface="Arial Black" pitchFamily="34" charset="0"/>
                          <a:cs typeface="Arial" charset="0"/>
                        </a:rPr>
                        <a:t>Strategic Objective</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dirty="0" smtClean="0">
                          <a:ln>
                            <a:noFill/>
                          </a:ln>
                          <a:solidFill>
                            <a:srgbClr val="FFFFFF"/>
                          </a:solidFill>
                          <a:effectLst/>
                          <a:latin typeface="Arial Black" pitchFamily="34" charset="0"/>
                          <a:cs typeface="Arial" charset="0"/>
                        </a:rPr>
                        <a:t>Indicator</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dirty="0" smtClean="0">
                          <a:ln>
                            <a:noFill/>
                          </a:ln>
                          <a:solidFill>
                            <a:srgbClr val="FFFFFF"/>
                          </a:solidFill>
                          <a:effectLst/>
                          <a:latin typeface="Arial Black" pitchFamily="34" charset="0"/>
                          <a:cs typeface="Arial" charset="0"/>
                        </a:rPr>
                        <a:t>Target</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smtClean="0">
                          <a:ln>
                            <a:noFill/>
                          </a:ln>
                          <a:solidFill>
                            <a:srgbClr val="FFFFFF"/>
                          </a:solidFill>
                          <a:effectLst/>
                          <a:latin typeface="Arial Black" pitchFamily="34" charset="0"/>
                          <a:cs typeface="Arial" charset="0"/>
                        </a:rPr>
                        <a:t>Performance</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Arial Black" pitchFamily="34"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6026">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000000"/>
                          </a:solidFill>
                          <a:effectLst/>
                          <a:latin typeface="Arial Black" pitchFamily="34" charset="0"/>
                          <a:cs typeface="Arial" charset="0"/>
                        </a:rPr>
                        <a:t>Expand the PMTCT coverage to pregnant women by ensuring all HIV positive Antenatal clients are placed on ARVs and reducing the positivity rate to below 1%</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000000"/>
                          </a:solidFill>
                          <a:effectLst/>
                          <a:latin typeface="Arial Black" pitchFamily="34" charset="0"/>
                          <a:cs typeface="Arial" charset="0"/>
                        </a:rPr>
                        <a:t>Antenatal client initiated on ART rate</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smtClean="0">
                          <a:ln>
                            <a:noFill/>
                          </a:ln>
                          <a:solidFill>
                            <a:srgbClr val="558ED5"/>
                          </a:solidFill>
                          <a:effectLst/>
                          <a:latin typeface="Arial Black" pitchFamily="34" charset="0"/>
                          <a:cs typeface="Arial" charset="0"/>
                        </a:rPr>
                        <a:t>Annual target</a:t>
                      </a:r>
                      <a:r>
                        <a:rPr kumimoji="0" lang="en-ZA" sz="950" b="0" i="0" u="none" strike="noStrike" cap="none" normalizeH="0" baseline="0" smtClean="0">
                          <a:ln>
                            <a:noFill/>
                          </a:ln>
                          <a:solidFill>
                            <a:srgbClr val="000000"/>
                          </a:solidFill>
                          <a:effectLst/>
                          <a:latin typeface="Arial Black" pitchFamily="34" charset="0"/>
                          <a:cs typeface="Arial" charset="0"/>
                        </a:rPr>
                        <a:t>: 88%</a:t>
                      </a:r>
                      <a:endParaRPr kumimoji="0" lang="en-ZA" sz="95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rgbClr val="000000"/>
                          </a:solidFill>
                          <a:effectLst/>
                          <a:latin typeface="Arial Black" pitchFamily="34" charset="0"/>
                          <a:cs typeface="Arial" charset="0"/>
                        </a:rPr>
                        <a:t>Q2:  92.7%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rgbClr val="000000"/>
                          </a:solidFill>
                          <a:effectLst/>
                          <a:latin typeface="Arial Black" pitchFamily="34" charset="0"/>
                          <a:cs typeface="Arial" charset="0"/>
                        </a:rPr>
                        <a:t>Q3:  93.7%</a:t>
                      </a:r>
                      <a:endParaRPr kumimoji="0" lang="en-ZA" sz="950" b="0" i="0" u="none" strike="noStrike" cap="none" normalizeH="0" baseline="0" smtClean="0">
                        <a:ln>
                          <a:noFill/>
                        </a:ln>
                        <a:solidFill>
                          <a:srgbClr val="000000"/>
                        </a:solidFill>
                        <a:effectLst/>
                        <a:latin typeface="Arial Black"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rgbClr val="000000"/>
                          </a:solidFill>
                          <a:effectLst/>
                          <a:latin typeface="Arial Black" pitchFamily="34" charset="0"/>
                          <a:cs typeface="Arial" charset="0"/>
                        </a:rPr>
                        <a:t>(October and November</a:t>
                      </a:r>
                      <a:endParaRPr kumimoji="0" lang="en-ZA" sz="950" b="0" i="0" u="none" strike="noStrike" cap="none" normalizeH="0" baseline="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456026">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000000"/>
                          </a:solidFill>
                          <a:effectLst/>
                          <a:latin typeface="Arial Black" pitchFamily="34" charset="0"/>
                          <a:cs typeface="Arial" charset="0"/>
                        </a:rPr>
                        <a:t>Infant 1</a:t>
                      </a:r>
                      <a:r>
                        <a:rPr kumimoji="0" lang="en-ZA" sz="950" b="0" i="0" u="none" strike="noStrike" cap="none" normalizeH="0" baseline="30000" dirty="0" smtClean="0">
                          <a:ln>
                            <a:noFill/>
                          </a:ln>
                          <a:solidFill>
                            <a:srgbClr val="000000"/>
                          </a:solidFill>
                          <a:effectLst/>
                          <a:latin typeface="Arial Black" pitchFamily="34" charset="0"/>
                          <a:cs typeface="Arial" charset="0"/>
                        </a:rPr>
                        <a:t>st</a:t>
                      </a:r>
                      <a:r>
                        <a:rPr kumimoji="0" lang="en-ZA" sz="950" b="0" i="0" u="none" strike="noStrike" cap="none" normalizeH="0" baseline="0" dirty="0" smtClean="0">
                          <a:ln>
                            <a:noFill/>
                          </a:ln>
                          <a:solidFill>
                            <a:srgbClr val="000000"/>
                          </a:solidFill>
                          <a:effectLst/>
                          <a:latin typeface="Arial Black" pitchFamily="34" charset="0"/>
                          <a:cs typeface="Arial" charset="0"/>
                        </a:rPr>
                        <a:t> PCR test positive around six week rate</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smtClean="0">
                          <a:ln>
                            <a:noFill/>
                          </a:ln>
                          <a:solidFill>
                            <a:srgbClr val="558ED5"/>
                          </a:solidFill>
                          <a:effectLst/>
                          <a:latin typeface="Arial Black" pitchFamily="34" charset="0"/>
                          <a:cs typeface="Arial" charset="0"/>
                        </a:rPr>
                        <a:t>Q2 Target: </a:t>
                      </a:r>
                      <a:r>
                        <a:rPr kumimoji="0" lang="en-ZA" sz="950" b="0" i="0" u="none" strike="noStrike" cap="none" normalizeH="0" baseline="0" smtClean="0">
                          <a:ln>
                            <a:noFill/>
                          </a:ln>
                          <a:solidFill>
                            <a:schemeClr val="tx1"/>
                          </a:solidFill>
                          <a:effectLst/>
                          <a:latin typeface="Arial Black" pitchFamily="34" charset="0"/>
                          <a:cs typeface="Arial" charset="0"/>
                        </a:rPr>
                        <a:t>1.7%</a:t>
                      </a:r>
                      <a:endParaRPr kumimoji="0" lang="en-ZA" sz="950" b="0" i="0" u="none" strike="noStrike" cap="none" normalizeH="0" baseline="0" smtClean="0">
                        <a:ln>
                          <a:noFill/>
                        </a:ln>
                        <a:solidFill>
                          <a:srgbClr val="558ED5"/>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smtClean="0">
                          <a:ln>
                            <a:noFill/>
                          </a:ln>
                          <a:solidFill>
                            <a:srgbClr val="558ED5"/>
                          </a:solidFill>
                          <a:effectLst/>
                          <a:latin typeface="Arial Black" pitchFamily="34" charset="0"/>
                          <a:cs typeface="Arial" charset="0"/>
                        </a:rPr>
                        <a:t>Q3 Target </a:t>
                      </a:r>
                      <a:r>
                        <a:rPr kumimoji="0" lang="en-ZA" sz="950" b="0" i="0" u="none" strike="noStrike" cap="none" normalizeH="0" baseline="0" smtClean="0">
                          <a:ln>
                            <a:noFill/>
                          </a:ln>
                          <a:solidFill>
                            <a:srgbClr val="000000"/>
                          </a:solidFill>
                          <a:effectLst/>
                          <a:latin typeface="Arial Black" pitchFamily="34" charset="0"/>
                          <a:cs typeface="Arial" charset="0"/>
                        </a:rPr>
                        <a:t>: 1.6%</a:t>
                      </a:r>
                      <a:endParaRPr kumimoji="0" lang="en-ZA" sz="95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Arial" charset="0"/>
                        </a:rPr>
                        <a:t>Q2: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Arial" charset="0"/>
                        </a:rPr>
                        <a:t>Q3:  1.6%</a:t>
                      </a:r>
                      <a:endParaRPr kumimoji="0" lang="en-ZA" sz="950" b="0" i="0" u="none" strike="noStrike" cap="none" normalizeH="0" baseline="0" dirty="0" smtClean="0">
                        <a:ln>
                          <a:noFill/>
                        </a:ln>
                        <a:solidFill>
                          <a:srgbClr val="000000"/>
                        </a:solidFill>
                        <a:effectLst/>
                        <a:latin typeface="Arial Black"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Arial" charset="0"/>
                        </a:rPr>
                        <a:t>(October and November</a:t>
                      </a:r>
                      <a:endParaRPr kumimoji="0" lang="en-ZA" sz="95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1461156">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000000"/>
                          </a:solidFill>
                          <a:effectLst/>
                          <a:latin typeface="Arial Black" pitchFamily="34" charset="0"/>
                          <a:cs typeface="Arial" charset="0"/>
                        </a:rPr>
                        <a:t>Develop provincial reports to track progress on the eliminations of mother-to-child transmission of HIV</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Q2 </a:t>
                      </a:r>
                      <a:r>
                        <a:rPr kumimoji="0" lang="en-ZA" sz="950" b="0" i="0" u="none" strike="noStrike" cap="none" normalizeH="0" baseline="0" dirty="0" smtClean="0">
                          <a:ln>
                            <a:noFill/>
                          </a:ln>
                          <a:solidFill>
                            <a:srgbClr val="000000"/>
                          </a:solidFill>
                          <a:effectLst/>
                          <a:latin typeface="Arial Black" pitchFamily="34" charset="0"/>
                          <a:cs typeface="Arial" charset="0"/>
                        </a:rPr>
                        <a:t>: Conduct stocktaking workshops in 3 more provinces to monitor and evaluate progress towards elimination</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Q3 </a:t>
                      </a:r>
                      <a:r>
                        <a:rPr kumimoji="0" lang="en-ZA" sz="950" b="0" i="0" u="none" strike="noStrike" cap="none" normalizeH="0" baseline="0" dirty="0" smtClean="0">
                          <a:ln>
                            <a:noFill/>
                          </a:ln>
                          <a:solidFill>
                            <a:srgbClr val="000000"/>
                          </a:solidFill>
                          <a:effectLst/>
                          <a:latin typeface="Arial Black" pitchFamily="34" charset="0"/>
                          <a:cs typeface="Arial" charset="0"/>
                        </a:rPr>
                        <a:t>: Conduct stocktaking workshops in remaining 3 provinces to monitor and evaluate progress towards elimination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ts val="1000"/>
                        </a:spcBef>
                        <a:spcAft>
                          <a:spcPts val="100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Arial" charset="0"/>
                        </a:rPr>
                        <a:t>Q2: Nil</a:t>
                      </a:r>
                    </a:p>
                    <a:p>
                      <a:pPr marL="0" marR="0" lvl="0" indent="0" algn="l" defTabSz="914400" rtl="0" eaLnBrk="1" fontAlgn="base" latinLnBrk="0" hangingPunct="1">
                        <a:lnSpc>
                          <a:spcPct val="115000"/>
                        </a:lnSpc>
                        <a:spcBef>
                          <a:spcPts val="1000"/>
                        </a:spcBef>
                        <a:spcAft>
                          <a:spcPts val="100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Arial" charset="0"/>
                        </a:rPr>
                        <a:t>Q3: EMTCT stocktaking workshops held in  Limpopo, Eastern Cape,  Gauteng, North West and Northern Cape </a:t>
                      </a:r>
                      <a:endParaRPr kumimoji="0" lang="en-ZA" sz="95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456026">
                <a:tc rowSpan="5">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950" b="0" i="0" u="none" strike="noStrike" cap="none" normalizeH="0" baseline="0" smtClean="0">
                          <a:ln>
                            <a:noFill/>
                          </a:ln>
                          <a:solidFill>
                            <a:srgbClr val="000000"/>
                          </a:solidFill>
                          <a:effectLst/>
                          <a:latin typeface="Arial Black" pitchFamily="34" charset="0"/>
                          <a:cs typeface="Arial" charset="0"/>
                        </a:rPr>
                        <a:t>To improve access to sexual and reproductive health services by expanding the availability of contraceptives.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950" b="0" i="0" u="none" strike="noStrike" cap="none" normalizeH="0" baseline="0" dirty="0" smtClean="0">
                          <a:ln>
                            <a:noFill/>
                          </a:ln>
                          <a:solidFill>
                            <a:srgbClr val="000000"/>
                          </a:solidFill>
                          <a:effectLst/>
                          <a:latin typeface="Arial Black" pitchFamily="34" charset="0"/>
                          <a:cs typeface="Arial" charset="0"/>
                        </a:rPr>
                        <a:t>Couple year protection rate</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Q2 Target: </a:t>
                      </a:r>
                      <a:r>
                        <a:rPr kumimoji="0" lang="en-ZA" sz="950" b="0" i="0" u="none" strike="noStrike" cap="none" normalizeH="0" baseline="0" dirty="0" smtClean="0">
                          <a:ln>
                            <a:noFill/>
                          </a:ln>
                          <a:solidFill>
                            <a:schemeClr val="tx1"/>
                          </a:solidFill>
                          <a:effectLst/>
                          <a:latin typeface="Arial Black" pitchFamily="34" charset="0"/>
                          <a:cs typeface="Arial" charset="0"/>
                        </a:rPr>
                        <a:t>60%</a:t>
                      </a:r>
                      <a:endParaRPr kumimoji="0" lang="en-ZA" sz="950" b="0" i="0" u="none" strike="noStrike" cap="none" normalizeH="0" baseline="0" dirty="0" smtClean="0">
                        <a:ln>
                          <a:noFill/>
                        </a:ln>
                        <a:solidFill>
                          <a:srgbClr val="558ED5"/>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Q3 Target: </a:t>
                      </a:r>
                      <a:r>
                        <a:rPr kumimoji="0" lang="en-ZA" sz="950" b="0" i="0" u="none" strike="noStrike" cap="none" normalizeH="0" baseline="0" dirty="0" smtClean="0">
                          <a:ln>
                            <a:noFill/>
                          </a:ln>
                          <a:solidFill>
                            <a:srgbClr val="000000"/>
                          </a:solidFill>
                          <a:effectLst/>
                          <a:latin typeface="Arial Black" pitchFamily="34" charset="0"/>
                          <a:cs typeface="Arial" charset="0"/>
                        </a:rPr>
                        <a:t>60% </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rgbClr val="000000"/>
                          </a:solidFill>
                          <a:effectLst/>
                          <a:latin typeface="Arial Black" pitchFamily="34" charset="0"/>
                          <a:cs typeface="Arial" charset="0"/>
                        </a:rPr>
                        <a:t>Q2:  68.2%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rgbClr val="000000"/>
                          </a:solidFill>
                          <a:effectLst/>
                          <a:latin typeface="Arial Black" pitchFamily="34" charset="0"/>
                          <a:cs typeface="Arial" charset="0"/>
                        </a:rPr>
                        <a:t>Q3: 67.2% (October and November)</a:t>
                      </a:r>
                      <a:endParaRPr kumimoji="0" lang="en-ZA" sz="950" b="0" i="0" u="none" strike="noStrike" cap="none" normalizeH="0" baseline="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456026">
                <a:tc vMerge="1">
                  <a:txBody>
                    <a:bodyPr/>
                    <a:lstStyle/>
                    <a:p>
                      <a:endParaRPr lang="en-ZA"/>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950" b="0" i="0" u="none" strike="noStrike" cap="none" normalizeH="0" baseline="0" smtClean="0">
                          <a:ln>
                            <a:noFill/>
                          </a:ln>
                          <a:solidFill>
                            <a:srgbClr val="000000"/>
                          </a:solidFill>
                          <a:effectLst/>
                          <a:latin typeface="Arial Black" pitchFamily="34" charset="0"/>
                          <a:cs typeface="Arial" charset="0"/>
                        </a:rPr>
                        <a:t>Cervical cancer screening coverage</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Q2 Target:  </a:t>
                      </a:r>
                      <a:r>
                        <a:rPr kumimoji="0" lang="en-ZA" sz="950" b="1" i="0" u="none" strike="noStrike" cap="none" normalizeH="0" baseline="0" dirty="0" smtClean="0">
                          <a:ln>
                            <a:noFill/>
                          </a:ln>
                          <a:solidFill>
                            <a:schemeClr val="tx1"/>
                          </a:solidFill>
                          <a:effectLst/>
                          <a:latin typeface="Arial Black" pitchFamily="34" charset="0"/>
                          <a:cs typeface="Arial" charset="0"/>
                        </a:rPr>
                        <a:t>55%</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Q3 Target</a:t>
                      </a:r>
                      <a:r>
                        <a:rPr kumimoji="0" lang="en-ZA" sz="950" b="0" i="0" u="none" strike="noStrike" cap="none" normalizeH="0" baseline="0" dirty="0" smtClean="0">
                          <a:ln>
                            <a:noFill/>
                          </a:ln>
                          <a:solidFill>
                            <a:srgbClr val="000000"/>
                          </a:solidFill>
                          <a:effectLst/>
                          <a:latin typeface="Arial Black" pitchFamily="34" charset="0"/>
                          <a:cs typeface="Arial" charset="0"/>
                        </a:rPr>
                        <a:t>: 58% </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Arial" charset="0"/>
                        </a:rPr>
                        <a:t>Q2: 62.9%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Arial" charset="0"/>
                        </a:rPr>
                        <a:t>Q3: 66.0% (October and November)</a:t>
                      </a:r>
                      <a:endParaRPr kumimoji="0" lang="en-ZA" sz="95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663865">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smtClean="0">
                          <a:ln>
                            <a:noFill/>
                          </a:ln>
                          <a:solidFill>
                            <a:srgbClr val="000000"/>
                          </a:solidFill>
                          <a:effectLst/>
                          <a:latin typeface="Arial Black" pitchFamily="34" charset="0"/>
                          <a:cs typeface="Arial" charset="0"/>
                        </a:rPr>
                        <a:t>Develop Training manual for the implantation of Contraception and Fertility Planning (CFP)  Policy</a:t>
                      </a:r>
                      <a:endParaRPr kumimoji="0" lang="en-ZA" sz="95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Q2: </a:t>
                      </a:r>
                      <a:r>
                        <a:rPr kumimoji="0" lang="en-ZA" sz="950" b="0" i="0" u="none" strike="noStrike" cap="none" normalizeH="0" baseline="0" dirty="0" smtClean="0">
                          <a:ln>
                            <a:noFill/>
                          </a:ln>
                          <a:solidFill>
                            <a:schemeClr val="tx1"/>
                          </a:solidFill>
                          <a:effectLst/>
                          <a:latin typeface="Arial Black" pitchFamily="34" charset="0"/>
                          <a:cs typeface="Arial" charset="0"/>
                        </a:rPr>
                        <a:t> Draft CFP training manual</a:t>
                      </a:r>
                      <a:endParaRPr kumimoji="0" lang="en-ZA" sz="950" b="0" i="0" u="none" strike="noStrike" cap="none" normalizeH="0" baseline="0" dirty="0" smtClean="0">
                        <a:ln>
                          <a:noFill/>
                        </a:ln>
                        <a:solidFill>
                          <a:srgbClr val="558ED5"/>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Q3 : </a:t>
                      </a:r>
                      <a:r>
                        <a:rPr kumimoji="0" lang="en-ZA" sz="950" b="0" i="0" u="none" strike="noStrike" cap="none" normalizeH="0" baseline="0" dirty="0" smtClean="0">
                          <a:ln>
                            <a:noFill/>
                          </a:ln>
                          <a:solidFill>
                            <a:schemeClr val="tx1"/>
                          </a:solidFill>
                          <a:effectLst/>
                          <a:latin typeface="Arial Black" pitchFamily="34" charset="0"/>
                          <a:cs typeface="Arial" charset="0"/>
                        </a:rPr>
                        <a:t>Finalisation and approval of </a:t>
                      </a:r>
                      <a:r>
                        <a:rPr kumimoji="0" lang="en-ZA" sz="950" b="0" i="0" u="none" strike="noStrike" cap="none" normalizeH="0" baseline="0" dirty="0" smtClean="0">
                          <a:ln>
                            <a:noFill/>
                          </a:ln>
                          <a:solidFill>
                            <a:srgbClr val="000000"/>
                          </a:solidFill>
                          <a:effectLst/>
                          <a:latin typeface="Arial Black" pitchFamily="34" charset="0"/>
                          <a:cs typeface="Arial" charset="0"/>
                        </a:rPr>
                        <a:t>CFP training manual</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Arial" charset="0"/>
                        </a:rPr>
                        <a:t>Q3: Process of printing manual underway. Electronic copy available to provincial master trainers</a:t>
                      </a:r>
                      <a:endParaRPr kumimoji="0" lang="en-ZA" sz="95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rgbClr val="4F6228"/>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863717">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smtClean="0">
                          <a:ln>
                            <a:noFill/>
                          </a:ln>
                          <a:solidFill>
                            <a:srgbClr val="000000"/>
                          </a:solidFill>
                          <a:effectLst/>
                          <a:latin typeface="Arial Black" pitchFamily="34" charset="0"/>
                          <a:cs typeface="Arial" charset="0"/>
                        </a:rPr>
                        <a:t>Develop Pharmacovigilance system for adverse events for contraceptive implants</a:t>
                      </a:r>
                      <a:endParaRPr kumimoji="0" lang="en-ZA" sz="95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Q2 :</a:t>
                      </a:r>
                      <a:r>
                        <a:rPr kumimoji="0" lang="en-US" sz="950" b="0" i="0" u="none" strike="noStrike" cap="none" normalizeH="0" baseline="0" dirty="0" err="1" smtClean="0">
                          <a:ln>
                            <a:noFill/>
                          </a:ln>
                          <a:solidFill>
                            <a:srgbClr val="000000"/>
                          </a:solidFill>
                          <a:effectLst/>
                          <a:latin typeface="Arial Black" pitchFamily="34" charset="0"/>
                          <a:cs typeface="Arial" charset="0"/>
                        </a:rPr>
                        <a:t>Pharmacovigilance</a:t>
                      </a:r>
                      <a:r>
                        <a:rPr kumimoji="0" lang="en-US" sz="950" b="0" i="0" u="none" strike="noStrike" cap="none" normalizeH="0" baseline="0" dirty="0" smtClean="0">
                          <a:ln>
                            <a:noFill/>
                          </a:ln>
                          <a:solidFill>
                            <a:srgbClr val="000000"/>
                          </a:solidFill>
                          <a:effectLst/>
                          <a:latin typeface="Arial Black" pitchFamily="34" charset="0"/>
                          <a:cs typeface="Arial" charset="0"/>
                        </a:rPr>
                        <a:t> information system  implementation [plan drafted</a:t>
                      </a:r>
                      <a:endParaRPr kumimoji="0" lang="en-ZA" sz="950" b="0" i="0" u="none" strike="noStrike" cap="none" normalizeH="0" baseline="0" dirty="0" smtClean="0">
                        <a:ln>
                          <a:noFill/>
                        </a:ln>
                        <a:solidFill>
                          <a:srgbClr val="558ED5"/>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cs typeface="Arial" charset="0"/>
                        </a:rPr>
                        <a:t>Q3: </a:t>
                      </a:r>
                      <a:r>
                        <a:rPr kumimoji="0" lang="en-US" sz="950" b="0" i="0" u="none" strike="noStrike" cap="none" normalizeH="0" baseline="0" dirty="0" err="1" smtClean="0">
                          <a:ln>
                            <a:noFill/>
                          </a:ln>
                          <a:solidFill>
                            <a:srgbClr val="000000"/>
                          </a:solidFill>
                          <a:effectLst/>
                          <a:latin typeface="Arial Black" pitchFamily="34" charset="0"/>
                          <a:cs typeface="Arial" charset="0"/>
                        </a:rPr>
                        <a:t>Pharmacovigilance</a:t>
                      </a:r>
                      <a:r>
                        <a:rPr kumimoji="0" lang="en-US" sz="950" b="0" i="0" u="none" strike="noStrike" cap="none" normalizeH="0" baseline="0" dirty="0" smtClean="0">
                          <a:ln>
                            <a:noFill/>
                          </a:ln>
                          <a:solidFill>
                            <a:srgbClr val="000000"/>
                          </a:solidFill>
                          <a:effectLst/>
                          <a:latin typeface="Arial Black" pitchFamily="34" charset="0"/>
                          <a:cs typeface="Arial" charset="0"/>
                        </a:rPr>
                        <a:t> system piloted in 4 provincial </a:t>
                      </a:r>
                      <a:r>
                        <a:rPr kumimoji="0" lang="en-US" sz="950" b="0" i="0" u="none" strike="noStrike" cap="none" normalizeH="0" baseline="0" dirty="0" err="1" smtClean="0">
                          <a:ln>
                            <a:noFill/>
                          </a:ln>
                          <a:solidFill>
                            <a:srgbClr val="000000"/>
                          </a:solidFill>
                          <a:effectLst/>
                          <a:latin typeface="Arial Black" pitchFamily="34" charset="0"/>
                          <a:cs typeface="Arial" charset="0"/>
                        </a:rPr>
                        <a:t>DoH</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950" b="0" i="0" u="none" strike="noStrike" cap="none" normalizeH="0" baseline="0" dirty="0" smtClean="0">
                          <a:ln>
                            <a:noFill/>
                          </a:ln>
                          <a:solidFill>
                            <a:schemeClr val="tx1"/>
                          </a:solidFill>
                          <a:effectLst/>
                          <a:latin typeface="Arial Black" pitchFamily="34" charset="0"/>
                          <a:cs typeface="Arial" charset="0"/>
                        </a:rPr>
                        <a:t>Q2&amp; Q3: </a:t>
                      </a:r>
                      <a:r>
                        <a:rPr kumimoji="0" lang="en-US" sz="950" b="0" i="0" u="none" strike="noStrike" cap="none" normalizeH="0" baseline="0" dirty="0" err="1" smtClean="0">
                          <a:ln>
                            <a:noFill/>
                          </a:ln>
                          <a:solidFill>
                            <a:schemeClr val="tx1"/>
                          </a:solidFill>
                          <a:effectLst/>
                          <a:latin typeface="Arial Black" pitchFamily="34" charset="0"/>
                          <a:cs typeface="Arial" charset="0"/>
                        </a:rPr>
                        <a:t>Pharmacovigilance</a:t>
                      </a:r>
                      <a:r>
                        <a:rPr kumimoji="0" lang="en-US" sz="950" b="0" i="0" u="none" strike="noStrike" cap="none" normalizeH="0" baseline="0" dirty="0" smtClean="0">
                          <a:ln>
                            <a:noFill/>
                          </a:ln>
                          <a:solidFill>
                            <a:schemeClr val="tx1"/>
                          </a:solidFill>
                          <a:effectLst/>
                          <a:latin typeface="Arial Black" pitchFamily="34" charset="0"/>
                          <a:cs typeface="Arial" charset="0"/>
                        </a:rPr>
                        <a:t> forms used for reporting.153 </a:t>
                      </a:r>
                      <a:r>
                        <a:rPr kumimoji="0" lang="en-US" sz="950" b="0" i="0" u="none" strike="noStrike" cap="none" normalizeH="0" baseline="0" dirty="0" err="1" smtClean="0">
                          <a:ln>
                            <a:noFill/>
                          </a:ln>
                          <a:solidFill>
                            <a:schemeClr val="tx1"/>
                          </a:solidFill>
                          <a:effectLst/>
                          <a:latin typeface="Arial Black" pitchFamily="34" charset="0"/>
                          <a:cs typeface="Arial" charset="0"/>
                        </a:rPr>
                        <a:t>pharmacovigilance</a:t>
                      </a:r>
                      <a:r>
                        <a:rPr kumimoji="0" lang="en-US" sz="950" b="0" i="0" u="none" strike="noStrike" cap="none" normalizeH="0" baseline="0" dirty="0" smtClean="0">
                          <a:ln>
                            <a:noFill/>
                          </a:ln>
                          <a:solidFill>
                            <a:schemeClr val="tx1"/>
                          </a:solidFill>
                          <a:effectLst/>
                          <a:latin typeface="Arial Black" pitchFamily="34" charset="0"/>
                          <a:cs typeface="Arial" charset="0"/>
                        </a:rPr>
                        <a:t> forms received from all provinces</a:t>
                      </a:r>
                      <a:endParaRPr kumimoji="0" lang="en-ZA" sz="95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rgbClr val="4F6228"/>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863717">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000000"/>
                          </a:solidFill>
                          <a:effectLst/>
                          <a:latin typeface="Arial Black" pitchFamily="34" charset="0"/>
                          <a:cs typeface="Arial" charset="0"/>
                        </a:rPr>
                        <a:t>Develop cervical cancer control Policy</a:t>
                      </a:r>
                      <a:endParaRPr kumimoji="0" lang="en-ZA" sz="95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ea typeface="Calibri" pitchFamily="34" charset="0"/>
                          <a:cs typeface="Times New Roman" pitchFamily="18" charset="0"/>
                        </a:rPr>
                        <a:t>Q2: </a:t>
                      </a:r>
                      <a:r>
                        <a:rPr kumimoji="0" lang="en-US" sz="950" b="0" i="0" u="none" strike="noStrike" cap="none" normalizeH="0" baseline="0" dirty="0" smtClean="0">
                          <a:ln>
                            <a:noFill/>
                          </a:ln>
                          <a:solidFill>
                            <a:srgbClr val="000000"/>
                          </a:solidFill>
                          <a:effectLst/>
                          <a:latin typeface="Arial Black" pitchFamily="34" charset="0"/>
                          <a:ea typeface="Calibri" pitchFamily="34" charset="0"/>
                          <a:cs typeface="Arial" charset="0"/>
                        </a:rPr>
                        <a:t>Cervical cancer control policy guidelines drafted</a:t>
                      </a:r>
                      <a:endParaRPr kumimoji="0" lang="en-ZA" sz="950" b="0" i="0" u="none" strike="noStrike" cap="none" normalizeH="0" baseline="0" dirty="0" smtClean="0">
                        <a:ln>
                          <a:noFill/>
                        </a:ln>
                        <a:solidFill>
                          <a:srgbClr val="558ED5"/>
                        </a:solidFill>
                        <a:effectLst/>
                        <a:latin typeface="Arial Black"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950" b="0" i="0" u="none" strike="noStrike" cap="none" normalizeH="0" baseline="0" dirty="0" smtClean="0">
                          <a:ln>
                            <a:noFill/>
                          </a:ln>
                          <a:solidFill>
                            <a:srgbClr val="558ED5"/>
                          </a:solidFill>
                          <a:effectLst/>
                          <a:latin typeface="Arial Black" pitchFamily="34" charset="0"/>
                          <a:ea typeface="Calibri" pitchFamily="34" charset="0"/>
                          <a:cs typeface="Times New Roman" pitchFamily="18" charset="0"/>
                        </a:rPr>
                        <a:t>Q3: </a:t>
                      </a:r>
                      <a:r>
                        <a:rPr kumimoji="0" lang="en-US" sz="950" b="0" i="0" u="none" strike="noStrike" cap="none" normalizeH="0" baseline="0" dirty="0" err="1" smtClean="0">
                          <a:ln>
                            <a:noFill/>
                          </a:ln>
                          <a:solidFill>
                            <a:srgbClr val="000000"/>
                          </a:solidFill>
                          <a:effectLst/>
                          <a:latin typeface="Arial Black" pitchFamily="34" charset="0"/>
                          <a:cs typeface="Arial" charset="0"/>
                        </a:rPr>
                        <a:t>Finalisation</a:t>
                      </a:r>
                      <a:r>
                        <a:rPr kumimoji="0" lang="en-US" sz="950" b="0" i="0" u="none" strike="noStrike" cap="none" normalizeH="0" baseline="0" dirty="0" smtClean="0">
                          <a:ln>
                            <a:noFill/>
                          </a:ln>
                          <a:solidFill>
                            <a:srgbClr val="000000"/>
                          </a:solidFill>
                          <a:effectLst/>
                          <a:latin typeface="Arial Black" pitchFamily="34" charset="0"/>
                          <a:cs typeface="Arial" charset="0"/>
                        </a:rPr>
                        <a:t> and approval  of Cervical cancer control policy guidelines</a:t>
                      </a:r>
                      <a:endParaRPr kumimoji="0" lang="en-ZA" sz="95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1000"/>
                        </a:spcBef>
                        <a:spcAft>
                          <a:spcPct val="0"/>
                        </a:spcAft>
                        <a:buClrTx/>
                        <a:buSzTx/>
                        <a:buFontTx/>
                        <a:buNone/>
                        <a:tabLst/>
                      </a:pPr>
                      <a:r>
                        <a:rPr kumimoji="0" lang="en-US" sz="950" b="0" i="0" u="none" strike="noStrike" cap="none" normalizeH="0" baseline="0" dirty="0" smtClean="0">
                          <a:ln>
                            <a:noFill/>
                          </a:ln>
                          <a:solidFill>
                            <a:srgbClr val="000000"/>
                          </a:solidFill>
                          <a:effectLst/>
                          <a:latin typeface="Arial Black" pitchFamily="34" charset="0"/>
                          <a:cs typeface="Times New Roman" pitchFamily="18" charset="0"/>
                        </a:rPr>
                        <a:t>Q2 Draft 0:Cervical cancer control policy                       Q3: The draft policy document is in the final stages of development</a:t>
                      </a:r>
                      <a:endParaRPr kumimoji="0" lang="en-ZA" sz="95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
        <p:nvSpPr>
          <p:cNvPr id="34878" name="Slide Number Placeholder 19"/>
          <p:cNvSpPr txBox="1">
            <a:spLocks/>
          </p:cNvSpPr>
          <p:nvPr/>
        </p:nvSpPr>
        <p:spPr bwMode="auto">
          <a:xfrm>
            <a:off x="8388350" y="6357958"/>
            <a:ext cx="504825" cy="500042"/>
          </a:xfrm>
          <a:prstGeom prst="rect">
            <a:avLst/>
          </a:prstGeom>
          <a:noFill/>
          <a:ln w="9525">
            <a:noFill/>
            <a:miter lim="800000"/>
            <a:headEnd/>
            <a:tailEnd/>
          </a:ln>
        </p:spPr>
        <p:txBody>
          <a:bodyPr/>
          <a:lstStyle/>
          <a:p>
            <a:r>
              <a:rPr lang="en-US" dirty="0"/>
              <a:t>28</a:t>
            </a:r>
          </a:p>
        </p:txBody>
      </p:sp>
      <p:sp>
        <p:nvSpPr>
          <p:cNvPr id="8" name="Rectangle 7"/>
          <p:cNvSpPr/>
          <p:nvPr/>
        </p:nvSpPr>
        <p:spPr>
          <a:xfrm>
            <a:off x="214282" y="1"/>
            <a:ext cx="6643718" cy="584775"/>
          </a:xfrm>
          <a:prstGeom prst="rect">
            <a:avLst/>
          </a:prstGeom>
        </p:spPr>
        <p:txBody>
          <a:bodyPr wrap="square">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solidFill>
                  <a:schemeClr val="bg1"/>
                </a:solidFill>
              </a:rPr>
              <a:t>Programme 3:</a:t>
            </a:r>
            <a:r>
              <a:rPr lang="en-ZA" sz="1600" b="1" dirty="0" smtClean="0">
                <a:solidFill>
                  <a:schemeClr val="bg1"/>
                </a:solidFill>
              </a:rPr>
              <a:t> HIV and AIDS, TB and Maternal Child and Women’s Health </a:t>
            </a:r>
            <a:endParaRPr lang="en-GB" sz="16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35843" name="Slide Number Placeholder 19"/>
          <p:cNvSpPr txBox="1">
            <a:spLocks/>
          </p:cNvSpPr>
          <p:nvPr/>
        </p:nvSpPr>
        <p:spPr bwMode="auto">
          <a:xfrm>
            <a:off x="7019925" y="6356350"/>
            <a:ext cx="1666875" cy="365125"/>
          </a:xfrm>
          <a:prstGeom prst="rect">
            <a:avLst/>
          </a:prstGeom>
          <a:noFill/>
          <a:ln w="9525">
            <a:noFill/>
            <a:miter lim="800000"/>
            <a:headEnd/>
            <a:tailEnd/>
          </a:ln>
        </p:spPr>
        <p:txBody>
          <a:bodyPr/>
          <a:lstStyle/>
          <a:p>
            <a:pPr algn="r"/>
            <a:endParaRPr lang="en-US"/>
          </a:p>
        </p:txBody>
      </p:sp>
      <p:sp>
        <p:nvSpPr>
          <p:cNvPr id="35844"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3:</a:t>
            </a:r>
            <a:r>
              <a:rPr lang="en-ZA" sz="2800" b="1">
                <a:solidFill>
                  <a:schemeClr val="bg1"/>
                </a:solidFill>
              </a:rPr>
              <a:t> HIV and AIDS, TB and Maternal Child and Women’s Health </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125538"/>
          <a:ext cx="8712200" cy="4579530"/>
        </p:xfrm>
        <a:graphic>
          <a:graphicData uri="http://schemas.openxmlformats.org/drawingml/2006/table">
            <a:tbl>
              <a:tblPr/>
              <a:tblGrid>
                <a:gridCol w="1368276"/>
                <a:gridCol w="2016274"/>
                <a:gridCol w="2232025"/>
                <a:gridCol w="1584325"/>
                <a:gridCol w="1511300"/>
              </a:tblGrid>
              <a:tr h="503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Strategic Objective</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Indicator</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Target</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en-US" sz="1000" dirty="0" smtClean="0">
                          <a:solidFill>
                            <a:schemeClr val="bg1"/>
                          </a:solidFill>
                          <a:latin typeface="Arial Black" pitchFamily="34" charset="0"/>
                        </a:rPr>
                        <a:t>P</a:t>
                      </a:r>
                      <a:r>
                        <a:rPr lang="en-US" sz="1000" baseline="0" dirty="0" smtClean="0">
                          <a:solidFill>
                            <a:schemeClr val="bg1"/>
                          </a:solidFill>
                          <a:latin typeface="Arial Black" pitchFamily="34" charset="0"/>
                        </a:rPr>
                        <a:t>erformance</a:t>
                      </a:r>
                      <a:endParaRPr lang="en-US" sz="1000" dirty="0">
                        <a:solidFill>
                          <a:schemeClr val="bg1"/>
                        </a:solidFill>
                        <a:latin typeface="Arial Black"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smtClean="0">
                          <a:latin typeface="Arial Black" pitchFamily="34"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Arial Black" pitchFamily="34" charset="0"/>
                        <a:cs typeface="Arial"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6161">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cs typeface="Arial"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Develop breast cancer Policy</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  </a:t>
                      </a:r>
                      <a:r>
                        <a:rPr kumimoji="0" lang="en-ZA" sz="1000" b="0" i="0" u="none" strike="noStrike" cap="none" normalizeH="0" baseline="0" dirty="0" smtClean="0">
                          <a:ln>
                            <a:noFill/>
                          </a:ln>
                          <a:solidFill>
                            <a:schemeClr val="tx1"/>
                          </a:solidFill>
                          <a:effectLst/>
                          <a:latin typeface="Arial Black" pitchFamily="34" charset="0"/>
                          <a:cs typeface="Arial" charset="0"/>
                        </a:rPr>
                        <a:t>Consultative process with relevant stakeholders completed and situational analysis completed</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Target: </a:t>
                      </a:r>
                      <a:r>
                        <a:rPr lang="en-US" sz="1000" kern="1200" dirty="0" smtClean="0">
                          <a:solidFill>
                            <a:schemeClr val="tx1"/>
                          </a:solidFill>
                          <a:latin typeface="Arial Black" pitchFamily="34" charset="0"/>
                          <a:ea typeface="+mn-ea"/>
                          <a:cs typeface="+mn-cs"/>
                        </a:rPr>
                        <a:t>Draft Breast Cancer policy guidelines developed</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Q2 &amp; Q3: Policy development ongoing</a:t>
                      </a:r>
                      <a:endParaRPr kumimoji="0" lang="en-ZA" sz="1000" b="0" i="0" u="none" strike="noStrike" cap="none" normalizeH="0" baseline="0" dirty="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525704">
                <a:tc row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To reduce under-five mortality rate to less than 23 per 1,000 live births by promoting early childhood development</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Child under 5 years diarrhoea case fatality rate</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 </a:t>
                      </a:r>
                      <a:r>
                        <a:rPr kumimoji="0" lang="en-ZA" sz="1000" b="0" i="0" u="none" strike="noStrike" cap="none" normalizeH="0" baseline="0" dirty="0" smtClean="0">
                          <a:ln>
                            <a:noFill/>
                          </a:ln>
                          <a:solidFill>
                            <a:schemeClr val="tx1"/>
                          </a:solidFill>
                          <a:effectLst/>
                          <a:latin typeface="Arial Black" pitchFamily="34" charset="0"/>
                          <a:cs typeface="Arial" charset="0"/>
                        </a:rPr>
                        <a:t>: 3.25%</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Target</a:t>
                      </a:r>
                      <a:r>
                        <a:rPr kumimoji="0" lang="en-ZA" sz="1000" b="0" i="0" u="none" strike="noStrike" cap="none" normalizeH="0" baseline="0" dirty="0" smtClean="0">
                          <a:ln>
                            <a:noFill/>
                          </a:ln>
                          <a:solidFill>
                            <a:srgbClr val="000000"/>
                          </a:solidFill>
                          <a:effectLst/>
                          <a:latin typeface="Arial Black" pitchFamily="34" charset="0"/>
                          <a:cs typeface="Arial" charset="0"/>
                        </a:rPr>
                        <a:t>: 3.25%</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nSpc>
                          <a:spcPct val="115000"/>
                        </a:lnSpc>
                        <a:spcBef>
                          <a:spcPts val="1000"/>
                        </a:spcBef>
                        <a:spcAft>
                          <a:spcPts val="0"/>
                        </a:spcAft>
                      </a:pPr>
                      <a:r>
                        <a:rPr lang="en-US" sz="1000" dirty="0" smtClean="0">
                          <a:solidFill>
                            <a:schemeClr val="tx1"/>
                          </a:solidFill>
                          <a:latin typeface="Arial Black" pitchFamily="34" charset="0"/>
                          <a:ea typeface="Times New Roman"/>
                          <a:cs typeface="Times New Roman"/>
                        </a:rPr>
                        <a:t>Q2: 2.0%                   Q3: 2.1%</a:t>
                      </a:r>
                      <a:r>
                        <a:rPr lang="en-ZA" sz="1000" baseline="0" dirty="0" smtClean="0">
                          <a:solidFill>
                            <a:schemeClr val="tx1"/>
                          </a:solidFill>
                          <a:latin typeface="Arial Black" pitchFamily="34" charset="0"/>
                          <a:ea typeface="Times New Roman"/>
                          <a:cs typeface="Times New Roman"/>
                        </a:rPr>
                        <a:t> </a:t>
                      </a:r>
                      <a:r>
                        <a:rPr lang="en-US" sz="1000" dirty="0" smtClean="0">
                          <a:solidFill>
                            <a:schemeClr val="tx1"/>
                          </a:solidFill>
                          <a:latin typeface="Arial Black" pitchFamily="34" charset="0"/>
                          <a:ea typeface="Times New Roman"/>
                          <a:cs typeface="Times New Roman"/>
                        </a:rPr>
                        <a:t>(October</a:t>
                      </a:r>
                      <a:r>
                        <a:rPr lang="en-US" sz="1000" baseline="0" dirty="0" smtClean="0">
                          <a:solidFill>
                            <a:schemeClr val="tx1"/>
                          </a:solidFill>
                          <a:latin typeface="Arial Black" pitchFamily="34" charset="0"/>
                          <a:ea typeface="Times New Roman"/>
                          <a:cs typeface="Times New Roman"/>
                        </a:rPr>
                        <a:t> and November)</a:t>
                      </a:r>
                      <a:endParaRPr lang="en-ZA" sz="1000" dirty="0">
                        <a:solidFill>
                          <a:schemeClr val="tx1"/>
                        </a:solidFill>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25704">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Child under 5 years pneumonia case fatality rate</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 </a:t>
                      </a:r>
                      <a:r>
                        <a:rPr kumimoji="0" lang="en-ZA" sz="1000" b="0" i="0" u="none" strike="noStrike" cap="none" normalizeH="0" baseline="0" dirty="0" smtClean="0">
                          <a:ln>
                            <a:noFill/>
                          </a:ln>
                          <a:solidFill>
                            <a:schemeClr val="tx1"/>
                          </a:solidFill>
                          <a:effectLst/>
                          <a:latin typeface="Arial Black" pitchFamily="34" charset="0"/>
                          <a:cs typeface="Arial" charset="0"/>
                        </a:rPr>
                        <a:t> 3%</a:t>
                      </a:r>
                      <a:endPar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Target: </a:t>
                      </a:r>
                      <a:r>
                        <a:rPr kumimoji="0" lang="en-ZA" sz="1000" b="0" i="0" u="none" strike="noStrike" cap="none" normalizeH="0" baseline="0" dirty="0" smtClean="0">
                          <a:ln>
                            <a:noFill/>
                          </a:ln>
                          <a:solidFill>
                            <a:srgbClr val="000000"/>
                          </a:solidFill>
                          <a:effectLst/>
                          <a:latin typeface="Arial Black" pitchFamily="34" charset="0"/>
                          <a:cs typeface="Arial" charset="0"/>
                        </a:rPr>
                        <a:t>3%</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15000"/>
                        </a:lnSpc>
                        <a:spcBef>
                          <a:spcPts val="1000"/>
                        </a:spcBef>
                        <a:spcAft>
                          <a:spcPts val="0"/>
                        </a:spcAft>
                      </a:pPr>
                      <a:r>
                        <a:rPr lang="en-US" sz="1000" dirty="0" smtClean="0">
                          <a:solidFill>
                            <a:schemeClr val="tx1"/>
                          </a:solidFill>
                          <a:latin typeface="Arial Black" pitchFamily="34" charset="0"/>
                          <a:ea typeface="Times New Roman"/>
                          <a:cs typeface="Times New Roman"/>
                        </a:rPr>
                        <a:t>Q2: 2.6%              Q3: 2.4%  (October</a:t>
                      </a:r>
                      <a:r>
                        <a:rPr lang="en-US" sz="1000" baseline="0" dirty="0" smtClean="0">
                          <a:solidFill>
                            <a:schemeClr val="tx1"/>
                          </a:solidFill>
                          <a:latin typeface="Arial Black" pitchFamily="34" charset="0"/>
                          <a:ea typeface="Times New Roman"/>
                          <a:cs typeface="Times New Roman"/>
                        </a:rPr>
                        <a:t> and November)</a:t>
                      </a:r>
                      <a:endParaRPr lang="en-ZA" sz="1000" dirty="0">
                        <a:solidFill>
                          <a:schemeClr val="tx1"/>
                        </a:solidFill>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25332">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Child under 5 years severe acute malnutrition case fatality rate</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 </a:t>
                      </a:r>
                      <a:r>
                        <a:rPr kumimoji="0" lang="en-ZA" sz="1000" b="0" i="0" u="none" strike="noStrike" cap="none" normalizeH="0" baseline="0" dirty="0" smtClean="0">
                          <a:ln>
                            <a:noFill/>
                          </a:ln>
                          <a:solidFill>
                            <a:schemeClr val="tx1"/>
                          </a:solidFill>
                          <a:effectLst/>
                          <a:latin typeface="Arial Black" pitchFamily="34" charset="0"/>
                          <a:cs typeface="Arial" charset="0"/>
                        </a:rPr>
                        <a:t> 10%</a:t>
                      </a:r>
                      <a:endPar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Target:  </a:t>
                      </a:r>
                      <a:r>
                        <a:rPr kumimoji="0" lang="en-ZA" sz="1000" b="0" i="0" u="none" strike="noStrike" cap="none" normalizeH="0" baseline="0" dirty="0" smtClean="0">
                          <a:ln>
                            <a:noFill/>
                          </a:ln>
                          <a:solidFill>
                            <a:srgbClr val="000000"/>
                          </a:solidFill>
                          <a:effectLst/>
                          <a:latin typeface="Arial Black" pitchFamily="34" charset="0"/>
                          <a:cs typeface="Arial" charset="0"/>
                        </a:rPr>
                        <a:t>10%</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nSpc>
                          <a:spcPct val="115000"/>
                        </a:lnSpc>
                        <a:spcBef>
                          <a:spcPts val="1000"/>
                        </a:spcBef>
                        <a:spcAft>
                          <a:spcPts val="0"/>
                        </a:spcAft>
                      </a:pPr>
                      <a:r>
                        <a:rPr lang="en-US" sz="1000" dirty="0" smtClean="0">
                          <a:solidFill>
                            <a:schemeClr val="tx1"/>
                          </a:solidFill>
                          <a:latin typeface="Arial Black" pitchFamily="34" charset="0"/>
                          <a:ea typeface="Times New Roman"/>
                          <a:cs typeface="Times New Roman"/>
                        </a:rPr>
                        <a:t>Q2:</a:t>
                      </a:r>
                      <a:r>
                        <a:rPr lang="en-US" sz="1000" baseline="0" dirty="0" smtClean="0">
                          <a:solidFill>
                            <a:schemeClr val="tx1"/>
                          </a:solidFill>
                          <a:latin typeface="Arial Black" pitchFamily="34" charset="0"/>
                          <a:ea typeface="Times New Roman"/>
                          <a:cs typeface="Times New Roman"/>
                        </a:rPr>
                        <a:t> 8.8%              Q3: 7.8%</a:t>
                      </a:r>
                      <a:r>
                        <a:rPr lang="en-US" sz="1000" dirty="0" smtClean="0">
                          <a:solidFill>
                            <a:schemeClr val="tx1"/>
                          </a:solidFill>
                          <a:latin typeface="Arial Black" pitchFamily="34" charset="0"/>
                          <a:ea typeface="Times New Roman"/>
                          <a:cs typeface="Times New Roman"/>
                        </a:rPr>
                        <a:t> (October</a:t>
                      </a:r>
                      <a:r>
                        <a:rPr lang="en-US" sz="1000" baseline="0" dirty="0" smtClean="0">
                          <a:solidFill>
                            <a:schemeClr val="tx1"/>
                          </a:solidFill>
                          <a:latin typeface="Arial Black" pitchFamily="34" charset="0"/>
                          <a:ea typeface="Times New Roman"/>
                          <a:cs typeface="Times New Roman"/>
                        </a:rPr>
                        <a:t> and November</a:t>
                      </a:r>
                      <a:endParaRPr lang="en-ZA" sz="1000" dirty="0">
                        <a:solidFill>
                          <a:schemeClr val="tx1"/>
                        </a:solidFill>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25704">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Confirmed measles case incidence per million total population</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Annual Target: </a:t>
                      </a:r>
                      <a:r>
                        <a:rPr kumimoji="0" lang="en-ZA" sz="1000" b="0" i="0" u="none" strike="noStrike" cap="none" normalizeH="0" baseline="0" dirty="0" smtClean="0">
                          <a:ln>
                            <a:noFill/>
                          </a:ln>
                          <a:solidFill>
                            <a:srgbClr val="000000"/>
                          </a:solidFill>
                          <a:effectLst/>
                          <a:latin typeface="Arial Black" pitchFamily="34" charset="0"/>
                          <a:cs typeface="Arial" charset="0"/>
                        </a:rPr>
                        <a:t>&lt;3/1,000,000 </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15000"/>
                        </a:lnSpc>
                        <a:spcBef>
                          <a:spcPts val="1000"/>
                        </a:spcBef>
                        <a:spcAft>
                          <a:spcPts val="0"/>
                        </a:spcAft>
                      </a:pPr>
                      <a:r>
                        <a:rPr lang="en-US" sz="1000" dirty="0" smtClean="0">
                          <a:solidFill>
                            <a:schemeClr val="tx1"/>
                          </a:solidFill>
                          <a:latin typeface="Arial Black" pitchFamily="34" charset="0"/>
                          <a:ea typeface="Times New Roman"/>
                          <a:cs typeface="Times New Roman"/>
                        </a:rPr>
                        <a:t>Q2: 0.17/1000 000</a:t>
                      </a:r>
                      <a:r>
                        <a:rPr lang="en-US" sz="1000" baseline="0" dirty="0" smtClean="0">
                          <a:solidFill>
                            <a:schemeClr val="tx1"/>
                          </a:solidFill>
                          <a:latin typeface="Arial Black" pitchFamily="34" charset="0"/>
                          <a:ea typeface="Times New Roman"/>
                          <a:cs typeface="Times New Roman"/>
                        </a:rPr>
                        <a:t> Q3:</a:t>
                      </a:r>
                      <a:r>
                        <a:rPr lang="en-US" sz="1000" dirty="0" smtClean="0">
                          <a:solidFill>
                            <a:schemeClr val="tx1"/>
                          </a:solidFill>
                          <a:latin typeface="Arial Black" pitchFamily="34" charset="0"/>
                          <a:ea typeface="Times New Roman"/>
                          <a:cs typeface="Times New Roman"/>
                        </a:rPr>
                        <a:t>0.02/1 </a:t>
                      </a:r>
                      <a:r>
                        <a:rPr lang="en-US" sz="1000" dirty="0">
                          <a:solidFill>
                            <a:schemeClr val="tx1"/>
                          </a:solidFill>
                          <a:latin typeface="Arial Black" pitchFamily="34" charset="0"/>
                          <a:ea typeface="Times New Roman"/>
                          <a:cs typeface="Times New Roman"/>
                        </a:rPr>
                        <a:t>000 000</a:t>
                      </a:r>
                      <a:endParaRPr lang="en-ZA" sz="1000" dirty="0">
                        <a:solidFill>
                          <a:schemeClr val="tx1"/>
                        </a:solidFill>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25704">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Immunisation coverage under 1 year (annualised)</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a:t>
                      </a:r>
                      <a:r>
                        <a:rPr kumimoji="0" lang="en-ZA" sz="1000" b="0" i="0" u="none" strike="noStrike" cap="none" normalizeH="0" baseline="0" dirty="0" smtClean="0">
                          <a:ln>
                            <a:noFill/>
                          </a:ln>
                          <a:solidFill>
                            <a:srgbClr val="000000"/>
                          </a:solidFill>
                          <a:effectLst/>
                          <a:latin typeface="Arial Black" pitchFamily="34" charset="0"/>
                          <a:cs typeface="Arial" charset="0"/>
                        </a:rPr>
                        <a:t>: ≥90%</a:t>
                      </a: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Target</a:t>
                      </a:r>
                      <a:r>
                        <a:rPr kumimoji="0" lang="en-ZA" sz="1000" b="0" i="0" u="none" strike="noStrike" cap="none" normalizeH="0" baseline="0" dirty="0" smtClean="0">
                          <a:ln>
                            <a:noFill/>
                          </a:ln>
                          <a:solidFill>
                            <a:srgbClr val="000000"/>
                          </a:solidFill>
                          <a:effectLst/>
                          <a:latin typeface="Arial Black" pitchFamily="34" charset="0"/>
                          <a:cs typeface="Arial" charset="0"/>
                        </a:rPr>
                        <a:t>: ≥90%</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sz="1000" kern="1200" dirty="0" smtClean="0">
                          <a:solidFill>
                            <a:schemeClr val="tx1"/>
                          </a:solidFill>
                          <a:latin typeface="Arial Black" pitchFamily="34" charset="0"/>
                          <a:ea typeface="+mn-ea"/>
                          <a:cs typeface="+mn-cs"/>
                        </a:rPr>
                        <a:t>Q2: 89.3%             Q3: 91.5%</a:t>
                      </a:r>
                      <a:r>
                        <a:rPr lang="en-US" sz="1000" dirty="0" smtClean="0">
                          <a:solidFill>
                            <a:schemeClr val="tx1"/>
                          </a:solidFill>
                          <a:latin typeface="Arial Black" pitchFamily="34" charset="0"/>
                          <a:ea typeface="Times New Roman"/>
                          <a:cs typeface="Times New Roman"/>
                        </a:rPr>
                        <a:t>(October</a:t>
                      </a:r>
                      <a:r>
                        <a:rPr lang="en-US" sz="1000" baseline="0" dirty="0" smtClean="0">
                          <a:solidFill>
                            <a:schemeClr val="tx1"/>
                          </a:solidFill>
                          <a:latin typeface="Arial Black" pitchFamily="34" charset="0"/>
                          <a:ea typeface="Times New Roman"/>
                          <a:cs typeface="Times New Roman"/>
                        </a:rPr>
                        <a:t> and November)</a:t>
                      </a:r>
                      <a:endParaRPr lang="en-ZA" sz="1000" kern="1200" dirty="0">
                        <a:solidFill>
                          <a:schemeClr val="tx1"/>
                        </a:solidFill>
                        <a:latin typeface="Arial Black" pitchFamily="34" charset="0"/>
                        <a:ea typeface="+mn-ea"/>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35892"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79388" y="1196975"/>
            <a:ext cx="8964612" cy="4492625"/>
          </a:xfrm>
          <a:prstGeom prst="rect">
            <a:avLst/>
          </a:prstGeom>
          <a:noFill/>
          <a:ln w="9525">
            <a:noFill/>
            <a:miter lim="800000"/>
            <a:headEnd/>
            <a:tailEnd/>
          </a:ln>
        </p:spPr>
        <p:txBody>
          <a:bodyPr>
            <a:spAutoFit/>
          </a:bodyPr>
          <a:lstStyle/>
          <a:p>
            <a:r>
              <a:rPr lang="en-ZA"/>
              <a:t>The Department Annual Performance Plan is designed to deliver on the MTSF commitments, namely:</a:t>
            </a:r>
          </a:p>
          <a:p>
            <a:endParaRPr lang="en-ZA"/>
          </a:p>
          <a:p>
            <a:r>
              <a:rPr lang="en-ZA"/>
              <a:t>Sub-outcome 1: </a:t>
            </a:r>
            <a:r>
              <a:rPr lang="en-ZA" b="1"/>
              <a:t>Universal Health coverage</a:t>
            </a:r>
            <a:r>
              <a:rPr lang="en-ZA"/>
              <a:t> progressively achieved through implementation of National Health Insurance</a:t>
            </a:r>
            <a:endParaRPr lang="en-US" b="1"/>
          </a:p>
          <a:p>
            <a:r>
              <a:rPr lang="en-ZA"/>
              <a:t>Sub-outcome 2: Improved </a:t>
            </a:r>
            <a:r>
              <a:rPr lang="en-ZA" b="1"/>
              <a:t>quality</a:t>
            </a:r>
            <a:r>
              <a:rPr lang="en-ZA"/>
              <a:t> of health care</a:t>
            </a:r>
            <a:endParaRPr lang="en-US" b="1"/>
          </a:p>
          <a:p>
            <a:r>
              <a:rPr lang="en-ZA"/>
              <a:t>Sub-outcome 3. Implement the </a:t>
            </a:r>
            <a:r>
              <a:rPr lang="en-ZA" b="1"/>
              <a:t>re-engineering of Primary Health Care</a:t>
            </a:r>
            <a:endParaRPr lang="en-US" b="1"/>
          </a:p>
          <a:p>
            <a:r>
              <a:rPr lang="en-ZA"/>
              <a:t>Sub-outcome 4:  Reduced </a:t>
            </a:r>
            <a:r>
              <a:rPr lang="en-ZA" b="1"/>
              <a:t>health care costs</a:t>
            </a:r>
            <a:endParaRPr lang="en-US" b="1"/>
          </a:p>
          <a:p>
            <a:r>
              <a:rPr lang="en-ZA"/>
              <a:t>Sub-outcome 5: Improved </a:t>
            </a:r>
            <a:r>
              <a:rPr lang="en-ZA" b="1"/>
              <a:t>human resources for health</a:t>
            </a:r>
            <a:endParaRPr lang="en-US" b="1"/>
          </a:p>
          <a:p>
            <a:r>
              <a:rPr lang="en-GB"/>
              <a:t>Sub-outcome 6: </a:t>
            </a:r>
            <a:r>
              <a:rPr lang="en-ZA"/>
              <a:t>Improved health </a:t>
            </a:r>
            <a:r>
              <a:rPr lang="en-ZA" b="1"/>
              <a:t>management and leadership</a:t>
            </a:r>
            <a:endParaRPr lang="en-US" b="1"/>
          </a:p>
          <a:p>
            <a:r>
              <a:rPr lang="en-ZA"/>
              <a:t>Sub-outcome 7: Improved health </a:t>
            </a:r>
            <a:r>
              <a:rPr lang="en-ZA" b="1"/>
              <a:t>facility planning and infrastructure</a:t>
            </a:r>
            <a:r>
              <a:rPr lang="en-ZA"/>
              <a:t> delivery</a:t>
            </a:r>
            <a:endParaRPr lang="en-US" b="1"/>
          </a:p>
          <a:p>
            <a:r>
              <a:rPr lang="en-ZA"/>
              <a:t>Sub-outcome 8: </a:t>
            </a:r>
            <a:r>
              <a:rPr lang="en-ZA" b="1"/>
              <a:t>HIV &amp; AIDS and Tuberculosis</a:t>
            </a:r>
            <a:r>
              <a:rPr lang="en-ZA"/>
              <a:t> prevented and successfully managed</a:t>
            </a:r>
            <a:endParaRPr lang="en-US" b="1"/>
          </a:p>
          <a:p>
            <a:r>
              <a:rPr lang="en-ZA"/>
              <a:t>Sub-outcome 9: </a:t>
            </a:r>
            <a:r>
              <a:rPr lang="en-ZA" b="1"/>
              <a:t>Maternal, infant and child mortality reduced</a:t>
            </a:r>
            <a:endParaRPr lang="en-US" b="1"/>
          </a:p>
          <a:p>
            <a:r>
              <a:rPr lang="en-ZA"/>
              <a:t>Sub-outcome 10</a:t>
            </a:r>
            <a:r>
              <a:rPr lang="en-ZA" i="1"/>
              <a:t> : </a:t>
            </a:r>
            <a:r>
              <a:rPr lang="en-ZA"/>
              <a:t>Efficient </a:t>
            </a:r>
            <a:r>
              <a:rPr lang="en-ZA" b="1"/>
              <a:t>Health Management Information System</a:t>
            </a:r>
            <a:r>
              <a:rPr lang="en-ZA"/>
              <a:t> developed and implemented for improved decision making</a:t>
            </a:r>
            <a:endParaRPr lang="en-ZA" sz="1600"/>
          </a:p>
          <a:p>
            <a:endParaRPr lang="en-ZA" sz="1600"/>
          </a:p>
        </p:txBody>
      </p:sp>
      <p:sp>
        <p:nvSpPr>
          <p:cNvPr id="8" name="Rectangle 2"/>
          <p:cNvSpPr txBox="1">
            <a:spLocks noChangeArrowheads="1"/>
          </p:cNvSpPr>
          <p:nvPr/>
        </p:nvSpPr>
        <p:spPr>
          <a:xfrm>
            <a:off x="0" y="0"/>
            <a:ext cx="7308850" cy="981075"/>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Medium Term Strategic Framework </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(MTSF) 2014-2019</a:t>
            </a:r>
          </a:p>
        </p:txBody>
      </p:sp>
      <p:sp>
        <p:nvSpPr>
          <p:cNvPr id="9220" name="Slide Number Placeholder 19"/>
          <p:cNvSpPr txBox="1">
            <a:spLocks/>
          </p:cNvSpPr>
          <p:nvPr/>
        </p:nvSpPr>
        <p:spPr bwMode="auto">
          <a:xfrm>
            <a:off x="8532813" y="6308725"/>
            <a:ext cx="404812" cy="365125"/>
          </a:xfrm>
          <a:prstGeom prst="rect">
            <a:avLst/>
          </a:prstGeom>
          <a:noFill/>
          <a:ln w="9525">
            <a:noFill/>
            <a:miter lim="800000"/>
            <a:headEnd/>
            <a:tailEnd/>
          </a:ln>
        </p:spPr>
        <p:txBody>
          <a:bodyPr/>
          <a:lstStyle/>
          <a:p>
            <a:r>
              <a:rPr lang="en-US"/>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3686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36868"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3:</a:t>
            </a:r>
            <a:r>
              <a:rPr lang="en-ZA" sz="2800" b="1">
                <a:solidFill>
                  <a:schemeClr val="bg1"/>
                </a:solidFill>
              </a:rPr>
              <a:t> HIV and AIDS, TB and Maternal Child and Women’s Health </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981075"/>
          <a:ext cx="9144001" cy="6200458"/>
        </p:xfrm>
        <a:graphic>
          <a:graphicData uri="http://schemas.openxmlformats.org/drawingml/2006/table">
            <a:tbl>
              <a:tblPr/>
              <a:tblGrid>
                <a:gridCol w="881515"/>
                <a:gridCol w="2056570"/>
                <a:gridCol w="2730315"/>
                <a:gridCol w="2337660"/>
                <a:gridCol w="1137941"/>
              </a:tblGrid>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Strategic Objective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Indicator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Target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en-US" sz="1000" dirty="0" smtClean="0">
                          <a:solidFill>
                            <a:schemeClr val="bg1"/>
                          </a:solidFill>
                          <a:latin typeface="Arial Black" pitchFamily="34" charset="0"/>
                        </a:rPr>
                        <a:t>Pe</a:t>
                      </a:r>
                      <a:r>
                        <a:rPr lang="en-US" sz="1000" baseline="0" dirty="0" smtClean="0">
                          <a:solidFill>
                            <a:schemeClr val="bg1"/>
                          </a:solidFill>
                          <a:latin typeface="Arial Black" pitchFamily="34" charset="0"/>
                        </a:rPr>
                        <a:t>rformance</a:t>
                      </a:r>
                      <a:endParaRPr lang="en-US" sz="1000" dirty="0">
                        <a:solidFill>
                          <a:schemeClr val="bg1"/>
                        </a:solidFill>
                        <a:latin typeface="Arial Black"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Arial Black" pitchFamily="34" charset="0"/>
                        </a:rPr>
                        <a:t>Performance Rating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2072">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cs typeface="Arial"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ea typeface="Calibri" pitchFamily="34" charset="0"/>
                          <a:cs typeface="Times New Roman" pitchFamily="18" charset="0"/>
                        </a:rPr>
                        <a:t>Infant exclusively breastfed at HepB 3rd dose rate</a:t>
                      </a:r>
                      <a:endParaRPr kumimoji="0" lang="en-ZA" sz="1000" b="0" i="0" u="none" strike="noStrike" cap="none" normalizeH="0" baseline="0" smtClean="0">
                        <a:ln>
                          <a:noFill/>
                        </a:ln>
                        <a:solidFill>
                          <a:schemeClr val="tx1"/>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 </a:t>
                      </a:r>
                      <a:r>
                        <a:rPr kumimoji="0" lang="en-ZA" sz="1000" b="0" i="0" u="none" strike="noStrike" cap="none" normalizeH="0" baseline="0" dirty="0" smtClean="0">
                          <a:ln>
                            <a:noFill/>
                          </a:ln>
                          <a:solidFill>
                            <a:srgbClr val="000000"/>
                          </a:solidFill>
                          <a:effectLst/>
                          <a:latin typeface="Arial Black" pitchFamily="34" charset="0"/>
                          <a:cs typeface="Arial" charset="0"/>
                        </a:rPr>
                        <a:t>: </a:t>
                      </a:r>
                      <a:r>
                        <a:rPr kumimoji="0" lang="en-US" sz="1000" b="0" i="0" u="none" strike="noStrike" cap="none" normalizeH="0" baseline="0" dirty="0" smtClean="0">
                          <a:ln>
                            <a:noFill/>
                          </a:ln>
                          <a:solidFill>
                            <a:schemeClr val="tx1"/>
                          </a:solidFill>
                          <a:effectLst/>
                          <a:latin typeface="Arial Black" pitchFamily="34" charset="0"/>
                          <a:cs typeface="Arial" charset="0"/>
                        </a:rPr>
                        <a:t>≥50%</a:t>
                      </a:r>
                      <a:endPar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Target</a:t>
                      </a:r>
                      <a:r>
                        <a:rPr kumimoji="0" lang="en-ZA" sz="1000" b="0" i="0" u="none" strike="noStrike" cap="none" normalizeH="0" baseline="0" dirty="0" smtClean="0">
                          <a:ln>
                            <a:noFill/>
                          </a:ln>
                          <a:solidFill>
                            <a:srgbClr val="000000"/>
                          </a:solidFill>
                          <a:effectLst/>
                          <a:latin typeface="Arial Black" pitchFamily="34" charset="0"/>
                          <a:cs typeface="Arial" charset="0"/>
                        </a:rPr>
                        <a:t>: </a:t>
                      </a:r>
                      <a:r>
                        <a:rPr kumimoji="0" lang="en-US" sz="1000" b="0" i="0" u="none" strike="noStrike" cap="none" normalizeH="0" baseline="0" dirty="0" smtClean="0">
                          <a:ln>
                            <a:noFill/>
                          </a:ln>
                          <a:solidFill>
                            <a:schemeClr val="tx1"/>
                          </a:solidFill>
                          <a:effectLst/>
                          <a:latin typeface="Arial Black" pitchFamily="34" charset="0"/>
                          <a:cs typeface="Arial" charset="0"/>
                        </a:rPr>
                        <a:t>≥50%</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Arial" charset="0"/>
                        </a:rPr>
                        <a:t>Q2:  36.6%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Arial" charset="0"/>
                        </a:rPr>
                        <a:t>Q3: 30.2% (</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October and November)</a:t>
                      </a:r>
                      <a:endParaRPr kumimoji="0" lang="en-ZA" sz="1000" b="0" i="0" u="none" strike="noStrike" cap="none" normalizeH="0" baseline="0" dirty="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525780">
                <a:tc rowSpan="7">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ea typeface="Calibri" pitchFamily="34" charset="0"/>
                          <a:cs typeface="Times New Roman" pitchFamily="18" charset="0"/>
                        </a:rPr>
                        <a:t>DTaP-IPV/Hib 3-Measles 1st dose drop-out rate	</a:t>
                      </a:r>
                      <a:endParaRPr kumimoji="0" lang="en-ZA" sz="1000" b="0" i="0" u="none" strike="noStrike" cap="none" normalizeH="0" baseline="0" smtClean="0">
                        <a:ln>
                          <a:noFill/>
                        </a:ln>
                        <a:solidFill>
                          <a:schemeClr val="tx1"/>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 </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≤6%</a:t>
                      </a:r>
                    </a:p>
                    <a:p>
                      <a:pPr marL="0" marR="0" lvl="0" indent="0" algn="l" defTabSz="914400" rtl="0" eaLnBrk="1" fontAlgn="base" latinLnBrk="0" hangingPunct="1">
                        <a:lnSpc>
                          <a:spcPct val="115000"/>
                        </a:lnSpc>
                        <a:spcBef>
                          <a:spcPts val="1000"/>
                        </a:spcBef>
                        <a:spcAft>
                          <a:spcPct val="0"/>
                        </a:spcAft>
                        <a:buClrTx/>
                        <a:buSzTx/>
                        <a:buFontTx/>
                        <a:buNone/>
                        <a:tabLst/>
                        <a:defRPr/>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 </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≤6%</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Q3: 1.9%</a:t>
                      </a:r>
                    </a:p>
                    <a:p>
                      <a:pPr marL="0" marR="0" lvl="0" indent="0" algn="l" defTabSz="914400" rtl="0" eaLnBrk="1" fontAlgn="base" latinLnBrk="0" hangingPunct="1">
                        <a:lnSpc>
                          <a:spcPct val="100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Q3:-9.5% (October and November)</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477520">
                <a:tc vMerge="1">
                  <a:txBody>
                    <a:bodyPr/>
                    <a:lstStyle/>
                    <a:p>
                      <a:endParaRPr lang="en-ZA"/>
                    </a:p>
                  </a:txBody>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ea typeface="Calibri" pitchFamily="34" charset="0"/>
                          <a:cs typeface="Times New Roman" pitchFamily="18" charset="0"/>
                        </a:rPr>
                        <a:t>Measles 2nd dose coverage</a:t>
                      </a:r>
                      <a:endParaRPr kumimoji="0" lang="en-ZA" sz="1000" b="0" i="0" u="none" strike="noStrike" cap="none" normalizeH="0" baseline="0" smtClean="0">
                        <a:ln>
                          <a:noFill/>
                        </a:ln>
                        <a:solidFill>
                          <a:schemeClr val="tx1"/>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≥83% </a:t>
                      </a:r>
                    </a:p>
                    <a:p>
                      <a:pPr marL="0" marR="0" lvl="0" indent="0" algn="l" defTabSz="914400" rtl="0" eaLnBrk="1" fontAlgn="base" latinLnBrk="0" hangingPunct="1">
                        <a:lnSpc>
                          <a:spcPct val="115000"/>
                        </a:lnSpc>
                        <a:spcBef>
                          <a:spcPts val="1000"/>
                        </a:spcBef>
                        <a:spcAft>
                          <a:spcPct val="0"/>
                        </a:spcAft>
                        <a:buClrTx/>
                        <a:buSzTx/>
                        <a:buFontTx/>
                        <a:buNone/>
                        <a:tabLst/>
                        <a:defRPr/>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≥83% </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000" kern="1200" dirty="0" smtClean="0">
                          <a:solidFill>
                            <a:schemeClr val="tx1"/>
                          </a:solidFill>
                          <a:latin typeface="Arial Black" pitchFamily="34" charset="0"/>
                          <a:ea typeface="+mn-ea"/>
                          <a:cs typeface="+mn-cs"/>
                        </a:rPr>
                        <a:t>Q2: 84.8%</a:t>
                      </a:r>
                    </a:p>
                    <a:p>
                      <a:r>
                        <a:rPr lang="en-US" sz="1000" kern="1200" dirty="0" smtClean="0">
                          <a:solidFill>
                            <a:schemeClr val="tx1"/>
                          </a:solidFill>
                          <a:latin typeface="Arial Black" pitchFamily="34" charset="0"/>
                          <a:ea typeface="+mn-ea"/>
                          <a:cs typeface="+mn-cs"/>
                        </a:rPr>
                        <a:t>Q3: 86.2%</a:t>
                      </a:r>
                      <a:endParaRPr lang="en-ZA" sz="1000" kern="1200" dirty="0" smtClean="0">
                        <a:solidFill>
                          <a:schemeClr val="tx1"/>
                        </a:solidFill>
                        <a:latin typeface="Arial Black" pitchFamily="34" charset="0"/>
                        <a:ea typeface="+mn-ea"/>
                        <a:cs typeface="+mn-cs"/>
                      </a:endParaRPr>
                    </a:p>
                    <a:p>
                      <a:r>
                        <a:rPr lang="en-US" sz="1000" kern="1200" dirty="0" smtClean="0">
                          <a:solidFill>
                            <a:schemeClr val="tx1"/>
                          </a:solidFill>
                          <a:latin typeface="Arial Black" pitchFamily="34" charset="0"/>
                          <a:ea typeface="+mn-ea"/>
                          <a:cs typeface="+mn-cs"/>
                        </a:rPr>
                        <a:t>(October and November)</a:t>
                      </a:r>
                      <a:endParaRPr lang="en-ZA" sz="1000" kern="1200" dirty="0">
                        <a:solidFill>
                          <a:schemeClr val="tx1"/>
                        </a:solidFill>
                        <a:latin typeface="Arial Black" pitchFamily="34" charset="0"/>
                        <a:ea typeface="+mn-ea"/>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425320">
                <a:tc vMerge="1">
                  <a:txBody>
                    <a:bodyPr/>
                    <a:lstStyle/>
                    <a:p>
                      <a:endParaRPr lang="en-ZA"/>
                    </a:p>
                  </a:txBody>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cs typeface="Times New Roman" pitchFamily="18" charset="0"/>
                        </a:rPr>
                        <a:t>Develop and Distribute EPI  Disease Surveillance  Manual </a:t>
                      </a:r>
                      <a:endParaRPr kumimoji="0" lang="en-ZA" sz="1000" b="0" i="0" u="none" strike="noStrike" cap="none" normalizeH="0" baseline="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2">
                              <a:lumMod val="60000"/>
                              <a:lumOff val="40000"/>
                            </a:schemeClr>
                          </a:solidFill>
                          <a:effectLst/>
                          <a:latin typeface="Arial Black" pitchFamily="34" charset="0"/>
                          <a:cs typeface="Times New Roman" pitchFamily="18" charset="0"/>
                        </a:rPr>
                        <a:t>Q2 : </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Print surveillance manual                        </a:t>
                      </a:r>
                      <a:r>
                        <a:rPr kumimoji="0" lang="en-US" sz="1000" b="0" i="0" u="none" strike="noStrike" cap="none" normalizeH="0" baseline="0" dirty="0" smtClean="0">
                          <a:ln>
                            <a:noFill/>
                          </a:ln>
                          <a:solidFill>
                            <a:schemeClr val="tx2">
                              <a:lumMod val="60000"/>
                              <a:lumOff val="40000"/>
                            </a:schemeClr>
                          </a:solidFill>
                          <a:effectLst/>
                          <a:latin typeface="Arial Black" pitchFamily="34" charset="0"/>
                          <a:cs typeface="Times New Roman" pitchFamily="18" charset="0"/>
                        </a:rPr>
                        <a:t>Q3: </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Distribute the Surveillance Manual </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Q2: Draft surveillance manual edited                                     Q3:Printing has been </a:t>
                      </a:r>
                      <a:r>
                        <a:rPr kumimoji="0" lang="en-US" sz="1000" b="0" i="0" u="none" strike="noStrike" cap="none" normalizeH="0" baseline="0" dirty="0" err="1" smtClean="0">
                          <a:ln>
                            <a:noFill/>
                          </a:ln>
                          <a:solidFill>
                            <a:schemeClr val="tx1"/>
                          </a:solidFill>
                          <a:effectLst/>
                          <a:latin typeface="Arial Black" pitchFamily="34" charset="0"/>
                          <a:cs typeface="Times New Roman" pitchFamily="18" charset="0"/>
                        </a:rPr>
                        <a:t>finalised</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chemeClr val="tx1"/>
                          </a:solidFill>
                          <a:effectLst/>
                          <a:latin typeface="Arial Black" pitchFamily="34" charset="0"/>
                          <a:cs typeface="Arial" charset="0"/>
                        </a:rPr>
                        <a:t> </a:t>
                      </a:r>
                    </a:p>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B05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372416">
                <a:tc vMerge="1">
                  <a:txBody>
                    <a:bodyPr/>
                    <a:lstStyle/>
                    <a:p>
                      <a:endParaRPr lang="en-ZA"/>
                    </a:p>
                  </a:txBody>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cs typeface="Times New Roman" pitchFamily="18" charset="0"/>
                        </a:rPr>
                        <a:t>Develop and Distribute EPI Cold Chain Manual </a:t>
                      </a:r>
                      <a:endParaRPr kumimoji="0" lang="en-ZA" sz="1000" b="0" i="0" u="none" strike="noStrike" cap="none" normalizeH="0" baseline="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2">
                              <a:lumMod val="60000"/>
                              <a:lumOff val="40000"/>
                            </a:schemeClr>
                          </a:solidFill>
                          <a:effectLst/>
                          <a:latin typeface="Arial Black" pitchFamily="34" charset="0"/>
                          <a:cs typeface="Times New Roman" pitchFamily="18" charset="0"/>
                        </a:rPr>
                        <a:t>Q2 :</a:t>
                      </a:r>
                      <a:r>
                        <a:rPr kumimoji="0" lang="en-US" sz="1000" b="0" i="0" u="none" strike="noStrike" cap="none" normalizeH="0" baseline="0" dirty="0" err="1" smtClean="0">
                          <a:ln>
                            <a:noFill/>
                          </a:ln>
                          <a:solidFill>
                            <a:schemeClr val="tx1"/>
                          </a:solidFill>
                          <a:effectLst/>
                          <a:latin typeface="Arial Black" pitchFamily="34" charset="0"/>
                          <a:cs typeface="Times New Roman" pitchFamily="18" charset="0"/>
                        </a:rPr>
                        <a:t>Finalise</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cold chain manual                        </a:t>
                      </a:r>
                      <a:r>
                        <a:rPr kumimoji="0" lang="en-US" sz="1000" b="0" i="0" u="none" strike="noStrike" cap="none" normalizeH="0" baseline="0" dirty="0" smtClean="0">
                          <a:ln>
                            <a:noFill/>
                          </a:ln>
                          <a:solidFill>
                            <a:schemeClr val="tx2">
                              <a:lumMod val="60000"/>
                              <a:lumOff val="40000"/>
                            </a:schemeClr>
                          </a:solidFill>
                          <a:effectLst/>
                          <a:latin typeface="Arial Black" pitchFamily="34" charset="0"/>
                          <a:cs typeface="Times New Roman" pitchFamily="18" charset="0"/>
                        </a:rPr>
                        <a:t>Q3: </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Revise the Cold Chain Manual</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Q2: Final draft cold chain manual    Q3:  Draft Manual </a:t>
                      </a:r>
                      <a:r>
                        <a:rPr kumimoji="0" lang="en-US" sz="1000" b="0" i="0" u="none" strike="noStrike" cap="none" normalizeH="0" baseline="0" dirty="0" err="1" smtClean="0">
                          <a:ln>
                            <a:noFill/>
                          </a:ln>
                          <a:solidFill>
                            <a:schemeClr val="tx1"/>
                          </a:solidFill>
                          <a:effectLst/>
                          <a:latin typeface="Arial Black" pitchFamily="34" charset="0"/>
                          <a:cs typeface="Times New Roman" pitchFamily="18" charset="0"/>
                        </a:rPr>
                        <a:t>finalised</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FF0000"/>
                          </a:solidFill>
                          <a:effectLst/>
                          <a:latin typeface="Arial Black" pitchFamily="34" charset="0"/>
                          <a:cs typeface="Arial" charset="0"/>
                        </a:rPr>
                        <a:t> </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319212">
                <a:tc vMerge="1">
                  <a:txBody>
                    <a:bodyPr/>
                    <a:lstStyle/>
                    <a:p>
                      <a:endParaRPr lang="en-ZA"/>
                    </a:p>
                  </a:txBody>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Convene quarterly meetings of Minister’s Polio Committees  </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One meeting and minutes</a:t>
                      </a:r>
                      <a:endPar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endParaRPr>
                    </a:p>
                    <a:p>
                      <a:pPr marL="0" marR="0" lvl="0" indent="0" algn="l" defTabSz="914400" rtl="0" eaLnBrk="1" fontAlgn="base" latinLnBrk="0" hangingPunct="1">
                        <a:lnSpc>
                          <a:spcPct val="115000"/>
                        </a:lnSpc>
                        <a:spcBef>
                          <a:spcPts val="100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 </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One meeting and minutes</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Q2 : One meeting held</a:t>
                      </a:r>
                    </a:p>
                    <a:p>
                      <a:pPr marL="0" marR="0" lvl="0" indent="0" algn="l" defTabSz="914400" rtl="0" eaLnBrk="1" fontAlgn="base" latinLnBrk="0" hangingPunct="1">
                        <a:lnSpc>
                          <a:spcPct val="115000"/>
                        </a:lnSpc>
                        <a:spcBef>
                          <a:spcPts val="1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Q3: One meeting held</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701040">
                <a:tc vMerge="1">
                  <a:txBody>
                    <a:bodyPr/>
                    <a:lstStyle/>
                    <a:p>
                      <a:endParaRPr lang="en-ZA"/>
                    </a:p>
                  </a:txBody>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ZA" sz="1000" b="0" i="0" u="none" strike="noStrike" cap="none" normalizeH="0" baseline="0" dirty="0" smtClean="0">
                          <a:ln>
                            <a:noFill/>
                          </a:ln>
                          <a:solidFill>
                            <a:schemeClr val="tx1"/>
                          </a:solidFill>
                          <a:effectLst/>
                          <a:latin typeface="Arial Black" pitchFamily="34" charset="0"/>
                          <a:cs typeface="Times New Roman" pitchFamily="18" charset="0"/>
                        </a:rPr>
                        <a:t>Develop and distribute guidelines for the management of common childhood illness in district hospitals printed </a:t>
                      </a:r>
                      <a:r>
                        <a:rPr kumimoji="0" lang="en-ZA" sz="1000" b="0" i="0" u="none" strike="noStrike" cap="none" normalizeH="0" baseline="0" smtClean="0">
                          <a:ln>
                            <a:noFill/>
                          </a:ln>
                          <a:solidFill>
                            <a:schemeClr val="tx1"/>
                          </a:solidFill>
                          <a:effectLst/>
                          <a:latin typeface="Arial Black" pitchFamily="34" charset="0"/>
                          <a:cs typeface="Times New Roman" pitchFamily="18" charset="0"/>
                        </a:rPr>
                        <a:t>and disseminated</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a:t>
                      </a:r>
                      <a:r>
                        <a:rPr kumimoji="0" lang="en-ZA" sz="1000" b="0" i="0" u="none" strike="noStrike" cap="none" normalizeH="0" baseline="0" dirty="0" smtClean="0">
                          <a:ln>
                            <a:noFill/>
                          </a:ln>
                          <a:solidFill>
                            <a:schemeClr val="tx1"/>
                          </a:solidFill>
                          <a:effectLst/>
                          <a:latin typeface="Arial Black" pitchFamily="34" charset="0"/>
                          <a:cs typeface="Arial" charset="0"/>
                        </a:rPr>
                        <a:t>One national dissemination workshop for the paediatric DCSTs and district hospital</a:t>
                      </a:r>
                    </a:p>
                    <a:p>
                      <a:pPr marL="0" marR="0" lvl="0" indent="0" algn="l" defTabSz="914400" rtl="0" eaLnBrk="1" fontAlgn="base" latinLnBrk="0" hangingPunct="1">
                        <a:lnSpc>
                          <a:spcPct val="115000"/>
                        </a:lnSpc>
                        <a:spcBef>
                          <a:spcPts val="100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a:t>
                      </a:r>
                      <a:r>
                        <a:rPr lang="en-US" sz="1000" kern="1200" dirty="0" smtClean="0">
                          <a:solidFill>
                            <a:schemeClr val="tx1"/>
                          </a:solidFill>
                          <a:latin typeface="Arial Black" pitchFamily="34" charset="0"/>
                          <a:ea typeface="+mn-ea"/>
                          <a:cs typeface="+mn-cs"/>
                        </a:rPr>
                        <a:t>Provincial dissemination workshops for the </a:t>
                      </a:r>
                      <a:r>
                        <a:rPr lang="en-US" sz="1000" kern="1200" dirty="0" err="1" smtClean="0">
                          <a:solidFill>
                            <a:schemeClr val="tx1"/>
                          </a:solidFill>
                          <a:latin typeface="Arial Black" pitchFamily="34" charset="0"/>
                          <a:ea typeface="+mn-ea"/>
                          <a:cs typeface="+mn-cs"/>
                        </a:rPr>
                        <a:t>programme</a:t>
                      </a:r>
                      <a:r>
                        <a:rPr lang="en-US" sz="1000" kern="1200" dirty="0" smtClean="0">
                          <a:solidFill>
                            <a:schemeClr val="tx1"/>
                          </a:solidFill>
                          <a:latin typeface="Arial Black" pitchFamily="34" charset="0"/>
                          <a:ea typeface="+mn-ea"/>
                          <a:cs typeface="+mn-cs"/>
                        </a:rPr>
                        <a:t> managers</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lang="en-US" sz="1000" kern="1200" dirty="0" smtClean="0">
                          <a:solidFill>
                            <a:schemeClr val="tx1"/>
                          </a:solidFill>
                          <a:latin typeface="Arial Black" pitchFamily="34" charset="0"/>
                          <a:ea typeface="+mn-ea"/>
                          <a:cs typeface="+mn-cs"/>
                        </a:rPr>
                        <a:t>Q3: Provincial dissemination workshops held. Approval</a:t>
                      </a:r>
                      <a:r>
                        <a:rPr lang="en-US" sz="1000" kern="1200" baseline="0" dirty="0" smtClean="0">
                          <a:solidFill>
                            <a:schemeClr val="tx1"/>
                          </a:solidFill>
                          <a:latin typeface="Arial Black" pitchFamily="34" charset="0"/>
                          <a:ea typeface="+mn-ea"/>
                          <a:cs typeface="+mn-cs"/>
                        </a:rPr>
                        <a:t> </a:t>
                      </a:r>
                      <a:r>
                        <a:rPr lang="en-US" sz="1000" kern="1200" dirty="0" smtClean="0">
                          <a:solidFill>
                            <a:schemeClr val="tx1"/>
                          </a:solidFill>
                          <a:latin typeface="Arial Black" pitchFamily="34" charset="0"/>
                          <a:ea typeface="+mn-ea"/>
                          <a:cs typeface="+mn-cs"/>
                        </a:rPr>
                        <a:t>granted for printing the Guidelines</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chemeClr val="tx1"/>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334436">
                <a:tc vMerge="1">
                  <a:txBody>
                    <a:bodyPr/>
                    <a:lstStyle/>
                    <a:p>
                      <a:endParaRPr lang="en-ZA"/>
                    </a:p>
                  </a:txBody>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cs typeface="Times New Roman" pitchFamily="18" charset="0"/>
                        </a:rPr>
                        <a:t>Convene quarterly meetings of Minister’s Polio Committees  </a:t>
                      </a:r>
                      <a:endParaRPr kumimoji="0" lang="en-ZA" sz="1000" b="0" i="0" u="none" strike="noStrike" cap="none" normalizeH="0" baseline="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defRPr/>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:One </a:t>
                      </a:r>
                      <a:r>
                        <a:rPr kumimoji="0" lang="en-US" sz="1000" b="0" i="0" u="none" strike="noStrike" cap="none" normalizeH="0" baseline="0" dirty="0" err="1" smtClean="0">
                          <a:ln>
                            <a:noFill/>
                          </a:ln>
                          <a:solidFill>
                            <a:schemeClr val="tx1"/>
                          </a:solidFill>
                          <a:effectLst/>
                          <a:latin typeface="Arial Black" pitchFamily="34" charset="0"/>
                          <a:cs typeface="Times New Roman" pitchFamily="18" charset="0"/>
                        </a:rPr>
                        <a:t>COMMiC</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meeting</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p>
                      <a:pPr marL="0" marR="0" lvl="0" indent="0" algn="l" defTabSz="914400" rtl="0" eaLnBrk="1" fontAlgn="base" latinLnBrk="0" hangingPunct="1">
                        <a:lnSpc>
                          <a:spcPct val="115000"/>
                        </a:lnSpc>
                        <a:spcBef>
                          <a:spcPts val="1000"/>
                        </a:spcBef>
                        <a:spcAft>
                          <a:spcPct val="0"/>
                        </a:spcAft>
                        <a:buClrTx/>
                        <a:buSzTx/>
                        <a:buFontTx/>
                        <a:buNone/>
                        <a:tabLst/>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Q3 Target</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:One </a:t>
                      </a:r>
                      <a:r>
                        <a:rPr kumimoji="0" lang="en-US" sz="1000" b="0" i="0" u="none" strike="noStrike" cap="none" normalizeH="0" baseline="0" dirty="0" err="1" smtClean="0">
                          <a:ln>
                            <a:noFill/>
                          </a:ln>
                          <a:solidFill>
                            <a:schemeClr val="tx1"/>
                          </a:solidFill>
                          <a:effectLst/>
                          <a:latin typeface="Arial Black" pitchFamily="34" charset="0"/>
                          <a:cs typeface="Times New Roman" pitchFamily="18" charset="0"/>
                        </a:rPr>
                        <a:t>COMMiC</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meeting</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Q2: One </a:t>
                      </a:r>
                      <a:r>
                        <a:rPr kumimoji="0" lang="en-US" sz="1000" b="0" i="0" u="none" strike="noStrike" cap="none" normalizeH="0" baseline="0" dirty="0" err="1" smtClean="0">
                          <a:ln>
                            <a:noFill/>
                          </a:ln>
                          <a:solidFill>
                            <a:schemeClr val="tx1"/>
                          </a:solidFill>
                          <a:effectLst/>
                          <a:latin typeface="Arial Black" pitchFamily="34" charset="0"/>
                          <a:cs typeface="Times New Roman" pitchFamily="18" charset="0"/>
                        </a:rPr>
                        <a:t>COMMiC</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meeting held</a:t>
                      </a:r>
                    </a:p>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Q3: One </a:t>
                      </a:r>
                      <a:r>
                        <a:rPr kumimoji="0" lang="en-US" sz="1000" b="0" i="0" u="none" strike="noStrike" cap="none" normalizeH="0" baseline="0" dirty="0" err="1" smtClean="0">
                          <a:ln>
                            <a:noFill/>
                          </a:ln>
                          <a:solidFill>
                            <a:schemeClr val="tx1"/>
                          </a:solidFill>
                          <a:effectLst/>
                          <a:latin typeface="Arial Black" pitchFamily="34" charset="0"/>
                          <a:cs typeface="Times New Roman" pitchFamily="18" charset="0"/>
                        </a:rPr>
                        <a:t>COMMiC</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meeting held</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70104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smtClean="0">
                          <a:ln>
                            <a:noFill/>
                          </a:ln>
                          <a:solidFill>
                            <a:schemeClr val="tx1"/>
                          </a:solidFill>
                          <a:effectLst/>
                          <a:latin typeface="Arial Black" pitchFamily="34" charset="0"/>
                          <a:cs typeface="Arial" charset="0"/>
                        </a:rPr>
                        <a:t>Develop Adolescent and Youth health policy and implementation guidelines</a:t>
                      </a:r>
                      <a:endParaRPr kumimoji="0" lang="en-ZA" sz="1000" b="0" i="0" u="none" strike="noStrike" cap="none" normalizeH="0" baseline="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defRPr/>
                      </a:pPr>
                      <a:r>
                        <a:rPr kumimoji="0" lang="en-ZA" sz="1000" b="0" i="0" u="none" strike="noStrike" cap="none" normalizeH="0" baseline="0" dirty="0" smtClean="0">
                          <a:ln>
                            <a:noFill/>
                          </a:ln>
                          <a:solidFill>
                            <a:schemeClr val="tx2">
                              <a:lumMod val="60000"/>
                              <a:lumOff val="40000"/>
                            </a:schemeClr>
                          </a:solidFill>
                          <a:effectLst/>
                          <a:latin typeface="Arial Black" pitchFamily="34" charset="0"/>
                          <a:cs typeface="Arial" charset="0"/>
                        </a:rPr>
                        <a:t>Q2 Target</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Printing of policy and implementation guidelines</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2">
                              <a:lumMod val="60000"/>
                              <a:lumOff val="40000"/>
                            </a:schemeClr>
                          </a:solidFill>
                          <a:effectLst/>
                          <a:latin typeface="Arial Black" pitchFamily="34" charset="0"/>
                          <a:cs typeface="Times New Roman" pitchFamily="18" charset="0"/>
                        </a:rPr>
                        <a:t>Quarter Target</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National/provincial </a:t>
                      </a:r>
                      <a:r>
                        <a:rPr kumimoji="0" lang="en-US" sz="1000" b="0" i="0" u="none" strike="noStrike" cap="none" normalizeH="0" baseline="0" dirty="0" err="1" smtClean="0">
                          <a:ln>
                            <a:noFill/>
                          </a:ln>
                          <a:solidFill>
                            <a:schemeClr val="tx1"/>
                          </a:solidFill>
                          <a:effectLst/>
                          <a:latin typeface="Arial Black" pitchFamily="34" charset="0"/>
                          <a:cs typeface="Times New Roman" pitchFamily="18" charset="0"/>
                        </a:rPr>
                        <a:t>disemination</a:t>
                      </a: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 workshops</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ts val="1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Black" pitchFamily="34" charset="0"/>
                          <a:cs typeface="Times New Roman" pitchFamily="18" charset="0"/>
                        </a:rPr>
                        <a:t>Q2&amp; Q3 Draft Policy developed </a:t>
                      </a:r>
                      <a:endParaRPr kumimoji="0" lang="en-ZA" sz="1000" b="0" i="0" u="none" strike="noStrike" cap="none" normalizeH="0" baseline="0" dirty="0" smtClean="0">
                        <a:ln>
                          <a:noFill/>
                        </a:ln>
                        <a:solidFill>
                          <a:schemeClr val="tx1"/>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cs typeface="Arial"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
        <p:nvSpPr>
          <p:cNvPr id="36932" name="Slide Number Placeholder 19"/>
          <p:cNvSpPr txBox="1">
            <a:spLocks/>
          </p:cNvSpPr>
          <p:nvPr/>
        </p:nvSpPr>
        <p:spPr bwMode="auto">
          <a:xfrm>
            <a:off x="8459788" y="6492875"/>
            <a:ext cx="684212" cy="365125"/>
          </a:xfrm>
          <a:prstGeom prst="rect">
            <a:avLst/>
          </a:prstGeom>
          <a:noFill/>
          <a:ln w="9525">
            <a:noFill/>
            <a:miter lim="800000"/>
            <a:headEnd/>
            <a:tailEnd/>
          </a:ln>
        </p:spPr>
        <p:txBody>
          <a:bodyPr/>
          <a:lstStyle/>
          <a:p>
            <a:r>
              <a:rPr lang="en-US"/>
              <a:t>30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3789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37892"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3:</a:t>
            </a:r>
            <a:r>
              <a:rPr lang="en-ZA" sz="2800" b="1">
                <a:solidFill>
                  <a:schemeClr val="bg1"/>
                </a:solidFill>
              </a:rPr>
              <a:t> HIV and AIDS, TB and Maternal Child and Women’s Health</a:t>
            </a:r>
            <a:r>
              <a:rPr lang="en-ZA" sz="2800" b="1">
                <a:solidFill>
                  <a:schemeClr val="bg1"/>
                </a:solidFill>
                <a:latin typeface="Arial Black" pitchFamily="34" charset="0"/>
              </a:rPr>
              <a:t> </a:t>
            </a:r>
            <a:endParaRPr lang="en-GB" sz="2800" b="1">
              <a:solidFill>
                <a:schemeClr val="bg1"/>
              </a:solidFill>
              <a:latin typeface="Arial Black"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250825" y="1125538"/>
          <a:ext cx="8640764" cy="4675574"/>
        </p:xfrm>
        <a:graphic>
          <a:graphicData uri="http://schemas.openxmlformats.org/drawingml/2006/table">
            <a:tbl>
              <a:tblPr firstRow="1" bandRow="1">
                <a:tableStyleId>{5C22544A-7EE6-4342-B048-85BDC9FD1C3A}</a:tableStyleId>
              </a:tblPr>
              <a:tblGrid>
                <a:gridCol w="1518766"/>
                <a:gridCol w="2158549"/>
                <a:gridCol w="1375413"/>
                <a:gridCol w="1794018"/>
                <a:gridCol w="1794018"/>
              </a:tblGrid>
              <a:tr h="575302">
                <a:tc>
                  <a:txBody>
                    <a:bodyPr/>
                    <a:lstStyle/>
                    <a:p>
                      <a:r>
                        <a:rPr lang="en-US" sz="1000" dirty="0" smtClean="0">
                          <a:latin typeface="Arial Black" pitchFamily="34" charset="0"/>
                        </a:rPr>
                        <a:t>Strategic Objective</a:t>
                      </a:r>
                      <a:endParaRPr lang="en-US" sz="1000" dirty="0">
                        <a:latin typeface="Arial Black" pitchFamily="34" charset="0"/>
                      </a:endParaRPr>
                    </a:p>
                  </a:txBody>
                  <a:tcPr marL="91438" marR="91438" marT="45723" marB="45723" anchor="ctr"/>
                </a:tc>
                <a:tc>
                  <a:txBody>
                    <a:bodyPr/>
                    <a:lstStyle/>
                    <a:p>
                      <a:r>
                        <a:rPr lang="en-US" sz="1000" smtClean="0">
                          <a:latin typeface="Arial Black" pitchFamily="34" charset="0"/>
                        </a:rPr>
                        <a:t>Indicator</a:t>
                      </a:r>
                      <a:endParaRPr lang="en-US" sz="1000" dirty="0">
                        <a:latin typeface="Arial Black" pitchFamily="34" charset="0"/>
                      </a:endParaRPr>
                    </a:p>
                  </a:txBody>
                  <a:tcPr marL="91438" marR="91438" marT="45723" marB="45723" anchor="ctr"/>
                </a:tc>
                <a:tc>
                  <a:txBody>
                    <a:bodyPr/>
                    <a:lstStyle/>
                    <a:p>
                      <a:r>
                        <a:rPr lang="en-US" sz="1000" dirty="0" smtClean="0">
                          <a:latin typeface="Arial Black" pitchFamily="34" charset="0"/>
                        </a:rPr>
                        <a:t>Annual Target</a:t>
                      </a:r>
                      <a:endParaRPr lang="en-US" sz="1000" dirty="0">
                        <a:latin typeface="Arial Black" pitchFamily="34" charset="0"/>
                      </a:endParaRPr>
                    </a:p>
                  </a:txBody>
                  <a:tcPr marL="91438" marR="91438" marT="45723" marB="45723" anchor="ctr"/>
                </a:tc>
                <a:tc>
                  <a:txBody>
                    <a:bodyPr/>
                    <a:lstStyle/>
                    <a:p>
                      <a:r>
                        <a:rPr lang="en-US" sz="1000" baseline="0" dirty="0" smtClean="0">
                          <a:latin typeface="Arial Black" pitchFamily="34" charset="0"/>
                        </a:rPr>
                        <a:t>Performance</a:t>
                      </a:r>
                      <a:endParaRPr lang="en-US" sz="1000" dirty="0">
                        <a:latin typeface="Arial Black" pitchFamily="34" charset="0"/>
                      </a:endParaRPr>
                    </a:p>
                  </a:txBody>
                  <a:tcPr marL="91438" marR="91438"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txBody>
                  <a:tcPr marL="91438" marR="91438" marT="45723" marB="45723" anchor="ctr"/>
                </a:tc>
              </a:tr>
              <a:tr h="350540">
                <a:tc rowSpan="2">
                  <a:txBody>
                    <a:bodyPr/>
                    <a:lstStyle/>
                    <a:p>
                      <a:pPr>
                        <a:lnSpc>
                          <a:spcPct val="115000"/>
                        </a:lnSpc>
                        <a:spcAft>
                          <a:spcPts val="0"/>
                        </a:spcAft>
                      </a:pPr>
                      <a:r>
                        <a:rPr lang="en-ZA" sz="1000" dirty="0">
                          <a:latin typeface="Arial Black" pitchFamily="34" charset="0"/>
                          <a:ea typeface="Calibri"/>
                          <a:cs typeface="Arial"/>
                        </a:rPr>
                        <a:t>Contribute to health and wellbeing of learners by screening for health barriers to learning</a:t>
                      </a:r>
                      <a:endParaRPr lang="en-ZA" sz="100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1000">
                          <a:latin typeface="Arial Black" pitchFamily="34" charset="0"/>
                          <a:ea typeface="Calibri"/>
                          <a:cs typeface="Arial"/>
                        </a:rPr>
                        <a:t>School Grade 1 screening coverage (annualised)</a:t>
                      </a:r>
                      <a:endParaRPr lang="en-ZA" sz="100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1000" dirty="0" smtClean="0">
                          <a:solidFill>
                            <a:srgbClr val="002060"/>
                          </a:solidFill>
                          <a:latin typeface="Arial Black" pitchFamily="34" charset="0"/>
                          <a:ea typeface="Calibri"/>
                          <a:cs typeface="Arial"/>
                        </a:rPr>
                        <a:t>Annual Target</a:t>
                      </a:r>
                      <a:r>
                        <a:rPr lang="en-ZA" sz="1000" baseline="0" dirty="0" smtClean="0">
                          <a:solidFill>
                            <a:srgbClr val="002060"/>
                          </a:solidFill>
                          <a:latin typeface="Arial Black" pitchFamily="34" charset="0"/>
                          <a:ea typeface="Calibri"/>
                          <a:cs typeface="Arial"/>
                        </a:rPr>
                        <a:t> </a:t>
                      </a:r>
                      <a:r>
                        <a:rPr lang="en-ZA" sz="1000" dirty="0" smtClean="0">
                          <a:latin typeface="Arial Black" pitchFamily="34" charset="0"/>
                          <a:ea typeface="Calibri"/>
                          <a:cs typeface="Arial"/>
                        </a:rPr>
                        <a:t>25</a:t>
                      </a:r>
                      <a:r>
                        <a:rPr lang="en-ZA" sz="1000" dirty="0">
                          <a:latin typeface="Arial Black" pitchFamily="34" charset="0"/>
                          <a:ea typeface="Calibri"/>
                          <a:cs typeface="Arial"/>
                        </a:rPr>
                        <a:t>%</a:t>
                      </a:r>
                      <a:endParaRPr lang="en-ZA" sz="1000" dirty="0">
                        <a:latin typeface="Arial Black" pitchFamily="34" charset="0"/>
                        <a:ea typeface="Calibri"/>
                        <a:cs typeface="Times New Roman"/>
                      </a:endParaRPr>
                    </a:p>
                  </a:txBody>
                  <a:tcPr marL="68578" marR="68578" marT="0" marB="0"/>
                </a:tc>
                <a:tc>
                  <a:txBody>
                    <a:bodyPr/>
                    <a:lstStyle/>
                    <a:p>
                      <a:pPr algn="l">
                        <a:lnSpc>
                          <a:spcPct val="115000"/>
                        </a:lnSpc>
                        <a:spcBef>
                          <a:spcPts val="1000"/>
                        </a:spcBef>
                        <a:spcAft>
                          <a:spcPts val="1000"/>
                        </a:spcAft>
                      </a:pPr>
                      <a:r>
                        <a:rPr lang="en-US" sz="1000" dirty="0" smtClean="0">
                          <a:solidFill>
                            <a:schemeClr val="tx1"/>
                          </a:solidFill>
                          <a:latin typeface="Arial Black" pitchFamily="34" charset="0"/>
                          <a:ea typeface="Times New Roman"/>
                          <a:cs typeface="Times New Roman"/>
                        </a:rPr>
                        <a:t>Q2: 24.7%                        Q3: 41.9</a:t>
                      </a:r>
                      <a:r>
                        <a:rPr lang="en-US" sz="1000" dirty="0">
                          <a:solidFill>
                            <a:schemeClr val="tx1"/>
                          </a:solidFill>
                          <a:latin typeface="Arial Black" pitchFamily="34" charset="0"/>
                          <a:ea typeface="Times New Roman"/>
                          <a:cs typeface="Times New Roman"/>
                        </a:rPr>
                        <a:t>% (October and November)</a:t>
                      </a:r>
                      <a:endParaRPr lang="en-ZA" sz="1000" dirty="0">
                        <a:solidFill>
                          <a:schemeClr val="tx1"/>
                        </a:solidFill>
                        <a:latin typeface="Arial Black" pitchFamily="34" charset="0"/>
                        <a:ea typeface="Times New Roman"/>
                        <a:cs typeface="Times New Roman"/>
                      </a:endParaRPr>
                    </a:p>
                  </a:txBody>
                  <a:tcPr marL="114300" marR="114300" marT="0" marB="0"/>
                </a:tc>
                <a:tc>
                  <a:txBody>
                    <a:bodyPr/>
                    <a:lstStyle/>
                    <a:p>
                      <a:pPr>
                        <a:lnSpc>
                          <a:spcPct val="115000"/>
                        </a:lnSpc>
                        <a:spcAft>
                          <a:spcPts val="0"/>
                        </a:spcAft>
                      </a:pPr>
                      <a:endParaRPr lang="en-ZA" sz="1000" dirty="0">
                        <a:latin typeface="Arial Black" pitchFamily="34" charset="0"/>
                        <a:ea typeface="Calibri"/>
                        <a:cs typeface="Times New Roman"/>
                      </a:endParaRPr>
                    </a:p>
                  </a:txBody>
                  <a:tcPr marL="68578" marR="68578" marT="0" marB="0">
                    <a:solidFill>
                      <a:srgbClr val="00B050"/>
                    </a:solidFill>
                  </a:tcPr>
                </a:tc>
              </a:tr>
              <a:tr h="770332">
                <a:tc vMerge="1">
                  <a:txBody>
                    <a:bodyPr/>
                    <a:lstStyle/>
                    <a:p>
                      <a:endParaRPr lang="en-ZA"/>
                    </a:p>
                  </a:txBody>
                  <a:tcPr/>
                </a:tc>
                <a:tc>
                  <a:txBody>
                    <a:bodyPr/>
                    <a:lstStyle/>
                    <a:p>
                      <a:pPr>
                        <a:lnSpc>
                          <a:spcPct val="115000"/>
                        </a:lnSpc>
                        <a:spcAft>
                          <a:spcPts val="0"/>
                        </a:spcAft>
                      </a:pPr>
                      <a:r>
                        <a:rPr lang="en-ZA" sz="1000" dirty="0">
                          <a:latin typeface="Arial Black" pitchFamily="34" charset="0"/>
                          <a:ea typeface="Calibri"/>
                          <a:cs typeface="Arial"/>
                        </a:rPr>
                        <a:t>School Grade 8 screening coverage (annualised)</a:t>
                      </a:r>
                      <a:endParaRPr lang="en-ZA" sz="100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1000" dirty="0" smtClean="0">
                          <a:solidFill>
                            <a:srgbClr val="002060"/>
                          </a:solidFill>
                          <a:latin typeface="Arial Black" pitchFamily="34" charset="0"/>
                          <a:ea typeface="Calibri"/>
                          <a:cs typeface="Arial"/>
                        </a:rPr>
                        <a:t>Annual Target </a:t>
                      </a:r>
                      <a:r>
                        <a:rPr lang="en-ZA" sz="1000" dirty="0" smtClean="0">
                          <a:latin typeface="Arial Black" pitchFamily="34" charset="0"/>
                          <a:ea typeface="Calibri"/>
                          <a:cs typeface="Arial"/>
                        </a:rPr>
                        <a:t>10</a:t>
                      </a:r>
                      <a:r>
                        <a:rPr lang="en-ZA" sz="1000" dirty="0">
                          <a:latin typeface="Arial Black" pitchFamily="34" charset="0"/>
                          <a:ea typeface="Calibri"/>
                          <a:cs typeface="Arial"/>
                        </a:rPr>
                        <a:t>%</a:t>
                      </a:r>
                      <a:endParaRPr lang="en-ZA" sz="1000" dirty="0">
                        <a:latin typeface="Arial Black" pitchFamily="34" charset="0"/>
                        <a:ea typeface="Calibri"/>
                        <a:cs typeface="Times New Roman"/>
                      </a:endParaRPr>
                    </a:p>
                  </a:txBody>
                  <a:tcPr marL="68578" marR="68578" marT="0" marB="0"/>
                </a:tc>
                <a:tc>
                  <a:txBody>
                    <a:bodyPr/>
                    <a:lstStyle/>
                    <a:p>
                      <a:pPr algn="l"/>
                      <a:r>
                        <a:rPr lang="en-US" sz="1000" kern="1200" dirty="0" smtClean="0">
                          <a:solidFill>
                            <a:schemeClr val="tx1"/>
                          </a:solidFill>
                          <a:latin typeface="Arial Black" pitchFamily="34" charset="0"/>
                          <a:ea typeface="+mn-ea"/>
                          <a:cs typeface="+mn-cs"/>
                        </a:rPr>
                        <a:t>Q2: 13.5%                Q3: 13.5% (October and November)</a:t>
                      </a:r>
                      <a:endParaRPr lang="en-ZA" sz="1000" kern="1200" dirty="0">
                        <a:solidFill>
                          <a:schemeClr val="tx1"/>
                        </a:solidFill>
                        <a:latin typeface="Arial Black" pitchFamily="34" charset="0"/>
                        <a:ea typeface="+mn-ea"/>
                        <a:cs typeface="+mn-cs"/>
                      </a:endParaRPr>
                    </a:p>
                  </a:txBody>
                  <a:tcPr marL="114297" marR="114297" marT="0" marB="0"/>
                </a:tc>
                <a:tc>
                  <a:txBody>
                    <a:bodyPr/>
                    <a:lstStyle/>
                    <a:p>
                      <a:pPr>
                        <a:lnSpc>
                          <a:spcPct val="115000"/>
                        </a:lnSpc>
                        <a:spcAft>
                          <a:spcPts val="0"/>
                        </a:spcAft>
                      </a:pPr>
                      <a:endParaRPr lang="en-ZA" sz="1000" dirty="0">
                        <a:latin typeface="Arial Black" pitchFamily="34" charset="0"/>
                        <a:ea typeface="Calibri"/>
                        <a:cs typeface="Times New Roman"/>
                      </a:endParaRPr>
                    </a:p>
                  </a:txBody>
                  <a:tcPr marL="68578" marR="68578" marT="0" marB="0">
                    <a:solidFill>
                      <a:srgbClr val="00B050"/>
                    </a:solidFill>
                  </a:tcPr>
                </a:tc>
              </a:tr>
              <a:tr h="350540">
                <a:tc rowSpan="2">
                  <a:txBody>
                    <a:bodyPr/>
                    <a:lstStyle/>
                    <a:p>
                      <a:pPr>
                        <a:lnSpc>
                          <a:spcPct val="115000"/>
                        </a:lnSpc>
                        <a:spcAft>
                          <a:spcPts val="0"/>
                        </a:spcAft>
                      </a:pPr>
                      <a:r>
                        <a:rPr lang="en-ZA" sz="1000" dirty="0">
                          <a:latin typeface="Arial Black" pitchFamily="34" charset="0"/>
                          <a:ea typeface="Calibri"/>
                          <a:cs typeface="Arial"/>
                        </a:rPr>
                        <a:t>To protect girl learners against cervical cancer</a:t>
                      </a:r>
                      <a:endParaRPr lang="en-ZA" sz="100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1000">
                          <a:latin typeface="Arial Black" pitchFamily="34" charset="0"/>
                          <a:ea typeface="Calibri"/>
                          <a:cs typeface="Arial"/>
                        </a:rPr>
                        <a:t>HPV 1st dose coverage</a:t>
                      </a:r>
                      <a:endParaRPr lang="en-ZA" sz="100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1000" dirty="0" smtClean="0">
                          <a:solidFill>
                            <a:srgbClr val="002060"/>
                          </a:solidFill>
                          <a:latin typeface="Arial Black" pitchFamily="34" charset="0"/>
                          <a:ea typeface="Calibri"/>
                          <a:cs typeface="Arial"/>
                        </a:rPr>
                        <a:t>Annual target</a:t>
                      </a:r>
                      <a:r>
                        <a:rPr lang="en-ZA" sz="1000" dirty="0" smtClean="0">
                          <a:latin typeface="Arial Black" pitchFamily="34" charset="0"/>
                          <a:ea typeface="Calibri"/>
                          <a:cs typeface="Arial"/>
                        </a:rPr>
                        <a:t>:</a:t>
                      </a:r>
                      <a:r>
                        <a:rPr lang="en-ZA" sz="1000" baseline="0" dirty="0" smtClean="0">
                          <a:latin typeface="Arial Black" pitchFamily="34" charset="0"/>
                          <a:ea typeface="Calibri"/>
                          <a:cs typeface="Arial"/>
                        </a:rPr>
                        <a:t> </a:t>
                      </a:r>
                      <a:r>
                        <a:rPr lang="en-ZA" sz="1000" dirty="0" smtClean="0">
                          <a:latin typeface="Arial Black" pitchFamily="34" charset="0"/>
                          <a:ea typeface="Calibri"/>
                          <a:cs typeface="Arial"/>
                        </a:rPr>
                        <a:t>80</a:t>
                      </a:r>
                      <a:r>
                        <a:rPr lang="en-ZA" sz="1000" dirty="0">
                          <a:latin typeface="Arial Black" pitchFamily="34" charset="0"/>
                          <a:ea typeface="Calibri"/>
                          <a:cs typeface="Arial"/>
                        </a:rPr>
                        <a:t>%</a:t>
                      </a:r>
                      <a:endParaRPr lang="en-ZA" sz="100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US" sz="1000" kern="1200" dirty="0" smtClean="0">
                          <a:solidFill>
                            <a:schemeClr val="tx1"/>
                          </a:solidFill>
                          <a:latin typeface="Arial Black" pitchFamily="34" charset="0"/>
                          <a:ea typeface="+mn-ea"/>
                          <a:cs typeface="+mn-cs"/>
                        </a:rPr>
                        <a:t>Q2:</a:t>
                      </a:r>
                      <a:r>
                        <a:rPr lang="en-US" sz="1000" kern="1200" baseline="0" dirty="0" smtClean="0">
                          <a:solidFill>
                            <a:schemeClr val="tx1"/>
                          </a:solidFill>
                          <a:latin typeface="Arial Black" pitchFamily="34" charset="0"/>
                          <a:ea typeface="+mn-ea"/>
                          <a:cs typeface="+mn-cs"/>
                        </a:rPr>
                        <a:t> </a:t>
                      </a:r>
                      <a:r>
                        <a:rPr lang="en-US" sz="1000" kern="1200" dirty="0" smtClean="0">
                          <a:solidFill>
                            <a:schemeClr val="tx1"/>
                          </a:solidFill>
                          <a:latin typeface="Arial Black" pitchFamily="34" charset="0"/>
                          <a:ea typeface="+mn-ea"/>
                          <a:cs typeface="+mn-cs"/>
                        </a:rPr>
                        <a:t>356 228 girl learners</a:t>
                      </a:r>
                      <a:r>
                        <a:rPr lang="en-US" sz="1000" kern="1200" baseline="0" dirty="0" smtClean="0">
                          <a:solidFill>
                            <a:schemeClr val="tx1"/>
                          </a:solidFill>
                          <a:latin typeface="Arial Black" pitchFamily="34" charset="0"/>
                          <a:ea typeface="+mn-ea"/>
                          <a:cs typeface="+mn-cs"/>
                        </a:rPr>
                        <a:t> vaccinated</a:t>
                      </a:r>
                      <a:r>
                        <a:rPr lang="en-US" sz="1000" kern="1200" dirty="0" smtClean="0">
                          <a:solidFill>
                            <a:schemeClr val="tx1"/>
                          </a:solidFill>
                          <a:latin typeface="Arial Black" pitchFamily="34" charset="0"/>
                          <a:ea typeface="+mn-ea"/>
                          <a:cs typeface="+mn-cs"/>
                        </a:rPr>
                        <a:t>. Campaign</a:t>
                      </a:r>
                      <a:r>
                        <a:rPr lang="en-US" sz="1000" kern="1200" baseline="0" dirty="0" smtClean="0">
                          <a:solidFill>
                            <a:schemeClr val="tx1"/>
                          </a:solidFill>
                          <a:latin typeface="Arial Black" pitchFamily="34" charset="0"/>
                          <a:ea typeface="+mn-ea"/>
                          <a:cs typeface="+mn-cs"/>
                        </a:rPr>
                        <a:t> was not conducted in Q3.</a:t>
                      </a:r>
                      <a:endParaRPr lang="en-US" sz="1000" kern="1200" dirty="0" smtClean="0">
                        <a:solidFill>
                          <a:schemeClr val="tx1"/>
                        </a:solidFill>
                        <a:latin typeface="Arial Black" pitchFamily="34" charset="0"/>
                        <a:ea typeface="+mn-ea"/>
                        <a:cs typeface="+mn-cs"/>
                      </a:endParaRPr>
                    </a:p>
                    <a:p>
                      <a:pPr>
                        <a:lnSpc>
                          <a:spcPct val="115000"/>
                        </a:lnSpc>
                        <a:spcAft>
                          <a:spcPts val="0"/>
                        </a:spcAft>
                      </a:pPr>
                      <a:r>
                        <a:rPr lang="en-US" sz="1000" kern="1200" dirty="0" smtClean="0">
                          <a:solidFill>
                            <a:schemeClr val="tx1"/>
                          </a:solidFill>
                          <a:latin typeface="Arial Black" pitchFamily="34" charset="0"/>
                          <a:ea typeface="+mn-ea"/>
                          <a:cs typeface="+mn-cs"/>
                        </a:rPr>
                        <a:t>Coverage will be calculated in Q4 when complete  data for learners is available </a:t>
                      </a:r>
                      <a:endParaRPr lang="en-ZA" sz="1000" dirty="0">
                        <a:solidFill>
                          <a:schemeClr val="tx1"/>
                        </a:solidFill>
                        <a:latin typeface="Arial Black" pitchFamily="34" charset="0"/>
                        <a:ea typeface="Calibri"/>
                        <a:cs typeface="Times New Roman"/>
                      </a:endParaRPr>
                    </a:p>
                  </a:txBody>
                  <a:tcPr marL="68578" marR="68578" marT="0" marB="0"/>
                </a:tc>
                <a:tc>
                  <a:txBody>
                    <a:bodyPr/>
                    <a:lstStyle/>
                    <a:p>
                      <a:endParaRPr lang="en-US" sz="1000" dirty="0">
                        <a:latin typeface="Arial Black" pitchFamily="34" charset="0"/>
                      </a:endParaRPr>
                    </a:p>
                  </a:txBody>
                  <a:tcPr marL="68578" marR="68578" marT="0" marB="0">
                    <a:solidFill>
                      <a:srgbClr val="FFFF00"/>
                    </a:solidFill>
                  </a:tcPr>
                </a:tc>
              </a:tr>
              <a:tr h="645016">
                <a:tc vMerge="1">
                  <a:txBody>
                    <a:bodyPr/>
                    <a:lstStyle/>
                    <a:p>
                      <a:endParaRPr lang="en-ZA"/>
                    </a:p>
                  </a:txBody>
                  <a:tcPr/>
                </a:tc>
                <a:tc>
                  <a:txBody>
                    <a:bodyPr/>
                    <a:lstStyle/>
                    <a:p>
                      <a:pPr>
                        <a:lnSpc>
                          <a:spcPct val="115000"/>
                        </a:lnSpc>
                        <a:spcAft>
                          <a:spcPts val="0"/>
                        </a:spcAft>
                      </a:pPr>
                      <a:r>
                        <a:rPr lang="en-ZA" sz="1000">
                          <a:latin typeface="Arial Black" pitchFamily="34" charset="0"/>
                          <a:ea typeface="Calibri"/>
                          <a:cs typeface="Arial"/>
                        </a:rPr>
                        <a:t>HPV 2nd dose coverage</a:t>
                      </a:r>
                      <a:endParaRPr lang="en-ZA" sz="100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1000" dirty="0" smtClean="0">
                          <a:solidFill>
                            <a:srgbClr val="002060"/>
                          </a:solidFill>
                          <a:latin typeface="Arial Black" pitchFamily="34" charset="0"/>
                          <a:ea typeface="Calibri"/>
                          <a:cs typeface="Arial"/>
                        </a:rPr>
                        <a:t>Annual target:</a:t>
                      </a:r>
                      <a:r>
                        <a:rPr lang="en-ZA" sz="1000" baseline="0" dirty="0" smtClean="0">
                          <a:solidFill>
                            <a:srgbClr val="002060"/>
                          </a:solidFill>
                          <a:latin typeface="Arial Black" pitchFamily="34" charset="0"/>
                          <a:ea typeface="Calibri"/>
                          <a:cs typeface="Arial"/>
                        </a:rPr>
                        <a:t> </a:t>
                      </a:r>
                      <a:r>
                        <a:rPr lang="en-ZA" sz="1000" dirty="0" smtClean="0">
                          <a:latin typeface="Arial Black" pitchFamily="34" charset="0"/>
                          <a:ea typeface="Calibri"/>
                          <a:cs typeface="Arial"/>
                        </a:rPr>
                        <a:t>80</a:t>
                      </a:r>
                      <a:r>
                        <a:rPr lang="en-ZA" sz="1000" dirty="0">
                          <a:latin typeface="Arial Black" pitchFamily="34" charset="0"/>
                          <a:ea typeface="Calibri"/>
                          <a:cs typeface="Arial"/>
                        </a:rPr>
                        <a:t>%</a:t>
                      </a:r>
                      <a:endParaRPr lang="en-ZA" sz="100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US" sz="1000" kern="1200" dirty="0" smtClean="0">
                          <a:solidFill>
                            <a:schemeClr val="tx1"/>
                          </a:solidFill>
                          <a:latin typeface="Arial Black" pitchFamily="34" charset="0"/>
                          <a:ea typeface="+mn-ea"/>
                          <a:cs typeface="+mn-cs"/>
                        </a:rPr>
                        <a:t>Q2: 315 473 girl learners vaccinated. Campaign</a:t>
                      </a:r>
                      <a:r>
                        <a:rPr lang="en-US" sz="1000" kern="1200" baseline="0" dirty="0" smtClean="0">
                          <a:solidFill>
                            <a:schemeClr val="tx1"/>
                          </a:solidFill>
                          <a:latin typeface="Arial Black" pitchFamily="34" charset="0"/>
                          <a:ea typeface="+mn-ea"/>
                          <a:cs typeface="+mn-cs"/>
                        </a:rPr>
                        <a:t> was not conducted in Q3</a:t>
                      </a:r>
                      <a:endParaRPr lang="en-US" sz="1000" kern="1200" dirty="0" smtClean="0">
                        <a:solidFill>
                          <a:schemeClr val="tx1"/>
                        </a:solidFill>
                        <a:latin typeface="Arial Black" pitchFamily="34" charset="0"/>
                        <a:ea typeface="+mn-ea"/>
                        <a:cs typeface="+mn-cs"/>
                      </a:endParaRPr>
                    </a:p>
                    <a:p>
                      <a:pPr>
                        <a:lnSpc>
                          <a:spcPct val="115000"/>
                        </a:lnSpc>
                        <a:spcAft>
                          <a:spcPts val="0"/>
                        </a:spcAft>
                      </a:pPr>
                      <a:r>
                        <a:rPr lang="en-US" sz="1000" kern="1200" dirty="0" smtClean="0">
                          <a:solidFill>
                            <a:schemeClr val="tx1"/>
                          </a:solidFill>
                          <a:latin typeface="Arial Black" pitchFamily="34" charset="0"/>
                          <a:ea typeface="+mn-ea"/>
                          <a:cs typeface="+mn-cs"/>
                        </a:rPr>
                        <a:t>Coverage will be calculated in Q4 when complete  data for learners is available </a:t>
                      </a:r>
                      <a:endParaRPr lang="en-ZA" sz="1000" dirty="0">
                        <a:solidFill>
                          <a:schemeClr val="tx1"/>
                        </a:solidFill>
                        <a:latin typeface="Arial Black" pitchFamily="34" charset="0"/>
                        <a:ea typeface="Calibri"/>
                        <a:cs typeface="Times New Roman"/>
                      </a:endParaRPr>
                    </a:p>
                  </a:txBody>
                  <a:tcPr marL="68578" marR="68578" marT="0" marB="0"/>
                </a:tc>
                <a:tc>
                  <a:txBody>
                    <a:bodyPr/>
                    <a:lstStyle/>
                    <a:p>
                      <a:endParaRPr lang="en-US" sz="1000" dirty="0">
                        <a:latin typeface="Arial Black" pitchFamily="34" charset="0"/>
                      </a:endParaRPr>
                    </a:p>
                  </a:txBody>
                  <a:tcPr marL="68578" marR="68578" marT="0" marB="0">
                    <a:solidFill>
                      <a:srgbClr val="FFFF00"/>
                    </a:solidFill>
                  </a:tcPr>
                </a:tc>
              </a:tr>
            </a:tbl>
          </a:graphicData>
        </a:graphic>
      </p:graphicFrame>
      <p:sp>
        <p:nvSpPr>
          <p:cNvPr id="37930" name="Slide Number Placeholder 19"/>
          <p:cNvSpPr txBox="1">
            <a:spLocks/>
          </p:cNvSpPr>
          <p:nvPr/>
        </p:nvSpPr>
        <p:spPr bwMode="auto">
          <a:xfrm>
            <a:off x="8316913" y="6381750"/>
            <a:ext cx="549275" cy="365125"/>
          </a:xfrm>
          <a:prstGeom prst="rect">
            <a:avLst/>
          </a:prstGeom>
          <a:noFill/>
          <a:ln w="9525">
            <a:noFill/>
            <a:miter lim="800000"/>
            <a:headEnd/>
            <a:tailEnd/>
          </a:ln>
        </p:spPr>
        <p:txBody>
          <a:bodyPr/>
          <a:lstStyle/>
          <a:p>
            <a:r>
              <a:rPr lang="en-US"/>
              <a:t>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bwMode="auto">
          <a:noFill/>
          <a:ln>
            <a:miter lim="800000"/>
            <a:headEnd/>
            <a:tailEnd/>
          </a:ln>
        </p:spPr>
        <p:txBody>
          <a:bodyPr/>
          <a:lstStyle/>
          <a:p>
            <a:fld id="{472DBFFE-8A11-474D-8A83-B8096671BB87}" type="slidenum">
              <a:rPr lang="en-ZA" smtClean="0"/>
              <a:pPr/>
              <a:t>32</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3: Performance Improve Strategies</a:t>
            </a:r>
          </a:p>
        </p:txBody>
      </p:sp>
      <p:sp>
        <p:nvSpPr>
          <p:cNvPr id="38916"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US" sz="1000">
              <a:latin typeface="Arial Black" pitchFamily="34" charset="0"/>
            </a:endParaRPr>
          </a:p>
        </p:txBody>
      </p:sp>
      <p:sp>
        <p:nvSpPr>
          <p:cNvPr id="6" name="Rectangle 5"/>
          <p:cNvSpPr>
            <a:spLocks noChangeArrowheads="1"/>
          </p:cNvSpPr>
          <p:nvPr/>
        </p:nvSpPr>
        <p:spPr bwMode="auto">
          <a:xfrm>
            <a:off x="250825" y="1011238"/>
            <a:ext cx="8677275" cy="5416550"/>
          </a:xfrm>
          <a:prstGeom prst="rect">
            <a:avLst/>
          </a:prstGeom>
          <a:noFill/>
          <a:ln w="9525">
            <a:noFill/>
            <a:miter lim="800000"/>
            <a:headEnd/>
            <a:tailEnd/>
          </a:ln>
          <a:effectLst/>
        </p:spPr>
        <p:txBody>
          <a:bodyPr anchor="ctr">
            <a:spAutoFit/>
          </a:bodyPr>
          <a:lstStyle/>
          <a:p>
            <a:pPr marL="228600" indent="-228600" algn="just" eaLnBrk="0" hangingPunct="0">
              <a:tabLst>
                <a:tab pos="57150" algn="l"/>
              </a:tabLst>
              <a:defRPr/>
            </a:pPr>
            <a:endParaRPr lang="en-US" b="1" dirty="0">
              <a:latin typeface="Arial Black" pitchFamily="34" charset="0"/>
            </a:endParaRPr>
          </a:p>
          <a:p>
            <a:pPr marL="228600" indent="-228600" algn="just" eaLnBrk="0" hangingPunct="0">
              <a:tabLst>
                <a:tab pos="57150" algn="l"/>
              </a:tabLst>
              <a:defRPr/>
            </a:pPr>
            <a:r>
              <a:rPr lang="en-US" b="1" dirty="0">
                <a:latin typeface="Arial Black" pitchFamily="34" charset="0"/>
              </a:rPr>
              <a:t>Couple Year Protection Rate </a:t>
            </a:r>
          </a:p>
          <a:p>
            <a:pPr marL="228600" indent="-228600" algn="just" eaLnBrk="0" hangingPunct="0">
              <a:tabLst>
                <a:tab pos="57150" algn="l"/>
              </a:tabLst>
              <a:defRPr/>
            </a:pPr>
            <a:endParaRPr lang="en-US" b="1" dirty="0">
              <a:latin typeface="Arial Black" pitchFamily="34" charset="0"/>
            </a:endParaRPr>
          </a:p>
          <a:p>
            <a:pPr marL="685800" lvl="1" indent="-228600" algn="just" eaLnBrk="0" hangingPunct="0">
              <a:tabLst>
                <a:tab pos="57150" algn="l"/>
              </a:tabLst>
              <a:defRPr/>
            </a:pPr>
            <a:r>
              <a:rPr lang="en-US" dirty="0">
                <a:latin typeface="Arial Black" pitchFamily="34" charset="0"/>
              </a:rPr>
              <a:t>Low coverage of long-acting contraceptive methods and inappropriate recording of the oral method were found during a provincial data verification conducted in three provinces. Provinces are re-training providers, focusing on long-acting methods. </a:t>
            </a:r>
            <a:endParaRPr lang="en-ZA" dirty="0">
              <a:latin typeface="Arial Black" pitchFamily="34" charset="0"/>
            </a:endParaRPr>
          </a:p>
          <a:p>
            <a:pPr algn="just" eaLnBrk="0" hangingPunct="0">
              <a:tabLst>
                <a:tab pos="57150" algn="l"/>
              </a:tabLst>
              <a:defRPr/>
            </a:pPr>
            <a:endParaRPr lang="en-US" b="1" dirty="0">
              <a:latin typeface="Arial Black" pitchFamily="34" charset="0"/>
              <a:ea typeface="Times New Roman" pitchFamily="18" charset="0"/>
              <a:cs typeface="Arial" pitchFamily="34" charset="0"/>
            </a:endParaRPr>
          </a:p>
          <a:p>
            <a:pPr eaLnBrk="0" hangingPunct="0">
              <a:defRPr/>
            </a:pPr>
            <a:r>
              <a:rPr lang="en-US" dirty="0">
                <a:latin typeface="Arial Black" pitchFamily="34" charset="0"/>
              </a:rPr>
              <a:t> TB Indicators</a:t>
            </a:r>
          </a:p>
          <a:p>
            <a:pPr marL="228600" indent="-228600" eaLnBrk="0" hangingPunct="0">
              <a:defRPr/>
            </a:pPr>
            <a:endParaRPr lang="en-US" dirty="0">
              <a:latin typeface="Arial Black" pitchFamily="34" charset="0"/>
            </a:endParaRPr>
          </a:p>
          <a:p>
            <a:pPr lvl="1" eaLnBrk="0" hangingPunct="0">
              <a:defRPr/>
            </a:pPr>
            <a:r>
              <a:rPr lang="en-GB" dirty="0">
                <a:latin typeface="Arial Black" pitchFamily="34" charset="0"/>
              </a:rPr>
              <a:t>The reduced </a:t>
            </a:r>
            <a:r>
              <a:rPr lang="en-US" dirty="0">
                <a:latin typeface="Arial Black" pitchFamily="34" charset="0"/>
              </a:rPr>
              <a:t>TB </a:t>
            </a:r>
            <a:r>
              <a:rPr lang="en-US" dirty="0" err="1">
                <a:latin typeface="Arial Black" pitchFamily="34" charset="0"/>
              </a:rPr>
              <a:t>Rifampicin</a:t>
            </a:r>
            <a:r>
              <a:rPr lang="en-US" dirty="0">
                <a:latin typeface="Arial Black" pitchFamily="34" charset="0"/>
              </a:rPr>
              <a:t> Resistant treatment initiation rate</a:t>
            </a:r>
            <a:r>
              <a:rPr lang="en-GB" dirty="0">
                <a:latin typeface="Arial Black" pitchFamily="34" charset="0"/>
              </a:rPr>
              <a:t> in third quarter data was affected by poor internet connectivity which led to non-capturing of data in </a:t>
            </a:r>
            <a:r>
              <a:rPr lang="en-GB" dirty="0" err="1">
                <a:latin typeface="Arial Black" pitchFamily="34" charset="0"/>
              </a:rPr>
              <a:t>EDRWeb</a:t>
            </a:r>
            <a:r>
              <a:rPr lang="en-GB" dirty="0">
                <a:latin typeface="Arial Black" pitchFamily="34" charset="0"/>
              </a:rPr>
              <a:t>. This challenge is being sorted out through assistance from implementing partners who have also been granted access to </a:t>
            </a:r>
            <a:r>
              <a:rPr lang="en-GB" dirty="0" err="1">
                <a:latin typeface="Arial Black" pitchFamily="34" charset="0"/>
              </a:rPr>
              <a:t>EDRWeb</a:t>
            </a:r>
            <a:r>
              <a:rPr lang="en-GB" dirty="0">
                <a:latin typeface="Arial Black" pitchFamily="34" charset="0"/>
              </a:rPr>
              <a:t>, in order to assist with data capturing</a:t>
            </a:r>
            <a:endParaRPr lang="en-ZA" dirty="0">
              <a:latin typeface="Arial Black" pitchFamily="34" charset="0"/>
            </a:endParaRPr>
          </a:p>
          <a:p>
            <a:pPr marL="228600" indent="-228600" eaLnBrk="0" hangingPunct="0">
              <a:defRPr/>
            </a:pPr>
            <a:endParaRPr lang="en-ZA" sz="1000" dirty="0">
              <a:latin typeface="Arial Black" pitchFamily="34" charset="0"/>
            </a:endParaRPr>
          </a:p>
          <a:p>
            <a:pPr eaLnBrk="0" hangingPunct="0">
              <a:defRPr/>
            </a:pPr>
            <a:endParaRPr lang="en-US" sz="1000" dirty="0">
              <a:latin typeface="Arial Black" pitchFamily="34" charset="0"/>
            </a:endParaRPr>
          </a:p>
          <a:p>
            <a:pPr eaLnBrk="0" hangingPunct="0">
              <a:defRPr/>
            </a:pPr>
            <a:endParaRPr lang="en-US" sz="1000" dirty="0">
              <a:latin typeface="Arial Black" pitchFamily="34" charset="0"/>
            </a:endParaRPr>
          </a:p>
          <a:p>
            <a:pPr eaLnBrk="0" hangingPunct="0">
              <a:defRPr/>
            </a:pPr>
            <a:endParaRPr lang="en-US" sz="1000" dirty="0">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632460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9" name="Rectangle 8"/>
          <p:cNvSpPr/>
          <p:nvPr/>
        </p:nvSpPr>
        <p:spPr>
          <a:xfrm>
            <a:off x="468313" y="1844675"/>
            <a:ext cx="8064500" cy="1939925"/>
          </a:xfrm>
          <a:prstGeom prst="rect">
            <a:avLst/>
          </a:prstGeom>
          <a:ln>
            <a:solidFill>
              <a:srgbClr val="005D28"/>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rgbClr val="005D28"/>
                </a:solidFill>
                <a:latin typeface="Arial Black" pitchFamily="34" charset="0"/>
              </a:rPr>
              <a:t>PROGRAMME 4:  PRIMARY HEALTH CARE SERVICES  </a:t>
            </a:r>
          </a:p>
          <a:p>
            <a:pPr algn="ctr">
              <a:defRPr/>
            </a:pPr>
            <a:r>
              <a:rPr lang="en-ZA" sz="2400" b="1" dirty="0">
                <a:solidFill>
                  <a:schemeClr val="tx1"/>
                </a:solidFill>
                <a:latin typeface="Arial Black" pitchFamily="34" charset="0"/>
              </a:rPr>
              <a:t> </a:t>
            </a:r>
          </a:p>
        </p:txBody>
      </p:sp>
      <p:sp>
        <p:nvSpPr>
          <p:cNvPr id="39942"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4096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40964"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4:</a:t>
            </a:r>
            <a:r>
              <a:rPr lang="en-ZA" sz="2800" b="1">
                <a:solidFill>
                  <a:schemeClr val="bg1"/>
                </a:solidFill>
              </a:rPr>
              <a:t> Primary Health Care Services</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25538"/>
          <a:ext cx="9144000" cy="4571992"/>
        </p:xfrm>
        <a:graphic>
          <a:graphicData uri="http://schemas.openxmlformats.org/drawingml/2006/table">
            <a:tbl>
              <a:tblPr/>
              <a:tblGrid>
                <a:gridCol w="1485900"/>
                <a:gridCol w="1916113"/>
                <a:gridCol w="1736725"/>
                <a:gridCol w="2116137"/>
                <a:gridCol w="1889125"/>
              </a:tblGrid>
              <a:tr h="5485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Strategic Objective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Indicator</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Annual Target</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en-US" sz="1000" dirty="0" smtClean="0">
                          <a:solidFill>
                            <a:schemeClr val="bg1"/>
                          </a:solidFill>
                          <a:latin typeface="Arial Black" pitchFamily="34" charset="0"/>
                        </a:rPr>
                        <a:t>P</a:t>
                      </a:r>
                      <a:r>
                        <a:rPr lang="en-US" sz="1000" baseline="0" dirty="0" smtClean="0">
                          <a:solidFill>
                            <a:schemeClr val="bg1"/>
                          </a:solidFill>
                          <a:latin typeface="Arial Black" pitchFamily="34" charset="0"/>
                        </a:rPr>
                        <a:t>erformance</a:t>
                      </a:r>
                      <a:endParaRPr lang="en-US" sz="1000" dirty="0">
                        <a:solidFill>
                          <a:schemeClr val="bg1"/>
                        </a:solidFill>
                        <a:latin typeface="Arial Black"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latin typeface="Arial Black" pitchFamily="34" charset="0"/>
                        </a:rPr>
                        <a:t>Performance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latin typeface="Arial Black" pitchFamily="34" charset="0"/>
                        </a:rPr>
                        <a:t>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Arial Black" pitchFamily="34" charset="0"/>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06758">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Improve district governance and strengthen management and leadership of the district health system.</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Number of districts with uniform management structures for primary health care facilities.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15 Districts with uniform management structures.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000" kern="1200" baseline="0" dirty="0" smtClean="0">
                          <a:solidFill>
                            <a:schemeClr val="tx1"/>
                          </a:solidFill>
                          <a:latin typeface="Arial Black" pitchFamily="34" charset="0"/>
                          <a:ea typeface="+mn-ea"/>
                          <a:cs typeface="+mn-cs"/>
                        </a:rPr>
                        <a:t>Q3: </a:t>
                      </a:r>
                      <a:r>
                        <a:rPr lang="en-US" sz="1000" kern="1200" dirty="0" smtClean="0">
                          <a:solidFill>
                            <a:schemeClr val="tx1"/>
                          </a:solidFill>
                          <a:latin typeface="Arial Black" pitchFamily="34" charset="0"/>
                          <a:ea typeface="+mn-ea"/>
                          <a:cs typeface="+mn-cs"/>
                        </a:rPr>
                        <a:t>  Final draft</a:t>
                      </a:r>
                      <a:r>
                        <a:rPr lang="en-US" sz="1000" kern="1200" baseline="0" dirty="0" smtClean="0">
                          <a:solidFill>
                            <a:schemeClr val="tx1"/>
                          </a:solidFill>
                          <a:latin typeface="Arial Black" pitchFamily="34" charset="0"/>
                          <a:ea typeface="+mn-ea"/>
                          <a:cs typeface="+mn-cs"/>
                        </a:rPr>
                        <a:t> </a:t>
                      </a:r>
                      <a:r>
                        <a:rPr lang="en-US" sz="1000" kern="1200" dirty="0" smtClean="0">
                          <a:solidFill>
                            <a:schemeClr val="tx1"/>
                          </a:solidFill>
                          <a:latin typeface="Arial Black" pitchFamily="34" charset="0"/>
                          <a:ea typeface="+mn-ea"/>
                          <a:cs typeface="+mn-cs"/>
                        </a:rPr>
                        <a:t>District Health Management Office structure and job profiles</a:t>
                      </a:r>
                      <a:r>
                        <a:rPr lang="en-US" sz="1000" kern="1200" baseline="0" dirty="0" smtClean="0">
                          <a:solidFill>
                            <a:schemeClr val="tx1"/>
                          </a:solidFill>
                          <a:latin typeface="Arial Black" pitchFamily="34" charset="0"/>
                          <a:ea typeface="+mn-ea"/>
                          <a:cs typeface="+mn-cs"/>
                        </a:rPr>
                        <a:t> will be presented at NHC and then </a:t>
                      </a:r>
                      <a:r>
                        <a:rPr lang="en-US" sz="1000" kern="1200" dirty="0" smtClean="0">
                          <a:solidFill>
                            <a:schemeClr val="tx1"/>
                          </a:solidFill>
                          <a:latin typeface="Arial Black" pitchFamily="34" charset="0"/>
                          <a:ea typeface="+mn-ea"/>
                          <a:cs typeface="+mn-cs"/>
                        </a:rPr>
                        <a:t>implemented by the 15 targeted districts</a:t>
                      </a:r>
                      <a:endParaRPr lang="en-US" sz="1000" kern="1200" baseline="0" dirty="0" smtClean="0">
                        <a:solidFill>
                          <a:schemeClr val="tx1"/>
                        </a:solidFill>
                        <a:latin typeface="Arial Black" pitchFamily="34" charset="0"/>
                        <a:ea typeface="+mn-ea"/>
                        <a:cs typeface="+mn-cs"/>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876224">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Number of primary health care facilities with functional clinic committees/ district hospital boards.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1000 health care facilities with functional clinic committees.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Q2 &amp; Q3 : 1324 Clinics with functional clinic committees as reported in the second quarter </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64446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Improve access to community based PHC services </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Number of functional WBPHCOTs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kumimoji="0" lang="en-ZA" sz="1000" b="0" i="0" u="none" strike="noStrike" cap="none" normalizeH="0" baseline="0" dirty="0" smtClean="0">
                          <a:ln>
                            <a:noFill/>
                          </a:ln>
                          <a:solidFill>
                            <a:srgbClr val="000000"/>
                          </a:solidFill>
                          <a:effectLst/>
                          <a:latin typeface="Arial Black" pitchFamily="34" charset="0"/>
                          <a:cs typeface="Arial" charset="0"/>
                        </a:rPr>
                        <a:t>2000  functional WBPHCOTs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Q2:  2 160 functional WBPHCOTs</a:t>
                      </a:r>
                      <a:r>
                        <a:rPr kumimoji="0" lang="en-ZA" sz="1000" b="1" i="0" u="none" strike="noStrike" cap="none" normalizeH="0" baseline="0" dirty="0" smtClean="0">
                          <a:ln>
                            <a:noFill/>
                          </a:ln>
                          <a:solidFill>
                            <a:srgbClr val="000000"/>
                          </a:solidFill>
                          <a:effectLst/>
                          <a:latin typeface="Arial Black" pitchFamily="34" charset="0"/>
                          <a:cs typeface="Arial"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Q3:  2 335</a:t>
                      </a:r>
                      <a:r>
                        <a:rPr kumimoji="0" lang="en-ZA" sz="1000" b="1" i="0" u="none" strike="noStrike" cap="none" normalizeH="0" baseline="0" dirty="0" smtClean="0">
                          <a:ln>
                            <a:noFill/>
                          </a:ln>
                          <a:solidFill>
                            <a:srgbClr val="000000"/>
                          </a:solidFill>
                          <a:effectLst/>
                          <a:latin typeface="Arial Black" pitchFamily="34" charset="0"/>
                          <a:cs typeface="Arial" charset="0"/>
                        </a:rPr>
                        <a:t> </a:t>
                      </a:r>
                      <a:r>
                        <a:rPr kumimoji="0" lang="en-ZA" sz="1000" b="0" i="0" u="none" strike="noStrike" cap="none" normalizeH="0" baseline="0" dirty="0" smtClean="0">
                          <a:ln>
                            <a:noFill/>
                          </a:ln>
                          <a:solidFill>
                            <a:srgbClr val="000000"/>
                          </a:solidFill>
                          <a:effectLst/>
                          <a:latin typeface="Arial Black" pitchFamily="34" charset="0"/>
                          <a:cs typeface="Arial" charset="0"/>
                        </a:rPr>
                        <a:t>functional WBPHCOTs</a:t>
                      </a:r>
                      <a:r>
                        <a:rPr kumimoji="0" lang="en-ZA" sz="1000" b="1" i="0" u="none" strike="noStrike" cap="none" normalizeH="0" baseline="0" dirty="0" smtClean="0">
                          <a:ln>
                            <a:noFill/>
                          </a:ln>
                          <a:solidFill>
                            <a:srgbClr val="000000"/>
                          </a:solidFill>
                          <a:effectLst/>
                          <a:latin typeface="Arial Black" pitchFamily="34" charset="0"/>
                          <a:cs typeface="Arial" charset="0"/>
                        </a:rPr>
                        <a:t> </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87622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Improve quality of services at primary health care facilities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Number of primary health care clinics in  the 52 districts that qualify as Ideal Clinics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500 primary health care facilities  in  the 52  districts qualify as  Ideal Clinics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sz="1000" kern="1200" dirty="0" smtClean="0">
                          <a:solidFill>
                            <a:schemeClr val="tx1"/>
                          </a:solidFill>
                          <a:latin typeface="Arial Black" pitchFamily="34" charset="0"/>
                          <a:ea typeface="+mn-ea"/>
                          <a:cs typeface="+mn-cs"/>
                        </a:rPr>
                        <a:t>Q2:  188 facilities scored </a:t>
                      </a:r>
                      <a:r>
                        <a:rPr lang="en-US" sz="1000" kern="1200" baseline="0" dirty="0" smtClean="0">
                          <a:solidFill>
                            <a:schemeClr val="tx1"/>
                          </a:solidFill>
                          <a:latin typeface="Arial Black" pitchFamily="34" charset="0"/>
                          <a:ea typeface="+mn-ea"/>
                          <a:cs typeface="+mn-cs"/>
                        </a:rPr>
                        <a:t> 70% to 80% </a:t>
                      </a:r>
                    </a:p>
                    <a:p>
                      <a:r>
                        <a:rPr lang="en-US" sz="1000" kern="1200" dirty="0" smtClean="0">
                          <a:solidFill>
                            <a:schemeClr val="tx1"/>
                          </a:solidFill>
                          <a:latin typeface="Arial Black" pitchFamily="34" charset="0"/>
                          <a:ea typeface="+mn-ea"/>
                          <a:cs typeface="+mn-cs"/>
                        </a:rPr>
                        <a:t>Q3: A total of 233 facilities scored 70% or more</a:t>
                      </a:r>
                    </a:p>
                    <a:p>
                      <a:r>
                        <a:rPr lang="en-US" sz="1000" kern="1200" dirty="0" smtClean="0">
                          <a:solidFill>
                            <a:schemeClr val="tx1"/>
                          </a:solidFill>
                          <a:latin typeface="Arial Black" pitchFamily="34" charset="0"/>
                          <a:ea typeface="+mn-ea"/>
                          <a:cs typeface="+mn-cs"/>
                        </a:rPr>
                        <a:t>( 72 facilities scored more than 80%,</a:t>
                      </a:r>
                    </a:p>
                    <a:p>
                      <a:r>
                        <a:rPr lang="en-US" sz="1000" kern="1200" dirty="0" smtClean="0">
                          <a:solidFill>
                            <a:schemeClr val="tx1"/>
                          </a:solidFill>
                          <a:latin typeface="Arial Black" pitchFamily="34" charset="0"/>
                          <a:ea typeface="+mn-ea"/>
                          <a:cs typeface="+mn-cs"/>
                        </a:rPr>
                        <a:t>161 facilities scored between 70% to 79%)</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sp>
        <p:nvSpPr>
          <p:cNvPr id="41003"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34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4198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41988" name="Rectangle 2"/>
          <p:cNvSpPr txBox="1">
            <a:spLocks noChangeArrowheads="1"/>
          </p:cNvSpPr>
          <p:nvPr/>
        </p:nvSpPr>
        <p:spPr bwMode="auto">
          <a:xfrm>
            <a:off x="0" y="0"/>
            <a:ext cx="7308850" cy="92867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Programme 4:</a:t>
            </a:r>
            <a:r>
              <a:rPr lang="en-ZA" sz="2800" b="1" dirty="0">
                <a:solidFill>
                  <a:schemeClr val="bg1"/>
                </a:solidFill>
              </a:rPr>
              <a:t> Primary Health Care Services</a:t>
            </a:r>
            <a:endParaRPr lang="en-GB" sz="2800" b="1" dirty="0">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9" y="1112034"/>
          <a:ext cx="8607454" cy="4637526"/>
        </p:xfrm>
        <a:graphic>
          <a:graphicData uri="http://schemas.openxmlformats.org/drawingml/2006/table">
            <a:tbl>
              <a:tblPr firstRow="1" bandRow="1">
                <a:tableStyleId>{5C22544A-7EE6-4342-B048-85BDC9FD1C3A}</a:tableStyleId>
              </a:tblPr>
              <a:tblGrid>
                <a:gridCol w="1963719"/>
                <a:gridCol w="1643074"/>
                <a:gridCol w="1714512"/>
                <a:gridCol w="2286016"/>
                <a:gridCol w="1000133"/>
              </a:tblGrid>
              <a:tr h="509430">
                <a:tc>
                  <a:txBody>
                    <a:bodyPr/>
                    <a:lstStyle/>
                    <a:p>
                      <a:r>
                        <a:rPr lang="en-US" sz="950" dirty="0" smtClean="0">
                          <a:latin typeface="Arial Black" pitchFamily="34" charset="0"/>
                        </a:rPr>
                        <a:t>Strategic Objective</a:t>
                      </a:r>
                      <a:endParaRPr lang="en-US" sz="950" dirty="0">
                        <a:latin typeface="Arial Black" pitchFamily="34" charset="0"/>
                      </a:endParaRPr>
                    </a:p>
                  </a:txBody>
                  <a:tcPr marL="91443" marR="91443" marT="45717" marB="45717" anchor="ctr"/>
                </a:tc>
                <a:tc>
                  <a:txBody>
                    <a:bodyPr/>
                    <a:lstStyle/>
                    <a:p>
                      <a:r>
                        <a:rPr lang="en-US" sz="950" smtClean="0">
                          <a:latin typeface="Arial Black" pitchFamily="34" charset="0"/>
                        </a:rPr>
                        <a:t>Indicator</a:t>
                      </a:r>
                      <a:endParaRPr lang="en-US" sz="950" dirty="0">
                        <a:latin typeface="Arial Black" pitchFamily="34" charset="0"/>
                      </a:endParaRPr>
                    </a:p>
                  </a:txBody>
                  <a:tcPr marL="91443" marR="91443" marT="45717" marB="45717" anchor="ctr"/>
                </a:tc>
                <a:tc>
                  <a:txBody>
                    <a:bodyPr/>
                    <a:lstStyle/>
                    <a:p>
                      <a:r>
                        <a:rPr lang="en-US" sz="950" dirty="0" smtClean="0">
                          <a:latin typeface="Arial Black" pitchFamily="34" charset="0"/>
                        </a:rPr>
                        <a:t>Annual Target</a:t>
                      </a:r>
                      <a:endParaRPr lang="en-US" sz="950" dirty="0">
                        <a:latin typeface="Arial Black" pitchFamily="34" charset="0"/>
                      </a:endParaRPr>
                    </a:p>
                  </a:txBody>
                  <a:tcPr marL="91443" marR="91443" marT="45717" marB="45717" anchor="ctr"/>
                </a:tc>
                <a:tc>
                  <a:txBody>
                    <a:bodyPr/>
                    <a:lstStyle/>
                    <a:p>
                      <a:r>
                        <a:rPr lang="en-US" sz="950" dirty="0" smtClean="0">
                          <a:latin typeface="Arial Black" pitchFamily="34" charset="0"/>
                        </a:rPr>
                        <a:t>P</a:t>
                      </a:r>
                      <a:r>
                        <a:rPr lang="en-US" sz="950" baseline="0" dirty="0" smtClean="0">
                          <a:latin typeface="Arial Black" pitchFamily="34" charset="0"/>
                        </a:rPr>
                        <a:t>erformance</a:t>
                      </a:r>
                      <a:endParaRPr lang="en-US" sz="950" dirty="0">
                        <a:latin typeface="Arial Black" pitchFamily="34" charset="0"/>
                      </a:endParaRPr>
                    </a:p>
                  </a:txBody>
                  <a:tcPr marL="91443" marR="91443"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dirty="0" smtClean="0">
                          <a:latin typeface="Arial Black" pitchFamily="34" charset="0"/>
                        </a:rPr>
                        <a:t>Performance Rating</a:t>
                      </a:r>
                    </a:p>
                    <a:p>
                      <a:endParaRPr lang="en-US" sz="950" dirty="0">
                        <a:latin typeface="Arial Black" pitchFamily="34" charset="0"/>
                      </a:endParaRPr>
                    </a:p>
                  </a:txBody>
                  <a:tcPr marL="91443" marR="91443" marT="45717" marB="45717" anchor="ctr"/>
                </a:tc>
              </a:tr>
              <a:tr h="1431668">
                <a:tc rowSpan="3">
                  <a:txBody>
                    <a:bodyPr/>
                    <a:lstStyle/>
                    <a:p>
                      <a:pPr>
                        <a:lnSpc>
                          <a:spcPct val="115000"/>
                        </a:lnSpc>
                        <a:spcAft>
                          <a:spcPts val="0"/>
                        </a:spcAft>
                      </a:pPr>
                      <a:r>
                        <a:rPr lang="en-ZA" sz="950" dirty="0">
                          <a:latin typeface="Arial Black" pitchFamily="34" charset="0"/>
                          <a:ea typeface="+mn-ea"/>
                          <a:cs typeface="Times New Roman"/>
                        </a:rPr>
                        <a:t>Improve environmental health services in all 52 districts and metropolitan municipalities in the country.</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ZA" sz="950" dirty="0">
                          <a:latin typeface="Arial Black" pitchFamily="34" charset="0"/>
                          <a:ea typeface="+mn-ea"/>
                          <a:cs typeface="Times New Roman"/>
                        </a:rPr>
                        <a:t>Number of municipalities that meet environmental health norms and standards in executing their environmental health functions.</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lang="en-US" sz="950" kern="1200" dirty="0" smtClean="0">
                          <a:solidFill>
                            <a:schemeClr val="dk1"/>
                          </a:solidFill>
                          <a:latin typeface="Arial Black" pitchFamily="34" charset="0"/>
                          <a:ea typeface="+mn-ea"/>
                          <a:cs typeface="+mn-cs"/>
                        </a:rPr>
                        <a:t>20 Municipalities meet environmental health norms and standards in executing their environmental health functions </a:t>
                      </a:r>
                      <a:endParaRPr lang="en-ZA" sz="950" dirty="0">
                        <a:latin typeface="Arial Black" pitchFamily="34" charset="0"/>
                        <a:ea typeface="Calibri"/>
                        <a:cs typeface="Times New Roman"/>
                      </a:endParaRPr>
                    </a:p>
                  </a:txBody>
                  <a:tcPr marL="68582" marR="68582" marT="0" marB="0"/>
                </a:tc>
                <a:tc>
                  <a:txBody>
                    <a:bodyPr/>
                    <a:lstStyle/>
                    <a:p>
                      <a:r>
                        <a:rPr lang="en-US" sz="950" kern="1200" dirty="0" smtClean="0">
                          <a:solidFill>
                            <a:schemeClr val="dk1"/>
                          </a:solidFill>
                          <a:latin typeface="Arial Black" pitchFamily="34" charset="0"/>
                          <a:ea typeface="+mn-ea"/>
                          <a:cs typeface="+mn-cs"/>
                        </a:rPr>
                        <a:t>Q2: Environmental Health Norms and Standards approved by the Director-General</a:t>
                      </a:r>
                    </a:p>
                    <a:p>
                      <a:r>
                        <a:rPr lang="en-US" sz="950" kern="1200" dirty="0" smtClean="0">
                          <a:solidFill>
                            <a:schemeClr val="dk1"/>
                          </a:solidFill>
                          <a:latin typeface="Arial Black" pitchFamily="34" charset="0"/>
                          <a:ea typeface="+mn-ea"/>
                          <a:cs typeface="+mn-cs"/>
                        </a:rPr>
                        <a:t>Q3: Final Norms and Standards published in the </a:t>
                      </a:r>
                      <a:r>
                        <a:rPr lang="en-US" sz="950" kern="1200" dirty="0" err="1" smtClean="0">
                          <a:solidFill>
                            <a:schemeClr val="dk1"/>
                          </a:solidFill>
                          <a:latin typeface="Arial Black" pitchFamily="34" charset="0"/>
                          <a:ea typeface="+mn-ea"/>
                          <a:cs typeface="+mn-cs"/>
                        </a:rPr>
                        <a:t>Govt</a:t>
                      </a:r>
                      <a:r>
                        <a:rPr lang="en-US" sz="950" kern="1200" dirty="0" smtClean="0">
                          <a:solidFill>
                            <a:schemeClr val="dk1"/>
                          </a:solidFill>
                          <a:latin typeface="Arial Black" pitchFamily="34" charset="0"/>
                          <a:ea typeface="+mn-ea"/>
                          <a:cs typeface="+mn-cs"/>
                        </a:rPr>
                        <a:t> Gazette.  Final</a:t>
                      </a:r>
                      <a:r>
                        <a:rPr lang="en-US" sz="950" kern="1200" baseline="0" dirty="0" smtClean="0">
                          <a:solidFill>
                            <a:schemeClr val="dk1"/>
                          </a:solidFill>
                          <a:latin typeface="Arial Black" pitchFamily="34" charset="0"/>
                          <a:ea typeface="+mn-ea"/>
                          <a:cs typeface="+mn-cs"/>
                        </a:rPr>
                        <a:t> </a:t>
                      </a:r>
                      <a:r>
                        <a:rPr lang="en-US" sz="950" kern="1200" dirty="0" smtClean="0">
                          <a:solidFill>
                            <a:schemeClr val="dk1"/>
                          </a:solidFill>
                          <a:latin typeface="Arial Black" pitchFamily="34" charset="0"/>
                          <a:ea typeface="+mn-ea"/>
                          <a:cs typeface="+mn-cs"/>
                        </a:rPr>
                        <a:t>Audit tools distributed to 20 municipalities for self -auditing and audit reports received and analysis</a:t>
                      </a:r>
                      <a:r>
                        <a:rPr lang="en-US" sz="950" kern="1200" baseline="0" dirty="0" smtClean="0">
                          <a:solidFill>
                            <a:schemeClr val="dk1"/>
                          </a:solidFill>
                          <a:latin typeface="Arial Black" pitchFamily="34" charset="0"/>
                          <a:ea typeface="+mn-ea"/>
                          <a:cs typeface="+mn-cs"/>
                        </a:rPr>
                        <a:t> commenced</a:t>
                      </a:r>
                      <a:endParaRPr lang="en-ZA" sz="950" dirty="0">
                        <a:latin typeface="Arial Black" pitchFamily="34" charset="0"/>
                        <a:ea typeface="Calibri"/>
                        <a:cs typeface="Times New Roman"/>
                      </a:endParaRPr>
                    </a:p>
                  </a:txBody>
                  <a:tcPr marL="68582" marR="6858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950" dirty="0" smtClean="0">
                        <a:latin typeface="Arial Black" pitchFamily="34" charset="0"/>
                        <a:ea typeface="Calibri"/>
                        <a:cs typeface="Times New Roman"/>
                      </a:endParaRPr>
                    </a:p>
                  </a:txBody>
                  <a:tcPr marL="0" marR="0" marT="0" marB="0">
                    <a:solidFill>
                      <a:srgbClr val="00B050"/>
                    </a:solidFill>
                  </a:tcPr>
                </a:tc>
              </a:tr>
              <a:tr h="636297">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mn-ea"/>
                          <a:cs typeface="Times New Roman"/>
                        </a:rPr>
                        <a:t>Hand hygiene campaign rolled out in all nine (9) provinces</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latin typeface="Arial Black" pitchFamily="34" charset="0"/>
                          <a:ea typeface="+mn-ea"/>
                          <a:cs typeface="Times New Roman"/>
                        </a:rPr>
                        <a:t>A </a:t>
                      </a:r>
                      <a:r>
                        <a:rPr lang="en-ZA" sz="950" dirty="0">
                          <a:latin typeface="Arial Black" pitchFamily="34" charset="0"/>
                          <a:ea typeface="+mn-ea"/>
                          <a:cs typeface="Times New Roman"/>
                        </a:rPr>
                        <a:t>national hand hygiene strategy developed</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Draft strategy</a:t>
                      </a:r>
                      <a:r>
                        <a:rPr lang="en-US" sz="950" kern="1200" baseline="0" dirty="0" smtClean="0">
                          <a:solidFill>
                            <a:schemeClr val="dk1"/>
                          </a:solidFill>
                          <a:latin typeface="Arial Black" pitchFamily="34" charset="0"/>
                          <a:ea typeface="+mn-ea"/>
                          <a:cs typeface="+mn-cs"/>
                        </a:rPr>
                        <a:t> district for comment</a:t>
                      </a:r>
                      <a:endParaRPr lang="en-US" sz="950" kern="1200" dirty="0" smtClean="0">
                        <a:solidFill>
                          <a:schemeClr val="dk1"/>
                        </a:solidFill>
                        <a:latin typeface="Arial Black" pitchFamily="34" charset="0"/>
                        <a:ea typeface="+mn-ea"/>
                        <a:cs typeface="+mn-cs"/>
                      </a:endParaRPr>
                    </a:p>
                    <a:p>
                      <a:pPr>
                        <a:lnSpc>
                          <a:spcPct val="115000"/>
                        </a:lnSpc>
                        <a:spcAft>
                          <a:spcPts val="0"/>
                        </a:spcAft>
                      </a:pPr>
                      <a:r>
                        <a:rPr lang="en-US" sz="950" kern="1200" dirty="0" smtClean="0">
                          <a:solidFill>
                            <a:schemeClr val="dk1"/>
                          </a:solidFill>
                          <a:latin typeface="Arial Black" pitchFamily="34" charset="0"/>
                          <a:ea typeface="+mn-ea"/>
                          <a:cs typeface="+mn-cs"/>
                        </a:rPr>
                        <a:t>Q3:Draft</a:t>
                      </a:r>
                      <a:r>
                        <a:rPr lang="en-US" sz="950" kern="1200" baseline="0" dirty="0" smtClean="0">
                          <a:solidFill>
                            <a:schemeClr val="dk1"/>
                          </a:solidFill>
                          <a:latin typeface="Arial Black" pitchFamily="34" charset="0"/>
                          <a:ea typeface="+mn-ea"/>
                          <a:cs typeface="+mn-cs"/>
                        </a:rPr>
                        <a:t> strategy revised with comments from stakeholders</a:t>
                      </a:r>
                      <a:endParaRPr lang="en-ZA" sz="950" dirty="0">
                        <a:latin typeface="Arial Black" pitchFamily="34" charset="0"/>
                        <a:ea typeface="Calibri"/>
                        <a:cs typeface="Times New Roman"/>
                      </a:endParaRPr>
                    </a:p>
                  </a:txBody>
                  <a:tcPr marL="68582" marR="6858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950" dirty="0" smtClean="0">
                        <a:latin typeface="Arial Black" pitchFamily="34" charset="0"/>
                        <a:ea typeface="Calibri"/>
                        <a:cs typeface="Times New Roman"/>
                      </a:endParaRPr>
                    </a:p>
                  </a:txBody>
                  <a:tcPr marL="0" marR="0" marT="0" marB="0">
                    <a:solidFill>
                      <a:srgbClr val="00B050"/>
                    </a:solidFill>
                  </a:tcPr>
                </a:tc>
              </a:tr>
              <a:tr h="958392">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mn-ea"/>
                          <a:cs typeface="Times New Roman"/>
                        </a:rPr>
                        <a:t>Ensure compliance with Health Waste management regulations</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latin typeface="Arial Black" pitchFamily="34" charset="0"/>
                          <a:ea typeface="+mn-ea"/>
                          <a:cs typeface="Times New Roman"/>
                        </a:rPr>
                        <a:t>Health </a:t>
                      </a:r>
                      <a:r>
                        <a:rPr lang="en-ZA" sz="950" dirty="0">
                          <a:latin typeface="Arial Black" pitchFamily="34" charset="0"/>
                          <a:ea typeface="+mn-ea"/>
                          <a:cs typeface="Times New Roman"/>
                        </a:rPr>
                        <a:t>care risk waste regulations finalised and tools for audit implementation developed</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Regulations </a:t>
                      </a:r>
                      <a:r>
                        <a:rPr lang="en-US" sz="950" kern="1200" dirty="0" err="1" smtClean="0">
                          <a:solidFill>
                            <a:schemeClr val="dk1"/>
                          </a:solidFill>
                          <a:latin typeface="Arial Black" pitchFamily="34" charset="0"/>
                          <a:ea typeface="+mn-ea"/>
                          <a:cs typeface="+mn-cs"/>
                        </a:rPr>
                        <a:t>finalised</a:t>
                      </a:r>
                      <a:endParaRPr lang="en-US" sz="950" kern="1200" dirty="0" smtClean="0">
                        <a:solidFill>
                          <a:schemeClr val="dk1"/>
                        </a:solidFill>
                        <a:latin typeface="Arial Black" pitchFamily="34" charset="0"/>
                        <a:ea typeface="+mn-ea"/>
                        <a:cs typeface="+mn-cs"/>
                      </a:endParaRPr>
                    </a:p>
                    <a:p>
                      <a:pPr>
                        <a:lnSpc>
                          <a:spcPct val="115000"/>
                        </a:lnSpc>
                        <a:spcAft>
                          <a:spcPts val="0"/>
                        </a:spcAft>
                      </a:pPr>
                      <a:r>
                        <a:rPr lang="en-US" sz="950" kern="1200" dirty="0" smtClean="0">
                          <a:solidFill>
                            <a:schemeClr val="dk1"/>
                          </a:solidFill>
                          <a:latin typeface="Arial Black" pitchFamily="34" charset="0"/>
                          <a:ea typeface="+mn-ea"/>
                          <a:cs typeface="+mn-cs"/>
                        </a:rPr>
                        <a:t>Q3: Draft 2 tool developed for audit implementation of the regulations</a:t>
                      </a:r>
                      <a:endParaRPr lang="en-ZA" sz="950" dirty="0">
                        <a:latin typeface="Arial Black" pitchFamily="34" charset="0"/>
                        <a:ea typeface="Calibri"/>
                        <a:cs typeface="Times New Roman"/>
                      </a:endParaRPr>
                    </a:p>
                  </a:txBody>
                  <a:tcPr marL="68582" marR="6858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950" dirty="0" smtClean="0">
                        <a:latin typeface="Arial Black" pitchFamily="34" charset="0"/>
                        <a:ea typeface="Calibri"/>
                        <a:cs typeface="Times New Roman"/>
                      </a:endParaRPr>
                    </a:p>
                  </a:txBody>
                  <a:tcPr marL="9525" marR="9525" marT="9524" marB="0">
                    <a:solidFill>
                      <a:srgbClr val="00B050"/>
                    </a:solidFill>
                  </a:tcPr>
                </a:tc>
              </a:tr>
              <a:tr h="995758">
                <a:tc>
                  <a:txBody>
                    <a:bodyPr/>
                    <a:lstStyle/>
                    <a:p>
                      <a:pPr>
                        <a:lnSpc>
                          <a:spcPct val="115000"/>
                        </a:lnSpc>
                        <a:spcAft>
                          <a:spcPts val="0"/>
                        </a:spcAft>
                      </a:pPr>
                      <a:r>
                        <a:rPr lang="en-ZA" sz="950" dirty="0">
                          <a:latin typeface="Arial Black" pitchFamily="34" charset="0"/>
                          <a:ea typeface="+mn-ea"/>
                          <a:cs typeface="Times New Roman"/>
                        </a:rPr>
                        <a:t>Establish an </a:t>
                      </a:r>
                      <a:r>
                        <a:rPr lang="en-ZA" sz="950" dirty="0" err="1">
                          <a:latin typeface="Arial Black" pitchFamily="34" charset="0"/>
                          <a:ea typeface="+mn-ea"/>
                          <a:cs typeface="Times New Roman"/>
                        </a:rPr>
                        <a:t>intersectoral</a:t>
                      </a:r>
                      <a:r>
                        <a:rPr lang="en-ZA" sz="950" dirty="0">
                          <a:latin typeface="Arial Black" pitchFamily="34" charset="0"/>
                          <a:ea typeface="+mn-ea"/>
                          <a:cs typeface="Times New Roman"/>
                        </a:rPr>
                        <a:t> forum that will plan and oversee the implementation of interventions across all sectors.</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ZA" sz="950" dirty="0">
                          <a:latin typeface="Arial Black" pitchFamily="34" charset="0"/>
                          <a:ea typeface="+mn-ea"/>
                          <a:cs typeface="Times New Roman"/>
                        </a:rPr>
                        <a:t>Establish National Health Commission</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lang="en-ZA" sz="950" dirty="0" smtClean="0">
                          <a:latin typeface="Arial Black" pitchFamily="34" charset="0"/>
                          <a:ea typeface="+mn-ea"/>
                          <a:cs typeface="Times New Roman"/>
                        </a:rPr>
                        <a:t>Operating </a:t>
                      </a:r>
                      <a:r>
                        <a:rPr lang="en-ZA" sz="950" dirty="0">
                          <a:latin typeface="Arial Black" pitchFamily="34" charset="0"/>
                          <a:ea typeface="+mn-ea"/>
                          <a:cs typeface="Times New Roman"/>
                        </a:rPr>
                        <a:t>framework for National Health Commission developed</a:t>
                      </a:r>
                      <a:endParaRPr lang="en-ZA" sz="950" dirty="0">
                        <a:latin typeface="Arial Black" pitchFamily="34" charset="0"/>
                        <a:ea typeface="Calibri"/>
                        <a:cs typeface="Times New Roman"/>
                      </a:endParaRPr>
                    </a:p>
                  </a:txBody>
                  <a:tcPr marL="68582" marR="68582"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&amp;</a:t>
                      </a:r>
                      <a:r>
                        <a:rPr lang="en-US" sz="950" kern="1200" baseline="0" dirty="0" smtClean="0">
                          <a:solidFill>
                            <a:schemeClr val="dk1"/>
                          </a:solidFill>
                          <a:latin typeface="Arial Black" pitchFamily="34" charset="0"/>
                          <a:ea typeface="+mn-ea"/>
                          <a:cs typeface="+mn-cs"/>
                        </a:rPr>
                        <a:t> Q3: </a:t>
                      </a:r>
                      <a:r>
                        <a:rPr lang="en-US" sz="950" kern="1200" dirty="0" smtClean="0">
                          <a:solidFill>
                            <a:schemeClr val="dk1"/>
                          </a:solidFill>
                          <a:latin typeface="Arial Black" pitchFamily="34" charset="0"/>
                          <a:ea typeface="+mn-ea"/>
                          <a:cs typeface="+mn-cs"/>
                        </a:rPr>
                        <a:t>Draft framework available</a:t>
                      </a:r>
                      <a:endParaRPr lang="en-ZA" sz="950" dirty="0">
                        <a:latin typeface="Arial Black" pitchFamily="34" charset="0"/>
                        <a:ea typeface="Calibri"/>
                        <a:cs typeface="Times New Roman"/>
                      </a:endParaRPr>
                    </a:p>
                  </a:txBody>
                  <a:tcPr marL="68582" marR="6858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950" dirty="0" smtClean="0">
                        <a:latin typeface="Arial Black" pitchFamily="34" charset="0"/>
                        <a:ea typeface="Calibri"/>
                        <a:cs typeface="Times New Roman"/>
                      </a:endParaRPr>
                    </a:p>
                  </a:txBody>
                  <a:tcPr marL="9525" marR="9525" marT="9524" marB="0">
                    <a:solidFill>
                      <a:srgbClr val="FFFF00"/>
                    </a:solidFill>
                  </a:tcPr>
                </a:tc>
              </a:tr>
            </a:tbl>
          </a:graphicData>
        </a:graphic>
      </p:graphicFrame>
      <p:sp>
        <p:nvSpPr>
          <p:cNvPr id="42026" name="Slide Number Placeholder 19"/>
          <p:cNvSpPr txBox="1">
            <a:spLocks/>
          </p:cNvSpPr>
          <p:nvPr/>
        </p:nvSpPr>
        <p:spPr bwMode="auto">
          <a:xfrm>
            <a:off x="6732588" y="6381750"/>
            <a:ext cx="2133600" cy="365125"/>
          </a:xfrm>
          <a:prstGeom prst="rect">
            <a:avLst/>
          </a:prstGeom>
          <a:noFill/>
          <a:ln w="9525">
            <a:noFill/>
            <a:miter lim="800000"/>
            <a:headEnd/>
            <a:tailEnd/>
          </a:ln>
        </p:spPr>
        <p:txBody>
          <a:bodyPr/>
          <a:lstStyle/>
          <a:p>
            <a:r>
              <a:rPr lang="en-US"/>
              <a:t>35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4301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43012" name="Rectangle 2"/>
          <p:cNvSpPr txBox="1">
            <a:spLocks noChangeArrowheads="1"/>
          </p:cNvSpPr>
          <p:nvPr/>
        </p:nvSpPr>
        <p:spPr bwMode="auto">
          <a:xfrm>
            <a:off x="762000" y="0"/>
            <a:ext cx="556260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250825" y="1186324"/>
          <a:ext cx="8750331" cy="4671568"/>
        </p:xfrm>
        <a:graphic>
          <a:graphicData uri="http://schemas.openxmlformats.org/drawingml/2006/table">
            <a:tbl>
              <a:tblPr firstRow="1" bandRow="1">
                <a:tableStyleId>{5C22544A-7EE6-4342-B048-85BDC9FD1C3A}</a:tableStyleId>
              </a:tblPr>
              <a:tblGrid>
                <a:gridCol w="1313283"/>
                <a:gridCol w="2114712"/>
                <a:gridCol w="2041790"/>
                <a:gridCol w="2111998"/>
                <a:gridCol w="1168548"/>
              </a:tblGrid>
              <a:tr h="503758">
                <a:tc>
                  <a:txBody>
                    <a:bodyPr/>
                    <a:lstStyle/>
                    <a:p>
                      <a:r>
                        <a:rPr lang="en-US" sz="950" dirty="0" smtClean="0">
                          <a:latin typeface="Arial Black" pitchFamily="34" charset="0"/>
                        </a:rPr>
                        <a:t>Strategic Objective</a:t>
                      </a:r>
                      <a:endParaRPr lang="en-US" sz="950" dirty="0">
                        <a:latin typeface="Arial Black" pitchFamily="34" charset="0"/>
                      </a:endParaRPr>
                    </a:p>
                  </a:txBody>
                  <a:tcPr marL="91438" marR="91438"/>
                </a:tc>
                <a:tc>
                  <a:txBody>
                    <a:bodyPr/>
                    <a:lstStyle/>
                    <a:p>
                      <a:r>
                        <a:rPr lang="en-US" sz="950" dirty="0" smtClean="0">
                          <a:latin typeface="Arial Black" pitchFamily="34" charset="0"/>
                        </a:rPr>
                        <a:t>Indicator</a:t>
                      </a:r>
                      <a:endParaRPr lang="en-US" sz="950" dirty="0">
                        <a:latin typeface="Arial Black" pitchFamily="34" charset="0"/>
                      </a:endParaRPr>
                    </a:p>
                  </a:txBody>
                  <a:tcPr marL="91438" marR="91438"/>
                </a:tc>
                <a:tc>
                  <a:txBody>
                    <a:bodyPr/>
                    <a:lstStyle/>
                    <a:p>
                      <a:r>
                        <a:rPr lang="en-US" sz="950" dirty="0" smtClean="0">
                          <a:latin typeface="Arial Black" pitchFamily="34" charset="0"/>
                        </a:rPr>
                        <a:t>Annual</a:t>
                      </a:r>
                      <a:r>
                        <a:rPr lang="en-US" sz="950" baseline="0" dirty="0" smtClean="0">
                          <a:latin typeface="Arial Black" pitchFamily="34" charset="0"/>
                        </a:rPr>
                        <a:t>  and Quarter </a:t>
                      </a:r>
                      <a:r>
                        <a:rPr lang="en-US" sz="950" dirty="0" smtClean="0">
                          <a:latin typeface="Arial Black" pitchFamily="34" charset="0"/>
                        </a:rPr>
                        <a:t>Target</a:t>
                      </a:r>
                      <a:endParaRPr lang="en-US" sz="950" dirty="0">
                        <a:latin typeface="Arial Black" pitchFamily="34" charset="0"/>
                      </a:endParaRPr>
                    </a:p>
                  </a:txBody>
                  <a:tcPr marL="91438" marR="91438"/>
                </a:tc>
                <a:tc>
                  <a:txBody>
                    <a:bodyPr/>
                    <a:lstStyle/>
                    <a:p>
                      <a:r>
                        <a:rPr lang="en-US" sz="950" dirty="0" smtClean="0">
                          <a:latin typeface="Arial Black" pitchFamily="34" charset="0"/>
                        </a:rPr>
                        <a:t>P</a:t>
                      </a:r>
                      <a:r>
                        <a:rPr lang="en-US" sz="950" baseline="0" dirty="0" smtClean="0">
                          <a:latin typeface="Arial Black" pitchFamily="34" charset="0"/>
                        </a:rPr>
                        <a:t>erformance</a:t>
                      </a:r>
                      <a:endParaRPr lang="en-US" sz="950" dirty="0">
                        <a:latin typeface="Arial Black"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L="91438" marR="91438"/>
                </a:tc>
              </a:tr>
              <a:tr h="644980">
                <a:tc rowSpan="4">
                  <a:txBody>
                    <a:bodyPr/>
                    <a:lstStyle/>
                    <a:p>
                      <a:pPr>
                        <a:lnSpc>
                          <a:spcPct val="115000"/>
                        </a:lnSpc>
                        <a:spcAft>
                          <a:spcPts val="0"/>
                        </a:spcAft>
                      </a:pPr>
                      <a:r>
                        <a:rPr lang="en-ZA" sz="950" dirty="0">
                          <a:latin typeface="Arial Black" pitchFamily="34" charset="0"/>
                          <a:ea typeface="Calibri"/>
                          <a:cs typeface="Arial"/>
                        </a:rPr>
                        <a:t>Reduce risk factors and improve management for Non-Communicable Diseases (NCDS) by implementing the Strategic Plan for NCDs 2012-2017</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950" dirty="0">
                          <a:latin typeface="Arial Black" pitchFamily="34" charset="0"/>
                          <a:ea typeface="Calibri"/>
                          <a:cs typeface="Arial"/>
                        </a:rPr>
                        <a:t>Number of National government Departments oriented on the National guide for healthy meal provision in the workplace</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solidFill>
                            <a:srgbClr val="000000"/>
                          </a:solidFill>
                          <a:latin typeface="Arial Black" pitchFamily="34" charset="0"/>
                          <a:ea typeface="Calibri"/>
                          <a:cs typeface="Arial"/>
                        </a:rPr>
                        <a:t>20 </a:t>
                      </a:r>
                      <a:r>
                        <a:rPr lang="en-ZA" sz="950" dirty="0">
                          <a:solidFill>
                            <a:srgbClr val="000000"/>
                          </a:solidFill>
                          <a:latin typeface="Arial Black" pitchFamily="34" charset="0"/>
                          <a:ea typeface="Calibri"/>
                          <a:cs typeface="Arial"/>
                        </a:rPr>
                        <a:t>National Departments</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7</a:t>
                      </a:r>
                      <a:r>
                        <a:rPr lang="en-US" sz="950" kern="1200" baseline="0" dirty="0" smtClean="0">
                          <a:solidFill>
                            <a:schemeClr val="dk1"/>
                          </a:solidFill>
                          <a:latin typeface="Arial Black" pitchFamily="34" charset="0"/>
                          <a:ea typeface="+mn-ea"/>
                          <a:cs typeface="+mn-cs"/>
                        </a:rPr>
                        <a:t> </a:t>
                      </a:r>
                      <a:r>
                        <a:rPr lang="en-US" sz="950" kern="1200" dirty="0" smtClean="0">
                          <a:solidFill>
                            <a:schemeClr val="dk1"/>
                          </a:solidFill>
                          <a:latin typeface="Arial Black" pitchFamily="34" charset="0"/>
                          <a:ea typeface="+mn-ea"/>
                          <a:cs typeface="+mn-cs"/>
                        </a:rPr>
                        <a:t>Government Departments oriented on the  guide</a:t>
                      </a:r>
                    </a:p>
                    <a:p>
                      <a:pPr>
                        <a:lnSpc>
                          <a:spcPct val="115000"/>
                        </a:lnSpc>
                        <a:spcAft>
                          <a:spcPts val="0"/>
                        </a:spcAft>
                      </a:pPr>
                      <a:r>
                        <a:rPr lang="en-US" sz="950" kern="1200" dirty="0" smtClean="0">
                          <a:solidFill>
                            <a:schemeClr val="dk1"/>
                          </a:solidFill>
                          <a:latin typeface="Arial Black" pitchFamily="34" charset="0"/>
                          <a:ea typeface="+mn-ea"/>
                          <a:cs typeface="+mn-cs"/>
                        </a:rPr>
                        <a:t>Q3: 8</a:t>
                      </a:r>
                      <a:r>
                        <a:rPr lang="en-US" sz="950" kern="1200" baseline="0" dirty="0" smtClean="0">
                          <a:solidFill>
                            <a:schemeClr val="dk1"/>
                          </a:solidFill>
                          <a:latin typeface="Arial Black" pitchFamily="34" charset="0"/>
                          <a:ea typeface="+mn-ea"/>
                          <a:cs typeface="+mn-cs"/>
                        </a:rPr>
                        <a:t> </a:t>
                      </a:r>
                      <a:r>
                        <a:rPr lang="en-US" sz="950" kern="1200" dirty="0" smtClean="0">
                          <a:solidFill>
                            <a:schemeClr val="dk1"/>
                          </a:solidFill>
                          <a:latin typeface="Arial Black" pitchFamily="34" charset="0"/>
                          <a:ea typeface="+mn-ea"/>
                          <a:cs typeface="+mn-cs"/>
                        </a:rPr>
                        <a:t>Government Departments oriented</a:t>
                      </a:r>
                      <a:endParaRPr lang="en-ZA" sz="950" dirty="0">
                        <a:latin typeface="Arial Black" pitchFamily="34" charset="0"/>
                        <a:ea typeface="Calibri"/>
                        <a:cs typeface="Times New Roman"/>
                      </a:endParaRPr>
                    </a:p>
                  </a:txBody>
                  <a:tcPr marL="68578" marR="68578"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000" dirty="0" smtClean="0">
                        <a:latin typeface="Arial Black" pitchFamily="34" charset="0"/>
                        <a:ea typeface="Calibri"/>
                        <a:cs typeface="Times New Roman"/>
                      </a:endParaRPr>
                    </a:p>
                  </a:txBody>
                  <a:tcPr marL="9525" marR="9525" marT="9525" marB="0">
                    <a:solidFill>
                      <a:srgbClr val="00B050"/>
                    </a:solidFill>
                  </a:tcPr>
                </a:tc>
              </a:tr>
              <a:tr h="644980">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Calibri"/>
                          <a:cs typeface="Arial"/>
                        </a:rPr>
                        <a:t>Regulations relating to Labelling and packaging of tobacco products and smoking indoor and outdoor public places developed</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lang="en-ZA" sz="950" dirty="0" smtClean="0">
                          <a:latin typeface="Arial Black" pitchFamily="34" charset="0"/>
                          <a:ea typeface="Calibri"/>
                          <a:cs typeface="Arial"/>
                        </a:rPr>
                        <a:t>Tobacco </a:t>
                      </a:r>
                      <a:r>
                        <a:rPr lang="en-ZA" sz="950" dirty="0">
                          <a:latin typeface="Arial Black" pitchFamily="34" charset="0"/>
                          <a:ea typeface="Calibri"/>
                          <a:cs typeface="Arial"/>
                        </a:rPr>
                        <a:t>Act amended</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New Draft Bill on Tobacco Control prepared Q3: Draft 2  of the Tobacco Product Control Bill  developed</a:t>
                      </a:r>
                      <a:endParaRPr lang="en-ZA" sz="950" dirty="0">
                        <a:latin typeface="Arial Black" pitchFamily="34" charset="0"/>
                        <a:ea typeface="Calibri"/>
                        <a:cs typeface="Times New Roman"/>
                      </a:endParaRPr>
                    </a:p>
                  </a:txBody>
                  <a:tcPr marL="68578" marR="68578"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000" dirty="0" smtClean="0">
                        <a:latin typeface="Arial Black" pitchFamily="34" charset="0"/>
                        <a:ea typeface="Calibri"/>
                        <a:cs typeface="Times New Roman"/>
                      </a:endParaRPr>
                    </a:p>
                  </a:txBody>
                  <a:tcPr marL="9525" marR="9525" marT="9525" marB="0">
                    <a:solidFill>
                      <a:srgbClr val="FFFF00"/>
                    </a:solidFill>
                  </a:tcPr>
                </a:tc>
              </a:tr>
              <a:tr h="644980">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Calibri"/>
                          <a:cs typeface="Arial"/>
                        </a:rPr>
                        <a:t>Awareness on risk factors relating to excessive salt intake, excessive sugar intake, physical inactivity and , alcohol related harm created</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solidFill>
                            <a:srgbClr val="000000"/>
                          </a:solidFill>
                          <a:latin typeface="Arial Black" pitchFamily="34" charset="0"/>
                          <a:ea typeface="Calibri"/>
                          <a:cs typeface="Arial"/>
                        </a:rPr>
                        <a:t>Content </a:t>
                      </a:r>
                      <a:r>
                        <a:rPr lang="en-ZA" sz="950" dirty="0">
                          <a:solidFill>
                            <a:srgbClr val="000000"/>
                          </a:solidFill>
                          <a:latin typeface="Arial Black" pitchFamily="34" charset="0"/>
                          <a:ea typeface="Calibri"/>
                          <a:cs typeface="Arial"/>
                        </a:rPr>
                        <a:t>of campaign </a:t>
                      </a:r>
                      <a:r>
                        <a:rPr lang="en-ZA" sz="950" dirty="0" smtClean="0">
                          <a:solidFill>
                            <a:srgbClr val="000000"/>
                          </a:solidFill>
                          <a:latin typeface="Arial Black" pitchFamily="34" charset="0"/>
                          <a:ea typeface="Calibri"/>
                          <a:cs typeface="Arial"/>
                        </a:rPr>
                        <a:t>finalised </a:t>
                      </a:r>
                      <a:r>
                        <a:rPr lang="en-ZA" sz="950" dirty="0">
                          <a:solidFill>
                            <a:srgbClr val="000000"/>
                          </a:solidFill>
                          <a:latin typeface="Arial Black" pitchFamily="34" charset="0"/>
                          <a:ea typeface="Calibri"/>
                          <a:cs typeface="Arial"/>
                        </a:rPr>
                        <a:t>and ready for implementation</a:t>
                      </a:r>
                      <a:endParaRPr lang="en-ZA" sz="950" dirty="0">
                        <a:latin typeface="Arial Black" pitchFamily="34" charset="0"/>
                        <a:ea typeface="Calibri"/>
                        <a:cs typeface="Times New Roman"/>
                      </a:endParaRPr>
                    </a:p>
                  </a:txBody>
                  <a:tcPr marL="68578" marR="68578" marT="0" marB="0"/>
                </a:tc>
                <a:tc>
                  <a:txBody>
                    <a:bodyPr/>
                    <a:lstStyle/>
                    <a:p>
                      <a:pPr>
                        <a:lnSpc>
                          <a:spcPct val="115000"/>
                        </a:lnSpc>
                        <a:spcBef>
                          <a:spcPts val="1000"/>
                        </a:spcBef>
                        <a:spcAft>
                          <a:spcPts val="0"/>
                        </a:spcAft>
                      </a:pPr>
                      <a:r>
                        <a:rPr lang="en-US" sz="950" dirty="0" smtClean="0">
                          <a:solidFill>
                            <a:schemeClr val="tx1"/>
                          </a:solidFill>
                          <a:latin typeface="Arial Black" pitchFamily="34" charset="0"/>
                          <a:ea typeface="Times New Roman"/>
                          <a:cs typeface="Times New Roman"/>
                        </a:rPr>
                        <a:t>Q2: </a:t>
                      </a:r>
                      <a:r>
                        <a:rPr lang="en-US" sz="950" kern="1200" dirty="0" smtClean="0">
                          <a:solidFill>
                            <a:schemeClr val="dk1"/>
                          </a:solidFill>
                          <a:latin typeface="Arial Black" pitchFamily="34" charset="0"/>
                          <a:ea typeface="+mn-ea"/>
                          <a:cs typeface="+mn-cs"/>
                        </a:rPr>
                        <a:t>Content on excessive salt</a:t>
                      </a:r>
                      <a:r>
                        <a:rPr lang="en-US" sz="950" kern="1200" baseline="0" dirty="0" smtClean="0">
                          <a:solidFill>
                            <a:schemeClr val="dk1"/>
                          </a:solidFill>
                          <a:latin typeface="Arial Black" pitchFamily="34" charset="0"/>
                          <a:ea typeface="+mn-ea"/>
                          <a:cs typeface="+mn-cs"/>
                        </a:rPr>
                        <a:t> and </a:t>
                      </a:r>
                      <a:r>
                        <a:rPr lang="en-US" sz="950" kern="1200" dirty="0" smtClean="0">
                          <a:solidFill>
                            <a:schemeClr val="dk1"/>
                          </a:solidFill>
                          <a:latin typeface="Arial Black" pitchFamily="34" charset="0"/>
                          <a:ea typeface="+mn-ea"/>
                          <a:cs typeface="+mn-cs"/>
                        </a:rPr>
                        <a:t>sugar, as well as physical inactivity  developed</a:t>
                      </a:r>
                      <a:endParaRPr lang="en-US" sz="950" dirty="0" smtClean="0">
                        <a:solidFill>
                          <a:schemeClr val="tx1"/>
                        </a:solidFill>
                        <a:latin typeface="Arial Black" pitchFamily="34" charset="0"/>
                        <a:ea typeface="Times New Roman"/>
                        <a:cs typeface="Times New Roman"/>
                      </a:endParaRPr>
                    </a:p>
                    <a:p>
                      <a:pPr>
                        <a:lnSpc>
                          <a:spcPct val="115000"/>
                        </a:lnSpc>
                        <a:spcBef>
                          <a:spcPts val="1000"/>
                        </a:spcBef>
                        <a:spcAft>
                          <a:spcPts val="0"/>
                        </a:spcAft>
                      </a:pPr>
                      <a:r>
                        <a:rPr lang="en-US" sz="950" dirty="0" smtClean="0">
                          <a:solidFill>
                            <a:schemeClr val="tx1"/>
                          </a:solidFill>
                          <a:latin typeface="Arial Black" pitchFamily="34" charset="0"/>
                          <a:ea typeface="Times New Roman"/>
                          <a:cs typeface="Times New Roman"/>
                        </a:rPr>
                        <a:t>Q3: Content </a:t>
                      </a:r>
                      <a:r>
                        <a:rPr lang="en-US" sz="950" dirty="0">
                          <a:solidFill>
                            <a:schemeClr val="tx1"/>
                          </a:solidFill>
                          <a:latin typeface="Arial Black" pitchFamily="34" charset="0"/>
                          <a:ea typeface="Times New Roman"/>
                          <a:cs typeface="Times New Roman"/>
                        </a:rPr>
                        <a:t>for healthy lifestyle practices was developed and implemented during the festive period Dec 2015 - Jan 2016</a:t>
                      </a:r>
                      <a:endParaRPr lang="en-ZA" sz="950" dirty="0">
                        <a:solidFill>
                          <a:schemeClr val="tx1"/>
                        </a:solidFill>
                        <a:latin typeface="Arial Black" pitchFamily="34" charset="0"/>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ZA" sz="1000" dirty="0" smtClean="0">
                        <a:latin typeface="Arial Black" pitchFamily="34" charset="0"/>
                        <a:ea typeface="Calibri"/>
                        <a:cs typeface="Times New Roman"/>
                      </a:endParaRPr>
                    </a:p>
                  </a:txBody>
                  <a:tcPr marL="9525" marR="9525" marT="9525" marB="0">
                    <a:solidFill>
                      <a:srgbClr val="FFFF00"/>
                    </a:solidFill>
                  </a:tcPr>
                </a:tc>
              </a:tr>
              <a:tr h="644980">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Calibri"/>
                          <a:cs typeface="Arial"/>
                        </a:rPr>
                        <a:t>Random Monitoring of salt content in foodstuffs conducted</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950" dirty="0" smtClean="0">
                          <a:solidFill>
                            <a:srgbClr val="002060"/>
                          </a:solidFill>
                          <a:latin typeface="Arial Black" pitchFamily="34" charset="0"/>
                          <a:ea typeface="Calibri"/>
                          <a:cs typeface="Arial"/>
                        </a:rPr>
                        <a:t>Annual Target</a:t>
                      </a:r>
                      <a:r>
                        <a:rPr lang="en-ZA" sz="950" baseline="0" dirty="0" smtClean="0">
                          <a:solidFill>
                            <a:srgbClr val="002060"/>
                          </a:solidFill>
                          <a:latin typeface="Arial Black" pitchFamily="34" charset="0"/>
                          <a:ea typeface="Calibri"/>
                          <a:cs typeface="Arial"/>
                        </a:rPr>
                        <a:t> </a:t>
                      </a:r>
                      <a:r>
                        <a:rPr lang="en-ZA" sz="950" baseline="0" dirty="0" smtClean="0">
                          <a:latin typeface="Arial Black" pitchFamily="34" charset="0"/>
                          <a:ea typeface="Calibri"/>
                          <a:cs typeface="Arial"/>
                        </a:rPr>
                        <a:t>:</a:t>
                      </a:r>
                      <a:r>
                        <a:rPr lang="en-ZA" sz="950" dirty="0" smtClean="0">
                          <a:latin typeface="Arial Black" pitchFamily="34" charset="0"/>
                          <a:ea typeface="Calibri"/>
                          <a:cs typeface="Arial"/>
                        </a:rPr>
                        <a:t>Random </a:t>
                      </a:r>
                      <a:r>
                        <a:rPr lang="en-ZA" sz="950" dirty="0">
                          <a:latin typeface="Arial Black" pitchFamily="34" charset="0"/>
                          <a:ea typeface="Calibri"/>
                          <a:cs typeface="Arial"/>
                        </a:rPr>
                        <a:t>samples from each of 13 regulated food category tested, reported on and corrective action taken</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Q2:Approval granted for plan and funding to collect and test samples</a:t>
                      </a:r>
                    </a:p>
                    <a:p>
                      <a:pPr>
                        <a:lnSpc>
                          <a:spcPct val="115000"/>
                        </a:lnSpc>
                        <a:spcAft>
                          <a:spcPts val="0"/>
                        </a:spcAft>
                      </a:pPr>
                      <a:r>
                        <a:rPr lang="en-US" sz="950" kern="1200" dirty="0" smtClean="0">
                          <a:solidFill>
                            <a:schemeClr val="dk1"/>
                          </a:solidFill>
                          <a:latin typeface="Arial Black" pitchFamily="34" charset="0"/>
                          <a:ea typeface="+mn-ea"/>
                          <a:cs typeface="+mn-cs"/>
                        </a:rPr>
                        <a:t>Q3: Equipment purchased and laboratory ready for testing</a:t>
                      </a:r>
                      <a:endParaRPr lang="en-ZA" sz="950" dirty="0">
                        <a:latin typeface="Arial Black" pitchFamily="34" charset="0"/>
                        <a:ea typeface="Calibri"/>
                        <a:cs typeface="Times New Roman"/>
                      </a:endParaRPr>
                    </a:p>
                  </a:txBody>
                  <a:tcPr marL="68578" marR="68578" marT="0" marB="0"/>
                </a:tc>
                <a:tc>
                  <a:txBody>
                    <a:bodyPr/>
                    <a:lstStyle/>
                    <a:p>
                      <a:pPr algn="l" fontAlgn="t"/>
                      <a:endParaRPr lang="en-ZA" sz="1000" b="0" i="0" u="none" strike="noStrike" dirty="0">
                        <a:latin typeface="Arial Black" pitchFamily="34" charset="0"/>
                      </a:endParaRPr>
                    </a:p>
                  </a:txBody>
                  <a:tcPr marL="9525" marR="9525" marT="9525" marB="0">
                    <a:solidFill>
                      <a:srgbClr val="00B050"/>
                    </a:solidFill>
                  </a:tcPr>
                </a:tc>
              </a:tr>
            </a:tbl>
          </a:graphicData>
        </a:graphic>
      </p:graphicFrame>
      <p:sp>
        <p:nvSpPr>
          <p:cNvPr id="43049" name="Rectangle 7"/>
          <p:cNvSpPr>
            <a:spLocks noChangeArrowheads="1"/>
          </p:cNvSpPr>
          <p:nvPr/>
        </p:nvSpPr>
        <p:spPr bwMode="auto">
          <a:xfrm>
            <a:off x="0" y="0"/>
            <a:ext cx="7451725" cy="954088"/>
          </a:xfrm>
          <a:prstGeom prst="rect">
            <a:avLst/>
          </a:prstGeom>
          <a:noFill/>
          <a:ln w="9525">
            <a:noFill/>
            <a:miter lim="800000"/>
            <a:headEnd/>
            <a:tailEnd/>
          </a:ln>
        </p:spPr>
        <p:txBody>
          <a:bodyP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4:</a:t>
            </a:r>
            <a:r>
              <a:rPr lang="en-ZA" sz="2800" b="1">
                <a:solidFill>
                  <a:schemeClr val="bg1"/>
                </a:solidFill>
              </a:rPr>
              <a:t> Primary Health Care Services</a:t>
            </a:r>
            <a:endParaRPr lang="en-GB" sz="2800" b="1">
              <a:solidFill>
                <a:schemeClr val="bg1"/>
              </a:solidFill>
            </a:endParaRPr>
          </a:p>
        </p:txBody>
      </p:sp>
      <p:sp>
        <p:nvSpPr>
          <p:cNvPr id="43050"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36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4403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250825" y="1201738"/>
          <a:ext cx="8712200" cy="4092753"/>
        </p:xfrm>
        <a:graphic>
          <a:graphicData uri="http://schemas.openxmlformats.org/drawingml/2006/table">
            <a:tbl>
              <a:tblPr firstRow="1" bandRow="1">
                <a:tableStyleId>{5C22544A-7EE6-4342-B048-85BDC9FD1C3A}</a:tableStyleId>
              </a:tblPr>
              <a:tblGrid>
                <a:gridCol w="1500051"/>
                <a:gridCol w="1687953"/>
                <a:gridCol w="1852807"/>
                <a:gridCol w="2088048"/>
                <a:gridCol w="1583341"/>
              </a:tblGrid>
              <a:tr h="503733">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marL="91432" marR="91432" marT="45718" marB="45718"/>
                </a:tc>
                <a:tc>
                  <a:txBody>
                    <a:bodyPr/>
                    <a:lstStyle/>
                    <a:p>
                      <a:pPr algn="l"/>
                      <a:r>
                        <a:rPr lang="en-US" sz="1000" dirty="0" smtClean="0">
                          <a:latin typeface="Arial Black" pitchFamily="34" charset="0"/>
                        </a:rPr>
                        <a:t>Indicator</a:t>
                      </a:r>
                      <a:endParaRPr lang="en-US" sz="1000" dirty="0">
                        <a:latin typeface="Arial Black" pitchFamily="34" charset="0"/>
                      </a:endParaRPr>
                    </a:p>
                  </a:txBody>
                  <a:tcPr marL="91432" marR="91432" marT="45718" marB="45718"/>
                </a:tc>
                <a:tc>
                  <a:txBody>
                    <a:bodyPr/>
                    <a:lstStyle/>
                    <a:p>
                      <a:pPr algn="l"/>
                      <a:r>
                        <a:rPr lang="en-US" sz="1000" dirty="0" smtClean="0">
                          <a:latin typeface="Arial Black" pitchFamily="34" charset="0"/>
                        </a:rPr>
                        <a:t>Annual</a:t>
                      </a:r>
                      <a:r>
                        <a:rPr lang="en-US" sz="1000" baseline="0" dirty="0" smtClean="0">
                          <a:latin typeface="Arial Black" pitchFamily="34" charset="0"/>
                        </a:rPr>
                        <a:t> </a:t>
                      </a:r>
                      <a:r>
                        <a:rPr lang="en-US" sz="1000" dirty="0" smtClean="0">
                          <a:latin typeface="Arial Black" pitchFamily="34" charset="0"/>
                        </a:rPr>
                        <a:t>Target</a:t>
                      </a:r>
                      <a:endParaRPr lang="en-US" sz="1000" dirty="0">
                        <a:latin typeface="Arial Black" pitchFamily="34" charset="0"/>
                      </a:endParaRPr>
                    </a:p>
                  </a:txBody>
                  <a:tcPr marL="91432" marR="91432" marT="45718" marB="45718"/>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L="91432" marR="91432"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endParaRPr lang="en-US" sz="1000" dirty="0">
                        <a:latin typeface="Arial Black" pitchFamily="34" charset="0"/>
                      </a:endParaRPr>
                    </a:p>
                  </a:txBody>
                  <a:tcPr marL="91432" marR="91432" marT="45718" marB="45718"/>
                </a:tc>
              </a:tr>
              <a:tr h="609570">
                <a:tc rowSpan="2">
                  <a:txBody>
                    <a:bodyPr/>
                    <a:lstStyle/>
                    <a:p>
                      <a:pPr algn="l" fontAlgn="t"/>
                      <a:endParaRPr lang="en-ZA" sz="1000" b="0" i="0" u="none" strike="noStrike" dirty="0">
                        <a:latin typeface="Arial Black" pitchFamily="34" charset="0"/>
                      </a:endParaRPr>
                    </a:p>
                  </a:txBody>
                  <a:tcPr marL="9524" marR="9524" marT="9525" marB="0"/>
                </a:tc>
                <a:tc rowSpan="2">
                  <a:txBody>
                    <a:bodyPr/>
                    <a:lstStyle/>
                    <a:p>
                      <a:pPr>
                        <a:lnSpc>
                          <a:spcPct val="115000"/>
                        </a:lnSpc>
                        <a:spcAft>
                          <a:spcPts val="0"/>
                        </a:spcAft>
                      </a:pPr>
                      <a:r>
                        <a:rPr lang="en-ZA" sz="1000" dirty="0">
                          <a:latin typeface="Arial Black" pitchFamily="34" charset="0"/>
                          <a:ea typeface="Calibri"/>
                          <a:cs typeface="Arial"/>
                        </a:rPr>
                        <a:t>Number  of people screened for high blood pressure as part of comprehensive health screening </a:t>
                      </a:r>
                      <a:endParaRPr lang="en-ZA" sz="1000" dirty="0">
                        <a:latin typeface="Arial Black" pitchFamily="34" charset="0"/>
                        <a:ea typeface="Calibri"/>
                        <a:cs typeface="Times New Roman"/>
                      </a:endParaRPr>
                    </a:p>
                  </a:txBody>
                  <a:tcPr marL="68574" marR="68574"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latin typeface="Arial Black" pitchFamily="34" charset="0"/>
                          <a:ea typeface="Calibri"/>
                          <a:cs typeface="Arial"/>
                        </a:rPr>
                        <a:t>8 </a:t>
                      </a:r>
                      <a:r>
                        <a:rPr lang="en-ZA" sz="1000" dirty="0">
                          <a:latin typeface="Arial Black" pitchFamily="34" charset="0"/>
                          <a:ea typeface="Calibri"/>
                          <a:cs typeface="Arial"/>
                        </a:rPr>
                        <a:t>million people screened for high blood pressure</a:t>
                      </a:r>
                      <a:endParaRPr lang="en-ZA" sz="1000" dirty="0">
                        <a:latin typeface="Arial Black" pitchFamily="34" charset="0"/>
                        <a:ea typeface="Calibri"/>
                        <a:cs typeface="Times New Roman"/>
                      </a:endParaRPr>
                    </a:p>
                  </a:txBody>
                  <a:tcPr marL="68574" marR="6857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Arial Black" pitchFamily="34" charset="0"/>
                          <a:ea typeface="+mn-ea"/>
                          <a:cs typeface="+mn-cs"/>
                        </a:rPr>
                        <a:t>Q2: 4 833 337 </a:t>
                      </a:r>
                    </a:p>
                    <a:p>
                      <a:r>
                        <a:rPr lang="en-US" sz="1000" kern="1200" dirty="0" smtClean="0">
                          <a:solidFill>
                            <a:schemeClr val="dk1"/>
                          </a:solidFill>
                          <a:latin typeface="Arial Black" pitchFamily="34" charset="0"/>
                          <a:ea typeface="+mn-ea"/>
                          <a:cs typeface="+mn-cs"/>
                        </a:rPr>
                        <a:t>Q3: 3 764 995  (July &amp; November)</a:t>
                      </a:r>
                    </a:p>
                    <a:p>
                      <a:endParaRPr lang="en-ZA" sz="1000" kern="1200" dirty="0">
                        <a:solidFill>
                          <a:schemeClr val="dk1"/>
                        </a:solidFill>
                        <a:latin typeface="Arial Black" pitchFamily="34" charset="0"/>
                        <a:ea typeface="+mn-ea"/>
                        <a:cs typeface="+mn-cs"/>
                      </a:endParaRPr>
                    </a:p>
                  </a:txBody>
                  <a:tcPr marL="68574" marR="68574" marT="0" marB="0"/>
                </a:tc>
                <a:tc>
                  <a:txBody>
                    <a:bodyPr/>
                    <a:lstStyle/>
                    <a:p>
                      <a:pPr algn="l" fontAlgn="t"/>
                      <a:endParaRPr lang="en-ZA" sz="1000" b="0" i="0" u="none" strike="noStrike" dirty="0">
                        <a:latin typeface="Arial Black" pitchFamily="34" charset="0"/>
                      </a:endParaRPr>
                    </a:p>
                  </a:txBody>
                  <a:tcPr marL="9524" marR="9524" marT="9525" marB="0">
                    <a:solidFill>
                      <a:srgbClr val="00B050"/>
                    </a:solidFill>
                  </a:tcPr>
                </a:tc>
              </a:tr>
              <a:tr h="701005">
                <a:tc vMerge="1">
                  <a:txBody>
                    <a:bodyPr/>
                    <a:lstStyle/>
                    <a:p>
                      <a:endParaRPr lang="en-ZA"/>
                    </a:p>
                  </a:txBody>
                  <a:tcPr/>
                </a:tc>
                <a:tc vMerge="1">
                  <a:txBody>
                    <a:bodyPr/>
                    <a:lstStyle/>
                    <a:p>
                      <a:endParaRPr lang="en-ZA"/>
                    </a:p>
                  </a:txBody>
                  <a:tcPr/>
                </a:tc>
                <a:tc>
                  <a:txBody>
                    <a:bodyPr/>
                    <a:lstStyle/>
                    <a:p>
                      <a:pPr>
                        <a:lnSpc>
                          <a:spcPct val="115000"/>
                        </a:lnSpc>
                        <a:spcAft>
                          <a:spcPts val="0"/>
                        </a:spcAft>
                      </a:pPr>
                      <a:r>
                        <a:rPr kumimoji="0" lang="en-ZA" sz="1000" b="0" i="0" u="none" strike="noStrike" cap="none" normalizeH="0" baseline="0" dirty="0" smtClean="0">
                          <a:ln>
                            <a:noFill/>
                          </a:ln>
                          <a:solidFill>
                            <a:schemeClr val="tx2">
                              <a:lumMod val="75000"/>
                            </a:schemeClr>
                          </a:solidFill>
                          <a:effectLst/>
                          <a:latin typeface="Arial Black" pitchFamily="34" charset="0"/>
                          <a:cs typeface="Times New Roman" pitchFamily="18" charset="0"/>
                        </a:rPr>
                        <a:t>Annual target: </a:t>
                      </a:r>
                      <a:r>
                        <a:rPr lang="en-ZA" sz="1000" dirty="0" smtClean="0">
                          <a:latin typeface="Arial Black" pitchFamily="34" charset="0"/>
                          <a:ea typeface="Calibri"/>
                          <a:cs typeface="Arial"/>
                        </a:rPr>
                        <a:t>8 </a:t>
                      </a:r>
                      <a:r>
                        <a:rPr lang="en-ZA" sz="1000" dirty="0">
                          <a:latin typeface="Arial Black" pitchFamily="34" charset="0"/>
                          <a:ea typeface="Calibri"/>
                          <a:cs typeface="Arial"/>
                        </a:rPr>
                        <a:t>million people screened  for raised blood glucose levels</a:t>
                      </a:r>
                      <a:endParaRPr lang="en-ZA" sz="1000" dirty="0">
                        <a:latin typeface="Arial Black" pitchFamily="34" charset="0"/>
                        <a:ea typeface="Calibri"/>
                        <a:cs typeface="Times New Roman"/>
                      </a:endParaRPr>
                    </a:p>
                  </a:txBody>
                  <a:tcPr marL="68574" marR="68574"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2 827 756 </a:t>
                      </a:r>
                    </a:p>
                    <a:p>
                      <a:pPr>
                        <a:lnSpc>
                          <a:spcPct val="115000"/>
                        </a:lnSpc>
                        <a:spcAft>
                          <a:spcPts val="0"/>
                        </a:spcAft>
                      </a:pPr>
                      <a:r>
                        <a:rPr lang="en-US" sz="1000" kern="1200" dirty="0" smtClean="0">
                          <a:solidFill>
                            <a:schemeClr val="dk1"/>
                          </a:solidFill>
                          <a:latin typeface="Arial Black" pitchFamily="34" charset="0"/>
                          <a:ea typeface="+mn-ea"/>
                          <a:cs typeface="+mn-cs"/>
                        </a:rPr>
                        <a:t>Q3: 2 412 433 (July &amp; November)</a:t>
                      </a:r>
                      <a:endParaRPr lang="en-ZA" sz="1000" dirty="0">
                        <a:latin typeface="Arial Black" pitchFamily="34" charset="0"/>
                        <a:ea typeface="Calibri"/>
                        <a:cs typeface="Times New Roman"/>
                      </a:endParaRPr>
                    </a:p>
                  </a:txBody>
                  <a:tcPr marL="68574" marR="68574" marT="0" marB="0"/>
                </a:tc>
                <a:tc>
                  <a:txBody>
                    <a:bodyPr/>
                    <a:lstStyle/>
                    <a:p>
                      <a:pPr algn="l" fontAlgn="t"/>
                      <a:endParaRPr lang="en-ZA" sz="1000" b="0" i="0" u="none" strike="noStrike" dirty="0">
                        <a:latin typeface="Arial Black" pitchFamily="34" charset="0"/>
                      </a:endParaRPr>
                    </a:p>
                  </a:txBody>
                  <a:tcPr marL="9524" marR="9524" marT="9525" marB="0">
                    <a:solidFill>
                      <a:srgbClr val="FFFF00"/>
                    </a:solidFill>
                  </a:tcPr>
                </a:tc>
              </a:tr>
              <a:tr h="701005">
                <a:tc rowSpan="3">
                  <a:txBody>
                    <a:bodyPr/>
                    <a:lstStyle/>
                    <a:p>
                      <a:pPr>
                        <a:lnSpc>
                          <a:spcPct val="115000"/>
                        </a:lnSpc>
                        <a:spcAft>
                          <a:spcPts val="0"/>
                        </a:spcAft>
                      </a:pPr>
                      <a:r>
                        <a:rPr lang="en-ZA" sz="1000" dirty="0">
                          <a:latin typeface="Arial Black" pitchFamily="34" charset="0"/>
                          <a:ea typeface="Calibri"/>
                          <a:cs typeface="Arial"/>
                        </a:rPr>
                        <a:t>Improve access to and quality of mental health services in South Africa</a:t>
                      </a:r>
                      <a:endParaRPr lang="en-ZA" sz="1000" dirty="0">
                        <a:latin typeface="Arial Black" pitchFamily="34" charset="0"/>
                        <a:ea typeface="Calibri"/>
                        <a:cs typeface="Times New Roman"/>
                      </a:endParaRPr>
                    </a:p>
                  </a:txBody>
                  <a:tcPr marL="68574" marR="68574" marT="0" marB="0"/>
                </a:tc>
                <a:tc>
                  <a:txBody>
                    <a:bodyPr/>
                    <a:lstStyle/>
                    <a:p>
                      <a:pPr>
                        <a:lnSpc>
                          <a:spcPct val="115000"/>
                        </a:lnSpc>
                        <a:spcAft>
                          <a:spcPts val="0"/>
                        </a:spcAft>
                      </a:pPr>
                      <a:r>
                        <a:rPr lang="en-ZA" sz="1000">
                          <a:latin typeface="Arial Black" pitchFamily="34" charset="0"/>
                          <a:ea typeface="Calibri"/>
                          <a:cs typeface="Arial"/>
                        </a:rPr>
                        <a:t>Percentage people screened for mental disorders</a:t>
                      </a:r>
                      <a:endParaRPr lang="en-ZA" sz="1000">
                        <a:latin typeface="Arial Black" pitchFamily="34" charset="0"/>
                        <a:ea typeface="Calibri"/>
                        <a:cs typeface="Times New Roman"/>
                      </a:endParaRPr>
                    </a:p>
                  </a:txBody>
                  <a:tcPr marL="68574" marR="68574" marT="0" marB="0"/>
                </a:tc>
                <a:tc>
                  <a:txBody>
                    <a:bodyPr/>
                    <a:lstStyle/>
                    <a:p>
                      <a:pPr>
                        <a:lnSpc>
                          <a:spcPct val="115000"/>
                        </a:lnSpc>
                        <a:spcAft>
                          <a:spcPts val="0"/>
                        </a:spcAft>
                      </a:pPr>
                      <a:r>
                        <a:rPr lang="en-ZA" sz="1000" dirty="0" smtClean="0">
                          <a:latin typeface="Arial Black" pitchFamily="34" charset="0"/>
                          <a:ea typeface="Calibri"/>
                          <a:cs typeface="Arial"/>
                        </a:rPr>
                        <a:t> </a:t>
                      </a: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latin typeface="Arial Black" pitchFamily="34" charset="0"/>
                          <a:ea typeface="Calibri"/>
                          <a:cs typeface="Arial"/>
                        </a:rPr>
                        <a:t>28 </a:t>
                      </a:r>
                      <a:r>
                        <a:rPr lang="en-ZA" sz="1000" dirty="0">
                          <a:latin typeface="Arial Black" pitchFamily="34" charset="0"/>
                          <a:ea typeface="Calibri"/>
                          <a:cs typeface="Arial"/>
                        </a:rPr>
                        <a:t>%  of 16.5% (prevalence) people screened for mental disorders </a:t>
                      </a:r>
                      <a:endParaRPr lang="en-ZA" sz="1000" dirty="0">
                        <a:latin typeface="Arial Black" pitchFamily="34" charset="0"/>
                        <a:ea typeface="Calibri"/>
                        <a:cs typeface="Times New Roman"/>
                      </a:endParaRPr>
                    </a:p>
                  </a:txBody>
                  <a:tcPr marL="68574" marR="68574" marT="0" marB="0"/>
                </a:tc>
                <a:tc>
                  <a:txBody>
                    <a:bodyPr/>
                    <a:lstStyle/>
                    <a:p>
                      <a:pPr>
                        <a:spcAft>
                          <a:spcPts val="0"/>
                        </a:spcAft>
                      </a:pPr>
                      <a:r>
                        <a:rPr lang="en-GB" sz="1000" kern="1200" dirty="0" smtClean="0">
                          <a:solidFill>
                            <a:schemeClr val="dk1"/>
                          </a:solidFill>
                          <a:latin typeface="Arial Black" pitchFamily="34" charset="0"/>
                          <a:ea typeface="+mn-ea"/>
                          <a:cs typeface="+mn-cs"/>
                        </a:rPr>
                        <a:t>25% (1 804 549) (April to November)</a:t>
                      </a:r>
                      <a:endParaRPr lang="en-ZA" sz="1000" dirty="0">
                        <a:latin typeface="Arial Black" pitchFamily="34" charset="0"/>
                        <a:ea typeface="Times New Roman"/>
                        <a:cs typeface="Times New Roman"/>
                      </a:endParaRPr>
                    </a:p>
                  </a:txBody>
                  <a:tcPr marL="68574" marR="68574" marT="0" marB="0"/>
                </a:tc>
                <a:tc>
                  <a:txBody>
                    <a:bodyPr/>
                    <a:lstStyle/>
                    <a:p>
                      <a:pPr algn="l" fontAlgn="t"/>
                      <a:endParaRPr lang="en-ZA" sz="1000" b="0" i="0" u="none" strike="noStrike" dirty="0">
                        <a:solidFill>
                          <a:schemeClr val="tx1"/>
                        </a:solidFill>
                        <a:latin typeface="Arial Black" pitchFamily="34" charset="0"/>
                      </a:endParaRPr>
                    </a:p>
                  </a:txBody>
                  <a:tcPr marL="9524" marR="9524" marT="9525" marB="0">
                    <a:solidFill>
                      <a:srgbClr val="00B050"/>
                    </a:solidFill>
                  </a:tcPr>
                </a:tc>
              </a:tr>
              <a:tr h="701005">
                <a:tc vMerge="1">
                  <a:txBody>
                    <a:bodyPr/>
                    <a:lstStyle/>
                    <a:p>
                      <a:endParaRPr lang="en-ZA"/>
                    </a:p>
                  </a:txBody>
                  <a:tcPr/>
                </a:tc>
                <a:tc>
                  <a:txBody>
                    <a:bodyPr/>
                    <a:lstStyle/>
                    <a:p>
                      <a:pPr>
                        <a:lnSpc>
                          <a:spcPct val="115000"/>
                        </a:lnSpc>
                        <a:spcAft>
                          <a:spcPts val="0"/>
                        </a:spcAft>
                      </a:pPr>
                      <a:r>
                        <a:rPr lang="en-ZA" sz="1000" dirty="0">
                          <a:latin typeface="Arial Black" pitchFamily="34" charset="0"/>
                          <a:ea typeface="Calibri"/>
                          <a:cs typeface="Arial"/>
                        </a:rPr>
                        <a:t>Percentage of people treated for mental disorders</a:t>
                      </a:r>
                      <a:endParaRPr lang="en-ZA" sz="1000" dirty="0">
                        <a:latin typeface="Arial Black" pitchFamily="34" charset="0"/>
                        <a:ea typeface="Calibri"/>
                        <a:cs typeface="Times New Roman"/>
                      </a:endParaRPr>
                    </a:p>
                  </a:txBody>
                  <a:tcPr marL="68574" marR="68574"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solidFill>
                            <a:srgbClr val="000000"/>
                          </a:solidFill>
                          <a:latin typeface="Arial Black" pitchFamily="34" charset="0"/>
                          <a:ea typeface="Calibri"/>
                          <a:cs typeface="Arial"/>
                        </a:rPr>
                        <a:t>28 </a:t>
                      </a:r>
                      <a:r>
                        <a:rPr lang="en-ZA" sz="1000" dirty="0">
                          <a:solidFill>
                            <a:srgbClr val="000000"/>
                          </a:solidFill>
                          <a:latin typeface="Arial Black" pitchFamily="34" charset="0"/>
                          <a:ea typeface="Calibri"/>
                          <a:cs typeface="Arial"/>
                        </a:rPr>
                        <a:t>%  of 16.5% (prevalence) people screened for mental disorders </a:t>
                      </a:r>
                      <a:endParaRPr lang="en-ZA" sz="1000" dirty="0">
                        <a:latin typeface="Arial Black" pitchFamily="34" charset="0"/>
                        <a:ea typeface="Calibri"/>
                        <a:cs typeface="Times New Roman"/>
                      </a:endParaRPr>
                    </a:p>
                  </a:txBody>
                  <a:tcPr marL="68574" marR="68574" marT="0" marB="0"/>
                </a:tc>
                <a:tc>
                  <a:txBody>
                    <a:bodyPr/>
                    <a:lstStyle/>
                    <a:p>
                      <a:pPr>
                        <a:spcAft>
                          <a:spcPts val="0"/>
                        </a:spcAft>
                      </a:pPr>
                      <a:r>
                        <a:rPr lang="en-GB" sz="1000" kern="1200" dirty="0" smtClean="0">
                          <a:solidFill>
                            <a:schemeClr val="dk1"/>
                          </a:solidFill>
                          <a:latin typeface="Arial Black" pitchFamily="34" charset="0"/>
                          <a:ea typeface="+mn-ea"/>
                          <a:cs typeface="+mn-cs"/>
                        </a:rPr>
                        <a:t>14% of 16.5% (1,025,542) (April to November)</a:t>
                      </a:r>
                      <a:endParaRPr lang="en-ZA" sz="1000" dirty="0">
                        <a:latin typeface="Arial Black" pitchFamily="34" charset="0"/>
                        <a:ea typeface="Times New Roman"/>
                        <a:cs typeface="Times New Roman"/>
                      </a:endParaRPr>
                    </a:p>
                  </a:txBody>
                  <a:tcPr marL="68574" marR="68574" marT="0" marB="0"/>
                </a:tc>
                <a:tc>
                  <a:txBody>
                    <a:bodyPr/>
                    <a:lstStyle/>
                    <a:p>
                      <a:pPr algn="l" fontAlgn="t"/>
                      <a:endParaRPr lang="en-ZA" sz="1000" b="0" i="0" u="none" strike="noStrike" dirty="0">
                        <a:solidFill>
                          <a:schemeClr val="tx1"/>
                        </a:solidFill>
                        <a:latin typeface="Arial Black" pitchFamily="34" charset="0"/>
                      </a:endParaRPr>
                    </a:p>
                  </a:txBody>
                  <a:tcPr marL="9524" marR="9524" marT="9525" marB="0">
                    <a:solidFill>
                      <a:srgbClr val="FFFF00"/>
                    </a:solidFill>
                  </a:tcPr>
                </a:tc>
              </a:tr>
              <a:tr h="876257">
                <a:tc vMerge="1">
                  <a:txBody>
                    <a:bodyPr/>
                    <a:lstStyle/>
                    <a:p>
                      <a:pPr>
                        <a:lnSpc>
                          <a:spcPct val="115000"/>
                        </a:lnSpc>
                        <a:spcAft>
                          <a:spcPts val="0"/>
                        </a:spcAft>
                      </a:pPr>
                      <a:endParaRPr lang="en-ZA" sz="11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a:latin typeface="Arial Black" pitchFamily="34" charset="0"/>
                          <a:ea typeface="Calibri"/>
                          <a:cs typeface="Arial"/>
                        </a:rPr>
                        <a:t>Percentage of mental health inpatient units attached to designated district and regional hospitals</a:t>
                      </a:r>
                      <a:endParaRPr lang="en-ZA" sz="1000" dirty="0">
                        <a:latin typeface="Arial Black" pitchFamily="34" charset="0"/>
                        <a:ea typeface="Calibri"/>
                        <a:cs typeface="Times New Roman"/>
                      </a:endParaRPr>
                    </a:p>
                  </a:txBody>
                  <a:tcPr marL="68574" marR="68574"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lang="en-ZA" sz="1000" dirty="0" smtClean="0">
                          <a:solidFill>
                            <a:srgbClr val="000000"/>
                          </a:solidFill>
                          <a:latin typeface="Arial Black" pitchFamily="34" charset="0"/>
                          <a:ea typeface="Calibri"/>
                          <a:cs typeface="Arial"/>
                        </a:rPr>
                        <a:t>16</a:t>
                      </a:r>
                      <a:r>
                        <a:rPr lang="en-ZA" sz="1000" dirty="0">
                          <a:solidFill>
                            <a:srgbClr val="000000"/>
                          </a:solidFill>
                          <a:latin typeface="Arial Black" pitchFamily="34" charset="0"/>
                          <a:ea typeface="Calibri"/>
                          <a:cs typeface="Arial"/>
                        </a:rPr>
                        <a:t>% </a:t>
                      </a:r>
                      <a:r>
                        <a:rPr lang="en-ZA" sz="1000" dirty="0" smtClean="0">
                          <a:solidFill>
                            <a:srgbClr val="000000"/>
                          </a:solidFill>
                          <a:latin typeface="Arial Black" pitchFamily="34" charset="0"/>
                          <a:ea typeface="Calibri"/>
                          <a:cs typeface="Arial"/>
                        </a:rPr>
                        <a:t> (246) of </a:t>
                      </a:r>
                      <a:r>
                        <a:rPr lang="en-ZA" sz="1000" dirty="0">
                          <a:solidFill>
                            <a:srgbClr val="000000"/>
                          </a:solidFill>
                          <a:latin typeface="Arial Black" pitchFamily="34" charset="0"/>
                          <a:ea typeface="Calibri"/>
                          <a:cs typeface="Arial"/>
                        </a:rPr>
                        <a:t>mental health inpatient units attached to designated district and regional hospitals</a:t>
                      </a:r>
                      <a:endParaRPr lang="en-ZA" sz="1000" dirty="0">
                        <a:latin typeface="Arial Black" pitchFamily="34" charset="0"/>
                        <a:ea typeface="Calibri"/>
                        <a:cs typeface="Times New Roman"/>
                      </a:endParaRPr>
                    </a:p>
                  </a:txBody>
                  <a:tcPr marL="68574" marR="68574" marT="0" marB="0"/>
                </a:tc>
                <a:tc>
                  <a:txBody>
                    <a:bodyPr/>
                    <a:lstStyle/>
                    <a:p>
                      <a:pPr>
                        <a:lnSpc>
                          <a:spcPct val="115000"/>
                        </a:lnSpc>
                        <a:spcAft>
                          <a:spcPts val="0"/>
                        </a:spcAft>
                      </a:pPr>
                      <a:r>
                        <a:rPr lang="en-ZA" sz="1000" kern="1200" dirty="0" smtClean="0">
                          <a:solidFill>
                            <a:schemeClr val="dk1"/>
                          </a:solidFill>
                          <a:latin typeface="Arial Black" pitchFamily="34" charset="0"/>
                          <a:ea typeface="+mn-ea"/>
                          <a:cs typeface="+mn-cs"/>
                        </a:rPr>
                        <a:t>Q2</a:t>
                      </a:r>
                      <a:r>
                        <a:rPr lang="en-ZA" sz="1000" kern="1200" baseline="0" dirty="0" smtClean="0">
                          <a:solidFill>
                            <a:schemeClr val="dk1"/>
                          </a:solidFill>
                          <a:latin typeface="Arial Black" pitchFamily="34" charset="0"/>
                          <a:ea typeface="+mn-ea"/>
                          <a:cs typeface="+mn-cs"/>
                        </a:rPr>
                        <a:t> : 11%</a:t>
                      </a:r>
                    </a:p>
                    <a:p>
                      <a:pPr>
                        <a:lnSpc>
                          <a:spcPct val="115000"/>
                        </a:lnSpc>
                        <a:spcAft>
                          <a:spcPts val="0"/>
                        </a:spcAft>
                      </a:pPr>
                      <a:r>
                        <a:rPr lang="en-ZA" sz="1000" kern="1200" baseline="0" dirty="0" smtClean="0">
                          <a:solidFill>
                            <a:schemeClr val="dk1"/>
                          </a:solidFill>
                          <a:latin typeface="Arial Black" pitchFamily="34" charset="0"/>
                          <a:ea typeface="+mn-ea"/>
                          <a:cs typeface="+mn-cs"/>
                        </a:rPr>
                        <a:t>Q3: </a:t>
                      </a:r>
                      <a:r>
                        <a:rPr lang="en-ZA" sz="1000" kern="1200" dirty="0" smtClean="0">
                          <a:solidFill>
                            <a:schemeClr val="dk1"/>
                          </a:solidFill>
                          <a:latin typeface="Arial Black" pitchFamily="34" charset="0"/>
                          <a:ea typeface="+mn-ea"/>
                          <a:cs typeface="+mn-cs"/>
                        </a:rPr>
                        <a:t>11%</a:t>
                      </a:r>
                      <a:endParaRPr lang="en-ZA" sz="1000" dirty="0">
                        <a:latin typeface="Arial Black" pitchFamily="34" charset="0"/>
                        <a:ea typeface="Calibri"/>
                        <a:cs typeface="Times New Roman"/>
                      </a:endParaRPr>
                    </a:p>
                  </a:txBody>
                  <a:tcPr marL="68574" marR="68574" marT="0" marB="0"/>
                </a:tc>
                <a:tc>
                  <a:txBody>
                    <a:bodyPr/>
                    <a:lstStyle/>
                    <a:p>
                      <a:pPr>
                        <a:lnSpc>
                          <a:spcPct val="115000"/>
                        </a:lnSpc>
                        <a:spcAft>
                          <a:spcPts val="0"/>
                        </a:spcAft>
                      </a:pPr>
                      <a:endParaRPr lang="en-ZA" sz="1000" dirty="0">
                        <a:latin typeface="Arial Black" pitchFamily="34" charset="0"/>
                        <a:ea typeface="Calibri"/>
                        <a:cs typeface="Times New Roman"/>
                      </a:endParaRPr>
                    </a:p>
                  </a:txBody>
                  <a:tcPr marL="68574" marR="68574" marT="0" marB="0">
                    <a:solidFill>
                      <a:srgbClr val="FFFF00"/>
                    </a:solidFill>
                  </a:tcPr>
                </a:tc>
              </a:tr>
            </a:tbl>
          </a:graphicData>
        </a:graphic>
      </p:graphicFrame>
      <p:sp>
        <p:nvSpPr>
          <p:cNvPr id="44077"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4:</a:t>
            </a:r>
            <a:r>
              <a:rPr lang="en-ZA" sz="2800" b="1">
                <a:solidFill>
                  <a:schemeClr val="bg1"/>
                </a:solidFill>
              </a:rPr>
              <a:t> Primary Health Care Services</a:t>
            </a:r>
            <a:endParaRPr lang="en-GB" sz="2800" b="1">
              <a:solidFill>
                <a:schemeClr val="bg1"/>
              </a:solidFill>
            </a:endParaRPr>
          </a:p>
        </p:txBody>
      </p:sp>
      <p:sp>
        <p:nvSpPr>
          <p:cNvPr id="44078" name="Slide Number Placeholder 19"/>
          <p:cNvSpPr txBox="1">
            <a:spLocks/>
          </p:cNvSpPr>
          <p:nvPr/>
        </p:nvSpPr>
        <p:spPr bwMode="auto">
          <a:xfrm>
            <a:off x="8316913" y="6237288"/>
            <a:ext cx="647700" cy="365125"/>
          </a:xfrm>
          <a:prstGeom prst="rect">
            <a:avLst/>
          </a:prstGeom>
          <a:noFill/>
          <a:ln w="9525">
            <a:noFill/>
            <a:miter lim="800000"/>
            <a:headEnd/>
            <a:tailEnd/>
          </a:ln>
        </p:spPr>
        <p:txBody>
          <a:bodyPr/>
          <a:lstStyle/>
          <a:p>
            <a:r>
              <a:rPr lang="en-US"/>
              <a:t>37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4505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45060"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4:</a:t>
            </a:r>
            <a:r>
              <a:rPr lang="en-ZA" sz="2800" b="1">
                <a:solidFill>
                  <a:schemeClr val="bg1"/>
                </a:solidFill>
              </a:rPr>
              <a:t> Primary Health Care Services</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250825" y="1341438"/>
          <a:ext cx="8496300" cy="3210142"/>
        </p:xfrm>
        <a:graphic>
          <a:graphicData uri="http://schemas.openxmlformats.org/drawingml/2006/table">
            <a:tbl>
              <a:tblPr firstRow="1" bandRow="1">
                <a:tableStyleId>{5C22544A-7EE6-4342-B048-85BDC9FD1C3A}</a:tableStyleId>
              </a:tblPr>
              <a:tblGrid>
                <a:gridCol w="1728756"/>
                <a:gridCol w="1682637"/>
                <a:gridCol w="1866611"/>
                <a:gridCol w="1635459"/>
                <a:gridCol w="1582837"/>
              </a:tblGrid>
              <a:tr h="647919">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marL="91433" marR="91433" marT="45709" marB="45709"/>
                </a:tc>
                <a:tc>
                  <a:txBody>
                    <a:bodyPr/>
                    <a:lstStyle/>
                    <a:p>
                      <a:pPr algn="l"/>
                      <a:r>
                        <a:rPr lang="en-US" sz="1000" dirty="0" smtClean="0">
                          <a:latin typeface="Arial Black" pitchFamily="34" charset="0"/>
                        </a:rPr>
                        <a:t>Indicator</a:t>
                      </a:r>
                      <a:endParaRPr lang="en-US" sz="1000" dirty="0">
                        <a:latin typeface="Arial Black" pitchFamily="34" charset="0"/>
                      </a:endParaRPr>
                    </a:p>
                  </a:txBody>
                  <a:tcPr marL="91433" marR="91433" marT="45709" marB="45709"/>
                </a:tc>
                <a:tc>
                  <a:txBody>
                    <a:bodyPr/>
                    <a:lstStyle/>
                    <a:p>
                      <a:pPr algn="l"/>
                      <a:r>
                        <a:rPr lang="en-US" sz="1000" dirty="0" smtClean="0">
                          <a:latin typeface="Arial Black" pitchFamily="34" charset="0"/>
                        </a:rPr>
                        <a:t>Annual</a:t>
                      </a:r>
                      <a:r>
                        <a:rPr lang="en-US" sz="1000" baseline="0" dirty="0" smtClean="0">
                          <a:latin typeface="Arial Black" pitchFamily="34" charset="0"/>
                        </a:rPr>
                        <a:t> </a:t>
                      </a:r>
                      <a:r>
                        <a:rPr lang="en-US" sz="1000" dirty="0" smtClean="0">
                          <a:latin typeface="Arial Black" pitchFamily="34" charset="0"/>
                        </a:rPr>
                        <a:t>Target</a:t>
                      </a:r>
                      <a:endParaRPr lang="en-US" sz="1000" dirty="0">
                        <a:latin typeface="Arial Black" pitchFamily="34" charset="0"/>
                      </a:endParaRPr>
                    </a:p>
                  </a:txBody>
                  <a:tcPr marL="91433" marR="91433" marT="45709" marB="45709"/>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L="91433" marR="91433"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pPr algn="l"/>
                      <a:endParaRPr lang="en-US" sz="1000" dirty="0">
                        <a:latin typeface="Arial Black" pitchFamily="34" charset="0"/>
                      </a:endParaRPr>
                    </a:p>
                  </a:txBody>
                  <a:tcPr marL="91433" marR="91433" marT="45709" marB="45709"/>
                </a:tc>
              </a:tr>
              <a:tr h="876093">
                <a:tc>
                  <a:txBody>
                    <a:bodyPr/>
                    <a:lstStyle/>
                    <a:p>
                      <a:pPr algn="l" fontAlgn="t"/>
                      <a:endParaRPr lang="en-ZA" sz="1000" b="0" i="0" u="none" strike="noStrike" dirty="0">
                        <a:latin typeface="Arial Black" pitchFamily="34" charset="0"/>
                      </a:endParaRPr>
                    </a:p>
                  </a:txBody>
                  <a:tcPr marL="9524" marR="9524" marT="9523" marB="0"/>
                </a:tc>
                <a:tc>
                  <a:txBody>
                    <a:bodyPr/>
                    <a:lstStyle/>
                    <a:p>
                      <a:pPr>
                        <a:lnSpc>
                          <a:spcPct val="115000"/>
                        </a:lnSpc>
                        <a:spcAft>
                          <a:spcPts val="0"/>
                        </a:spcAft>
                      </a:pPr>
                      <a:r>
                        <a:rPr lang="en-ZA" sz="1000" dirty="0">
                          <a:latin typeface="Arial Black" pitchFamily="34" charset="0"/>
                          <a:ea typeface="Calibri"/>
                          <a:cs typeface="Arial"/>
                        </a:rPr>
                        <a:t>Mental health teams established  in each district</a:t>
                      </a:r>
                      <a:endParaRPr lang="en-ZA" sz="1000" dirty="0">
                        <a:latin typeface="Arial Black" pitchFamily="34" charset="0"/>
                        <a:ea typeface="Calibri"/>
                        <a:cs typeface="Times New Roman"/>
                      </a:endParaRPr>
                    </a:p>
                  </a:txBody>
                  <a:tcPr marL="68575" marR="68575"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lang="en-ZA" sz="1000" dirty="0" smtClean="0">
                          <a:latin typeface="Arial Black" pitchFamily="34" charset="0"/>
                          <a:ea typeface="Calibri"/>
                          <a:cs typeface="Arial"/>
                        </a:rPr>
                        <a:t>Strategy </a:t>
                      </a:r>
                      <a:r>
                        <a:rPr lang="en-ZA" sz="1000" dirty="0">
                          <a:latin typeface="Arial Black" pitchFamily="34" charset="0"/>
                          <a:ea typeface="Calibri"/>
                          <a:cs typeface="Arial"/>
                        </a:rPr>
                        <a:t>for establishment of  specialist mental health teams approved by the </a:t>
                      </a:r>
                      <a:r>
                        <a:rPr lang="en-ZA" sz="1000" dirty="0" smtClean="0">
                          <a:latin typeface="Arial Black" pitchFamily="34" charset="0"/>
                          <a:ea typeface="Calibri"/>
                          <a:cs typeface="Arial"/>
                        </a:rPr>
                        <a:t>TAC NHC</a:t>
                      </a:r>
                      <a:endParaRPr lang="en-ZA" sz="1000" dirty="0">
                        <a:latin typeface="Arial Black" pitchFamily="34" charset="0"/>
                        <a:ea typeface="Calibri"/>
                        <a:cs typeface="Times New Roman"/>
                      </a:endParaRPr>
                    </a:p>
                  </a:txBody>
                  <a:tcPr marL="68575" marR="68575" marT="0" marB="0"/>
                </a:tc>
                <a:tc>
                  <a:txBody>
                    <a:bodyPr/>
                    <a:lstStyle/>
                    <a:p>
                      <a:pPr algn="l" fontAlgn="t"/>
                      <a:r>
                        <a:rPr lang="en-US" sz="1000" kern="1200" dirty="0" smtClean="0">
                          <a:solidFill>
                            <a:schemeClr val="dk1"/>
                          </a:solidFill>
                          <a:latin typeface="Arial Black" pitchFamily="34" charset="0"/>
                          <a:ea typeface="+mn-ea"/>
                          <a:cs typeface="+mn-cs"/>
                        </a:rPr>
                        <a:t>Q2 &amp; Q3 :</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Draft Strategy Document available</a:t>
                      </a:r>
                      <a:endParaRPr lang="en-ZA" sz="1000" b="0" i="0" u="none" strike="noStrike" dirty="0">
                        <a:solidFill>
                          <a:schemeClr val="tx1"/>
                        </a:solidFill>
                        <a:latin typeface="Arial Black" pitchFamily="34" charset="0"/>
                      </a:endParaRPr>
                    </a:p>
                  </a:txBody>
                  <a:tcPr marL="9524" marR="9524" marT="9523"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000" dirty="0" smtClean="0">
                        <a:latin typeface="Arial Black" pitchFamily="34" charset="0"/>
                        <a:ea typeface="Calibri"/>
                        <a:cs typeface="Times New Roman"/>
                      </a:endParaRPr>
                    </a:p>
                  </a:txBody>
                  <a:tcPr marL="9524" marR="9524" marT="9523" marB="0">
                    <a:solidFill>
                      <a:srgbClr val="FFFF00"/>
                    </a:solidFill>
                  </a:tcPr>
                </a:tc>
              </a:tr>
              <a:tr h="1401749">
                <a:tc>
                  <a:txBody>
                    <a:bodyPr/>
                    <a:lstStyle/>
                    <a:p>
                      <a:pPr>
                        <a:lnSpc>
                          <a:spcPct val="115000"/>
                        </a:lnSpc>
                        <a:spcAft>
                          <a:spcPts val="0"/>
                        </a:spcAft>
                      </a:pPr>
                      <a:r>
                        <a:rPr lang="en-ZA" sz="1000" dirty="0">
                          <a:latin typeface="Arial Black" pitchFamily="34" charset="0"/>
                          <a:ea typeface="Calibri"/>
                          <a:cs typeface="Arial"/>
                        </a:rPr>
                        <a:t>Improve access to disability and rehabilitation services through the implementation of the framework and model for rehabilitation and disability services </a:t>
                      </a:r>
                      <a:endParaRPr lang="en-ZA" sz="1000" dirty="0">
                        <a:latin typeface="Arial Black" pitchFamily="34" charset="0"/>
                        <a:ea typeface="Calibri"/>
                        <a:cs typeface="Times New Roman"/>
                      </a:endParaRPr>
                    </a:p>
                  </a:txBody>
                  <a:tcPr marL="68575" marR="68575" marT="0" marB="0"/>
                </a:tc>
                <a:tc>
                  <a:txBody>
                    <a:bodyPr/>
                    <a:lstStyle/>
                    <a:p>
                      <a:pPr>
                        <a:lnSpc>
                          <a:spcPct val="115000"/>
                        </a:lnSpc>
                        <a:spcAft>
                          <a:spcPts val="0"/>
                        </a:spcAft>
                      </a:pPr>
                      <a:r>
                        <a:rPr lang="en-ZA" sz="1000" dirty="0">
                          <a:solidFill>
                            <a:schemeClr val="tx1"/>
                          </a:solidFill>
                          <a:latin typeface="Arial Black" pitchFamily="34" charset="0"/>
                          <a:ea typeface="Calibri"/>
                          <a:cs typeface="Times New Roman"/>
                        </a:rPr>
                        <a:t>Number of Districts implementing the framework and model for rehabilitation services</a:t>
                      </a:r>
                    </a:p>
                  </a:txBody>
                  <a:tcPr marL="68575" marR="68575" marT="0" marB="0"/>
                </a:tc>
                <a:tc>
                  <a:txBody>
                    <a:bodyPr/>
                    <a:lstStyle/>
                    <a:p>
                      <a:pPr>
                        <a:lnSpc>
                          <a:spcPct val="115000"/>
                        </a:lnSpc>
                        <a:spcAft>
                          <a:spcPts val="0"/>
                        </a:spcAft>
                      </a:pPr>
                      <a:r>
                        <a:rPr kumimoji="0" lang="en-ZA" sz="1000" b="0" i="0" u="none" strike="noStrike" cap="none" normalizeH="0" baseline="0" dirty="0" smtClean="0">
                          <a:ln>
                            <a:noFill/>
                          </a:ln>
                          <a:solidFill>
                            <a:schemeClr val="tx1"/>
                          </a:solidFill>
                          <a:effectLst/>
                          <a:latin typeface="Arial Black" pitchFamily="34" charset="0"/>
                          <a:cs typeface="Times New Roman" pitchFamily="18" charset="0"/>
                        </a:rPr>
                        <a:t>Annual target: </a:t>
                      </a:r>
                      <a:r>
                        <a:rPr lang="en-ZA" sz="1000" dirty="0" smtClean="0">
                          <a:solidFill>
                            <a:schemeClr val="tx1"/>
                          </a:solidFill>
                          <a:latin typeface="Arial Black" pitchFamily="34" charset="0"/>
                          <a:ea typeface="+mn-ea"/>
                          <a:cs typeface="Times New Roman"/>
                        </a:rPr>
                        <a:t>Resources </a:t>
                      </a:r>
                      <a:r>
                        <a:rPr lang="en-ZA" sz="1000" dirty="0">
                          <a:solidFill>
                            <a:schemeClr val="tx1"/>
                          </a:solidFill>
                          <a:latin typeface="Arial Black" pitchFamily="34" charset="0"/>
                          <a:ea typeface="+mn-ea"/>
                          <a:cs typeface="Times New Roman"/>
                        </a:rPr>
                        <a:t>allocated for the approved Framework and Model </a:t>
                      </a:r>
                      <a:endParaRPr lang="en-ZA" sz="1000" dirty="0">
                        <a:solidFill>
                          <a:schemeClr val="tx1"/>
                        </a:solidFill>
                        <a:latin typeface="Arial Black" pitchFamily="34" charset="0"/>
                        <a:ea typeface="Calibri"/>
                        <a:cs typeface="Times New Roman"/>
                      </a:endParaRPr>
                    </a:p>
                  </a:txBody>
                  <a:tcPr marL="68575" marR="68575" marT="0" marB="0"/>
                </a:tc>
                <a:tc>
                  <a:txBody>
                    <a:bodyPr/>
                    <a:lstStyle/>
                    <a:p>
                      <a:pPr algn="l" fontAlgn="t"/>
                      <a:r>
                        <a:rPr lang="en-ZA" sz="1000" kern="1200" dirty="0" smtClean="0">
                          <a:solidFill>
                            <a:schemeClr val="tx1"/>
                          </a:solidFill>
                          <a:latin typeface="Arial Black" pitchFamily="34" charset="0"/>
                          <a:ea typeface="+mn-ea"/>
                          <a:cs typeface="+mn-cs"/>
                        </a:rPr>
                        <a:t> Q3:Commenced a study to determine</a:t>
                      </a:r>
                      <a:r>
                        <a:rPr lang="en-ZA" sz="1000" kern="1200" baseline="0" dirty="0" smtClean="0">
                          <a:solidFill>
                            <a:schemeClr val="tx1"/>
                          </a:solidFill>
                          <a:latin typeface="Arial Black" pitchFamily="34" charset="0"/>
                          <a:ea typeface="+mn-ea"/>
                          <a:cs typeface="+mn-cs"/>
                        </a:rPr>
                        <a:t> the extent to which the current district implementation meets the requirements of the framework to enable costing of funding gap in rehabilitation of services </a:t>
                      </a:r>
                      <a:r>
                        <a:rPr lang="en-ZA" sz="1000" kern="1200" dirty="0" smtClean="0">
                          <a:solidFill>
                            <a:schemeClr val="tx1"/>
                          </a:solidFill>
                          <a:latin typeface="Arial Black" pitchFamily="34" charset="0"/>
                          <a:ea typeface="+mn-ea"/>
                          <a:cs typeface="+mn-cs"/>
                        </a:rPr>
                        <a:t> </a:t>
                      </a:r>
                      <a:endParaRPr lang="en-ZA" sz="1000" b="0" i="0" u="none" strike="noStrike" dirty="0">
                        <a:solidFill>
                          <a:schemeClr val="tx1"/>
                        </a:solidFill>
                        <a:latin typeface="Arial Black" pitchFamily="34" charset="0"/>
                      </a:endParaRPr>
                    </a:p>
                  </a:txBody>
                  <a:tcPr marL="9524" marR="9524" marT="9523"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000" dirty="0" smtClean="0">
                        <a:latin typeface="Arial Black" pitchFamily="34" charset="0"/>
                        <a:ea typeface="Calibri"/>
                        <a:cs typeface="Times New Roman"/>
                      </a:endParaRPr>
                    </a:p>
                  </a:txBody>
                  <a:tcPr marL="9524" marR="9524" marT="9523" marB="0">
                    <a:solidFill>
                      <a:srgbClr val="FFFF00"/>
                    </a:solidFill>
                  </a:tcPr>
                </a:tc>
              </a:tr>
            </a:tbl>
          </a:graphicData>
        </a:graphic>
      </p:graphicFrame>
      <p:sp>
        <p:nvSpPr>
          <p:cNvPr id="45088" name="Slide Number Placeholder 19"/>
          <p:cNvSpPr txBox="1">
            <a:spLocks/>
          </p:cNvSpPr>
          <p:nvPr/>
        </p:nvSpPr>
        <p:spPr bwMode="auto">
          <a:xfrm>
            <a:off x="8459788" y="6381750"/>
            <a:ext cx="684212" cy="365125"/>
          </a:xfrm>
          <a:prstGeom prst="rect">
            <a:avLst/>
          </a:prstGeom>
          <a:noFill/>
          <a:ln w="9525">
            <a:noFill/>
            <a:miter lim="800000"/>
            <a:headEnd/>
            <a:tailEnd/>
          </a:ln>
        </p:spPr>
        <p:txBody>
          <a:bodyPr/>
          <a:lstStyle/>
          <a:p>
            <a:r>
              <a:rPr lang="en-US"/>
              <a:t>38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4608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46084"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4:</a:t>
            </a:r>
            <a:r>
              <a:rPr lang="en-ZA" sz="2800" b="1">
                <a:solidFill>
                  <a:schemeClr val="bg1"/>
                </a:solidFill>
              </a:rPr>
              <a:t> Primary Health Care Services</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125539"/>
          <a:ext cx="8712200" cy="4586078"/>
        </p:xfrm>
        <a:graphic>
          <a:graphicData uri="http://schemas.openxmlformats.org/drawingml/2006/table">
            <a:tbl>
              <a:tblPr/>
              <a:tblGrid>
                <a:gridCol w="1703387"/>
                <a:gridCol w="2128838"/>
                <a:gridCol w="1568450"/>
                <a:gridCol w="2206647"/>
                <a:gridCol w="1104878"/>
              </a:tblGrid>
              <a:tr h="5336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Strategic Objective</a:t>
                      </a:r>
                    </a:p>
                  </a:txBody>
                  <a:tcPr marL="91432" marR="91432"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Indicator</a:t>
                      </a:r>
                    </a:p>
                  </a:txBody>
                  <a:tcPr marL="91432" marR="91432"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Annual  and  Quarter Target</a:t>
                      </a:r>
                    </a:p>
                  </a:txBody>
                  <a:tcPr marL="91432" marR="91432"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Performance</a:t>
                      </a:r>
                    </a:p>
                  </a:txBody>
                  <a:tcPr marL="91432" marR="91432"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FFFFFF"/>
                        </a:solidFill>
                        <a:effectLst/>
                        <a:latin typeface="Arial Black" pitchFamily="34" charset="0"/>
                        <a:cs typeface="Arial" charset="0"/>
                      </a:endParaRPr>
                    </a:p>
                  </a:txBody>
                  <a:tcPr marL="91432" marR="91432"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9782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Prevent avoidable blindness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rPr>
                        <a:t>Cataract Surgery Rate</a:t>
                      </a: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smtClean="0">
                          <a:ln>
                            <a:noFill/>
                          </a:ln>
                          <a:solidFill>
                            <a:srgbClr val="000000"/>
                          </a:solidFill>
                          <a:effectLst/>
                          <a:latin typeface="Arial Black" pitchFamily="34" charset="0"/>
                          <a:cs typeface="Times New Roman" pitchFamily="18" charset="0"/>
                        </a:rPr>
                        <a:t>: </a:t>
                      </a:r>
                      <a:r>
                        <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rPr>
                        <a:t>1 500 operations per million un-insured population</a:t>
                      </a: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Q2:  217 per million un-insured population</a:t>
                      </a:r>
                    </a:p>
                    <a:p>
                      <a:pPr marL="0" marR="0" lvl="0" indent="0" algn="l" defTabSz="914400" rtl="0" eaLnBrk="1" fontAlgn="t"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Black"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Q3: 962.2 </a:t>
                      </a:r>
                      <a:r>
                        <a:rPr kumimoji="0" lang="en-GB" sz="1000" b="0" i="0" u="none" strike="noStrike" cap="none" normalizeH="0" baseline="0" smtClean="0">
                          <a:ln>
                            <a:noFill/>
                          </a:ln>
                          <a:solidFill>
                            <a:srgbClr val="000000"/>
                          </a:solidFill>
                          <a:effectLst/>
                          <a:latin typeface="Arial Black" pitchFamily="34" charset="0"/>
                          <a:cs typeface="Arial" charset="0"/>
                        </a:rPr>
                        <a:t>per million </a:t>
                      </a:r>
                      <a:r>
                        <a:rPr kumimoji="0" lang="en-US" sz="1000" b="0" i="0" u="none" strike="noStrike" cap="none" normalizeH="0" baseline="0" smtClean="0">
                          <a:ln>
                            <a:noFill/>
                          </a:ln>
                          <a:solidFill>
                            <a:srgbClr val="000000"/>
                          </a:solidFill>
                          <a:effectLst/>
                          <a:latin typeface="Arial Black" pitchFamily="34" charset="0"/>
                          <a:cs typeface="Arial" charset="0"/>
                        </a:rPr>
                        <a:t>un-insured </a:t>
                      </a:r>
                      <a:r>
                        <a:rPr kumimoji="0" lang="en-ZA" sz="1000" b="0" i="0" u="none" strike="noStrike" cap="none" normalizeH="0" baseline="0" smtClean="0">
                          <a:ln>
                            <a:noFill/>
                          </a:ln>
                          <a:solidFill>
                            <a:srgbClr val="000000"/>
                          </a:solidFill>
                          <a:effectLst/>
                          <a:latin typeface="Arial Black" pitchFamily="34" charset="0"/>
                          <a:cs typeface="Arial" charset="0"/>
                        </a:rPr>
                        <a:t>population(October and November)</a:t>
                      </a: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9524" marR="9524" marT="952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9524" marR="9524" marT="952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1524261">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Eliminate Malaria by 2018, so that there is zero local cases of malaria in South Africa</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Malaria incidence per 1000 population at risk</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Q2 Target: 0.2 malaria cases per 1000 population at risk </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Q3 Target: 0.2 malaria cases per 1000 population at risk </a:t>
                      </a: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Q2: 0.021 (207) Confirmed local cases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Black" pitchFamily="34" charset="0"/>
                          <a:cs typeface="Arial" charset="0"/>
                        </a:rPr>
                        <a:t>Q3: 0.025 (247) local cases per 1,000 population at risk</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smtClean="0">
                        <a:ln>
                          <a:noFill/>
                        </a:ln>
                        <a:solidFill>
                          <a:schemeClr val="tx1"/>
                        </a:solidFill>
                        <a:effectLst/>
                        <a:latin typeface="Arial Black" pitchFamily="34" charset="0"/>
                        <a:cs typeface="Arial" charset="0"/>
                      </a:endParaRPr>
                    </a:p>
                  </a:txBody>
                  <a:tcPr marL="9524" marR="9524" marT="952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1462298">
                <a:tc vMerge="1">
                  <a:txBody>
                    <a:bodyPr/>
                    <a:lstStyle/>
                    <a:p>
                      <a:endParaRPr lang="en-ZA"/>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Number of districts targeted for malaria elimination reporting malaria cases within 24 hours of diagnosis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smtClean="0">
                          <a:ln>
                            <a:noFill/>
                          </a:ln>
                          <a:solidFill>
                            <a:srgbClr val="000000"/>
                          </a:solidFill>
                          <a:effectLst/>
                          <a:latin typeface="Arial Black" pitchFamily="34" charset="0"/>
                          <a:cs typeface="Times New Roman" pitchFamily="18" charset="0"/>
                        </a:rPr>
                        <a:t>: </a:t>
                      </a:r>
                      <a:r>
                        <a:rPr kumimoji="0" lang="en-ZA" sz="1000" b="0" i="0" u="none" strike="noStrike" cap="none" normalizeH="0" baseline="0" smtClean="0">
                          <a:ln>
                            <a:noFill/>
                          </a:ln>
                          <a:solidFill>
                            <a:srgbClr val="000000"/>
                          </a:solidFill>
                          <a:effectLst/>
                          <a:latin typeface="Arial Black" pitchFamily="34" charset="0"/>
                          <a:cs typeface="Arial" charset="0"/>
                        </a:rPr>
                        <a:t>5 malaria targeted districts reporting malaria cases within 24 hours of diagnosis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Q2:  training on 24 hour reporting for the health professionals in the 5 districts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Black"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Arial" charset="0"/>
                        </a:rPr>
                        <a:t>Q3: 5 Districts Reporting Malaria Cases within 24 hours of diagnosis </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chemeClr val="tx1"/>
                        </a:solidFill>
                        <a:effectLst/>
                        <a:latin typeface="Arial Black" pitchFamily="34" charset="0"/>
                        <a:cs typeface="Arial" charset="0"/>
                      </a:endParaRPr>
                    </a:p>
                  </a:txBody>
                  <a:tcPr marL="9524" marR="9524" marT="952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46117" name="Slide Number Placeholder 19"/>
          <p:cNvSpPr txBox="1">
            <a:spLocks/>
          </p:cNvSpPr>
          <p:nvPr/>
        </p:nvSpPr>
        <p:spPr bwMode="auto">
          <a:xfrm>
            <a:off x="8316913" y="6381750"/>
            <a:ext cx="827087" cy="365125"/>
          </a:xfrm>
          <a:prstGeom prst="rect">
            <a:avLst/>
          </a:prstGeom>
          <a:noFill/>
          <a:ln w="9525">
            <a:noFill/>
            <a:miter lim="800000"/>
            <a:headEnd/>
            <a:tailEnd/>
          </a:ln>
        </p:spPr>
        <p:txBody>
          <a:bodyPr/>
          <a:lstStyle/>
          <a:p>
            <a:r>
              <a:rPr lang="en-US"/>
              <a:t>39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9"/>
          <p:cNvSpPr txBox="1">
            <a:spLocks/>
          </p:cNvSpPr>
          <p:nvPr/>
        </p:nvSpPr>
        <p:spPr bwMode="auto">
          <a:xfrm>
            <a:off x="8532813" y="6308725"/>
            <a:ext cx="441325" cy="341313"/>
          </a:xfrm>
          <a:prstGeom prst="rect">
            <a:avLst/>
          </a:prstGeom>
          <a:noFill/>
          <a:ln w="9525">
            <a:noFill/>
            <a:miter lim="800000"/>
            <a:headEnd/>
            <a:tailEnd/>
          </a:ln>
        </p:spPr>
        <p:txBody>
          <a:bodyPr/>
          <a:lstStyle/>
          <a:p>
            <a:r>
              <a:rPr lang="en-US"/>
              <a:t>4</a:t>
            </a:r>
          </a:p>
        </p:txBody>
      </p:sp>
      <p:sp>
        <p:nvSpPr>
          <p:cNvPr id="6" name="Rectangle 2"/>
          <p:cNvSpPr txBox="1">
            <a:spLocks noChangeArrowheads="1"/>
          </p:cNvSpPr>
          <p:nvPr/>
        </p:nvSpPr>
        <p:spPr>
          <a:xfrm>
            <a:off x="0" y="0"/>
            <a:ext cx="632460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9" name="Rectangle 8"/>
          <p:cNvSpPr/>
          <p:nvPr/>
        </p:nvSpPr>
        <p:spPr>
          <a:xfrm>
            <a:off x="468313" y="1844675"/>
            <a:ext cx="8064500" cy="2308225"/>
          </a:xfrm>
          <a:prstGeom prst="rect">
            <a:avLst/>
          </a:prstGeom>
          <a:solidFill>
            <a:schemeClr val="bg1"/>
          </a:solidFill>
          <a:ln>
            <a:solidFill>
              <a:srgbClr val="005D28"/>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rgbClr val="005D28"/>
                </a:solidFill>
                <a:latin typeface="Arial Black" pitchFamily="34" charset="0"/>
              </a:rPr>
              <a:t>PROGRAMME 1: ADMINISTRATION</a:t>
            </a:r>
          </a:p>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4710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47108"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4:</a:t>
            </a:r>
            <a:r>
              <a:rPr lang="en-ZA" sz="2800" b="1">
                <a:solidFill>
                  <a:schemeClr val="bg1"/>
                </a:solidFill>
              </a:rPr>
              <a:t> Primary Health Care Services</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125538"/>
          <a:ext cx="8964612" cy="4573599"/>
        </p:xfrm>
        <a:graphic>
          <a:graphicData uri="http://schemas.openxmlformats.org/drawingml/2006/table">
            <a:tbl>
              <a:tblPr firstRow="1" bandRow="1">
                <a:tableStyleId>{5C22544A-7EE6-4342-B048-85BDC9FD1C3A}</a:tableStyleId>
              </a:tblPr>
              <a:tblGrid>
                <a:gridCol w="2000496"/>
                <a:gridCol w="1942188"/>
                <a:gridCol w="1910373"/>
                <a:gridCol w="1995939"/>
                <a:gridCol w="1115616"/>
              </a:tblGrid>
              <a:tr h="65533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marL="91432" marR="91432" marT="45722" marB="45722"/>
                </a:tc>
                <a:tc>
                  <a:txBody>
                    <a:bodyPr/>
                    <a:lstStyle/>
                    <a:p>
                      <a:pPr algn="l"/>
                      <a:r>
                        <a:rPr lang="en-US" sz="1000" dirty="0" smtClean="0">
                          <a:latin typeface="Arial Black" pitchFamily="34" charset="0"/>
                        </a:rPr>
                        <a:t>Indicator</a:t>
                      </a:r>
                      <a:endParaRPr lang="en-US" sz="1000" dirty="0">
                        <a:latin typeface="Arial Black" pitchFamily="34" charset="0"/>
                      </a:endParaRPr>
                    </a:p>
                  </a:txBody>
                  <a:tcPr marL="91432" marR="91432" marT="45722" marB="45722"/>
                </a:tc>
                <a:tc>
                  <a:txBody>
                    <a:bodyPr/>
                    <a:lstStyle/>
                    <a:p>
                      <a:pPr algn="l"/>
                      <a:r>
                        <a:rPr lang="en-US" sz="1000" dirty="0" smtClean="0">
                          <a:latin typeface="Arial Black" pitchFamily="34" charset="0"/>
                        </a:rPr>
                        <a:t>Annual</a:t>
                      </a:r>
                      <a:r>
                        <a:rPr lang="en-US" sz="1000" baseline="0" dirty="0" smtClean="0">
                          <a:latin typeface="Arial Black" pitchFamily="34" charset="0"/>
                        </a:rPr>
                        <a:t>  and  Quarter </a:t>
                      </a:r>
                      <a:r>
                        <a:rPr lang="en-US" sz="1000" dirty="0" smtClean="0">
                          <a:latin typeface="Arial Black" pitchFamily="34" charset="0"/>
                        </a:rPr>
                        <a:t>Target</a:t>
                      </a:r>
                      <a:endParaRPr lang="en-US" sz="1000" dirty="0">
                        <a:latin typeface="Arial Black" pitchFamily="34" charset="0"/>
                      </a:endParaRPr>
                    </a:p>
                  </a:txBody>
                  <a:tcPr marL="91432" marR="91432" marT="45722" marB="45722"/>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smtClean="0">
                        <a:latin typeface="Arial Black" pitchFamily="34" charset="0"/>
                      </a:endParaRPr>
                    </a:p>
                    <a:p>
                      <a:pPr algn="l"/>
                      <a:endParaRPr lang="en-US" sz="1000" dirty="0">
                        <a:latin typeface="Arial Black" pitchFamily="34" charset="0"/>
                      </a:endParaRPr>
                    </a:p>
                  </a:txBody>
                  <a:tcPr marL="91432" marR="91432"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Arial Black" pitchFamily="34" charset="0"/>
                        </a:rPr>
                        <a:t>Performance Rating</a:t>
                      </a:r>
                    </a:p>
                    <a:p>
                      <a:pPr algn="l"/>
                      <a:endParaRPr lang="en-US" sz="1000" dirty="0">
                        <a:latin typeface="Arial Black" pitchFamily="34" charset="0"/>
                      </a:endParaRPr>
                    </a:p>
                  </a:txBody>
                  <a:tcPr marL="91432" marR="91432" marT="45722" marB="45722"/>
                </a:tc>
              </a:tr>
              <a:tr h="999402">
                <a:tc>
                  <a:txBody>
                    <a:bodyPr/>
                    <a:lstStyle/>
                    <a:p>
                      <a:pPr>
                        <a:lnSpc>
                          <a:spcPct val="115000"/>
                        </a:lnSpc>
                        <a:spcAft>
                          <a:spcPts val="0"/>
                        </a:spcAft>
                      </a:pPr>
                      <a:r>
                        <a:rPr lang="en-ZA" sz="1000" dirty="0">
                          <a:latin typeface="Arial Black" pitchFamily="34" charset="0"/>
                          <a:ea typeface="Calibri"/>
                          <a:cs typeface="Times New Roman"/>
                        </a:rPr>
                        <a:t>Strengthen preparedness and core response capacities for public health emergencies in line with International Health Regulations</a:t>
                      </a:r>
                    </a:p>
                  </a:txBody>
                  <a:tcPr marL="68574" marR="68574" marT="0" marB="0"/>
                </a:tc>
                <a:tc>
                  <a:txBody>
                    <a:bodyPr/>
                    <a:lstStyle/>
                    <a:p>
                      <a:pPr>
                        <a:lnSpc>
                          <a:spcPct val="115000"/>
                        </a:lnSpc>
                        <a:spcAft>
                          <a:spcPts val="0"/>
                        </a:spcAft>
                      </a:pPr>
                      <a:r>
                        <a:rPr lang="en-ZA" sz="1000">
                          <a:latin typeface="Arial Black" pitchFamily="34" charset="0"/>
                          <a:ea typeface="Calibri"/>
                          <a:cs typeface="Times New Roman"/>
                        </a:rPr>
                        <a:t>Number of Provincial Outbreak Teams capacitated to respond to zoonotic, infectious and food-borne disease outbreaks</a:t>
                      </a:r>
                    </a:p>
                  </a:txBody>
                  <a:tcPr marL="68574" marR="68574"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lang="en-ZA" sz="1000" dirty="0" smtClean="0">
                          <a:latin typeface="Arial Black" pitchFamily="34" charset="0"/>
                          <a:ea typeface="Calibri"/>
                          <a:cs typeface="Times New Roman"/>
                        </a:rPr>
                        <a:t>9 </a:t>
                      </a:r>
                      <a:r>
                        <a:rPr lang="en-ZA" sz="1000" dirty="0">
                          <a:latin typeface="Arial Black" pitchFamily="34" charset="0"/>
                          <a:ea typeface="Calibri"/>
                          <a:cs typeface="Times New Roman"/>
                        </a:rPr>
                        <a:t>Provincial Outbreak Teams capacitated to respond to </a:t>
                      </a:r>
                      <a:r>
                        <a:rPr lang="en-ZA" sz="1000" dirty="0" err="1">
                          <a:latin typeface="Arial Black" pitchFamily="34" charset="0"/>
                          <a:ea typeface="Calibri"/>
                          <a:cs typeface="Times New Roman"/>
                        </a:rPr>
                        <a:t>zoonotic</a:t>
                      </a:r>
                      <a:r>
                        <a:rPr lang="en-ZA" sz="1000" dirty="0">
                          <a:latin typeface="Arial Black" pitchFamily="34" charset="0"/>
                          <a:ea typeface="Calibri"/>
                          <a:cs typeface="Times New Roman"/>
                        </a:rPr>
                        <a:t>, infectious and food-borne disease outbreaks</a:t>
                      </a:r>
                    </a:p>
                  </a:txBody>
                  <a:tcPr marL="68574" marR="68574"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3</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Provinces trained to respond to outbreaks </a:t>
                      </a:r>
                    </a:p>
                    <a:p>
                      <a:pPr>
                        <a:lnSpc>
                          <a:spcPct val="115000"/>
                        </a:lnSpc>
                        <a:spcAft>
                          <a:spcPts val="0"/>
                        </a:spcAft>
                      </a:pPr>
                      <a:endParaRPr lang="en-US" sz="1000" kern="1200" dirty="0" smtClean="0">
                        <a:solidFill>
                          <a:schemeClr val="dk1"/>
                        </a:solidFill>
                        <a:latin typeface="Arial Black" pitchFamily="34" charset="0"/>
                        <a:ea typeface="+mn-ea"/>
                        <a:cs typeface="+mn-cs"/>
                      </a:endParaRPr>
                    </a:p>
                    <a:p>
                      <a:pPr>
                        <a:lnSpc>
                          <a:spcPct val="115000"/>
                        </a:lnSpc>
                        <a:spcAft>
                          <a:spcPts val="0"/>
                        </a:spcAft>
                      </a:pPr>
                      <a:r>
                        <a:rPr lang="en-US" sz="1000" kern="1200" dirty="0" smtClean="0">
                          <a:solidFill>
                            <a:schemeClr val="dk1"/>
                          </a:solidFill>
                          <a:latin typeface="Arial Black" pitchFamily="34" charset="0"/>
                          <a:ea typeface="+mn-ea"/>
                          <a:cs typeface="+mn-cs"/>
                        </a:rPr>
                        <a:t>Q3: 6 Provinces trained to respond to outbreaks </a:t>
                      </a:r>
                      <a:endParaRPr lang="en-ZA" sz="1000" dirty="0">
                        <a:latin typeface="Arial Black" pitchFamily="34" charset="0"/>
                        <a:ea typeface="Calibri"/>
                        <a:cs typeface="Times New Roman"/>
                      </a:endParaRPr>
                    </a:p>
                  </a:txBody>
                  <a:tcPr marL="68574" marR="68574" marT="0" marB="0"/>
                </a:tc>
                <a:tc>
                  <a:txBody>
                    <a:bodyPr/>
                    <a:lstStyle/>
                    <a:p>
                      <a:pPr algn="l" fontAlgn="t"/>
                      <a:endParaRPr lang="en-ZA" sz="1000" b="0" i="0" u="none" strike="noStrike" dirty="0">
                        <a:solidFill>
                          <a:schemeClr val="tx1"/>
                        </a:solidFill>
                        <a:latin typeface="Arial Black" pitchFamily="34" charset="0"/>
                      </a:endParaRPr>
                    </a:p>
                  </a:txBody>
                  <a:tcPr marL="9524" marR="9524" marT="9525" marB="0">
                    <a:solidFill>
                      <a:srgbClr val="00B050"/>
                    </a:solidFill>
                  </a:tcPr>
                </a:tc>
              </a:tr>
              <a:tr h="763583">
                <a:tc>
                  <a:txBody>
                    <a:bodyPr/>
                    <a:lstStyle/>
                    <a:p>
                      <a:pPr>
                        <a:lnSpc>
                          <a:spcPct val="115000"/>
                        </a:lnSpc>
                        <a:spcAft>
                          <a:spcPts val="0"/>
                        </a:spcAft>
                      </a:pPr>
                      <a:r>
                        <a:rPr lang="en-ZA" sz="1000" dirty="0" smtClean="0">
                          <a:latin typeface="Arial Black" pitchFamily="34" charset="0"/>
                          <a:ea typeface="Calibri"/>
                          <a:cs typeface="Times New Roman"/>
                        </a:rPr>
                        <a:t>Improve </a:t>
                      </a:r>
                      <a:r>
                        <a:rPr lang="en-ZA" sz="1000" dirty="0">
                          <a:latin typeface="Arial Black" pitchFamily="34" charset="0"/>
                          <a:ea typeface="Calibri"/>
                          <a:cs typeface="Times New Roman"/>
                        </a:rPr>
                        <a:t>South Africa’s response with regard to Influenza prevention and control</a:t>
                      </a:r>
                    </a:p>
                  </a:txBody>
                  <a:tcPr marL="68574" marR="68574" marT="0" marB="0"/>
                </a:tc>
                <a:tc>
                  <a:txBody>
                    <a:bodyPr/>
                    <a:lstStyle/>
                    <a:p>
                      <a:pPr>
                        <a:lnSpc>
                          <a:spcPct val="115000"/>
                        </a:lnSpc>
                        <a:spcAft>
                          <a:spcPts val="0"/>
                        </a:spcAft>
                      </a:pPr>
                      <a:r>
                        <a:rPr lang="en-ZA" sz="1000">
                          <a:latin typeface="Arial Black" pitchFamily="34" charset="0"/>
                          <a:ea typeface="Calibri"/>
                          <a:cs typeface="Times New Roman"/>
                        </a:rPr>
                        <a:t>Number of high risk population covered by the seasonal influenza vaccination</a:t>
                      </a:r>
                    </a:p>
                  </a:txBody>
                  <a:tcPr marL="68574" marR="68574"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latin typeface="Arial Black" pitchFamily="34" charset="0"/>
                          <a:ea typeface="Calibri"/>
                          <a:cs typeface="Times New Roman"/>
                        </a:rPr>
                        <a:t>800 </a:t>
                      </a:r>
                      <a:r>
                        <a:rPr lang="en-ZA" sz="1000" dirty="0">
                          <a:latin typeface="Arial Black" pitchFamily="34" charset="0"/>
                          <a:ea typeface="Calibri"/>
                          <a:cs typeface="Times New Roman"/>
                        </a:rPr>
                        <a:t>000 high risk individuals covered with seasonal influenza vaccination</a:t>
                      </a:r>
                    </a:p>
                  </a:txBody>
                  <a:tcPr marL="68574" marR="68574"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784 301 individuals</a:t>
                      </a:r>
                      <a:r>
                        <a:rPr lang="en-US" sz="1000" kern="1200" baseline="0" dirty="0" smtClean="0">
                          <a:solidFill>
                            <a:schemeClr val="dk1"/>
                          </a:solidFill>
                          <a:latin typeface="Arial Black" pitchFamily="34" charset="0"/>
                          <a:ea typeface="+mn-ea"/>
                          <a:cs typeface="+mn-cs"/>
                        </a:rPr>
                        <a:t> </a:t>
                      </a:r>
                      <a:r>
                        <a:rPr lang="en-ZA" sz="1000" dirty="0" smtClean="0">
                          <a:latin typeface="Arial Black" pitchFamily="34" charset="0"/>
                          <a:ea typeface="Calibri"/>
                          <a:cs typeface="Times New Roman"/>
                        </a:rPr>
                        <a:t>covered with seasonal influenza vaccination</a:t>
                      </a:r>
                      <a:endParaRPr lang="en-US" sz="1000" kern="1200" dirty="0" smtClean="0">
                        <a:solidFill>
                          <a:schemeClr val="dk1"/>
                        </a:solidFill>
                        <a:latin typeface="Arial Black" pitchFamily="34" charset="0"/>
                        <a:ea typeface="+mn-ea"/>
                        <a:cs typeface="+mn-cs"/>
                      </a:endParaRPr>
                    </a:p>
                    <a:p>
                      <a:pPr>
                        <a:lnSpc>
                          <a:spcPct val="115000"/>
                        </a:lnSpc>
                        <a:spcAft>
                          <a:spcPts val="0"/>
                        </a:spcAft>
                      </a:pPr>
                      <a:r>
                        <a:rPr lang="en-US" sz="1000" kern="1200" dirty="0" smtClean="0">
                          <a:solidFill>
                            <a:schemeClr val="dk1"/>
                          </a:solidFill>
                          <a:latin typeface="Arial Black" pitchFamily="34" charset="0"/>
                          <a:ea typeface="+mn-ea"/>
                          <a:cs typeface="+mn-cs"/>
                        </a:rPr>
                        <a:t>Q3:  818 317</a:t>
                      </a:r>
                      <a:endParaRPr lang="en-ZA" sz="1000" dirty="0">
                        <a:latin typeface="Arial Black" pitchFamily="34" charset="0"/>
                        <a:ea typeface="Calibri"/>
                        <a:cs typeface="Times New Roman"/>
                      </a:endParaRPr>
                    </a:p>
                  </a:txBody>
                  <a:tcPr marL="68574" marR="68574"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000" dirty="0" smtClean="0">
                        <a:latin typeface="Arial Black" pitchFamily="34" charset="0"/>
                        <a:ea typeface="Calibri"/>
                        <a:cs typeface="Times New Roman"/>
                      </a:endParaRPr>
                    </a:p>
                  </a:txBody>
                  <a:tcPr marL="9524" marR="9524" marT="9525" marB="0">
                    <a:solidFill>
                      <a:srgbClr val="00B050"/>
                    </a:solidFill>
                  </a:tcPr>
                </a:tc>
              </a:tr>
              <a:tr h="1174983">
                <a:tc>
                  <a:txBody>
                    <a:bodyPr/>
                    <a:lstStyle/>
                    <a:p>
                      <a:pPr>
                        <a:lnSpc>
                          <a:spcPct val="115000"/>
                        </a:lnSpc>
                        <a:spcAft>
                          <a:spcPts val="0"/>
                        </a:spcAft>
                      </a:pPr>
                      <a:r>
                        <a:rPr lang="en-ZA" sz="1000">
                          <a:latin typeface="Arial Black" pitchFamily="34" charset="0"/>
                          <a:ea typeface="Calibri"/>
                          <a:cs typeface="Times New Roman"/>
                        </a:rPr>
                        <a:t>Establish a coordinated disease surveillance system for Notifiable Medical conditions (NMC)</a:t>
                      </a:r>
                    </a:p>
                  </a:txBody>
                  <a:tcPr marL="68574" marR="68574" marT="0" marB="0"/>
                </a:tc>
                <a:tc>
                  <a:txBody>
                    <a:bodyPr/>
                    <a:lstStyle/>
                    <a:p>
                      <a:pPr>
                        <a:lnSpc>
                          <a:spcPct val="115000"/>
                        </a:lnSpc>
                        <a:spcAft>
                          <a:spcPts val="0"/>
                        </a:spcAft>
                      </a:pPr>
                      <a:r>
                        <a:rPr lang="en-ZA" sz="1000" dirty="0">
                          <a:latin typeface="Arial Black" pitchFamily="34" charset="0"/>
                          <a:ea typeface="Calibri"/>
                          <a:cs typeface="Times New Roman"/>
                        </a:rPr>
                        <a:t>A strategy and plan for the integration of disease surveillance systems for NMC </a:t>
                      </a:r>
                      <a:r>
                        <a:rPr lang="en-ZA" sz="1000" dirty="0" smtClean="0">
                          <a:latin typeface="Arial Black" pitchFamily="34" charset="0"/>
                          <a:ea typeface="Calibri"/>
                          <a:cs typeface="Times New Roman"/>
                        </a:rPr>
                        <a:t>developed </a:t>
                      </a:r>
                      <a:r>
                        <a:rPr lang="en-ZA" sz="1000" dirty="0">
                          <a:latin typeface="Arial Black" pitchFamily="34" charset="0"/>
                          <a:ea typeface="Calibri"/>
                          <a:cs typeface="Times New Roman"/>
                        </a:rPr>
                        <a:t>and implemented</a:t>
                      </a:r>
                    </a:p>
                  </a:txBody>
                  <a:tcPr marL="68574" marR="68574"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latin typeface="Arial Black" pitchFamily="34" charset="0"/>
                          <a:ea typeface="Calibri"/>
                          <a:cs typeface="Times New Roman"/>
                        </a:rPr>
                        <a:t>Strategy </a:t>
                      </a:r>
                      <a:r>
                        <a:rPr lang="en-ZA" sz="1000" dirty="0">
                          <a:latin typeface="Arial Black" pitchFamily="34" charset="0"/>
                          <a:ea typeface="Calibri"/>
                          <a:cs typeface="Times New Roman"/>
                        </a:rPr>
                        <a:t>for the integration of disease surveillance systems for NMC approved and implementation plans developed</a:t>
                      </a:r>
                    </a:p>
                  </a:txBody>
                  <a:tcPr marL="68574" marR="68574"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&amp; Q3: The national NMC surveillance strategy and implementation plan drafted</a:t>
                      </a:r>
                      <a:endParaRPr lang="en-ZA" sz="1000" dirty="0">
                        <a:latin typeface="Arial Black" pitchFamily="34" charset="0"/>
                        <a:ea typeface="Calibri"/>
                        <a:cs typeface="Times New Roman"/>
                      </a:endParaRPr>
                    </a:p>
                  </a:txBody>
                  <a:tcPr marL="68574" marR="68574"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000" dirty="0" smtClean="0">
                        <a:latin typeface="Arial Black" pitchFamily="34" charset="0"/>
                        <a:ea typeface="Calibri"/>
                        <a:cs typeface="Times New Roman"/>
                      </a:endParaRPr>
                    </a:p>
                  </a:txBody>
                  <a:tcPr marL="9524" marR="9524" marT="9525" marB="0">
                    <a:solidFill>
                      <a:srgbClr val="FFFF00"/>
                    </a:solidFill>
                  </a:tcPr>
                </a:tc>
              </a:tr>
              <a:tr h="798389">
                <a:tc>
                  <a:txBody>
                    <a:bodyPr/>
                    <a:lstStyle/>
                    <a:p>
                      <a:pPr>
                        <a:lnSpc>
                          <a:spcPct val="115000"/>
                        </a:lnSpc>
                        <a:spcAft>
                          <a:spcPts val="0"/>
                        </a:spcAft>
                      </a:pPr>
                      <a:r>
                        <a:rPr lang="en-ZA" sz="1000">
                          <a:latin typeface="Arial Black" pitchFamily="34" charset="0"/>
                          <a:ea typeface="Calibri"/>
                          <a:cs typeface="Times New Roman"/>
                        </a:rPr>
                        <a:t>Conduct Annual National HIV Antenatal Prevalence Survey</a:t>
                      </a:r>
                    </a:p>
                  </a:txBody>
                  <a:tcPr marL="68574" marR="68574" marT="0" marB="0"/>
                </a:tc>
                <a:tc>
                  <a:txBody>
                    <a:bodyPr/>
                    <a:lstStyle/>
                    <a:p>
                      <a:pPr>
                        <a:lnSpc>
                          <a:spcPct val="115000"/>
                        </a:lnSpc>
                        <a:spcAft>
                          <a:spcPts val="0"/>
                        </a:spcAft>
                      </a:pPr>
                      <a:r>
                        <a:rPr lang="en-ZA" sz="1000">
                          <a:latin typeface="Arial Black" pitchFamily="34" charset="0"/>
                          <a:ea typeface="Calibri"/>
                          <a:cs typeface="Times New Roman"/>
                        </a:rPr>
                        <a:t>Annual National HIV Antenatal Prevalence Survey conducted</a:t>
                      </a:r>
                    </a:p>
                  </a:txBody>
                  <a:tcPr marL="68574" marR="68574"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latin typeface="Arial Black" pitchFamily="34" charset="0"/>
                          <a:ea typeface="Calibri"/>
                          <a:cs typeface="Times New Roman"/>
                        </a:rPr>
                        <a:t>2015 </a:t>
                      </a:r>
                      <a:r>
                        <a:rPr lang="en-ZA" sz="1000" dirty="0">
                          <a:latin typeface="Arial Black" pitchFamily="34" charset="0"/>
                          <a:ea typeface="Calibri"/>
                          <a:cs typeface="Times New Roman"/>
                        </a:rPr>
                        <a:t>National HIV prevalence report produced</a:t>
                      </a:r>
                    </a:p>
                  </a:txBody>
                  <a:tcPr marL="68574" marR="68574"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a:t>
                      </a:r>
                      <a:r>
                        <a:rPr lang="en-US" sz="1000" kern="1200" baseline="0" dirty="0" smtClean="0">
                          <a:solidFill>
                            <a:schemeClr val="dk1"/>
                          </a:solidFill>
                          <a:latin typeface="Arial Black" pitchFamily="34" charset="0"/>
                          <a:ea typeface="+mn-ea"/>
                          <a:cs typeface="+mn-cs"/>
                        </a:rPr>
                        <a:t> Data set cleaned for processing and send to different statisticians</a:t>
                      </a:r>
                      <a:endParaRPr lang="en-US" sz="1000" kern="1200" dirty="0" smtClean="0">
                        <a:solidFill>
                          <a:schemeClr val="dk1"/>
                        </a:solidFill>
                        <a:latin typeface="Arial Black" pitchFamily="34" charset="0"/>
                        <a:ea typeface="+mn-ea"/>
                        <a:cs typeface="+mn-cs"/>
                      </a:endParaRPr>
                    </a:p>
                    <a:p>
                      <a:pPr>
                        <a:lnSpc>
                          <a:spcPct val="115000"/>
                        </a:lnSpc>
                        <a:spcAft>
                          <a:spcPts val="0"/>
                        </a:spcAft>
                      </a:pPr>
                      <a:r>
                        <a:rPr lang="en-US" sz="1000" kern="1200" dirty="0" smtClean="0">
                          <a:solidFill>
                            <a:schemeClr val="dk1"/>
                          </a:solidFill>
                          <a:latin typeface="Arial Black" pitchFamily="34" charset="0"/>
                          <a:ea typeface="+mn-ea"/>
                          <a:cs typeface="+mn-cs"/>
                        </a:rPr>
                        <a:t>Q3: Data analysis commenced</a:t>
                      </a:r>
                      <a:endParaRPr lang="en-ZA" sz="1000" dirty="0">
                        <a:latin typeface="Arial Black" pitchFamily="34" charset="0"/>
                        <a:ea typeface="Calibri"/>
                        <a:cs typeface="Times New Roman"/>
                      </a:endParaRPr>
                    </a:p>
                  </a:txBody>
                  <a:tcPr marL="68574" marR="68574"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000" dirty="0" smtClean="0">
                        <a:latin typeface="Arial Black" pitchFamily="34" charset="0"/>
                        <a:ea typeface="Calibri"/>
                        <a:cs typeface="Times New Roman"/>
                      </a:endParaRPr>
                    </a:p>
                  </a:txBody>
                  <a:tcPr marL="9524" marR="9524" marT="9525" marB="0">
                    <a:solidFill>
                      <a:srgbClr val="FFFF00"/>
                    </a:solidFill>
                  </a:tcPr>
                </a:tc>
              </a:tr>
            </a:tbl>
          </a:graphicData>
        </a:graphic>
      </p:graphicFrame>
      <p:sp>
        <p:nvSpPr>
          <p:cNvPr id="47148" name="Slide Number Placeholder 19"/>
          <p:cNvSpPr txBox="1">
            <a:spLocks/>
          </p:cNvSpPr>
          <p:nvPr/>
        </p:nvSpPr>
        <p:spPr bwMode="auto">
          <a:xfrm>
            <a:off x="8316913" y="6381750"/>
            <a:ext cx="549275" cy="365125"/>
          </a:xfrm>
          <a:prstGeom prst="rect">
            <a:avLst/>
          </a:prstGeom>
          <a:noFill/>
          <a:ln w="9525">
            <a:noFill/>
            <a:miter lim="800000"/>
            <a:headEnd/>
            <a:tailEnd/>
          </a:ln>
        </p:spPr>
        <p:txBody>
          <a:bodyPr/>
          <a:lstStyle/>
          <a:p>
            <a:endParaRPr lang="en-US"/>
          </a:p>
        </p:txBody>
      </p:sp>
      <p:sp>
        <p:nvSpPr>
          <p:cNvPr id="47149" name="Slide Number Placeholder 1"/>
          <p:cNvSpPr txBox="1">
            <a:spLocks/>
          </p:cNvSpPr>
          <p:nvPr/>
        </p:nvSpPr>
        <p:spPr bwMode="auto">
          <a:xfrm>
            <a:off x="7812088" y="6508750"/>
            <a:ext cx="1027112" cy="365125"/>
          </a:xfrm>
          <a:prstGeom prst="rect">
            <a:avLst/>
          </a:prstGeom>
          <a:noFill/>
          <a:ln w="9525">
            <a:noFill/>
            <a:miter lim="800000"/>
            <a:headEnd/>
            <a:tailEnd/>
          </a:ln>
        </p:spPr>
        <p:txBody>
          <a:bodyPr/>
          <a:lstStyle/>
          <a:p>
            <a:pPr eaLnBrk="0" hangingPunct="0"/>
            <a:fld id="{61856726-1434-41B5-A254-1485D3025436}" type="slidenum">
              <a:rPr lang="en-ZA"/>
              <a:pPr eaLnBrk="0" hangingPunct="0"/>
              <a:t>40</a:t>
            </a:fld>
            <a:endParaRPr lang="en-Z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ln>
            <a:miter lim="800000"/>
            <a:headEnd/>
            <a:tailEnd/>
          </a:ln>
        </p:spPr>
        <p:txBody>
          <a:bodyPr/>
          <a:lstStyle/>
          <a:p>
            <a:fld id="{D122310D-8F94-41F4-878A-CBAB61F704E8}" type="slidenum">
              <a:rPr lang="en-ZA" smtClean="0"/>
              <a:pPr/>
              <a:t>41</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5: Performance Improve Strategies</a:t>
            </a:r>
          </a:p>
        </p:txBody>
      </p:sp>
      <p:sp>
        <p:nvSpPr>
          <p:cNvPr id="48132"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US" sz="1000">
              <a:latin typeface="Arial Black" pitchFamily="34" charset="0"/>
            </a:endParaRPr>
          </a:p>
        </p:txBody>
      </p:sp>
      <p:sp>
        <p:nvSpPr>
          <p:cNvPr id="48133" name="Rectangle 2"/>
          <p:cNvSpPr>
            <a:spLocks noChangeArrowheads="1"/>
          </p:cNvSpPr>
          <p:nvPr/>
        </p:nvSpPr>
        <p:spPr bwMode="auto">
          <a:xfrm>
            <a:off x="34925" y="1484313"/>
            <a:ext cx="9037638" cy="3148012"/>
          </a:xfrm>
          <a:prstGeom prst="rect">
            <a:avLst/>
          </a:prstGeom>
          <a:noFill/>
          <a:ln w="9525">
            <a:noFill/>
            <a:miter lim="800000"/>
            <a:headEnd/>
            <a:tailEnd/>
          </a:ln>
        </p:spPr>
        <p:txBody>
          <a:bodyPr>
            <a:spAutoFit/>
          </a:bodyPr>
          <a:lstStyle/>
          <a:p>
            <a:pPr eaLnBrk="0" hangingPunct="0"/>
            <a:endParaRPr lang="en-US" b="1">
              <a:latin typeface="Arial Black" pitchFamily="34" charset="0"/>
            </a:endParaRPr>
          </a:p>
          <a:p>
            <a:pPr eaLnBrk="0" hangingPunct="0"/>
            <a:r>
              <a:rPr lang="en-US" b="1">
                <a:latin typeface="Arial Black" pitchFamily="34" charset="0"/>
              </a:rPr>
              <a:t>In order to fast track the Ideal Clinics Initiative implementation as a flagship programme for improving quality in the public sector, </a:t>
            </a:r>
            <a:r>
              <a:rPr lang="en-US">
                <a:latin typeface="Arial Black" pitchFamily="34" charset="0"/>
              </a:rPr>
              <a:t> NDOH provides support and assistance to provinces, districts and facilities to improve quality by facilitating assessments and  the procurement of essential equipment for individual facilities.</a:t>
            </a:r>
            <a:endParaRPr lang="en-ZA">
              <a:latin typeface="Arial Black" pitchFamily="34" charset="0"/>
            </a:endParaRPr>
          </a:p>
          <a:p>
            <a:pPr>
              <a:lnSpc>
                <a:spcPct val="115000"/>
              </a:lnSpc>
            </a:pPr>
            <a:r>
              <a:rPr lang="en-ZA" sz="1000">
                <a:solidFill>
                  <a:srgbClr val="000000"/>
                </a:solidFill>
                <a:latin typeface="Arial Black" pitchFamily="34" charset="0"/>
              </a:rPr>
              <a:t> </a:t>
            </a:r>
          </a:p>
          <a:p>
            <a:pPr>
              <a:lnSpc>
                <a:spcPct val="115000"/>
              </a:lnSpc>
            </a:pPr>
            <a:endParaRPr lang="en-US" sz="1000">
              <a:solidFill>
                <a:srgbClr val="000000"/>
              </a:solidFill>
              <a:latin typeface="Arial Black" pitchFamily="34" charset="0"/>
              <a:cs typeface="Times New Roman" pitchFamily="18" charset="0"/>
            </a:endParaRPr>
          </a:p>
          <a:p>
            <a:pPr>
              <a:lnSpc>
                <a:spcPct val="115000"/>
              </a:lnSpc>
            </a:pPr>
            <a:endParaRPr lang="en-US" sz="1000">
              <a:solidFill>
                <a:srgbClr val="000000"/>
              </a:solidFill>
              <a:latin typeface="Arial Black" pitchFamily="34" charset="0"/>
              <a:cs typeface="Times New Roman" pitchFamily="18" charset="0"/>
            </a:endParaRPr>
          </a:p>
          <a:p>
            <a:pPr>
              <a:lnSpc>
                <a:spcPct val="115000"/>
              </a:lnSpc>
            </a:pPr>
            <a:endParaRPr lang="en-ZA" sz="1000">
              <a:solidFill>
                <a:srgbClr val="000000"/>
              </a:solidFill>
              <a:latin typeface="Arial Black" pitchFamily="34" charset="0"/>
              <a:cs typeface="Times New Roman" pitchFamily="18" charset="0"/>
            </a:endParaRPr>
          </a:p>
          <a:p>
            <a:pPr>
              <a:lnSpc>
                <a:spcPct val="115000"/>
              </a:lnSpc>
            </a:pPr>
            <a:endParaRPr lang="en-ZA" sz="1000">
              <a:solidFill>
                <a:srgbClr val="000000"/>
              </a:solidFill>
              <a:latin typeface="Arial Black" pitchFamily="34" charset="0"/>
            </a:endParaRPr>
          </a:p>
          <a:p>
            <a:pPr>
              <a:lnSpc>
                <a:spcPct val="115000"/>
              </a:lnSpc>
            </a:pPr>
            <a:endParaRPr lang="en-ZA" sz="1000">
              <a:solidFill>
                <a:srgbClr val="000000"/>
              </a:solidFill>
              <a:latin typeface="Arial Black" pitchFamily="34" charset="0"/>
            </a:endParaRPr>
          </a:p>
          <a:p>
            <a:pPr eaLnBrk="0" hangingPunct="0"/>
            <a:endParaRPr lang="en-US" sz="1000">
              <a:latin typeface="Arial Black" pitchFamily="34" charset="0"/>
            </a:endParaRPr>
          </a:p>
          <a:p>
            <a:pPr>
              <a:lnSpc>
                <a:spcPct val="115000"/>
              </a:lnSpc>
            </a:pPr>
            <a:endParaRPr lang="en-ZA" sz="100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632460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9" name="Rectangle 8"/>
          <p:cNvSpPr/>
          <p:nvPr/>
        </p:nvSpPr>
        <p:spPr>
          <a:xfrm>
            <a:off x="468313" y="1844675"/>
            <a:ext cx="8064500" cy="1939925"/>
          </a:xfrm>
          <a:prstGeom prst="rect">
            <a:avLst/>
          </a:prstGeom>
          <a:ln>
            <a:solidFill>
              <a:srgbClr val="005D28"/>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rgbClr val="005D28"/>
                </a:solidFill>
                <a:latin typeface="Arial Black" pitchFamily="34" charset="0"/>
              </a:rPr>
              <a:t>PROGRAMME 5 :  HOSPITALS, TERTIARY SERVICES AND WORKFORCE DEVELOPMENT  </a:t>
            </a:r>
          </a:p>
          <a:p>
            <a:pPr algn="ctr">
              <a:defRPr/>
            </a:pPr>
            <a:r>
              <a:rPr lang="en-ZA" sz="2400" b="1" dirty="0">
                <a:solidFill>
                  <a:schemeClr val="tx1"/>
                </a:solidFill>
                <a:latin typeface="Arial Black" pitchFamily="34" charset="0"/>
              </a:rPr>
              <a:t> </a:t>
            </a:r>
          </a:p>
        </p:txBody>
      </p:sp>
      <p:sp>
        <p:nvSpPr>
          <p:cNvPr id="49158" name="Slide Number Placeholder 19"/>
          <p:cNvSpPr txBox="1">
            <a:spLocks/>
          </p:cNvSpPr>
          <p:nvPr/>
        </p:nvSpPr>
        <p:spPr bwMode="auto">
          <a:xfrm>
            <a:off x="8316913" y="6381750"/>
            <a:ext cx="549275" cy="365125"/>
          </a:xfrm>
          <a:prstGeom prst="rect">
            <a:avLst/>
          </a:prstGeom>
          <a:noFill/>
          <a:ln w="9525">
            <a:noFill/>
            <a:miter lim="800000"/>
            <a:headEnd/>
            <a:tailEnd/>
          </a:ln>
        </p:spPr>
        <p:txBody>
          <a:bodyPr/>
          <a:lstStyle/>
          <a:p>
            <a:r>
              <a:rPr lang="en-US"/>
              <a:t>42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5017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50180"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chemeClr val="bg1"/>
                </a:solidFill>
              </a:rPr>
              <a:t>Programme 5:</a:t>
            </a:r>
            <a:r>
              <a:rPr lang="en-ZA" sz="2600" b="1">
                <a:solidFill>
                  <a:schemeClr val="bg1"/>
                </a:solidFill>
              </a:rPr>
              <a:t> Hospitals, Tertiary Services and Workforce Development</a:t>
            </a:r>
            <a:endParaRPr lang="en-GB" sz="26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 y="1125538"/>
          <a:ext cx="8964487" cy="5332551"/>
        </p:xfrm>
        <a:graphic>
          <a:graphicData uri="http://schemas.openxmlformats.org/drawingml/2006/table">
            <a:tbl>
              <a:tblPr/>
              <a:tblGrid>
                <a:gridCol w="2551367"/>
                <a:gridCol w="1522721"/>
                <a:gridCol w="1615057"/>
                <a:gridCol w="2173927"/>
                <a:gridCol w="1101415"/>
              </a:tblGrid>
              <a:tr h="793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Black" pitchFamily="34" charset="0"/>
                          <a:cs typeface="Arial" charset="0"/>
                        </a:rPr>
                        <a:t>Strategic Objective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Indicator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Black" pitchFamily="34" charset="0"/>
                          <a:cs typeface="Arial" charset="0"/>
                        </a:rPr>
                        <a:t> Target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en-US" sz="1000" dirty="0" smtClean="0">
                          <a:solidFill>
                            <a:schemeClr val="bg1"/>
                          </a:solidFill>
                          <a:latin typeface="Arial Black" pitchFamily="34" charset="0"/>
                        </a:rPr>
                        <a:t>P</a:t>
                      </a:r>
                      <a:r>
                        <a:rPr lang="en-US" sz="1000" baseline="0" dirty="0" smtClean="0">
                          <a:solidFill>
                            <a:schemeClr val="bg1"/>
                          </a:solidFill>
                          <a:latin typeface="Arial Black" pitchFamily="34" charset="0"/>
                        </a:rPr>
                        <a:t>erformance</a:t>
                      </a:r>
                      <a:endParaRPr lang="en-US" sz="1000" dirty="0">
                        <a:solidFill>
                          <a:schemeClr val="bg1"/>
                        </a:solidFill>
                        <a:latin typeface="Arial Black"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latin typeface="Arial Black" pitchFamily="34"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Arial Black" pitchFamily="34" charset="0"/>
                        <a:cs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5964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Increase capacity of central hospitals to strengthen local decision making and  accountability  to facilitate semi-autonomy of 10 central hospitals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Number of central hospital  with full delegated authority</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a:t>
                      </a:r>
                      <a:r>
                        <a:rPr kumimoji="0" lang="en-ZA" sz="1000" b="0" i="0" u="none" strike="noStrike" cap="none" normalizeH="0" baseline="0" dirty="0" smtClean="0">
                          <a:ln>
                            <a:noFill/>
                          </a:ln>
                          <a:solidFill>
                            <a:schemeClr val="tx2">
                              <a:lumMod val="75000"/>
                            </a:schemeClr>
                          </a:solidFill>
                          <a:effectLst/>
                          <a:latin typeface="Arial Black" pitchFamily="34" charset="0"/>
                          <a:cs typeface="Times New Roman" pitchFamily="18" charset="0"/>
                        </a:rPr>
                        <a:t>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kumimoji="0" lang="en-ZA" sz="1000" b="0" i="0" u="none" strike="noStrike" cap="none" normalizeH="0" baseline="0" dirty="0" smtClean="0">
                          <a:ln>
                            <a:noFill/>
                          </a:ln>
                          <a:solidFill>
                            <a:srgbClr val="000000"/>
                          </a:solidFill>
                          <a:effectLst/>
                          <a:latin typeface="Arial Black" pitchFamily="34" charset="0"/>
                          <a:cs typeface="Arial" charset="0"/>
                        </a:rPr>
                        <a:t>10 central hospitals with full delegated authority</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Q2:Task</a:t>
                      </a:r>
                      <a:r>
                        <a:rPr lang="en-US" sz="1000" kern="1200" baseline="0" dirty="0" smtClean="0">
                          <a:solidFill>
                            <a:schemeClr val="tx1"/>
                          </a:solidFill>
                          <a:latin typeface="Arial Black" pitchFamily="34" charset="0"/>
                          <a:ea typeface="+mn-ea"/>
                          <a:cs typeface="+mn-cs"/>
                        </a:rPr>
                        <a:t> team met with DPSA. A day workshop with CEOs of central Hospitals. Assessment of management structures in 3 central hospital done with DPSA</a:t>
                      </a:r>
                      <a:endParaRPr lang="en-US" sz="1000" kern="1200" dirty="0" smtClean="0">
                        <a:solidFill>
                          <a:schemeClr val="tx1"/>
                        </a:solidFill>
                        <a:latin typeface="Arial Black" pitchFamily="34" charset="0"/>
                        <a:ea typeface="+mn-ea"/>
                        <a:cs typeface="+mn-cs"/>
                      </a:endParaRPr>
                    </a:p>
                    <a:p>
                      <a:pPr marL="0" marR="0" lvl="0" indent="0" algn="l" defTabSz="914400" rtl="0" eaLnBrk="1" fontAlgn="base" latinLnBrk="0" hangingPunct="1">
                        <a:lnSpc>
                          <a:spcPct val="115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Q3: A draft </a:t>
                      </a:r>
                      <a:r>
                        <a:rPr lang="en-US" sz="1000" kern="1200" dirty="0" err="1" smtClean="0">
                          <a:solidFill>
                            <a:schemeClr val="tx1"/>
                          </a:solidFill>
                          <a:latin typeface="Arial Black" pitchFamily="34" charset="0"/>
                          <a:ea typeface="+mn-ea"/>
                          <a:cs typeface="+mn-cs"/>
                        </a:rPr>
                        <a:t>organisation</a:t>
                      </a:r>
                      <a:r>
                        <a:rPr lang="en-US" sz="1000" kern="1200" dirty="0" smtClean="0">
                          <a:solidFill>
                            <a:schemeClr val="tx1"/>
                          </a:solidFill>
                          <a:latin typeface="Arial Black" pitchFamily="34" charset="0"/>
                          <a:ea typeface="+mn-ea"/>
                          <a:cs typeface="+mn-cs"/>
                        </a:rPr>
                        <a:t> structure for Central hospital has been developed by DPSA</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13973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Ensure quality health care by improving compliance with National Core Standards at all Central, Tertiary, Regional and Specialised Hospitals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Number of Hospitals that comply fully with the National Core Standards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kumimoji="0" lang="en-ZA" sz="1000" b="0" i="0" u="none" strike="noStrike" cap="none" normalizeH="0" baseline="0" dirty="0" smtClean="0">
                          <a:ln>
                            <a:noFill/>
                          </a:ln>
                          <a:solidFill>
                            <a:srgbClr val="000000"/>
                          </a:solidFill>
                          <a:effectLst/>
                          <a:latin typeface="Arial Black" pitchFamily="34" charset="0"/>
                          <a:cs typeface="Arial" charset="0"/>
                        </a:rPr>
                        <a:t>Full  compliance with  the National Core Standards in 8 Central hospitals and 5 Tertiary Hospitals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  Three hospitals  (</a:t>
                      </a:r>
                      <a:r>
                        <a:rPr lang="en-US" sz="1000" kern="1200" dirty="0" err="1" smtClean="0">
                          <a:solidFill>
                            <a:schemeClr val="tx1"/>
                          </a:solidFill>
                          <a:latin typeface="Arial Black" pitchFamily="34" charset="0"/>
                          <a:ea typeface="+mn-ea"/>
                          <a:cs typeface="+mn-cs"/>
                        </a:rPr>
                        <a:t>Pelonomi</a:t>
                      </a:r>
                      <a:r>
                        <a:rPr lang="en-US" sz="1000" kern="1200" dirty="0" smtClean="0">
                          <a:solidFill>
                            <a:schemeClr val="tx1"/>
                          </a:solidFill>
                          <a:latin typeface="Arial Black" pitchFamily="34" charset="0"/>
                          <a:ea typeface="+mn-ea"/>
                          <a:cs typeface="+mn-cs"/>
                        </a:rPr>
                        <a:t>, Witbank</a:t>
                      </a:r>
                      <a:r>
                        <a:rPr lang="en-US" sz="1000" kern="1200" baseline="0" dirty="0" smtClean="0">
                          <a:solidFill>
                            <a:schemeClr val="tx1"/>
                          </a:solidFill>
                          <a:latin typeface="Arial Black" pitchFamily="34" charset="0"/>
                          <a:ea typeface="+mn-ea"/>
                          <a:cs typeface="+mn-cs"/>
                        </a:rPr>
                        <a:t> &amp; Grey’s)</a:t>
                      </a:r>
                      <a:r>
                        <a:rPr lang="en-US" sz="1000" kern="1200" dirty="0" smtClean="0">
                          <a:solidFill>
                            <a:schemeClr val="tx1"/>
                          </a:solidFill>
                          <a:latin typeface="Arial Black" pitchFamily="34" charset="0"/>
                          <a:ea typeface="+mn-ea"/>
                          <a:cs typeface="+mn-cs"/>
                        </a:rPr>
                        <a:t> were assessed</a:t>
                      </a:r>
                      <a:r>
                        <a:rPr lang="en-US" sz="1000" kern="1200" baseline="0" dirty="0" smtClean="0">
                          <a:solidFill>
                            <a:schemeClr val="tx1"/>
                          </a:solidFill>
                          <a:latin typeface="Arial Black" pitchFamily="34" charset="0"/>
                          <a:ea typeface="+mn-ea"/>
                          <a:cs typeface="+mn-cs"/>
                        </a:rPr>
                        <a:t>. Only Grey’s was  fully compliant</a:t>
                      </a:r>
                      <a:r>
                        <a:rPr lang="en-US" sz="1000" kern="1200" dirty="0" smtClean="0">
                          <a:solidFill>
                            <a:schemeClr val="tx1"/>
                          </a:solidFill>
                          <a:latin typeface="Arial Black" pitchFamily="34" charset="0"/>
                          <a:ea typeface="+mn-ea"/>
                          <a:cs typeface="+mn-cs"/>
                        </a:rPr>
                        <a:t/>
                      </a:r>
                      <a:br>
                        <a:rPr lang="en-US" sz="1000" kern="1200" dirty="0" smtClean="0">
                          <a:solidFill>
                            <a:schemeClr val="tx1"/>
                          </a:solidFill>
                          <a:latin typeface="Arial Black" pitchFamily="34" charset="0"/>
                          <a:ea typeface="+mn-ea"/>
                          <a:cs typeface="+mn-cs"/>
                        </a:rPr>
                      </a:br>
                      <a:r>
                        <a:rPr lang="en-US" sz="1000" kern="1200" dirty="0" smtClean="0">
                          <a:solidFill>
                            <a:schemeClr val="tx1"/>
                          </a:solidFill>
                          <a:latin typeface="Arial Black" pitchFamily="34" charset="0"/>
                          <a:ea typeface="+mn-ea"/>
                          <a:cs typeface="+mn-cs"/>
                        </a:rPr>
                        <a:t>Q3:</a:t>
                      </a:r>
                      <a:r>
                        <a:rPr lang="en-US" sz="1000" kern="1200" baseline="0" dirty="0" smtClean="0">
                          <a:solidFill>
                            <a:schemeClr val="tx1"/>
                          </a:solidFill>
                          <a:latin typeface="Arial Black" pitchFamily="34" charset="0"/>
                          <a:ea typeface="+mn-ea"/>
                          <a:cs typeface="+mn-cs"/>
                        </a:rPr>
                        <a:t> </a:t>
                      </a:r>
                      <a:r>
                        <a:rPr lang="en-US" sz="1000" kern="1200" dirty="0" smtClean="0">
                          <a:solidFill>
                            <a:schemeClr val="tx1"/>
                          </a:solidFill>
                          <a:latin typeface="Arial Black" pitchFamily="34" charset="0"/>
                          <a:ea typeface="+mn-ea"/>
                          <a:cs typeface="+mn-cs"/>
                        </a:rPr>
                        <a:t>No assessment done by OHSC at Provincial Tertiary and Central hospitals in the third quarter</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13771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Times New Roman" pitchFamily="18" charset="0"/>
                        </a:rPr>
                        <a:t>Ensure  equitable access to tertiary service through implementation of the National Tertiary services plan</a:t>
                      </a:r>
                      <a:endParaRPr kumimoji="0" lang="en-ZA" sz="1000" b="0" i="0" u="none" strike="noStrike" cap="none" normalizeH="0" baseline="0" dirty="0" smtClean="0">
                        <a:ln>
                          <a:noFill/>
                        </a:ln>
                        <a:solidFill>
                          <a:srgbClr val="000000"/>
                        </a:solidFill>
                        <a:effectLst/>
                        <a:latin typeface="Arial Black"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Black" pitchFamily="34" charset="0"/>
                          <a:cs typeface="Times New Roman" pitchFamily="18" charset="0"/>
                        </a:rPr>
                        <a:t>Number of </a:t>
                      </a:r>
                      <a:r>
                        <a:rPr kumimoji="0" lang="en-US" sz="1000" b="0" i="0" u="none" strike="noStrike" cap="none" normalizeH="0" baseline="0" dirty="0" err="1" smtClean="0">
                          <a:ln>
                            <a:noFill/>
                          </a:ln>
                          <a:solidFill>
                            <a:srgbClr val="000000"/>
                          </a:solidFill>
                          <a:effectLst/>
                          <a:latin typeface="Arial Black" pitchFamily="34" charset="0"/>
                          <a:cs typeface="Times New Roman" pitchFamily="18" charset="0"/>
                        </a:rPr>
                        <a:t>gazetted</a:t>
                      </a:r>
                      <a:r>
                        <a:rPr kumimoji="0" lang="en-US" sz="1000" b="0" i="0" u="none" strike="noStrike" cap="none" normalizeH="0" baseline="0" dirty="0" smtClean="0">
                          <a:ln>
                            <a:noFill/>
                          </a:ln>
                          <a:solidFill>
                            <a:srgbClr val="000000"/>
                          </a:solidFill>
                          <a:effectLst/>
                          <a:latin typeface="Arial Black" pitchFamily="34" charset="0"/>
                          <a:cs typeface="Times New Roman" pitchFamily="18" charset="0"/>
                        </a:rPr>
                        <a:t> hospitals providing the full package of Tertiary1 Services</a:t>
                      </a:r>
                      <a:endParaRPr kumimoji="0" lang="en-ZA" sz="1000" b="0" i="0" u="none" strike="noStrike" cap="none" normalizeH="0" baseline="0" dirty="0" smtClean="0">
                        <a:ln>
                          <a:noFill/>
                        </a:ln>
                        <a:solidFill>
                          <a:srgbClr val="000000"/>
                        </a:solidFill>
                        <a:effectLst/>
                        <a:latin typeface="Arial Black"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 : </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additional tertiary hospitals (Pietersburg, Frere, Kimberley and </a:t>
                      </a:r>
                      <a:r>
                        <a:rPr kumimoji="0" lang="en-ZA" sz="1000" b="0" i="0" u="none" strike="noStrike" cap="none" normalizeH="0" baseline="0" dirty="0" err="1" smtClean="0">
                          <a:ln>
                            <a:noFill/>
                          </a:ln>
                          <a:solidFill>
                            <a:srgbClr val="000000"/>
                          </a:solidFill>
                          <a:effectLst/>
                          <a:latin typeface="Arial Black" pitchFamily="34" charset="0"/>
                          <a:cs typeface="Times New Roman" pitchFamily="18" charset="0"/>
                        </a:rPr>
                        <a:t>Ngwelezana</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providing the full package of Tertiary 1 services</a:t>
                      </a:r>
                      <a:endParaRPr kumimoji="0" lang="en-ZA" sz="1000" b="0" i="0" u="none" strike="noStrike" cap="none" normalizeH="0" baseline="0" dirty="0" smtClean="0">
                        <a:ln>
                          <a:noFill/>
                        </a:ln>
                        <a:solidFill>
                          <a:srgbClr val="000000"/>
                        </a:solidFill>
                        <a:effectLst/>
                        <a:latin typeface="Arial Black"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 &amp; Q3: Kimberly  is providing 94%, </a:t>
                      </a:r>
                      <a:r>
                        <a:rPr lang="en-US" sz="1000" kern="1200" dirty="0" err="1" smtClean="0">
                          <a:solidFill>
                            <a:schemeClr val="tx1"/>
                          </a:solidFill>
                          <a:latin typeface="Arial Black" pitchFamily="34" charset="0"/>
                          <a:ea typeface="+mn-ea"/>
                          <a:cs typeface="+mn-cs"/>
                        </a:rPr>
                        <a:t>Ngwelezane</a:t>
                      </a:r>
                      <a:r>
                        <a:rPr lang="en-US" sz="1000" kern="1200" dirty="0" smtClean="0">
                          <a:solidFill>
                            <a:schemeClr val="tx1"/>
                          </a:solidFill>
                          <a:latin typeface="Arial Black" pitchFamily="34" charset="0"/>
                          <a:ea typeface="+mn-ea"/>
                          <a:cs typeface="+mn-cs"/>
                        </a:rPr>
                        <a:t> is providing  33%,</a:t>
                      </a:r>
                      <a:r>
                        <a:rPr lang="en-US" sz="1000" kern="1200" baseline="0" dirty="0" smtClean="0">
                          <a:solidFill>
                            <a:schemeClr val="tx1"/>
                          </a:solidFill>
                          <a:latin typeface="Arial Black" pitchFamily="34" charset="0"/>
                          <a:ea typeface="+mn-ea"/>
                          <a:cs typeface="+mn-cs"/>
                        </a:rPr>
                        <a:t> Pietersburg is providing 70% and Frere is providing  67% </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of Tertiary 1 services</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
        <p:nvSpPr>
          <p:cNvPr id="50214"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43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5120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51204"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dirty="0">
                <a:solidFill>
                  <a:schemeClr val="bg1"/>
                </a:solidFill>
              </a:rPr>
              <a:t>Programme 5:</a:t>
            </a:r>
            <a:r>
              <a:rPr lang="en-ZA" sz="2600" b="1" dirty="0">
                <a:solidFill>
                  <a:schemeClr val="bg1"/>
                </a:solidFill>
              </a:rPr>
              <a:t> Hospitals, Tertiary Services and Workforce Development</a:t>
            </a:r>
            <a:endParaRPr lang="en-GB" sz="2600" b="1" dirty="0">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052736"/>
          <a:ext cx="8964487" cy="4999472"/>
        </p:xfrm>
        <a:graphic>
          <a:graphicData uri="http://schemas.openxmlformats.org/drawingml/2006/table">
            <a:tbl>
              <a:tblPr firstRow="1" bandRow="1">
                <a:tableStyleId>{5C22544A-7EE6-4342-B048-85BDC9FD1C3A}</a:tableStyleId>
              </a:tblPr>
              <a:tblGrid>
                <a:gridCol w="1175781"/>
                <a:gridCol w="2130825"/>
                <a:gridCol w="1795120"/>
                <a:gridCol w="3061056"/>
                <a:gridCol w="801705"/>
              </a:tblGrid>
              <a:tr h="654945">
                <a:tc>
                  <a:txBody>
                    <a:bodyPr/>
                    <a:lstStyle/>
                    <a:p>
                      <a:pPr algn="l"/>
                      <a:r>
                        <a:rPr lang="en-US" sz="950" dirty="0" smtClean="0">
                          <a:solidFill>
                            <a:schemeClr val="bg1"/>
                          </a:solidFill>
                          <a:latin typeface="Arial Black" pitchFamily="34" charset="0"/>
                        </a:rPr>
                        <a:t>Strategic Objective</a:t>
                      </a:r>
                      <a:endParaRPr lang="en-US" sz="950" dirty="0">
                        <a:solidFill>
                          <a:schemeClr val="bg1"/>
                        </a:solidFill>
                        <a:latin typeface="Arial Black" pitchFamily="34" charset="0"/>
                      </a:endParaRPr>
                    </a:p>
                  </a:txBody>
                  <a:tcPr marL="91441" marR="91441" marT="45715" marB="45715"/>
                </a:tc>
                <a:tc>
                  <a:txBody>
                    <a:bodyPr/>
                    <a:lstStyle/>
                    <a:p>
                      <a:pPr algn="l"/>
                      <a:r>
                        <a:rPr lang="en-US" sz="950" dirty="0" smtClean="0">
                          <a:solidFill>
                            <a:schemeClr val="bg1"/>
                          </a:solidFill>
                          <a:latin typeface="Arial Black" pitchFamily="34" charset="0"/>
                        </a:rPr>
                        <a:t>Indicator</a:t>
                      </a:r>
                      <a:endParaRPr lang="en-US" sz="950" dirty="0">
                        <a:solidFill>
                          <a:schemeClr val="bg1"/>
                        </a:solidFill>
                        <a:latin typeface="Arial Black" pitchFamily="34" charset="0"/>
                      </a:endParaRPr>
                    </a:p>
                  </a:txBody>
                  <a:tcPr marL="91441" marR="91441" marT="45715" marB="45715"/>
                </a:tc>
                <a:tc>
                  <a:txBody>
                    <a:bodyPr/>
                    <a:lstStyle/>
                    <a:p>
                      <a:pPr algn="l"/>
                      <a:r>
                        <a:rPr lang="en-US" sz="950" dirty="0" smtClean="0">
                          <a:solidFill>
                            <a:schemeClr val="bg1"/>
                          </a:solidFill>
                          <a:latin typeface="Arial Black" pitchFamily="34" charset="0"/>
                        </a:rPr>
                        <a:t>Annual</a:t>
                      </a:r>
                      <a:r>
                        <a:rPr lang="en-US" sz="950" baseline="0" dirty="0" smtClean="0">
                          <a:solidFill>
                            <a:schemeClr val="bg1"/>
                          </a:solidFill>
                          <a:latin typeface="Arial Black" pitchFamily="34" charset="0"/>
                        </a:rPr>
                        <a:t> </a:t>
                      </a:r>
                      <a:r>
                        <a:rPr lang="en-US" sz="950" dirty="0" smtClean="0">
                          <a:solidFill>
                            <a:schemeClr val="bg1"/>
                          </a:solidFill>
                          <a:latin typeface="Arial Black" pitchFamily="34" charset="0"/>
                        </a:rPr>
                        <a:t>Target</a:t>
                      </a:r>
                      <a:endParaRPr lang="en-US" sz="950" dirty="0">
                        <a:solidFill>
                          <a:schemeClr val="bg1"/>
                        </a:solidFill>
                        <a:latin typeface="Arial Black" pitchFamily="34" charset="0"/>
                      </a:endParaRPr>
                    </a:p>
                  </a:txBody>
                  <a:tcPr marL="91441" marR="9144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dirty="0" smtClean="0">
                          <a:latin typeface="Arial Black" pitchFamily="34" charset="0"/>
                        </a:rPr>
                        <a:t>P</a:t>
                      </a:r>
                      <a:r>
                        <a:rPr lang="en-US" sz="950" baseline="0" dirty="0" smtClean="0">
                          <a:latin typeface="Arial Black" pitchFamily="34" charset="0"/>
                        </a:rPr>
                        <a:t>erformance</a:t>
                      </a:r>
                      <a:endParaRPr lang="en-US" sz="950" dirty="0" smtClean="0">
                        <a:latin typeface="Arial Black" pitchFamily="34" charset="0"/>
                      </a:endParaRPr>
                    </a:p>
                    <a:p>
                      <a:pPr algn="l"/>
                      <a:endParaRPr lang="en-US" sz="950" dirty="0">
                        <a:solidFill>
                          <a:schemeClr val="bg1"/>
                        </a:solidFill>
                        <a:latin typeface="Arial Black" pitchFamily="34" charset="0"/>
                      </a:endParaRPr>
                    </a:p>
                  </a:txBody>
                  <a:tcPr marL="91441" marR="9144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dirty="0" smtClean="0">
                          <a:latin typeface="Arial Black" pitchFamily="34" charset="0"/>
                        </a:rPr>
                        <a:t>Performance Rating</a:t>
                      </a:r>
                    </a:p>
                    <a:p>
                      <a:pPr algn="l"/>
                      <a:endParaRPr lang="en-US" sz="950" dirty="0">
                        <a:solidFill>
                          <a:schemeClr val="bg1"/>
                        </a:solidFill>
                        <a:latin typeface="Arial Black" pitchFamily="34" charset="0"/>
                      </a:endParaRPr>
                    </a:p>
                  </a:txBody>
                  <a:tcPr marL="91441" marR="91441" marT="45715" marB="45715"/>
                </a:tc>
              </a:tr>
              <a:tr h="975734">
                <a:tc rowSpan="6">
                  <a:txBody>
                    <a:bodyPr/>
                    <a:lstStyle/>
                    <a:p>
                      <a:pPr>
                        <a:lnSpc>
                          <a:spcPct val="115000"/>
                        </a:lnSpc>
                        <a:spcAft>
                          <a:spcPts val="0"/>
                        </a:spcAft>
                      </a:pPr>
                      <a:r>
                        <a:rPr lang="en-ZA" sz="950" dirty="0">
                          <a:latin typeface="Arial Black" pitchFamily="34" charset="0"/>
                          <a:ea typeface="Calibri"/>
                          <a:cs typeface="Arial"/>
                        </a:rPr>
                        <a:t>Improve quality of health infrastructure in South Africa </a:t>
                      </a:r>
                      <a:r>
                        <a:rPr lang="en-ZA" sz="950" b="1" dirty="0">
                          <a:latin typeface="Arial Black" pitchFamily="34" charset="0"/>
                          <a:ea typeface="Calibri"/>
                          <a:cs typeface="Arial"/>
                        </a:rPr>
                        <a:t> </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950" dirty="0">
                          <a:latin typeface="Arial Black" pitchFamily="34" charset="0"/>
                          <a:ea typeface="Calibri"/>
                          <a:cs typeface="Arial"/>
                        </a:rPr>
                        <a:t>Number of facilities maintained, repaired and/or refurbished in NHI Districts</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latin typeface="Arial Black" pitchFamily="34" charset="0"/>
                          <a:ea typeface="Calibri"/>
                          <a:cs typeface="Arial"/>
                        </a:rPr>
                        <a:t>198 </a:t>
                      </a:r>
                      <a:r>
                        <a:rPr lang="en-ZA" sz="950" dirty="0">
                          <a:latin typeface="Arial Black" pitchFamily="34" charset="0"/>
                          <a:ea typeface="Calibri"/>
                          <a:cs typeface="Arial"/>
                        </a:rPr>
                        <a:t>facilities</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Refurbishment in process of 130 Clinics</a:t>
                      </a:r>
                    </a:p>
                    <a:p>
                      <a:pPr>
                        <a:lnSpc>
                          <a:spcPct val="115000"/>
                        </a:lnSpc>
                        <a:spcAft>
                          <a:spcPts val="0"/>
                        </a:spcAft>
                      </a:pPr>
                      <a:r>
                        <a:rPr lang="en-US" sz="950" kern="1200" dirty="0" smtClean="0">
                          <a:solidFill>
                            <a:schemeClr val="dk1"/>
                          </a:solidFill>
                          <a:latin typeface="Arial Black" pitchFamily="34" charset="0"/>
                          <a:ea typeface="+mn-ea"/>
                          <a:cs typeface="+mn-cs"/>
                        </a:rPr>
                        <a:t>Q3:  Refurbishment in process of 191 Clinics. T</a:t>
                      </a:r>
                      <a:r>
                        <a:rPr lang="en-ZA" sz="950" dirty="0" err="1" smtClean="0">
                          <a:latin typeface="Arial Black" pitchFamily="34" charset="0"/>
                          <a:ea typeface="Calibri"/>
                          <a:cs typeface="Arial"/>
                        </a:rPr>
                        <a:t>endering</a:t>
                      </a:r>
                      <a:r>
                        <a:rPr lang="en-ZA" sz="950" dirty="0" smtClean="0">
                          <a:latin typeface="Arial Black" pitchFamily="34" charset="0"/>
                          <a:ea typeface="Calibri"/>
                          <a:cs typeface="Arial"/>
                        </a:rPr>
                        <a:t> </a:t>
                      </a:r>
                      <a:r>
                        <a:rPr lang="en-ZA" sz="950" dirty="0">
                          <a:latin typeface="Arial Black" pitchFamily="34" charset="0"/>
                          <a:ea typeface="Calibri"/>
                          <a:cs typeface="Arial"/>
                        </a:rPr>
                        <a:t>process of appointment of contractors &amp; Professional Services Providers for </a:t>
                      </a:r>
                      <a:r>
                        <a:rPr lang="en-ZA" sz="950" dirty="0" smtClean="0">
                          <a:latin typeface="Arial Black" pitchFamily="34" charset="0"/>
                          <a:ea typeface="Calibri"/>
                          <a:cs typeface="Arial"/>
                        </a:rPr>
                        <a:t>maintenance</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00B050"/>
                    </a:solidFill>
                  </a:tcPr>
                </a:tc>
              </a:tr>
              <a:tr h="650489">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Calibri"/>
                          <a:cs typeface="Arial"/>
                        </a:rPr>
                        <a:t>Number of facilities maintained, repaired and/or refurbished outside NHI pilot Districts</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latin typeface="Arial Black" pitchFamily="34" charset="0"/>
                          <a:ea typeface="Calibri"/>
                          <a:cs typeface="Arial"/>
                        </a:rPr>
                        <a:t>310 </a:t>
                      </a:r>
                      <a:r>
                        <a:rPr lang="en-ZA" sz="950" dirty="0">
                          <a:latin typeface="Arial Black" pitchFamily="34" charset="0"/>
                          <a:ea typeface="Calibri"/>
                          <a:cs typeface="Arial"/>
                        </a:rPr>
                        <a:t>facilities</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:188 facilities are in process to be completed</a:t>
                      </a:r>
                      <a:br>
                        <a:rPr lang="en-US" sz="950" kern="1200" dirty="0" smtClean="0">
                          <a:solidFill>
                            <a:schemeClr val="dk1"/>
                          </a:solidFill>
                          <a:latin typeface="Arial Black" pitchFamily="34" charset="0"/>
                          <a:ea typeface="+mn-ea"/>
                          <a:cs typeface="+mn-cs"/>
                        </a:rPr>
                      </a:br>
                      <a:r>
                        <a:rPr lang="en-US" sz="950" kern="1200" dirty="0" smtClean="0">
                          <a:solidFill>
                            <a:schemeClr val="dk1"/>
                          </a:solidFill>
                          <a:latin typeface="Arial Black" pitchFamily="34" charset="0"/>
                          <a:ea typeface="+mn-ea"/>
                          <a:cs typeface="+mn-cs"/>
                        </a:rPr>
                        <a:t>Q3: 145 facilities are in process to be completed</a:t>
                      </a:r>
                      <a:r>
                        <a:rPr lang="en-US" sz="950" kern="1200" baseline="0" dirty="0" smtClean="0">
                          <a:solidFill>
                            <a:schemeClr val="dk1"/>
                          </a:solidFill>
                          <a:latin typeface="Arial Black" pitchFamily="34" charset="0"/>
                          <a:ea typeface="+mn-ea"/>
                          <a:cs typeface="+mn-cs"/>
                        </a:rPr>
                        <a:t> plus</a:t>
                      </a:r>
                      <a:r>
                        <a:rPr lang="en-US" sz="950" kern="1200" dirty="0" smtClean="0">
                          <a:solidFill>
                            <a:schemeClr val="dk1"/>
                          </a:solidFill>
                          <a:latin typeface="Arial Black" pitchFamily="34" charset="0"/>
                          <a:ea typeface="+mn-ea"/>
                          <a:cs typeface="+mn-cs"/>
                        </a:rPr>
                        <a:t> 43</a:t>
                      </a:r>
                      <a:r>
                        <a:rPr lang="en-US" sz="950" kern="1200" baseline="0" dirty="0" smtClean="0">
                          <a:solidFill>
                            <a:schemeClr val="dk1"/>
                          </a:solidFill>
                          <a:latin typeface="Arial Black" pitchFamily="34" charset="0"/>
                          <a:ea typeface="+mn-ea"/>
                          <a:cs typeface="+mn-cs"/>
                        </a:rPr>
                        <a:t> facilities are completed</a:t>
                      </a:r>
                      <a:endParaRPr lang="en-ZA" sz="950" dirty="0">
                        <a:latin typeface="Arial Black" pitchFamily="34" charset="0"/>
                        <a:ea typeface="Calibri"/>
                        <a:cs typeface="Times New Roman"/>
                      </a:endParaRPr>
                    </a:p>
                  </a:txBody>
                  <a:tcPr marL="68581" marR="68581" marT="0" marB="0"/>
                </a:tc>
                <a:tc>
                  <a:txBody>
                    <a:bodyPr/>
                    <a:lstStyle/>
                    <a:p>
                      <a:pPr algn="l">
                        <a:lnSpc>
                          <a:spcPct val="115000"/>
                        </a:lnSpc>
                        <a:spcBef>
                          <a:spcPts val="1000"/>
                        </a:spcBef>
                        <a:spcAft>
                          <a:spcPts val="1000"/>
                        </a:spcAft>
                      </a:pPr>
                      <a:endParaRPr lang="en-ZA" sz="950" dirty="0">
                        <a:latin typeface="Arial Black" pitchFamily="34" charset="0"/>
                        <a:ea typeface="Times New Roman"/>
                        <a:cs typeface="Times New Roman"/>
                      </a:endParaRPr>
                    </a:p>
                  </a:txBody>
                  <a:tcPr marL="68581" marR="68581" marT="0" marB="0">
                    <a:solidFill>
                      <a:srgbClr val="FFFF00"/>
                    </a:solidFill>
                  </a:tcPr>
                </a:tc>
              </a:tr>
              <a:tr h="650489">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Calibri"/>
                          <a:cs typeface="Arial"/>
                        </a:rPr>
                        <a:t>Number of clinics and Community Health Centres constructed or revitalised</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latin typeface="Arial Black" pitchFamily="34" charset="0"/>
                          <a:ea typeface="Calibri"/>
                          <a:cs typeface="Arial"/>
                        </a:rPr>
                        <a:t>35</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29 new Clinics and CHC's in Final Completion</a:t>
                      </a:r>
                    </a:p>
                    <a:p>
                      <a:pPr>
                        <a:lnSpc>
                          <a:spcPct val="115000"/>
                        </a:lnSpc>
                        <a:spcAft>
                          <a:spcPts val="0"/>
                        </a:spcAft>
                      </a:pPr>
                      <a:r>
                        <a:rPr lang="en-US" sz="950" kern="1200" dirty="0" smtClean="0">
                          <a:solidFill>
                            <a:schemeClr val="dk1"/>
                          </a:solidFill>
                          <a:latin typeface="Arial Black" pitchFamily="34" charset="0"/>
                          <a:ea typeface="+mn-ea"/>
                          <a:cs typeface="+mn-cs"/>
                        </a:rPr>
                        <a:t>Q3: 44 clinics and CHC’s are currently being constructed and </a:t>
                      </a:r>
                      <a:r>
                        <a:rPr lang="en-US" sz="950" kern="1200" dirty="0" err="1" smtClean="0">
                          <a:solidFill>
                            <a:schemeClr val="dk1"/>
                          </a:solidFill>
                          <a:latin typeface="Arial Black" pitchFamily="34" charset="0"/>
                          <a:ea typeface="+mn-ea"/>
                          <a:cs typeface="+mn-cs"/>
                        </a:rPr>
                        <a:t>revitalised</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00B050"/>
                    </a:solidFill>
                  </a:tcPr>
                </a:tc>
              </a:tr>
              <a:tr h="325245">
                <a:tc vMerge="1">
                  <a:txBody>
                    <a:bodyPr/>
                    <a:lstStyle/>
                    <a:p>
                      <a:endParaRPr lang="en-ZA"/>
                    </a:p>
                  </a:txBody>
                  <a:tcPr/>
                </a:tc>
                <a:tc>
                  <a:txBody>
                    <a:bodyPr/>
                    <a:lstStyle/>
                    <a:p>
                      <a:pPr>
                        <a:lnSpc>
                          <a:spcPct val="115000"/>
                        </a:lnSpc>
                        <a:spcAft>
                          <a:spcPts val="0"/>
                        </a:spcAft>
                      </a:pPr>
                      <a:r>
                        <a:rPr lang="en-ZA" sz="950">
                          <a:latin typeface="Arial Black" pitchFamily="34" charset="0"/>
                          <a:ea typeface="Calibri"/>
                          <a:cs typeface="Arial"/>
                        </a:rPr>
                        <a:t>Number of hospitals constructed or revitalised</a:t>
                      </a:r>
                      <a:endParaRPr lang="en-ZA" sz="95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latin typeface="Arial Black" pitchFamily="34" charset="0"/>
                          <a:ea typeface="Calibri"/>
                          <a:cs typeface="Arial"/>
                        </a:rPr>
                        <a:t>2</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950" dirty="0" smtClean="0">
                          <a:latin typeface="Arial Black" pitchFamily="34" charset="0"/>
                          <a:ea typeface="Calibri"/>
                          <a:cs typeface="Arial"/>
                        </a:rPr>
                        <a:t>Q2:  </a:t>
                      </a:r>
                      <a:r>
                        <a:rPr lang="en-US" sz="950" kern="1200" dirty="0" smtClean="0">
                          <a:solidFill>
                            <a:schemeClr val="dk1"/>
                          </a:solidFill>
                          <a:latin typeface="Arial Black" pitchFamily="34" charset="0"/>
                          <a:ea typeface="+mn-ea"/>
                          <a:cs typeface="+mn-cs"/>
                        </a:rPr>
                        <a:t>4 new Hospitals in Final Completion</a:t>
                      </a:r>
                      <a:endParaRPr lang="en-ZA" sz="950" dirty="0" smtClean="0">
                        <a:latin typeface="Arial Black" pitchFamily="34" charset="0"/>
                        <a:ea typeface="Calibri"/>
                        <a:cs typeface="Arial"/>
                      </a:endParaRPr>
                    </a:p>
                    <a:p>
                      <a:pPr>
                        <a:lnSpc>
                          <a:spcPct val="115000"/>
                        </a:lnSpc>
                        <a:spcAft>
                          <a:spcPts val="0"/>
                        </a:spcAft>
                      </a:pPr>
                      <a:r>
                        <a:rPr lang="en-ZA" sz="950" dirty="0" smtClean="0">
                          <a:latin typeface="Arial Black" pitchFamily="34" charset="0"/>
                          <a:ea typeface="Calibri"/>
                          <a:cs typeface="Arial"/>
                        </a:rPr>
                        <a:t>Q3:  3 </a:t>
                      </a:r>
                      <a:r>
                        <a:rPr lang="en-ZA" sz="950" dirty="0">
                          <a:latin typeface="Arial Black" pitchFamily="34" charset="0"/>
                          <a:ea typeface="Calibri"/>
                          <a:cs typeface="Arial"/>
                        </a:rPr>
                        <a:t>Hospitals in </a:t>
                      </a:r>
                      <a:r>
                        <a:rPr lang="en-ZA" sz="950" dirty="0" smtClean="0">
                          <a:latin typeface="Arial Black" pitchFamily="34" charset="0"/>
                          <a:ea typeface="Calibri"/>
                          <a:cs typeface="Arial"/>
                        </a:rPr>
                        <a:t>final completion phase, and one is completed</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00B050"/>
                    </a:solidFill>
                  </a:tcPr>
                </a:tc>
              </a:tr>
              <a:tr h="650489">
                <a:tc vMerge="1">
                  <a:txBody>
                    <a:bodyPr/>
                    <a:lstStyle/>
                    <a:p>
                      <a:endParaRPr lang="en-ZA"/>
                    </a:p>
                  </a:txBody>
                  <a:tcPr/>
                </a:tc>
                <a:tc>
                  <a:txBody>
                    <a:bodyPr/>
                    <a:lstStyle/>
                    <a:p>
                      <a:pPr algn="just">
                        <a:lnSpc>
                          <a:spcPct val="115000"/>
                        </a:lnSpc>
                        <a:spcAft>
                          <a:spcPts val="0"/>
                        </a:spcAft>
                      </a:pPr>
                      <a:r>
                        <a:rPr lang="en-ZA" sz="950" dirty="0">
                          <a:latin typeface="Arial Black" pitchFamily="34" charset="0"/>
                          <a:ea typeface="Calibri"/>
                          <a:cs typeface="Arial"/>
                        </a:rPr>
                        <a:t>Number of new facilities that comply with gazetted infrastructure Norms &amp; Standards</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latin typeface="Arial Black" pitchFamily="34" charset="0"/>
                          <a:ea typeface="Calibri"/>
                          <a:cs typeface="Arial"/>
                        </a:rPr>
                        <a:t>37 </a:t>
                      </a:r>
                      <a:r>
                        <a:rPr lang="en-ZA" sz="950" dirty="0">
                          <a:latin typeface="Arial Black" pitchFamily="34" charset="0"/>
                          <a:ea typeface="Calibri"/>
                          <a:cs typeface="Arial"/>
                        </a:rPr>
                        <a:t>new facilities</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Q3: 21 facilities comply with </a:t>
                      </a:r>
                      <a:r>
                        <a:rPr lang="en-US" sz="950" kern="1200" dirty="0" err="1" smtClean="0">
                          <a:solidFill>
                            <a:schemeClr val="dk1"/>
                          </a:solidFill>
                          <a:latin typeface="Arial Black" pitchFamily="34" charset="0"/>
                          <a:ea typeface="+mn-ea"/>
                          <a:cs typeface="+mn-cs"/>
                        </a:rPr>
                        <a:t>gazetted</a:t>
                      </a:r>
                      <a:r>
                        <a:rPr lang="en-US" sz="950" kern="1200" dirty="0" smtClean="0">
                          <a:solidFill>
                            <a:schemeClr val="dk1"/>
                          </a:solidFill>
                          <a:latin typeface="Arial Black" pitchFamily="34" charset="0"/>
                          <a:ea typeface="+mn-ea"/>
                          <a:cs typeface="+mn-cs"/>
                        </a:rPr>
                        <a:t> infrastructure Norms &amp; Standards</a:t>
                      </a:r>
                      <a:endParaRPr lang="en-ZA" sz="950" b="1"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FFFF00"/>
                    </a:solidFill>
                  </a:tcPr>
                </a:tc>
              </a:tr>
              <a:tr h="813112">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Calibri"/>
                          <a:cs typeface="Arial"/>
                        </a:rPr>
                        <a:t>Develop a Infrastructure  Monitoring System</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95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950" b="0" i="0" u="none" strike="noStrike" cap="none" normalizeH="0" baseline="0" dirty="0" smtClean="0">
                          <a:ln>
                            <a:noFill/>
                          </a:ln>
                          <a:solidFill>
                            <a:srgbClr val="000000"/>
                          </a:solidFill>
                          <a:effectLst/>
                          <a:latin typeface="Arial Black" pitchFamily="34" charset="0"/>
                          <a:cs typeface="Times New Roman" pitchFamily="18" charset="0"/>
                        </a:rPr>
                        <a:t>: </a:t>
                      </a:r>
                      <a:r>
                        <a:rPr lang="en-ZA" sz="950" dirty="0" smtClean="0">
                          <a:latin typeface="Arial Black" pitchFamily="34" charset="0"/>
                          <a:ea typeface="Calibri"/>
                          <a:cs typeface="Arial"/>
                        </a:rPr>
                        <a:t>Infrastructure  </a:t>
                      </a:r>
                      <a:r>
                        <a:rPr lang="en-ZA" sz="950" dirty="0">
                          <a:latin typeface="Arial Black" pitchFamily="34" charset="0"/>
                          <a:ea typeface="Calibri"/>
                          <a:cs typeface="Arial"/>
                        </a:rPr>
                        <a:t>Monitoring System fully developed and tabled at NHC</a:t>
                      </a:r>
                      <a:endParaRPr lang="en-ZA" sz="950" dirty="0">
                        <a:latin typeface="Arial Black" pitchFamily="34" charset="0"/>
                        <a:ea typeface="Calibri"/>
                        <a:cs typeface="Times New Roman"/>
                      </a:endParaRPr>
                    </a:p>
                  </a:txBody>
                  <a:tcPr marL="68581" marR="68581" marT="0" marB="0"/>
                </a:tc>
                <a:tc>
                  <a:txBody>
                    <a:bodyPr/>
                    <a:lstStyle/>
                    <a:p>
                      <a:pPr algn="l">
                        <a:lnSpc>
                          <a:spcPct val="115000"/>
                        </a:lnSpc>
                        <a:spcBef>
                          <a:spcPts val="1000"/>
                        </a:spcBef>
                        <a:spcAft>
                          <a:spcPts val="1000"/>
                        </a:spcAft>
                      </a:pPr>
                      <a:r>
                        <a:rPr lang="en-US" sz="950" kern="1200" dirty="0" smtClean="0">
                          <a:solidFill>
                            <a:schemeClr val="dk1"/>
                          </a:solidFill>
                          <a:latin typeface="Arial Black" pitchFamily="34" charset="0"/>
                          <a:ea typeface="+mn-ea"/>
                          <a:cs typeface="+mn-cs"/>
                        </a:rPr>
                        <a:t>Q2&amp; Q3: Currently in development phase of Infrastructure Monitoring System</a:t>
                      </a:r>
                      <a:endParaRPr lang="en-ZA" sz="950" dirty="0">
                        <a:latin typeface="Arial Black" pitchFamily="34" charset="0"/>
                        <a:ea typeface="Times New Roman"/>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FFFF00"/>
                    </a:solidFill>
                  </a:tcPr>
                </a:tc>
              </a:tr>
            </a:tbl>
          </a:graphicData>
        </a:graphic>
      </p:graphicFrame>
      <p:sp>
        <p:nvSpPr>
          <p:cNvPr id="51251" name="Slide Number Placeholder 19"/>
          <p:cNvSpPr txBox="1">
            <a:spLocks/>
          </p:cNvSpPr>
          <p:nvPr/>
        </p:nvSpPr>
        <p:spPr bwMode="auto">
          <a:xfrm>
            <a:off x="8316913" y="6381750"/>
            <a:ext cx="549275" cy="365125"/>
          </a:xfrm>
          <a:prstGeom prst="rect">
            <a:avLst/>
          </a:prstGeom>
          <a:noFill/>
          <a:ln w="9525">
            <a:noFill/>
            <a:miter lim="800000"/>
            <a:headEnd/>
            <a:tailEnd/>
          </a:ln>
        </p:spPr>
        <p:txBody>
          <a:bodyPr/>
          <a:lstStyle/>
          <a:p>
            <a:r>
              <a:rPr lang="en-US"/>
              <a:t>44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52227" name="Slide Number Placeholder 19"/>
          <p:cNvSpPr txBox="1">
            <a:spLocks/>
          </p:cNvSpPr>
          <p:nvPr/>
        </p:nvSpPr>
        <p:spPr bwMode="auto">
          <a:xfrm>
            <a:off x="8172450" y="6356350"/>
            <a:ext cx="514350" cy="365125"/>
          </a:xfrm>
          <a:prstGeom prst="rect">
            <a:avLst/>
          </a:prstGeom>
          <a:noFill/>
          <a:ln w="9525">
            <a:noFill/>
            <a:miter lim="800000"/>
            <a:headEnd/>
            <a:tailEnd/>
          </a:ln>
        </p:spPr>
        <p:txBody>
          <a:bodyPr/>
          <a:lstStyle/>
          <a:p>
            <a:pPr algn="r"/>
            <a:endParaRPr lang="en-US"/>
          </a:p>
        </p:txBody>
      </p:sp>
      <p:sp>
        <p:nvSpPr>
          <p:cNvPr id="52228"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chemeClr val="bg1"/>
                </a:solidFill>
              </a:rPr>
              <a:t>Programme 5:</a:t>
            </a:r>
            <a:r>
              <a:rPr lang="en-ZA" sz="2600" b="1">
                <a:solidFill>
                  <a:schemeClr val="bg1"/>
                </a:solidFill>
              </a:rPr>
              <a:t> Hospitals, Tertiary Services and Workforce Development</a:t>
            </a:r>
            <a:endParaRPr lang="en-GB" sz="26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125538"/>
          <a:ext cx="8785225" cy="4047590"/>
        </p:xfrm>
        <a:graphic>
          <a:graphicData uri="http://schemas.openxmlformats.org/drawingml/2006/table">
            <a:tbl>
              <a:tblPr firstRow="1" bandRow="1">
                <a:tableStyleId>{5C22544A-7EE6-4342-B048-85BDC9FD1C3A}</a:tableStyleId>
              </a:tblPr>
              <a:tblGrid>
                <a:gridCol w="1080259"/>
                <a:gridCol w="2304289"/>
                <a:gridCol w="1872235"/>
                <a:gridCol w="2232280"/>
                <a:gridCol w="1296162"/>
              </a:tblGrid>
              <a:tr h="601159">
                <a:tc>
                  <a:txBody>
                    <a:bodyPr/>
                    <a:lstStyle/>
                    <a:p>
                      <a:pPr algn="l"/>
                      <a:r>
                        <a:rPr lang="en-US" sz="1000" dirty="0" smtClean="0">
                          <a:solidFill>
                            <a:schemeClr val="bg1"/>
                          </a:solidFill>
                          <a:latin typeface="Arial Black" pitchFamily="34" charset="0"/>
                        </a:rPr>
                        <a:t>Strategic Objective</a:t>
                      </a:r>
                      <a:endParaRPr lang="en-US" sz="1000" dirty="0">
                        <a:solidFill>
                          <a:schemeClr val="bg1"/>
                        </a:solidFill>
                        <a:latin typeface="Arial Black" pitchFamily="34" charset="0"/>
                      </a:endParaRPr>
                    </a:p>
                  </a:txBody>
                  <a:tcPr marL="91441" marR="91441" marT="45719" marB="45719"/>
                </a:tc>
                <a:tc>
                  <a:txBody>
                    <a:bodyPr/>
                    <a:lstStyle/>
                    <a:p>
                      <a:pPr algn="l"/>
                      <a:r>
                        <a:rPr lang="en-US" sz="1000" dirty="0" smtClean="0">
                          <a:solidFill>
                            <a:schemeClr val="bg1"/>
                          </a:solidFill>
                          <a:latin typeface="Arial Black" pitchFamily="34" charset="0"/>
                        </a:rPr>
                        <a:t>Indicator</a:t>
                      </a:r>
                      <a:endParaRPr lang="en-US" sz="1000" dirty="0">
                        <a:solidFill>
                          <a:schemeClr val="bg1"/>
                        </a:solidFill>
                        <a:latin typeface="Arial Black" pitchFamily="34" charset="0"/>
                      </a:endParaRPr>
                    </a:p>
                  </a:txBody>
                  <a:tcPr marL="91441" marR="91441" marT="45719" marB="45719"/>
                </a:tc>
                <a:tc>
                  <a:txBody>
                    <a:bodyPr/>
                    <a:lstStyle/>
                    <a:p>
                      <a:pPr algn="l"/>
                      <a:r>
                        <a:rPr lang="en-US" sz="1000" baseline="0" dirty="0" smtClean="0">
                          <a:solidFill>
                            <a:schemeClr val="bg1"/>
                          </a:solidFill>
                          <a:latin typeface="Arial Black" pitchFamily="34" charset="0"/>
                        </a:rPr>
                        <a:t> </a:t>
                      </a:r>
                      <a:r>
                        <a:rPr lang="en-US" sz="1000" dirty="0" smtClean="0">
                          <a:solidFill>
                            <a:schemeClr val="bg1"/>
                          </a:solidFill>
                          <a:latin typeface="Arial Black" pitchFamily="34" charset="0"/>
                        </a:rPr>
                        <a:t>Target</a:t>
                      </a:r>
                      <a:endParaRPr lang="en-US" sz="1000" dirty="0">
                        <a:solidFill>
                          <a:schemeClr val="bg1"/>
                        </a:solidFill>
                        <a:latin typeface="Arial Black" pitchFamily="34" charset="0"/>
                      </a:endParaRPr>
                    </a:p>
                  </a:txBody>
                  <a:tcPr marL="91441" marR="91441" marT="45719" marB="45719"/>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L="91441" marR="91441"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pPr algn="l"/>
                      <a:endParaRPr lang="en-US" sz="1000" dirty="0">
                        <a:solidFill>
                          <a:schemeClr val="bg1"/>
                        </a:solidFill>
                        <a:latin typeface="Arial Black" pitchFamily="34" charset="0"/>
                      </a:endParaRPr>
                    </a:p>
                  </a:txBody>
                  <a:tcPr marL="91441" marR="91441" marT="45719" marB="45719"/>
                </a:tc>
              </a:tr>
              <a:tr h="1025131">
                <a:tc rowSpan="4">
                  <a:txBody>
                    <a:bodyPr/>
                    <a:lstStyle/>
                    <a:p>
                      <a:pPr>
                        <a:lnSpc>
                          <a:spcPct val="115000"/>
                        </a:lnSpc>
                        <a:spcAft>
                          <a:spcPts val="0"/>
                        </a:spcAft>
                      </a:pPr>
                      <a:r>
                        <a:rPr lang="en-ZA" sz="1000" dirty="0">
                          <a:latin typeface="Arial Black" pitchFamily="34" charset="0"/>
                          <a:ea typeface="Calibri"/>
                          <a:cs typeface="Arial"/>
                        </a:rPr>
                        <a:t>Develop and implement health workforce staffing norms and standards</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000">
                          <a:latin typeface="Arial Black" pitchFamily="34" charset="0"/>
                          <a:ea typeface="Calibri"/>
                          <a:cs typeface="Arial"/>
                        </a:rPr>
                        <a:t>Develop guidelines for HRH norms and standards using the WISN methodology</a:t>
                      </a:r>
                      <a:endParaRPr lang="en-ZA" sz="100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latin typeface="Arial Black" pitchFamily="34" charset="0"/>
                          <a:ea typeface="Calibri"/>
                          <a:cs typeface="Arial"/>
                        </a:rPr>
                        <a:t>Guidelines </a:t>
                      </a:r>
                      <a:r>
                        <a:rPr lang="en-ZA" sz="1000" dirty="0">
                          <a:latin typeface="Arial Black" pitchFamily="34" charset="0"/>
                          <a:ea typeface="Calibri"/>
                          <a:cs typeface="Arial"/>
                        </a:rPr>
                        <a:t>for HRH Norms for District and specialised hospitals developed.      </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a:t>
                      </a:r>
                      <a:r>
                        <a:rPr lang="en-US" sz="1000" kern="1200" dirty="0" err="1" smtClean="0">
                          <a:solidFill>
                            <a:schemeClr val="dk1"/>
                          </a:solidFill>
                          <a:latin typeface="Arial Black" pitchFamily="34" charset="0"/>
                          <a:ea typeface="+mn-ea"/>
                          <a:cs typeface="+mn-cs"/>
                        </a:rPr>
                        <a:t>Workplan</a:t>
                      </a:r>
                      <a:r>
                        <a:rPr lang="en-US" sz="1000" kern="1200" baseline="0" dirty="0" smtClean="0">
                          <a:solidFill>
                            <a:schemeClr val="dk1"/>
                          </a:solidFill>
                          <a:latin typeface="Arial Black" pitchFamily="34" charset="0"/>
                          <a:ea typeface="+mn-ea"/>
                          <a:cs typeface="+mn-cs"/>
                        </a:rPr>
                        <a:t> developed</a:t>
                      </a:r>
                      <a:endParaRPr lang="en-US" sz="1000" kern="1200" dirty="0" smtClean="0">
                        <a:solidFill>
                          <a:schemeClr val="dk1"/>
                        </a:solidFill>
                        <a:latin typeface="Arial Black" pitchFamily="34" charset="0"/>
                        <a:ea typeface="+mn-ea"/>
                        <a:cs typeface="+mn-cs"/>
                      </a:endParaRPr>
                    </a:p>
                    <a:p>
                      <a:pPr>
                        <a:lnSpc>
                          <a:spcPct val="115000"/>
                        </a:lnSpc>
                        <a:spcAft>
                          <a:spcPts val="0"/>
                        </a:spcAft>
                      </a:pPr>
                      <a:r>
                        <a:rPr lang="en-US" sz="1000" kern="1200" dirty="0" smtClean="0">
                          <a:solidFill>
                            <a:schemeClr val="dk1"/>
                          </a:solidFill>
                          <a:latin typeface="Arial Black" pitchFamily="34" charset="0"/>
                          <a:ea typeface="+mn-ea"/>
                          <a:cs typeface="+mn-cs"/>
                        </a:rPr>
                        <a:t>Q3: Facility services and high level activities, based on package of services and relevant policy documents </a:t>
                      </a:r>
                      <a:r>
                        <a:rPr lang="en-US" sz="1000" kern="1200" dirty="0" err="1" smtClean="0">
                          <a:solidFill>
                            <a:schemeClr val="dk1"/>
                          </a:solidFill>
                          <a:latin typeface="Arial Black" pitchFamily="34" charset="0"/>
                          <a:ea typeface="+mn-ea"/>
                          <a:cs typeface="+mn-cs"/>
                        </a:rPr>
                        <a:t>analysed</a:t>
                      </a:r>
                      <a:r>
                        <a:rPr lang="en-US" sz="1000" kern="1200" dirty="0" smtClean="0">
                          <a:solidFill>
                            <a:schemeClr val="dk1"/>
                          </a:solidFill>
                          <a:latin typeface="Arial Black" pitchFamily="34" charset="0"/>
                          <a:ea typeface="+mn-ea"/>
                          <a:cs typeface="+mn-cs"/>
                        </a:rPr>
                        <a:t> for the development of guidelines</a:t>
                      </a:r>
                      <a:endParaRPr lang="en-ZA" sz="100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1000" dirty="0" smtClean="0">
                        <a:latin typeface="Arial Black" pitchFamily="34" charset="0"/>
                        <a:ea typeface="Calibri"/>
                        <a:cs typeface="Times New Roman"/>
                      </a:endParaRPr>
                    </a:p>
                  </a:txBody>
                  <a:tcPr marL="68581" marR="68581" marT="0" marB="0">
                    <a:solidFill>
                      <a:srgbClr val="FFFF00"/>
                    </a:solidFill>
                  </a:tcPr>
                </a:tc>
              </a:tr>
              <a:tr h="893196">
                <a:tc vMerge="1">
                  <a:txBody>
                    <a:bodyPr/>
                    <a:lstStyle/>
                    <a:p>
                      <a:endParaRPr lang="en-ZA"/>
                    </a:p>
                  </a:txBody>
                  <a:tcPr/>
                </a:tc>
                <a:tc>
                  <a:txBody>
                    <a:bodyPr/>
                    <a:lstStyle/>
                    <a:p>
                      <a:pPr>
                        <a:lnSpc>
                          <a:spcPct val="115000"/>
                        </a:lnSpc>
                        <a:spcAft>
                          <a:spcPts val="0"/>
                        </a:spcAft>
                      </a:pPr>
                      <a:r>
                        <a:rPr lang="en-ZA" sz="1000" dirty="0">
                          <a:solidFill>
                            <a:srgbClr val="000000"/>
                          </a:solidFill>
                          <a:latin typeface="Arial Black" pitchFamily="34" charset="0"/>
                          <a:ea typeface="Calibri"/>
                          <a:cs typeface="Arial"/>
                        </a:rPr>
                        <a:t>Number of facilities benchmarked against PHC staffing normative guidelines</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solidFill>
                            <a:srgbClr val="000000"/>
                          </a:solidFill>
                          <a:latin typeface="Arial Black" pitchFamily="34" charset="0"/>
                          <a:ea typeface="Calibri"/>
                          <a:cs typeface="Arial"/>
                        </a:rPr>
                        <a:t>1000</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Q2:  710 facilities benchmarked</a:t>
                      </a:r>
                      <a:r>
                        <a:rPr lang="en-US" sz="1000" kern="1200" baseline="0" dirty="0" smtClean="0">
                          <a:solidFill>
                            <a:schemeClr val="dk1"/>
                          </a:solidFill>
                          <a:latin typeface="Arial Black" pitchFamily="34" charset="0"/>
                          <a:ea typeface="+mn-ea"/>
                          <a:cs typeface="+mn-cs"/>
                        </a:rPr>
                        <a:t> </a:t>
                      </a:r>
                    </a:p>
                    <a:p>
                      <a:pPr>
                        <a:lnSpc>
                          <a:spcPct val="115000"/>
                        </a:lnSpc>
                        <a:spcAft>
                          <a:spcPts val="0"/>
                        </a:spcAft>
                      </a:pPr>
                      <a:endParaRPr lang="en-US" sz="1000" kern="1200" dirty="0" smtClean="0">
                        <a:solidFill>
                          <a:schemeClr val="dk1"/>
                        </a:solidFill>
                        <a:latin typeface="Arial Black" pitchFamily="34" charset="0"/>
                        <a:ea typeface="+mn-ea"/>
                        <a:cs typeface="+mn-cs"/>
                      </a:endParaRPr>
                    </a:p>
                    <a:p>
                      <a:pPr>
                        <a:lnSpc>
                          <a:spcPct val="115000"/>
                        </a:lnSpc>
                        <a:spcAft>
                          <a:spcPts val="0"/>
                        </a:spcAft>
                      </a:pPr>
                      <a:r>
                        <a:rPr lang="en-US" sz="1000" kern="1200" dirty="0" smtClean="0">
                          <a:solidFill>
                            <a:schemeClr val="dk1"/>
                          </a:solidFill>
                          <a:latin typeface="Arial Black" pitchFamily="34" charset="0"/>
                          <a:ea typeface="+mn-ea"/>
                          <a:cs typeface="+mn-cs"/>
                        </a:rPr>
                        <a:t>Q3: 890 facilities benchmarked</a:t>
                      </a:r>
                      <a:endParaRPr lang="en-ZA" sz="1000" dirty="0">
                        <a:latin typeface="Arial Black" pitchFamily="34" charset="0"/>
                        <a:ea typeface="Calibri"/>
                        <a:cs typeface="Times New Roman"/>
                      </a:endParaRPr>
                    </a:p>
                  </a:txBody>
                  <a:tcPr marL="68581" marR="68581" marT="0" marB="0"/>
                </a:tc>
                <a:tc>
                  <a:txBody>
                    <a:bodyPr/>
                    <a:lstStyle/>
                    <a:p>
                      <a:pPr algn="l">
                        <a:lnSpc>
                          <a:spcPct val="115000"/>
                        </a:lnSpc>
                        <a:spcBef>
                          <a:spcPts val="1000"/>
                        </a:spcBef>
                        <a:spcAft>
                          <a:spcPts val="1000"/>
                        </a:spcAft>
                      </a:pPr>
                      <a:endParaRPr lang="en-ZA" sz="1000" dirty="0">
                        <a:solidFill>
                          <a:srgbClr val="00B050"/>
                        </a:solidFill>
                        <a:latin typeface="Arial Black" pitchFamily="34" charset="0"/>
                        <a:ea typeface="Times New Roman"/>
                        <a:cs typeface="Times New Roman"/>
                      </a:endParaRPr>
                    </a:p>
                  </a:txBody>
                  <a:tcPr marL="68581" marR="68581" marT="0" marB="0">
                    <a:solidFill>
                      <a:srgbClr val="00B050"/>
                    </a:solidFill>
                  </a:tcPr>
                </a:tc>
              </a:tr>
              <a:tr h="936104">
                <a:tc vMerge="1">
                  <a:txBody>
                    <a:bodyPr/>
                    <a:lstStyle/>
                    <a:p>
                      <a:endParaRPr lang="en-ZA"/>
                    </a:p>
                  </a:txBody>
                  <a:tcPr/>
                </a:tc>
                <a:tc>
                  <a:txBody>
                    <a:bodyPr/>
                    <a:lstStyle/>
                    <a:p>
                      <a:pPr>
                        <a:lnSpc>
                          <a:spcPct val="115000"/>
                        </a:lnSpc>
                        <a:spcAft>
                          <a:spcPts val="0"/>
                        </a:spcAft>
                      </a:pPr>
                      <a:endParaRPr lang="en-ZA" sz="1000" dirty="0">
                        <a:latin typeface="Arial Black" pitchFamily="34" charset="0"/>
                        <a:ea typeface="Calibri"/>
                        <a:cs typeface="Arial"/>
                      </a:endParaRPr>
                    </a:p>
                  </a:txBody>
                  <a:tcPr marL="68581" marR="68581"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lang="en-ZA" sz="1000" dirty="0" smtClean="0">
                          <a:latin typeface="Arial Black" pitchFamily="34" charset="0"/>
                          <a:ea typeface="Calibri"/>
                          <a:cs typeface="Arial"/>
                        </a:rPr>
                        <a:t>Tertiary</a:t>
                      </a:r>
                      <a:r>
                        <a:rPr lang="en-ZA" sz="1000" dirty="0">
                          <a:latin typeface="Arial Black" pitchFamily="34" charset="0"/>
                          <a:ea typeface="Calibri"/>
                          <a:cs typeface="Arial"/>
                        </a:rPr>
                        <a:t>, Regional and Central Hospital managers oriented on WISN tool and methodology</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1000" kern="1200" dirty="0" smtClean="0">
                          <a:solidFill>
                            <a:schemeClr val="dk1"/>
                          </a:solidFill>
                          <a:latin typeface="Arial Black" pitchFamily="34" charset="0"/>
                          <a:ea typeface="+mn-ea"/>
                          <a:cs typeface="+mn-cs"/>
                        </a:rPr>
                        <a:t>Tertiary, Regional &amp; Central hospital managers included in the orientation of District hospital managers</a:t>
                      </a:r>
                      <a:endParaRPr lang="en-ZA" sz="100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1000" dirty="0" smtClean="0">
                        <a:latin typeface="Arial Black" pitchFamily="34" charset="0"/>
                        <a:ea typeface="Calibri"/>
                        <a:cs typeface="Times New Roman"/>
                      </a:endParaRPr>
                    </a:p>
                  </a:txBody>
                  <a:tcPr marL="68581" marR="68581" marT="0" marB="0">
                    <a:solidFill>
                      <a:srgbClr val="00B050"/>
                    </a:solidFill>
                  </a:tcPr>
                </a:tc>
              </a:tr>
              <a:tr h="390311">
                <a:tc vMerge="1">
                  <a:txBody>
                    <a:bodyPr/>
                    <a:lstStyle/>
                    <a:p>
                      <a:endParaRPr lang="en-ZA"/>
                    </a:p>
                  </a:txBody>
                  <a:tcPr/>
                </a:tc>
                <a:tc>
                  <a:txBody>
                    <a:bodyPr/>
                    <a:lstStyle/>
                    <a:p>
                      <a:pPr>
                        <a:lnSpc>
                          <a:spcPct val="115000"/>
                        </a:lnSpc>
                        <a:spcAft>
                          <a:spcPts val="0"/>
                        </a:spcAft>
                      </a:pPr>
                      <a:r>
                        <a:rPr lang="en-ZA" sz="1000" dirty="0">
                          <a:latin typeface="Arial Black" pitchFamily="34" charset="0"/>
                          <a:ea typeface="Calibri"/>
                          <a:cs typeface="Arial"/>
                        </a:rPr>
                        <a:t>Number of RTC's established</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lang="en-ZA" sz="1000" dirty="0" smtClean="0">
                          <a:solidFill>
                            <a:srgbClr val="000000"/>
                          </a:solidFill>
                          <a:latin typeface="Arial Black" pitchFamily="34" charset="0"/>
                          <a:ea typeface="Calibri"/>
                          <a:cs typeface="Arial"/>
                        </a:rPr>
                        <a:t>5RTCs </a:t>
                      </a:r>
                      <a:r>
                        <a:rPr lang="en-ZA" sz="1000" dirty="0">
                          <a:solidFill>
                            <a:srgbClr val="000000"/>
                          </a:solidFill>
                          <a:latin typeface="Arial Black" pitchFamily="34" charset="0"/>
                          <a:ea typeface="Calibri"/>
                          <a:cs typeface="Arial"/>
                        </a:rPr>
                        <a:t>established</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000" dirty="0" smtClean="0">
                          <a:solidFill>
                            <a:srgbClr val="000000"/>
                          </a:solidFill>
                          <a:latin typeface="Arial Black" pitchFamily="34" charset="0"/>
                          <a:ea typeface="Calibri"/>
                          <a:cs typeface="Arial"/>
                        </a:rPr>
                        <a:t>Q2&amp; Q3: 5 </a:t>
                      </a:r>
                      <a:r>
                        <a:rPr lang="en-ZA" sz="1000" dirty="0">
                          <a:solidFill>
                            <a:srgbClr val="000000"/>
                          </a:solidFill>
                          <a:latin typeface="Arial Black" pitchFamily="34" charset="0"/>
                          <a:ea typeface="Calibri"/>
                          <a:cs typeface="Arial"/>
                        </a:rPr>
                        <a:t>RTCs established</a:t>
                      </a:r>
                      <a:endParaRPr lang="en-ZA" sz="100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1000" dirty="0" smtClean="0">
                        <a:latin typeface="Arial Black" pitchFamily="34" charset="0"/>
                        <a:ea typeface="Calibri"/>
                        <a:cs typeface="Times New Roman"/>
                      </a:endParaRPr>
                    </a:p>
                  </a:txBody>
                  <a:tcPr marL="68581" marR="68581" marT="0" marB="0">
                    <a:solidFill>
                      <a:srgbClr val="00B050"/>
                    </a:solidFill>
                  </a:tcPr>
                </a:tc>
              </a:tr>
            </a:tbl>
          </a:graphicData>
        </a:graphic>
      </p:graphicFrame>
      <p:sp>
        <p:nvSpPr>
          <p:cNvPr id="52265"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45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5325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53252"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chemeClr val="bg1"/>
                </a:solidFill>
              </a:rPr>
              <a:t>Programme 5:</a:t>
            </a:r>
            <a:r>
              <a:rPr lang="en-ZA" sz="2600" b="1">
                <a:solidFill>
                  <a:schemeClr val="bg1"/>
                </a:solidFill>
              </a:rPr>
              <a:t> Hospitals, Tertiary Services and Workforce Development</a:t>
            </a:r>
            <a:endParaRPr lang="en-GB" sz="26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 y="1197437"/>
          <a:ext cx="9144000" cy="5874901"/>
        </p:xfrm>
        <a:graphic>
          <a:graphicData uri="http://schemas.openxmlformats.org/drawingml/2006/table">
            <a:tbl>
              <a:tblPr firstRow="1" bandRow="1">
                <a:tableStyleId>{5C22544A-7EE6-4342-B048-85BDC9FD1C3A}</a:tableStyleId>
              </a:tblPr>
              <a:tblGrid>
                <a:gridCol w="1312258"/>
                <a:gridCol w="2113991"/>
                <a:gridCol w="2186806"/>
                <a:gridCol w="2259751"/>
                <a:gridCol w="1271194"/>
              </a:tblGrid>
              <a:tr h="548794">
                <a:tc>
                  <a:txBody>
                    <a:bodyPr/>
                    <a:lstStyle/>
                    <a:p>
                      <a:pPr algn="l"/>
                      <a:r>
                        <a:rPr lang="en-US" sz="950" dirty="0" smtClean="0">
                          <a:solidFill>
                            <a:schemeClr val="bg1"/>
                          </a:solidFill>
                          <a:latin typeface="Arial Black" pitchFamily="34" charset="0"/>
                        </a:rPr>
                        <a:t>Strategic Objective</a:t>
                      </a:r>
                      <a:endParaRPr lang="en-US" sz="950" dirty="0">
                        <a:solidFill>
                          <a:schemeClr val="bg1"/>
                        </a:solidFill>
                        <a:latin typeface="Arial Black" pitchFamily="34" charset="0"/>
                      </a:endParaRPr>
                    </a:p>
                  </a:txBody>
                  <a:tcPr marL="91441" marR="91441" marT="45725" marB="45725"/>
                </a:tc>
                <a:tc>
                  <a:txBody>
                    <a:bodyPr/>
                    <a:lstStyle/>
                    <a:p>
                      <a:pPr algn="l"/>
                      <a:r>
                        <a:rPr lang="en-US" sz="950" dirty="0" smtClean="0">
                          <a:solidFill>
                            <a:schemeClr val="bg1"/>
                          </a:solidFill>
                          <a:latin typeface="Arial Black" pitchFamily="34" charset="0"/>
                        </a:rPr>
                        <a:t>Indicator</a:t>
                      </a:r>
                      <a:endParaRPr lang="en-US" sz="950" dirty="0">
                        <a:solidFill>
                          <a:schemeClr val="bg1"/>
                        </a:solidFill>
                        <a:latin typeface="Arial Black" pitchFamily="34" charset="0"/>
                      </a:endParaRPr>
                    </a:p>
                  </a:txBody>
                  <a:tcPr marL="91441" marR="91441" marT="45725" marB="45725"/>
                </a:tc>
                <a:tc>
                  <a:txBody>
                    <a:bodyPr/>
                    <a:lstStyle/>
                    <a:p>
                      <a:pPr algn="l"/>
                      <a:r>
                        <a:rPr lang="en-US" sz="950" dirty="0" smtClean="0">
                          <a:solidFill>
                            <a:schemeClr val="bg1"/>
                          </a:solidFill>
                          <a:latin typeface="Arial Black" pitchFamily="34" charset="0"/>
                        </a:rPr>
                        <a:t>Target</a:t>
                      </a:r>
                      <a:endParaRPr lang="en-US" sz="950" dirty="0">
                        <a:solidFill>
                          <a:schemeClr val="bg1"/>
                        </a:solidFill>
                        <a:latin typeface="Arial Black" pitchFamily="34" charset="0"/>
                      </a:endParaRPr>
                    </a:p>
                  </a:txBody>
                  <a:tcPr marL="91441" marR="91441" marT="45725" marB="45725"/>
                </a:tc>
                <a:tc>
                  <a:txBody>
                    <a:bodyPr/>
                    <a:lstStyle/>
                    <a:p>
                      <a:r>
                        <a:rPr lang="en-US" sz="950" dirty="0" smtClean="0">
                          <a:latin typeface="Arial Black" pitchFamily="34" charset="0"/>
                        </a:rPr>
                        <a:t>P</a:t>
                      </a:r>
                      <a:r>
                        <a:rPr lang="en-US" sz="950" baseline="0" dirty="0" smtClean="0">
                          <a:latin typeface="Arial Black" pitchFamily="34" charset="0"/>
                        </a:rPr>
                        <a:t>erformance</a:t>
                      </a:r>
                      <a:endParaRPr lang="en-US" sz="95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dirty="0" smtClean="0">
                          <a:latin typeface="Arial Black" pitchFamily="34" charset="0"/>
                        </a:rPr>
                        <a:t>Performance Rating</a:t>
                      </a:r>
                    </a:p>
                    <a:p>
                      <a:pPr algn="l"/>
                      <a:endParaRPr lang="en-US" sz="950" dirty="0">
                        <a:solidFill>
                          <a:schemeClr val="bg1"/>
                        </a:solidFill>
                        <a:latin typeface="Arial Black" pitchFamily="34" charset="0"/>
                      </a:endParaRPr>
                    </a:p>
                  </a:txBody>
                  <a:tcPr marL="91441" marR="91441" marT="45725" marB="45725"/>
                </a:tc>
              </a:tr>
              <a:tr h="852731">
                <a:tc rowSpan="2">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Improve management of health facilities at all levels of care through the Health Leadership and Management Academy</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Establish a coaching mentoring and training </a:t>
                      </a:r>
                      <a:r>
                        <a:rPr lang="en-US" sz="950" kern="1200" dirty="0" err="1" smtClean="0">
                          <a:solidFill>
                            <a:schemeClr val="dk1"/>
                          </a:solidFill>
                          <a:latin typeface="Arial Black" pitchFamily="34" charset="0"/>
                          <a:ea typeface="+mn-ea"/>
                          <a:cs typeface="+mn-cs"/>
                        </a:rPr>
                        <a:t>programme</a:t>
                      </a:r>
                      <a:r>
                        <a:rPr lang="en-US" sz="950" kern="1200" dirty="0" smtClean="0">
                          <a:solidFill>
                            <a:schemeClr val="dk1"/>
                          </a:solidFill>
                          <a:latin typeface="Arial Black" pitchFamily="34" charset="0"/>
                          <a:ea typeface="+mn-ea"/>
                          <a:cs typeface="+mn-cs"/>
                        </a:rPr>
                        <a:t> for health managers</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tx2">
                              <a:lumMod val="60000"/>
                              <a:lumOff val="40000"/>
                            </a:schemeClr>
                          </a:solidFill>
                          <a:latin typeface="Arial Black" pitchFamily="34" charset="0"/>
                          <a:ea typeface="+mn-ea"/>
                          <a:cs typeface="+mn-cs"/>
                        </a:rPr>
                        <a:t>Annual target</a:t>
                      </a:r>
                      <a:r>
                        <a:rPr lang="en-US" sz="950" kern="1200" dirty="0" smtClean="0">
                          <a:solidFill>
                            <a:schemeClr val="tx2">
                              <a:lumMod val="75000"/>
                            </a:schemeClr>
                          </a:solidFill>
                          <a:latin typeface="Arial Black" pitchFamily="34" charset="0"/>
                          <a:ea typeface="+mn-ea"/>
                          <a:cs typeface="+mn-cs"/>
                        </a:rPr>
                        <a:t>:</a:t>
                      </a:r>
                      <a:r>
                        <a:rPr lang="en-US" sz="950" kern="1200" baseline="0" dirty="0" smtClean="0">
                          <a:solidFill>
                            <a:schemeClr val="tx2">
                              <a:lumMod val="75000"/>
                            </a:schemeClr>
                          </a:solidFill>
                          <a:latin typeface="Arial Black" pitchFamily="34" charset="0"/>
                          <a:ea typeface="+mn-ea"/>
                          <a:cs typeface="+mn-cs"/>
                        </a:rPr>
                        <a:t> </a:t>
                      </a:r>
                      <a:r>
                        <a:rPr lang="en-US" sz="950" kern="1200" dirty="0" smtClean="0">
                          <a:solidFill>
                            <a:schemeClr val="dk1"/>
                          </a:solidFill>
                          <a:latin typeface="Arial Black" pitchFamily="34" charset="0"/>
                          <a:ea typeface="+mn-ea"/>
                          <a:cs typeface="+mn-cs"/>
                        </a:rPr>
                        <a:t>Coaching mentoring and training </a:t>
                      </a:r>
                      <a:r>
                        <a:rPr lang="en-US" sz="950" kern="1200" dirty="0" err="1" smtClean="0">
                          <a:solidFill>
                            <a:schemeClr val="dk1"/>
                          </a:solidFill>
                          <a:latin typeface="Arial Black" pitchFamily="34" charset="0"/>
                          <a:ea typeface="+mn-ea"/>
                          <a:cs typeface="+mn-cs"/>
                        </a:rPr>
                        <a:t>programme</a:t>
                      </a:r>
                      <a:r>
                        <a:rPr lang="en-US" sz="950" kern="1200" dirty="0" smtClean="0">
                          <a:solidFill>
                            <a:schemeClr val="dk1"/>
                          </a:solidFill>
                          <a:latin typeface="Arial Black" pitchFamily="34" charset="0"/>
                          <a:ea typeface="+mn-ea"/>
                          <a:cs typeface="+mn-cs"/>
                        </a:rPr>
                        <a:t> developed and piloted</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Q3:  Coaching mentoring and training </a:t>
                      </a:r>
                      <a:r>
                        <a:rPr lang="en-US" sz="950" kern="1200" dirty="0" err="1" smtClean="0">
                          <a:solidFill>
                            <a:schemeClr val="dk1"/>
                          </a:solidFill>
                          <a:latin typeface="Arial Black" pitchFamily="34" charset="0"/>
                          <a:ea typeface="+mn-ea"/>
                          <a:cs typeface="+mn-cs"/>
                        </a:rPr>
                        <a:t>programme</a:t>
                      </a:r>
                      <a:r>
                        <a:rPr lang="en-US" sz="950" kern="1200" dirty="0" smtClean="0">
                          <a:solidFill>
                            <a:schemeClr val="dk1"/>
                          </a:solidFill>
                          <a:latin typeface="Arial Black" pitchFamily="34" charset="0"/>
                          <a:ea typeface="+mn-ea"/>
                          <a:cs typeface="+mn-cs"/>
                        </a:rPr>
                        <a:t>  has been developed and preparations for implementation</a:t>
                      </a:r>
                      <a:r>
                        <a:rPr lang="en-US" sz="950" kern="1200" baseline="0" dirty="0" smtClean="0">
                          <a:solidFill>
                            <a:schemeClr val="dk1"/>
                          </a:solidFill>
                          <a:latin typeface="Arial Black" pitchFamily="34" charset="0"/>
                          <a:ea typeface="+mn-ea"/>
                          <a:cs typeface="+mn-cs"/>
                        </a:rPr>
                        <a:t> done</a:t>
                      </a:r>
                      <a:r>
                        <a:rPr lang="en-US" sz="950" kern="1200" dirty="0" smtClean="0">
                          <a:solidFill>
                            <a:schemeClr val="dk1"/>
                          </a:solidFill>
                          <a:latin typeface="Arial Black" pitchFamily="34" charset="0"/>
                          <a:ea typeface="+mn-ea"/>
                          <a:cs typeface="+mn-cs"/>
                        </a:rPr>
                        <a:t> </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solidFill>
                          <a:srgbClr val="FF0000"/>
                        </a:solidFill>
                        <a:latin typeface="Arial Black" pitchFamily="34" charset="0"/>
                        <a:ea typeface="Calibri"/>
                        <a:cs typeface="Times New Roman"/>
                      </a:endParaRPr>
                    </a:p>
                  </a:txBody>
                  <a:tcPr marL="68581" marR="68581" marT="0" marB="0">
                    <a:solidFill>
                      <a:srgbClr val="FFFF00"/>
                    </a:solidFill>
                  </a:tcPr>
                </a:tc>
              </a:tr>
              <a:tr h="1056547">
                <a:tc vMerge="1">
                  <a:txBody>
                    <a:bodyPr/>
                    <a:lstStyle/>
                    <a:p>
                      <a:pPr>
                        <a:lnSpc>
                          <a:spcPct val="115000"/>
                        </a:lnSpc>
                        <a:spcAft>
                          <a:spcPts val="0"/>
                        </a:spcAft>
                      </a:pP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Develop a knowledge hub which includes a web based interactive information system</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tx2">
                              <a:lumMod val="60000"/>
                              <a:lumOff val="40000"/>
                            </a:schemeClr>
                          </a:solidFill>
                          <a:latin typeface="Arial Black" pitchFamily="34" charset="0"/>
                          <a:ea typeface="+mn-ea"/>
                          <a:cs typeface="+mn-cs"/>
                        </a:rPr>
                        <a:t>Annual target: </a:t>
                      </a:r>
                      <a:r>
                        <a:rPr lang="en-US" sz="950" kern="1200" dirty="0" smtClean="0">
                          <a:solidFill>
                            <a:schemeClr val="dk1"/>
                          </a:solidFill>
                          <a:latin typeface="Arial Black" pitchFamily="34" charset="0"/>
                          <a:ea typeface="+mn-ea"/>
                          <a:cs typeface="+mn-cs"/>
                        </a:rPr>
                        <a:t>Framework for knowledge hub developed and approved</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A website for knowledge hub is under construction and progres</a:t>
                      </a:r>
                      <a:r>
                        <a:rPr lang="en-US" sz="950" kern="1200" baseline="0" dirty="0" smtClean="0">
                          <a:solidFill>
                            <a:schemeClr val="dk1"/>
                          </a:solidFill>
                          <a:latin typeface="Arial Black" pitchFamily="34" charset="0"/>
                          <a:ea typeface="+mn-ea"/>
                          <a:cs typeface="+mn-cs"/>
                        </a:rPr>
                        <a:t>s update provided to management</a:t>
                      </a:r>
                      <a:endParaRPr lang="en-US" sz="950" kern="1200" dirty="0" smtClean="0">
                        <a:solidFill>
                          <a:schemeClr val="dk1"/>
                        </a:solidFill>
                        <a:latin typeface="Arial Black" pitchFamily="34" charset="0"/>
                        <a:ea typeface="+mn-ea"/>
                        <a:cs typeface="+mn-cs"/>
                      </a:endParaRPr>
                    </a:p>
                    <a:p>
                      <a:pPr>
                        <a:lnSpc>
                          <a:spcPct val="115000"/>
                        </a:lnSpc>
                        <a:spcAft>
                          <a:spcPts val="0"/>
                        </a:spcAft>
                      </a:pPr>
                      <a:r>
                        <a:rPr lang="en-US" sz="950" kern="1200" dirty="0" smtClean="0">
                          <a:solidFill>
                            <a:schemeClr val="dk1"/>
                          </a:solidFill>
                          <a:latin typeface="Arial Black" pitchFamily="34" charset="0"/>
                          <a:ea typeface="+mn-ea"/>
                          <a:cs typeface="+mn-cs"/>
                        </a:rPr>
                        <a:t>Q3: Stakeholder consultation has been done. </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FFFF00"/>
                    </a:solidFill>
                  </a:tcPr>
                </a:tc>
              </a:tr>
              <a:tr h="858635">
                <a:tc rowSpan="3">
                  <a:txBody>
                    <a:bodyPr/>
                    <a:lstStyle/>
                    <a:p>
                      <a:pPr>
                        <a:lnSpc>
                          <a:spcPct val="115000"/>
                        </a:lnSpc>
                        <a:spcAft>
                          <a:spcPts val="0"/>
                        </a:spcAft>
                      </a:pPr>
                      <a:r>
                        <a:rPr lang="en-ZA" sz="950" dirty="0">
                          <a:latin typeface="Arial Black" pitchFamily="34" charset="0"/>
                          <a:ea typeface="Calibri"/>
                          <a:cs typeface="Arial"/>
                        </a:rPr>
                        <a:t>Professionalise Nursing training and Practice implementation of the objectives of the  Nursing Strategy</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950">
                          <a:latin typeface="Arial Black" pitchFamily="34" charset="0"/>
                          <a:ea typeface="Calibri"/>
                          <a:cs typeface="Arial"/>
                        </a:rPr>
                        <a:t>Public nursing colleges offering  new nursing programmes (in line with National Qualifications Framework)</a:t>
                      </a:r>
                      <a:endParaRPr lang="en-ZA" sz="95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Q2 Target</a:t>
                      </a:r>
                      <a:r>
                        <a:rPr lang="en-ZA" sz="950" dirty="0" smtClean="0">
                          <a:solidFill>
                            <a:schemeClr val="tx1"/>
                          </a:solidFill>
                          <a:latin typeface="Arial Black" pitchFamily="34" charset="0"/>
                          <a:ea typeface="Calibri"/>
                          <a:cs typeface="Arial"/>
                        </a:rPr>
                        <a:t>: First draft of national policy</a:t>
                      </a:r>
                      <a:r>
                        <a:rPr lang="en-ZA" sz="950" baseline="0" dirty="0" smtClean="0">
                          <a:solidFill>
                            <a:schemeClr val="tx1"/>
                          </a:solidFill>
                          <a:latin typeface="Arial Black" pitchFamily="34" charset="0"/>
                          <a:ea typeface="Calibri"/>
                          <a:cs typeface="Arial"/>
                        </a:rPr>
                        <a:t> developed</a:t>
                      </a:r>
                      <a:endParaRPr lang="en-ZA" sz="95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endParaRPr lang="en-ZA" sz="95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Q3</a:t>
                      </a:r>
                      <a:r>
                        <a:rPr lang="en-ZA" sz="950" baseline="0" dirty="0" smtClean="0">
                          <a:solidFill>
                            <a:schemeClr val="tx2">
                              <a:lumMod val="60000"/>
                              <a:lumOff val="40000"/>
                            </a:schemeClr>
                          </a:solidFill>
                          <a:latin typeface="Arial Black" pitchFamily="34" charset="0"/>
                          <a:ea typeface="Calibri"/>
                          <a:cs typeface="Arial"/>
                        </a:rPr>
                        <a:t> Target: </a:t>
                      </a:r>
                      <a:r>
                        <a:rPr lang="en-US" sz="950" kern="1200" dirty="0" smtClean="0">
                          <a:solidFill>
                            <a:schemeClr val="dk1"/>
                          </a:solidFill>
                          <a:latin typeface="Arial Black" pitchFamily="34" charset="0"/>
                          <a:ea typeface="+mn-ea"/>
                          <a:cs typeface="+mn-cs"/>
                        </a:rPr>
                        <a:t>Second  draft  policy developed </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A framework for a national policy developed</a:t>
                      </a:r>
                      <a:br>
                        <a:rPr lang="en-US" sz="950" kern="1200" dirty="0" smtClean="0">
                          <a:solidFill>
                            <a:schemeClr val="dk1"/>
                          </a:solidFill>
                          <a:latin typeface="Arial Black" pitchFamily="34" charset="0"/>
                          <a:ea typeface="+mn-ea"/>
                          <a:cs typeface="+mn-cs"/>
                        </a:rPr>
                      </a:br>
                      <a:endParaRPr lang="en-US" sz="950" kern="1200" dirty="0" smtClean="0">
                        <a:solidFill>
                          <a:schemeClr val="dk1"/>
                        </a:solidFill>
                        <a:latin typeface="Arial Black" pitchFamily="34" charset="0"/>
                        <a:ea typeface="+mn-ea"/>
                        <a:cs typeface="+mn-cs"/>
                      </a:endParaRPr>
                    </a:p>
                    <a:p>
                      <a:pPr>
                        <a:lnSpc>
                          <a:spcPct val="115000"/>
                        </a:lnSpc>
                        <a:spcAft>
                          <a:spcPts val="0"/>
                        </a:spcAft>
                      </a:pPr>
                      <a:r>
                        <a:rPr lang="en-US" sz="950" kern="1200" dirty="0" smtClean="0">
                          <a:solidFill>
                            <a:schemeClr val="dk1"/>
                          </a:solidFill>
                          <a:latin typeface="Arial Black" pitchFamily="34" charset="0"/>
                          <a:ea typeface="+mn-ea"/>
                          <a:cs typeface="+mn-cs"/>
                        </a:rPr>
                        <a:t>Q3: Second Draft policy developed </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00B050"/>
                    </a:solidFill>
                  </a:tcPr>
                </a:tc>
              </a:tr>
              <a:tr h="1364370">
                <a:tc vMerge="1">
                  <a:txBody>
                    <a:bodyPr/>
                    <a:lstStyle/>
                    <a:p>
                      <a:endParaRPr lang="en-ZA"/>
                    </a:p>
                  </a:txBody>
                  <a:tcPr/>
                </a:tc>
                <a:tc>
                  <a:txBody>
                    <a:bodyPr/>
                    <a:lstStyle/>
                    <a:p>
                      <a:pPr>
                        <a:lnSpc>
                          <a:spcPct val="115000"/>
                        </a:lnSpc>
                        <a:spcAft>
                          <a:spcPts val="0"/>
                        </a:spcAft>
                      </a:pPr>
                      <a:r>
                        <a:rPr lang="en-ZA" sz="950">
                          <a:latin typeface="Arial Black" pitchFamily="34" charset="0"/>
                          <a:ea typeface="Calibri"/>
                          <a:cs typeface="Arial"/>
                        </a:rPr>
                        <a:t>Develop a Nursing and Midwifery educators' training and development programme</a:t>
                      </a:r>
                      <a:endParaRPr lang="en-ZA" sz="95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Q2 target: </a:t>
                      </a:r>
                      <a:r>
                        <a:rPr lang="en-ZA" sz="950" dirty="0" smtClean="0">
                          <a:solidFill>
                            <a:schemeClr val="tx1"/>
                          </a:solidFill>
                          <a:latin typeface="Arial Black" pitchFamily="34" charset="0"/>
                          <a:ea typeface="Calibri"/>
                          <a:cs typeface="Arial"/>
                        </a:rPr>
                        <a:t> Content and scope</a:t>
                      </a:r>
                      <a:r>
                        <a:rPr lang="en-ZA" sz="950" baseline="0" dirty="0" smtClean="0">
                          <a:solidFill>
                            <a:schemeClr val="tx1"/>
                          </a:solidFill>
                          <a:latin typeface="Arial Black" pitchFamily="34" charset="0"/>
                          <a:ea typeface="Calibri"/>
                          <a:cs typeface="Arial"/>
                        </a:rPr>
                        <a:t> of the training programme developed</a:t>
                      </a:r>
                      <a:endParaRPr lang="en-ZA" sz="95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endParaRPr lang="en-ZA" sz="95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Q3 Target:</a:t>
                      </a:r>
                      <a:r>
                        <a:rPr lang="en-US" sz="950" kern="1200" dirty="0" smtClean="0">
                          <a:solidFill>
                            <a:schemeClr val="dk1"/>
                          </a:solidFill>
                          <a:latin typeface="Arial Black" pitchFamily="34" charset="0"/>
                          <a:ea typeface="+mn-ea"/>
                          <a:cs typeface="+mn-cs"/>
                        </a:rPr>
                        <a:t>First draft of the curriculum developed</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Scoping</a:t>
                      </a:r>
                      <a:r>
                        <a:rPr lang="en-US" sz="950" kern="1200" baseline="0" dirty="0" smtClean="0">
                          <a:solidFill>
                            <a:schemeClr val="dk1"/>
                          </a:solidFill>
                          <a:latin typeface="Arial Black" pitchFamily="34" charset="0"/>
                          <a:ea typeface="+mn-ea"/>
                          <a:cs typeface="+mn-cs"/>
                        </a:rPr>
                        <a:t> </a:t>
                      </a:r>
                      <a:r>
                        <a:rPr lang="en-US" sz="950" kern="1200" dirty="0" smtClean="0">
                          <a:solidFill>
                            <a:schemeClr val="dk1"/>
                          </a:solidFill>
                          <a:latin typeface="Arial Black" pitchFamily="34" charset="0"/>
                          <a:ea typeface="+mn-ea"/>
                          <a:cs typeface="+mn-cs"/>
                        </a:rPr>
                        <a:t>for capacity development for college based nurse educators  determined </a:t>
                      </a:r>
                    </a:p>
                    <a:p>
                      <a:pPr>
                        <a:lnSpc>
                          <a:spcPct val="115000"/>
                        </a:lnSpc>
                        <a:spcAft>
                          <a:spcPts val="0"/>
                        </a:spcAft>
                      </a:pPr>
                      <a:r>
                        <a:rPr lang="en-US" sz="950" kern="1200" dirty="0" smtClean="0">
                          <a:solidFill>
                            <a:schemeClr val="dk1"/>
                          </a:solidFill>
                          <a:latin typeface="Arial Black" pitchFamily="34" charset="0"/>
                          <a:ea typeface="+mn-ea"/>
                          <a:cs typeface="+mn-cs"/>
                        </a:rPr>
                        <a:t>Q3:</a:t>
                      </a:r>
                      <a:r>
                        <a:rPr lang="en-US" sz="950" kern="1200" baseline="0" dirty="0" smtClean="0">
                          <a:solidFill>
                            <a:schemeClr val="dk1"/>
                          </a:solidFill>
                          <a:latin typeface="Arial Black" pitchFamily="34" charset="0"/>
                          <a:ea typeface="+mn-ea"/>
                          <a:cs typeface="+mn-cs"/>
                        </a:rPr>
                        <a:t> </a:t>
                      </a:r>
                      <a:r>
                        <a:rPr lang="en-US" sz="950" kern="1200" dirty="0" smtClean="0">
                          <a:solidFill>
                            <a:schemeClr val="dk1"/>
                          </a:solidFill>
                          <a:latin typeface="Arial Black" pitchFamily="34" charset="0"/>
                          <a:ea typeface="+mn-ea"/>
                          <a:cs typeface="+mn-cs"/>
                        </a:rPr>
                        <a:t>First draft of a </a:t>
                      </a:r>
                      <a:r>
                        <a:rPr lang="en-US" sz="950" kern="1200" dirty="0" err="1" smtClean="0">
                          <a:solidFill>
                            <a:schemeClr val="dk1"/>
                          </a:solidFill>
                          <a:latin typeface="Arial Black" pitchFamily="34" charset="0"/>
                          <a:ea typeface="+mn-ea"/>
                          <a:cs typeface="+mn-cs"/>
                        </a:rPr>
                        <a:t>programme</a:t>
                      </a:r>
                      <a:r>
                        <a:rPr lang="en-US" sz="950" kern="1200" dirty="0" smtClean="0">
                          <a:solidFill>
                            <a:schemeClr val="dk1"/>
                          </a:solidFill>
                          <a:latin typeface="Arial Black" pitchFamily="34" charset="0"/>
                          <a:ea typeface="+mn-ea"/>
                          <a:cs typeface="+mn-cs"/>
                        </a:rPr>
                        <a:t> for capacity development for nurse educators   developed </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00B050"/>
                    </a:solidFill>
                  </a:tcPr>
                </a:tc>
              </a:tr>
              <a:tr h="1193824">
                <a:tc vMerge="1">
                  <a:txBody>
                    <a:bodyPr/>
                    <a:lstStyle/>
                    <a:p>
                      <a:endParaRPr lang="en-ZA"/>
                    </a:p>
                  </a:txBody>
                  <a:tcPr/>
                </a:tc>
                <a:tc>
                  <a:txBody>
                    <a:bodyPr/>
                    <a:lstStyle/>
                    <a:p>
                      <a:pPr>
                        <a:lnSpc>
                          <a:spcPct val="115000"/>
                        </a:lnSpc>
                        <a:spcAft>
                          <a:spcPts val="0"/>
                        </a:spcAft>
                      </a:pPr>
                      <a:r>
                        <a:rPr lang="en-ZA" sz="950" dirty="0">
                          <a:latin typeface="Arial Black" pitchFamily="34" charset="0"/>
                          <a:ea typeface="Calibri"/>
                          <a:cs typeface="Arial"/>
                        </a:rPr>
                        <a:t>Develop a standardised Nursing leadership structure for Provincial </a:t>
                      </a:r>
                      <a:r>
                        <a:rPr lang="en-ZA" sz="950" dirty="0" err="1">
                          <a:latin typeface="Arial Black" pitchFamily="34" charset="0"/>
                          <a:ea typeface="Calibri"/>
                          <a:cs typeface="Arial"/>
                        </a:rPr>
                        <a:t>DoH</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950" dirty="0" smtClean="0">
                          <a:solidFill>
                            <a:schemeClr val="tx2">
                              <a:lumMod val="60000"/>
                              <a:lumOff val="40000"/>
                            </a:schemeClr>
                          </a:solidFill>
                          <a:latin typeface="Arial Black" pitchFamily="34" charset="0"/>
                          <a:ea typeface="Calibri"/>
                          <a:cs typeface="Arial"/>
                        </a:rPr>
                        <a:t>Q2</a:t>
                      </a:r>
                      <a:r>
                        <a:rPr lang="en-ZA" sz="950" baseline="0" dirty="0" smtClean="0">
                          <a:solidFill>
                            <a:schemeClr val="tx2">
                              <a:lumMod val="60000"/>
                              <a:lumOff val="40000"/>
                            </a:schemeClr>
                          </a:solidFill>
                          <a:latin typeface="Arial Black" pitchFamily="34" charset="0"/>
                          <a:ea typeface="Calibri"/>
                          <a:cs typeface="Arial"/>
                        </a:rPr>
                        <a:t> Target: </a:t>
                      </a:r>
                      <a:r>
                        <a:rPr lang="en-US" sz="950" kern="1200" dirty="0" smtClean="0">
                          <a:solidFill>
                            <a:schemeClr val="dk1"/>
                          </a:solidFill>
                          <a:latin typeface="Arial Black" pitchFamily="34" charset="0"/>
                          <a:ea typeface="+mn-ea"/>
                          <a:cs typeface="+mn-cs"/>
                        </a:rPr>
                        <a:t>A functional  structure for nursing and midwifery  tabled to the NHC</a:t>
                      </a:r>
                      <a:endParaRPr lang="en-ZA" sz="950" dirty="0" smtClean="0">
                        <a:latin typeface="Arial Black" pitchFamily="34" charset="0"/>
                        <a:ea typeface="Calibri"/>
                        <a:cs typeface="Times New Roman"/>
                      </a:endParaRPr>
                    </a:p>
                    <a:p>
                      <a:pPr>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Q3</a:t>
                      </a:r>
                      <a:r>
                        <a:rPr lang="en-ZA" sz="950" baseline="0" dirty="0" smtClean="0">
                          <a:solidFill>
                            <a:schemeClr val="tx2">
                              <a:lumMod val="60000"/>
                              <a:lumOff val="40000"/>
                            </a:schemeClr>
                          </a:solidFill>
                          <a:latin typeface="Arial Black" pitchFamily="34" charset="0"/>
                          <a:ea typeface="Calibri"/>
                          <a:cs typeface="Arial"/>
                        </a:rPr>
                        <a:t> Target: </a:t>
                      </a:r>
                      <a:r>
                        <a:rPr lang="en-US" sz="950" kern="1200" dirty="0" smtClean="0">
                          <a:solidFill>
                            <a:schemeClr val="dk1"/>
                          </a:solidFill>
                          <a:latin typeface="Arial Black" pitchFamily="34" charset="0"/>
                          <a:ea typeface="+mn-ea"/>
                          <a:cs typeface="+mn-cs"/>
                        </a:rPr>
                        <a:t>A functional  structure for nursing and midwifery </a:t>
                      </a:r>
                      <a:endParaRPr lang="en-ZA" sz="95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US" sz="950" kern="1200" dirty="0" smtClean="0">
                          <a:solidFill>
                            <a:schemeClr val="dk1"/>
                          </a:solidFill>
                          <a:latin typeface="Arial Black" pitchFamily="34" charset="0"/>
                          <a:ea typeface="+mn-ea"/>
                          <a:cs typeface="+mn-cs"/>
                        </a:rPr>
                        <a:t>Q2 &amp; Q3: A proposed structure for nursing and midwifery presented for NHC consideration</a:t>
                      </a:r>
                      <a:endParaRPr lang="en-ZA" sz="950" dirty="0">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endParaRPr lang="en-ZA" sz="950" dirty="0" smtClean="0">
                        <a:latin typeface="Arial Black" pitchFamily="34" charset="0"/>
                        <a:ea typeface="Calibri"/>
                        <a:cs typeface="Times New Roman"/>
                      </a:endParaRPr>
                    </a:p>
                  </a:txBody>
                  <a:tcPr marL="68581" marR="68581" marT="0" marB="0">
                    <a:solidFill>
                      <a:srgbClr val="00B050"/>
                    </a:solidFill>
                  </a:tcPr>
                </a:tc>
              </a:tr>
            </a:tbl>
          </a:graphicData>
        </a:graphic>
      </p:graphicFrame>
      <p:sp>
        <p:nvSpPr>
          <p:cNvPr id="53295" name="Slide Number Placeholder 19"/>
          <p:cNvSpPr txBox="1">
            <a:spLocks/>
          </p:cNvSpPr>
          <p:nvPr/>
        </p:nvSpPr>
        <p:spPr bwMode="auto">
          <a:xfrm>
            <a:off x="8388350" y="6303963"/>
            <a:ext cx="539750" cy="554037"/>
          </a:xfrm>
          <a:prstGeom prst="rect">
            <a:avLst/>
          </a:prstGeom>
          <a:noFill/>
          <a:ln w="9525">
            <a:noFill/>
            <a:miter lim="800000"/>
            <a:headEnd/>
            <a:tailEnd/>
          </a:ln>
        </p:spPr>
        <p:txBody>
          <a:bodyPr/>
          <a:lstStyle/>
          <a:p>
            <a:r>
              <a:rPr lang="en-US"/>
              <a:t>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5427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54276"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chemeClr val="bg1"/>
                </a:solidFill>
              </a:rPr>
              <a:t>Programme 5:</a:t>
            </a:r>
            <a:r>
              <a:rPr lang="en-ZA" sz="2600" b="1">
                <a:solidFill>
                  <a:schemeClr val="bg1"/>
                </a:solidFill>
              </a:rPr>
              <a:t> Hospitals, Tertiary Services and Workforce Development</a:t>
            </a:r>
            <a:endParaRPr lang="en-GB" sz="26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125538"/>
          <a:ext cx="8785225" cy="3749040"/>
        </p:xfrm>
        <a:graphic>
          <a:graphicData uri="http://schemas.openxmlformats.org/drawingml/2006/table">
            <a:tbl>
              <a:tblPr/>
              <a:tblGrid>
                <a:gridCol w="1079500"/>
                <a:gridCol w="2305050"/>
                <a:gridCol w="1871662"/>
                <a:gridCol w="2232025"/>
                <a:gridCol w="1296988"/>
              </a:tblGrid>
              <a:tr h="431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Black" pitchFamily="34" charset="0"/>
                          <a:cs typeface="Arial" charset="0"/>
                        </a:rPr>
                        <a:t>Strategic Objective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Black" pitchFamily="34" charset="0"/>
                          <a:cs typeface="Arial" charset="0"/>
                        </a:rPr>
                        <a:t>Indicator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Black" pitchFamily="34" charset="0"/>
                          <a:cs typeface="Arial" charset="0"/>
                        </a:rPr>
                        <a:t>Annual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US" sz="1000" dirty="0" smtClean="0">
                        <a:solidFill>
                          <a:schemeClr val="bg1"/>
                        </a:solidFill>
                        <a:latin typeface="Arial Black" pitchFamily="34" charset="0"/>
                      </a:endParaRPr>
                    </a:p>
                    <a:p>
                      <a:r>
                        <a:rPr lang="en-US" sz="1000" dirty="0" smtClean="0">
                          <a:solidFill>
                            <a:schemeClr val="bg1"/>
                          </a:solidFill>
                          <a:latin typeface="Arial Black" pitchFamily="34" charset="0"/>
                        </a:rPr>
                        <a:t>P</a:t>
                      </a:r>
                      <a:r>
                        <a:rPr lang="en-US" sz="1000" baseline="0" dirty="0" smtClean="0">
                          <a:solidFill>
                            <a:schemeClr val="bg1"/>
                          </a:solidFill>
                          <a:latin typeface="Arial Black" pitchFamily="34" charset="0"/>
                        </a:rPr>
                        <a:t>erformance</a:t>
                      </a:r>
                      <a:endParaRPr lang="en-US" sz="1000" dirty="0">
                        <a:solidFill>
                          <a:schemeClr val="bg1"/>
                        </a:solidFill>
                        <a:latin typeface="Arial Blac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latin typeface="Arial Black" pitchFamily="34"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Black"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62000">
                <a:tc rowSpan="4">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Ensure access to and efficient effective delivery of quality Emergency Medical Services (EMS).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Number of provinces that are compliant with the EMS regulations.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EMS Regulations and compliance checklist gazetted for implementation.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 Workshop held with Provinces on the implementation of the Regulations </a:t>
                      </a:r>
                    </a:p>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Q3: EMS regulations were revised to be re-published</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609600">
                <a:tc vMerge="1">
                  <a:txBody>
                    <a:bodyPr/>
                    <a:lstStyle/>
                    <a:p>
                      <a:endParaRPr lang="en-ZA"/>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Publish Policy on education and training of EMS Personnel published for implementation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Policy on education and training of EMS Personnel published.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Q2:The Final  policy approved at the Tech NHC </a:t>
                      </a:r>
                    </a:p>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Q3: Final Policy was approved by DHET and Joint Health Sector </a:t>
                      </a:r>
                      <a:r>
                        <a:rPr lang="en-US" sz="1000" kern="1200" dirty="0" err="1" smtClean="0">
                          <a:solidFill>
                            <a:schemeClr val="tx1"/>
                          </a:solidFill>
                          <a:latin typeface="Arial Black" pitchFamily="34" charset="0"/>
                          <a:ea typeface="+mn-ea"/>
                          <a:cs typeface="+mn-cs"/>
                        </a:rPr>
                        <a:t>Edu</a:t>
                      </a:r>
                      <a:r>
                        <a:rPr lang="en-US" sz="1000" kern="1200" dirty="0" smtClean="0">
                          <a:solidFill>
                            <a:schemeClr val="tx1"/>
                          </a:solidFill>
                          <a:latin typeface="Arial Black" pitchFamily="34" charset="0"/>
                          <a:ea typeface="+mn-ea"/>
                          <a:cs typeface="+mn-cs"/>
                        </a:rPr>
                        <a:t> Committee</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609600">
                <a:tc vMerge="1">
                  <a:txBody>
                    <a:bodyPr/>
                    <a:lstStyle/>
                    <a:p>
                      <a:endParaRPr lang="en-ZA"/>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Develop regulations for Emergency  Care Centres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Regulations on Emergency Care Centres Drafted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Q2:Draft regulations completed</a:t>
                      </a:r>
                    </a:p>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Q3: Draft Regulations shared with EMSSA and comments received</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762000">
                <a:tc vMerge="1">
                  <a:txBody>
                    <a:bodyPr/>
                    <a:lstStyle/>
                    <a:p>
                      <a:endParaRPr lang="en-ZA"/>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Publish Regulations for EMS in  Mass Gatherings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EMS regulations in mass gatherings  published for public comment and implementation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 Regulations </a:t>
                      </a:r>
                      <a:r>
                        <a:rPr lang="en-US" sz="1000" kern="1200" dirty="0" err="1" smtClean="0">
                          <a:solidFill>
                            <a:schemeClr val="tx1"/>
                          </a:solidFill>
                          <a:latin typeface="Arial Black" pitchFamily="34" charset="0"/>
                          <a:ea typeface="+mn-ea"/>
                          <a:cs typeface="+mn-cs"/>
                        </a:rPr>
                        <a:t>finalised</a:t>
                      </a:r>
                      <a:r>
                        <a:rPr lang="en-US" sz="1000" kern="1200" dirty="0" smtClean="0">
                          <a:solidFill>
                            <a:schemeClr val="tx1"/>
                          </a:solidFill>
                          <a:latin typeface="Arial Black" pitchFamily="34" charset="0"/>
                          <a:ea typeface="+mn-ea"/>
                          <a:cs typeface="+mn-cs"/>
                        </a:rPr>
                        <a:t> for public comment </a:t>
                      </a:r>
                    </a:p>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Q3: Regulations published for public comment</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B05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54313"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47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5529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55300"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chemeClr val="bg1"/>
                </a:solidFill>
              </a:rPr>
              <a:t>Programme 5:</a:t>
            </a:r>
            <a:r>
              <a:rPr lang="en-ZA" sz="2600" b="1">
                <a:solidFill>
                  <a:schemeClr val="bg1"/>
                </a:solidFill>
              </a:rPr>
              <a:t> Hospitals, Tertiary Services and Workforce Development</a:t>
            </a:r>
            <a:endParaRPr lang="en-GB" sz="26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125538"/>
          <a:ext cx="8964613" cy="3273067"/>
        </p:xfrm>
        <a:graphic>
          <a:graphicData uri="http://schemas.openxmlformats.org/drawingml/2006/table">
            <a:tbl>
              <a:tblPr/>
              <a:tblGrid>
                <a:gridCol w="1331913"/>
                <a:gridCol w="2122487"/>
                <a:gridCol w="2270125"/>
                <a:gridCol w="1917700"/>
                <a:gridCol w="1322388"/>
              </a:tblGrid>
              <a:tr h="6016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Black" pitchFamily="34" charset="0"/>
                          <a:cs typeface="Arial" charset="0"/>
                        </a:rPr>
                        <a:t>Strategic Objective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Black" pitchFamily="34" charset="0"/>
                          <a:cs typeface="Arial" charset="0"/>
                        </a:rPr>
                        <a:t>Indicator</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Black" pitchFamily="34" charset="0"/>
                          <a:cs typeface="Arial" charset="0"/>
                        </a:rPr>
                        <a:t>Annual Target</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en-US" sz="1000" dirty="0" smtClean="0">
                          <a:solidFill>
                            <a:schemeClr val="bg1"/>
                          </a:solidFill>
                          <a:latin typeface="Arial Black" pitchFamily="34" charset="0"/>
                        </a:rPr>
                        <a:t>P</a:t>
                      </a:r>
                      <a:r>
                        <a:rPr lang="en-US" sz="1000" baseline="0" dirty="0" smtClean="0">
                          <a:solidFill>
                            <a:schemeClr val="bg1"/>
                          </a:solidFill>
                          <a:latin typeface="Arial Black" pitchFamily="34" charset="0"/>
                        </a:rPr>
                        <a:t>erformance</a:t>
                      </a:r>
                      <a:endParaRPr lang="en-US" sz="1000" dirty="0">
                        <a:solidFill>
                          <a:schemeClr val="bg1"/>
                        </a:solidFill>
                        <a:latin typeface="Arial Black"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latin typeface="Arial Black" pitchFamily="34"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Black" pitchFamily="34" charset="0"/>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1733">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Arial" charset="0"/>
                        </a:rPr>
                        <a:t>To eliminate  the backlog of blood alcohol and toxicology tests by 2016</a:t>
                      </a:r>
                      <a:endParaRPr kumimoji="0" lang="en-ZA" sz="1000" b="0"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Number of Blood Alcohol reports produced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 </a:t>
                      </a:r>
                      <a:r>
                        <a:rPr kumimoji="0" lang="en-US" sz="1000" b="0" i="0" u="none" strike="noStrike" cap="none" normalizeH="0" baseline="0" dirty="0" smtClean="0">
                          <a:ln>
                            <a:noFill/>
                          </a:ln>
                          <a:solidFill>
                            <a:srgbClr val="000000"/>
                          </a:solidFill>
                          <a:effectLst/>
                          <a:latin typeface="Arial Black" pitchFamily="34" charset="0"/>
                          <a:cs typeface="Times New Roman" pitchFamily="18" charset="0"/>
                        </a:rPr>
                        <a:t>120 000</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84162</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609545">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Number of Toxicology reports produced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t>
                      </a:r>
                      <a:r>
                        <a:rPr kumimoji="0" lang="en-US" sz="1000" b="0" i="0" u="none" strike="noStrike" cap="none" normalizeH="0" baseline="0" dirty="0" smtClean="0">
                          <a:ln>
                            <a:noFill/>
                          </a:ln>
                          <a:solidFill>
                            <a:srgbClr val="000000"/>
                          </a:solidFill>
                          <a:effectLst/>
                          <a:latin typeface="Arial Black" pitchFamily="34" charset="0"/>
                          <a:cs typeface="Times New Roman" pitchFamily="18" charset="0"/>
                        </a:rPr>
                        <a:t>4500</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ea typeface="Calibri" pitchFamily="34" charset="0"/>
                          <a:cs typeface="Arial" charset="0"/>
                        </a:rPr>
                        <a:t>2643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5257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Arial" charset="0"/>
                        </a:rPr>
                        <a:t>To provide food analysis services</a:t>
                      </a: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Number of food tests performed.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4000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12628</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91431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Develop a monitoring system to effectively measure turnaround time of tests conducted at Forensic Chemistry Laboratories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A standardised workflow and monitoring system developed for all 3 tests and implemented at 4 forensic chemistry laboratories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a:t>
                      </a:r>
                      <a:r>
                        <a:rPr lang="en-US" sz="1000" kern="1200" baseline="0" dirty="0" smtClean="0">
                          <a:solidFill>
                            <a:schemeClr val="tx1"/>
                          </a:solidFill>
                          <a:latin typeface="Arial Black" pitchFamily="34" charset="0"/>
                          <a:ea typeface="+mn-ea"/>
                          <a:cs typeface="+mn-cs"/>
                        </a:rPr>
                        <a:t> &amp; </a:t>
                      </a:r>
                      <a:r>
                        <a:rPr lang="en-US" sz="1000" kern="1200" dirty="0" smtClean="0">
                          <a:solidFill>
                            <a:schemeClr val="tx1"/>
                          </a:solidFill>
                          <a:latin typeface="Arial Black" pitchFamily="34" charset="0"/>
                          <a:ea typeface="+mn-ea"/>
                          <a:cs typeface="+mn-cs"/>
                        </a:rPr>
                        <a:t>Q3: Monitoring system developed and implemented</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55339"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48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5632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56324"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chemeClr val="bg1"/>
                </a:solidFill>
              </a:rPr>
              <a:t>Programme 5:</a:t>
            </a:r>
            <a:r>
              <a:rPr lang="en-ZA" sz="2600" b="1">
                <a:solidFill>
                  <a:schemeClr val="bg1"/>
                </a:solidFill>
              </a:rPr>
              <a:t> Hospitals, Tertiary Services and Workforce Development</a:t>
            </a:r>
            <a:endParaRPr lang="en-GB" sz="26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07950" y="1125538"/>
          <a:ext cx="8964613" cy="3596640"/>
        </p:xfrm>
        <a:graphic>
          <a:graphicData uri="http://schemas.openxmlformats.org/drawingml/2006/table">
            <a:tbl>
              <a:tblPr/>
              <a:tblGrid>
                <a:gridCol w="1331913"/>
                <a:gridCol w="2122487"/>
                <a:gridCol w="2054225"/>
                <a:gridCol w="2133600"/>
                <a:gridCol w="1322388"/>
              </a:tblGrid>
              <a:tr h="359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Black" pitchFamily="34" charset="0"/>
                          <a:cs typeface="Arial" charset="0"/>
                        </a:rPr>
                        <a:t>Strategic Objective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Black" pitchFamily="34" charset="0"/>
                          <a:cs typeface="Arial" charset="0"/>
                        </a:rPr>
                        <a:t>Indicator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Black" pitchFamily="34" charset="0"/>
                          <a:cs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en-US" sz="1000" baseline="0" dirty="0" smtClean="0">
                          <a:solidFill>
                            <a:schemeClr val="bg1"/>
                          </a:solidFill>
                          <a:latin typeface="Arial Black" pitchFamily="34" charset="0"/>
                        </a:rPr>
                        <a:t>Performance</a:t>
                      </a:r>
                      <a:endParaRPr lang="en-US" sz="1000" dirty="0">
                        <a:solidFill>
                          <a:schemeClr val="bg1"/>
                        </a:solidFill>
                        <a:latin typeface="Arial Blac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latin typeface="Arial Black" pitchFamily="34" charset="0"/>
                        </a:rPr>
                        <a:t>Performance Rating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Black"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440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Regulations  for the Rendering of Forensic Pathology Services promulgated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Regulations on for the Rendering of Forensic Pathology Services reviewed and Published for public comments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Q3: Review of Regulations commenced</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Publish Scope of Practice  Guidelines for the rendering of Forensic Pathology Services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Review and Finalise the Scope of Practice  Guidelines for the rendering of Forensic Pathology Services and Publish for Implementation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lang="en-US" sz="1000" kern="1200" dirty="0" smtClean="0">
                          <a:solidFill>
                            <a:schemeClr val="tx1"/>
                          </a:solidFill>
                          <a:latin typeface="Arial Black" pitchFamily="34" charset="0"/>
                          <a:ea typeface="+mn-ea"/>
                          <a:cs typeface="+mn-cs"/>
                        </a:rPr>
                        <a:t>Q2: Review of </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Scope of Practice  Guidelines </a:t>
                      </a:r>
                      <a:r>
                        <a:rPr lang="en-US" sz="1000" kern="1200" dirty="0" smtClean="0">
                          <a:solidFill>
                            <a:schemeClr val="tx1"/>
                          </a:solidFill>
                          <a:latin typeface="Arial Black" pitchFamily="34" charset="0"/>
                          <a:ea typeface="+mn-ea"/>
                          <a:cs typeface="+mn-cs"/>
                        </a:rPr>
                        <a:t> for Forensic Pathology  Practice commenced</a:t>
                      </a:r>
                      <a:endParaRPr lang="en-ZA" sz="1000" kern="1200" dirty="0" smtClean="0">
                        <a:solidFill>
                          <a:schemeClr val="tx1"/>
                        </a:solidFill>
                        <a:latin typeface="Arial Black" pitchFamily="34" charset="0"/>
                        <a:ea typeface="+mn-ea"/>
                        <a:cs typeface="+mn-cs"/>
                      </a:endParaRPr>
                    </a:p>
                    <a:p>
                      <a:pPr marL="0" marR="0" lvl="0" indent="0" algn="l" defTabSz="914400" rtl="0" eaLnBrk="1" fontAlgn="t" latinLnBrk="0" hangingPunct="1">
                        <a:lnSpc>
                          <a:spcPct val="100000"/>
                        </a:lnSpc>
                        <a:spcBef>
                          <a:spcPct val="0"/>
                        </a:spcBef>
                        <a:spcAft>
                          <a:spcPct val="0"/>
                        </a:spcAft>
                        <a:buClrTx/>
                        <a:buSzTx/>
                        <a:buFontTx/>
                        <a:buNone/>
                        <a:tabLst/>
                      </a:pPr>
                      <a:endParaRPr lang="en-US" sz="1000" kern="1200" dirty="0" smtClean="0">
                        <a:solidFill>
                          <a:schemeClr val="tx1"/>
                        </a:solidFill>
                        <a:latin typeface="Arial Black" pitchFamily="34" charset="0"/>
                        <a:ea typeface="+mn-ea"/>
                        <a:cs typeface="+mn-cs"/>
                      </a:endParaRPr>
                    </a:p>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Q3: Draft Scope of practice guidelines for rendering Forensic Pathology Services available</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76200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smtClean="0">
                        <a:ln>
                          <a:noFill/>
                        </a:ln>
                        <a:solidFill>
                          <a:srgbClr val="000000"/>
                        </a:solidFill>
                        <a:effectLst/>
                        <a:latin typeface="Arial Black"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rgbClr val="000000"/>
                          </a:solidFill>
                          <a:effectLst/>
                          <a:latin typeface="Arial Black" pitchFamily="34" charset="0"/>
                          <a:cs typeface="Times New Roman" pitchFamily="18" charset="0"/>
                        </a:rPr>
                        <a:t>Number of Health Facilities that are designated to render services for  the management of sexual and related offences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000" b="0" i="0" u="none" strike="noStrike" cap="none" normalizeH="0" baseline="0" dirty="0" smtClean="0">
                          <a:ln>
                            <a:noFill/>
                          </a:ln>
                          <a:solidFill>
                            <a:srgbClr val="002060"/>
                          </a:solidFill>
                          <a:effectLst/>
                          <a:latin typeface="Arial Black" pitchFamily="34" charset="0"/>
                          <a:cs typeface="Times New Roman" pitchFamily="18" charset="0"/>
                        </a:rPr>
                        <a:t>Annual target</a:t>
                      </a:r>
                      <a:r>
                        <a:rPr kumimoji="0" lang="en-ZA" sz="1000" b="0" i="0" u="none" strike="noStrike" cap="none" normalizeH="0" baseline="0" dirty="0" smtClean="0">
                          <a:ln>
                            <a:noFill/>
                          </a:ln>
                          <a:solidFill>
                            <a:srgbClr val="000000"/>
                          </a:solidFill>
                          <a:effectLst/>
                          <a:latin typeface="Arial Black" pitchFamily="34" charset="0"/>
                          <a:cs typeface="Times New Roman" pitchFamily="18" charset="0"/>
                        </a:rPr>
                        <a:t>: 60 additional facilities designated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000" kern="1200" dirty="0" smtClean="0">
                          <a:solidFill>
                            <a:schemeClr val="tx1"/>
                          </a:solidFill>
                          <a:latin typeface="Arial Black" pitchFamily="34" charset="0"/>
                          <a:ea typeface="+mn-ea"/>
                          <a:cs typeface="+mn-cs"/>
                        </a:rPr>
                        <a:t>Q2</a:t>
                      </a:r>
                      <a:r>
                        <a:rPr lang="en-US" sz="1000" kern="1200" baseline="0" dirty="0" smtClean="0">
                          <a:solidFill>
                            <a:schemeClr val="tx1"/>
                          </a:solidFill>
                          <a:latin typeface="Arial Black" pitchFamily="34" charset="0"/>
                          <a:ea typeface="+mn-ea"/>
                          <a:cs typeface="+mn-cs"/>
                        </a:rPr>
                        <a:t> &amp; Q3: </a:t>
                      </a:r>
                      <a:r>
                        <a:rPr lang="en-US" sz="1000" kern="1200" dirty="0" smtClean="0">
                          <a:solidFill>
                            <a:schemeClr val="tx1"/>
                          </a:solidFill>
                          <a:latin typeface="Arial Black" pitchFamily="34" charset="0"/>
                          <a:ea typeface="+mn-ea"/>
                          <a:cs typeface="+mn-cs"/>
                        </a:rPr>
                        <a:t>13 facilities identified for designation </a:t>
                      </a:r>
                      <a:endParaRPr kumimoji="0" lang="en-ZA" sz="1000" b="0" i="0" u="none" strike="noStrike" cap="none" normalizeH="0" baseline="0" dirty="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000000"/>
                        </a:solidFill>
                        <a:effectLst/>
                        <a:latin typeface="Arial Black"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sp>
        <p:nvSpPr>
          <p:cNvPr id="56358" name="Slide Number Placeholder 19"/>
          <p:cNvSpPr txBox="1">
            <a:spLocks/>
          </p:cNvSpPr>
          <p:nvPr/>
        </p:nvSpPr>
        <p:spPr bwMode="auto">
          <a:xfrm>
            <a:off x="8388350" y="6381750"/>
            <a:ext cx="477838" cy="365125"/>
          </a:xfrm>
          <a:prstGeom prst="rect">
            <a:avLst/>
          </a:prstGeom>
          <a:noFill/>
          <a:ln w="9525">
            <a:noFill/>
            <a:miter lim="800000"/>
            <a:headEnd/>
            <a:tailEnd/>
          </a:ln>
        </p:spPr>
        <p:txBody>
          <a:bodyPr/>
          <a:lstStyle/>
          <a:p>
            <a:r>
              <a:rPr lang="en-US"/>
              <a:t>49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1126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endParaRPr lang="en-US"/>
          </a:p>
        </p:txBody>
      </p:sp>
      <p:sp>
        <p:nvSpPr>
          <p:cNvPr id="6" name="Rectangle 2"/>
          <p:cNvSpPr txBox="1">
            <a:spLocks noChangeArrowheads="1"/>
          </p:cNvSpPr>
          <p:nvPr/>
        </p:nvSpPr>
        <p:spPr>
          <a:xfrm>
            <a:off x="0" y="0"/>
            <a:ext cx="73088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1: Administration</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9" name="Table 8"/>
          <p:cNvGraphicFramePr>
            <a:graphicFrameLocks noGrp="1"/>
          </p:cNvGraphicFramePr>
          <p:nvPr/>
        </p:nvGraphicFramePr>
        <p:xfrm>
          <a:off x="250825" y="1268413"/>
          <a:ext cx="8640765" cy="4290076"/>
        </p:xfrm>
        <a:graphic>
          <a:graphicData uri="http://schemas.openxmlformats.org/drawingml/2006/table">
            <a:tbl>
              <a:tblPr firstRow="1" bandRow="1">
                <a:tableStyleId>{5C22544A-7EE6-4342-B048-85BDC9FD1C3A}</a:tableStyleId>
              </a:tblPr>
              <a:tblGrid>
                <a:gridCol w="1728153"/>
                <a:gridCol w="1728153"/>
                <a:gridCol w="1728153"/>
                <a:gridCol w="1801012"/>
                <a:gridCol w="1655294"/>
              </a:tblGrid>
              <a:tr h="504403">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marL="91438" marR="91438" marT="45722" marB="45722"/>
                </a:tc>
                <a:tc>
                  <a:txBody>
                    <a:bodyPr/>
                    <a:lstStyle/>
                    <a:p>
                      <a:pPr algn="l"/>
                      <a:r>
                        <a:rPr lang="en-US" sz="1200" dirty="0" smtClean="0">
                          <a:latin typeface="Arial Black" pitchFamily="34" charset="0"/>
                        </a:rPr>
                        <a:t>Indicator</a:t>
                      </a:r>
                      <a:endParaRPr lang="en-US" sz="1200" dirty="0">
                        <a:latin typeface="Arial Black" pitchFamily="34" charset="0"/>
                      </a:endParaRPr>
                    </a:p>
                  </a:txBody>
                  <a:tcPr marL="91438" marR="91438" marT="45722" marB="45722"/>
                </a:tc>
                <a:tc>
                  <a:txBody>
                    <a:bodyPr/>
                    <a:lstStyle/>
                    <a:p>
                      <a:pPr algn="l"/>
                      <a:r>
                        <a:rPr lang="en-US" sz="1200" dirty="0" smtClean="0">
                          <a:latin typeface="Arial Black" pitchFamily="34" charset="0"/>
                        </a:rPr>
                        <a:t>Target</a:t>
                      </a:r>
                      <a:endParaRPr lang="en-US" sz="1200" dirty="0">
                        <a:latin typeface="Arial Black" pitchFamily="34" charset="0"/>
                      </a:endParaRPr>
                    </a:p>
                  </a:txBody>
                  <a:tcPr marL="91438" marR="91438" marT="45722" marB="45722"/>
                </a:tc>
                <a:tc>
                  <a:txBody>
                    <a:bodyPr/>
                    <a:lstStyle/>
                    <a:p>
                      <a:r>
                        <a:rPr lang="en-US" sz="1200" dirty="0" smtClean="0">
                          <a:latin typeface="Arial Black" pitchFamily="34" charset="0"/>
                        </a:rPr>
                        <a:t>P</a:t>
                      </a:r>
                      <a:r>
                        <a:rPr lang="en-US" sz="1200" baseline="0" dirty="0" smtClean="0">
                          <a:latin typeface="Arial Black" pitchFamily="34" charset="0"/>
                        </a:rPr>
                        <a:t>erformance</a:t>
                      </a:r>
                      <a:endParaRPr lang="en-US" sz="1200" dirty="0">
                        <a:latin typeface="Arial Black" pitchFamily="34" charset="0"/>
                      </a:endParaRPr>
                    </a:p>
                  </a:txBody>
                  <a:tcPr marL="91438" marR="91438" marT="45722" marB="45722"/>
                </a:tc>
                <a:tc>
                  <a:txBody>
                    <a:bodyPr/>
                    <a:lstStyle/>
                    <a:p>
                      <a:pPr algn="l"/>
                      <a:r>
                        <a:rPr lang="en-US" sz="1200" dirty="0" smtClean="0">
                          <a:latin typeface="Arial Black" pitchFamily="34" charset="0"/>
                        </a:rPr>
                        <a:t>Performance Rating</a:t>
                      </a:r>
                      <a:endParaRPr lang="en-US" sz="1200" dirty="0">
                        <a:latin typeface="Arial Black" pitchFamily="34" charset="0"/>
                      </a:endParaRPr>
                    </a:p>
                  </a:txBody>
                  <a:tcPr marL="91438" marR="91438" marT="45722" marB="45722"/>
                </a:tc>
              </a:tr>
              <a:tr h="645009">
                <a:tc rowSpan="3">
                  <a:txBody>
                    <a:bodyPr/>
                    <a:lstStyle/>
                    <a:p>
                      <a:pPr algn="l" fontAlgn="b"/>
                      <a:r>
                        <a:rPr lang="en-ZA" sz="1200" b="0" i="0" u="none" strike="noStrike" dirty="0" smtClean="0">
                          <a:solidFill>
                            <a:srgbClr val="000000"/>
                          </a:solidFill>
                          <a:latin typeface="Arial Black" pitchFamily="34" charset="0"/>
                        </a:rPr>
                        <a:t>Ensure effective financial management and accountability by improving</a:t>
                      </a:r>
                      <a:r>
                        <a:rPr lang="en-GB" sz="1200" kern="1200" dirty="0" smtClean="0">
                          <a:solidFill>
                            <a:schemeClr val="dk1"/>
                          </a:solidFill>
                          <a:latin typeface="Arial Black" pitchFamily="34" charset="0"/>
                          <a:ea typeface="+mn-ea"/>
                          <a:cs typeface="+mn-cs"/>
                        </a:rPr>
                        <a:t> audit outcomes </a:t>
                      </a:r>
                      <a:r>
                        <a:rPr lang="en-ZA" sz="1200" b="0" i="0" u="none" strike="noStrike" dirty="0" smtClean="0">
                          <a:solidFill>
                            <a:srgbClr val="000000"/>
                          </a:solidFill>
                          <a:latin typeface="Arial Black" pitchFamily="34" charset="0"/>
                        </a:rPr>
                        <a:t>  </a:t>
                      </a:r>
                      <a:endParaRPr lang="en-ZA" sz="1200" b="0" i="0" u="none" strike="noStrike" dirty="0">
                        <a:solidFill>
                          <a:srgbClr val="000000"/>
                        </a:solidFill>
                        <a:latin typeface="Arial Black" pitchFamily="34" charset="0"/>
                      </a:endParaRPr>
                    </a:p>
                  </a:txBody>
                  <a:tcPr marL="0" marR="0" marT="0" marB="0"/>
                </a:tc>
                <a:tc>
                  <a:txBody>
                    <a:bodyPr/>
                    <a:lstStyle/>
                    <a:p>
                      <a:pPr algn="l" fontAlgn="b"/>
                      <a:r>
                        <a:rPr lang="en-ZA" sz="1200" b="0" i="0" u="none" strike="noStrike" dirty="0" smtClean="0">
                          <a:solidFill>
                            <a:srgbClr val="000000"/>
                          </a:solidFill>
                          <a:latin typeface="Arial Black" pitchFamily="34" charset="0"/>
                        </a:rPr>
                        <a:t>Audit opinion from Auditor-General</a:t>
                      </a:r>
                      <a:endParaRPr lang="en-ZA" sz="1200" b="0" i="0" u="none" strike="noStrike" dirty="0">
                        <a:solidFill>
                          <a:srgbClr val="000000"/>
                        </a:solidFill>
                        <a:latin typeface="Arial Black" pitchFamily="34" charset="0"/>
                      </a:endParaRPr>
                    </a:p>
                  </a:txBody>
                  <a:tcPr marL="0" marR="0" marT="0" marB="0"/>
                </a:tc>
                <a:tc>
                  <a:txBody>
                    <a:bodyPr/>
                    <a:lstStyle/>
                    <a:p>
                      <a:pPr algn="l" fontAlgn="b"/>
                      <a:r>
                        <a:rPr lang="en-ZA" sz="1200" b="0" i="0" u="none" strike="noStrike" dirty="0" smtClean="0">
                          <a:solidFill>
                            <a:srgbClr val="002060"/>
                          </a:solidFill>
                          <a:latin typeface="Arial Black" pitchFamily="34" charset="0"/>
                        </a:rPr>
                        <a:t>Annual</a:t>
                      </a:r>
                      <a:r>
                        <a:rPr lang="en-ZA" sz="1200" b="0" i="0" u="none" strike="noStrike" baseline="0" dirty="0" smtClean="0">
                          <a:solidFill>
                            <a:srgbClr val="002060"/>
                          </a:solidFill>
                          <a:latin typeface="Arial Black" pitchFamily="34" charset="0"/>
                        </a:rPr>
                        <a:t> Target</a:t>
                      </a:r>
                      <a:r>
                        <a:rPr lang="en-ZA" sz="1200" b="0" i="0" u="none" strike="noStrike" baseline="0" dirty="0" smtClean="0">
                          <a:solidFill>
                            <a:srgbClr val="000000"/>
                          </a:solidFill>
                          <a:latin typeface="Arial Black" pitchFamily="34" charset="0"/>
                        </a:rPr>
                        <a:t>: </a:t>
                      </a:r>
                      <a:r>
                        <a:rPr lang="en-ZA" sz="1200" b="0" i="0" u="none" strike="noStrike" dirty="0" smtClean="0">
                          <a:solidFill>
                            <a:srgbClr val="000000"/>
                          </a:solidFill>
                          <a:latin typeface="Arial Black" pitchFamily="34" charset="0"/>
                        </a:rPr>
                        <a:t>Unqualified</a:t>
                      </a:r>
                    </a:p>
                    <a:p>
                      <a:pPr algn="l" fontAlgn="b"/>
                      <a:r>
                        <a:rPr lang="en-ZA" sz="1200" b="0" i="0" u="none" strike="noStrike" dirty="0" smtClean="0">
                          <a:solidFill>
                            <a:srgbClr val="000000"/>
                          </a:solidFill>
                          <a:latin typeface="Arial Black" pitchFamily="34" charset="0"/>
                        </a:rPr>
                        <a:t>Audit Opinion</a:t>
                      </a:r>
                      <a:endParaRPr lang="en-ZA" sz="12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US" sz="1200" kern="1200" dirty="0" smtClean="0">
                          <a:solidFill>
                            <a:schemeClr val="dk1"/>
                          </a:solidFill>
                          <a:latin typeface="Arial Black" pitchFamily="34" charset="0"/>
                          <a:ea typeface="+mn-ea"/>
                          <a:cs typeface="+mn-cs"/>
                        </a:rPr>
                        <a:t>Q3: Audit Action Plan Progress reports submitted to Internal Audit</a:t>
                      </a:r>
                      <a:endParaRPr lang="en-ZA" sz="1200" dirty="0">
                        <a:latin typeface="Arial Black" pitchFamily="34" charset="0"/>
                        <a:ea typeface="Calibri"/>
                        <a:cs typeface="Times New Roman"/>
                      </a:endParaRPr>
                    </a:p>
                  </a:txBody>
                  <a:tcPr marL="68578" marR="68578"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ZA" sz="1200" b="1" i="0" u="none" strike="noStrike" dirty="0" smtClean="0">
                        <a:solidFill>
                          <a:schemeClr val="tx1"/>
                        </a:solidFill>
                        <a:latin typeface="Arial Black" pitchFamily="34" charset="0"/>
                      </a:endParaRPr>
                    </a:p>
                  </a:txBody>
                  <a:tcPr marL="0" marR="0" marT="0" marB="0">
                    <a:solidFill>
                      <a:srgbClr val="00B050"/>
                    </a:solidFill>
                  </a:tcPr>
                </a:tc>
              </a:tr>
              <a:tr h="1261929">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pPr algn="l" fontAlgn="b"/>
                      <a:r>
                        <a:rPr lang="en-ZA" sz="1200" b="0" i="0" u="none" strike="noStrike" dirty="0" smtClean="0">
                          <a:solidFill>
                            <a:srgbClr val="000000"/>
                          </a:solidFill>
                          <a:latin typeface="Arial Black" pitchFamily="34" charset="0"/>
                        </a:rPr>
                        <a:t>Audit opinion from Auditor-General for Provincial Departments of Health </a:t>
                      </a:r>
                      <a:endParaRPr lang="en-ZA" sz="1200" b="0" i="0" u="none" strike="noStrike" dirty="0">
                        <a:solidFill>
                          <a:srgbClr val="000000"/>
                        </a:solidFill>
                        <a:latin typeface="Arial Black" pitchFamily="34" charset="0"/>
                      </a:endParaRPr>
                    </a:p>
                  </a:txBody>
                  <a:tcPr marL="0" marR="0" marT="0" marB="0"/>
                </a:tc>
                <a:tc>
                  <a:txBody>
                    <a:bodyPr/>
                    <a:lstStyle/>
                    <a:p>
                      <a:pPr algn="l" fontAlgn="b"/>
                      <a:r>
                        <a:rPr lang="en-ZA" sz="1200" b="0" i="0" u="none" strike="noStrike" dirty="0" smtClean="0">
                          <a:solidFill>
                            <a:srgbClr val="002060"/>
                          </a:solidFill>
                          <a:latin typeface="Arial Black" pitchFamily="34" charset="0"/>
                        </a:rPr>
                        <a:t>Annual target</a:t>
                      </a:r>
                      <a:r>
                        <a:rPr lang="en-ZA" sz="1200" b="0" i="0" u="none" strike="noStrike" dirty="0" smtClean="0">
                          <a:solidFill>
                            <a:srgbClr val="000000"/>
                          </a:solidFill>
                          <a:latin typeface="Arial Black" pitchFamily="34" charset="0"/>
                        </a:rPr>
                        <a:t>: 3 Unqualified audit opinions</a:t>
                      </a:r>
                      <a:endParaRPr lang="en-ZA" sz="12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US" sz="1200" kern="1200" dirty="0" smtClean="0">
                          <a:solidFill>
                            <a:schemeClr val="dk1"/>
                          </a:solidFill>
                          <a:latin typeface="Arial Black" pitchFamily="34" charset="0"/>
                          <a:ea typeface="+mn-ea"/>
                          <a:cs typeface="+mn-cs"/>
                        </a:rPr>
                        <a:t>Q3:</a:t>
                      </a:r>
                      <a:r>
                        <a:rPr lang="en-US" sz="1200" kern="1200" baseline="0" dirty="0" smtClean="0">
                          <a:solidFill>
                            <a:schemeClr val="dk1"/>
                          </a:solidFill>
                          <a:latin typeface="Arial Black" pitchFamily="34" charset="0"/>
                          <a:ea typeface="+mn-ea"/>
                          <a:cs typeface="+mn-cs"/>
                        </a:rPr>
                        <a:t> </a:t>
                      </a:r>
                      <a:r>
                        <a:rPr lang="en-US" sz="1200" kern="1200" dirty="0" smtClean="0">
                          <a:solidFill>
                            <a:schemeClr val="dk1"/>
                          </a:solidFill>
                          <a:latin typeface="Arial Black" pitchFamily="34" charset="0"/>
                          <a:ea typeface="+mn-ea"/>
                          <a:cs typeface="+mn-cs"/>
                        </a:rPr>
                        <a:t>8 provinces  submitted financial improvement plans to address qualification matters </a:t>
                      </a:r>
                      <a:endParaRPr lang="en-ZA" sz="1200" dirty="0">
                        <a:latin typeface="Arial Black" pitchFamily="34" charset="0"/>
                        <a:ea typeface="Calibri"/>
                        <a:cs typeface="Times New Roman"/>
                      </a:endParaRPr>
                    </a:p>
                  </a:txBody>
                  <a:tcPr marL="68578" marR="68578"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ZA" sz="1200" b="1" i="0" u="none" strike="noStrike" dirty="0" smtClean="0">
                        <a:solidFill>
                          <a:schemeClr val="tx1"/>
                        </a:solidFill>
                        <a:latin typeface="Arial Black" pitchFamily="34" charset="0"/>
                      </a:endParaRPr>
                    </a:p>
                  </a:txBody>
                  <a:tcPr marL="0" marR="0" marT="0" marB="0">
                    <a:solidFill>
                      <a:srgbClr val="00B050"/>
                    </a:solidFill>
                  </a:tcPr>
                </a:tc>
              </a:tr>
              <a:tr h="1280218">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pPr algn="l" fontAlgn="b"/>
                      <a:r>
                        <a:rPr lang="en-ZA" sz="1200" b="0" i="0" u="none" strike="noStrike" dirty="0" smtClean="0">
                          <a:solidFill>
                            <a:srgbClr val="000000"/>
                          </a:solidFill>
                          <a:latin typeface="Arial Black" pitchFamily="34" charset="0"/>
                        </a:rPr>
                        <a:t>Number of provinces that submit reports against defined set of non-negotiable items on a monthly basis</a:t>
                      </a:r>
                      <a:endParaRPr lang="en-ZA" sz="1200" b="0" i="0" u="none" strike="noStrike" dirty="0">
                        <a:solidFill>
                          <a:srgbClr val="000000"/>
                        </a:solidFill>
                        <a:latin typeface="Arial Black" pitchFamily="34" charset="0"/>
                      </a:endParaRPr>
                    </a:p>
                  </a:txBody>
                  <a:tcPr marL="0" marR="0" marT="0" marB="0"/>
                </a:tc>
                <a:tc>
                  <a:txBody>
                    <a:bodyPr/>
                    <a:lstStyle/>
                    <a:p>
                      <a:pPr algn="l" fontAlgn="b"/>
                      <a:r>
                        <a:rPr lang="en-ZA" sz="1200" b="0" i="0" u="none" strike="noStrike" dirty="0" smtClean="0">
                          <a:solidFill>
                            <a:srgbClr val="002060"/>
                          </a:solidFill>
                          <a:latin typeface="Arial Black" pitchFamily="34" charset="0"/>
                        </a:rPr>
                        <a:t>Annual target</a:t>
                      </a:r>
                      <a:r>
                        <a:rPr lang="en-ZA" sz="1200" b="0" i="0" u="none" strike="noStrike" dirty="0" smtClean="0">
                          <a:solidFill>
                            <a:srgbClr val="000000"/>
                          </a:solidFill>
                          <a:latin typeface="Arial Black" pitchFamily="34" charset="0"/>
                        </a:rPr>
                        <a:t>: 9</a:t>
                      </a:r>
                      <a:endParaRPr lang="en-ZA" sz="12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200" dirty="0" smtClean="0">
                          <a:latin typeface="Arial Black" pitchFamily="34" charset="0"/>
                          <a:ea typeface="Calibri"/>
                          <a:cs typeface="Arial"/>
                        </a:rPr>
                        <a:t>Q3: 9 provinces submitted</a:t>
                      </a:r>
                      <a:r>
                        <a:rPr lang="en-ZA" sz="1200" baseline="0" dirty="0" smtClean="0">
                          <a:latin typeface="Arial Black" pitchFamily="34" charset="0"/>
                          <a:ea typeface="Calibri"/>
                          <a:cs typeface="Arial"/>
                        </a:rPr>
                        <a:t> all monthly reports</a:t>
                      </a:r>
                      <a:endParaRPr lang="en-ZA" sz="1200" dirty="0" smtClean="0">
                        <a:latin typeface="Arial Black" pitchFamily="34" charset="0"/>
                        <a:ea typeface="Calibri"/>
                        <a:cs typeface="Arial"/>
                      </a:endParaRPr>
                    </a:p>
                    <a:p>
                      <a:pPr>
                        <a:lnSpc>
                          <a:spcPct val="115000"/>
                        </a:lnSpc>
                        <a:spcAft>
                          <a:spcPts val="0"/>
                        </a:spcAft>
                      </a:pPr>
                      <a:r>
                        <a:rPr lang="en-ZA" sz="1200" dirty="0" smtClean="0">
                          <a:latin typeface="Arial Black" pitchFamily="34" charset="0"/>
                          <a:ea typeface="Calibri"/>
                          <a:cs typeface="Arial"/>
                        </a:rPr>
                        <a:t>Q3: 9 provinces submitted </a:t>
                      </a:r>
                      <a:r>
                        <a:rPr lang="en-ZA" sz="1200" dirty="0">
                          <a:latin typeface="Arial Black" pitchFamily="34" charset="0"/>
                          <a:ea typeface="Calibri"/>
                          <a:cs typeface="Arial"/>
                        </a:rPr>
                        <a:t>signed off </a:t>
                      </a:r>
                      <a:r>
                        <a:rPr lang="en-ZA" sz="1200" dirty="0" smtClean="0">
                          <a:latin typeface="Arial Black" pitchFamily="34" charset="0"/>
                          <a:ea typeface="Calibri"/>
                          <a:cs typeface="Arial"/>
                        </a:rPr>
                        <a:t>reports for October</a:t>
                      </a:r>
                      <a:r>
                        <a:rPr lang="en-ZA" sz="1200" baseline="0" dirty="0" smtClean="0">
                          <a:latin typeface="Arial Black" pitchFamily="34" charset="0"/>
                          <a:ea typeface="Calibri"/>
                          <a:cs typeface="Arial"/>
                        </a:rPr>
                        <a:t> &amp; November</a:t>
                      </a:r>
                      <a:endParaRPr lang="en-ZA" sz="1200" dirty="0">
                        <a:latin typeface="Arial Black" pitchFamily="34" charset="0"/>
                        <a:ea typeface="Calibri"/>
                        <a:cs typeface="Times New Roman"/>
                      </a:endParaRPr>
                    </a:p>
                  </a:txBody>
                  <a:tcPr marL="68578" marR="68578" marT="0" marB="0"/>
                </a:tc>
                <a:tc>
                  <a:txBody>
                    <a:bodyPr/>
                    <a:lstStyle/>
                    <a:p>
                      <a:pPr algn="l" fontAlgn="b"/>
                      <a:endParaRPr lang="en-US" sz="1200" kern="1200" baseline="0" dirty="0" smtClean="0">
                        <a:solidFill>
                          <a:schemeClr val="dk1"/>
                        </a:solidFill>
                        <a:latin typeface="Arial Black" pitchFamily="34" charset="0"/>
                        <a:ea typeface="+mn-ea"/>
                        <a:cs typeface="+mn-cs"/>
                      </a:endParaRPr>
                    </a:p>
                  </a:txBody>
                  <a:tcPr marL="0" marR="0" marT="0" marB="0">
                    <a:solidFill>
                      <a:srgbClr val="FFFF00"/>
                    </a:solidFill>
                  </a:tcPr>
                </a:tc>
              </a:tr>
            </a:tbl>
          </a:graphicData>
        </a:graphic>
      </p:graphicFrame>
      <p:sp>
        <p:nvSpPr>
          <p:cNvPr id="11300" name="Slide Number Placeholder 19"/>
          <p:cNvSpPr txBox="1">
            <a:spLocks/>
          </p:cNvSpPr>
          <p:nvPr/>
        </p:nvSpPr>
        <p:spPr bwMode="auto">
          <a:xfrm>
            <a:off x="8532813" y="6308725"/>
            <a:ext cx="333375" cy="365125"/>
          </a:xfrm>
          <a:prstGeom prst="rect">
            <a:avLst/>
          </a:prstGeom>
          <a:noFill/>
          <a:ln w="9525">
            <a:noFill/>
            <a:miter lim="800000"/>
            <a:headEnd/>
            <a:tailEnd/>
          </a:ln>
        </p:spPr>
        <p:txBody>
          <a:bodyPr/>
          <a:lstStyle/>
          <a:p>
            <a:r>
              <a:rPr lang="en-US"/>
              <a:t>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2"/>
          </p:nvPr>
        </p:nvSpPr>
        <p:spPr bwMode="auto">
          <a:noFill/>
          <a:ln>
            <a:miter lim="800000"/>
            <a:headEnd/>
            <a:tailEnd/>
          </a:ln>
        </p:spPr>
        <p:txBody>
          <a:bodyPr/>
          <a:lstStyle/>
          <a:p>
            <a:fld id="{BBA1DA17-10B4-4DAF-AE78-033522D42727}" type="slidenum">
              <a:rPr lang="en-ZA" smtClean="0"/>
              <a:pPr/>
              <a:t>50</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5: Performance Improve Strategies</a:t>
            </a:r>
          </a:p>
        </p:txBody>
      </p:sp>
      <p:sp>
        <p:nvSpPr>
          <p:cNvPr id="57348"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US" sz="1000">
              <a:latin typeface="Arial Black" pitchFamily="34" charset="0"/>
            </a:endParaRPr>
          </a:p>
        </p:txBody>
      </p:sp>
      <p:sp>
        <p:nvSpPr>
          <p:cNvPr id="7" name="Rectangle 2"/>
          <p:cNvSpPr>
            <a:spLocks noChangeArrowheads="1"/>
          </p:cNvSpPr>
          <p:nvPr/>
        </p:nvSpPr>
        <p:spPr bwMode="auto">
          <a:xfrm>
            <a:off x="34925" y="1052513"/>
            <a:ext cx="9037638" cy="6192837"/>
          </a:xfrm>
          <a:prstGeom prst="rect">
            <a:avLst/>
          </a:prstGeom>
          <a:noFill/>
          <a:ln w="9525">
            <a:noFill/>
            <a:miter lim="800000"/>
            <a:headEnd/>
            <a:tailEnd/>
          </a:ln>
        </p:spPr>
        <p:txBody>
          <a:bodyPr>
            <a:spAutoFit/>
          </a:bodyPr>
          <a:lstStyle/>
          <a:p>
            <a:pPr>
              <a:lnSpc>
                <a:spcPct val="115000"/>
              </a:lnSpc>
              <a:defRPr/>
            </a:pPr>
            <a:r>
              <a:rPr lang="en-ZA" sz="1400" dirty="0">
                <a:solidFill>
                  <a:srgbClr val="000000"/>
                </a:solidFill>
                <a:latin typeface="Arial Black" pitchFamily="34" charset="0"/>
              </a:rPr>
              <a:t>The activities to increase the capacity of central hospitals to:</a:t>
            </a:r>
          </a:p>
          <a:p>
            <a:pPr lvl="1">
              <a:lnSpc>
                <a:spcPct val="115000"/>
              </a:lnSpc>
              <a:buFont typeface="Arial" pitchFamily="34" charset="0"/>
              <a:buChar char="•"/>
              <a:defRPr/>
            </a:pPr>
            <a:r>
              <a:rPr lang="en-ZA" sz="1400" dirty="0">
                <a:solidFill>
                  <a:srgbClr val="000000"/>
                </a:solidFill>
                <a:latin typeface="Arial Black" pitchFamily="34" charset="0"/>
              </a:rPr>
              <a:t> strengthen local decision making and  accountability;  </a:t>
            </a:r>
          </a:p>
          <a:p>
            <a:pPr lvl="1">
              <a:lnSpc>
                <a:spcPct val="115000"/>
              </a:lnSpc>
              <a:buFont typeface="Arial" pitchFamily="34" charset="0"/>
              <a:buChar char="•"/>
              <a:defRPr/>
            </a:pPr>
            <a:r>
              <a:rPr lang="en-ZA" sz="1400" dirty="0">
                <a:solidFill>
                  <a:srgbClr val="000000"/>
                </a:solidFill>
                <a:latin typeface="Arial Black" pitchFamily="34" charset="0"/>
              </a:rPr>
              <a:t> facilitate semi-autonomy of 10 central hospitals;</a:t>
            </a:r>
          </a:p>
          <a:p>
            <a:pPr lvl="1">
              <a:lnSpc>
                <a:spcPct val="115000"/>
              </a:lnSpc>
              <a:buFont typeface="Arial" pitchFamily="34" charset="0"/>
              <a:buChar char="•"/>
              <a:defRPr/>
            </a:pPr>
            <a:r>
              <a:rPr lang="en-ZA" sz="1400" dirty="0">
                <a:solidFill>
                  <a:srgbClr val="000000"/>
                </a:solidFill>
                <a:latin typeface="Arial Black" pitchFamily="34" charset="0"/>
              </a:rPr>
              <a:t> ensure quality health care by improving compliance with National Core Standards at all Central, Tertiary, Regional and Specialised Hospitals, as well as </a:t>
            </a:r>
            <a:r>
              <a:rPr lang="en-US" sz="1400" dirty="0">
                <a:solidFill>
                  <a:srgbClr val="000000"/>
                </a:solidFill>
                <a:latin typeface="Arial Black" pitchFamily="34" charset="0"/>
                <a:cs typeface="Times New Roman" pitchFamily="18" charset="0"/>
              </a:rPr>
              <a:t>equitable access to tertiary service through implementation of the National Tertiary services plan are vital, particularly within the context of progressive NHI implementation.</a:t>
            </a:r>
          </a:p>
          <a:p>
            <a:pPr lvl="1">
              <a:lnSpc>
                <a:spcPct val="115000"/>
              </a:lnSpc>
              <a:defRPr/>
            </a:pPr>
            <a:r>
              <a:rPr lang="en-US" sz="1400" dirty="0">
                <a:solidFill>
                  <a:srgbClr val="000000"/>
                </a:solidFill>
                <a:latin typeface="Arial Black" pitchFamily="34" charset="0"/>
                <a:cs typeface="Times New Roman" pitchFamily="18" charset="0"/>
              </a:rPr>
              <a:t> </a:t>
            </a:r>
            <a:endParaRPr lang="en-ZA" sz="1400" dirty="0">
              <a:solidFill>
                <a:srgbClr val="000000"/>
              </a:solidFill>
              <a:latin typeface="Arial Black" pitchFamily="34" charset="0"/>
            </a:endParaRPr>
          </a:p>
          <a:p>
            <a:pPr marL="0" lvl="1">
              <a:lnSpc>
                <a:spcPct val="115000"/>
              </a:lnSpc>
              <a:defRPr/>
            </a:pPr>
            <a:r>
              <a:rPr lang="en-US" sz="1400" dirty="0">
                <a:solidFill>
                  <a:srgbClr val="000000"/>
                </a:solidFill>
                <a:latin typeface="Arial Black" pitchFamily="34" charset="0"/>
                <a:cs typeface="Times New Roman" pitchFamily="18" charset="0"/>
              </a:rPr>
              <a:t>In order to improve performance of the above areas, </a:t>
            </a:r>
            <a:r>
              <a:rPr lang="en-US" sz="1400" dirty="0" err="1">
                <a:solidFill>
                  <a:srgbClr val="000000"/>
                </a:solidFill>
                <a:latin typeface="Arial Black" pitchFamily="34" charset="0"/>
                <a:cs typeface="Times New Roman" pitchFamily="18" charset="0"/>
              </a:rPr>
              <a:t>NDoH</a:t>
            </a:r>
            <a:r>
              <a:rPr lang="en-US" sz="1400" dirty="0">
                <a:solidFill>
                  <a:srgbClr val="000000"/>
                </a:solidFill>
                <a:latin typeface="Arial Black" pitchFamily="34" charset="0"/>
                <a:cs typeface="Times New Roman" pitchFamily="18" charset="0"/>
              </a:rPr>
              <a:t> is: </a:t>
            </a:r>
            <a:endParaRPr lang="en-ZA" sz="1400" dirty="0">
              <a:solidFill>
                <a:srgbClr val="000000"/>
              </a:solidFill>
              <a:latin typeface="Arial Black" pitchFamily="34" charset="0"/>
              <a:ea typeface="Calibri" pitchFamily="34" charset="0"/>
              <a:cs typeface="Times New Roman" pitchFamily="18" charset="0"/>
            </a:endParaRPr>
          </a:p>
          <a:p>
            <a:pPr lvl="1">
              <a:lnSpc>
                <a:spcPct val="115000"/>
              </a:lnSpc>
              <a:buFont typeface="Arial" pitchFamily="34" charset="0"/>
              <a:buChar char="•"/>
              <a:defRPr/>
            </a:pPr>
            <a:r>
              <a:rPr lang="en-ZA" sz="1400" dirty="0">
                <a:solidFill>
                  <a:srgbClr val="000000"/>
                </a:solidFill>
                <a:latin typeface="Arial Black" pitchFamily="34" charset="0"/>
                <a:ea typeface="Calibri" pitchFamily="34" charset="0"/>
                <a:cs typeface="Times New Roman" pitchFamily="18" charset="0"/>
              </a:rPr>
              <a:t> benchmarking the strategies and tools to assist the development of hospitals to achieve the required status for semi-autonomy, including a “tool-kit” for the development and training of hospital boards.</a:t>
            </a:r>
          </a:p>
          <a:p>
            <a:pPr lvl="1">
              <a:lnSpc>
                <a:spcPct val="115000"/>
              </a:lnSpc>
              <a:buFont typeface="Arial" pitchFamily="34" charset="0"/>
              <a:buChar char="•"/>
              <a:defRPr/>
            </a:pPr>
            <a:r>
              <a:rPr lang="en-ZA" sz="1400" dirty="0">
                <a:solidFill>
                  <a:srgbClr val="000000"/>
                </a:solidFill>
                <a:latin typeface="Arial Black" pitchFamily="34" charset="0"/>
                <a:ea typeface="Calibri" pitchFamily="34" charset="0"/>
                <a:cs typeface="Times New Roman" pitchFamily="18" charset="0"/>
              </a:rPr>
              <a:t> Engaging  provincial departments of health who have a responsibility for implementation</a:t>
            </a:r>
            <a:endParaRPr lang="en-ZA" sz="1400" dirty="0">
              <a:solidFill>
                <a:srgbClr val="000000"/>
              </a:solidFill>
              <a:latin typeface="Arial Black" pitchFamily="34" charset="0"/>
            </a:endParaRPr>
          </a:p>
          <a:p>
            <a:pPr lvl="1">
              <a:lnSpc>
                <a:spcPct val="115000"/>
              </a:lnSpc>
              <a:buFont typeface="Arial" pitchFamily="34" charset="0"/>
              <a:buChar char="•"/>
              <a:defRPr/>
            </a:pPr>
            <a:r>
              <a:rPr lang="en-ZA" sz="1400" dirty="0">
                <a:solidFill>
                  <a:srgbClr val="000000"/>
                </a:solidFill>
                <a:latin typeface="Arial Black" pitchFamily="34" charset="0"/>
              </a:rPr>
              <a:t> engaging National Treasury on funding of key interventions such as the appointment of specialists in tertiary hospitals</a:t>
            </a:r>
          </a:p>
          <a:p>
            <a:pPr>
              <a:lnSpc>
                <a:spcPct val="115000"/>
              </a:lnSpc>
              <a:buFont typeface="Arial" pitchFamily="34" charset="0"/>
              <a:buChar char="•"/>
              <a:defRPr/>
            </a:pPr>
            <a:r>
              <a:rPr lang="en-ZA" sz="1400" dirty="0">
                <a:solidFill>
                  <a:srgbClr val="000000"/>
                </a:solidFill>
                <a:latin typeface="Arial Black" pitchFamily="34" charset="0"/>
              </a:rPr>
              <a:t>Regarding toxicology, equipment failures (now fixed) at Pretoria Lab contributed to non-achievement of target. The </a:t>
            </a:r>
            <a:r>
              <a:rPr lang="en-ZA" sz="1400">
                <a:solidFill>
                  <a:srgbClr val="000000"/>
                </a:solidFill>
                <a:latin typeface="Arial Black" pitchFamily="34" charset="0"/>
              </a:rPr>
              <a:t>Pretoria Lab will </a:t>
            </a:r>
            <a:r>
              <a:rPr lang="en-ZA" sz="1400" dirty="0">
                <a:solidFill>
                  <a:srgbClr val="000000"/>
                </a:solidFill>
                <a:latin typeface="Arial Black" pitchFamily="34" charset="0"/>
              </a:rPr>
              <a:t>move to new facility in 2016/17, and capacity at </a:t>
            </a:r>
            <a:r>
              <a:rPr lang="en-ZA" sz="1400" dirty="0" err="1">
                <a:solidFill>
                  <a:srgbClr val="000000"/>
                </a:solidFill>
                <a:latin typeface="Arial Black" pitchFamily="34" charset="0"/>
              </a:rPr>
              <a:t>Jhb</a:t>
            </a:r>
            <a:r>
              <a:rPr lang="en-ZA" sz="1400" dirty="0">
                <a:solidFill>
                  <a:srgbClr val="000000"/>
                </a:solidFill>
                <a:latin typeface="Arial Black" pitchFamily="34" charset="0"/>
              </a:rPr>
              <a:t> lab is being expanded, which will address backlogs.</a:t>
            </a:r>
          </a:p>
          <a:p>
            <a:pPr>
              <a:lnSpc>
                <a:spcPct val="115000"/>
              </a:lnSpc>
              <a:defRPr/>
            </a:pPr>
            <a:r>
              <a:rPr lang="en-ZA" sz="1000" dirty="0">
                <a:solidFill>
                  <a:srgbClr val="000000"/>
                </a:solidFill>
                <a:latin typeface="Arial Black" pitchFamily="34" charset="0"/>
              </a:rPr>
              <a:t> </a:t>
            </a:r>
          </a:p>
          <a:p>
            <a:pPr>
              <a:lnSpc>
                <a:spcPct val="115000"/>
              </a:lnSpc>
              <a:defRPr/>
            </a:pPr>
            <a:endParaRPr lang="en-US" sz="1000" dirty="0">
              <a:solidFill>
                <a:srgbClr val="000000"/>
              </a:solidFill>
              <a:latin typeface="Arial Black" pitchFamily="34" charset="0"/>
              <a:cs typeface="Times New Roman" pitchFamily="18" charset="0"/>
            </a:endParaRPr>
          </a:p>
          <a:p>
            <a:pPr>
              <a:lnSpc>
                <a:spcPct val="115000"/>
              </a:lnSpc>
              <a:defRPr/>
            </a:pPr>
            <a:endParaRPr lang="en-US" sz="1000" dirty="0">
              <a:solidFill>
                <a:srgbClr val="000000"/>
              </a:solidFill>
              <a:latin typeface="Arial Black" pitchFamily="34" charset="0"/>
              <a:cs typeface="Times New Roman" pitchFamily="18" charset="0"/>
            </a:endParaRPr>
          </a:p>
          <a:p>
            <a:pPr>
              <a:lnSpc>
                <a:spcPct val="115000"/>
              </a:lnSpc>
              <a:defRPr/>
            </a:pPr>
            <a:endParaRPr lang="en-ZA" sz="1000" dirty="0">
              <a:solidFill>
                <a:srgbClr val="000000"/>
              </a:solidFill>
              <a:latin typeface="Arial Black" pitchFamily="34" charset="0"/>
              <a:cs typeface="Times New Roman" pitchFamily="18" charset="0"/>
            </a:endParaRPr>
          </a:p>
          <a:p>
            <a:pPr>
              <a:lnSpc>
                <a:spcPct val="115000"/>
              </a:lnSpc>
              <a:defRPr/>
            </a:pPr>
            <a:endParaRPr lang="en-ZA" sz="1000" dirty="0">
              <a:solidFill>
                <a:srgbClr val="000000"/>
              </a:solidFill>
              <a:latin typeface="Arial Black" pitchFamily="34" charset="0"/>
            </a:endParaRPr>
          </a:p>
          <a:p>
            <a:pPr>
              <a:lnSpc>
                <a:spcPct val="115000"/>
              </a:lnSpc>
              <a:defRPr/>
            </a:pPr>
            <a:endParaRPr lang="en-ZA" sz="1000" dirty="0">
              <a:solidFill>
                <a:srgbClr val="000000"/>
              </a:solidFill>
              <a:latin typeface="Arial Black" pitchFamily="34" charset="0"/>
            </a:endParaRPr>
          </a:p>
          <a:p>
            <a:pPr eaLnBrk="0" hangingPunct="0">
              <a:defRPr/>
            </a:pPr>
            <a:endParaRPr lang="en-US" sz="1000" dirty="0">
              <a:latin typeface="Arial Black" pitchFamily="34" charset="0"/>
            </a:endParaRPr>
          </a:p>
          <a:p>
            <a:pPr>
              <a:lnSpc>
                <a:spcPct val="115000"/>
              </a:lnSpc>
              <a:defRPr/>
            </a:pPr>
            <a:endParaRPr lang="en-ZA" sz="1000" dirty="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6324600" cy="765175"/>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Progress Report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9" name="Rectangle 8"/>
          <p:cNvSpPr/>
          <p:nvPr/>
        </p:nvSpPr>
        <p:spPr>
          <a:xfrm>
            <a:off x="468313" y="1844675"/>
            <a:ext cx="8064500" cy="1939925"/>
          </a:xfrm>
          <a:prstGeom prst="rect">
            <a:avLst/>
          </a:prstGeom>
          <a:ln>
            <a:solidFill>
              <a:srgbClr val="005D28"/>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rgbClr val="005D28"/>
                </a:solidFill>
                <a:latin typeface="Arial Black" pitchFamily="34" charset="0"/>
              </a:rPr>
              <a:t>PROGRAMME 6:  HEALTH REGULATION AND COMPLIANCE MANAGEMENT</a:t>
            </a:r>
          </a:p>
          <a:p>
            <a:pPr algn="ctr">
              <a:defRPr/>
            </a:pPr>
            <a:r>
              <a:rPr lang="en-ZA" sz="2400" b="1" dirty="0">
                <a:solidFill>
                  <a:schemeClr val="tx1"/>
                </a:solidFill>
                <a:latin typeface="Arial Black" pitchFamily="34" charset="0"/>
              </a:rPr>
              <a:t> </a:t>
            </a:r>
          </a:p>
        </p:txBody>
      </p:sp>
      <p:sp>
        <p:nvSpPr>
          <p:cNvPr id="58374" name="Slide Number Placeholder 19"/>
          <p:cNvSpPr txBox="1">
            <a:spLocks/>
          </p:cNvSpPr>
          <p:nvPr/>
        </p:nvSpPr>
        <p:spPr bwMode="auto">
          <a:xfrm>
            <a:off x="8316913" y="6381750"/>
            <a:ext cx="549275" cy="365125"/>
          </a:xfrm>
          <a:prstGeom prst="rect">
            <a:avLst/>
          </a:prstGeom>
          <a:noFill/>
          <a:ln w="9525">
            <a:noFill/>
            <a:miter lim="800000"/>
            <a:headEnd/>
            <a:tailEnd/>
          </a:ln>
        </p:spPr>
        <p:txBody>
          <a:bodyPr/>
          <a:lstStyle/>
          <a:p>
            <a:r>
              <a:rPr lang="en-US"/>
              <a:t>51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5939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59396"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 y="642917"/>
          <a:ext cx="9144001" cy="6447603"/>
        </p:xfrm>
        <a:graphic>
          <a:graphicData uri="http://schemas.openxmlformats.org/drawingml/2006/table">
            <a:tbl>
              <a:tblPr firstRow="1" bandRow="1">
                <a:tableStyleId>{5C22544A-7EE6-4342-B048-85BDC9FD1C3A}</a:tableStyleId>
              </a:tblPr>
              <a:tblGrid>
                <a:gridCol w="1542554"/>
                <a:gridCol w="1836223"/>
                <a:gridCol w="2276917"/>
                <a:gridCol w="2203468"/>
                <a:gridCol w="1284839"/>
              </a:tblGrid>
              <a:tr h="574083">
                <a:tc>
                  <a:txBody>
                    <a:bodyPr/>
                    <a:lstStyle/>
                    <a:p>
                      <a:pPr algn="l"/>
                      <a:r>
                        <a:rPr lang="en-US" sz="1000" dirty="0" smtClean="0">
                          <a:solidFill>
                            <a:schemeClr val="bg1"/>
                          </a:solidFill>
                          <a:latin typeface="Arial Black" pitchFamily="34" charset="0"/>
                        </a:rPr>
                        <a:t>Strategic Objective</a:t>
                      </a:r>
                      <a:endParaRPr lang="en-US" sz="1000" dirty="0">
                        <a:solidFill>
                          <a:schemeClr val="bg1"/>
                        </a:solidFill>
                        <a:latin typeface="Arial Black" pitchFamily="34" charset="0"/>
                      </a:endParaRPr>
                    </a:p>
                  </a:txBody>
                  <a:tcPr marL="91441" marR="91441"/>
                </a:tc>
                <a:tc>
                  <a:txBody>
                    <a:bodyPr/>
                    <a:lstStyle/>
                    <a:p>
                      <a:pPr algn="l"/>
                      <a:r>
                        <a:rPr lang="en-US" sz="1000" dirty="0" smtClean="0">
                          <a:solidFill>
                            <a:schemeClr val="bg1"/>
                          </a:solidFill>
                          <a:latin typeface="Arial Black" pitchFamily="34" charset="0"/>
                        </a:rPr>
                        <a:t>Indicator</a:t>
                      </a:r>
                      <a:endParaRPr lang="en-US" sz="1000" dirty="0">
                        <a:solidFill>
                          <a:schemeClr val="bg1"/>
                        </a:solidFill>
                        <a:latin typeface="Arial Black" pitchFamily="34" charset="0"/>
                      </a:endParaRPr>
                    </a:p>
                  </a:txBody>
                  <a:tcPr marL="91441" marR="91441"/>
                </a:tc>
                <a:tc>
                  <a:txBody>
                    <a:bodyPr/>
                    <a:lstStyle/>
                    <a:p>
                      <a:pPr algn="l"/>
                      <a:r>
                        <a:rPr lang="en-US" sz="1000" dirty="0" smtClean="0">
                          <a:solidFill>
                            <a:schemeClr val="bg1"/>
                          </a:solidFill>
                          <a:latin typeface="Arial Black" pitchFamily="34" charset="0"/>
                        </a:rPr>
                        <a:t>Annual</a:t>
                      </a:r>
                      <a:r>
                        <a:rPr lang="en-US" sz="1000" baseline="0" dirty="0" smtClean="0">
                          <a:solidFill>
                            <a:schemeClr val="bg1"/>
                          </a:solidFill>
                          <a:latin typeface="Arial Black" pitchFamily="34" charset="0"/>
                        </a:rPr>
                        <a:t>  and Quarter </a:t>
                      </a:r>
                      <a:r>
                        <a:rPr lang="en-US" sz="1000" dirty="0" smtClean="0">
                          <a:solidFill>
                            <a:schemeClr val="bg1"/>
                          </a:solidFill>
                          <a:latin typeface="Arial Black" pitchFamily="34" charset="0"/>
                        </a:rPr>
                        <a:t>Target</a:t>
                      </a:r>
                      <a:endParaRPr lang="en-US" sz="1000" dirty="0">
                        <a:solidFill>
                          <a:schemeClr val="bg1"/>
                        </a:solidFill>
                        <a:latin typeface="Arial Black" pitchFamily="34" charset="0"/>
                      </a:endParaRPr>
                    </a:p>
                  </a:txBody>
                  <a:tcPr marL="91441" marR="91441"/>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pPr algn="l"/>
                      <a:endParaRPr lang="en-US" sz="1000" dirty="0">
                        <a:solidFill>
                          <a:schemeClr val="bg1"/>
                        </a:solidFill>
                        <a:latin typeface="Arial Black" pitchFamily="34" charset="0"/>
                      </a:endParaRPr>
                    </a:p>
                  </a:txBody>
                  <a:tcPr marL="91441" marR="91441"/>
                </a:tc>
              </a:tr>
              <a:tr h="1594675">
                <a:tc>
                  <a:txBody>
                    <a:bodyPr/>
                    <a:lstStyle/>
                    <a:p>
                      <a:pPr fontAlgn="t">
                        <a:spcAft>
                          <a:spcPts val="0"/>
                        </a:spcAft>
                      </a:pPr>
                      <a:r>
                        <a:rPr lang="en-ZA" sz="1000" kern="1200" dirty="0">
                          <a:solidFill>
                            <a:srgbClr val="000000"/>
                          </a:solidFill>
                          <a:latin typeface="Arial Black" pitchFamily="34" charset="0"/>
                          <a:ea typeface="Times New Roman"/>
                          <a:cs typeface="Arial"/>
                        </a:rPr>
                        <a:t>Establish the South African Health Product Regulation Authority (SAHPRA)</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dirty="0">
                          <a:latin typeface="Arial Black" pitchFamily="34" charset="0"/>
                          <a:ea typeface="Times New Roman"/>
                          <a:cs typeface="Arial"/>
                        </a:rPr>
                        <a:t>Establish SAHPRA as a public entity</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dirty="0" smtClean="0">
                          <a:solidFill>
                            <a:schemeClr val="tx2">
                              <a:lumMod val="60000"/>
                              <a:lumOff val="40000"/>
                            </a:schemeClr>
                          </a:solidFill>
                          <a:latin typeface="Arial Black" pitchFamily="34" charset="0"/>
                          <a:ea typeface="Times New Roman"/>
                          <a:cs typeface="Arial"/>
                        </a:rPr>
                        <a:t>Annual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dirty="0" smtClean="0">
                          <a:latin typeface="Arial Black" pitchFamily="34" charset="0"/>
                          <a:ea typeface="Times New Roman"/>
                          <a:cs typeface="Arial"/>
                        </a:rPr>
                        <a:t>SAHPRA </a:t>
                      </a:r>
                      <a:r>
                        <a:rPr lang="en-US" sz="1000" dirty="0">
                          <a:latin typeface="Arial Black" pitchFamily="34" charset="0"/>
                          <a:ea typeface="Times New Roman"/>
                          <a:cs typeface="Arial"/>
                        </a:rPr>
                        <a:t>Act (Bill 6 of 2014) Promulgated , and transitional plan from MCC to SAHPRA developed</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kern="1200" dirty="0" smtClean="0">
                          <a:solidFill>
                            <a:schemeClr val="dk1"/>
                          </a:solidFill>
                          <a:latin typeface="Arial Black" pitchFamily="34" charset="0"/>
                          <a:ea typeface="+mn-ea"/>
                          <a:cs typeface="+mn-cs"/>
                        </a:rPr>
                        <a:t>Q2: Minister presented Bill in National Assembly. The  National Department   presented Bill  to NCOP and public hearings were held in the 9 provinces</a:t>
                      </a:r>
                    </a:p>
                    <a:p>
                      <a:pPr fontAlgn="t">
                        <a:spcAft>
                          <a:spcPts val="0"/>
                        </a:spcAft>
                      </a:pPr>
                      <a:r>
                        <a:rPr lang="en-US" sz="1000" kern="1200" dirty="0" smtClean="0">
                          <a:solidFill>
                            <a:schemeClr val="dk1"/>
                          </a:solidFill>
                          <a:latin typeface="Arial Black" pitchFamily="34" charset="0"/>
                          <a:ea typeface="+mn-ea"/>
                          <a:cs typeface="+mn-cs"/>
                        </a:rPr>
                        <a:t>Q3: President assented to Medicines and Related Substances Amendment Act, No. 14 of 2015</a:t>
                      </a:r>
                      <a:endParaRPr lang="en-ZA" sz="1000" dirty="0">
                        <a:latin typeface="Arial Black" pitchFamily="34" charset="0"/>
                        <a:ea typeface="Times New Roman"/>
                      </a:endParaRPr>
                    </a:p>
                  </a:txBody>
                  <a:tcPr marL="68581" marR="68581" marT="0" marB="0"/>
                </a:tc>
                <a:tc>
                  <a:txBody>
                    <a:bodyPr/>
                    <a:lstStyle/>
                    <a:p>
                      <a:pPr lvl="0" algn="l" fontAlgn="t"/>
                      <a:endParaRPr lang="en-ZA" sz="1000" b="0" i="0" u="none" strike="noStrike" dirty="0">
                        <a:solidFill>
                          <a:srgbClr val="002060"/>
                        </a:solidFill>
                        <a:latin typeface="Arial Black" pitchFamily="34" charset="0"/>
                      </a:endParaRPr>
                    </a:p>
                  </a:txBody>
                  <a:tcPr marL="9525" marR="9525" marT="9525" marB="0">
                    <a:solidFill>
                      <a:srgbClr val="00B050"/>
                    </a:solidFill>
                  </a:tcPr>
                </a:tc>
              </a:tr>
              <a:tr h="637870">
                <a:tc>
                  <a:txBody>
                    <a:bodyPr/>
                    <a:lstStyle/>
                    <a:p>
                      <a:pPr fontAlgn="t">
                        <a:spcAft>
                          <a:spcPts val="0"/>
                        </a:spcAft>
                      </a:pPr>
                      <a:r>
                        <a:rPr lang="en-ZA" sz="1000" kern="1200">
                          <a:solidFill>
                            <a:srgbClr val="000000"/>
                          </a:solidFill>
                          <a:latin typeface="Arial Black" pitchFamily="34" charset="0"/>
                          <a:ea typeface="Times New Roman"/>
                          <a:cs typeface="Arial"/>
                        </a:rPr>
                        <a:t>Establish Institute of Regulatory Science (IRS)</a:t>
                      </a:r>
                      <a:endParaRPr lang="en-ZA" sz="1000">
                        <a:latin typeface="Arial Black" pitchFamily="34" charset="0"/>
                        <a:ea typeface="Times New Roman"/>
                      </a:endParaRPr>
                    </a:p>
                  </a:txBody>
                  <a:tcPr marL="68581" marR="68581" marT="0" marB="0"/>
                </a:tc>
                <a:tc>
                  <a:txBody>
                    <a:bodyPr/>
                    <a:lstStyle/>
                    <a:p>
                      <a:pPr fontAlgn="t">
                        <a:spcAft>
                          <a:spcPts val="0"/>
                        </a:spcAft>
                      </a:pPr>
                      <a:r>
                        <a:rPr lang="en-US" sz="1000">
                          <a:latin typeface="Arial Black" pitchFamily="34" charset="0"/>
                          <a:ea typeface="Times New Roman"/>
                          <a:cs typeface="Arial"/>
                        </a:rPr>
                        <a:t>Institute of Regulatory Science (IRS) providing training</a:t>
                      </a:r>
                      <a:endParaRPr lang="en-ZA" sz="1000">
                        <a:latin typeface="Arial Black" pitchFamily="34" charset="0"/>
                        <a:ea typeface="Times New Roman"/>
                      </a:endParaRPr>
                    </a:p>
                  </a:txBody>
                  <a:tcPr marL="68581" marR="68581" marT="0" marB="0"/>
                </a:tc>
                <a:tc>
                  <a:txBody>
                    <a:bodyPr/>
                    <a:lstStyle/>
                    <a:p>
                      <a:pPr fontAlgn="t">
                        <a:spcAft>
                          <a:spcPts val="0"/>
                        </a:spcAft>
                      </a:pPr>
                      <a:r>
                        <a:rPr lang="en-US" sz="1000" dirty="0" smtClean="0">
                          <a:solidFill>
                            <a:schemeClr val="tx2">
                              <a:lumMod val="60000"/>
                              <a:lumOff val="40000"/>
                            </a:schemeClr>
                          </a:solidFill>
                          <a:latin typeface="Arial Black" pitchFamily="34" charset="0"/>
                          <a:ea typeface="Times New Roman"/>
                          <a:cs typeface="Arial"/>
                        </a:rPr>
                        <a:t>Q2:</a:t>
                      </a:r>
                      <a:r>
                        <a:rPr lang="en-US" sz="1000" baseline="0" dirty="0" smtClean="0">
                          <a:solidFill>
                            <a:schemeClr val="tx2">
                              <a:lumMod val="60000"/>
                              <a:lumOff val="40000"/>
                            </a:schemeClr>
                          </a:solidFill>
                          <a:latin typeface="Arial Black" pitchFamily="34" charset="0"/>
                          <a:ea typeface="Times New Roman"/>
                          <a:cs typeface="Arial"/>
                        </a:rPr>
                        <a:t> target: </a:t>
                      </a:r>
                      <a:r>
                        <a:rPr lang="en-US" sz="1000" baseline="0" dirty="0" smtClean="0">
                          <a:solidFill>
                            <a:schemeClr val="tx1"/>
                          </a:solidFill>
                          <a:latin typeface="Arial Black" pitchFamily="34" charset="0"/>
                          <a:ea typeface="Times New Roman"/>
                          <a:cs typeface="Arial"/>
                        </a:rPr>
                        <a:t> Work of the project team monitored</a:t>
                      </a:r>
                      <a:endParaRPr lang="en-US" sz="1000" dirty="0" smtClean="0">
                        <a:solidFill>
                          <a:schemeClr val="tx2">
                            <a:lumMod val="60000"/>
                            <a:lumOff val="40000"/>
                          </a:schemeClr>
                        </a:solidFill>
                        <a:latin typeface="Arial Black" pitchFamily="34" charset="0"/>
                        <a:ea typeface="Times New Roman"/>
                        <a:cs typeface="Arial"/>
                      </a:endParaRPr>
                    </a:p>
                    <a:p>
                      <a:pPr fontAlgn="t">
                        <a:spcAft>
                          <a:spcPts val="0"/>
                        </a:spcAft>
                      </a:pPr>
                      <a:r>
                        <a:rPr lang="en-US" sz="1000" dirty="0" smtClean="0">
                          <a:solidFill>
                            <a:schemeClr val="tx2">
                              <a:lumMod val="60000"/>
                              <a:lumOff val="40000"/>
                            </a:schemeClr>
                          </a:solidFill>
                          <a:latin typeface="Arial Black" pitchFamily="34" charset="0"/>
                          <a:ea typeface="Times New Roman"/>
                          <a:cs typeface="Arial"/>
                        </a:rPr>
                        <a:t>Q3</a:t>
                      </a:r>
                      <a:r>
                        <a:rPr lang="en-US" sz="1000" baseline="0" dirty="0" smtClean="0">
                          <a:solidFill>
                            <a:schemeClr val="tx2">
                              <a:lumMod val="60000"/>
                              <a:lumOff val="40000"/>
                            </a:schemeClr>
                          </a:solidFill>
                          <a:latin typeface="Arial Black" pitchFamily="34" charset="0"/>
                          <a:ea typeface="Times New Roman"/>
                          <a:cs typeface="Arial"/>
                        </a:rPr>
                        <a:t> </a:t>
                      </a:r>
                      <a:r>
                        <a:rPr lang="en-US" sz="1000" dirty="0" smtClean="0">
                          <a:solidFill>
                            <a:schemeClr val="tx2">
                              <a:lumMod val="60000"/>
                              <a:lumOff val="40000"/>
                            </a:schemeClr>
                          </a:solidFill>
                          <a:latin typeface="Arial Black" pitchFamily="34" charset="0"/>
                          <a:ea typeface="Times New Roman"/>
                          <a:cs typeface="Arial"/>
                        </a:rPr>
                        <a:t>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kern="1200" dirty="0" smtClean="0">
                          <a:solidFill>
                            <a:schemeClr val="dk1"/>
                          </a:solidFill>
                          <a:latin typeface="Arial Black" pitchFamily="34" charset="0"/>
                          <a:ea typeface="+mn-ea"/>
                          <a:cs typeface="+mn-cs"/>
                        </a:rPr>
                        <a:t>Work of Project team monitored </a:t>
                      </a:r>
                      <a:endParaRPr lang="en-ZA" sz="1000" dirty="0">
                        <a:latin typeface="Arial Black" pitchFamily="34" charset="0"/>
                        <a:ea typeface="Times New Roman"/>
                      </a:endParaRPr>
                    </a:p>
                  </a:txBody>
                  <a:tcPr marL="68581" marR="68581" marT="0" marB="0"/>
                </a:tc>
                <a:tc>
                  <a:txBody>
                    <a:bodyPr/>
                    <a:lstStyle/>
                    <a:p>
                      <a:pPr fontAlgn="t"/>
                      <a:r>
                        <a:rPr lang="en-US" sz="1000" kern="1200" dirty="0" smtClean="0">
                          <a:solidFill>
                            <a:schemeClr val="dk1"/>
                          </a:solidFill>
                          <a:latin typeface="Arial Black" pitchFamily="34" charset="0"/>
                          <a:ea typeface="+mn-ea"/>
                          <a:cs typeface="+mn-cs"/>
                        </a:rPr>
                        <a:t>Q2:  Business Plan and </a:t>
                      </a:r>
                      <a:endParaRPr lang="en-ZA" sz="1000" kern="1200" dirty="0" smtClean="0">
                        <a:solidFill>
                          <a:schemeClr val="dk1"/>
                        </a:solidFill>
                        <a:latin typeface="Arial Black" pitchFamily="34" charset="0"/>
                        <a:ea typeface="+mn-ea"/>
                        <a:cs typeface="+mn-cs"/>
                      </a:endParaRPr>
                    </a:p>
                    <a:p>
                      <a:r>
                        <a:rPr lang="en-US" sz="1000" kern="1200" dirty="0" smtClean="0">
                          <a:solidFill>
                            <a:schemeClr val="dk1"/>
                          </a:solidFill>
                          <a:latin typeface="Arial Black" pitchFamily="34" charset="0"/>
                          <a:ea typeface="+mn-ea"/>
                          <a:cs typeface="+mn-cs"/>
                        </a:rPr>
                        <a:t>consultation with stakeholders on track </a:t>
                      </a:r>
                    </a:p>
                    <a:p>
                      <a:pPr fontAlgn="t"/>
                      <a:r>
                        <a:rPr lang="en-US" sz="1000" kern="1200" dirty="0" smtClean="0">
                          <a:solidFill>
                            <a:schemeClr val="dk1"/>
                          </a:solidFill>
                          <a:latin typeface="Arial Black" pitchFamily="34" charset="0"/>
                          <a:ea typeface="+mn-ea"/>
                          <a:cs typeface="+mn-cs"/>
                        </a:rPr>
                        <a:t>Q3: Business Plan  </a:t>
                      </a:r>
                      <a:r>
                        <a:rPr lang="en-US" sz="1000" kern="1200" dirty="0" err="1" smtClean="0">
                          <a:solidFill>
                            <a:schemeClr val="dk1"/>
                          </a:solidFill>
                          <a:latin typeface="Arial Black" pitchFamily="34" charset="0"/>
                          <a:ea typeface="+mn-ea"/>
                          <a:cs typeface="+mn-cs"/>
                        </a:rPr>
                        <a:t>finalised</a:t>
                      </a:r>
                      <a:endParaRPr lang="en-ZA" sz="1000" kern="1200" dirty="0" smtClean="0">
                        <a:solidFill>
                          <a:schemeClr val="dk1"/>
                        </a:solidFill>
                        <a:latin typeface="Arial Black" pitchFamily="34" charset="0"/>
                        <a:ea typeface="+mn-ea"/>
                        <a:cs typeface="+mn-cs"/>
                      </a:endParaRPr>
                    </a:p>
                  </a:txBody>
                  <a:tcPr marL="68581" marR="68581" marT="0" marB="0"/>
                </a:tc>
                <a:tc>
                  <a:txBody>
                    <a:bodyPr/>
                    <a:lstStyle/>
                    <a:p>
                      <a:pPr lvl="0" algn="l" fontAlgn="t"/>
                      <a:endParaRPr lang="en-ZA" sz="1000" b="0" i="0" u="none" strike="noStrike" dirty="0">
                        <a:solidFill>
                          <a:srgbClr val="002060"/>
                        </a:solidFill>
                        <a:latin typeface="Arial Black" pitchFamily="34" charset="0"/>
                      </a:endParaRPr>
                    </a:p>
                  </a:txBody>
                  <a:tcPr marL="9525" marR="9525" marT="9525" marB="0">
                    <a:solidFill>
                      <a:srgbClr val="00B050"/>
                    </a:solidFill>
                  </a:tcPr>
                </a:tc>
              </a:tr>
              <a:tr h="2205768">
                <a:tc>
                  <a:txBody>
                    <a:bodyPr/>
                    <a:lstStyle/>
                    <a:p>
                      <a:pPr fontAlgn="t">
                        <a:spcAft>
                          <a:spcPts val="0"/>
                        </a:spcAft>
                      </a:pPr>
                      <a:endParaRPr lang="en-ZA" sz="1000" kern="1200" dirty="0">
                        <a:solidFill>
                          <a:srgbClr val="000000"/>
                        </a:solidFill>
                        <a:latin typeface="Arial Black" pitchFamily="34" charset="0"/>
                        <a:ea typeface="Times New Roman"/>
                        <a:cs typeface="Arial"/>
                      </a:endParaRPr>
                    </a:p>
                  </a:txBody>
                  <a:tcPr marL="68581" marR="68581" marT="0" marB="0"/>
                </a:tc>
                <a:tc>
                  <a:txBody>
                    <a:bodyPr/>
                    <a:lstStyle/>
                    <a:p>
                      <a:pPr fontAlgn="t">
                        <a:spcAft>
                          <a:spcPts val="0"/>
                        </a:spcAft>
                      </a:pPr>
                      <a:r>
                        <a:rPr lang="en-US" sz="1000" dirty="0">
                          <a:latin typeface="Arial Black" pitchFamily="34" charset="0"/>
                          <a:ea typeface="Times New Roman"/>
                          <a:cs typeface="Arial"/>
                        </a:rPr>
                        <a:t>Regulate  Medical devices, IVDs, cosmetics and expand on regulation of Complementary and Alternative Medicines (CAMS)</a:t>
                      </a:r>
                      <a:endParaRPr lang="en-ZA" sz="1000" dirty="0">
                        <a:latin typeface="Arial Black" pitchFamily="34" charset="0"/>
                        <a:ea typeface="Times New Roman"/>
                      </a:endParaRPr>
                    </a:p>
                  </a:txBody>
                  <a:tcPr marL="68581" marR="68581"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Q2 Target</a:t>
                      </a:r>
                      <a:r>
                        <a:rPr lang="en-ZA" sz="1000" baseline="0" dirty="0" smtClean="0">
                          <a:solidFill>
                            <a:schemeClr val="tx2">
                              <a:lumMod val="60000"/>
                              <a:lumOff val="40000"/>
                            </a:schemeClr>
                          </a:solidFill>
                          <a:latin typeface="Arial Black" pitchFamily="34" charset="0"/>
                          <a:ea typeface="Calibri"/>
                          <a:cs typeface="Arial"/>
                        </a:rPr>
                        <a:t>: </a:t>
                      </a:r>
                    </a:p>
                    <a:p>
                      <a:r>
                        <a:rPr lang="en-US" sz="1000" kern="1200" dirty="0" smtClean="0">
                          <a:solidFill>
                            <a:schemeClr val="dk1"/>
                          </a:solidFill>
                          <a:latin typeface="Arial Black" pitchFamily="34" charset="0"/>
                          <a:ea typeface="+mn-ea"/>
                          <a:cs typeface="+mn-cs"/>
                        </a:rPr>
                        <a:t>• Workshop (in-house) comments on Medical Devices and IVDs received from stakeholders</a:t>
                      </a:r>
                      <a:endParaRPr lang="en-ZA" sz="1000" kern="1200" dirty="0" smtClean="0">
                        <a:solidFill>
                          <a:schemeClr val="dk1"/>
                        </a:solidFill>
                        <a:latin typeface="Arial Black" pitchFamily="34" charset="0"/>
                        <a:ea typeface="+mn-ea"/>
                        <a:cs typeface="+mn-cs"/>
                      </a:endParaRPr>
                    </a:p>
                    <a:p>
                      <a:r>
                        <a:rPr lang="en-US" sz="1000" kern="1200" dirty="0" smtClean="0">
                          <a:solidFill>
                            <a:schemeClr val="dk1"/>
                          </a:solidFill>
                          <a:latin typeface="Arial Black" pitchFamily="34" charset="0"/>
                          <a:ea typeface="+mn-ea"/>
                          <a:cs typeface="+mn-cs"/>
                        </a:rPr>
                        <a:t>• Promulgate Regulations on Complementary Medicines (CAMS)</a:t>
                      </a:r>
                      <a:endParaRPr lang="en-ZA" sz="1000" dirty="0" smtClean="0">
                        <a:latin typeface="Arial Black" pitchFamily="34" charset="0"/>
                        <a:ea typeface="Calibri"/>
                        <a:cs typeface="Times New Roman"/>
                      </a:endParaRPr>
                    </a:p>
                    <a:p>
                      <a:pPr>
                        <a:lnSpc>
                          <a:spcPct val="115000"/>
                        </a:lnSpc>
                        <a:spcAft>
                          <a:spcPts val="0"/>
                        </a:spcAft>
                      </a:pPr>
                      <a:endParaRPr lang="en-ZA" sz="100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Q3 Target</a:t>
                      </a:r>
                      <a:r>
                        <a:rPr lang="en-ZA" sz="1000" baseline="0" dirty="0" smtClean="0">
                          <a:solidFill>
                            <a:schemeClr val="tx2">
                              <a:lumMod val="60000"/>
                              <a:lumOff val="40000"/>
                            </a:schemeClr>
                          </a:solidFill>
                          <a:latin typeface="Arial Black" pitchFamily="34" charset="0"/>
                          <a:ea typeface="Calibri"/>
                          <a:cs typeface="Arial"/>
                        </a:rPr>
                        <a:t>: </a:t>
                      </a:r>
                      <a:r>
                        <a:rPr lang="en-US" sz="1000" kern="1200" dirty="0" smtClean="0">
                          <a:solidFill>
                            <a:schemeClr val="dk1"/>
                          </a:solidFill>
                          <a:latin typeface="Arial Black" pitchFamily="34" charset="0"/>
                          <a:ea typeface="+mn-ea"/>
                          <a:cs typeface="+mn-cs"/>
                        </a:rPr>
                        <a:t> </a:t>
                      </a:r>
                      <a:r>
                        <a:rPr lang="en-ZA" sz="1000" kern="1200" dirty="0" smtClean="0">
                          <a:solidFill>
                            <a:schemeClr val="dk1"/>
                          </a:solidFill>
                          <a:latin typeface="Arial Black" pitchFamily="34" charset="0"/>
                          <a:ea typeface="+mn-ea"/>
                          <a:cs typeface="+mn-cs"/>
                        </a:rPr>
                        <a:t>publish proposed amended</a:t>
                      </a:r>
                      <a:r>
                        <a:rPr lang="en-ZA" sz="1000" kern="1200" baseline="0" dirty="0" smtClean="0">
                          <a:solidFill>
                            <a:schemeClr val="dk1"/>
                          </a:solidFill>
                          <a:latin typeface="Arial Black" pitchFamily="34" charset="0"/>
                          <a:ea typeface="+mn-ea"/>
                          <a:cs typeface="+mn-cs"/>
                        </a:rPr>
                        <a:t> regulations on medical devices and IVDs  for a short period of 30 days</a:t>
                      </a:r>
                      <a:endParaRPr lang="en-ZA" sz="1000" dirty="0">
                        <a:latin typeface="Arial Black" pitchFamily="34" charset="0"/>
                        <a:ea typeface="Calibri"/>
                        <a:cs typeface="Times New Roman"/>
                      </a:endParaRPr>
                    </a:p>
                  </a:txBody>
                  <a:tcPr marL="68581" marR="68581" marT="0" marB="0"/>
                </a:tc>
                <a:tc>
                  <a:txBody>
                    <a:bodyPr/>
                    <a:lstStyle/>
                    <a:p>
                      <a:pPr fontAlgn="t">
                        <a:spcAft>
                          <a:spcPts val="0"/>
                        </a:spcAft>
                      </a:pPr>
                      <a:r>
                        <a:rPr lang="en-US" sz="1000" kern="1200" dirty="0" smtClean="0">
                          <a:solidFill>
                            <a:schemeClr val="dk1"/>
                          </a:solidFill>
                          <a:latin typeface="Arial Black" pitchFamily="34" charset="0"/>
                          <a:ea typeface="+mn-ea"/>
                          <a:cs typeface="+mn-cs"/>
                        </a:rPr>
                        <a:t>Q2:  Reviewed</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comments received from stakeholders on proposed regulations </a:t>
                      </a:r>
                    </a:p>
                    <a:p>
                      <a:pPr fontAlgn="t">
                        <a:spcAft>
                          <a:spcPts val="0"/>
                        </a:spcAft>
                      </a:pPr>
                      <a:endParaRPr lang="en-US" sz="1000" kern="1200" dirty="0" smtClean="0">
                        <a:solidFill>
                          <a:schemeClr val="dk1"/>
                        </a:solidFill>
                        <a:latin typeface="Arial Black" pitchFamily="34" charset="0"/>
                        <a:ea typeface="+mn-ea"/>
                        <a:cs typeface="+mn-cs"/>
                      </a:endParaRPr>
                    </a:p>
                    <a:p>
                      <a:pPr fontAlgn="t">
                        <a:spcAft>
                          <a:spcPts val="0"/>
                        </a:spcAft>
                      </a:pPr>
                      <a:endParaRPr lang="en-US" sz="1000" kern="1200" dirty="0" smtClean="0">
                        <a:solidFill>
                          <a:schemeClr val="dk1"/>
                        </a:solidFill>
                        <a:latin typeface="Arial Black" pitchFamily="34" charset="0"/>
                        <a:ea typeface="+mn-ea"/>
                        <a:cs typeface="+mn-cs"/>
                      </a:endParaRPr>
                    </a:p>
                    <a:p>
                      <a:pPr fontAlgn="t">
                        <a:spcAft>
                          <a:spcPts val="0"/>
                        </a:spcAft>
                      </a:pPr>
                      <a:endParaRPr lang="en-US" sz="1000" kern="1200" dirty="0" smtClean="0">
                        <a:solidFill>
                          <a:schemeClr val="dk1"/>
                        </a:solidFill>
                        <a:latin typeface="Arial Black" pitchFamily="34" charset="0"/>
                        <a:ea typeface="+mn-ea"/>
                        <a:cs typeface="+mn-cs"/>
                      </a:endParaRPr>
                    </a:p>
                    <a:p>
                      <a:pPr fontAlgn="t">
                        <a:spcAft>
                          <a:spcPts val="0"/>
                        </a:spcAft>
                      </a:pPr>
                      <a:endParaRPr lang="en-US" sz="1000" kern="1200" dirty="0" smtClean="0">
                        <a:solidFill>
                          <a:schemeClr val="dk1"/>
                        </a:solidFill>
                        <a:latin typeface="Arial Black" pitchFamily="34" charset="0"/>
                        <a:ea typeface="+mn-ea"/>
                        <a:cs typeface="+mn-cs"/>
                      </a:endParaRPr>
                    </a:p>
                    <a:p>
                      <a:pPr fontAlgn="t">
                        <a:spcAft>
                          <a:spcPts val="0"/>
                        </a:spcAft>
                      </a:pPr>
                      <a:endParaRPr lang="en-US" sz="1000" kern="1200" dirty="0" smtClean="0">
                        <a:solidFill>
                          <a:schemeClr val="dk1"/>
                        </a:solidFill>
                        <a:latin typeface="Arial Black" pitchFamily="34" charset="0"/>
                        <a:ea typeface="+mn-ea"/>
                        <a:cs typeface="+mn-cs"/>
                      </a:endParaRPr>
                    </a:p>
                    <a:p>
                      <a:pPr fontAlgn="t">
                        <a:spcAft>
                          <a:spcPts val="0"/>
                        </a:spcAft>
                      </a:pPr>
                      <a:endParaRPr lang="en-US" sz="1000" kern="1200" dirty="0" smtClean="0">
                        <a:solidFill>
                          <a:schemeClr val="dk1"/>
                        </a:solidFill>
                        <a:latin typeface="Arial Black" pitchFamily="34" charset="0"/>
                        <a:ea typeface="+mn-ea"/>
                        <a:cs typeface="+mn-cs"/>
                      </a:endParaRPr>
                    </a:p>
                    <a:p>
                      <a:pPr fontAlgn="t">
                        <a:spcAft>
                          <a:spcPts val="0"/>
                        </a:spcAft>
                      </a:pPr>
                      <a:r>
                        <a:rPr lang="en-US" sz="1000" kern="1200" dirty="0" smtClean="0">
                          <a:solidFill>
                            <a:schemeClr val="dk1"/>
                          </a:solidFill>
                          <a:latin typeface="Arial Black" pitchFamily="34" charset="0"/>
                          <a:ea typeface="+mn-ea"/>
                          <a:cs typeface="+mn-cs"/>
                        </a:rPr>
                        <a:t>Q3: Regulations </a:t>
                      </a:r>
                      <a:r>
                        <a:rPr lang="en-US" sz="1000" kern="1200" dirty="0" err="1" smtClean="0">
                          <a:solidFill>
                            <a:schemeClr val="dk1"/>
                          </a:solidFill>
                          <a:latin typeface="Arial Black" pitchFamily="34" charset="0"/>
                          <a:ea typeface="+mn-ea"/>
                          <a:cs typeface="+mn-cs"/>
                        </a:rPr>
                        <a:t>finalised</a:t>
                      </a:r>
                      <a:r>
                        <a:rPr lang="en-US" sz="1000" kern="1200" dirty="0" smtClean="0">
                          <a:solidFill>
                            <a:schemeClr val="dk1"/>
                          </a:solidFill>
                          <a:latin typeface="Arial Black" pitchFamily="34" charset="0"/>
                          <a:ea typeface="+mn-ea"/>
                          <a:cs typeface="+mn-cs"/>
                        </a:rPr>
                        <a:t> for Medical Devices and IVDs</a:t>
                      </a:r>
                      <a:endParaRPr lang="en-ZA" sz="1000" dirty="0">
                        <a:latin typeface="Arial Black" pitchFamily="34" charset="0"/>
                        <a:ea typeface="Times New Roman"/>
                      </a:endParaRPr>
                    </a:p>
                  </a:txBody>
                  <a:tcPr marL="68581" marR="68581" marT="0" marB="0"/>
                </a:tc>
                <a:tc>
                  <a:txBody>
                    <a:bodyPr/>
                    <a:lstStyle/>
                    <a:p>
                      <a:pPr lvl="0" algn="l" fontAlgn="t"/>
                      <a:endParaRPr lang="en-ZA" sz="900" b="0" i="0" u="none" strike="noStrike" dirty="0">
                        <a:solidFill>
                          <a:srgbClr val="002060"/>
                        </a:solidFill>
                        <a:latin typeface="Arial Black" pitchFamily="34" charset="0"/>
                      </a:endParaRPr>
                    </a:p>
                  </a:txBody>
                  <a:tcPr marL="9525" marR="9525" marT="9525" marB="0">
                    <a:solidFill>
                      <a:srgbClr val="00B050"/>
                    </a:solidFill>
                  </a:tcPr>
                </a:tc>
              </a:tr>
              <a:tr h="1435207">
                <a:tc>
                  <a:txBody>
                    <a:bodyPr/>
                    <a:lstStyle/>
                    <a:p>
                      <a:pPr fontAlgn="t">
                        <a:spcAft>
                          <a:spcPts val="0"/>
                        </a:spcAft>
                      </a:pPr>
                      <a:endParaRPr lang="en-ZA" sz="1000" kern="1200">
                        <a:solidFill>
                          <a:srgbClr val="000000"/>
                        </a:solidFill>
                        <a:latin typeface="Arial Black" pitchFamily="34" charset="0"/>
                        <a:ea typeface="Times New Roman"/>
                        <a:cs typeface="Arial"/>
                      </a:endParaRPr>
                    </a:p>
                  </a:txBody>
                  <a:tcPr marL="68581" marR="68581" marT="0" marB="0"/>
                </a:tc>
                <a:tc>
                  <a:txBody>
                    <a:bodyPr/>
                    <a:lstStyle/>
                    <a:p>
                      <a:pPr fontAlgn="t">
                        <a:spcAft>
                          <a:spcPts val="0"/>
                        </a:spcAft>
                      </a:pPr>
                      <a:r>
                        <a:rPr lang="en-US" sz="1000" dirty="0">
                          <a:latin typeface="Arial Black" pitchFamily="34" charset="0"/>
                          <a:ea typeface="Times New Roman"/>
                          <a:cs typeface="Arial"/>
                        </a:rPr>
                        <a:t>Improve registration turnaround times of ARV’s, TB, oncology and vaccines to treat and prevent high burden of diseases</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dirty="0" smtClean="0">
                          <a:solidFill>
                            <a:schemeClr val="tx2">
                              <a:lumMod val="60000"/>
                              <a:lumOff val="40000"/>
                            </a:schemeClr>
                          </a:solidFill>
                          <a:latin typeface="Arial Black" pitchFamily="34" charset="0"/>
                          <a:ea typeface="Times New Roman"/>
                          <a:cs typeface="Arial"/>
                        </a:rPr>
                        <a:t>Q3 </a:t>
                      </a:r>
                      <a:r>
                        <a:rPr lang="en-US" sz="1000" baseline="0" dirty="0" smtClean="0">
                          <a:solidFill>
                            <a:schemeClr val="tx2">
                              <a:lumMod val="60000"/>
                              <a:lumOff val="40000"/>
                            </a:schemeClr>
                          </a:solidFill>
                          <a:latin typeface="Arial Black" pitchFamily="34" charset="0"/>
                          <a:ea typeface="Times New Roman"/>
                          <a:cs typeface="Arial"/>
                        </a:rPr>
                        <a:t>Target:</a:t>
                      </a:r>
                      <a:r>
                        <a:rPr lang="en-US" sz="1000" baseline="0" dirty="0" smtClean="0">
                          <a:latin typeface="Arial Black" pitchFamily="34" charset="0"/>
                          <a:ea typeface="Times New Roman"/>
                          <a:cs typeface="Arial"/>
                        </a:rPr>
                        <a:t> </a:t>
                      </a:r>
                      <a:r>
                        <a:rPr lang="en-US" sz="1000" kern="1200" dirty="0" smtClean="0">
                          <a:solidFill>
                            <a:schemeClr val="dk1"/>
                          </a:solidFill>
                          <a:latin typeface="Arial Black" pitchFamily="34" charset="0"/>
                          <a:ea typeface="+mn-ea"/>
                          <a:cs typeface="+mn-cs"/>
                        </a:rPr>
                        <a:t>30 % of priority medicines registered NCE = 36 month; Generics = 28 month </a:t>
                      </a:r>
                    </a:p>
                    <a:p>
                      <a:pPr marL="0" marR="0" indent="0" algn="l" defTabSz="914400" rtl="0" eaLnBrk="1" fontAlgn="t" latinLnBrk="0" hangingPunct="1">
                        <a:lnSpc>
                          <a:spcPct val="100000"/>
                        </a:lnSpc>
                        <a:spcBef>
                          <a:spcPts val="0"/>
                        </a:spcBef>
                        <a:spcAft>
                          <a:spcPts val="0"/>
                        </a:spcAft>
                        <a:buClrTx/>
                        <a:buSzTx/>
                        <a:buFontTx/>
                        <a:buNone/>
                        <a:tabLst/>
                        <a:defRPr/>
                      </a:pPr>
                      <a:r>
                        <a:rPr lang="en-US" sz="1000" dirty="0" smtClean="0">
                          <a:solidFill>
                            <a:schemeClr val="tx2">
                              <a:lumMod val="60000"/>
                              <a:lumOff val="40000"/>
                            </a:schemeClr>
                          </a:solidFill>
                          <a:latin typeface="Arial Black" pitchFamily="34" charset="0"/>
                          <a:ea typeface="Times New Roman"/>
                          <a:cs typeface="Arial"/>
                        </a:rPr>
                        <a:t>Q3 </a:t>
                      </a:r>
                      <a:r>
                        <a:rPr lang="en-US" sz="1000" baseline="0" dirty="0" smtClean="0">
                          <a:solidFill>
                            <a:schemeClr val="tx2">
                              <a:lumMod val="60000"/>
                              <a:lumOff val="40000"/>
                            </a:schemeClr>
                          </a:solidFill>
                          <a:latin typeface="Arial Black" pitchFamily="34" charset="0"/>
                          <a:ea typeface="Times New Roman"/>
                          <a:cs typeface="Arial"/>
                        </a:rPr>
                        <a:t>Target:</a:t>
                      </a:r>
                      <a:r>
                        <a:rPr lang="en-US" sz="1000" baseline="0" dirty="0" smtClean="0">
                          <a:latin typeface="Arial Black" pitchFamily="34" charset="0"/>
                          <a:ea typeface="Times New Roman"/>
                          <a:cs typeface="Arial"/>
                        </a:rPr>
                        <a:t> </a:t>
                      </a:r>
                      <a:r>
                        <a:rPr lang="en-US" sz="1000" kern="1200" baseline="0" dirty="0" smtClean="0">
                          <a:solidFill>
                            <a:schemeClr val="dk1"/>
                          </a:solidFill>
                          <a:latin typeface="Arial Black" pitchFamily="34" charset="0"/>
                          <a:ea typeface="+mn-ea"/>
                          <a:cs typeface="+mn-cs"/>
                        </a:rPr>
                        <a:t>45</a:t>
                      </a:r>
                      <a:r>
                        <a:rPr lang="en-US" sz="1000" kern="1200" dirty="0" smtClean="0">
                          <a:solidFill>
                            <a:schemeClr val="dk1"/>
                          </a:solidFill>
                          <a:latin typeface="Arial Black" pitchFamily="34" charset="0"/>
                          <a:ea typeface="+mn-ea"/>
                          <a:cs typeface="+mn-cs"/>
                        </a:rPr>
                        <a:t>% of priority medicines registered NCE = 36 month; Generics = 28 month </a:t>
                      </a:r>
                      <a:endParaRPr lang="en-ZA" sz="1000" dirty="0" smtClean="0">
                        <a:latin typeface="Arial Black" pitchFamily="34" charset="0"/>
                        <a:ea typeface="Times New Roman"/>
                      </a:endParaRPr>
                    </a:p>
                    <a:p>
                      <a:pPr fontAlgn="t">
                        <a:spcAft>
                          <a:spcPts val="0"/>
                        </a:spcAft>
                      </a:pPr>
                      <a:endParaRPr lang="en-ZA" sz="1000" dirty="0">
                        <a:latin typeface="Arial Black" pitchFamily="34" charset="0"/>
                        <a:ea typeface="Times New Roman"/>
                      </a:endParaRPr>
                    </a:p>
                  </a:txBody>
                  <a:tcPr marL="68581" marR="68581" marT="0" marB="0"/>
                </a:tc>
                <a:tc>
                  <a:txBody>
                    <a:bodyPr/>
                    <a:lstStyle/>
                    <a:p>
                      <a:pPr fontAlgn="t"/>
                      <a:r>
                        <a:rPr lang="en-US" sz="1000" kern="1200" dirty="0" smtClean="0">
                          <a:solidFill>
                            <a:schemeClr val="dk1"/>
                          </a:solidFill>
                          <a:latin typeface="Arial Black" pitchFamily="34" charset="0"/>
                          <a:ea typeface="+mn-ea"/>
                          <a:cs typeface="+mn-cs"/>
                        </a:rPr>
                        <a:t>Q2: 1 priority NCE registered in 52 months &amp; </a:t>
                      </a:r>
                      <a:endParaRPr lang="en-ZA" sz="1000" kern="1200" dirty="0" smtClean="0">
                        <a:solidFill>
                          <a:schemeClr val="dk1"/>
                        </a:solidFill>
                        <a:latin typeface="Arial Black" pitchFamily="34" charset="0"/>
                        <a:ea typeface="+mn-ea"/>
                        <a:cs typeface="+mn-cs"/>
                      </a:endParaRPr>
                    </a:p>
                    <a:p>
                      <a:r>
                        <a:rPr lang="en-US" sz="1000" kern="1200" dirty="0" smtClean="0">
                          <a:solidFill>
                            <a:schemeClr val="dk1"/>
                          </a:solidFill>
                          <a:latin typeface="Arial Black" pitchFamily="34" charset="0"/>
                          <a:ea typeface="+mn-ea"/>
                          <a:cs typeface="+mn-cs"/>
                        </a:rPr>
                        <a:t>5 priority generics (60%) registered within 28 months </a:t>
                      </a:r>
                    </a:p>
                    <a:p>
                      <a:pPr fontAlgn="t"/>
                      <a:r>
                        <a:rPr lang="en-US" sz="1000" kern="1200" dirty="0" smtClean="0">
                          <a:solidFill>
                            <a:schemeClr val="dk1"/>
                          </a:solidFill>
                          <a:latin typeface="Arial Black" pitchFamily="34" charset="0"/>
                          <a:ea typeface="+mn-ea"/>
                          <a:cs typeface="+mn-cs"/>
                        </a:rPr>
                        <a:t>Q3: No priority NCE registered</a:t>
                      </a:r>
                      <a:r>
                        <a:rPr lang="en-US" sz="1000" kern="1200" baseline="0" dirty="0" smtClean="0">
                          <a:solidFill>
                            <a:schemeClr val="dk1"/>
                          </a:solidFill>
                          <a:latin typeface="Arial Black" pitchFamily="34" charset="0"/>
                          <a:ea typeface="+mn-ea"/>
                          <a:cs typeface="+mn-cs"/>
                        </a:rPr>
                        <a:t> &amp; </a:t>
                      </a:r>
                      <a:r>
                        <a:rPr lang="en-US" sz="1000" kern="1200" dirty="0" smtClean="0">
                          <a:solidFill>
                            <a:schemeClr val="dk1"/>
                          </a:solidFill>
                          <a:latin typeface="Arial Black" pitchFamily="34" charset="0"/>
                          <a:ea typeface="+mn-ea"/>
                          <a:cs typeface="+mn-cs"/>
                        </a:rPr>
                        <a:t> 16</a:t>
                      </a:r>
                      <a:r>
                        <a:rPr lang="en-US" sz="1000" kern="1200" baseline="0" dirty="0" smtClean="0">
                          <a:solidFill>
                            <a:schemeClr val="dk1"/>
                          </a:solidFill>
                          <a:latin typeface="Arial Black" pitchFamily="34" charset="0"/>
                          <a:ea typeface="+mn-ea"/>
                          <a:cs typeface="+mn-cs"/>
                        </a:rPr>
                        <a:t> of 34</a:t>
                      </a:r>
                      <a:r>
                        <a:rPr lang="en-US" sz="1000" kern="1200" dirty="0" smtClean="0">
                          <a:solidFill>
                            <a:schemeClr val="dk1"/>
                          </a:solidFill>
                          <a:latin typeface="Arial Black" pitchFamily="34" charset="0"/>
                          <a:ea typeface="+mn-ea"/>
                          <a:cs typeface="+mn-cs"/>
                        </a:rPr>
                        <a:t> priority generics (47%)</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registered within 28 months</a:t>
                      </a:r>
                      <a:endParaRPr lang="en-US" sz="1000" u="none" kern="1200" dirty="0" smtClean="0">
                        <a:solidFill>
                          <a:schemeClr val="dk1"/>
                        </a:solidFill>
                        <a:latin typeface="Arial Black" pitchFamily="34" charset="0"/>
                        <a:ea typeface="+mn-ea"/>
                        <a:cs typeface="+mn-cs"/>
                      </a:endParaRPr>
                    </a:p>
                  </a:txBody>
                  <a:tcPr marL="68581" marR="68581" marT="0" marB="0">
                    <a:solidFill>
                      <a:schemeClr val="accent1">
                        <a:lumMod val="20000"/>
                        <a:lumOff val="80000"/>
                      </a:schemeClr>
                    </a:solidFill>
                  </a:tcPr>
                </a:tc>
                <a:tc>
                  <a:txBody>
                    <a:bodyPr/>
                    <a:lstStyle/>
                    <a:p>
                      <a:pPr lvl="0" algn="l" fontAlgn="t"/>
                      <a:endParaRPr lang="en-ZA" sz="1000" b="0" i="0" u="none" strike="noStrike" dirty="0">
                        <a:solidFill>
                          <a:srgbClr val="002060"/>
                        </a:solidFill>
                        <a:latin typeface="Arial Black" pitchFamily="34" charset="0"/>
                      </a:endParaRPr>
                    </a:p>
                  </a:txBody>
                  <a:tcPr marL="9525" marR="9525" marT="9525" marB="0">
                    <a:solidFill>
                      <a:srgbClr val="00B050"/>
                    </a:solidFill>
                  </a:tcPr>
                </a:tc>
              </a:tr>
            </a:tbl>
          </a:graphicData>
        </a:graphic>
      </p:graphicFrame>
      <p:sp>
        <p:nvSpPr>
          <p:cNvPr id="59436" name="Slide Number Placeholder 19"/>
          <p:cNvSpPr txBox="1">
            <a:spLocks/>
          </p:cNvSpPr>
          <p:nvPr/>
        </p:nvSpPr>
        <p:spPr bwMode="auto">
          <a:xfrm>
            <a:off x="8316913" y="6237288"/>
            <a:ext cx="504825" cy="288925"/>
          </a:xfrm>
          <a:prstGeom prst="rect">
            <a:avLst/>
          </a:prstGeom>
          <a:noFill/>
          <a:ln w="9525">
            <a:noFill/>
            <a:miter lim="800000"/>
            <a:headEnd/>
            <a:tailEnd/>
          </a:ln>
        </p:spPr>
        <p:txBody>
          <a:bodyPr/>
          <a:lstStyle/>
          <a:p>
            <a:r>
              <a:rPr lang="en-US"/>
              <a:t>52</a:t>
            </a:r>
          </a:p>
        </p:txBody>
      </p:sp>
      <p:sp>
        <p:nvSpPr>
          <p:cNvPr id="8" name="Rectangle 7"/>
          <p:cNvSpPr/>
          <p:nvPr/>
        </p:nvSpPr>
        <p:spPr>
          <a:xfrm>
            <a:off x="214282" y="1"/>
            <a:ext cx="6643718" cy="646331"/>
          </a:xfrm>
          <a:prstGeom prst="rect">
            <a:avLst/>
          </a:prstGeom>
        </p:spPr>
        <p:txBody>
          <a:bodyPr wrap="square">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chemeClr val="bg1"/>
                </a:solidFill>
              </a:rPr>
              <a:t>Programme 6:</a:t>
            </a:r>
            <a:r>
              <a:rPr lang="en-ZA" b="1" dirty="0" smtClean="0">
                <a:solidFill>
                  <a:schemeClr val="bg1"/>
                </a:solidFill>
              </a:rPr>
              <a:t> Health regulations and Compliance Management</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6041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0420" name="Rectangle 2"/>
          <p:cNvSpPr txBox="1">
            <a:spLocks noChangeArrowheads="1"/>
          </p:cNvSpPr>
          <p:nvPr/>
        </p:nvSpPr>
        <p:spPr bwMode="auto">
          <a:xfrm>
            <a:off x="0" y="0"/>
            <a:ext cx="7308850" cy="785794"/>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785795"/>
          <a:ext cx="9144000" cy="6755777"/>
        </p:xfrm>
        <a:graphic>
          <a:graphicData uri="http://schemas.openxmlformats.org/drawingml/2006/table">
            <a:tbl>
              <a:tblPr firstRow="1" bandRow="1">
                <a:tableStyleId>{5C22544A-7EE6-4342-B048-85BDC9FD1C3A}</a:tableStyleId>
              </a:tblPr>
              <a:tblGrid>
                <a:gridCol w="1860063"/>
                <a:gridCol w="1592163"/>
                <a:gridCol w="2423896"/>
                <a:gridCol w="2130049"/>
                <a:gridCol w="1137829"/>
              </a:tblGrid>
              <a:tr h="417216">
                <a:tc>
                  <a:txBody>
                    <a:bodyPr/>
                    <a:lstStyle/>
                    <a:p>
                      <a:pPr algn="l"/>
                      <a:r>
                        <a:rPr lang="en-US" sz="1000" dirty="0" smtClean="0">
                          <a:solidFill>
                            <a:schemeClr val="bg1"/>
                          </a:solidFill>
                          <a:latin typeface="Arial Black" pitchFamily="34" charset="0"/>
                        </a:rPr>
                        <a:t>Strategic Objective</a:t>
                      </a:r>
                      <a:endParaRPr lang="en-US" sz="1000" dirty="0">
                        <a:solidFill>
                          <a:schemeClr val="bg1"/>
                        </a:solidFill>
                        <a:latin typeface="Arial Black" pitchFamily="34" charset="0"/>
                      </a:endParaRPr>
                    </a:p>
                  </a:txBody>
                  <a:tcPr marL="91441" marR="91441" marT="45717" marB="45717"/>
                </a:tc>
                <a:tc>
                  <a:txBody>
                    <a:bodyPr/>
                    <a:lstStyle/>
                    <a:p>
                      <a:pPr algn="l"/>
                      <a:r>
                        <a:rPr lang="en-US" sz="1000" dirty="0" smtClean="0">
                          <a:solidFill>
                            <a:schemeClr val="bg1"/>
                          </a:solidFill>
                          <a:latin typeface="Arial Black" pitchFamily="34" charset="0"/>
                        </a:rPr>
                        <a:t>Indicator</a:t>
                      </a:r>
                      <a:endParaRPr lang="en-US" sz="1000" dirty="0">
                        <a:solidFill>
                          <a:schemeClr val="bg1"/>
                        </a:solidFill>
                        <a:latin typeface="Arial Black" pitchFamily="34" charset="0"/>
                      </a:endParaRPr>
                    </a:p>
                  </a:txBody>
                  <a:tcPr marL="91441" marR="91441" marT="45717" marB="45717"/>
                </a:tc>
                <a:tc>
                  <a:txBody>
                    <a:bodyPr/>
                    <a:lstStyle/>
                    <a:p>
                      <a:pPr algn="l"/>
                      <a:r>
                        <a:rPr lang="en-US" sz="1000" baseline="0" dirty="0" smtClean="0">
                          <a:solidFill>
                            <a:schemeClr val="bg1"/>
                          </a:solidFill>
                          <a:latin typeface="Arial Black" pitchFamily="34" charset="0"/>
                        </a:rPr>
                        <a:t>Quarter </a:t>
                      </a:r>
                      <a:r>
                        <a:rPr lang="en-US" sz="1000" dirty="0" smtClean="0">
                          <a:solidFill>
                            <a:schemeClr val="bg1"/>
                          </a:solidFill>
                          <a:latin typeface="Arial Black" pitchFamily="34" charset="0"/>
                        </a:rPr>
                        <a:t>Target</a:t>
                      </a:r>
                      <a:endParaRPr lang="en-US" sz="1000" dirty="0">
                        <a:solidFill>
                          <a:schemeClr val="bg1"/>
                        </a:solidFill>
                        <a:latin typeface="Arial Black" pitchFamily="34" charset="0"/>
                      </a:endParaRPr>
                    </a:p>
                  </a:txBody>
                  <a:tcPr marL="91441" marR="91441" marT="45717" marB="45717"/>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L="91441" marR="91441"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endParaRPr lang="en-US" sz="1000" dirty="0">
                        <a:solidFill>
                          <a:schemeClr val="bg1"/>
                        </a:solidFill>
                        <a:latin typeface="Arial Black" pitchFamily="34" charset="0"/>
                      </a:endParaRPr>
                    </a:p>
                  </a:txBody>
                  <a:tcPr marL="91441" marR="91441" marT="45717" marB="45717"/>
                </a:tc>
              </a:tr>
              <a:tr h="1283759">
                <a:tc rowSpan="2">
                  <a:txBody>
                    <a:bodyPr/>
                    <a:lstStyle/>
                    <a:p>
                      <a:pPr fontAlgn="t">
                        <a:spcAft>
                          <a:spcPts val="0"/>
                        </a:spcAft>
                      </a:pP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dirty="0">
                          <a:latin typeface="Arial Black" pitchFamily="34" charset="0"/>
                          <a:ea typeface="Times New Roman"/>
                          <a:cs typeface="Arial"/>
                        </a:rPr>
                        <a:t>Establish a MOU with Department of Agriculture, Fisheries and Forestry’s (DAFF)`</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dirty="0" smtClean="0">
                          <a:solidFill>
                            <a:schemeClr val="tx2">
                              <a:lumMod val="60000"/>
                              <a:lumOff val="40000"/>
                            </a:schemeClr>
                          </a:solidFill>
                          <a:latin typeface="Arial Black" pitchFamily="34" charset="0"/>
                          <a:ea typeface="Times New Roman"/>
                          <a:cs typeface="Arial"/>
                        </a:rPr>
                        <a:t>Q2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dirty="0" smtClean="0">
                          <a:latin typeface="Arial Black" pitchFamily="34" charset="0"/>
                          <a:ea typeface="Times New Roman"/>
                          <a:cs typeface="Arial"/>
                        </a:rPr>
                        <a:t>Identify labs for external</a:t>
                      </a:r>
                      <a:r>
                        <a:rPr lang="en-US" sz="1000" baseline="0" dirty="0" smtClean="0">
                          <a:latin typeface="Arial Black" pitchFamily="34" charset="0"/>
                          <a:ea typeface="Times New Roman"/>
                          <a:cs typeface="Arial"/>
                        </a:rPr>
                        <a:t> </a:t>
                      </a:r>
                      <a:r>
                        <a:rPr lang="en-US" sz="1000" dirty="0" smtClean="0">
                          <a:latin typeface="Arial Black" pitchFamily="34" charset="0"/>
                          <a:ea typeface="Times New Roman"/>
                          <a:cs typeface="Arial"/>
                        </a:rPr>
                        <a:t>testing </a:t>
                      </a:r>
                    </a:p>
                    <a:p>
                      <a:pPr marL="0" marR="0" indent="0" algn="l" defTabSz="914400" rtl="0" eaLnBrk="1" fontAlgn="t" latinLnBrk="0" hangingPunct="1">
                        <a:lnSpc>
                          <a:spcPct val="100000"/>
                        </a:lnSpc>
                        <a:spcBef>
                          <a:spcPts val="0"/>
                        </a:spcBef>
                        <a:spcAft>
                          <a:spcPts val="0"/>
                        </a:spcAft>
                        <a:buClrTx/>
                        <a:buSzTx/>
                        <a:buFontTx/>
                        <a:buNone/>
                        <a:tabLst/>
                        <a:defRPr/>
                      </a:pPr>
                      <a:r>
                        <a:rPr lang="en-US" sz="1000" dirty="0" smtClean="0">
                          <a:solidFill>
                            <a:schemeClr val="tx2">
                              <a:lumMod val="60000"/>
                              <a:lumOff val="40000"/>
                            </a:schemeClr>
                          </a:solidFill>
                          <a:latin typeface="Arial Black" pitchFamily="34" charset="0"/>
                          <a:ea typeface="Times New Roman"/>
                          <a:cs typeface="Arial"/>
                        </a:rPr>
                        <a:t>Q3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dirty="0" smtClean="0">
                          <a:latin typeface="Arial Black" pitchFamily="34" charset="0"/>
                          <a:ea typeface="Times New Roman"/>
                          <a:cs typeface="Arial"/>
                        </a:rPr>
                        <a:t>Draft </a:t>
                      </a:r>
                      <a:r>
                        <a:rPr lang="en-US" sz="1000" dirty="0" err="1" smtClean="0">
                          <a:latin typeface="Arial Black" pitchFamily="34" charset="0"/>
                          <a:ea typeface="Times New Roman"/>
                          <a:cs typeface="Arial"/>
                        </a:rPr>
                        <a:t>MoU</a:t>
                      </a:r>
                      <a:r>
                        <a:rPr lang="en-US" sz="1000" dirty="0" smtClean="0">
                          <a:latin typeface="Arial Black" pitchFamily="34" charset="0"/>
                          <a:ea typeface="Times New Roman"/>
                          <a:cs typeface="Arial"/>
                        </a:rPr>
                        <a:t> to allow</a:t>
                      </a:r>
                      <a:r>
                        <a:rPr lang="en-US" sz="1000" baseline="0" dirty="0" smtClean="0">
                          <a:latin typeface="Arial Black" pitchFamily="34" charset="0"/>
                          <a:ea typeface="Times New Roman"/>
                          <a:cs typeface="Arial"/>
                        </a:rPr>
                        <a:t> for external testing</a:t>
                      </a:r>
                      <a:endParaRPr lang="en-ZA" sz="1000" dirty="0" smtClean="0">
                        <a:latin typeface="Arial Black" pitchFamily="34" charset="0"/>
                        <a:ea typeface="Times New Roman"/>
                      </a:endParaRPr>
                    </a:p>
                    <a:p>
                      <a:pPr fontAlgn="t">
                        <a:spcAft>
                          <a:spcPts val="0"/>
                        </a:spcAft>
                      </a:pP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kern="1200" dirty="0" smtClean="0">
                          <a:solidFill>
                            <a:schemeClr val="dk1"/>
                          </a:solidFill>
                          <a:latin typeface="Arial Black" pitchFamily="34" charset="0"/>
                          <a:ea typeface="+mn-ea"/>
                          <a:cs typeface="+mn-cs"/>
                        </a:rPr>
                        <a:t>Q2:  Draft</a:t>
                      </a:r>
                      <a:r>
                        <a:rPr lang="en-US" sz="1000" kern="1200" baseline="0" dirty="0" smtClean="0">
                          <a:solidFill>
                            <a:schemeClr val="dk1"/>
                          </a:solidFill>
                          <a:latin typeface="Arial Black" pitchFamily="34" charset="0"/>
                          <a:ea typeface="+mn-ea"/>
                          <a:cs typeface="+mn-cs"/>
                        </a:rPr>
                        <a:t> </a:t>
                      </a:r>
                      <a:r>
                        <a:rPr lang="en-US" sz="1000" kern="1200" baseline="0" dirty="0" err="1" smtClean="0">
                          <a:solidFill>
                            <a:schemeClr val="dk1"/>
                          </a:solidFill>
                          <a:latin typeface="Arial Black" pitchFamily="34" charset="0"/>
                          <a:ea typeface="+mn-ea"/>
                          <a:cs typeface="+mn-cs"/>
                        </a:rPr>
                        <a:t>MoU</a:t>
                      </a:r>
                      <a:r>
                        <a:rPr lang="en-US" sz="1000" kern="1200" baseline="0" dirty="0" smtClean="0">
                          <a:solidFill>
                            <a:schemeClr val="dk1"/>
                          </a:solidFill>
                          <a:latin typeface="Arial Black" pitchFamily="34" charset="0"/>
                          <a:ea typeface="+mn-ea"/>
                          <a:cs typeface="+mn-cs"/>
                        </a:rPr>
                        <a:t> prepared and reviewed by internal stakeholders</a:t>
                      </a:r>
                      <a:endParaRPr lang="en-US" sz="1000" kern="1200" dirty="0" smtClean="0">
                        <a:solidFill>
                          <a:schemeClr val="dk1"/>
                        </a:solidFill>
                        <a:latin typeface="Arial Black" pitchFamily="34" charset="0"/>
                        <a:ea typeface="+mn-ea"/>
                        <a:cs typeface="+mn-cs"/>
                      </a:endParaRPr>
                    </a:p>
                    <a:p>
                      <a:pPr fontAlgn="t">
                        <a:spcAft>
                          <a:spcPts val="0"/>
                        </a:spcAft>
                      </a:pPr>
                      <a:r>
                        <a:rPr lang="en-US" sz="1000" kern="1200" dirty="0" smtClean="0">
                          <a:solidFill>
                            <a:schemeClr val="dk1"/>
                          </a:solidFill>
                          <a:latin typeface="Arial Black" pitchFamily="34" charset="0"/>
                          <a:ea typeface="+mn-ea"/>
                          <a:cs typeface="+mn-cs"/>
                        </a:rPr>
                        <a:t>Q3: </a:t>
                      </a:r>
                      <a:r>
                        <a:rPr lang="en-US" sz="1000" kern="1200" dirty="0" err="1" smtClean="0">
                          <a:solidFill>
                            <a:schemeClr val="dk1"/>
                          </a:solidFill>
                          <a:latin typeface="Arial Black" pitchFamily="34" charset="0"/>
                          <a:ea typeface="+mn-ea"/>
                          <a:cs typeface="+mn-cs"/>
                        </a:rPr>
                        <a:t>MoU</a:t>
                      </a:r>
                      <a:r>
                        <a:rPr lang="en-US" sz="1000" kern="1200" dirty="0" smtClean="0">
                          <a:solidFill>
                            <a:schemeClr val="dk1"/>
                          </a:solidFill>
                          <a:latin typeface="Arial Black" pitchFamily="34" charset="0"/>
                          <a:ea typeface="+mn-ea"/>
                          <a:cs typeface="+mn-cs"/>
                        </a:rPr>
                        <a:t>  that specifies laboratory tests signed off by Legal Services and submitted to DAFF for technical input</a:t>
                      </a:r>
                      <a:endParaRPr lang="en-ZA" sz="1000" dirty="0">
                        <a:latin typeface="Arial Black" pitchFamily="34" charset="0"/>
                        <a:ea typeface="Times New Roman"/>
                      </a:endParaRPr>
                    </a:p>
                  </a:txBody>
                  <a:tcPr marL="68581" marR="68581" marT="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ZA" sz="1000" b="0" i="0" u="none" strike="noStrike" dirty="0" smtClean="0">
                        <a:solidFill>
                          <a:srgbClr val="002060"/>
                        </a:solidFill>
                        <a:latin typeface="Arial Black" pitchFamily="34" charset="0"/>
                      </a:endParaRPr>
                    </a:p>
                    <a:p>
                      <a:pPr lvl="0" algn="l" fontAlgn="t"/>
                      <a:endParaRPr lang="en-ZA" sz="1000" b="0" i="0" u="none" strike="noStrike" dirty="0">
                        <a:solidFill>
                          <a:srgbClr val="002060"/>
                        </a:solidFill>
                        <a:latin typeface="Arial Black" pitchFamily="34" charset="0"/>
                      </a:endParaRPr>
                    </a:p>
                  </a:txBody>
                  <a:tcPr marL="9525" marR="9525" marT="9524" marB="0">
                    <a:solidFill>
                      <a:srgbClr val="00B050"/>
                    </a:solidFill>
                  </a:tcPr>
                </a:tc>
              </a:tr>
              <a:tr h="1283759">
                <a:tc vMerge="1">
                  <a:txBody>
                    <a:bodyPr/>
                    <a:lstStyle/>
                    <a:p>
                      <a:pPr fontAlgn="t">
                        <a:spcAft>
                          <a:spcPts val="0"/>
                        </a:spcAft>
                      </a:pP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dirty="0">
                          <a:latin typeface="Arial Black" pitchFamily="34" charset="0"/>
                          <a:ea typeface="Times New Roman"/>
                          <a:cs typeface="Arial"/>
                        </a:rPr>
                        <a:t>Develop Regulations for Cosmetic products</a:t>
                      </a:r>
                      <a:endParaRPr lang="en-ZA" sz="1000" dirty="0">
                        <a:latin typeface="Arial Black" pitchFamily="34" charset="0"/>
                        <a:ea typeface="Times New Roman"/>
                      </a:endParaRPr>
                    </a:p>
                  </a:txBody>
                  <a:tcPr marL="68581" marR="68581" marT="0" marB="0"/>
                </a:tc>
                <a:tc>
                  <a:txBody>
                    <a:bodyPr/>
                    <a:lstStyle/>
                    <a:p>
                      <a:pPr>
                        <a:lnSpc>
                          <a:spcPct val="115000"/>
                        </a:lnSpc>
                        <a:spcAft>
                          <a:spcPts val="0"/>
                        </a:spcAft>
                      </a:pPr>
                      <a:r>
                        <a:rPr lang="en-US" sz="1000" dirty="0" smtClean="0">
                          <a:solidFill>
                            <a:schemeClr val="tx2">
                              <a:lumMod val="60000"/>
                              <a:lumOff val="40000"/>
                            </a:schemeClr>
                          </a:solidFill>
                          <a:latin typeface="Arial Black" pitchFamily="34" charset="0"/>
                          <a:ea typeface="Times New Roman"/>
                          <a:cs typeface="Arial"/>
                        </a:rPr>
                        <a:t>Q2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kern="1200" dirty="0" smtClean="0">
                          <a:solidFill>
                            <a:schemeClr val="dk1"/>
                          </a:solidFill>
                          <a:latin typeface="Arial Black" pitchFamily="34" charset="0"/>
                          <a:ea typeface="+mn-ea"/>
                          <a:cs typeface="+mn-cs"/>
                        </a:rPr>
                        <a:t>Cosmetic regulations </a:t>
                      </a:r>
                      <a:r>
                        <a:rPr lang="en-US" sz="1000" kern="1200" dirty="0" err="1" smtClean="0">
                          <a:solidFill>
                            <a:schemeClr val="dk1"/>
                          </a:solidFill>
                          <a:latin typeface="Arial Black" pitchFamily="34" charset="0"/>
                          <a:ea typeface="+mn-ea"/>
                          <a:cs typeface="+mn-cs"/>
                        </a:rPr>
                        <a:t>finalised</a:t>
                      </a:r>
                      <a:r>
                        <a:rPr lang="en-US" sz="1000" kern="1200" dirty="0" smtClean="0">
                          <a:solidFill>
                            <a:schemeClr val="dk1"/>
                          </a:solidFill>
                          <a:latin typeface="Arial Black" pitchFamily="34" charset="0"/>
                          <a:ea typeface="+mn-ea"/>
                          <a:cs typeface="+mn-cs"/>
                        </a:rPr>
                        <a:t> for publication</a:t>
                      </a:r>
                      <a:endParaRPr lang="en-US" sz="1000" dirty="0" smtClean="0">
                        <a:solidFill>
                          <a:schemeClr val="tx2">
                            <a:lumMod val="60000"/>
                            <a:lumOff val="40000"/>
                          </a:schemeClr>
                        </a:solidFill>
                        <a:latin typeface="Arial Black" pitchFamily="34" charset="0"/>
                        <a:ea typeface="Times New Roman"/>
                        <a:cs typeface="Arial"/>
                      </a:endParaRPr>
                    </a:p>
                    <a:p>
                      <a:pPr>
                        <a:lnSpc>
                          <a:spcPct val="115000"/>
                        </a:lnSpc>
                        <a:spcAft>
                          <a:spcPts val="0"/>
                        </a:spcAft>
                      </a:pPr>
                      <a:r>
                        <a:rPr lang="en-US" sz="1000" dirty="0" smtClean="0">
                          <a:solidFill>
                            <a:schemeClr val="tx2">
                              <a:lumMod val="60000"/>
                              <a:lumOff val="40000"/>
                            </a:schemeClr>
                          </a:solidFill>
                          <a:latin typeface="Arial Black" pitchFamily="34" charset="0"/>
                          <a:ea typeface="Times New Roman"/>
                          <a:cs typeface="Arial"/>
                        </a:rPr>
                        <a:t>Q3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kern="1200" dirty="0" smtClean="0">
                          <a:solidFill>
                            <a:schemeClr val="dk1"/>
                          </a:solidFill>
                          <a:latin typeface="Arial Black" pitchFamily="34" charset="0"/>
                          <a:ea typeface="+mn-ea"/>
                          <a:cs typeface="+mn-cs"/>
                        </a:rPr>
                        <a:t>Cosmetic regulations published for comments</a:t>
                      </a:r>
                      <a:endParaRPr lang="en-ZA" sz="1000" dirty="0">
                        <a:latin typeface="Arial Black" pitchFamily="34" charset="0"/>
                        <a:ea typeface="Calibri"/>
                        <a:cs typeface="Times New Roman"/>
                      </a:endParaRPr>
                    </a:p>
                  </a:txBody>
                  <a:tcPr marL="68581" marR="68581" marT="0" marB="0"/>
                </a:tc>
                <a:tc>
                  <a:txBody>
                    <a:bodyPr/>
                    <a:lstStyle/>
                    <a:p>
                      <a:pPr fontAlgn="t">
                        <a:spcAft>
                          <a:spcPts val="0"/>
                        </a:spcAft>
                      </a:pPr>
                      <a:r>
                        <a:rPr lang="en-US" sz="1000" kern="1200" dirty="0" smtClean="0">
                          <a:solidFill>
                            <a:schemeClr val="dk1"/>
                          </a:solidFill>
                          <a:latin typeface="Arial Black" pitchFamily="34" charset="0"/>
                          <a:ea typeface="+mn-ea"/>
                          <a:cs typeface="+mn-cs"/>
                        </a:rPr>
                        <a:t>Q2: Proposed cosmetic regulations being considered for revision to align with EU cosmetic regulations </a:t>
                      </a:r>
                    </a:p>
                    <a:p>
                      <a:pPr fontAlgn="t">
                        <a:spcAft>
                          <a:spcPts val="0"/>
                        </a:spcAft>
                      </a:pPr>
                      <a:r>
                        <a:rPr lang="en-US" sz="1000" kern="1200" dirty="0" smtClean="0">
                          <a:solidFill>
                            <a:schemeClr val="dk1"/>
                          </a:solidFill>
                          <a:latin typeface="Arial Black" pitchFamily="34" charset="0"/>
                          <a:ea typeface="+mn-ea"/>
                          <a:cs typeface="+mn-cs"/>
                        </a:rPr>
                        <a:t>Q3: Regulations with Legal Services  being prepared  for publication</a:t>
                      </a:r>
                      <a:endParaRPr lang="en-ZA" sz="1000" dirty="0">
                        <a:latin typeface="Arial Black" pitchFamily="34" charset="0"/>
                        <a:ea typeface="Times New Roman"/>
                      </a:endParaRPr>
                    </a:p>
                  </a:txBody>
                  <a:tcPr marL="68581" marR="68581" marT="0" marB="0"/>
                </a:tc>
                <a:tc>
                  <a:txBody>
                    <a:bodyPr/>
                    <a:lstStyle/>
                    <a:p>
                      <a:pPr lvl="0" algn="l" fontAlgn="t"/>
                      <a:endParaRPr lang="en-ZA" sz="1000" b="0" i="0" u="none" strike="noStrike" dirty="0">
                        <a:solidFill>
                          <a:srgbClr val="002060"/>
                        </a:solidFill>
                        <a:latin typeface="Arial Black" pitchFamily="34" charset="0"/>
                      </a:endParaRPr>
                    </a:p>
                  </a:txBody>
                  <a:tcPr marL="9525" marR="9525" marT="9524" marB="0">
                    <a:solidFill>
                      <a:srgbClr val="00B050"/>
                    </a:solidFill>
                  </a:tcPr>
                </a:tc>
              </a:tr>
              <a:tr h="1845404">
                <a:tc>
                  <a:txBody>
                    <a:bodyPr/>
                    <a:lstStyle/>
                    <a:p>
                      <a:pPr fontAlgn="t">
                        <a:lnSpc>
                          <a:spcPct val="115000"/>
                        </a:lnSpc>
                        <a:spcAft>
                          <a:spcPts val="0"/>
                        </a:spcAft>
                      </a:pPr>
                      <a:r>
                        <a:rPr lang="en-ZA" sz="1000" kern="1200" dirty="0">
                          <a:solidFill>
                            <a:srgbClr val="000000"/>
                          </a:solidFill>
                          <a:latin typeface="Arial Black" pitchFamily="34" charset="0"/>
                          <a:ea typeface="Calibri"/>
                          <a:cs typeface="Arial"/>
                        </a:rPr>
                        <a:t>To develop the policy and legislative framework for occupational health and compensation</a:t>
                      </a:r>
                      <a:endParaRPr lang="en-ZA" sz="100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ZA" sz="1000" kern="1200" dirty="0">
                          <a:solidFill>
                            <a:srgbClr val="000000"/>
                          </a:solidFill>
                          <a:latin typeface="Arial Black" pitchFamily="34" charset="0"/>
                          <a:ea typeface="Calibri"/>
                          <a:cs typeface="Arial"/>
                        </a:rPr>
                        <a:t>Review occupational health legislative framework</a:t>
                      </a:r>
                      <a:endParaRPr lang="en-ZA" sz="100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US" sz="1000" dirty="0" smtClean="0">
                          <a:solidFill>
                            <a:schemeClr val="tx2">
                              <a:lumMod val="60000"/>
                              <a:lumOff val="40000"/>
                            </a:schemeClr>
                          </a:solidFill>
                          <a:latin typeface="Arial Black" pitchFamily="34" charset="0"/>
                          <a:ea typeface="Times New Roman"/>
                          <a:cs typeface="Arial"/>
                        </a:rPr>
                        <a:t>Q2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baseline="0" dirty="0" smtClean="0">
                          <a:solidFill>
                            <a:schemeClr val="tx1"/>
                          </a:solidFill>
                          <a:latin typeface="Arial Black" pitchFamily="34" charset="0"/>
                          <a:ea typeface="Times New Roman"/>
                          <a:cs typeface="Arial"/>
                        </a:rPr>
                        <a:t>Draft documents on amendments to the Occupational Diseases in Mines and Works Act, 1973 and the occupation health framework</a:t>
                      </a:r>
                      <a:endParaRPr lang="en-US" sz="1000" dirty="0" smtClean="0">
                        <a:solidFill>
                          <a:schemeClr val="tx1"/>
                        </a:solidFill>
                        <a:latin typeface="Arial Black" pitchFamily="34" charset="0"/>
                        <a:ea typeface="Times New Roman"/>
                        <a:cs typeface="Arial"/>
                      </a:endParaRPr>
                    </a:p>
                    <a:p>
                      <a:pPr fontAlgn="t">
                        <a:lnSpc>
                          <a:spcPct val="115000"/>
                        </a:lnSpc>
                        <a:spcAft>
                          <a:spcPts val="0"/>
                        </a:spcAft>
                      </a:pPr>
                      <a:r>
                        <a:rPr lang="en-US" sz="1000" dirty="0" smtClean="0">
                          <a:solidFill>
                            <a:schemeClr val="tx2">
                              <a:lumMod val="60000"/>
                              <a:lumOff val="40000"/>
                            </a:schemeClr>
                          </a:solidFill>
                          <a:latin typeface="Arial Black" pitchFamily="34" charset="0"/>
                          <a:ea typeface="Times New Roman"/>
                          <a:cs typeface="Arial"/>
                        </a:rPr>
                        <a:t>Q3 Target: </a:t>
                      </a:r>
                      <a:r>
                        <a:rPr lang="en-US" sz="1000" dirty="0" smtClean="0">
                          <a:solidFill>
                            <a:schemeClr val="tx1"/>
                          </a:solidFill>
                          <a:latin typeface="Arial Black" pitchFamily="34" charset="0"/>
                          <a:ea typeface="Times New Roman"/>
                          <a:cs typeface="Arial"/>
                        </a:rPr>
                        <a:t>1 consultative meeting on</a:t>
                      </a:r>
                      <a:r>
                        <a:rPr lang="en-US" sz="1000" baseline="0" dirty="0" smtClean="0">
                          <a:solidFill>
                            <a:schemeClr val="tx1"/>
                          </a:solidFill>
                          <a:latin typeface="Arial Black" pitchFamily="34" charset="0"/>
                          <a:ea typeface="Times New Roman"/>
                          <a:cs typeface="Arial"/>
                        </a:rPr>
                        <a:t> amendments to the Occupational Diseases in Mines and Works Act, 1973  and the occupational  health framework</a:t>
                      </a:r>
                      <a:endParaRPr lang="en-ZA" sz="1000" dirty="0">
                        <a:solidFill>
                          <a:schemeClr val="tx1"/>
                        </a:solidFill>
                        <a:latin typeface="Arial Black" pitchFamily="34" charset="0"/>
                        <a:ea typeface="Calibri"/>
                        <a:cs typeface="Times New Roman"/>
                      </a:endParaRPr>
                    </a:p>
                  </a:txBody>
                  <a:tcPr marL="68581" marR="68581" marT="0" marB="0"/>
                </a:tc>
                <a:tc>
                  <a:txBody>
                    <a:bodyPr/>
                    <a:lstStyle/>
                    <a:p>
                      <a:r>
                        <a:rPr lang="en-ZA" sz="1000" kern="1200" dirty="0" smtClean="0">
                          <a:solidFill>
                            <a:schemeClr val="tx1"/>
                          </a:solidFill>
                          <a:latin typeface="Arial Black" pitchFamily="34" charset="0"/>
                          <a:ea typeface="+mn-ea"/>
                          <a:cs typeface="+mn-cs"/>
                        </a:rPr>
                        <a:t>Q2: Policy document drafted</a:t>
                      </a:r>
                      <a:r>
                        <a:rPr lang="en-ZA" sz="1000" kern="1200" baseline="0" dirty="0" smtClean="0">
                          <a:solidFill>
                            <a:schemeClr val="tx1"/>
                          </a:solidFill>
                          <a:latin typeface="Arial Black" pitchFamily="34" charset="0"/>
                          <a:ea typeface="+mn-ea"/>
                          <a:cs typeface="+mn-cs"/>
                        </a:rPr>
                        <a:t> and circulated to Technical Team for inputs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Black" pitchFamily="34" charset="0"/>
                          <a:ea typeface="+mn-ea"/>
                          <a:cs typeface="+mn-cs"/>
                        </a:rPr>
                        <a:t>Q3: Minister</a:t>
                      </a:r>
                      <a:r>
                        <a:rPr lang="en-US" sz="1000" kern="1200" baseline="0" dirty="0" smtClean="0">
                          <a:solidFill>
                            <a:schemeClr val="tx1"/>
                          </a:solidFill>
                          <a:latin typeface="Arial Black" pitchFamily="34" charset="0"/>
                          <a:ea typeface="+mn-ea"/>
                          <a:cs typeface="+mn-cs"/>
                        </a:rPr>
                        <a:t> of Health approved integration of compensation systems process led by Deputy Minister of Mineral Resources</a:t>
                      </a:r>
                      <a:endParaRPr lang="en-ZA" sz="1000" dirty="0" smtClean="0">
                        <a:solidFill>
                          <a:schemeClr val="tx1"/>
                        </a:solidFill>
                        <a:latin typeface="Arial Black" pitchFamily="34" charset="0"/>
                        <a:ea typeface="Times New Roman"/>
                      </a:endParaRPr>
                    </a:p>
                    <a:p>
                      <a:endParaRPr lang="en-ZA" sz="1000" dirty="0">
                        <a:solidFill>
                          <a:schemeClr val="tx1"/>
                        </a:solidFill>
                        <a:latin typeface="Arial Black" pitchFamily="34" charset="0"/>
                        <a:ea typeface="Times New Roman"/>
                      </a:endParaRPr>
                    </a:p>
                  </a:txBody>
                  <a:tcPr marL="68581" marR="68581" marT="0" marB="0"/>
                </a:tc>
                <a:tc>
                  <a:txBody>
                    <a:bodyPr/>
                    <a:lstStyle/>
                    <a:p>
                      <a:pPr lvl="0" algn="l" fontAlgn="t"/>
                      <a:endParaRPr lang="en-ZA" sz="1000" b="0" i="0" u="none" strike="noStrike" dirty="0">
                        <a:solidFill>
                          <a:srgbClr val="002060"/>
                        </a:solidFill>
                        <a:latin typeface="Arial Black" pitchFamily="34" charset="0"/>
                      </a:endParaRPr>
                    </a:p>
                  </a:txBody>
                  <a:tcPr marL="9525" marR="9525" marT="9524" marB="0">
                    <a:solidFill>
                      <a:srgbClr val="FFFF00"/>
                    </a:solidFill>
                  </a:tcPr>
                </a:tc>
              </a:tr>
              <a:tr h="1925639">
                <a:tc>
                  <a:txBody>
                    <a:bodyPr/>
                    <a:lstStyle/>
                    <a:p>
                      <a:pPr marL="0" marR="0" indent="0" algn="l" defTabSz="914400" rtl="0" eaLnBrk="1" fontAlgn="t" latinLnBrk="0" hangingPunct="1">
                        <a:lnSpc>
                          <a:spcPct val="115000"/>
                        </a:lnSpc>
                        <a:spcBef>
                          <a:spcPts val="0"/>
                        </a:spcBef>
                        <a:spcAft>
                          <a:spcPts val="0"/>
                        </a:spcAft>
                        <a:buClrTx/>
                        <a:buSzTx/>
                        <a:buFontTx/>
                        <a:buNone/>
                        <a:tabLst/>
                        <a:defRPr/>
                      </a:pPr>
                      <a:r>
                        <a:rPr lang="en-ZA" sz="1000" kern="1200" dirty="0" smtClean="0">
                          <a:solidFill>
                            <a:srgbClr val="000000"/>
                          </a:solidFill>
                          <a:latin typeface="Arial Black" pitchFamily="34" charset="0"/>
                          <a:ea typeface="Calibri"/>
                          <a:cs typeface="Arial"/>
                        </a:rPr>
                        <a:t>To establish an occupational health cluster</a:t>
                      </a:r>
                      <a:endParaRPr lang="en-ZA" sz="1000" dirty="0" smtClean="0">
                        <a:latin typeface="Arial Black" pitchFamily="34" charset="0"/>
                        <a:ea typeface="Calibri"/>
                        <a:cs typeface="Times New Roman"/>
                      </a:endParaRPr>
                    </a:p>
                    <a:p>
                      <a:pPr fontAlgn="t">
                        <a:lnSpc>
                          <a:spcPct val="115000"/>
                        </a:lnSpc>
                        <a:spcAft>
                          <a:spcPts val="0"/>
                        </a:spcAft>
                      </a:pPr>
                      <a:endParaRPr lang="en-ZA" sz="1000" dirty="0">
                        <a:latin typeface="Arial Black" pitchFamily="34" charset="0"/>
                        <a:ea typeface="Calibri"/>
                        <a:cs typeface="Times New Roman"/>
                      </a:endParaRPr>
                    </a:p>
                  </a:txBody>
                  <a:tcPr marL="68581" marR="68581" marT="0" marB="0"/>
                </a:tc>
                <a:tc>
                  <a:txBody>
                    <a:bodyPr/>
                    <a:lstStyle/>
                    <a:p>
                      <a:pPr marL="0" marR="0" indent="0" algn="l" defTabSz="914400" rtl="0" eaLnBrk="1" fontAlgn="t" latinLnBrk="0" hangingPunct="1">
                        <a:lnSpc>
                          <a:spcPct val="115000"/>
                        </a:lnSpc>
                        <a:spcBef>
                          <a:spcPts val="0"/>
                        </a:spcBef>
                        <a:spcAft>
                          <a:spcPts val="0"/>
                        </a:spcAft>
                        <a:buClrTx/>
                        <a:buSzTx/>
                        <a:buFontTx/>
                        <a:buNone/>
                        <a:tabLst/>
                        <a:defRPr/>
                      </a:pPr>
                      <a:r>
                        <a:rPr lang="en-ZA" sz="1000" kern="1200" dirty="0" smtClean="0">
                          <a:solidFill>
                            <a:schemeClr val="dk1"/>
                          </a:solidFill>
                          <a:latin typeface="Arial Black" pitchFamily="34" charset="0"/>
                          <a:ea typeface="+mn-ea"/>
                          <a:cs typeface="+mn-cs"/>
                        </a:rPr>
                        <a:t>Occupational health cluster established and functional</a:t>
                      </a:r>
                      <a:endParaRPr lang="en-ZA" sz="1000" dirty="0" smtClean="0">
                        <a:latin typeface="Arial Black" pitchFamily="34" charset="0"/>
                        <a:ea typeface="Calibri"/>
                        <a:cs typeface="Times New Roman"/>
                      </a:endParaRPr>
                    </a:p>
                    <a:p>
                      <a:pPr fontAlgn="t">
                        <a:lnSpc>
                          <a:spcPct val="115000"/>
                        </a:lnSpc>
                        <a:spcAft>
                          <a:spcPts val="0"/>
                        </a:spcAft>
                      </a:pPr>
                      <a:endParaRPr lang="en-ZA" sz="1000" dirty="0">
                        <a:latin typeface="Arial Black" pitchFamily="34" charset="0"/>
                        <a:ea typeface="Calibri"/>
                        <a:cs typeface="Times New Roman"/>
                      </a:endParaRPr>
                    </a:p>
                  </a:txBody>
                  <a:tcPr marL="68581" marR="68581" marT="0" marB="0"/>
                </a:tc>
                <a:tc>
                  <a:txBody>
                    <a:bodyPr/>
                    <a:lstStyle/>
                    <a:p>
                      <a:pPr marL="0" marR="0" indent="0" algn="l" defTabSz="914400" rtl="0" eaLnBrk="1" fontAlgn="t" latinLnBrk="0" hangingPunct="1">
                        <a:lnSpc>
                          <a:spcPct val="115000"/>
                        </a:lnSpc>
                        <a:spcBef>
                          <a:spcPts val="0"/>
                        </a:spcBef>
                        <a:spcAft>
                          <a:spcPts val="0"/>
                        </a:spcAft>
                        <a:buClrTx/>
                        <a:buSzTx/>
                        <a:buFontTx/>
                        <a:buNone/>
                        <a:tabLst/>
                        <a:defRPr/>
                      </a:pPr>
                      <a:r>
                        <a:rPr lang="en-US" sz="1000" dirty="0" smtClean="0">
                          <a:solidFill>
                            <a:schemeClr val="tx2">
                              <a:lumMod val="60000"/>
                              <a:lumOff val="40000"/>
                            </a:schemeClr>
                          </a:solidFill>
                          <a:latin typeface="Arial Black" pitchFamily="34" charset="0"/>
                          <a:ea typeface="Times New Roman"/>
                          <a:cs typeface="Arial"/>
                        </a:rPr>
                        <a:t>Q2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kern="1200" dirty="0" smtClean="0">
                          <a:solidFill>
                            <a:schemeClr val="dk1"/>
                          </a:solidFill>
                          <a:latin typeface="Arial Black" pitchFamily="34" charset="0"/>
                          <a:ea typeface="+mn-ea"/>
                          <a:cs typeface="+mn-cs"/>
                        </a:rPr>
                        <a:t>Submission of document on structure, </a:t>
                      </a:r>
                      <a:r>
                        <a:rPr lang="en-US" sz="1000" kern="1200" dirty="0" err="1" smtClean="0">
                          <a:solidFill>
                            <a:schemeClr val="dk1"/>
                          </a:solidFill>
                          <a:latin typeface="Arial Black" pitchFamily="34" charset="0"/>
                          <a:ea typeface="+mn-ea"/>
                          <a:cs typeface="+mn-cs"/>
                        </a:rPr>
                        <a:t>organogram</a:t>
                      </a:r>
                      <a:r>
                        <a:rPr lang="en-US" sz="1000" kern="1200" dirty="0" smtClean="0">
                          <a:solidFill>
                            <a:schemeClr val="dk1"/>
                          </a:solidFill>
                          <a:latin typeface="Arial Black" pitchFamily="34" charset="0"/>
                          <a:ea typeface="+mn-ea"/>
                          <a:cs typeface="+mn-cs"/>
                        </a:rPr>
                        <a:t> and activities of the occupational health cluster</a:t>
                      </a:r>
                    </a:p>
                    <a:p>
                      <a:pPr marL="0" marR="0" indent="0" algn="l" defTabSz="914400" rtl="0" eaLnBrk="1" fontAlgn="t" latinLnBrk="0" hangingPunct="1">
                        <a:lnSpc>
                          <a:spcPct val="115000"/>
                        </a:lnSpc>
                        <a:spcBef>
                          <a:spcPts val="0"/>
                        </a:spcBef>
                        <a:spcAft>
                          <a:spcPts val="0"/>
                        </a:spcAft>
                        <a:buClrTx/>
                        <a:buSzTx/>
                        <a:buFontTx/>
                        <a:buNone/>
                        <a:tabLst/>
                        <a:defRPr/>
                      </a:pPr>
                      <a:r>
                        <a:rPr lang="en-US" sz="1000" dirty="0" smtClean="0">
                          <a:solidFill>
                            <a:schemeClr val="tx2">
                              <a:lumMod val="60000"/>
                              <a:lumOff val="40000"/>
                            </a:schemeClr>
                          </a:solidFill>
                          <a:latin typeface="Arial Black" pitchFamily="34" charset="0"/>
                          <a:ea typeface="Times New Roman"/>
                          <a:cs typeface="Arial"/>
                        </a:rPr>
                        <a:t>Q3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kern="1200" dirty="0" smtClean="0">
                          <a:solidFill>
                            <a:schemeClr val="dk1"/>
                          </a:solidFill>
                          <a:latin typeface="Arial Black" pitchFamily="34" charset="0"/>
                          <a:ea typeface="+mn-ea"/>
                          <a:cs typeface="+mn-cs"/>
                        </a:rPr>
                        <a:t>none</a:t>
                      </a:r>
                      <a:endParaRPr lang="en-ZA" sz="1000" dirty="0" smtClean="0">
                        <a:latin typeface="Arial Black" pitchFamily="34" charset="0"/>
                        <a:ea typeface="Times New Roman"/>
                      </a:endParaRPr>
                    </a:p>
                    <a:p>
                      <a:pPr fontAlgn="t">
                        <a:lnSpc>
                          <a:spcPct val="115000"/>
                        </a:lnSpc>
                        <a:spcAft>
                          <a:spcPts val="0"/>
                        </a:spcAft>
                      </a:pPr>
                      <a:endParaRPr lang="en-ZA" sz="1000" dirty="0">
                        <a:latin typeface="Arial Black" pitchFamily="34" charset="0"/>
                        <a:ea typeface="Calibri"/>
                        <a:cs typeface="Times New Roman"/>
                      </a:endParaRPr>
                    </a:p>
                  </a:txBody>
                  <a:tcPr marL="68581" marR="68581" marT="0" marB="0"/>
                </a:tc>
                <a:tc>
                  <a:txBody>
                    <a:bodyPr/>
                    <a:lstStyle/>
                    <a:p>
                      <a:pPr algn="l"/>
                      <a:r>
                        <a:rPr lang="en-ZA" sz="1000" kern="1200" baseline="0" dirty="0" smtClean="0">
                          <a:solidFill>
                            <a:schemeClr val="tx1"/>
                          </a:solidFill>
                          <a:latin typeface="Arial Black" pitchFamily="34" charset="0"/>
                          <a:ea typeface="+mn-ea"/>
                          <a:cs typeface="+mn-cs"/>
                        </a:rPr>
                        <a:t>Q2: Job evaluations done for the occupational health cluster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Arial Black" pitchFamily="34" charset="0"/>
                          <a:ea typeface="+mn-ea"/>
                          <a:cs typeface="+mn-cs"/>
                        </a:rPr>
                        <a:t>Q3: Process stopped based on staff request  at MBOD/CCOD to revert to 2 directorate model  of separate MBOD and CCOD. Request  made to Corporate Services branch to intervene.</a:t>
                      </a:r>
                      <a:endParaRPr lang="en-ZA" sz="1000" kern="1200" baseline="0" dirty="0" smtClean="0">
                        <a:solidFill>
                          <a:schemeClr val="tx1"/>
                        </a:solidFill>
                        <a:latin typeface="Arial Black" pitchFamily="34" charset="0"/>
                        <a:ea typeface="+mn-ea"/>
                        <a:cs typeface="+mn-cs"/>
                      </a:endParaRPr>
                    </a:p>
                    <a:p>
                      <a:pPr algn="l"/>
                      <a:endParaRPr lang="en-ZA" sz="1000" kern="1200" baseline="0" dirty="0" smtClean="0">
                        <a:solidFill>
                          <a:schemeClr val="tx1"/>
                        </a:solidFill>
                        <a:latin typeface="Arial Black" pitchFamily="34" charset="0"/>
                        <a:ea typeface="+mn-ea"/>
                        <a:cs typeface="+mn-cs"/>
                      </a:endParaRPr>
                    </a:p>
                  </a:txBody>
                  <a:tcPr marL="68581" marR="68581" marT="0" marB="0"/>
                </a:tc>
                <a:tc>
                  <a:txBody>
                    <a:bodyPr/>
                    <a:lstStyle/>
                    <a:p>
                      <a:pPr lvl="0" algn="l" fontAlgn="t"/>
                      <a:endParaRPr lang="en-ZA" sz="1000" b="0" i="0" u="none" strike="noStrike" dirty="0">
                        <a:solidFill>
                          <a:srgbClr val="002060"/>
                        </a:solidFill>
                        <a:latin typeface="Arial Black" pitchFamily="34" charset="0"/>
                      </a:endParaRPr>
                    </a:p>
                  </a:txBody>
                  <a:tcPr marL="9525" marR="9525" marT="9524" marB="0">
                    <a:solidFill>
                      <a:srgbClr val="FFFF00"/>
                    </a:solidFill>
                  </a:tcPr>
                </a:tc>
              </a:tr>
            </a:tbl>
          </a:graphicData>
        </a:graphic>
      </p:graphicFrame>
      <p:sp>
        <p:nvSpPr>
          <p:cNvPr id="60459" name="Slide Number Placeholder 19"/>
          <p:cNvSpPr txBox="1">
            <a:spLocks/>
          </p:cNvSpPr>
          <p:nvPr/>
        </p:nvSpPr>
        <p:spPr bwMode="auto">
          <a:xfrm>
            <a:off x="8243888" y="6381750"/>
            <a:ext cx="900112" cy="365125"/>
          </a:xfrm>
          <a:prstGeom prst="rect">
            <a:avLst/>
          </a:prstGeom>
          <a:noFill/>
          <a:ln w="9525">
            <a:noFill/>
            <a:miter lim="800000"/>
            <a:headEnd/>
            <a:tailEnd/>
          </a:ln>
        </p:spPr>
        <p:txBody>
          <a:bodyPr/>
          <a:lstStyle/>
          <a:p>
            <a:r>
              <a:rPr lang="en-US"/>
              <a:t>53</a:t>
            </a:r>
          </a:p>
        </p:txBody>
      </p:sp>
      <p:sp>
        <p:nvSpPr>
          <p:cNvPr id="8" name="Rectangle 7"/>
          <p:cNvSpPr/>
          <p:nvPr/>
        </p:nvSpPr>
        <p:spPr>
          <a:xfrm>
            <a:off x="214282" y="1"/>
            <a:ext cx="6643718" cy="646331"/>
          </a:xfrm>
          <a:prstGeom prst="rect">
            <a:avLst/>
          </a:prstGeom>
        </p:spPr>
        <p:txBody>
          <a:bodyPr wrap="square">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chemeClr val="bg1"/>
                </a:solidFill>
              </a:rPr>
              <a:t>Programme 6:</a:t>
            </a:r>
            <a:r>
              <a:rPr lang="en-ZA" b="1" dirty="0" smtClean="0">
                <a:solidFill>
                  <a:schemeClr val="bg1"/>
                </a:solidFill>
              </a:rPr>
              <a:t> Health regulations and Compliance Management</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6144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1444"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chemeClr val="bg1"/>
                </a:solidFill>
              </a:rPr>
              <a:t>Programme 6:</a:t>
            </a:r>
            <a:r>
              <a:rPr lang="en-ZA" sz="2400" b="1">
                <a:solidFill>
                  <a:schemeClr val="bg1"/>
                </a:solidFill>
              </a:rPr>
              <a:t> Health regulations and Compliance Management</a:t>
            </a:r>
            <a:endParaRPr lang="en-GB" sz="24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0" y="1052513"/>
          <a:ext cx="8964613" cy="4457104"/>
        </p:xfrm>
        <a:graphic>
          <a:graphicData uri="http://schemas.openxmlformats.org/drawingml/2006/table">
            <a:tbl>
              <a:tblPr firstRow="1" bandRow="1">
                <a:tableStyleId>{5C22544A-7EE6-4342-B048-85BDC9FD1C3A}</a:tableStyleId>
              </a:tblPr>
              <a:tblGrid>
                <a:gridCol w="1823573"/>
                <a:gridCol w="1848960"/>
                <a:gridCol w="1872160"/>
                <a:gridCol w="2232279"/>
                <a:gridCol w="1187641"/>
              </a:tblGrid>
              <a:tr h="509592">
                <a:tc>
                  <a:txBody>
                    <a:bodyPr/>
                    <a:lstStyle/>
                    <a:p>
                      <a:pPr algn="l"/>
                      <a:r>
                        <a:rPr lang="en-US" sz="1000" dirty="0" smtClean="0">
                          <a:solidFill>
                            <a:schemeClr val="bg1"/>
                          </a:solidFill>
                          <a:latin typeface="Arial Black" pitchFamily="34" charset="0"/>
                        </a:rPr>
                        <a:t>Strategic Objective</a:t>
                      </a:r>
                      <a:endParaRPr lang="en-US" sz="1000" dirty="0">
                        <a:solidFill>
                          <a:schemeClr val="bg1"/>
                        </a:solidFill>
                        <a:latin typeface="Arial Black" pitchFamily="34" charset="0"/>
                      </a:endParaRPr>
                    </a:p>
                  </a:txBody>
                  <a:tcPr marL="91441" marR="91441" marT="45723" marB="45723"/>
                </a:tc>
                <a:tc>
                  <a:txBody>
                    <a:bodyPr/>
                    <a:lstStyle/>
                    <a:p>
                      <a:pPr algn="l"/>
                      <a:r>
                        <a:rPr lang="en-US" sz="1000" dirty="0" smtClean="0">
                          <a:solidFill>
                            <a:schemeClr val="bg1"/>
                          </a:solidFill>
                          <a:latin typeface="Arial Black" pitchFamily="34" charset="0"/>
                        </a:rPr>
                        <a:t>Indicator</a:t>
                      </a:r>
                      <a:endParaRPr lang="en-US" sz="1000" dirty="0">
                        <a:solidFill>
                          <a:schemeClr val="bg1"/>
                        </a:solidFill>
                        <a:latin typeface="Arial Black" pitchFamily="34" charset="0"/>
                      </a:endParaRPr>
                    </a:p>
                  </a:txBody>
                  <a:tcPr marL="91441" marR="91441" marT="45723" marB="45723"/>
                </a:tc>
                <a:tc>
                  <a:txBody>
                    <a:bodyPr/>
                    <a:lstStyle/>
                    <a:p>
                      <a:pPr algn="l"/>
                      <a:r>
                        <a:rPr lang="en-US" sz="1000" dirty="0" smtClean="0">
                          <a:solidFill>
                            <a:schemeClr val="bg1"/>
                          </a:solidFill>
                          <a:latin typeface="Arial Black" pitchFamily="34" charset="0"/>
                        </a:rPr>
                        <a:t>Target</a:t>
                      </a:r>
                      <a:endParaRPr lang="en-US" sz="1000" dirty="0">
                        <a:solidFill>
                          <a:schemeClr val="bg1"/>
                        </a:solidFill>
                        <a:latin typeface="Arial Black" pitchFamily="34" charset="0"/>
                      </a:endParaRPr>
                    </a:p>
                  </a:txBody>
                  <a:tcPr marL="91441" marR="91441" marT="45723" marB="45723"/>
                </a:tc>
                <a:tc>
                  <a:txBody>
                    <a:bodyPr/>
                    <a:lstStyle/>
                    <a:p>
                      <a:r>
                        <a:rPr lang="en-US" sz="1000" baseline="0" dirty="0" smtClean="0">
                          <a:latin typeface="Arial Black" pitchFamily="34" charset="0"/>
                        </a:rPr>
                        <a:t>Performance</a:t>
                      </a:r>
                      <a:endParaRPr lang="en-US" sz="1000" dirty="0">
                        <a:latin typeface="Arial Black" pitchFamily="34" charset="0"/>
                      </a:endParaRPr>
                    </a:p>
                  </a:txBody>
                  <a:tcPr marL="91441" marR="91441"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endParaRPr lang="en-US" sz="1000" dirty="0" smtClean="0">
                        <a:solidFill>
                          <a:schemeClr val="bg1"/>
                        </a:solidFill>
                        <a:latin typeface="Arial Black" pitchFamily="34" charset="0"/>
                      </a:endParaRPr>
                    </a:p>
                    <a:p>
                      <a:pPr algn="l"/>
                      <a:endParaRPr lang="en-US" sz="1000" dirty="0">
                        <a:solidFill>
                          <a:schemeClr val="bg1"/>
                        </a:solidFill>
                        <a:latin typeface="Arial Black" pitchFamily="34" charset="0"/>
                      </a:endParaRPr>
                    </a:p>
                  </a:txBody>
                  <a:tcPr marL="91441" marR="91441" marT="45723" marB="45723"/>
                </a:tc>
              </a:tr>
              <a:tr h="1251554">
                <a:tc>
                  <a:txBody>
                    <a:bodyPr/>
                    <a:lstStyle/>
                    <a:p>
                      <a:pPr fontAlgn="t">
                        <a:spcAft>
                          <a:spcPts val="0"/>
                        </a:spcAft>
                      </a:pPr>
                      <a:r>
                        <a:rPr lang="en-ZA" sz="1000" kern="1200" dirty="0">
                          <a:solidFill>
                            <a:srgbClr val="000000"/>
                          </a:solidFill>
                          <a:latin typeface="Arial Black" pitchFamily="34" charset="0"/>
                          <a:ea typeface="Times New Roman"/>
                          <a:cs typeface="Arial"/>
                        </a:rPr>
                        <a:t>To provide occupational health and compensation services through the development of One Stop Service centres in provinces</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ZA" sz="1000" kern="1200">
                          <a:solidFill>
                            <a:srgbClr val="000000"/>
                          </a:solidFill>
                          <a:latin typeface="Arial Black" pitchFamily="34" charset="0"/>
                          <a:ea typeface="Times New Roman"/>
                          <a:cs typeface="Arial"/>
                        </a:rPr>
                        <a:t>Number of provinces with One Stop Service Centres  to deliver occupational health and compensation services</a:t>
                      </a:r>
                      <a:endParaRPr lang="en-ZA" sz="1000">
                        <a:latin typeface="Arial Black" pitchFamily="34" charset="0"/>
                        <a:ea typeface="Times New Roman"/>
                      </a:endParaRPr>
                    </a:p>
                  </a:txBody>
                  <a:tcPr marL="68581" marR="68581" marT="0" marB="0"/>
                </a:tc>
                <a:tc>
                  <a:txBody>
                    <a:bodyPr/>
                    <a:lstStyle/>
                    <a:p>
                      <a:pPr fontAlgn="t">
                        <a:spcAft>
                          <a:spcPts val="0"/>
                        </a:spcAft>
                      </a:pPr>
                      <a:r>
                        <a:rPr lang="en-US" sz="1000" dirty="0" smtClean="0">
                          <a:solidFill>
                            <a:schemeClr val="tx2">
                              <a:lumMod val="60000"/>
                              <a:lumOff val="40000"/>
                            </a:schemeClr>
                          </a:solidFill>
                          <a:latin typeface="Arial Black" pitchFamily="34" charset="0"/>
                          <a:ea typeface="Times New Roman"/>
                          <a:cs typeface="Arial"/>
                        </a:rPr>
                        <a:t>Q2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baseline="0" dirty="0" smtClean="0">
                          <a:solidFill>
                            <a:schemeClr val="tx1"/>
                          </a:solidFill>
                          <a:latin typeface="Arial Black" pitchFamily="34" charset="0"/>
                          <a:ea typeface="Times New Roman"/>
                          <a:cs typeface="Arial"/>
                        </a:rPr>
                        <a:t>one preparatory meeting with stakeholders and role-players in Limpopo</a:t>
                      </a:r>
                      <a:endParaRPr lang="en-US" sz="1000" dirty="0" smtClean="0">
                        <a:solidFill>
                          <a:schemeClr val="tx2">
                            <a:lumMod val="60000"/>
                            <a:lumOff val="40000"/>
                          </a:schemeClr>
                        </a:solidFill>
                        <a:latin typeface="Arial Black" pitchFamily="34" charset="0"/>
                        <a:ea typeface="Times New Roman"/>
                        <a:cs typeface="Arial"/>
                      </a:endParaRPr>
                    </a:p>
                    <a:p>
                      <a:pPr fontAlgn="t">
                        <a:spcAft>
                          <a:spcPts val="0"/>
                        </a:spcAft>
                      </a:pPr>
                      <a:r>
                        <a:rPr lang="en-US" sz="1000" dirty="0" smtClean="0">
                          <a:solidFill>
                            <a:schemeClr val="tx2">
                              <a:lumMod val="60000"/>
                              <a:lumOff val="40000"/>
                            </a:schemeClr>
                          </a:solidFill>
                          <a:latin typeface="Arial Black" pitchFamily="34" charset="0"/>
                          <a:ea typeface="Times New Roman"/>
                          <a:cs typeface="Arial"/>
                        </a:rPr>
                        <a:t>Q3 target</a:t>
                      </a:r>
                      <a:r>
                        <a:rPr lang="en-US" sz="1000" baseline="0" dirty="0" smtClean="0">
                          <a:solidFill>
                            <a:schemeClr val="tx2">
                              <a:lumMod val="60000"/>
                              <a:lumOff val="40000"/>
                            </a:schemeClr>
                          </a:solidFill>
                          <a:latin typeface="Arial Black" pitchFamily="34" charset="0"/>
                          <a:ea typeface="Times New Roman"/>
                          <a:cs typeface="Arial"/>
                        </a:rPr>
                        <a:t> </a:t>
                      </a:r>
                      <a:r>
                        <a:rPr lang="en-US" sz="1000" baseline="0" dirty="0" smtClean="0">
                          <a:latin typeface="Arial Black" pitchFamily="34" charset="0"/>
                          <a:ea typeface="Times New Roman"/>
                          <a:cs typeface="Arial"/>
                        </a:rPr>
                        <a:t>:</a:t>
                      </a:r>
                      <a:r>
                        <a:rPr lang="en-US" sz="1000" kern="1200" dirty="0" smtClean="0">
                          <a:solidFill>
                            <a:schemeClr val="dk1"/>
                          </a:solidFill>
                          <a:latin typeface="Arial Black" pitchFamily="34" charset="0"/>
                          <a:ea typeface="+mn-ea"/>
                          <a:cs typeface="+mn-cs"/>
                        </a:rPr>
                        <a:t>Establishment of One Stop Service Centre in Northern Cape</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kern="1200" dirty="0" smtClean="0">
                          <a:solidFill>
                            <a:schemeClr val="dk1"/>
                          </a:solidFill>
                          <a:latin typeface="Arial Black" pitchFamily="34" charset="0"/>
                          <a:ea typeface="+mn-ea"/>
                          <a:cs typeface="+mn-cs"/>
                        </a:rPr>
                        <a:t>Q2:  2 preparatory meetings were held in Limpopo province and 2 preparatory meetings in Northern Cape province. The launch</a:t>
                      </a:r>
                      <a:r>
                        <a:rPr lang="en-US" sz="1000" kern="1200" baseline="0" dirty="0" smtClean="0">
                          <a:solidFill>
                            <a:schemeClr val="dk1"/>
                          </a:solidFill>
                          <a:latin typeface="Arial Black" pitchFamily="34" charset="0"/>
                          <a:ea typeface="+mn-ea"/>
                          <a:cs typeface="+mn-cs"/>
                        </a:rPr>
                        <a:t> </a:t>
                      </a:r>
                      <a:r>
                        <a:rPr lang="en-US" sz="1000" kern="1200" dirty="0" smtClean="0">
                          <a:solidFill>
                            <a:schemeClr val="dk1"/>
                          </a:solidFill>
                          <a:latin typeface="Arial Black" pitchFamily="34" charset="0"/>
                          <a:ea typeface="+mn-ea"/>
                          <a:cs typeface="+mn-cs"/>
                        </a:rPr>
                        <a:t>event took place in both provinces </a:t>
                      </a:r>
                    </a:p>
                  </a:txBody>
                  <a:tcPr marL="68581" marR="68581" marT="0" marB="0"/>
                </a:tc>
                <a:tc>
                  <a:txBody>
                    <a:bodyPr/>
                    <a:lstStyle/>
                    <a:p>
                      <a:pPr lvl="0" algn="l" fontAlgn="t"/>
                      <a:endParaRPr lang="en-ZA" sz="1000" b="0" i="0" u="none" strike="noStrike" dirty="0">
                        <a:solidFill>
                          <a:srgbClr val="002060"/>
                        </a:solidFill>
                        <a:latin typeface="Arial Black" pitchFamily="34" charset="0"/>
                      </a:endParaRPr>
                    </a:p>
                  </a:txBody>
                  <a:tcPr marL="9525" marR="9525" marT="9526" marB="0">
                    <a:solidFill>
                      <a:srgbClr val="FFFF00"/>
                    </a:solidFill>
                  </a:tcPr>
                </a:tc>
              </a:tr>
              <a:tr h="936254">
                <a:tc rowSpan="3">
                  <a:txBody>
                    <a:bodyPr/>
                    <a:lstStyle/>
                    <a:p>
                      <a:pPr fontAlgn="t">
                        <a:spcAft>
                          <a:spcPts val="0"/>
                        </a:spcAft>
                      </a:pPr>
                      <a:r>
                        <a:rPr lang="en-ZA" sz="1000" kern="1200" dirty="0">
                          <a:solidFill>
                            <a:srgbClr val="000000"/>
                          </a:solidFill>
                          <a:latin typeface="Arial Black" pitchFamily="34" charset="0"/>
                          <a:ea typeface="Times New Roman"/>
                          <a:cs typeface="Arial"/>
                        </a:rPr>
                        <a:t>To establish the National Public Health Institutes of South Africa (NAPHISA) for disease and injury surveillance</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ZA" sz="1000" kern="1200">
                          <a:solidFill>
                            <a:srgbClr val="000000"/>
                          </a:solidFill>
                          <a:latin typeface="Arial Black" pitchFamily="34" charset="0"/>
                          <a:ea typeface="Times New Roman"/>
                          <a:cs typeface="Arial"/>
                        </a:rPr>
                        <a:t>Develop legal framework to establish National Public Health Institutes of South Africa (NAPHISA)</a:t>
                      </a:r>
                      <a:endParaRPr lang="en-ZA" sz="1000">
                        <a:latin typeface="Arial Black" pitchFamily="34" charset="0"/>
                        <a:ea typeface="Times New Roman"/>
                      </a:endParaRPr>
                    </a:p>
                  </a:txBody>
                  <a:tcPr marL="68581" marR="68581" marT="0" marB="0"/>
                </a:tc>
                <a:tc>
                  <a:txBody>
                    <a:bodyPr/>
                    <a:lstStyle/>
                    <a:p>
                      <a:pPr fontAlgn="t">
                        <a:spcAft>
                          <a:spcPts val="0"/>
                        </a:spcAft>
                      </a:pPr>
                      <a:r>
                        <a:rPr lang="en-ZA" sz="1000" kern="1200" dirty="0" smtClean="0">
                          <a:solidFill>
                            <a:schemeClr val="tx2">
                              <a:lumMod val="60000"/>
                              <a:lumOff val="40000"/>
                            </a:schemeClr>
                          </a:solidFill>
                          <a:latin typeface="Arial Black" pitchFamily="34" charset="0"/>
                          <a:ea typeface="Times New Roman"/>
                          <a:cs typeface="Arial"/>
                        </a:rPr>
                        <a:t>Q2 target: </a:t>
                      </a:r>
                      <a:r>
                        <a:rPr lang="en-ZA" sz="1000" kern="1200" dirty="0" smtClean="0">
                          <a:solidFill>
                            <a:schemeClr val="tx1"/>
                          </a:solidFill>
                          <a:latin typeface="Arial Black" pitchFamily="34" charset="0"/>
                          <a:ea typeface="Times New Roman"/>
                          <a:cs typeface="Arial"/>
                        </a:rPr>
                        <a:t>Legislative Framework submitted to Cabinet</a:t>
                      </a:r>
                      <a:endParaRPr lang="en-ZA" sz="1000" kern="1200" dirty="0" smtClean="0">
                        <a:solidFill>
                          <a:schemeClr val="tx2">
                            <a:lumMod val="60000"/>
                            <a:lumOff val="40000"/>
                          </a:schemeClr>
                        </a:solidFill>
                        <a:latin typeface="Arial Black" pitchFamily="34" charset="0"/>
                        <a:ea typeface="Times New Roman"/>
                        <a:cs typeface="Arial"/>
                      </a:endParaRPr>
                    </a:p>
                    <a:p>
                      <a:pPr fontAlgn="t">
                        <a:spcAft>
                          <a:spcPts val="0"/>
                        </a:spcAft>
                      </a:pPr>
                      <a:r>
                        <a:rPr lang="en-ZA" sz="1000" kern="1200" dirty="0" smtClean="0">
                          <a:solidFill>
                            <a:schemeClr val="tx2">
                              <a:lumMod val="60000"/>
                              <a:lumOff val="40000"/>
                            </a:schemeClr>
                          </a:solidFill>
                          <a:latin typeface="Arial Black" pitchFamily="34" charset="0"/>
                          <a:ea typeface="Times New Roman"/>
                          <a:cs typeface="Arial"/>
                        </a:rPr>
                        <a:t>Q3 target: </a:t>
                      </a:r>
                      <a:r>
                        <a:rPr lang="en-ZA" sz="1000" kern="1200" dirty="0" smtClean="0">
                          <a:latin typeface="Arial Black" pitchFamily="34" charset="0"/>
                          <a:ea typeface="Times New Roman"/>
                          <a:cs typeface="Arial"/>
                        </a:rPr>
                        <a:t>Finalise </a:t>
                      </a:r>
                      <a:r>
                        <a:rPr lang="en-ZA" sz="1000" kern="1200" dirty="0">
                          <a:latin typeface="Arial Black" pitchFamily="34" charset="0"/>
                          <a:ea typeface="Times New Roman"/>
                          <a:cs typeface="Arial"/>
                        </a:rPr>
                        <a:t>legislative framework for NAPHISA</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kern="1200" dirty="0" smtClean="0">
                          <a:solidFill>
                            <a:schemeClr val="dk1"/>
                          </a:solidFill>
                          <a:latin typeface="Arial Black" pitchFamily="34" charset="0"/>
                          <a:ea typeface="+mn-ea"/>
                          <a:cs typeface="+mn-cs"/>
                        </a:rPr>
                        <a:t>Q2: NAPHISA bill in parliamentary process</a:t>
                      </a:r>
                    </a:p>
                    <a:p>
                      <a:pPr fontAlgn="t">
                        <a:spcAft>
                          <a:spcPts val="0"/>
                        </a:spcAft>
                      </a:pPr>
                      <a:r>
                        <a:rPr lang="en-US" sz="1000" kern="1200" dirty="0" smtClean="0">
                          <a:solidFill>
                            <a:schemeClr val="dk1"/>
                          </a:solidFill>
                          <a:latin typeface="Arial Black" pitchFamily="34" charset="0"/>
                          <a:ea typeface="+mn-ea"/>
                          <a:cs typeface="+mn-cs"/>
                        </a:rPr>
                        <a:t>Q3: NAPHISA Bill  published for public comments</a:t>
                      </a:r>
                      <a:endParaRPr lang="en-ZA" sz="1000" dirty="0">
                        <a:latin typeface="Arial Black" pitchFamily="34" charset="0"/>
                        <a:ea typeface="Times New Roman"/>
                      </a:endParaRPr>
                    </a:p>
                  </a:txBody>
                  <a:tcPr marL="68581" marR="68581" marT="0" marB="0"/>
                </a:tc>
                <a:tc>
                  <a:txBody>
                    <a:bodyPr/>
                    <a:lstStyle/>
                    <a:p>
                      <a:endParaRPr lang="en-ZA" sz="1000" dirty="0">
                        <a:latin typeface="Arial Black" pitchFamily="34" charset="0"/>
                      </a:endParaRPr>
                    </a:p>
                  </a:txBody>
                  <a:tcPr marL="68581" marR="68581" marT="0" marB="0">
                    <a:solidFill>
                      <a:srgbClr val="00B050"/>
                    </a:solidFill>
                  </a:tcPr>
                </a:tc>
              </a:tr>
              <a:tr h="566207">
                <a:tc vMerge="1">
                  <a:txBody>
                    <a:bodyPr/>
                    <a:lstStyle/>
                    <a:p>
                      <a:endParaRPr lang="en-ZA"/>
                    </a:p>
                  </a:txBody>
                  <a:tcPr/>
                </a:tc>
                <a:tc>
                  <a:txBody>
                    <a:bodyPr/>
                    <a:lstStyle/>
                    <a:p>
                      <a:pPr fontAlgn="t">
                        <a:spcAft>
                          <a:spcPts val="0"/>
                        </a:spcAft>
                      </a:pPr>
                      <a:r>
                        <a:rPr lang="en-ZA" sz="1000" kern="1200" dirty="0">
                          <a:solidFill>
                            <a:srgbClr val="000000"/>
                          </a:solidFill>
                          <a:latin typeface="Arial Black" pitchFamily="34" charset="0"/>
                          <a:ea typeface="Times New Roman"/>
                          <a:cs typeface="Arial"/>
                        </a:rPr>
                        <a:t>Number of applications certified at MBOD as compensable disease claims</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ZA" sz="1000" kern="1200" baseline="0" dirty="0" smtClean="0">
                          <a:latin typeface="Arial Black" pitchFamily="34" charset="0"/>
                          <a:ea typeface="Times New Roman"/>
                          <a:cs typeface="Arial"/>
                        </a:rPr>
                        <a:t>Q2: 2 000</a:t>
                      </a:r>
                    </a:p>
                    <a:p>
                      <a:pPr fontAlgn="t">
                        <a:spcAft>
                          <a:spcPts val="0"/>
                        </a:spcAft>
                      </a:pPr>
                      <a:r>
                        <a:rPr lang="en-ZA" sz="1000" kern="1200" baseline="0" dirty="0" smtClean="0">
                          <a:latin typeface="Arial Black" pitchFamily="34" charset="0"/>
                          <a:ea typeface="Times New Roman"/>
                          <a:cs typeface="Arial"/>
                        </a:rPr>
                        <a:t>Q3: 2 500</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dirty="0" smtClean="0">
                          <a:latin typeface="Arial Black" pitchFamily="34" charset="0"/>
                          <a:ea typeface="Times New Roman"/>
                          <a:cs typeface="Arial"/>
                        </a:rPr>
                        <a:t>Q2:    965             </a:t>
                      </a:r>
                    </a:p>
                    <a:p>
                      <a:pPr fontAlgn="t">
                        <a:spcAft>
                          <a:spcPts val="0"/>
                        </a:spcAft>
                      </a:pPr>
                      <a:r>
                        <a:rPr lang="en-US" sz="1000" dirty="0" smtClean="0">
                          <a:latin typeface="Arial Black" pitchFamily="34" charset="0"/>
                          <a:ea typeface="Times New Roman"/>
                          <a:cs typeface="Arial"/>
                        </a:rPr>
                        <a:t>Q3:  1014</a:t>
                      </a:r>
                    </a:p>
                    <a:p>
                      <a:pPr fontAlgn="t">
                        <a:spcAft>
                          <a:spcPts val="0"/>
                        </a:spcAft>
                      </a:pPr>
                      <a:endParaRPr lang="en-ZA" sz="1000" dirty="0">
                        <a:latin typeface="Arial Black" pitchFamily="34" charset="0"/>
                        <a:ea typeface="Times New Roman"/>
                      </a:endParaRPr>
                    </a:p>
                  </a:txBody>
                  <a:tcPr marL="68581" marR="68581" marT="0" marB="0"/>
                </a:tc>
                <a:tc>
                  <a:txBody>
                    <a:bodyPr/>
                    <a:lstStyle/>
                    <a:p>
                      <a:endParaRPr lang="en-ZA" sz="1000" dirty="0">
                        <a:latin typeface="Arial Black" pitchFamily="34" charset="0"/>
                      </a:endParaRPr>
                    </a:p>
                  </a:txBody>
                  <a:tcPr marL="68581" marR="68581" marT="0" marB="0">
                    <a:solidFill>
                      <a:srgbClr val="FF0000"/>
                    </a:solidFill>
                  </a:tcPr>
                </a:tc>
              </a:tr>
              <a:tr h="1111050">
                <a:tc vMerge="1">
                  <a:txBody>
                    <a:bodyPr/>
                    <a:lstStyle/>
                    <a:p>
                      <a:endParaRPr lang="en-ZA"/>
                    </a:p>
                  </a:txBody>
                  <a:tcPr/>
                </a:tc>
                <a:tc>
                  <a:txBody>
                    <a:bodyPr/>
                    <a:lstStyle/>
                    <a:p>
                      <a:pPr fontAlgn="t">
                        <a:spcAft>
                          <a:spcPts val="0"/>
                        </a:spcAft>
                      </a:pPr>
                      <a:r>
                        <a:rPr lang="en-ZA" sz="1000" kern="1200" dirty="0">
                          <a:solidFill>
                            <a:srgbClr val="000000"/>
                          </a:solidFill>
                          <a:latin typeface="Arial Black" pitchFamily="34" charset="0"/>
                          <a:ea typeface="Times New Roman"/>
                          <a:cs typeface="Arial"/>
                        </a:rPr>
                        <a:t>Number of compensable disease claims paid by CCOD other than pensioners</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ZA" sz="1000" kern="1200" dirty="0" smtClean="0">
                          <a:latin typeface="Arial Black" pitchFamily="34" charset="0"/>
                          <a:ea typeface="Times New Roman"/>
                          <a:cs typeface="Arial"/>
                        </a:rPr>
                        <a:t>Q2: 1 000</a:t>
                      </a:r>
                    </a:p>
                    <a:p>
                      <a:pPr fontAlgn="t">
                        <a:spcAft>
                          <a:spcPts val="0"/>
                        </a:spcAft>
                      </a:pPr>
                      <a:r>
                        <a:rPr lang="en-ZA" sz="1000" kern="1200" dirty="0" smtClean="0">
                          <a:latin typeface="Arial Black" pitchFamily="34" charset="0"/>
                          <a:ea typeface="Times New Roman"/>
                          <a:cs typeface="Arial"/>
                        </a:rPr>
                        <a:t>Q3:</a:t>
                      </a:r>
                      <a:r>
                        <a:rPr lang="en-ZA" sz="1000" kern="1200" baseline="0" dirty="0" smtClean="0">
                          <a:latin typeface="Arial Black" pitchFamily="34" charset="0"/>
                          <a:ea typeface="Times New Roman"/>
                          <a:cs typeface="Arial"/>
                        </a:rPr>
                        <a:t> </a:t>
                      </a:r>
                      <a:r>
                        <a:rPr lang="en-ZA" sz="1000" kern="1200" dirty="0" smtClean="0">
                          <a:latin typeface="Arial Black" pitchFamily="34" charset="0"/>
                          <a:ea typeface="Times New Roman"/>
                          <a:cs typeface="Arial"/>
                        </a:rPr>
                        <a:t>1 000</a:t>
                      </a:r>
                      <a:endParaRPr lang="en-ZA" sz="1000" dirty="0">
                        <a:latin typeface="Arial Black" pitchFamily="34" charset="0"/>
                        <a:ea typeface="Times New Roman"/>
                      </a:endParaRPr>
                    </a:p>
                  </a:txBody>
                  <a:tcPr marL="68581" marR="68581" marT="0" marB="0"/>
                </a:tc>
                <a:tc>
                  <a:txBody>
                    <a:bodyPr/>
                    <a:lstStyle/>
                    <a:p>
                      <a:pPr fontAlgn="t">
                        <a:spcAft>
                          <a:spcPts val="0"/>
                        </a:spcAft>
                      </a:pPr>
                      <a:r>
                        <a:rPr lang="en-US" sz="1000" dirty="0" smtClean="0">
                          <a:latin typeface="Arial Black" pitchFamily="34" charset="0"/>
                          <a:ea typeface="Times New Roman"/>
                          <a:cs typeface="Arial"/>
                        </a:rPr>
                        <a:t>Q2:  416         </a:t>
                      </a:r>
                    </a:p>
                    <a:p>
                      <a:pPr fontAlgn="t">
                        <a:spcAft>
                          <a:spcPts val="0"/>
                        </a:spcAft>
                      </a:pPr>
                      <a:r>
                        <a:rPr lang="en-US" sz="1000" dirty="0" smtClean="0">
                          <a:latin typeface="Arial Black" pitchFamily="34" charset="0"/>
                          <a:ea typeface="Times New Roman"/>
                          <a:cs typeface="Arial"/>
                        </a:rPr>
                        <a:t>Q2:  411 </a:t>
                      </a:r>
                    </a:p>
                    <a:p>
                      <a:pPr fontAlgn="t">
                        <a:spcAft>
                          <a:spcPts val="0"/>
                        </a:spcAft>
                      </a:pPr>
                      <a:endParaRPr lang="en-ZA" sz="1000" dirty="0">
                        <a:latin typeface="Arial Black" pitchFamily="34" charset="0"/>
                        <a:ea typeface="Times New Roman"/>
                      </a:endParaRPr>
                    </a:p>
                  </a:txBody>
                  <a:tcPr marL="68581" marR="68581" marT="0" marB="0"/>
                </a:tc>
                <a:tc>
                  <a:txBody>
                    <a:bodyPr/>
                    <a:lstStyle/>
                    <a:p>
                      <a:endParaRPr lang="en-ZA" sz="1000" dirty="0">
                        <a:latin typeface="Arial Black" pitchFamily="34" charset="0"/>
                      </a:endParaRPr>
                    </a:p>
                  </a:txBody>
                  <a:tcPr marL="68581" marR="68581" marT="0" marB="0">
                    <a:solidFill>
                      <a:srgbClr val="FF0000"/>
                    </a:solidFill>
                  </a:tcPr>
                </a:tc>
              </a:tr>
            </a:tbl>
          </a:graphicData>
        </a:graphic>
      </p:graphicFrame>
      <p:sp>
        <p:nvSpPr>
          <p:cNvPr id="61482" name="Slide Number Placeholder 19"/>
          <p:cNvSpPr txBox="1">
            <a:spLocks/>
          </p:cNvSpPr>
          <p:nvPr/>
        </p:nvSpPr>
        <p:spPr bwMode="auto">
          <a:xfrm>
            <a:off x="8388350" y="5949950"/>
            <a:ext cx="477838" cy="358775"/>
          </a:xfrm>
          <a:prstGeom prst="rect">
            <a:avLst/>
          </a:prstGeom>
          <a:noFill/>
          <a:ln w="9525">
            <a:noFill/>
            <a:miter lim="800000"/>
            <a:headEnd/>
            <a:tailEnd/>
          </a:ln>
        </p:spPr>
        <p:txBody>
          <a:bodyPr/>
          <a:lstStyle/>
          <a:p>
            <a:r>
              <a:rPr lang="en-US"/>
              <a:t>54</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6246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2468"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chemeClr val="bg1"/>
                </a:solidFill>
              </a:rPr>
              <a:t>Programme 6:</a:t>
            </a:r>
            <a:r>
              <a:rPr lang="en-ZA" sz="2400" b="1" dirty="0">
                <a:solidFill>
                  <a:schemeClr val="bg1"/>
                </a:solidFill>
              </a:rPr>
              <a:t> Health regulations and Compliance Management</a:t>
            </a:r>
            <a:endParaRPr lang="en-GB" sz="2400" b="1" dirty="0">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179388" y="1052513"/>
          <a:ext cx="8964612" cy="5805486"/>
        </p:xfrm>
        <a:graphic>
          <a:graphicData uri="http://schemas.openxmlformats.org/drawingml/2006/table">
            <a:tbl>
              <a:tblPr firstRow="1" bandRow="1">
                <a:tableStyleId>{5C22544A-7EE6-4342-B048-85BDC9FD1C3A}</a:tableStyleId>
              </a:tblPr>
              <a:tblGrid>
                <a:gridCol w="1224152"/>
                <a:gridCol w="1872316"/>
                <a:gridCol w="2160240"/>
                <a:gridCol w="2520280"/>
                <a:gridCol w="1187624"/>
              </a:tblGrid>
              <a:tr h="559217">
                <a:tc>
                  <a:txBody>
                    <a:bodyPr/>
                    <a:lstStyle/>
                    <a:p>
                      <a:pPr algn="l"/>
                      <a:r>
                        <a:rPr lang="en-US" sz="950" dirty="0" smtClean="0">
                          <a:solidFill>
                            <a:schemeClr val="bg1"/>
                          </a:solidFill>
                          <a:latin typeface="Arial Black" pitchFamily="34" charset="0"/>
                        </a:rPr>
                        <a:t>Strategic Objective</a:t>
                      </a:r>
                      <a:endParaRPr lang="en-US" sz="950" dirty="0">
                        <a:solidFill>
                          <a:schemeClr val="bg1"/>
                        </a:solidFill>
                        <a:latin typeface="Arial Black" pitchFamily="34" charset="0"/>
                      </a:endParaRPr>
                    </a:p>
                  </a:txBody>
                  <a:tcPr marL="91441" marR="91441" marT="45726" marB="45726"/>
                </a:tc>
                <a:tc>
                  <a:txBody>
                    <a:bodyPr/>
                    <a:lstStyle/>
                    <a:p>
                      <a:pPr algn="l"/>
                      <a:r>
                        <a:rPr lang="en-US" sz="950" dirty="0" smtClean="0">
                          <a:solidFill>
                            <a:schemeClr val="bg1"/>
                          </a:solidFill>
                          <a:latin typeface="Arial Black" pitchFamily="34" charset="0"/>
                        </a:rPr>
                        <a:t>Indicator</a:t>
                      </a:r>
                      <a:endParaRPr lang="en-US" sz="950" dirty="0">
                        <a:solidFill>
                          <a:schemeClr val="bg1"/>
                        </a:solidFill>
                        <a:latin typeface="Arial Black" pitchFamily="34" charset="0"/>
                      </a:endParaRPr>
                    </a:p>
                  </a:txBody>
                  <a:tcPr marL="91441" marR="91441" marT="45726" marB="45726"/>
                </a:tc>
                <a:tc>
                  <a:txBody>
                    <a:bodyPr/>
                    <a:lstStyle/>
                    <a:p>
                      <a:pPr algn="l"/>
                      <a:r>
                        <a:rPr lang="en-US" sz="950" dirty="0" smtClean="0">
                          <a:solidFill>
                            <a:schemeClr val="bg1"/>
                          </a:solidFill>
                          <a:latin typeface="Arial Black" pitchFamily="34" charset="0"/>
                        </a:rPr>
                        <a:t>Target</a:t>
                      </a:r>
                      <a:endParaRPr lang="en-US" sz="950" dirty="0">
                        <a:solidFill>
                          <a:schemeClr val="bg1"/>
                        </a:solidFill>
                        <a:latin typeface="Arial Black" pitchFamily="34" charset="0"/>
                      </a:endParaRPr>
                    </a:p>
                  </a:txBody>
                  <a:tcPr marL="91441" marR="91441" marT="45726" marB="45726"/>
                </a:tc>
                <a:tc>
                  <a:txBody>
                    <a:bodyPr/>
                    <a:lstStyle/>
                    <a:p>
                      <a:pPr algn="l"/>
                      <a:r>
                        <a:rPr lang="en-US" sz="950" baseline="0" dirty="0" smtClean="0">
                          <a:solidFill>
                            <a:schemeClr val="bg1"/>
                          </a:solidFill>
                          <a:latin typeface="Arial Black" pitchFamily="34" charset="0"/>
                        </a:rPr>
                        <a:t>Performance</a:t>
                      </a:r>
                      <a:endParaRPr lang="en-US" sz="950" dirty="0">
                        <a:solidFill>
                          <a:schemeClr val="bg1"/>
                        </a:solidFill>
                        <a:latin typeface="Arial Black" pitchFamily="34" charset="0"/>
                      </a:endParaRPr>
                    </a:p>
                  </a:txBody>
                  <a:tcPr marL="91441" marR="91441"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dirty="0" smtClean="0">
                          <a:latin typeface="Arial Black" pitchFamily="34" charset="0"/>
                        </a:rPr>
                        <a:t>Performance Rating</a:t>
                      </a:r>
                      <a:endParaRPr lang="en-US" sz="950" dirty="0" smtClean="0">
                        <a:solidFill>
                          <a:schemeClr val="bg1"/>
                        </a:solidFill>
                        <a:latin typeface="Arial Black" pitchFamily="34" charset="0"/>
                      </a:endParaRPr>
                    </a:p>
                    <a:p>
                      <a:pPr algn="l"/>
                      <a:endParaRPr lang="en-US" sz="950" dirty="0">
                        <a:solidFill>
                          <a:schemeClr val="bg1"/>
                        </a:solidFill>
                        <a:latin typeface="Arial Black" pitchFamily="34" charset="0"/>
                      </a:endParaRPr>
                    </a:p>
                  </a:txBody>
                  <a:tcPr marL="91441" marR="91441" marT="45726" marB="45726"/>
                </a:tc>
              </a:tr>
              <a:tr h="2158317">
                <a:tc rowSpan="3">
                  <a:txBody>
                    <a:bodyPr/>
                    <a:lstStyle/>
                    <a:p>
                      <a:pPr fontAlgn="t">
                        <a:lnSpc>
                          <a:spcPct val="115000"/>
                        </a:lnSpc>
                        <a:spcAft>
                          <a:spcPts val="0"/>
                        </a:spcAft>
                      </a:pPr>
                      <a:r>
                        <a:rPr lang="en-ZA" sz="950" kern="1200" dirty="0">
                          <a:solidFill>
                            <a:srgbClr val="181E0C"/>
                          </a:solidFill>
                          <a:latin typeface="Arial Black" pitchFamily="34" charset="0"/>
                          <a:ea typeface="Calibri"/>
                          <a:cs typeface="Arial"/>
                        </a:rPr>
                        <a:t>Improve oversight and Corporate Governance practices by reviewing the Governance Framework and Implementation Plan biennially.</a:t>
                      </a:r>
                      <a:endParaRPr lang="en-ZA" sz="950" dirty="0">
                        <a:latin typeface="Arial Black" pitchFamily="34" charset="0"/>
                        <a:ea typeface="Calibri"/>
                        <a:cs typeface="Times New Roman"/>
                      </a:endParaRPr>
                    </a:p>
                  </a:txBody>
                  <a:tcPr marL="68581" marR="68581" marT="0" marB="0"/>
                </a:tc>
                <a:tc>
                  <a:txBody>
                    <a:bodyPr/>
                    <a:lstStyle/>
                    <a:p>
                      <a:pPr algn="l">
                        <a:lnSpc>
                          <a:spcPct val="115000"/>
                        </a:lnSpc>
                        <a:spcAft>
                          <a:spcPts val="0"/>
                        </a:spcAft>
                      </a:pPr>
                      <a:r>
                        <a:rPr lang="en-ZA" sz="950" dirty="0">
                          <a:latin typeface="Arial Black" pitchFamily="34" charset="0"/>
                          <a:ea typeface="Calibri"/>
                          <a:cs typeface="Arial"/>
                        </a:rPr>
                        <a:t>Number of Health entities’  and Statutory Health professional Councils with fully functional  and compliant to good Governance practices (structures, Finance, </a:t>
                      </a:r>
                      <a:r>
                        <a:rPr lang="en-ZA" sz="950" dirty="0" smtClean="0">
                          <a:latin typeface="Arial Black" pitchFamily="34" charset="0"/>
                          <a:ea typeface="Calibri"/>
                          <a:cs typeface="Arial"/>
                        </a:rPr>
                        <a:t>HR, </a:t>
                      </a:r>
                      <a:r>
                        <a:rPr lang="en-ZA" sz="950" dirty="0">
                          <a:latin typeface="Arial Black" pitchFamily="34" charset="0"/>
                          <a:ea typeface="Calibri"/>
                          <a:cs typeface="Arial"/>
                        </a:rPr>
                        <a:t>Supply </a:t>
                      </a:r>
                      <a:r>
                        <a:rPr lang="en-ZA" sz="950" dirty="0" smtClean="0">
                          <a:latin typeface="Arial Black" pitchFamily="34" charset="0"/>
                          <a:ea typeface="Calibri"/>
                          <a:cs typeface="Arial"/>
                        </a:rPr>
                        <a:t>Chain</a:t>
                      </a:r>
                      <a:r>
                        <a:rPr lang="en-ZA" sz="950" baseline="0" dirty="0" smtClean="0">
                          <a:latin typeface="Arial Black" pitchFamily="34" charset="0"/>
                          <a:ea typeface="Calibri"/>
                          <a:cs typeface="Arial"/>
                        </a:rPr>
                        <a:t> </a:t>
                      </a:r>
                      <a:r>
                        <a:rPr lang="en-ZA" sz="950" dirty="0" smtClean="0">
                          <a:latin typeface="Arial Black" pitchFamily="34" charset="0"/>
                          <a:ea typeface="Calibri"/>
                          <a:cs typeface="Arial"/>
                        </a:rPr>
                        <a:t>Management </a:t>
                      </a:r>
                      <a:r>
                        <a:rPr lang="en-ZA" sz="950" dirty="0">
                          <a:latin typeface="Arial Black" pitchFamily="34" charset="0"/>
                          <a:ea typeface="Calibri"/>
                          <a:cs typeface="Arial"/>
                        </a:rPr>
                        <a:t>policies) and also respond to health sector priorities</a:t>
                      </a:r>
                      <a:endParaRPr lang="en-ZA" sz="95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Q2 </a:t>
                      </a:r>
                      <a:r>
                        <a:rPr lang="en-ZA" sz="950" baseline="0" dirty="0" smtClean="0">
                          <a:solidFill>
                            <a:schemeClr val="tx2">
                              <a:lumMod val="60000"/>
                              <a:lumOff val="40000"/>
                            </a:schemeClr>
                          </a:solidFill>
                          <a:latin typeface="Arial Black" pitchFamily="34" charset="0"/>
                          <a:ea typeface="Calibri"/>
                          <a:cs typeface="Arial"/>
                        </a:rPr>
                        <a:t>target: </a:t>
                      </a:r>
                      <a:r>
                        <a:rPr lang="en-US" sz="950" kern="1200" dirty="0" smtClean="0">
                          <a:solidFill>
                            <a:schemeClr val="dk1"/>
                          </a:solidFill>
                          <a:latin typeface="Arial Black" pitchFamily="34" charset="0"/>
                          <a:ea typeface="+mn-ea"/>
                          <a:cs typeface="+mn-cs"/>
                        </a:rPr>
                        <a:t>Checklists for measuring functionality of health entities and professional councils submitted for approval </a:t>
                      </a:r>
                      <a:endParaRPr lang="en-US" sz="950" kern="1200" baseline="0" dirty="0" smtClean="0">
                        <a:solidFill>
                          <a:schemeClr val="dk1"/>
                        </a:solidFill>
                        <a:latin typeface="Arial Black" pitchFamily="34" charset="0"/>
                        <a:ea typeface="+mn-ea"/>
                        <a:cs typeface="+mn-cs"/>
                      </a:endParaRPr>
                    </a:p>
                    <a:p>
                      <a:pPr fontAlgn="t">
                        <a:lnSpc>
                          <a:spcPct val="115000"/>
                        </a:lnSpc>
                        <a:spcAft>
                          <a:spcPts val="0"/>
                        </a:spcAft>
                      </a:pPr>
                      <a:endParaRPr lang="en-ZA" sz="950" dirty="0" smtClean="0">
                        <a:solidFill>
                          <a:schemeClr val="tx2">
                            <a:lumMod val="60000"/>
                            <a:lumOff val="40000"/>
                          </a:schemeClr>
                        </a:solidFill>
                        <a:latin typeface="Arial Black" pitchFamily="34" charset="0"/>
                        <a:ea typeface="Calibri"/>
                        <a:cs typeface="Arial"/>
                      </a:endParaRPr>
                    </a:p>
                    <a:p>
                      <a:pPr fontAlgn="t">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Q3 </a:t>
                      </a:r>
                      <a:r>
                        <a:rPr lang="en-ZA" sz="950" baseline="0" dirty="0" smtClean="0">
                          <a:solidFill>
                            <a:schemeClr val="tx2">
                              <a:lumMod val="60000"/>
                              <a:lumOff val="40000"/>
                            </a:schemeClr>
                          </a:solidFill>
                          <a:latin typeface="Arial Black" pitchFamily="34" charset="0"/>
                          <a:ea typeface="Calibri"/>
                          <a:cs typeface="Arial"/>
                        </a:rPr>
                        <a:t>target: </a:t>
                      </a:r>
                      <a:r>
                        <a:rPr lang="en-US" sz="950" kern="1200" dirty="0" smtClean="0">
                          <a:solidFill>
                            <a:schemeClr val="dk1"/>
                          </a:solidFill>
                          <a:latin typeface="Arial Black" pitchFamily="34" charset="0"/>
                          <a:ea typeface="+mn-ea"/>
                          <a:cs typeface="+mn-cs"/>
                        </a:rPr>
                        <a:t>Checklists for measuring functionality of health entities and professional councils approved, circulated for implementation</a:t>
                      </a:r>
                      <a:endParaRPr lang="en-ZA" sz="95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US" sz="950" kern="1200" dirty="0" smtClean="0">
                          <a:solidFill>
                            <a:schemeClr val="tx1"/>
                          </a:solidFill>
                          <a:latin typeface="Arial Black" pitchFamily="34" charset="0"/>
                          <a:ea typeface="+mn-ea"/>
                          <a:cs typeface="+mn-cs"/>
                        </a:rPr>
                        <a:t>Q2: Checklists for measuring functionality of health entities and professional councils </a:t>
                      </a:r>
                      <a:r>
                        <a:rPr lang="en-US" sz="950" kern="1200" dirty="0" err="1" smtClean="0">
                          <a:solidFill>
                            <a:schemeClr val="tx1"/>
                          </a:solidFill>
                          <a:latin typeface="Arial Black" pitchFamily="34" charset="0"/>
                          <a:ea typeface="+mn-ea"/>
                          <a:cs typeface="+mn-cs"/>
                        </a:rPr>
                        <a:t>finalised</a:t>
                      </a:r>
                      <a:endParaRPr lang="en-US" sz="950" kern="1200" dirty="0" smtClean="0">
                        <a:solidFill>
                          <a:schemeClr val="tx1"/>
                        </a:solidFill>
                        <a:latin typeface="Arial Black" pitchFamily="34" charset="0"/>
                        <a:ea typeface="+mn-ea"/>
                        <a:cs typeface="+mn-cs"/>
                      </a:endParaRPr>
                    </a:p>
                    <a:p>
                      <a:pPr fontAlgn="t">
                        <a:lnSpc>
                          <a:spcPct val="115000"/>
                        </a:lnSpc>
                        <a:spcAft>
                          <a:spcPts val="0"/>
                        </a:spcAft>
                      </a:pPr>
                      <a:endParaRPr lang="en-US" sz="950" kern="1200" dirty="0" smtClean="0">
                        <a:solidFill>
                          <a:schemeClr val="tx1"/>
                        </a:solidFill>
                        <a:latin typeface="Arial Black" pitchFamily="34" charset="0"/>
                        <a:ea typeface="+mn-ea"/>
                        <a:cs typeface="+mn-cs"/>
                      </a:endParaRPr>
                    </a:p>
                    <a:p>
                      <a:pPr fontAlgn="t">
                        <a:lnSpc>
                          <a:spcPct val="115000"/>
                        </a:lnSpc>
                        <a:spcAft>
                          <a:spcPts val="0"/>
                        </a:spcAft>
                      </a:pPr>
                      <a:endParaRPr lang="en-US" sz="950" kern="1200" dirty="0" smtClean="0">
                        <a:solidFill>
                          <a:schemeClr val="tx1"/>
                        </a:solidFill>
                        <a:latin typeface="Arial Black" pitchFamily="34" charset="0"/>
                        <a:ea typeface="+mn-ea"/>
                        <a:cs typeface="+mn-cs"/>
                      </a:endParaRPr>
                    </a:p>
                    <a:p>
                      <a:pPr fontAlgn="t">
                        <a:lnSpc>
                          <a:spcPct val="115000"/>
                        </a:lnSpc>
                        <a:spcAft>
                          <a:spcPts val="0"/>
                        </a:spcAft>
                      </a:pPr>
                      <a:r>
                        <a:rPr lang="en-US" sz="950" kern="1200" dirty="0" smtClean="0">
                          <a:solidFill>
                            <a:schemeClr val="tx1"/>
                          </a:solidFill>
                          <a:latin typeface="Arial Black" pitchFamily="34" charset="0"/>
                          <a:ea typeface="+mn-ea"/>
                          <a:cs typeface="+mn-cs"/>
                        </a:rPr>
                        <a:t>Q3: Checklists for measuring functionality of health entities and professional councils </a:t>
                      </a:r>
                      <a:r>
                        <a:rPr lang="en-US" sz="950" kern="1200" dirty="0" err="1" smtClean="0">
                          <a:solidFill>
                            <a:schemeClr val="tx1"/>
                          </a:solidFill>
                          <a:latin typeface="Arial Black" pitchFamily="34" charset="0"/>
                          <a:ea typeface="+mn-ea"/>
                          <a:cs typeface="+mn-cs"/>
                        </a:rPr>
                        <a:t>finalised</a:t>
                      </a:r>
                      <a:r>
                        <a:rPr lang="en-US" sz="950" kern="1200" dirty="0" smtClean="0">
                          <a:solidFill>
                            <a:schemeClr val="tx1"/>
                          </a:solidFill>
                          <a:latin typeface="Arial Black" pitchFamily="34" charset="0"/>
                          <a:ea typeface="+mn-ea"/>
                          <a:cs typeface="+mn-cs"/>
                        </a:rPr>
                        <a:t> and submitted for Minister's approval.</a:t>
                      </a:r>
                      <a:endParaRPr lang="en-ZA" sz="950" dirty="0">
                        <a:solidFill>
                          <a:schemeClr val="tx1"/>
                        </a:solidFill>
                        <a:latin typeface="Arial Black" pitchFamily="34" charset="0"/>
                        <a:ea typeface="Calibri"/>
                        <a:cs typeface="Times New Roman"/>
                      </a:endParaRPr>
                    </a:p>
                  </a:txBody>
                  <a:tcPr marL="68581" marR="68581" marT="0" marB="0"/>
                </a:tc>
                <a:tc>
                  <a:txBody>
                    <a:bodyPr/>
                    <a:lstStyle/>
                    <a:p>
                      <a:pPr lvl="0" algn="l" fontAlgn="t"/>
                      <a:endParaRPr lang="en-ZA" sz="950" b="0" i="0" u="none" strike="noStrike" dirty="0">
                        <a:solidFill>
                          <a:srgbClr val="002060"/>
                        </a:solidFill>
                        <a:latin typeface="Arial Black" pitchFamily="34" charset="0"/>
                      </a:endParaRPr>
                    </a:p>
                  </a:txBody>
                  <a:tcPr marL="9525" marR="9525" marT="9526" marB="0">
                    <a:solidFill>
                      <a:srgbClr val="FFFF00"/>
                    </a:solidFill>
                  </a:tcPr>
                </a:tc>
              </a:tr>
              <a:tr h="1494219">
                <a:tc vMerge="1">
                  <a:txBody>
                    <a:bodyPr/>
                    <a:lstStyle/>
                    <a:p>
                      <a:endParaRPr lang="en-ZA"/>
                    </a:p>
                  </a:txBody>
                  <a:tcPr/>
                </a:tc>
                <a:tc>
                  <a:txBody>
                    <a:bodyPr/>
                    <a:lstStyle/>
                    <a:p>
                      <a:pPr algn="just">
                        <a:lnSpc>
                          <a:spcPct val="115000"/>
                        </a:lnSpc>
                        <a:spcAft>
                          <a:spcPts val="0"/>
                        </a:spcAft>
                      </a:pPr>
                      <a:r>
                        <a:rPr lang="en-ZA" sz="950" dirty="0">
                          <a:latin typeface="Arial Black" pitchFamily="34" charset="0"/>
                          <a:ea typeface="Calibri"/>
                          <a:cs typeface="Arial"/>
                        </a:rPr>
                        <a:t>Develop and implement a performance management system for board members</a:t>
                      </a:r>
                      <a:endParaRPr lang="en-ZA" sz="95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Q2</a:t>
                      </a:r>
                      <a:r>
                        <a:rPr lang="en-ZA" sz="950" baseline="0" dirty="0" smtClean="0">
                          <a:solidFill>
                            <a:schemeClr val="tx2">
                              <a:lumMod val="60000"/>
                              <a:lumOff val="40000"/>
                            </a:schemeClr>
                          </a:solidFill>
                          <a:latin typeface="Arial Black" pitchFamily="34" charset="0"/>
                          <a:ea typeface="Calibri"/>
                          <a:cs typeface="Arial"/>
                        </a:rPr>
                        <a:t> target : </a:t>
                      </a:r>
                      <a:r>
                        <a:rPr lang="en-US" sz="950" kern="1200" dirty="0" smtClean="0">
                          <a:solidFill>
                            <a:schemeClr val="dk1"/>
                          </a:solidFill>
                          <a:latin typeface="Arial Black" pitchFamily="34" charset="0"/>
                          <a:ea typeface="+mn-ea"/>
                          <a:cs typeface="+mn-cs"/>
                        </a:rPr>
                        <a:t>Continue consultation on the performance management system for board members</a:t>
                      </a:r>
                      <a:r>
                        <a:rPr lang="en-US" sz="950" kern="1200" baseline="0" dirty="0" smtClean="0">
                          <a:solidFill>
                            <a:schemeClr val="dk1"/>
                          </a:solidFill>
                          <a:latin typeface="Arial Black" pitchFamily="34" charset="0"/>
                          <a:ea typeface="+mn-ea"/>
                          <a:cs typeface="+mn-cs"/>
                        </a:rPr>
                        <a:t> </a:t>
                      </a:r>
                      <a:endParaRPr lang="en-ZA" sz="950" dirty="0" smtClean="0">
                        <a:solidFill>
                          <a:schemeClr val="tx2">
                            <a:lumMod val="60000"/>
                            <a:lumOff val="40000"/>
                          </a:schemeClr>
                        </a:solidFill>
                        <a:latin typeface="Arial Black" pitchFamily="34" charset="0"/>
                        <a:ea typeface="Calibri"/>
                        <a:cs typeface="Arial"/>
                      </a:endParaRPr>
                    </a:p>
                    <a:p>
                      <a:pPr fontAlgn="t">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Q3 </a:t>
                      </a:r>
                      <a:r>
                        <a:rPr lang="en-ZA" sz="950" baseline="0" dirty="0" smtClean="0">
                          <a:solidFill>
                            <a:schemeClr val="tx2">
                              <a:lumMod val="60000"/>
                              <a:lumOff val="40000"/>
                            </a:schemeClr>
                          </a:solidFill>
                          <a:latin typeface="Arial Black" pitchFamily="34" charset="0"/>
                          <a:ea typeface="Calibri"/>
                          <a:cs typeface="Arial"/>
                        </a:rPr>
                        <a:t> target: </a:t>
                      </a:r>
                      <a:r>
                        <a:rPr lang="en-ZA" sz="950" kern="1200" dirty="0" smtClean="0">
                          <a:solidFill>
                            <a:schemeClr val="dk1"/>
                          </a:solidFill>
                          <a:latin typeface="Arial Black" pitchFamily="34" charset="0"/>
                          <a:ea typeface="+mn-ea"/>
                          <a:cs typeface="+mn-cs"/>
                        </a:rPr>
                        <a:t>Standardised performance management system for board members submitted for approval</a:t>
                      </a:r>
                      <a:endParaRPr lang="en-ZA" sz="95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US" sz="950" kern="1200" dirty="0" smtClean="0">
                          <a:solidFill>
                            <a:schemeClr val="tx1"/>
                          </a:solidFill>
                          <a:latin typeface="Arial Black" pitchFamily="34" charset="0"/>
                          <a:ea typeface="+mn-ea"/>
                          <a:cs typeface="+mn-cs"/>
                        </a:rPr>
                        <a:t>Q2:</a:t>
                      </a:r>
                      <a:r>
                        <a:rPr lang="en-US" sz="950" kern="1200" baseline="0" dirty="0" smtClean="0">
                          <a:solidFill>
                            <a:schemeClr val="tx1"/>
                          </a:solidFill>
                          <a:latin typeface="Arial Black" pitchFamily="34" charset="0"/>
                          <a:ea typeface="+mn-ea"/>
                          <a:cs typeface="+mn-cs"/>
                        </a:rPr>
                        <a:t> </a:t>
                      </a:r>
                      <a:r>
                        <a:rPr lang="en-US" sz="950" kern="1200" dirty="0" smtClean="0">
                          <a:solidFill>
                            <a:schemeClr val="tx1"/>
                          </a:solidFill>
                          <a:latin typeface="Arial Black" pitchFamily="34" charset="0"/>
                          <a:ea typeface="+mn-ea"/>
                          <a:cs typeface="+mn-cs"/>
                        </a:rPr>
                        <a:t>Draft performance assessment template for board members was presented to the Forum of Statutory Health Professional Council for consultation</a:t>
                      </a:r>
                    </a:p>
                    <a:p>
                      <a:pPr fontAlgn="t">
                        <a:lnSpc>
                          <a:spcPct val="115000"/>
                        </a:lnSpc>
                        <a:spcAft>
                          <a:spcPts val="0"/>
                        </a:spcAft>
                      </a:pPr>
                      <a:r>
                        <a:rPr lang="en-US" sz="950" kern="1200" dirty="0" smtClean="0">
                          <a:solidFill>
                            <a:schemeClr val="tx1"/>
                          </a:solidFill>
                          <a:latin typeface="Arial Black" pitchFamily="34" charset="0"/>
                          <a:ea typeface="+mn-ea"/>
                          <a:cs typeface="+mn-cs"/>
                        </a:rPr>
                        <a:t>Q3: </a:t>
                      </a:r>
                      <a:r>
                        <a:rPr lang="en-US" sz="950" kern="1200" dirty="0" err="1" smtClean="0">
                          <a:solidFill>
                            <a:schemeClr val="tx1"/>
                          </a:solidFill>
                          <a:latin typeface="Arial Black" pitchFamily="34" charset="0"/>
                          <a:ea typeface="+mn-ea"/>
                          <a:cs typeface="+mn-cs"/>
                        </a:rPr>
                        <a:t>Standardised</a:t>
                      </a:r>
                      <a:r>
                        <a:rPr lang="en-US" sz="950" kern="1200" dirty="0" smtClean="0">
                          <a:solidFill>
                            <a:schemeClr val="tx1"/>
                          </a:solidFill>
                          <a:latin typeface="Arial Black" pitchFamily="34" charset="0"/>
                          <a:ea typeface="+mn-ea"/>
                          <a:cs typeface="+mn-cs"/>
                        </a:rPr>
                        <a:t> performance management system for board members submitted for approval </a:t>
                      </a:r>
                      <a:endParaRPr lang="en-ZA" sz="950" dirty="0">
                        <a:solidFill>
                          <a:schemeClr val="tx1"/>
                        </a:solidFill>
                        <a:latin typeface="Arial Black" pitchFamily="34" charset="0"/>
                        <a:ea typeface="Calibri"/>
                        <a:cs typeface="Times New Roman"/>
                      </a:endParaRPr>
                    </a:p>
                  </a:txBody>
                  <a:tcPr marL="68581" marR="68581" marT="0" marB="0"/>
                </a:tc>
                <a:tc>
                  <a:txBody>
                    <a:bodyPr/>
                    <a:lstStyle/>
                    <a:p>
                      <a:endParaRPr lang="en-ZA" sz="950" dirty="0">
                        <a:latin typeface="Arial Black" pitchFamily="34" charset="0"/>
                      </a:endParaRPr>
                    </a:p>
                  </a:txBody>
                  <a:tcPr marL="68581" marR="68581" marT="0" marB="0">
                    <a:solidFill>
                      <a:srgbClr val="00B050"/>
                    </a:solidFill>
                  </a:tcPr>
                </a:tc>
              </a:tr>
              <a:tr h="1593733">
                <a:tc vMerge="1">
                  <a:txBody>
                    <a:bodyPr/>
                    <a:lstStyle/>
                    <a:p>
                      <a:endParaRPr lang="en-ZA"/>
                    </a:p>
                  </a:txBody>
                  <a:tcPr/>
                </a:tc>
                <a:tc>
                  <a:txBody>
                    <a:bodyPr/>
                    <a:lstStyle/>
                    <a:p>
                      <a:pPr algn="just">
                        <a:lnSpc>
                          <a:spcPct val="115000"/>
                        </a:lnSpc>
                        <a:spcAft>
                          <a:spcPts val="0"/>
                        </a:spcAft>
                      </a:pPr>
                      <a:r>
                        <a:rPr lang="en-ZA" sz="950" dirty="0">
                          <a:latin typeface="Arial Black" pitchFamily="34" charset="0"/>
                          <a:ea typeface="Calibri"/>
                          <a:cs typeface="Arial"/>
                        </a:rPr>
                        <a:t>Number of newly appointed boards inducted and trained</a:t>
                      </a:r>
                      <a:endParaRPr lang="en-ZA" sz="95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Q2 target: </a:t>
                      </a:r>
                      <a:r>
                        <a:rPr lang="en-ZA" sz="950" dirty="0" smtClean="0">
                          <a:solidFill>
                            <a:schemeClr val="tx1"/>
                          </a:solidFill>
                          <a:latin typeface="Arial Black" pitchFamily="34" charset="0"/>
                          <a:ea typeface="Calibri"/>
                          <a:cs typeface="Arial"/>
                        </a:rPr>
                        <a:t> None</a:t>
                      </a:r>
                      <a:endParaRPr lang="en-ZA" sz="950" dirty="0" smtClean="0">
                        <a:solidFill>
                          <a:schemeClr val="tx2">
                            <a:lumMod val="60000"/>
                            <a:lumOff val="40000"/>
                          </a:schemeClr>
                        </a:solidFill>
                        <a:latin typeface="Arial Black" pitchFamily="34" charset="0"/>
                        <a:ea typeface="Calibri"/>
                        <a:cs typeface="Arial"/>
                      </a:endParaRPr>
                    </a:p>
                    <a:p>
                      <a:pPr fontAlgn="t">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Q3</a:t>
                      </a:r>
                      <a:r>
                        <a:rPr lang="en-ZA" sz="950" baseline="0" dirty="0" smtClean="0">
                          <a:solidFill>
                            <a:schemeClr val="tx2">
                              <a:lumMod val="60000"/>
                              <a:lumOff val="40000"/>
                            </a:schemeClr>
                          </a:solidFill>
                          <a:latin typeface="Arial Black" pitchFamily="34" charset="0"/>
                          <a:ea typeface="Calibri"/>
                          <a:cs typeface="Arial"/>
                        </a:rPr>
                        <a:t> target: </a:t>
                      </a:r>
                      <a:r>
                        <a:rPr lang="en-ZA" sz="950" kern="1200" dirty="0" smtClean="0">
                          <a:solidFill>
                            <a:schemeClr val="dk1"/>
                          </a:solidFill>
                          <a:latin typeface="Arial Black" pitchFamily="34" charset="0"/>
                          <a:ea typeface="+mn-ea"/>
                          <a:cs typeface="+mn-cs"/>
                        </a:rPr>
                        <a:t>Health Professions Council of South Africa boards appointed, inducted and trained</a:t>
                      </a:r>
                      <a:endParaRPr lang="en-ZA" sz="950" dirty="0">
                        <a:latin typeface="Arial Black" pitchFamily="34" charset="0"/>
                        <a:ea typeface="Calibri"/>
                        <a:cs typeface="Times New Roman"/>
                      </a:endParaRPr>
                    </a:p>
                  </a:txBody>
                  <a:tcPr marL="68581" marR="68581" marT="0" marB="0"/>
                </a:tc>
                <a:tc>
                  <a:txBody>
                    <a:bodyPr/>
                    <a:lstStyle/>
                    <a:p>
                      <a:pPr fontAlgn="t">
                        <a:lnSpc>
                          <a:spcPct val="115000"/>
                        </a:lnSpc>
                        <a:spcBef>
                          <a:spcPts val="1000"/>
                        </a:spcBef>
                        <a:spcAft>
                          <a:spcPts val="0"/>
                        </a:spcAft>
                      </a:pPr>
                      <a:r>
                        <a:rPr lang="en-US" sz="950" dirty="0" smtClean="0">
                          <a:solidFill>
                            <a:schemeClr val="tx1"/>
                          </a:solidFill>
                          <a:latin typeface="Arial Black" pitchFamily="34" charset="0"/>
                          <a:ea typeface="Times New Roman"/>
                          <a:cs typeface="Times New Roman"/>
                        </a:rPr>
                        <a:t>Q2&amp; Q3: 12 </a:t>
                      </a:r>
                      <a:r>
                        <a:rPr lang="en-US" sz="950" dirty="0">
                          <a:solidFill>
                            <a:schemeClr val="tx1"/>
                          </a:solidFill>
                          <a:latin typeface="Arial Black" pitchFamily="34" charset="0"/>
                          <a:ea typeface="Times New Roman"/>
                          <a:cs typeface="Times New Roman"/>
                        </a:rPr>
                        <a:t>Professional Boards and the Council of the Health Professions Council of SA appointed for the New five year Term of Office. The term of office of the Interim Traditional Health Practitioners Council has been renewed for two years. NHLS Board Members appointed.</a:t>
                      </a:r>
                      <a:endParaRPr lang="en-ZA" sz="950" dirty="0">
                        <a:solidFill>
                          <a:schemeClr val="tx1"/>
                        </a:solidFill>
                        <a:latin typeface="Arial Black" pitchFamily="34" charset="0"/>
                        <a:ea typeface="Times New Roman"/>
                        <a:cs typeface="Times New Roman"/>
                      </a:endParaRPr>
                    </a:p>
                  </a:txBody>
                  <a:tcPr marL="68580" marR="68580" marT="0" marB="0"/>
                </a:tc>
                <a:tc>
                  <a:txBody>
                    <a:bodyPr/>
                    <a:lstStyle/>
                    <a:p>
                      <a:pPr lvl="0" algn="l" fontAlgn="t"/>
                      <a:endParaRPr lang="en-ZA" sz="950" b="0" i="0" u="none" strike="noStrike" dirty="0">
                        <a:solidFill>
                          <a:srgbClr val="002060"/>
                        </a:solidFill>
                        <a:latin typeface="Arial Black" pitchFamily="34" charset="0"/>
                      </a:endParaRPr>
                    </a:p>
                  </a:txBody>
                  <a:tcPr marL="68581" marR="68581" marT="0" marB="0">
                    <a:solidFill>
                      <a:srgbClr val="00B050"/>
                    </a:solidFill>
                  </a:tcPr>
                </a:tc>
              </a:tr>
            </a:tbl>
          </a:graphicData>
        </a:graphic>
      </p:graphicFrame>
      <p:sp>
        <p:nvSpPr>
          <p:cNvPr id="62500" name="Slide Number Placeholder 19"/>
          <p:cNvSpPr txBox="1">
            <a:spLocks/>
          </p:cNvSpPr>
          <p:nvPr/>
        </p:nvSpPr>
        <p:spPr bwMode="auto">
          <a:xfrm>
            <a:off x="8532813" y="6381750"/>
            <a:ext cx="611187" cy="365125"/>
          </a:xfrm>
          <a:prstGeom prst="rect">
            <a:avLst/>
          </a:prstGeom>
          <a:noFill/>
          <a:ln w="9525">
            <a:noFill/>
            <a:miter lim="800000"/>
            <a:headEnd/>
            <a:tailEnd/>
          </a:ln>
        </p:spPr>
        <p:txBody>
          <a:bodyPr/>
          <a:lstStyle/>
          <a:p>
            <a:r>
              <a:rPr lang="en-US"/>
              <a:t>55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6349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3492" name="Rectangle 2"/>
          <p:cNvSpPr txBox="1">
            <a:spLocks noChangeArrowheads="1"/>
          </p:cNvSpPr>
          <p:nvPr/>
        </p:nvSpPr>
        <p:spPr bwMode="auto">
          <a:xfrm>
            <a:off x="0" y="0"/>
            <a:ext cx="7308850" cy="990600"/>
          </a:xfrm>
          <a:prstGeom prst="rect">
            <a:avLst/>
          </a:prstGeom>
          <a:noFill/>
          <a:ln w="9525">
            <a:noFill/>
            <a:miter lim="800000"/>
            <a:headEnd/>
            <a:tailEnd/>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Programme 6:</a:t>
            </a:r>
            <a:r>
              <a:rPr lang="en-ZA" sz="2800" b="1">
                <a:solidFill>
                  <a:schemeClr val="bg1"/>
                </a:solidFill>
              </a:rPr>
              <a:t> Health regulations and Compliance Management</a:t>
            </a:r>
            <a:endParaRPr lang="en-GB" sz="2800" b="1">
              <a:solidFill>
                <a:schemeClr val="bg1"/>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aphicFrame>
        <p:nvGraphicFramePr>
          <p:cNvPr id="9" name="Table 8"/>
          <p:cNvGraphicFramePr>
            <a:graphicFrameLocks noGrp="1"/>
          </p:cNvGraphicFramePr>
          <p:nvPr/>
        </p:nvGraphicFramePr>
        <p:xfrm>
          <a:off x="34925" y="1125538"/>
          <a:ext cx="8964612" cy="4341985"/>
        </p:xfrm>
        <a:graphic>
          <a:graphicData uri="http://schemas.openxmlformats.org/drawingml/2006/table">
            <a:tbl>
              <a:tblPr firstRow="1" bandRow="1">
                <a:tableStyleId>{5C22544A-7EE6-4342-B048-85BDC9FD1C3A}</a:tableStyleId>
              </a:tblPr>
              <a:tblGrid>
                <a:gridCol w="1512188"/>
                <a:gridCol w="2592324"/>
                <a:gridCol w="1656207"/>
                <a:gridCol w="2016824"/>
                <a:gridCol w="1187069"/>
              </a:tblGrid>
              <a:tr h="661525">
                <a:tc>
                  <a:txBody>
                    <a:bodyPr/>
                    <a:lstStyle/>
                    <a:p>
                      <a:pPr algn="l"/>
                      <a:r>
                        <a:rPr lang="en-US" sz="1000" dirty="0" smtClean="0">
                          <a:solidFill>
                            <a:schemeClr val="bg1"/>
                          </a:solidFill>
                          <a:latin typeface="Arial Black" pitchFamily="34" charset="0"/>
                        </a:rPr>
                        <a:t>Strategic Objective</a:t>
                      </a:r>
                      <a:endParaRPr lang="en-US" sz="1000" dirty="0">
                        <a:solidFill>
                          <a:schemeClr val="bg1"/>
                        </a:solidFill>
                        <a:latin typeface="Arial Black" pitchFamily="34" charset="0"/>
                      </a:endParaRPr>
                    </a:p>
                  </a:txBody>
                  <a:tcPr marL="91441" marR="91441" marT="45732" marB="45732"/>
                </a:tc>
                <a:tc>
                  <a:txBody>
                    <a:bodyPr/>
                    <a:lstStyle/>
                    <a:p>
                      <a:pPr algn="l"/>
                      <a:r>
                        <a:rPr lang="en-US" sz="1000" dirty="0" smtClean="0">
                          <a:solidFill>
                            <a:schemeClr val="bg1"/>
                          </a:solidFill>
                          <a:latin typeface="Arial Black" pitchFamily="34" charset="0"/>
                        </a:rPr>
                        <a:t>Indicator</a:t>
                      </a:r>
                      <a:endParaRPr lang="en-US" sz="1000" dirty="0">
                        <a:solidFill>
                          <a:schemeClr val="bg1"/>
                        </a:solidFill>
                        <a:latin typeface="Arial Black" pitchFamily="34" charset="0"/>
                      </a:endParaRPr>
                    </a:p>
                  </a:txBody>
                  <a:tcPr marL="91441" marR="91441" marT="45732" marB="45732"/>
                </a:tc>
                <a:tc>
                  <a:txBody>
                    <a:bodyPr/>
                    <a:lstStyle/>
                    <a:p>
                      <a:pPr algn="l"/>
                      <a:r>
                        <a:rPr lang="en-US" sz="1000" baseline="0" dirty="0" smtClean="0">
                          <a:solidFill>
                            <a:schemeClr val="bg1"/>
                          </a:solidFill>
                          <a:latin typeface="Arial Black" pitchFamily="34" charset="0"/>
                        </a:rPr>
                        <a:t>Quarter </a:t>
                      </a:r>
                      <a:r>
                        <a:rPr lang="en-US" sz="1000" dirty="0" smtClean="0">
                          <a:solidFill>
                            <a:schemeClr val="bg1"/>
                          </a:solidFill>
                          <a:latin typeface="Arial Black" pitchFamily="34" charset="0"/>
                        </a:rPr>
                        <a:t>Target</a:t>
                      </a:r>
                      <a:endParaRPr lang="en-US" sz="1000" dirty="0">
                        <a:solidFill>
                          <a:schemeClr val="bg1"/>
                        </a:solidFill>
                        <a:latin typeface="Arial Black" pitchFamily="34" charset="0"/>
                      </a:endParaRPr>
                    </a:p>
                  </a:txBody>
                  <a:tcPr marL="91441" marR="91441" marT="45732" marB="45732"/>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L="91441" marR="91441"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pPr algn="l"/>
                      <a:endParaRPr lang="en-US" sz="1000" dirty="0">
                        <a:solidFill>
                          <a:schemeClr val="bg1"/>
                        </a:solidFill>
                        <a:latin typeface="Arial Black" pitchFamily="34" charset="0"/>
                      </a:endParaRPr>
                    </a:p>
                  </a:txBody>
                  <a:tcPr marL="91441" marR="91441" marT="45732" marB="45732"/>
                </a:tc>
              </a:tr>
              <a:tr h="876531">
                <a:tc>
                  <a:txBody>
                    <a:bodyPr/>
                    <a:lstStyle/>
                    <a:p>
                      <a:endParaRPr lang="en-ZA" sz="1000" dirty="0">
                        <a:latin typeface="Arial Black" pitchFamily="34" charset="0"/>
                      </a:endParaRPr>
                    </a:p>
                  </a:txBody>
                  <a:tcPr marL="91441" marR="91441" marT="45732" marB="45732"/>
                </a:tc>
                <a:tc>
                  <a:txBody>
                    <a:bodyPr/>
                    <a:lstStyle/>
                    <a:p>
                      <a:pPr algn="just">
                        <a:lnSpc>
                          <a:spcPct val="115000"/>
                        </a:lnSpc>
                        <a:spcAft>
                          <a:spcPts val="0"/>
                        </a:spcAft>
                      </a:pPr>
                      <a:r>
                        <a:rPr lang="en-ZA" sz="1000" dirty="0">
                          <a:latin typeface="Arial Black" pitchFamily="34" charset="0"/>
                          <a:ea typeface="Calibri"/>
                          <a:cs typeface="Arial"/>
                        </a:rPr>
                        <a:t>Develop and implement Dashboard to monitor entities performance and compliance to legislative prescripts</a:t>
                      </a:r>
                      <a:endParaRPr lang="en-ZA" sz="1000" dirty="0">
                        <a:latin typeface="Arial Black" pitchFamily="34" charset="0"/>
                        <a:ea typeface="Calibri"/>
                        <a:cs typeface="Times New Roman"/>
                      </a:endParaRPr>
                    </a:p>
                  </a:txBody>
                  <a:tcPr marL="68581" marR="68581" marT="0" marB="0"/>
                </a:tc>
                <a:tc>
                  <a:txBody>
                    <a:bodyPr/>
                    <a:lstStyle/>
                    <a:p>
                      <a:pPr marL="0" marR="0" indent="0" algn="l" defTabSz="914400" rtl="0" eaLnBrk="1" fontAlgn="t"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Q2</a:t>
                      </a:r>
                      <a:r>
                        <a:rPr lang="en-ZA" sz="1000" baseline="0" dirty="0" smtClean="0">
                          <a:solidFill>
                            <a:schemeClr val="tx2">
                              <a:lumMod val="60000"/>
                              <a:lumOff val="40000"/>
                            </a:schemeClr>
                          </a:solidFill>
                          <a:latin typeface="Arial Black" pitchFamily="34" charset="0"/>
                          <a:ea typeface="Calibri"/>
                          <a:cs typeface="Arial"/>
                        </a:rPr>
                        <a:t> target:</a:t>
                      </a:r>
                      <a:r>
                        <a:rPr lang="en-ZA" sz="1000" kern="1200" baseline="0" dirty="0" smtClean="0">
                          <a:solidFill>
                            <a:schemeClr val="tx1"/>
                          </a:solidFill>
                          <a:latin typeface="Arial Black" pitchFamily="34" charset="0"/>
                          <a:ea typeface="+mn-ea"/>
                          <a:cs typeface="+mn-cs"/>
                        </a:rPr>
                        <a:t>3</a:t>
                      </a:r>
                      <a:r>
                        <a:rPr lang="en-ZA" sz="1000" kern="1200" dirty="0" smtClean="0">
                          <a:solidFill>
                            <a:schemeClr val="tx1"/>
                          </a:solidFill>
                          <a:latin typeface="Arial Black" pitchFamily="34" charset="0"/>
                          <a:ea typeface="+mn-ea"/>
                          <a:cs typeface="+mn-cs"/>
                        </a:rPr>
                        <a:t> </a:t>
                      </a:r>
                      <a:r>
                        <a:rPr lang="en-ZA" sz="1000" kern="1200" dirty="0" smtClean="0">
                          <a:solidFill>
                            <a:schemeClr val="dk1"/>
                          </a:solidFill>
                          <a:latin typeface="Arial Black" pitchFamily="34" charset="0"/>
                          <a:ea typeface="+mn-ea"/>
                          <a:cs typeface="+mn-cs"/>
                        </a:rPr>
                        <a:t>Dashboards developed and piloted  (1 per entity or statutory council)</a:t>
                      </a:r>
                      <a:endParaRPr lang="en-ZA" sz="1000" dirty="0" smtClean="0">
                        <a:latin typeface="Arial Black" pitchFamily="34" charset="0"/>
                        <a:ea typeface="Calibri"/>
                        <a:cs typeface="Times New Roman"/>
                      </a:endParaRPr>
                    </a:p>
                    <a:p>
                      <a:pPr fontAlgn="t">
                        <a:lnSpc>
                          <a:spcPct val="115000"/>
                        </a:lnSpc>
                        <a:spcAft>
                          <a:spcPts val="0"/>
                        </a:spcAft>
                      </a:pPr>
                      <a:endParaRPr lang="en-ZA" sz="1000" dirty="0" smtClean="0">
                        <a:solidFill>
                          <a:schemeClr val="tx2">
                            <a:lumMod val="60000"/>
                            <a:lumOff val="40000"/>
                          </a:schemeClr>
                        </a:solidFill>
                        <a:latin typeface="Arial Black" pitchFamily="34" charset="0"/>
                        <a:ea typeface="Calibri"/>
                        <a:cs typeface="Arial"/>
                      </a:endParaRPr>
                    </a:p>
                    <a:p>
                      <a:pPr fontAlgn="t">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Q3</a:t>
                      </a:r>
                      <a:r>
                        <a:rPr lang="en-ZA" sz="1000" baseline="0" dirty="0" smtClean="0">
                          <a:solidFill>
                            <a:schemeClr val="tx2">
                              <a:lumMod val="60000"/>
                              <a:lumOff val="40000"/>
                            </a:schemeClr>
                          </a:solidFill>
                          <a:latin typeface="Arial Black" pitchFamily="34" charset="0"/>
                          <a:ea typeface="Calibri"/>
                          <a:cs typeface="Arial"/>
                        </a:rPr>
                        <a:t> target:</a:t>
                      </a:r>
                      <a:r>
                        <a:rPr lang="en-ZA" sz="1000" kern="1200" dirty="0" smtClean="0">
                          <a:solidFill>
                            <a:schemeClr val="tx1"/>
                          </a:solidFill>
                          <a:latin typeface="Arial Black" pitchFamily="34" charset="0"/>
                          <a:ea typeface="+mn-ea"/>
                          <a:cs typeface="+mn-cs"/>
                        </a:rPr>
                        <a:t>2 </a:t>
                      </a:r>
                      <a:r>
                        <a:rPr lang="en-ZA" sz="1000" kern="1200" dirty="0" smtClean="0">
                          <a:solidFill>
                            <a:schemeClr val="dk1"/>
                          </a:solidFill>
                          <a:latin typeface="Arial Black" pitchFamily="34" charset="0"/>
                          <a:ea typeface="+mn-ea"/>
                          <a:cs typeface="+mn-cs"/>
                        </a:rPr>
                        <a:t>Dashboards developed and piloted  (1 per entity or statutory council)</a:t>
                      </a:r>
                      <a:endParaRPr lang="en-ZA" sz="100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US" sz="1000" kern="1200" dirty="0" smtClean="0">
                          <a:solidFill>
                            <a:schemeClr val="tx1"/>
                          </a:solidFill>
                          <a:latin typeface="Arial Black" pitchFamily="34" charset="0"/>
                          <a:ea typeface="+mn-ea"/>
                          <a:cs typeface="+mn-cs"/>
                        </a:rPr>
                        <a:t>Q2: 4 dashboards developed </a:t>
                      </a:r>
                    </a:p>
                    <a:p>
                      <a:pPr fontAlgn="t">
                        <a:lnSpc>
                          <a:spcPct val="115000"/>
                        </a:lnSpc>
                        <a:spcAft>
                          <a:spcPts val="0"/>
                        </a:spcAft>
                      </a:pPr>
                      <a:r>
                        <a:rPr lang="en-US" sz="1000" kern="1200" dirty="0" smtClean="0">
                          <a:solidFill>
                            <a:schemeClr val="tx1"/>
                          </a:solidFill>
                          <a:latin typeface="Arial Black" pitchFamily="34" charset="0"/>
                          <a:ea typeface="+mn-ea"/>
                          <a:cs typeface="+mn-cs"/>
                        </a:rPr>
                        <a:t>Q3: 2 dashboards developed (SANC and ITHPCSA). Nine (9) Dashboards have been developed to date, pending piloting.</a:t>
                      </a:r>
                      <a:endParaRPr lang="en-ZA" sz="1000" dirty="0">
                        <a:solidFill>
                          <a:schemeClr val="tx1"/>
                        </a:solidFill>
                        <a:latin typeface="Arial Black" pitchFamily="34" charset="0"/>
                        <a:ea typeface="Calibri"/>
                        <a:cs typeface="Times New Roman"/>
                      </a:endParaRPr>
                    </a:p>
                  </a:txBody>
                  <a:tcPr marL="68581" marR="6858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latin typeface="Arial Black" pitchFamily="34" charset="0"/>
                      </a:endParaRPr>
                    </a:p>
                    <a:p>
                      <a:endParaRPr lang="en-ZA" sz="1000" dirty="0">
                        <a:latin typeface="Arial Black" pitchFamily="34" charset="0"/>
                      </a:endParaRPr>
                    </a:p>
                  </a:txBody>
                  <a:tcPr marL="68581" marR="68581" marT="0" marB="0">
                    <a:solidFill>
                      <a:srgbClr val="00B050"/>
                    </a:solidFill>
                  </a:tcPr>
                </a:tc>
              </a:tr>
              <a:tr h="876531">
                <a:tc>
                  <a:txBody>
                    <a:bodyPr/>
                    <a:lstStyle/>
                    <a:p>
                      <a:endParaRPr lang="en-ZA" sz="1000">
                        <a:latin typeface="Arial Black" pitchFamily="34" charset="0"/>
                      </a:endParaRPr>
                    </a:p>
                  </a:txBody>
                  <a:tcPr marL="91441" marR="91441" marT="45732" marB="45732"/>
                </a:tc>
                <a:tc>
                  <a:txBody>
                    <a:bodyPr/>
                    <a:lstStyle/>
                    <a:p>
                      <a:pPr fontAlgn="t">
                        <a:lnSpc>
                          <a:spcPct val="115000"/>
                        </a:lnSpc>
                        <a:spcAft>
                          <a:spcPts val="0"/>
                        </a:spcAft>
                      </a:pPr>
                      <a:r>
                        <a:rPr lang="en-ZA" sz="1000">
                          <a:latin typeface="Arial Black" pitchFamily="34" charset="0"/>
                          <a:ea typeface="Calibri"/>
                          <a:cs typeface="Arial"/>
                        </a:rPr>
                        <a:t>Develop a reporting template to enable feedback to the executive authority</a:t>
                      </a:r>
                      <a:endParaRPr lang="en-ZA" sz="1000">
                        <a:latin typeface="Arial Black" pitchFamily="34" charset="0"/>
                        <a:ea typeface="Calibri"/>
                        <a:cs typeface="Times New Roman"/>
                      </a:endParaRPr>
                    </a:p>
                  </a:txBody>
                  <a:tcPr marL="68581" marR="68581" marT="0" marB="0"/>
                </a:tc>
                <a:tc>
                  <a:txBody>
                    <a:bodyPr/>
                    <a:lstStyle/>
                    <a:p>
                      <a:pPr marL="0" marR="0" indent="0" algn="l" defTabSz="914400" rtl="0" eaLnBrk="1" fontAlgn="t" latinLnBrk="0" hangingPunct="1">
                        <a:lnSpc>
                          <a:spcPct val="115000"/>
                        </a:lnSpc>
                        <a:spcBef>
                          <a:spcPts val="0"/>
                        </a:spcBef>
                        <a:spcAft>
                          <a:spcPts val="0"/>
                        </a:spcAft>
                        <a:buClrTx/>
                        <a:buSzTx/>
                        <a:buFontTx/>
                        <a:buNone/>
                        <a:tabLst/>
                        <a:defRPr/>
                      </a:pPr>
                      <a:r>
                        <a:rPr lang="en-ZA" sz="1000" dirty="0" smtClean="0">
                          <a:solidFill>
                            <a:schemeClr val="tx2">
                              <a:lumMod val="60000"/>
                              <a:lumOff val="40000"/>
                            </a:schemeClr>
                          </a:solidFill>
                          <a:latin typeface="Arial Black" pitchFamily="34" charset="0"/>
                          <a:ea typeface="Calibri"/>
                          <a:cs typeface="Arial"/>
                        </a:rPr>
                        <a:t>Q2</a:t>
                      </a:r>
                      <a:r>
                        <a:rPr lang="en-ZA" sz="1000" baseline="0" dirty="0" smtClean="0">
                          <a:solidFill>
                            <a:schemeClr val="tx2">
                              <a:lumMod val="60000"/>
                              <a:lumOff val="40000"/>
                            </a:schemeClr>
                          </a:solidFill>
                          <a:latin typeface="Arial Black" pitchFamily="34" charset="0"/>
                          <a:ea typeface="Calibri"/>
                          <a:cs typeface="Arial"/>
                        </a:rPr>
                        <a:t> target: </a:t>
                      </a:r>
                      <a:r>
                        <a:rPr lang="en-US" sz="1000" kern="1200" dirty="0" err="1" smtClean="0">
                          <a:solidFill>
                            <a:schemeClr val="dk1"/>
                          </a:solidFill>
                          <a:latin typeface="Arial Black" pitchFamily="34" charset="0"/>
                          <a:ea typeface="+mn-ea"/>
                          <a:cs typeface="+mn-cs"/>
                        </a:rPr>
                        <a:t>Standardised</a:t>
                      </a:r>
                      <a:r>
                        <a:rPr lang="en-US" sz="1000" kern="1200" dirty="0" smtClean="0">
                          <a:solidFill>
                            <a:schemeClr val="dk1"/>
                          </a:solidFill>
                          <a:latin typeface="Arial Black" pitchFamily="34" charset="0"/>
                          <a:ea typeface="+mn-ea"/>
                          <a:cs typeface="+mn-cs"/>
                        </a:rPr>
                        <a:t> reporting template  submitted for approval </a:t>
                      </a:r>
                      <a:endParaRPr lang="en-ZA" sz="1000" dirty="0" smtClean="0">
                        <a:latin typeface="Arial Black" pitchFamily="34" charset="0"/>
                        <a:ea typeface="Calibri"/>
                        <a:cs typeface="Times New Roman"/>
                      </a:endParaRPr>
                    </a:p>
                    <a:p>
                      <a:pPr fontAlgn="t">
                        <a:lnSpc>
                          <a:spcPct val="115000"/>
                        </a:lnSpc>
                        <a:spcAft>
                          <a:spcPts val="0"/>
                        </a:spcAft>
                      </a:pPr>
                      <a:endParaRPr lang="en-ZA" sz="1000" dirty="0" smtClean="0">
                        <a:solidFill>
                          <a:schemeClr val="tx2">
                            <a:lumMod val="60000"/>
                            <a:lumOff val="40000"/>
                          </a:schemeClr>
                        </a:solidFill>
                        <a:latin typeface="Arial Black" pitchFamily="34" charset="0"/>
                        <a:ea typeface="Calibri"/>
                        <a:cs typeface="Arial"/>
                      </a:endParaRPr>
                    </a:p>
                    <a:p>
                      <a:pPr fontAlgn="t">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Q3</a:t>
                      </a:r>
                      <a:r>
                        <a:rPr lang="en-ZA" sz="1000" baseline="0" dirty="0" smtClean="0">
                          <a:solidFill>
                            <a:schemeClr val="tx2">
                              <a:lumMod val="60000"/>
                              <a:lumOff val="40000"/>
                            </a:schemeClr>
                          </a:solidFill>
                          <a:latin typeface="Arial Black" pitchFamily="34" charset="0"/>
                          <a:ea typeface="Calibri"/>
                          <a:cs typeface="Arial"/>
                        </a:rPr>
                        <a:t> target: </a:t>
                      </a:r>
                      <a:r>
                        <a:rPr lang="en-US" sz="1000" kern="1200" dirty="0" err="1" smtClean="0">
                          <a:solidFill>
                            <a:schemeClr val="dk1"/>
                          </a:solidFill>
                          <a:latin typeface="Arial Black" pitchFamily="34" charset="0"/>
                          <a:ea typeface="+mn-ea"/>
                          <a:cs typeface="+mn-cs"/>
                        </a:rPr>
                        <a:t>Standardised</a:t>
                      </a:r>
                      <a:r>
                        <a:rPr lang="en-US" sz="1000" kern="1200" dirty="0" smtClean="0">
                          <a:solidFill>
                            <a:schemeClr val="dk1"/>
                          </a:solidFill>
                          <a:latin typeface="Arial Black" pitchFamily="34" charset="0"/>
                          <a:ea typeface="+mn-ea"/>
                          <a:cs typeface="+mn-cs"/>
                        </a:rPr>
                        <a:t> reporting template approved</a:t>
                      </a:r>
                      <a:endParaRPr lang="en-ZA" sz="1000" dirty="0">
                        <a:latin typeface="Arial Black" pitchFamily="34" charset="0"/>
                        <a:ea typeface="Calibri"/>
                        <a:cs typeface="Times New Roman"/>
                      </a:endParaRPr>
                    </a:p>
                  </a:txBody>
                  <a:tcPr marL="68581" marR="68581" marT="0" marB="0"/>
                </a:tc>
                <a:tc>
                  <a:txBody>
                    <a:bodyPr/>
                    <a:lstStyle/>
                    <a:p>
                      <a:pPr fontAlgn="t">
                        <a:lnSpc>
                          <a:spcPct val="115000"/>
                        </a:lnSpc>
                        <a:spcAft>
                          <a:spcPts val="0"/>
                        </a:spcAft>
                      </a:pPr>
                      <a:r>
                        <a:rPr lang="en-US" sz="1000" kern="1200" dirty="0" smtClean="0">
                          <a:solidFill>
                            <a:schemeClr val="dk1"/>
                          </a:solidFill>
                          <a:latin typeface="Arial Black" pitchFamily="34" charset="0"/>
                          <a:ea typeface="+mn-ea"/>
                          <a:cs typeface="+mn-cs"/>
                        </a:rPr>
                        <a:t>Q2 &amp; Q3: Reporting template  developed and </a:t>
                      </a:r>
                      <a:r>
                        <a:rPr lang="en-US" sz="1000" kern="1200" dirty="0" err="1" smtClean="0">
                          <a:solidFill>
                            <a:schemeClr val="dk1"/>
                          </a:solidFill>
                          <a:latin typeface="Arial Black" pitchFamily="34" charset="0"/>
                          <a:ea typeface="+mn-ea"/>
                          <a:cs typeface="+mn-cs"/>
                        </a:rPr>
                        <a:t>finalised</a:t>
                      </a:r>
                      <a:endParaRPr lang="en-ZA" sz="1000" dirty="0">
                        <a:latin typeface="Arial Black" pitchFamily="34" charset="0"/>
                        <a:ea typeface="Calibri"/>
                        <a:cs typeface="Times New Roman"/>
                      </a:endParaRPr>
                    </a:p>
                  </a:txBody>
                  <a:tcPr marL="68581" marR="68581" marT="0" marB="0"/>
                </a:tc>
                <a:tc>
                  <a:txBody>
                    <a:bodyPr/>
                    <a:lstStyle/>
                    <a:p>
                      <a:endParaRPr lang="en-ZA" sz="1000" dirty="0">
                        <a:latin typeface="Arial Black" pitchFamily="34" charset="0"/>
                      </a:endParaRPr>
                    </a:p>
                  </a:txBody>
                  <a:tcPr marL="68581" marR="68581" marT="0" marB="0">
                    <a:solidFill>
                      <a:srgbClr val="00B050"/>
                    </a:solidFill>
                  </a:tcPr>
                </a:tc>
              </a:tr>
            </a:tbl>
          </a:graphicData>
        </a:graphic>
      </p:graphicFrame>
      <p:sp>
        <p:nvSpPr>
          <p:cNvPr id="63520"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56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4"/>
          <p:cNvSpPr txBox="1">
            <a:spLocks noChangeArrowheads="1"/>
          </p:cNvSpPr>
          <p:nvPr/>
        </p:nvSpPr>
        <p:spPr bwMode="auto">
          <a:xfrm>
            <a:off x="2500313" y="2781300"/>
            <a:ext cx="5791200" cy="1138238"/>
          </a:xfrm>
          <a:prstGeom prst="rect">
            <a:avLst/>
          </a:prstGeom>
          <a:noFill/>
          <a:ln w="9525">
            <a:noFill/>
            <a:miter lim="800000"/>
            <a:headEnd/>
            <a:tailEnd/>
          </a:ln>
        </p:spPr>
        <p:txBody>
          <a:bodyPr>
            <a:spAutoFit/>
          </a:bodyPr>
          <a:lstStyle/>
          <a:p>
            <a:pPr eaLnBrk="0" hangingPunct="0"/>
            <a:r>
              <a:rPr lang="en-US" sz="2800" b="1"/>
              <a:t>Quarter 3 Expenditure 2015/16</a:t>
            </a:r>
          </a:p>
          <a:p>
            <a:pPr eaLnBrk="0" hangingPunct="0"/>
            <a:endParaRPr lang="en-US" sz="2000"/>
          </a:p>
          <a:p>
            <a:pPr eaLnBrk="0" hangingPunct="0"/>
            <a:endParaRPr lang="en-US" sz="2000"/>
          </a:p>
        </p:txBody>
      </p:sp>
      <p:sp>
        <p:nvSpPr>
          <p:cNvPr id="64515"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dirty="0"/>
              <a:t>57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9"/>
          <p:cNvSpPr txBox="1">
            <a:spLocks/>
          </p:cNvSpPr>
          <p:nvPr/>
        </p:nvSpPr>
        <p:spPr bwMode="auto">
          <a:xfrm>
            <a:off x="8072462" y="6356350"/>
            <a:ext cx="614338" cy="365125"/>
          </a:xfrm>
          <a:prstGeom prst="rect">
            <a:avLst/>
          </a:prstGeom>
          <a:noFill/>
          <a:ln w="9525">
            <a:noFill/>
            <a:miter lim="800000"/>
            <a:headEnd/>
            <a:tailEnd/>
          </a:ln>
        </p:spPr>
        <p:txBody>
          <a:bodyPr/>
          <a:lstStyle/>
          <a:p>
            <a:pPr algn="r"/>
            <a:r>
              <a:rPr lang="en-US" dirty="0" smtClean="0"/>
              <a:t>58</a:t>
            </a:r>
            <a:endParaRPr lang="en-US" dirty="0"/>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sp>
        <p:nvSpPr>
          <p:cNvPr id="8" name="Rectangle 2"/>
          <p:cNvSpPr txBox="1">
            <a:spLocks noChangeArrowheads="1"/>
          </p:cNvSpPr>
          <p:nvPr/>
        </p:nvSpPr>
        <p:spPr>
          <a:xfrm>
            <a:off x="1357313" y="0"/>
            <a:ext cx="5324475"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Summary per Programme</a:t>
            </a:r>
          </a:p>
        </p:txBody>
      </p:sp>
      <p:sp>
        <p:nvSpPr>
          <p:cNvPr id="65541" name="Rectangle 8"/>
          <p:cNvSpPr>
            <a:spLocks noChangeArrowheads="1"/>
          </p:cNvSpPr>
          <p:nvPr/>
        </p:nvSpPr>
        <p:spPr bwMode="auto">
          <a:xfrm>
            <a:off x="2214563" y="1143000"/>
            <a:ext cx="4572000" cy="646113"/>
          </a:xfrm>
          <a:prstGeom prst="rect">
            <a:avLst/>
          </a:prstGeom>
          <a:noFill/>
          <a:ln w="9525">
            <a:noFill/>
            <a:miter lim="800000"/>
            <a:headEnd/>
            <a:tailEnd/>
          </a:ln>
        </p:spPr>
        <p:txBody>
          <a:bodyPr>
            <a:spAutoFit/>
          </a:bodyPr>
          <a:lstStyle/>
          <a:p>
            <a:pPr algn="ctr"/>
            <a:r>
              <a:rPr lang="en-US">
                <a:latin typeface="Trebuchet MS Bold" pitchFamily="34" charset="0"/>
                <a:sym typeface="Trebuchet MS Bold" pitchFamily="34" charset="0"/>
              </a:rPr>
              <a:t>As at 31 December 2015</a:t>
            </a:r>
          </a:p>
          <a:p>
            <a:pPr algn="ctr"/>
            <a:endParaRPr lang="en-US"/>
          </a:p>
        </p:txBody>
      </p:sp>
      <p:graphicFrame>
        <p:nvGraphicFramePr>
          <p:cNvPr id="13" name="Table 12"/>
          <p:cNvGraphicFramePr>
            <a:graphicFrameLocks noGrp="1"/>
          </p:cNvGraphicFramePr>
          <p:nvPr/>
        </p:nvGraphicFramePr>
        <p:xfrm>
          <a:off x="714375" y="1571611"/>
          <a:ext cx="8104982" cy="4110686"/>
        </p:xfrm>
        <a:graphic>
          <a:graphicData uri="http://schemas.openxmlformats.org/drawingml/2006/table">
            <a:tbl>
              <a:tblPr/>
              <a:tblGrid>
                <a:gridCol w="2531724"/>
                <a:gridCol w="1215542"/>
                <a:gridCol w="1071570"/>
                <a:gridCol w="1326754"/>
                <a:gridCol w="908995"/>
                <a:gridCol w="1050397"/>
              </a:tblGrid>
              <a:tr h="217779">
                <a:tc rowSpan="3">
                  <a:txBody>
                    <a:bodyPr/>
                    <a:lstStyle/>
                    <a:p>
                      <a:pPr algn="ctr" fontAlgn="ctr"/>
                      <a:r>
                        <a:rPr lang="en-ZA" sz="950" b="1" i="0" u="none" strike="noStrike" dirty="0" err="1">
                          <a:solidFill>
                            <a:srgbClr val="000000"/>
                          </a:solidFill>
                          <a:latin typeface="Arial"/>
                        </a:rPr>
                        <a:t>Subprogramme</a:t>
                      </a:r>
                      <a:endParaRPr lang="en-ZA" sz="95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C000"/>
                    </a:solidFill>
                  </a:tcPr>
                </a:tc>
                <a:tc>
                  <a:txBody>
                    <a:bodyPr/>
                    <a:lstStyle/>
                    <a:p>
                      <a:pPr algn="ctr" fontAlgn="ctr"/>
                      <a:r>
                        <a:rPr lang="en-ZA" sz="95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ZA" sz="95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fontAlgn="ctr"/>
                      <a:r>
                        <a:rPr lang="en-ZA" sz="950" b="1" i="0" u="none" strike="noStrike" dirty="0">
                          <a:solidFill>
                            <a:srgbClr val="000000"/>
                          </a:solidFill>
                          <a:latin typeface="Arial"/>
                        </a:rPr>
                        <a:t>Actual Expenditure as on 31 December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950" b="1" i="0" u="none" strike="noStrike">
                          <a:solidFill>
                            <a:srgbClr val="000000"/>
                          </a:solidFill>
                          <a:latin typeface="Arial"/>
                        </a:rPr>
                        <a:t>Funds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ZA" sz="95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79212">
                <a:tc vMerge="1">
                  <a:txBody>
                    <a:bodyPr/>
                    <a:lstStyle/>
                    <a:p>
                      <a:endParaRPr lang="en-ZA"/>
                    </a:p>
                  </a:txBody>
                  <a:tcPr/>
                </a:tc>
                <a:tc>
                  <a:txBody>
                    <a:bodyPr/>
                    <a:lstStyle/>
                    <a:p>
                      <a:pPr algn="ctr" fontAlgn="ctr"/>
                      <a:r>
                        <a:rPr lang="en-ZA" sz="950" b="1" i="0" u="none" strike="noStrike" dirty="0">
                          <a:solidFill>
                            <a:srgbClr val="000000"/>
                          </a:solidFill>
                          <a:latin typeface="Arial"/>
                        </a:rPr>
                        <a:t> Original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50" b="1" i="0" u="none" strike="noStrike" dirty="0">
                          <a:solidFill>
                            <a:srgbClr val="000000"/>
                          </a:solidFill>
                          <a:latin typeface="Arial"/>
                        </a:rPr>
                        <a:t> Adjusted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17779">
                <a:tc vMerge="1">
                  <a:txBody>
                    <a:bodyPr/>
                    <a:lstStyle/>
                    <a:p>
                      <a:endParaRPr lang="en-ZA" dirty="0"/>
                    </a:p>
                  </a:txBody>
                  <a:tcPr>
                    <a:lnT w="6350" cap="flat" cmpd="sng" algn="ctr">
                      <a:solidFill>
                        <a:srgbClr val="000000"/>
                      </a:solidFill>
                      <a:prstDash val="solid"/>
                      <a:round/>
                      <a:headEnd type="none" w="med" len="med"/>
                      <a:tailEnd type="none" w="med" len="med"/>
                    </a:lnT>
                  </a:tcPr>
                </a:tc>
                <a:tc>
                  <a:txBody>
                    <a:bodyPr/>
                    <a:lstStyle/>
                    <a:p>
                      <a:pPr algn="ctr" fontAlgn="ctr"/>
                      <a:r>
                        <a:rPr lang="en-ZA" sz="950" b="1" i="0" u="none" strike="noStrike" dirty="0" smtClean="0">
                          <a:solidFill>
                            <a:srgbClr val="000000"/>
                          </a:solidFill>
                          <a:latin typeface="Arial"/>
                        </a:rPr>
                        <a:t> </a:t>
                      </a:r>
                      <a:r>
                        <a:rPr lang="en-ZA" sz="950" b="1" i="0" u="none" strike="noStrike" dirty="0" err="1" smtClean="0">
                          <a:solidFill>
                            <a:srgbClr val="000000"/>
                          </a:solidFill>
                          <a:latin typeface="Arial"/>
                        </a:rPr>
                        <a:t>R'000</a:t>
                      </a:r>
                      <a:r>
                        <a:rPr lang="en-ZA" sz="950" b="1" i="0" u="none" strike="noStrike" dirty="0" smtClean="0">
                          <a:solidFill>
                            <a:srgbClr val="000000"/>
                          </a:solidFill>
                          <a:latin typeface="Arial"/>
                        </a:rPr>
                        <a:t> </a:t>
                      </a:r>
                      <a:endParaRPr lang="en-ZA" sz="9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50" b="1" i="0" u="none" strike="noStrike" dirty="0" smtClean="0">
                          <a:solidFill>
                            <a:srgbClr val="000000"/>
                          </a:solidFill>
                          <a:latin typeface="Arial"/>
                        </a:rPr>
                        <a:t> </a:t>
                      </a:r>
                      <a:r>
                        <a:rPr lang="en-ZA" sz="950" b="1" i="0" u="none" strike="noStrike" dirty="0" err="1" smtClean="0">
                          <a:solidFill>
                            <a:srgbClr val="000000"/>
                          </a:solidFill>
                          <a:latin typeface="Arial"/>
                        </a:rPr>
                        <a:t>R'000</a:t>
                      </a:r>
                      <a:r>
                        <a:rPr lang="en-ZA" sz="950" b="1" i="0" u="none" strike="noStrike" dirty="0" smtClean="0">
                          <a:solidFill>
                            <a:srgbClr val="000000"/>
                          </a:solidFill>
                          <a:latin typeface="Arial"/>
                        </a:rPr>
                        <a:t> </a:t>
                      </a:r>
                      <a:endParaRPr lang="en-ZA" sz="9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50" b="1" i="0" u="none" strike="noStrike" dirty="0" smtClean="0">
                          <a:solidFill>
                            <a:srgbClr val="000000"/>
                          </a:solidFill>
                          <a:latin typeface="Arial"/>
                        </a:rPr>
                        <a:t> </a:t>
                      </a:r>
                      <a:r>
                        <a:rPr lang="en-ZA" sz="950" b="1" i="0" u="none" strike="noStrike" dirty="0" err="1" smtClean="0">
                          <a:solidFill>
                            <a:srgbClr val="000000"/>
                          </a:solidFill>
                          <a:latin typeface="Arial"/>
                        </a:rPr>
                        <a:t>R'000</a:t>
                      </a:r>
                      <a:r>
                        <a:rPr lang="en-ZA" sz="950" b="1" i="0" u="none" strike="noStrike" dirty="0" smtClean="0">
                          <a:solidFill>
                            <a:srgbClr val="000000"/>
                          </a:solidFill>
                          <a:latin typeface="Arial"/>
                        </a:rPr>
                        <a:t> </a:t>
                      </a:r>
                      <a:endParaRPr lang="en-ZA" sz="9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50" b="1" i="0" u="none" strike="noStrike" smtClean="0">
                          <a:solidFill>
                            <a:srgbClr val="000000"/>
                          </a:solidFill>
                          <a:latin typeface="Arial"/>
                        </a:rPr>
                        <a:t>R'000</a:t>
                      </a:r>
                      <a:endParaRPr lang="en-ZA" sz="9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dirty="0"/>
                    </a:p>
                  </a:txBody>
                  <a:tcPr>
                    <a:lnT w="6350" cap="flat" cmpd="sng" algn="ctr">
                      <a:solidFill>
                        <a:srgbClr val="000000"/>
                      </a:solidFill>
                      <a:prstDash val="solid"/>
                      <a:round/>
                      <a:headEnd type="none" w="med" len="med"/>
                      <a:tailEnd type="none" w="med" len="med"/>
                    </a:lnT>
                  </a:tcPr>
                </a:tc>
              </a:tr>
              <a:tr h="463882">
                <a:tc>
                  <a:txBody>
                    <a:bodyPr/>
                    <a:lstStyle/>
                    <a:p>
                      <a:pPr algn="l" fontAlgn="b"/>
                      <a:r>
                        <a:rPr lang="en-ZA" sz="950" b="0" i="0" u="none" strike="noStrike" dirty="0" smtClean="0">
                          <a:solidFill>
                            <a:srgbClr val="000000"/>
                          </a:solidFill>
                          <a:latin typeface="Arial"/>
                        </a:rPr>
                        <a:t>ADMINISTRATION</a:t>
                      </a:r>
                      <a:endParaRPr lang="en-ZA" sz="950" b="0"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457,078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456,578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320,050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136,528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70.10%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927">
                <a:tc>
                  <a:txBody>
                    <a:bodyPr/>
                    <a:lstStyle/>
                    <a:p>
                      <a:pPr algn="l" fontAlgn="b"/>
                      <a:r>
                        <a:rPr lang="en-ZA" sz="950" b="0" i="0" u="none" strike="noStrike" dirty="0" smtClean="0">
                          <a:solidFill>
                            <a:srgbClr val="000000"/>
                          </a:solidFill>
                          <a:latin typeface="Arial"/>
                        </a:rPr>
                        <a:t>NATIONAL HEALTH INSURANCE, HEALTH PLANNING &amp; SYSTEM ENABLEMENT</a:t>
                      </a:r>
                      <a:endParaRPr lang="en-ZA" sz="950" b="0"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587,807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596,646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373,888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222,758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62.66%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882">
                <a:tc>
                  <a:txBody>
                    <a:bodyPr/>
                    <a:lstStyle/>
                    <a:p>
                      <a:pPr algn="l" fontAlgn="b"/>
                      <a:r>
                        <a:rPr lang="en-ZA" sz="950" b="0" i="0" u="none" strike="noStrike" dirty="0" smtClean="0">
                          <a:solidFill>
                            <a:srgbClr val="000000"/>
                          </a:solidFill>
                          <a:latin typeface="Arial"/>
                        </a:rPr>
                        <a:t>HIV &amp; AIDS, TB, MATERNAL &amp; CHILD HEALTH</a:t>
                      </a:r>
                      <a:endParaRPr lang="en-ZA" sz="950" b="0"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14,442,144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14,378,878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10,644,582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3,734,296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74.03%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36">
                <a:tc>
                  <a:txBody>
                    <a:bodyPr/>
                    <a:lstStyle/>
                    <a:p>
                      <a:pPr algn="l" fontAlgn="b"/>
                      <a:r>
                        <a:rPr lang="en-ZA" sz="950" b="0" i="0" u="none" strike="noStrike" smtClean="0">
                          <a:solidFill>
                            <a:srgbClr val="000000"/>
                          </a:solidFill>
                          <a:latin typeface="Arial"/>
                        </a:rPr>
                        <a:t>PRIMARY HEALTH CARE SERVICES</a:t>
                      </a:r>
                      <a:endParaRPr lang="en-ZA" sz="950" b="0"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225,005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224,917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154,030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70,887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68.48%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8">
                <a:tc>
                  <a:txBody>
                    <a:bodyPr/>
                    <a:lstStyle/>
                    <a:p>
                      <a:pPr algn="l" fontAlgn="b"/>
                      <a:r>
                        <a:rPr lang="en-ZA" sz="950" b="0" i="0" u="none" strike="noStrike" dirty="0" smtClean="0">
                          <a:solidFill>
                            <a:srgbClr val="000000"/>
                          </a:solidFill>
                          <a:latin typeface="Arial"/>
                        </a:rPr>
                        <a:t>HOSPITALS, TERTIARY HEALTH SERVICES &amp; HUMAN RESOURCE DEVELOPMENT</a:t>
                      </a:r>
                      <a:endParaRPr lang="en-ZA" sz="950" b="0"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19,159,065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18,993,031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14,108,526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4,884,505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74.28%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882">
                <a:tc>
                  <a:txBody>
                    <a:bodyPr/>
                    <a:lstStyle/>
                    <a:p>
                      <a:pPr algn="l" fontAlgn="b"/>
                      <a:r>
                        <a:rPr lang="en-ZA" sz="950" b="0" i="0" u="none" strike="noStrike" dirty="0" smtClean="0">
                          <a:solidFill>
                            <a:srgbClr val="000000"/>
                          </a:solidFill>
                          <a:latin typeface="Arial"/>
                        </a:rPr>
                        <a:t>HEALTH REGULATION &amp; COMPLIANCE MANAGEMENT</a:t>
                      </a:r>
                      <a:endParaRPr lang="en-ZA" sz="950" b="0"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1,596,919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a:solidFill>
                            <a:srgbClr val="000000"/>
                          </a:solidFill>
                          <a:latin typeface="Arial"/>
                        </a:rPr>
                        <a:t>   1,603,875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1,194,043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      409,832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50" b="0" i="0" u="none" strike="noStrike" dirty="0">
                          <a:solidFill>
                            <a:srgbClr val="000000"/>
                          </a:solidFill>
                          <a:latin typeface="Arial"/>
                        </a:rPr>
                        <a:t>74.45%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79">
                <a:tc>
                  <a:txBody>
                    <a:bodyPr/>
                    <a:lstStyle/>
                    <a:p>
                      <a:pPr algn="l" fontAlgn="b"/>
                      <a:r>
                        <a:rPr lang="en-ZA" sz="950" b="1" i="0" u="none" strike="noStrike" dirty="0" smtClean="0">
                          <a:solidFill>
                            <a:srgbClr val="000000"/>
                          </a:solidFill>
                          <a:latin typeface="Arial"/>
                        </a:rPr>
                        <a:t>TOTAL</a:t>
                      </a:r>
                      <a:endParaRPr lang="en-ZA" sz="95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950" b="1" i="0" u="none" strike="noStrike" dirty="0">
                          <a:solidFill>
                            <a:srgbClr val="000000"/>
                          </a:solidFill>
                          <a:latin typeface="Arial"/>
                        </a:rPr>
                        <a:t>         36,468,018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950" b="1" i="0" u="none" strike="noStrike" dirty="0">
                          <a:solidFill>
                            <a:srgbClr val="000000"/>
                          </a:solidFill>
                          <a:latin typeface="Arial"/>
                        </a:rPr>
                        <a:t> 36,253,925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950" b="1" i="0" u="none" strike="noStrike" dirty="0">
                          <a:solidFill>
                            <a:srgbClr val="000000"/>
                          </a:solidFill>
                          <a:latin typeface="Arial"/>
                        </a:rPr>
                        <a:t>          26,795,119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950" b="1" i="0" u="none" strike="noStrike" dirty="0">
                          <a:solidFill>
                            <a:srgbClr val="000000"/>
                          </a:solidFill>
                          <a:latin typeface="Arial"/>
                        </a:rPr>
                        <a:t>  9,672,899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950" b="1" i="0" u="none" strike="noStrike" dirty="0">
                          <a:solidFill>
                            <a:srgbClr val="000000"/>
                          </a:solidFill>
                          <a:latin typeface="Arial"/>
                        </a:rPr>
                        <a:t>73.91%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57313" y="0"/>
            <a:ext cx="5562600"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Summary per Economical Classification</a:t>
            </a:r>
          </a:p>
        </p:txBody>
      </p:sp>
      <p:sp>
        <p:nvSpPr>
          <p:cNvPr id="66563" name="Rectangle 2"/>
          <p:cNvSpPr>
            <a:spLocks noChangeArrowheads="1"/>
          </p:cNvSpPr>
          <p:nvPr/>
        </p:nvSpPr>
        <p:spPr bwMode="auto">
          <a:xfrm>
            <a:off x="2143125" y="1143000"/>
            <a:ext cx="4572000" cy="646113"/>
          </a:xfrm>
          <a:prstGeom prst="rect">
            <a:avLst/>
          </a:prstGeom>
          <a:noFill/>
          <a:ln w="9525">
            <a:noFill/>
            <a:miter lim="800000"/>
            <a:headEnd/>
            <a:tailEnd/>
          </a:ln>
        </p:spPr>
        <p:txBody>
          <a:bodyPr>
            <a:spAutoFit/>
          </a:bodyPr>
          <a:lstStyle/>
          <a:p>
            <a:pPr algn="ctr"/>
            <a:r>
              <a:rPr lang="en-US">
                <a:latin typeface="Trebuchet MS Bold" pitchFamily="34" charset="0"/>
                <a:sym typeface="Trebuchet MS Bold" pitchFamily="34" charset="0"/>
              </a:rPr>
              <a:t>As at 31 December 2015</a:t>
            </a:r>
          </a:p>
          <a:p>
            <a:pPr algn="ctr"/>
            <a:endParaRPr lang="en-US"/>
          </a:p>
        </p:txBody>
      </p:sp>
      <p:graphicFrame>
        <p:nvGraphicFramePr>
          <p:cNvPr id="5" name="Table 4"/>
          <p:cNvGraphicFramePr>
            <a:graphicFrameLocks noGrp="1"/>
          </p:cNvGraphicFramePr>
          <p:nvPr/>
        </p:nvGraphicFramePr>
        <p:xfrm>
          <a:off x="468313" y="1510611"/>
          <a:ext cx="8176421" cy="3979060"/>
        </p:xfrm>
        <a:graphic>
          <a:graphicData uri="http://schemas.openxmlformats.org/drawingml/2006/table">
            <a:tbl>
              <a:tblPr/>
              <a:tblGrid>
                <a:gridCol w="2389945"/>
                <a:gridCol w="1301417"/>
                <a:gridCol w="1158785"/>
                <a:gridCol w="1158785"/>
                <a:gridCol w="1078509"/>
                <a:gridCol w="1088980"/>
              </a:tblGrid>
              <a:tr h="346329">
                <a:tc rowSpan="3">
                  <a:txBody>
                    <a:bodyPr/>
                    <a:lstStyle/>
                    <a:p>
                      <a:pPr algn="ctr" fontAlgn="ctr"/>
                      <a:r>
                        <a:rPr lang="en-ZA" sz="1400" b="1" i="0" u="none" strike="noStrike" dirty="0">
                          <a:solidFill>
                            <a:srgbClr val="000000"/>
                          </a:solidFill>
                          <a:latin typeface="Arial"/>
                        </a:rPr>
                        <a:t>Economic Classification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endParaRPr lang="en-ZA"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fontAlgn="ctr"/>
                      <a:r>
                        <a:rPr lang="en-ZA" sz="1400" b="1" i="0" u="none" strike="noStrike" dirty="0">
                          <a:solidFill>
                            <a:srgbClr val="000000"/>
                          </a:solidFill>
                          <a:latin typeface="Arial"/>
                        </a:rPr>
                        <a:t>Actual Expenditure as on 31 December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Funds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ZA" sz="14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714804">
                <a:tc vMerge="1">
                  <a:txBody>
                    <a:bodyPr/>
                    <a:lstStyle/>
                    <a:p>
                      <a:endParaRPr lang="en-ZA"/>
                    </a:p>
                  </a:txBody>
                  <a:tcPr/>
                </a:tc>
                <a:tc>
                  <a:txBody>
                    <a:bodyPr/>
                    <a:lstStyle/>
                    <a:p>
                      <a:pPr algn="ctr" fontAlgn="ctr"/>
                      <a:r>
                        <a:rPr lang="en-ZA" sz="1400" b="1" i="0" u="none" strike="noStrike" dirty="0">
                          <a:solidFill>
                            <a:srgbClr val="000000"/>
                          </a:solidFill>
                          <a:latin typeface="Arial"/>
                        </a:rPr>
                        <a:t> Original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 Adjusted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dirty="0"/>
                    </a:p>
                  </a:txBody>
                  <a:tcPr/>
                </a:tc>
              </a:tr>
              <a:tr h="198528">
                <a:tc vMerge="1">
                  <a:txBody>
                    <a:bodyPr/>
                    <a:lstStyle/>
                    <a:p>
                      <a:endParaRPr lang="en-ZA"/>
                    </a:p>
                  </a:txBody>
                  <a:tcPr/>
                </a:tc>
                <a:tc>
                  <a:txBody>
                    <a:bodyPr/>
                    <a:lstStyle/>
                    <a:p>
                      <a:pPr algn="ctr" fontAlgn="ctr"/>
                      <a:r>
                        <a:rPr lang="en-ZA" sz="1400" b="1" i="0" u="none" strike="noStrike" dirty="0">
                          <a:solidFill>
                            <a:srgbClr val="000000"/>
                          </a:solidFill>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smtClean="0">
                          <a:solidFill>
                            <a:srgbClr val="000000"/>
                          </a:solidFill>
                          <a:latin typeface="Arial"/>
                        </a:rPr>
                        <a:t> </a:t>
                      </a:r>
                      <a:r>
                        <a:rPr lang="en-ZA" sz="1400" b="1" i="0" u="none" strike="noStrike" dirty="0" err="1" smtClean="0">
                          <a:solidFill>
                            <a:srgbClr val="000000"/>
                          </a:solidFill>
                          <a:latin typeface="Arial"/>
                        </a:rPr>
                        <a:t>R'000</a:t>
                      </a:r>
                      <a:r>
                        <a:rPr lang="en-ZA" sz="1400" b="1" i="0" u="none" strike="noStrike" dirty="0" smtClean="0">
                          <a:solidFill>
                            <a:srgbClr val="000000"/>
                          </a:solidFill>
                          <a:latin typeface="Arial"/>
                        </a:rPr>
                        <a:t> </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smtClean="0">
                          <a:solidFill>
                            <a:srgbClr val="000000"/>
                          </a:solidFill>
                          <a:latin typeface="Arial"/>
                        </a:rPr>
                        <a:t> </a:t>
                      </a:r>
                      <a:r>
                        <a:rPr lang="en-ZA" sz="1400" b="1" i="0" u="none" strike="noStrike" dirty="0" err="1" smtClean="0">
                          <a:solidFill>
                            <a:srgbClr val="000000"/>
                          </a:solidFill>
                          <a:latin typeface="Arial"/>
                        </a:rPr>
                        <a:t>R'000</a:t>
                      </a:r>
                      <a:r>
                        <a:rPr lang="en-ZA" sz="1400" b="1" i="0" u="none" strike="noStrike" dirty="0" smtClean="0">
                          <a:solidFill>
                            <a:srgbClr val="000000"/>
                          </a:solidFill>
                          <a:latin typeface="Arial"/>
                        </a:rPr>
                        <a:t> </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r>
              <a:tr h="498625">
                <a:tc>
                  <a:txBody>
                    <a:bodyPr/>
                    <a:lstStyle/>
                    <a:p>
                      <a:pPr algn="l" fontAlgn="b"/>
                      <a:r>
                        <a:rPr lang="en-ZA" sz="1400" b="0" i="0" u="none" strike="noStrike" dirty="0">
                          <a:solidFill>
                            <a:srgbClr val="000000"/>
                          </a:solidFill>
                          <a:latin typeface="Arial"/>
                        </a:rPr>
                        <a:t>Compensation of Employees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772,088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774,278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557,440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216,838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71.99%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868">
                <a:tc>
                  <a:txBody>
                    <a:bodyPr/>
                    <a:lstStyle/>
                    <a:p>
                      <a:pPr algn="l" fontAlgn="b"/>
                      <a:r>
                        <a:rPr lang="en-ZA" sz="1400" b="0" i="0" u="none" strike="noStrike" dirty="0">
                          <a:solidFill>
                            <a:srgbClr val="000000"/>
                          </a:solidFill>
                          <a:latin typeface="Arial"/>
                        </a:rPr>
                        <a:t>Goods and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1,579,459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1,495,819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768,281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727,538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51.36%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657">
                <a:tc>
                  <a:txBody>
                    <a:bodyPr/>
                    <a:lstStyle/>
                    <a:p>
                      <a:pPr algn="l" fontAlgn="b"/>
                      <a:r>
                        <a:rPr lang="en-ZA" sz="1400" b="0" i="0" u="none" strike="noStrike" dirty="0">
                          <a:solidFill>
                            <a:srgbClr val="000000"/>
                          </a:solidFill>
                          <a:latin typeface="Arial"/>
                        </a:rPr>
                        <a:t>Transfers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33,448,493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33,519,141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25,209,931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8,309,210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75.21%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040">
                <a:tc>
                  <a:txBody>
                    <a:bodyPr/>
                    <a:lstStyle/>
                    <a:p>
                      <a:pPr algn="l" fontAlgn="b"/>
                      <a:r>
                        <a:rPr lang="en-ZA" sz="1400" b="0" i="0" u="none" strike="noStrike" dirty="0">
                          <a:solidFill>
                            <a:srgbClr val="000000"/>
                          </a:solidFill>
                          <a:latin typeface="Arial"/>
                        </a:rPr>
                        <a:t>Capital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667,978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464,687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260,163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204,524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55.99%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017">
                <a:tc>
                  <a:txBody>
                    <a:bodyPr/>
                    <a:lstStyle/>
                    <a:p>
                      <a:pPr algn="l" fontAlgn="b"/>
                      <a:r>
                        <a:rPr lang="en-ZA" sz="1400" b="0" i="0" u="none" strike="noStrike" dirty="0">
                          <a:solidFill>
                            <a:srgbClr val="000000"/>
                          </a:solidFill>
                          <a:latin typeface="Arial"/>
                        </a:rPr>
                        <a:t>Losses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244">
                <a:tc>
                  <a:txBody>
                    <a:bodyPr/>
                    <a:lstStyle/>
                    <a:p>
                      <a:pPr algn="l" fontAlgn="b"/>
                      <a:r>
                        <a:rPr lang="en-ZA" sz="14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36,468,018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36,253,925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26,796,119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9,671,899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73.91%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8" name="Rectangle 7"/>
          <p:cNvSpPr/>
          <p:nvPr/>
        </p:nvSpPr>
        <p:spPr>
          <a:xfrm>
            <a:off x="7500958" y="5929329"/>
            <a:ext cx="857256" cy="646331"/>
          </a:xfrm>
          <a:prstGeom prst="rect">
            <a:avLst/>
          </a:prstGeom>
        </p:spPr>
        <p:txBody>
          <a:bodyPr wrap="square">
            <a:spAutoFit/>
          </a:bodyPr>
          <a:lstStyle/>
          <a:p>
            <a:pPr eaLnBrk="0" hangingPunct="0">
              <a:defRPr/>
            </a:pPr>
            <a:r>
              <a:rPr lang="en-US" dirty="0" smtClean="0">
                <a:latin typeface="Arial" pitchFamily="34" charset="0"/>
                <a:cs typeface="Arial" pitchFamily="34" charset="0"/>
              </a:rPr>
              <a:t>59</a:t>
            </a:r>
            <a:endParaRPr lang="en-US" dirty="0">
              <a:latin typeface="Arial" pitchFamily="34" charset="0"/>
              <a:cs typeface="Arial" pitchFamily="34" charset="0"/>
            </a:endParaRPr>
          </a:p>
          <a:p>
            <a:pPr eaLnBrk="0" hangingPunct="0">
              <a:defRPr/>
            </a:pPr>
            <a:endParaRPr lang="en-US" cap="all"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12291"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7235825"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1: Administration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9" name="Table 8"/>
          <p:cNvGraphicFramePr>
            <a:graphicFrameLocks noGrp="1"/>
          </p:cNvGraphicFramePr>
          <p:nvPr/>
        </p:nvGraphicFramePr>
        <p:xfrm>
          <a:off x="107504" y="1124744"/>
          <a:ext cx="8785226" cy="5254353"/>
        </p:xfrm>
        <a:graphic>
          <a:graphicData uri="http://schemas.openxmlformats.org/drawingml/2006/table">
            <a:tbl>
              <a:tblPr firstRow="1" bandRow="1">
                <a:tableStyleId>{5C22544A-7EE6-4342-B048-85BDC9FD1C3A}</a:tableStyleId>
              </a:tblPr>
              <a:tblGrid>
                <a:gridCol w="1872260"/>
                <a:gridCol w="1941395"/>
                <a:gridCol w="1587098"/>
                <a:gridCol w="2016301"/>
                <a:gridCol w="1368172"/>
              </a:tblGrid>
              <a:tr h="692050">
                <a:tc>
                  <a:txBody>
                    <a:bodyPr/>
                    <a:lstStyle/>
                    <a:p>
                      <a:r>
                        <a:rPr lang="en-US" sz="1000" dirty="0" smtClean="0">
                          <a:latin typeface="Arial Black" pitchFamily="34" charset="0"/>
                        </a:rPr>
                        <a:t>Strategic Objective</a:t>
                      </a:r>
                      <a:endParaRPr lang="en-US" sz="1000" dirty="0">
                        <a:latin typeface="Arial Black" pitchFamily="34" charset="0"/>
                      </a:endParaRPr>
                    </a:p>
                  </a:txBody>
                  <a:tcPr marL="91441" marR="91441" marT="45719" marB="45719"/>
                </a:tc>
                <a:tc>
                  <a:txBody>
                    <a:bodyPr/>
                    <a:lstStyle/>
                    <a:p>
                      <a:r>
                        <a:rPr lang="en-US" sz="1000" dirty="0" smtClean="0">
                          <a:latin typeface="Arial Black" pitchFamily="34" charset="0"/>
                        </a:rPr>
                        <a:t>Indicator</a:t>
                      </a:r>
                      <a:endParaRPr lang="en-US" sz="1000" dirty="0">
                        <a:latin typeface="Arial Black" pitchFamily="34" charset="0"/>
                      </a:endParaRPr>
                    </a:p>
                  </a:txBody>
                  <a:tcPr marL="91441" marR="91441" marT="45719" marB="45719"/>
                </a:tc>
                <a:tc>
                  <a:txBody>
                    <a:bodyPr/>
                    <a:lstStyle/>
                    <a:p>
                      <a:r>
                        <a:rPr lang="en-US" sz="1000" dirty="0" smtClean="0">
                          <a:latin typeface="Arial Black" pitchFamily="34" charset="0"/>
                        </a:rPr>
                        <a:t>Target</a:t>
                      </a:r>
                      <a:endParaRPr lang="en-US" sz="1000" dirty="0">
                        <a:latin typeface="Arial Black" pitchFamily="34" charset="0"/>
                      </a:endParaRPr>
                    </a:p>
                  </a:txBody>
                  <a:tcPr marL="91441" marR="91441" marT="45719" marB="45719"/>
                </a:tc>
                <a:tc>
                  <a:txBody>
                    <a:bodyPr/>
                    <a:lstStyle/>
                    <a:p>
                      <a:r>
                        <a:rPr lang="en-US" sz="1000" baseline="0" dirty="0" smtClean="0">
                          <a:latin typeface="Arial Black" pitchFamily="34" charset="0"/>
                        </a:rPr>
                        <a:t>Performance</a:t>
                      </a:r>
                      <a:endParaRPr lang="en-US" sz="1000" dirty="0">
                        <a:latin typeface="Arial Black" pitchFamily="34" charset="0"/>
                      </a:endParaRPr>
                    </a:p>
                  </a:txBody>
                  <a:tcPr marL="91441" marR="91441"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L="91441" marR="91441" marT="45719" marB="45719"/>
                </a:tc>
              </a:tr>
              <a:tr h="1262038">
                <a:tc rowSpan="3">
                  <a:txBody>
                    <a:bodyPr/>
                    <a:lstStyle/>
                    <a:p>
                      <a:pPr algn="l" fontAlgn="b"/>
                      <a:r>
                        <a:rPr lang="en-ZA" sz="1000" kern="1200" dirty="0" smtClean="0">
                          <a:solidFill>
                            <a:schemeClr val="dk1"/>
                          </a:solidFill>
                          <a:latin typeface="Arial Black" pitchFamily="34" charset="0"/>
                          <a:ea typeface="+mn-ea"/>
                          <a:cs typeface="+mn-cs"/>
                        </a:rPr>
                        <a:t>Ensure efficient and responsive Human Resource Services through the implementation of efficient recruitment processes and responsive Human Resource support programmes</a:t>
                      </a:r>
                      <a:endParaRPr lang="en-ZA" sz="10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Average Turnaround times for recruitment processes</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000" dirty="0" smtClean="0">
                          <a:solidFill>
                            <a:srgbClr val="002060"/>
                          </a:solidFill>
                          <a:latin typeface="Arial Black" pitchFamily="34" charset="0"/>
                          <a:ea typeface="Calibri"/>
                          <a:cs typeface="Arial"/>
                        </a:rPr>
                        <a:t>Bi-annual</a:t>
                      </a:r>
                      <a:r>
                        <a:rPr lang="en-ZA" sz="1000" baseline="0" dirty="0" smtClean="0">
                          <a:solidFill>
                            <a:srgbClr val="002060"/>
                          </a:solidFill>
                          <a:latin typeface="Arial Black" pitchFamily="34" charset="0"/>
                          <a:ea typeface="Calibri"/>
                          <a:cs typeface="Arial"/>
                        </a:rPr>
                        <a:t> Target</a:t>
                      </a:r>
                      <a:r>
                        <a:rPr lang="en-ZA" sz="1000" baseline="0" dirty="0" smtClean="0">
                          <a:latin typeface="Arial Black" pitchFamily="34" charset="0"/>
                          <a:ea typeface="Calibri"/>
                          <a:cs typeface="Arial"/>
                        </a:rPr>
                        <a:t>: </a:t>
                      </a:r>
                      <a:r>
                        <a:rPr lang="en-ZA" sz="1000" dirty="0" smtClean="0">
                          <a:latin typeface="Arial Black" pitchFamily="34" charset="0"/>
                          <a:ea typeface="Calibri"/>
                          <a:cs typeface="Arial"/>
                        </a:rPr>
                        <a:t>Average </a:t>
                      </a:r>
                      <a:r>
                        <a:rPr lang="en-ZA" sz="1000" dirty="0">
                          <a:latin typeface="Arial Black" pitchFamily="34" charset="0"/>
                          <a:ea typeface="Calibri"/>
                          <a:cs typeface="Arial"/>
                        </a:rPr>
                        <a:t>recruitment process turnaround time will be 4 months</a:t>
                      </a:r>
                      <a:endParaRPr lang="en-ZA" sz="1000" dirty="0">
                        <a:latin typeface="Arial Black" pitchFamily="34" charset="0"/>
                        <a:ea typeface="Calibri"/>
                        <a:cs typeface="Times New Roman"/>
                      </a:endParaRPr>
                    </a:p>
                  </a:txBody>
                  <a:tcPr marL="68581" marR="68581" marT="0" marB="0"/>
                </a:tc>
                <a:tc>
                  <a:txBody>
                    <a:bodyPr/>
                    <a:lstStyle/>
                    <a:p>
                      <a:r>
                        <a:rPr lang="en-ZA" sz="1000" kern="1200" dirty="0" smtClean="0">
                          <a:solidFill>
                            <a:schemeClr val="dk1"/>
                          </a:solidFill>
                          <a:latin typeface="Arial Black" pitchFamily="34" charset="0"/>
                          <a:ea typeface="+mn-ea"/>
                          <a:cs typeface="+mn-cs"/>
                        </a:rPr>
                        <a:t>Q2:</a:t>
                      </a:r>
                      <a:r>
                        <a:rPr lang="en-ZA" sz="1000" kern="1200" baseline="0" dirty="0" smtClean="0">
                          <a:solidFill>
                            <a:schemeClr val="dk1"/>
                          </a:solidFill>
                          <a:latin typeface="Arial Black" pitchFamily="34" charset="0"/>
                          <a:ea typeface="+mn-ea"/>
                          <a:cs typeface="+mn-cs"/>
                        </a:rPr>
                        <a:t> </a:t>
                      </a:r>
                      <a:r>
                        <a:rPr lang="en-ZA" sz="1000" kern="1200" dirty="0" smtClean="0">
                          <a:solidFill>
                            <a:schemeClr val="tx1"/>
                          </a:solidFill>
                          <a:latin typeface="Arial Black" pitchFamily="34" charset="0"/>
                          <a:ea typeface="+mn-ea"/>
                          <a:cs typeface="+mn-cs"/>
                        </a:rPr>
                        <a:t>51% (49 /97) of vacancies</a:t>
                      </a:r>
                      <a:r>
                        <a:rPr lang="en-ZA" sz="1000" kern="1200" baseline="0" dirty="0" smtClean="0">
                          <a:solidFill>
                            <a:schemeClr val="tx1"/>
                          </a:solidFill>
                          <a:latin typeface="Arial Black" pitchFamily="34" charset="0"/>
                          <a:ea typeface="+mn-ea"/>
                          <a:cs typeface="+mn-cs"/>
                        </a:rPr>
                        <a:t> </a:t>
                      </a:r>
                      <a:r>
                        <a:rPr lang="en-ZA" sz="1000" kern="1200" dirty="0" smtClean="0">
                          <a:solidFill>
                            <a:schemeClr val="tx1"/>
                          </a:solidFill>
                          <a:latin typeface="Arial Black" pitchFamily="34" charset="0"/>
                          <a:ea typeface="+mn-ea"/>
                          <a:cs typeface="+mn-cs"/>
                        </a:rPr>
                        <a:t>were filled within the target of 6 months</a:t>
                      </a:r>
                    </a:p>
                    <a:p>
                      <a:endParaRPr lang="en-ZA" sz="1000" kern="1200" dirty="0" smtClean="0">
                        <a:solidFill>
                          <a:schemeClr val="dk1"/>
                        </a:solidFill>
                        <a:latin typeface="Arial Black" pitchFamily="34" charset="0"/>
                        <a:ea typeface="+mn-ea"/>
                        <a:cs typeface="+mn-cs"/>
                      </a:endParaRPr>
                    </a:p>
                    <a:p>
                      <a:r>
                        <a:rPr lang="en-ZA" sz="1000" kern="1200" dirty="0" smtClean="0">
                          <a:solidFill>
                            <a:schemeClr val="dk1"/>
                          </a:solidFill>
                          <a:latin typeface="Arial Black" pitchFamily="34" charset="0"/>
                          <a:ea typeface="+mn-ea"/>
                          <a:cs typeface="+mn-cs"/>
                        </a:rPr>
                        <a:t>14.4% (14/97)</a:t>
                      </a:r>
                      <a:r>
                        <a:rPr lang="en-ZA" sz="1000" kern="1200" baseline="0" dirty="0" smtClean="0">
                          <a:solidFill>
                            <a:schemeClr val="dk1"/>
                          </a:solidFill>
                          <a:latin typeface="Arial Black" pitchFamily="34" charset="0"/>
                          <a:ea typeface="+mn-ea"/>
                          <a:cs typeface="+mn-cs"/>
                        </a:rPr>
                        <a:t> </a:t>
                      </a:r>
                      <a:r>
                        <a:rPr lang="en-ZA" sz="1000" kern="1200" dirty="0" smtClean="0">
                          <a:solidFill>
                            <a:schemeClr val="dk1"/>
                          </a:solidFill>
                          <a:latin typeface="Arial Black" pitchFamily="34" charset="0"/>
                          <a:ea typeface="+mn-ea"/>
                          <a:cs typeface="+mn-cs"/>
                        </a:rPr>
                        <a:t>of vacancies</a:t>
                      </a:r>
                      <a:r>
                        <a:rPr lang="en-ZA" sz="1000" kern="1200" baseline="0" dirty="0" smtClean="0">
                          <a:solidFill>
                            <a:schemeClr val="dk1"/>
                          </a:solidFill>
                          <a:latin typeface="Arial Black" pitchFamily="34" charset="0"/>
                          <a:ea typeface="+mn-ea"/>
                          <a:cs typeface="+mn-cs"/>
                        </a:rPr>
                        <a:t> were filled within the target of 4 months</a:t>
                      </a:r>
                      <a:r>
                        <a:rPr lang="en-ZA" sz="1000" kern="1200" dirty="0" smtClean="0">
                          <a:solidFill>
                            <a:schemeClr val="dk1"/>
                          </a:solidFill>
                          <a:latin typeface="Arial Black" pitchFamily="34" charset="0"/>
                          <a:ea typeface="+mn-ea"/>
                          <a:cs typeface="+mn-cs"/>
                        </a:rPr>
                        <a:t> </a:t>
                      </a:r>
                    </a:p>
                    <a:p>
                      <a:endParaRPr lang="en-ZA" sz="1000" kern="1200" dirty="0" smtClean="0">
                        <a:solidFill>
                          <a:schemeClr val="dk1"/>
                        </a:solidFill>
                        <a:latin typeface="Arial Black" pitchFamily="34" charset="0"/>
                        <a:ea typeface="+mn-ea"/>
                        <a:cs typeface="+mn-cs"/>
                      </a:endParaRPr>
                    </a:p>
                    <a:p>
                      <a:r>
                        <a:rPr lang="en-ZA" sz="1000" kern="1200" dirty="0" smtClean="0">
                          <a:solidFill>
                            <a:schemeClr val="dk1"/>
                          </a:solidFill>
                          <a:latin typeface="Arial Black" pitchFamily="34" charset="0"/>
                          <a:ea typeface="+mn-ea"/>
                          <a:cs typeface="+mn-cs"/>
                        </a:rPr>
                        <a:t>Q3</a:t>
                      </a:r>
                      <a:r>
                        <a:rPr lang="en-ZA" sz="1000" kern="1200" dirty="0" smtClean="0">
                          <a:solidFill>
                            <a:schemeClr val="tx1"/>
                          </a:solidFill>
                          <a:latin typeface="Arial Black" pitchFamily="34" charset="0"/>
                          <a:ea typeface="+mn-ea"/>
                          <a:cs typeface="+mn-cs"/>
                        </a:rPr>
                        <a:t>: 71% (55 /77) of vacancies were filled within the target of 6 months </a:t>
                      </a:r>
                    </a:p>
                    <a:p>
                      <a:endParaRPr lang="en-ZA" sz="1000" kern="1200" dirty="0" smtClean="0">
                        <a:solidFill>
                          <a:schemeClr val="dk1"/>
                        </a:solidFill>
                        <a:latin typeface="Arial Black" pitchFamily="34" charset="0"/>
                        <a:ea typeface="+mn-ea"/>
                        <a:cs typeface="+mn-cs"/>
                      </a:endParaRPr>
                    </a:p>
                    <a:p>
                      <a:r>
                        <a:rPr lang="en-ZA" sz="1000" kern="1200" dirty="0" smtClean="0">
                          <a:solidFill>
                            <a:schemeClr val="dk1"/>
                          </a:solidFill>
                          <a:latin typeface="Arial Black" pitchFamily="34" charset="0"/>
                          <a:ea typeface="+mn-ea"/>
                          <a:cs typeface="+mn-cs"/>
                        </a:rPr>
                        <a:t>51% (39</a:t>
                      </a:r>
                      <a:r>
                        <a:rPr lang="en-ZA" sz="1000" kern="1200" baseline="0" dirty="0" smtClean="0">
                          <a:solidFill>
                            <a:schemeClr val="dk1"/>
                          </a:solidFill>
                          <a:latin typeface="Arial Black" pitchFamily="34" charset="0"/>
                          <a:ea typeface="+mn-ea"/>
                          <a:cs typeface="+mn-cs"/>
                        </a:rPr>
                        <a:t> /77</a:t>
                      </a:r>
                      <a:r>
                        <a:rPr lang="en-ZA" sz="1000" kern="1200" dirty="0" smtClean="0">
                          <a:solidFill>
                            <a:schemeClr val="dk1"/>
                          </a:solidFill>
                          <a:latin typeface="Arial Black" pitchFamily="34" charset="0"/>
                          <a:ea typeface="+mn-ea"/>
                          <a:cs typeface="+mn-cs"/>
                        </a:rPr>
                        <a:t>) of vacancies were filled within the target of 4</a:t>
                      </a:r>
                      <a:r>
                        <a:rPr lang="en-ZA" sz="1000" kern="1200" baseline="0" dirty="0" smtClean="0">
                          <a:solidFill>
                            <a:schemeClr val="dk1"/>
                          </a:solidFill>
                          <a:latin typeface="Arial Black" pitchFamily="34" charset="0"/>
                          <a:ea typeface="+mn-ea"/>
                          <a:cs typeface="+mn-cs"/>
                        </a:rPr>
                        <a:t> </a:t>
                      </a:r>
                      <a:r>
                        <a:rPr lang="en-ZA" sz="1000" kern="1200" dirty="0" smtClean="0">
                          <a:solidFill>
                            <a:schemeClr val="dk1"/>
                          </a:solidFill>
                          <a:latin typeface="Arial Black" pitchFamily="34" charset="0"/>
                          <a:ea typeface="+mn-ea"/>
                          <a:cs typeface="+mn-cs"/>
                        </a:rPr>
                        <a:t>months </a:t>
                      </a:r>
                    </a:p>
                    <a:p>
                      <a:endParaRPr lang="en-ZA" sz="1000" kern="1200" dirty="0" smtClean="0">
                        <a:solidFill>
                          <a:schemeClr val="dk1"/>
                        </a:solidFill>
                        <a:latin typeface="Arial Black" pitchFamily="34" charset="0"/>
                        <a:ea typeface="+mn-ea"/>
                        <a:cs typeface="+mn-cs"/>
                      </a:endParaRPr>
                    </a:p>
                  </a:txBody>
                  <a:tcPr marL="68581" marR="68581" marT="0" marB="0"/>
                </a:tc>
                <a:tc>
                  <a:txBody>
                    <a:bodyPr/>
                    <a:lstStyle/>
                    <a:p>
                      <a:endParaRPr lang="en-ZA" sz="1000" dirty="0">
                        <a:latin typeface="Arial Black" pitchFamily="34" charset="0"/>
                      </a:endParaRPr>
                    </a:p>
                  </a:txBody>
                  <a:tcPr marL="68581" marR="68581" marT="0" marB="0">
                    <a:solidFill>
                      <a:srgbClr val="FFFF00"/>
                    </a:solidFill>
                  </a:tcPr>
                </a:tc>
              </a:tr>
              <a:tr h="454776">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NDoH vacancy rate</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000" dirty="0" smtClean="0">
                          <a:solidFill>
                            <a:srgbClr val="002060"/>
                          </a:solidFill>
                          <a:latin typeface="Arial Black" pitchFamily="34" charset="0"/>
                          <a:ea typeface="Calibri"/>
                          <a:cs typeface="Arial"/>
                        </a:rPr>
                        <a:t>Bi-Annual</a:t>
                      </a:r>
                      <a:r>
                        <a:rPr lang="en-ZA" sz="1000" baseline="0" dirty="0" smtClean="0">
                          <a:solidFill>
                            <a:srgbClr val="002060"/>
                          </a:solidFill>
                          <a:latin typeface="Arial Black" pitchFamily="34" charset="0"/>
                          <a:ea typeface="Calibri"/>
                          <a:cs typeface="Arial"/>
                        </a:rPr>
                        <a:t> target</a:t>
                      </a:r>
                      <a:r>
                        <a:rPr lang="en-ZA" sz="1000" baseline="0" dirty="0" smtClean="0">
                          <a:latin typeface="Arial Black" pitchFamily="34" charset="0"/>
                          <a:ea typeface="Calibri"/>
                          <a:cs typeface="Arial"/>
                        </a:rPr>
                        <a:t>: </a:t>
                      </a:r>
                      <a:r>
                        <a:rPr lang="en-ZA" sz="1000" dirty="0" smtClean="0">
                          <a:latin typeface="Arial Black" pitchFamily="34" charset="0"/>
                          <a:ea typeface="Calibri"/>
                          <a:cs typeface="Arial"/>
                        </a:rPr>
                        <a:t>5</a:t>
                      </a:r>
                      <a:r>
                        <a:rPr lang="en-ZA" sz="1000" dirty="0">
                          <a:latin typeface="Arial Black" pitchFamily="34" charset="0"/>
                          <a:ea typeface="Calibri"/>
                          <a:cs typeface="Arial"/>
                        </a:rPr>
                        <a:t>% </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000" dirty="0" smtClean="0">
                          <a:latin typeface="Arial Black" pitchFamily="34" charset="0"/>
                          <a:ea typeface="Calibri"/>
                          <a:cs typeface="Arial"/>
                        </a:rPr>
                        <a:t>Q2: 4%</a:t>
                      </a:r>
                    </a:p>
                    <a:p>
                      <a:pPr>
                        <a:lnSpc>
                          <a:spcPct val="115000"/>
                        </a:lnSpc>
                        <a:spcAft>
                          <a:spcPts val="0"/>
                        </a:spcAft>
                      </a:pPr>
                      <a:r>
                        <a:rPr lang="en-ZA" sz="1000" dirty="0" smtClean="0">
                          <a:latin typeface="Arial Black" pitchFamily="34" charset="0"/>
                          <a:ea typeface="Calibri"/>
                          <a:cs typeface="Arial"/>
                        </a:rPr>
                        <a:t>Q3: 5%</a:t>
                      </a:r>
                      <a:endParaRPr lang="en-ZA" sz="1000" dirty="0">
                        <a:latin typeface="Arial Black" pitchFamily="34" charset="0"/>
                        <a:ea typeface="Calibri"/>
                        <a:cs typeface="Times New Roman"/>
                      </a:endParaRPr>
                    </a:p>
                  </a:txBody>
                  <a:tcPr marL="68581" marR="68581" marT="0" marB="0"/>
                </a:tc>
                <a:tc>
                  <a:txBody>
                    <a:bodyPr/>
                    <a:lstStyle/>
                    <a:p>
                      <a:endParaRPr lang="en-ZA" sz="1000" dirty="0">
                        <a:latin typeface="Arial Black" pitchFamily="34" charset="0"/>
                      </a:endParaRPr>
                    </a:p>
                  </a:txBody>
                  <a:tcPr marL="68581" marR="68581" marT="0" marB="0">
                    <a:solidFill>
                      <a:srgbClr val="00B050"/>
                    </a:solidFill>
                  </a:tcPr>
                </a:tc>
              </a:tr>
              <a:tr h="1364327">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000" dirty="0">
                          <a:latin typeface="Arial Black" pitchFamily="34" charset="0"/>
                          <a:ea typeface="Calibri"/>
                          <a:cs typeface="Arial"/>
                        </a:rPr>
                        <a:t>Percentage of Senior Managers that have entered into Performance Agreements  with their supervisors</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000" dirty="0" smtClean="0">
                          <a:solidFill>
                            <a:srgbClr val="002060"/>
                          </a:solidFill>
                          <a:latin typeface="Arial Black" pitchFamily="34" charset="0"/>
                          <a:ea typeface="Calibri"/>
                          <a:cs typeface="Arial"/>
                        </a:rPr>
                        <a:t>Annual target</a:t>
                      </a:r>
                      <a:r>
                        <a:rPr lang="en-ZA" sz="1000" dirty="0" smtClean="0">
                          <a:latin typeface="Arial Black" pitchFamily="34" charset="0"/>
                          <a:ea typeface="Calibri"/>
                          <a:cs typeface="Arial"/>
                        </a:rPr>
                        <a:t>:</a:t>
                      </a:r>
                      <a:r>
                        <a:rPr lang="en-ZA" sz="1000" baseline="0" dirty="0" smtClean="0">
                          <a:latin typeface="Arial Black" pitchFamily="34" charset="0"/>
                          <a:ea typeface="Calibri"/>
                          <a:cs typeface="Arial"/>
                        </a:rPr>
                        <a:t> </a:t>
                      </a:r>
                      <a:r>
                        <a:rPr lang="en-ZA" sz="1000" dirty="0" smtClean="0">
                          <a:latin typeface="Arial Black" pitchFamily="34" charset="0"/>
                          <a:ea typeface="Calibri"/>
                          <a:cs typeface="Arial"/>
                        </a:rPr>
                        <a:t>98</a:t>
                      </a:r>
                      <a:r>
                        <a:rPr lang="en-ZA" sz="1000" dirty="0">
                          <a:latin typeface="Arial Black" pitchFamily="34" charset="0"/>
                          <a:ea typeface="Calibri"/>
                          <a:cs typeface="Arial"/>
                        </a:rPr>
                        <a:t>%</a:t>
                      </a:r>
                      <a:endParaRPr lang="en-ZA" sz="1000" dirty="0">
                        <a:latin typeface="Arial Black" pitchFamily="34" charset="0"/>
                        <a:ea typeface="Calibri"/>
                        <a:cs typeface="Times New Roman"/>
                      </a:endParaRPr>
                    </a:p>
                  </a:txBody>
                  <a:tcPr marL="68581" marR="68581" marT="0" marB="0"/>
                </a:tc>
                <a:tc>
                  <a:txBody>
                    <a:bodyPr/>
                    <a:lstStyle/>
                    <a:p>
                      <a:pPr>
                        <a:lnSpc>
                          <a:spcPct val="115000"/>
                        </a:lnSpc>
                        <a:spcAft>
                          <a:spcPts val="0"/>
                        </a:spcAft>
                      </a:pPr>
                      <a:r>
                        <a:rPr lang="en-ZA" sz="1000" dirty="0" smtClean="0">
                          <a:latin typeface="Arial Black" pitchFamily="34" charset="0"/>
                          <a:ea typeface="Calibri"/>
                          <a:cs typeface="Arial"/>
                        </a:rPr>
                        <a:t>Q2 &amp; Q3: 95</a:t>
                      </a:r>
                      <a:r>
                        <a:rPr lang="en-ZA" sz="1000" dirty="0">
                          <a:latin typeface="Arial Black" pitchFamily="34" charset="0"/>
                          <a:ea typeface="Calibri"/>
                          <a:cs typeface="Arial"/>
                        </a:rPr>
                        <a:t>%</a:t>
                      </a:r>
                      <a:endParaRPr lang="en-ZA" sz="1000" dirty="0">
                        <a:latin typeface="Arial Black" pitchFamily="34" charset="0"/>
                        <a:ea typeface="Calibri"/>
                        <a:cs typeface="Times New Roman"/>
                      </a:endParaRPr>
                    </a:p>
                  </a:txBody>
                  <a:tcPr marL="68581" marR="68581" marT="0" marB="0"/>
                </a:tc>
                <a:tc>
                  <a:txBody>
                    <a:bodyPr/>
                    <a:lstStyle/>
                    <a:p>
                      <a:endParaRPr lang="en-ZA" sz="1000" dirty="0">
                        <a:latin typeface="Arial Black" pitchFamily="34" charset="0"/>
                      </a:endParaRPr>
                    </a:p>
                  </a:txBody>
                  <a:tcPr marL="68581" marR="68581" marT="0" marB="0">
                    <a:solidFill>
                      <a:srgbClr val="00B050"/>
                    </a:solidFill>
                  </a:tcPr>
                </a:tc>
              </a:tr>
            </a:tbl>
          </a:graphicData>
        </a:graphic>
      </p:graphicFrame>
      <p:sp>
        <p:nvSpPr>
          <p:cNvPr id="12324" name="Slide Number Placeholder 19"/>
          <p:cNvSpPr txBox="1">
            <a:spLocks/>
          </p:cNvSpPr>
          <p:nvPr/>
        </p:nvSpPr>
        <p:spPr bwMode="auto">
          <a:xfrm>
            <a:off x="8748713" y="6237288"/>
            <a:ext cx="395287" cy="365125"/>
          </a:xfrm>
          <a:prstGeom prst="rect">
            <a:avLst/>
          </a:prstGeom>
          <a:noFill/>
          <a:ln w="9525">
            <a:noFill/>
            <a:miter lim="800000"/>
            <a:headEnd/>
            <a:tailEnd/>
          </a:ln>
        </p:spPr>
        <p:txBody>
          <a:bodyPr/>
          <a:lstStyle/>
          <a:p>
            <a:r>
              <a:rPr lang="en-US"/>
              <a:t>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00125" y="0"/>
            <a:ext cx="5562600"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1:  Administration</a:t>
            </a:r>
          </a:p>
        </p:txBody>
      </p:sp>
      <p:sp>
        <p:nvSpPr>
          <p:cNvPr id="67587" name="Rectangle 3"/>
          <p:cNvSpPr>
            <a:spLocks noChangeArrowheads="1"/>
          </p:cNvSpPr>
          <p:nvPr/>
        </p:nvSpPr>
        <p:spPr bwMode="auto">
          <a:xfrm>
            <a:off x="2143125" y="1143000"/>
            <a:ext cx="4572000" cy="646113"/>
          </a:xfrm>
          <a:prstGeom prst="rect">
            <a:avLst/>
          </a:prstGeom>
          <a:noFill/>
          <a:ln w="9525">
            <a:noFill/>
            <a:miter lim="800000"/>
            <a:headEnd/>
            <a:tailEnd/>
          </a:ln>
        </p:spPr>
        <p:txBody>
          <a:bodyPr>
            <a:spAutoFit/>
          </a:bodyPr>
          <a:lstStyle/>
          <a:p>
            <a:pPr algn="ctr"/>
            <a:r>
              <a:rPr lang="en-US">
                <a:latin typeface="Trebuchet MS Bold" pitchFamily="34" charset="0"/>
                <a:sym typeface="Trebuchet MS Bold" pitchFamily="34" charset="0"/>
              </a:rPr>
              <a:t>As at 31 December 2015</a:t>
            </a:r>
          </a:p>
          <a:p>
            <a:pPr algn="ctr"/>
            <a:endParaRPr lang="en-US"/>
          </a:p>
        </p:txBody>
      </p:sp>
      <p:graphicFrame>
        <p:nvGraphicFramePr>
          <p:cNvPr id="6" name="Table 5"/>
          <p:cNvGraphicFramePr>
            <a:graphicFrameLocks noGrp="1"/>
          </p:cNvGraphicFramePr>
          <p:nvPr/>
        </p:nvGraphicFramePr>
        <p:xfrm>
          <a:off x="468313" y="1512584"/>
          <a:ext cx="7992890" cy="3916680"/>
        </p:xfrm>
        <a:graphic>
          <a:graphicData uri="http://schemas.openxmlformats.org/drawingml/2006/table">
            <a:tbl>
              <a:tblPr/>
              <a:tblGrid>
                <a:gridCol w="2393080"/>
                <a:gridCol w="1232437"/>
                <a:gridCol w="1232437"/>
                <a:gridCol w="1232437"/>
                <a:gridCol w="945267"/>
                <a:gridCol w="957232"/>
              </a:tblGrid>
              <a:tr h="220462">
                <a:tc rowSpan="3">
                  <a:txBody>
                    <a:bodyPr/>
                    <a:lstStyle/>
                    <a:p>
                      <a:pPr algn="ctr" fontAlgn="ctr"/>
                      <a:r>
                        <a:rPr lang="en-ZA" sz="1400" b="1" i="0" u="none" strike="noStrike" dirty="0">
                          <a:solidFill>
                            <a:srgbClr val="000000"/>
                          </a:solidFill>
                          <a:latin typeface="Arial"/>
                        </a:rPr>
                        <a:t>Economic Classification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fontAlgn="ctr"/>
                      <a:endParaRPr lang="en-ZA" sz="1400" b="1" i="0" u="none" strike="noStrike" dirty="0" smtClean="0">
                        <a:solidFill>
                          <a:srgbClr val="000000"/>
                        </a:solidFill>
                        <a:latin typeface="Arial"/>
                      </a:endParaRPr>
                    </a:p>
                    <a:p>
                      <a:pPr algn="ctr" fontAlgn="ctr"/>
                      <a:endParaRPr lang="en-ZA" sz="1400" b="1" i="0" u="none" strike="noStrike" dirty="0" smtClean="0">
                        <a:solidFill>
                          <a:srgbClr val="000000"/>
                        </a:solidFill>
                        <a:latin typeface="Arial"/>
                      </a:endParaRPr>
                    </a:p>
                    <a:p>
                      <a:pPr algn="ctr" fontAlgn="ctr"/>
                      <a:r>
                        <a:rPr lang="en-ZA" sz="1400" b="1" i="0" u="none" strike="noStrike" dirty="0" smtClean="0">
                          <a:solidFill>
                            <a:srgbClr val="000000"/>
                          </a:solidFill>
                          <a:latin typeface="Arial"/>
                        </a:rPr>
                        <a:t>Adjusted Budget</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Actual Expenditure as on </a:t>
                      </a:r>
                      <a:r>
                        <a:rPr lang="en-ZA" sz="1400" b="1" i="0" u="none" strike="noStrike" dirty="0" smtClean="0">
                          <a:solidFill>
                            <a:srgbClr val="000000"/>
                          </a:solidFill>
                          <a:latin typeface="Arial"/>
                        </a:rPr>
                        <a:t>31 December 2015</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Funds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ZA" sz="14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776920">
                <a:tc vMerge="1">
                  <a:txBody>
                    <a:bodyPr/>
                    <a:lstStyle/>
                    <a:p>
                      <a:endParaRPr lang="en-ZA"/>
                    </a:p>
                  </a:txBody>
                  <a:tcPr/>
                </a:tc>
                <a:tc>
                  <a:txBody>
                    <a:bodyPr/>
                    <a:lstStyle/>
                    <a:p>
                      <a:pPr algn="ctr" fontAlgn="ctr"/>
                      <a:r>
                        <a:rPr lang="en-ZA" sz="1400" b="1" i="0" u="none" strike="noStrike" dirty="0">
                          <a:solidFill>
                            <a:srgbClr val="000000"/>
                          </a:solidFill>
                          <a:latin typeface="Arial"/>
                        </a:rPr>
                        <a:t> Original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220462">
                <a:tc vMerge="1">
                  <a:txBody>
                    <a:bodyPr/>
                    <a:lstStyle/>
                    <a:p>
                      <a:endParaRPr lang="en-ZA"/>
                    </a:p>
                  </a:txBody>
                  <a:tcPr/>
                </a:tc>
                <a:tc>
                  <a:txBody>
                    <a:bodyPr/>
                    <a:lstStyle/>
                    <a:p>
                      <a:pPr algn="ctr" fontAlgn="ctr"/>
                      <a:r>
                        <a:rPr lang="en-ZA" sz="1400" b="1" i="0" u="none" strike="noStrike" dirty="0">
                          <a:solidFill>
                            <a:srgbClr val="000000"/>
                          </a:solidFill>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1" i="0" u="none" strike="noStrike" dirty="0" err="1" smtClean="0">
                          <a:solidFill>
                            <a:srgbClr val="000000"/>
                          </a:solidFill>
                          <a:latin typeface="Arial"/>
                        </a:rPr>
                        <a:t>R'000</a:t>
                      </a:r>
                      <a:endParaRPr lang="en-ZA" sz="1400" b="1" i="0" u="none" strike="noStrike" dirty="0" smtClean="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r>
              <a:tr h="404249">
                <a:tc>
                  <a:txBody>
                    <a:bodyPr/>
                    <a:lstStyle/>
                    <a:p>
                      <a:pPr algn="l" fontAlgn="b"/>
                      <a:r>
                        <a:rPr lang="en-ZA" sz="1400" b="0" i="0" u="none" strike="noStrike" dirty="0">
                          <a:solidFill>
                            <a:srgbClr val="000000"/>
                          </a:solidFill>
                          <a:latin typeface="Arial"/>
                        </a:rPr>
                        <a:t>Compensation of Employees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177,115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177,115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132,275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44,840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74.68%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249">
                <a:tc>
                  <a:txBody>
                    <a:bodyPr/>
                    <a:lstStyle/>
                    <a:p>
                      <a:pPr algn="l" fontAlgn="b"/>
                      <a:r>
                        <a:rPr lang="en-ZA" sz="1400" b="0" i="0" u="none" strike="noStrike" dirty="0">
                          <a:solidFill>
                            <a:srgbClr val="000000"/>
                          </a:solidFill>
                          <a:latin typeface="Arial"/>
                        </a:rPr>
                        <a:t>Goods and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270,360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266,878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182,246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84,632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68.29%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249">
                <a:tc>
                  <a:txBody>
                    <a:bodyPr/>
                    <a:lstStyle/>
                    <a:p>
                      <a:pPr algn="l" fontAlgn="b"/>
                      <a:r>
                        <a:rPr lang="en-ZA" sz="1400" b="0" i="0" u="none" strike="noStrike" dirty="0">
                          <a:solidFill>
                            <a:srgbClr val="000000"/>
                          </a:solidFill>
                          <a:latin typeface="Arial"/>
                        </a:rPr>
                        <a:t>Transfers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1,969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2,742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2,117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625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77.21%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249">
                <a:tc>
                  <a:txBody>
                    <a:bodyPr/>
                    <a:lstStyle/>
                    <a:p>
                      <a:pPr algn="l" fontAlgn="b"/>
                      <a:r>
                        <a:rPr lang="en-ZA" sz="1400" b="0" i="0" u="none" strike="noStrike" dirty="0">
                          <a:solidFill>
                            <a:srgbClr val="000000"/>
                          </a:solidFill>
                          <a:latin typeface="Arial"/>
                        </a:rPr>
                        <a:t>Capital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7,634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9,843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3,331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6,512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33.84%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249">
                <a:tc>
                  <a:txBody>
                    <a:bodyPr/>
                    <a:lstStyle/>
                    <a:p>
                      <a:pPr algn="l" fontAlgn="b"/>
                      <a:r>
                        <a:rPr lang="en-ZA" sz="1400" b="0" i="0" u="none" strike="noStrike" dirty="0">
                          <a:solidFill>
                            <a:srgbClr val="000000"/>
                          </a:solidFill>
                          <a:latin typeface="Arial"/>
                        </a:rPr>
                        <a:t>Losses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249">
                <a:tc>
                  <a:txBody>
                    <a:bodyPr/>
                    <a:lstStyle/>
                    <a:p>
                      <a:pPr algn="l" fontAlgn="b"/>
                      <a:r>
                        <a:rPr lang="en-ZA" sz="14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457,078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456,578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320,050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137,028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70.10%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Rectangle 8"/>
          <p:cNvSpPr/>
          <p:nvPr/>
        </p:nvSpPr>
        <p:spPr>
          <a:xfrm rot="10800000" flipV="1">
            <a:off x="7643833" y="5829658"/>
            <a:ext cx="857255"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60</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928688" y="1143000"/>
            <a:ext cx="8034337" cy="4401205"/>
          </a:xfrm>
          <a:prstGeom prst="rect">
            <a:avLst/>
          </a:prstGeom>
          <a:noFill/>
          <a:ln w="9525">
            <a:noFill/>
            <a:miter lim="800000"/>
            <a:headEnd/>
            <a:tailEnd/>
          </a:ln>
        </p:spPr>
        <p:txBody>
          <a:bodyPr>
            <a:spAutoFit/>
          </a:bodyPr>
          <a:lstStyle/>
          <a:p>
            <a:r>
              <a:rPr lang="en-US" sz="1400" b="1" dirty="0"/>
              <a:t>REASONS FOR DEVIATIONS</a:t>
            </a:r>
            <a:endParaRPr lang="en-ZA" sz="1400" dirty="0"/>
          </a:p>
          <a:p>
            <a:r>
              <a:rPr lang="en-US" sz="1400" b="1" dirty="0"/>
              <a:t>PROGRAMME 1</a:t>
            </a:r>
          </a:p>
          <a:p>
            <a:endParaRPr lang="en-US" sz="1400" b="1" dirty="0"/>
          </a:p>
          <a:p>
            <a:r>
              <a:rPr lang="en-US" sz="1400" b="1" dirty="0"/>
              <a:t>Goods and Services</a:t>
            </a:r>
          </a:p>
          <a:p>
            <a:pPr>
              <a:buFont typeface="Arial" charset="0"/>
              <a:buChar char="•"/>
            </a:pPr>
            <a:r>
              <a:rPr lang="en-ZA" sz="1400" dirty="0"/>
              <a:t>Audit costs will increase during the last quarter when the final audit commence.  </a:t>
            </a:r>
          </a:p>
          <a:p>
            <a:pPr>
              <a:buFont typeface="Arial" charset="0"/>
              <a:buChar char="•"/>
            </a:pPr>
            <a:r>
              <a:rPr lang="en-ZA" sz="1400" dirty="0"/>
              <a:t>Invoices for the printing of Health calendars and 2016 diaries still to be received.</a:t>
            </a:r>
          </a:p>
          <a:p>
            <a:pPr>
              <a:buFont typeface="Arial" charset="0"/>
              <a:buChar char="•"/>
            </a:pPr>
            <a:r>
              <a:rPr lang="en-ZA" sz="1400" dirty="0"/>
              <a:t>Invoices for training and development during November and December 2015 outstanding</a:t>
            </a:r>
          </a:p>
          <a:p>
            <a:pPr>
              <a:buFont typeface="Arial" charset="0"/>
              <a:buChar char="•"/>
            </a:pPr>
            <a:r>
              <a:rPr lang="en-ZA" sz="1400" dirty="0"/>
              <a:t>The printing of Annual Report Card and advertorials will be done during the last quarter and paid before financial year-end.</a:t>
            </a:r>
          </a:p>
          <a:p>
            <a:pPr>
              <a:buFont typeface="Arial" charset="0"/>
              <a:buChar char="•"/>
            </a:pPr>
            <a:r>
              <a:rPr lang="en-ZA" sz="1400" dirty="0"/>
              <a:t>Legal claims handled by the State Attorney still to be received.</a:t>
            </a:r>
          </a:p>
          <a:p>
            <a:pPr>
              <a:buFont typeface="Arial" charset="0"/>
              <a:buChar char="•"/>
            </a:pPr>
            <a:r>
              <a:rPr lang="en-ZA" sz="1400" dirty="0"/>
              <a:t>Finalization of the appointment of a service provider to conduct quality assurance reviews for the Internal Audit Unit will be done during January 2016.</a:t>
            </a:r>
          </a:p>
          <a:p>
            <a:r>
              <a:rPr lang="en-ZA" sz="1400" dirty="0"/>
              <a:t> </a:t>
            </a:r>
            <a:r>
              <a:rPr lang="en-US" sz="1400" b="1" dirty="0"/>
              <a:t>Transfers and Subsidies</a:t>
            </a:r>
          </a:p>
          <a:p>
            <a:pPr>
              <a:buFont typeface="Arial" charset="0"/>
              <a:buChar char="•"/>
            </a:pPr>
            <a:r>
              <a:rPr lang="en-US" sz="1400" dirty="0"/>
              <a:t>The high spending is due to an </a:t>
            </a:r>
            <a:r>
              <a:rPr lang="en-US" sz="1400"/>
              <a:t>invoice </a:t>
            </a:r>
            <a:r>
              <a:rPr lang="en-US" sz="1400" smtClean="0"/>
              <a:t>for the last quarter of 2014/15 that was paid in the current financial year for PSETA and HWSETA. </a:t>
            </a:r>
          </a:p>
          <a:p>
            <a:r>
              <a:rPr lang="en-US" sz="1400" b="1" smtClean="0"/>
              <a:t>Capital</a:t>
            </a:r>
            <a:r>
              <a:rPr lang="en-US" sz="1400" smtClean="0"/>
              <a:t> </a:t>
            </a:r>
          </a:p>
          <a:p>
            <a:pPr>
              <a:buFont typeface="Arial" charset="0"/>
              <a:buChar char="•"/>
            </a:pPr>
            <a:r>
              <a:rPr lang="en-US" sz="1400" smtClean="0"/>
              <a:t>Server for Invoice Tracking System was recently procured, delays were due to delivery and correctness of the equipment. </a:t>
            </a:r>
            <a:endParaRPr lang="en-ZA" sz="1400" smtClean="0"/>
          </a:p>
          <a:p>
            <a:pPr>
              <a:buFont typeface="Arial" charset="0"/>
              <a:buChar char="•"/>
            </a:pPr>
            <a:r>
              <a:rPr lang="en-ZA" sz="1400" smtClean="0"/>
              <a:t>Tender process for a Security Systems upgrade is underway and expenditure is expected to be incurred before year end.</a:t>
            </a:r>
            <a:endParaRPr lang="en-ZA" sz="1400" dirty="0"/>
          </a:p>
        </p:txBody>
      </p:sp>
      <p:sp>
        <p:nvSpPr>
          <p:cNvPr id="3" name="Rectangle 2"/>
          <p:cNvSpPr/>
          <p:nvPr/>
        </p:nvSpPr>
        <p:spPr>
          <a:xfrm flipH="1">
            <a:off x="7858141" y="5857893"/>
            <a:ext cx="785819" cy="646331"/>
          </a:xfrm>
          <a:prstGeom prst="rect">
            <a:avLst/>
          </a:prstGeom>
        </p:spPr>
        <p:txBody>
          <a:bodyPr wrap="square">
            <a:spAutoFit/>
          </a:bodyPr>
          <a:lstStyle/>
          <a:p>
            <a:pPr eaLnBrk="0" hangingPunct="0">
              <a:defRPr/>
            </a:pPr>
            <a:endParaRPr lang="en-US" dirty="0" smtClean="0">
              <a:latin typeface="Arial Black" pitchFamily="34" charset="0"/>
            </a:endParaRPr>
          </a:p>
          <a:p>
            <a:pPr eaLnBrk="0" hangingPunct="0">
              <a:defRPr/>
            </a:pPr>
            <a:r>
              <a:rPr lang="en-US" dirty="0" smtClean="0">
                <a:latin typeface="Arial" pitchFamily="34" charset="0"/>
                <a:cs typeface="Arial" pitchFamily="34" charset="0"/>
              </a:rPr>
              <a:t>61</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5750" y="0"/>
            <a:ext cx="6572250" cy="990600"/>
          </a:xfrm>
          <a:prstGeom prst="rect">
            <a:avLst/>
          </a:prstGeom>
        </p:spPr>
        <p:txBody>
          <a:bodyPr anchor="b"/>
          <a:lstStyle/>
          <a:p>
            <a:pPr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2:  National Health Insurance</a:t>
            </a:r>
            <a:r>
              <a:rPr lang="en-US" sz="2400" b="1" dirty="0">
                <a:solidFill>
                  <a:schemeClr val="bg1"/>
                </a:solidFill>
                <a:latin typeface="Arial" pitchFamily="34" charset="0"/>
                <a:ea typeface="Century Gothic"/>
                <a:cs typeface="Arial" pitchFamily="34" charset="0"/>
              </a:rPr>
              <a:t>, Health Planning and System Enablement</a:t>
            </a:r>
            <a:endParaRPr lang="en-GB" sz="2400" b="1" dirty="0">
              <a:solidFill>
                <a:schemeClr val="bg1"/>
              </a:solidFill>
              <a:latin typeface="Arial" pitchFamily="34" charset="0"/>
              <a:ea typeface="+mj-ea"/>
              <a:cs typeface="Arial" pitchFamily="34" charset="0"/>
            </a:endParaRPr>
          </a:p>
        </p:txBody>
      </p:sp>
      <p:sp>
        <p:nvSpPr>
          <p:cNvPr id="69635" name="Rectangle 3"/>
          <p:cNvSpPr>
            <a:spLocks noChangeArrowheads="1"/>
          </p:cNvSpPr>
          <p:nvPr/>
        </p:nvSpPr>
        <p:spPr bwMode="auto">
          <a:xfrm>
            <a:off x="2143125" y="1143000"/>
            <a:ext cx="4572000" cy="646113"/>
          </a:xfrm>
          <a:prstGeom prst="rect">
            <a:avLst/>
          </a:prstGeom>
          <a:noFill/>
          <a:ln w="9525">
            <a:noFill/>
            <a:miter lim="800000"/>
            <a:headEnd/>
            <a:tailEnd/>
          </a:ln>
        </p:spPr>
        <p:txBody>
          <a:bodyPr>
            <a:spAutoFit/>
          </a:bodyPr>
          <a:lstStyle/>
          <a:p>
            <a:pPr algn="ctr"/>
            <a:r>
              <a:rPr lang="en-US">
                <a:latin typeface="Trebuchet MS Bold" pitchFamily="34" charset="0"/>
                <a:sym typeface="Trebuchet MS Bold" pitchFamily="34" charset="0"/>
              </a:rPr>
              <a:t>As at 31 December 2015</a:t>
            </a:r>
          </a:p>
          <a:p>
            <a:pPr algn="ctr"/>
            <a:endParaRPr lang="en-US"/>
          </a:p>
        </p:txBody>
      </p:sp>
      <p:graphicFrame>
        <p:nvGraphicFramePr>
          <p:cNvPr id="5" name="Table 4"/>
          <p:cNvGraphicFramePr>
            <a:graphicFrameLocks noGrp="1"/>
          </p:cNvGraphicFramePr>
          <p:nvPr/>
        </p:nvGraphicFramePr>
        <p:xfrm>
          <a:off x="500034" y="1571612"/>
          <a:ext cx="8064894" cy="4113041"/>
        </p:xfrm>
        <a:graphic>
          <a:graphicData uri="http://schemas.openxmlformats.org/drawingml/2006/table">
            <a:tbl>
              <a:tblPr/>
              <a:tblGrid>
                <a:gridCol w="2589885"/>
                <a:gridCol w="1143406"/>
                <a:gridCol w="1143406"/>
                <a:gridCol w="1143406"/>
                <a:gridCol w="1064196"/>
                <a:gridCol w="980595"/>
              </a:tblGrid>
              <a:tr h="310834">
                <a:tc rowSpan="3">
                  <a:txBody>
                    <a:bodyPr/>
                    <a:lstStyle/>
                    <a:p>
                      <a:pPr algn="ctr" fontAlgn="ctr"/>
                      <a:r>
                        <a:rPr lang="en-ZA" sz="1400" b="1" i="0" u="none" strike="noStrike" dirty="0">
                          <a:solidFill>
                            <a:srgbClr val="000000"/>
                          </a:solidFill>
                          <a:latin typeface="Arial"/>
                        </a:rPr>
                        <a:t>Economic Classification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fontAlgn="ctr"/>
                      <a:endParaRPr lang="en-ZA" sz="1400" b="1" i="0" u="none" strike="noStrike" dirty="0" smtClean="0">
                        <a:solidFill>
                          <a:srgbClr val="000000"/>
                        </a:solidFill>
                        <a:latin typeface="Arial"/>
                      </a:endParaRPr>
                    </a:p>
                    <a:p>
                      <a:pPr algn="ctr" fontAlgn="ctr"/>
                      <a:r>
                        <a:rPr lang="en-ZA" sz="1400" b="1" i="0" u="none" strike="noStrike" dirty="0" smtClean="0">
                          <a:solidFill>
                            <a:srgbClr val="000000"/>
                          </a:solidFill>
                          <a:latin typeface="Arial"/>
                        </a:rPr>
                        <a:t>Adjusted Budget</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Actual Expenditure as on </a:t>
                      </a:r>
                      <a:r>
                        <a:rPr lang="en-ZA" sz="1400" b="1" i="0" u="none" strike="noStrike" dirty="0" smtClean="0">
                          <a:solidFill>
                            <a:srgbClr val="000000"/>
                          </a:solidFill>
                          <a:latin typeface="Arial"/>
                        </a:rPr>
                        <a:t>31 December 2015</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Funds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ZA" sz="14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742804">
                <a:tc vMerge="1">
                  <a:txBody>
                    <a:bodyPr/>
                    <a:lstStyle/>
                    <a:p>
                      <a:endParaRPr lang="en-ZA"/>
                    </a:p>
                  </a:txBody>
                  <a:tcPr/>
                </a:tc>
                <a:tc>
                  <a:txBody>
                    <a:bodyPr/>
                    <a:lstStyle/>
                    <a:p>
                      <a:pPr algn="ctr" fontAlgn="ctr"/>
                      <a:r>
                        <a:rPr lang="en-ZA" sz="1400" b="1" i="0" u="none" strike="noStrike" dirty="0">
                          <a:solidFill>
                            <a:srgbClr val="000000"/>
                          </a:solidFill>
                          <a:latin typeface="Arial"/>
                        </a:rPr>
                        <a:t> Original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310834">
                <a:tc vMerge="1">
                  <a:txBody>
                    <a:bodyPr/>
                    <a:lstStyle/>
                    <a:p>
                      <a:endParaRPr lang="en-ZA"/>
                    </a:p>
                  </a:txBody>
                  <a:tcPr/>
                </a:tc>
                <a:tc>
                  <a:txBody>
                    <a:bodyPr/>
                    <a:lstStyle/>
                    <a:p>
                      <a:pPr algn="ctr" fontAlgn="ctr"/>
                      <a:r>
                        <a:rPr lang="en-ZA" sz="1400" b="1" i="0" u="none" strike="noStrike" dirty="0">
                          <a:solidFill>
                            <a:srgbClr val="000000"/>
                          </a:solidFill>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1" i="0" u="none" strike="noStrike" dirty="0" err="1" smtClean="0">
                          <a:solidFill>
                            <a:srgbClr val="000000"/>
                          </a:solidFill>
                          <a:latin typeface="Arial"/>
                        </a:rPr>
                        <a:t>R'000</a:t>
                      </a:r>
                      <a:endParaRPr lang="en-ZA" sz="1400" b="1" i="0" u="none" strike="noStrike" dirty="0" smtClean="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r>
              <a:tr h="463348">
                <a:tc>
                  <a:txBody>
                    <a:bodyPr/>
                    <a:lstStyle/>
                    <a:p>
                      <a:pPr algn="l" fontAlgn="b"/>
                      <a:r>
                        <a:rPr lang="en-ZA" sz="1400" b="0" i="0" u="none" strike="noStrike" dirty="0">
                          <a:solidFill>
                            <a:srgbClr val="000000"/>
                          </a:solidFill>
                          <a:latin typeface="Arial"/>
                        </a:rPr>
                        <a:t>Compensation of Employees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96,077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95,534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70,537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24,997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73.83%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348">
                <a:tc>
                  <a:txBody>
                    <a:bodyPr/>
                    <a:lstStyle/>
                    <a:p>
                      <a:pPr algn="l" fontAlgn="b"/>
                      <a:r>
                        <a:rPr lang="en-ZA" sz="1400" b="0" i="0" u="none" strike="noStrike" dirty="0">
                          <a:solidFill>
                            <a:srgbClr val="000000"/>
                          </a:solidFill>
                          <a:latin typeface="Arial"/>
                        </a:rPr>
                        <a:t>Goods and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392,080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412,427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224,027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188,400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54.32%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348">
                <a:tc>
                  <a:txBody>
                    <a:bodyPr/>
                    <a:lstStyle/>
                    <a:p>
                      <a:pPr algn="l" fontAlgn="b"/>
                      <a:r>
                        <a:rPr lang="en-ZA" sz="1400" b="0" i="0" u="none" strike="noStrike" dirty="0">
                          <a:solidFill>
                            <a:srgbClr val="000000"/>
                          </a:solidFill>
                          <a:latin typeface="Arial"/>
                        </a:rPr>
                        <a:t>Transfers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97,062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86,097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78,847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7,250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91.58%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348">
                <a:tc>
                  <a:txBody>
                    <a:bodyPr/>
                    <a:lstStyle/>
                    <a:p>
                      <a:pPr algn="l" fontAlgn="b"/>
                      <a:r>
                        <a:rPr lang="en-ZA" sz="1400" b="0" i="0" u="none" strike="noStrike" dirty="0">
                          <a:solidFill>
                            <a:srgbClr val="000000"/>
                          </a:solidFill>
                          <a:latin typeface="Arial"/>
                        </a:rPr>
                        <a:t>Capital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2,588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2,588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464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2,124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17.93%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050">
                <a:tc>
                  <a:txBody>
                    <a:bodyPr/>
                    <a:lstStyle/>
                    <a:p>
                      <a:pPr algn="l" fontAlgn="b"/>
                      <a:r>
                        <a:rPr lang="en-ZA" sz="1400" b="0" i="0" u="none" strike="noStrike" dirty="0">
                          <a:solidFill>
                            <a:srgbClr val="000000"/>
                          </a:solidFill>
                          <a:latin typeface="Arial"/>
                        </a:rPr>
                        <a:t>Losses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050">
                <a:tc>
                  <a:txBody>
                    <a:bodyPr/>
                    <a:lstStyle/>
                    <a:p>
                      <a:pPr algn="l" fontAlgn="b"/>
                      <a:r>
                        <a:rPr lang="en-ZA" sz="14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587,807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596,646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373,888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213,919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62.66%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Rectangle 8"/>
          <p:cNvSpPr/>
          <p:nvPr/>
        </p:nvSpPr>
        <p:spPr>
          <a:xfrm rot="10800000" flipV="1">
            <a:off x="7643833" y="5829658"/>
            <a:ext cx="857255"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62</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571500" y="1143000"/>
            <a:ext cx="8358188" cy="4278094"/>
          </a:xfrm>
          <a:prstGeom prst="rect">
            <a:avLst/>
          </a:prstGeom>
          <a:noFill/>
          <a:ln w="9525">
            <a:noFill/>
            <a:miter lim="800000"/>
            <a:headEnd/>
            <a:tailEnd/>
          </a:ln>
        </p:spPr>
        <p:txBody>
          <a:bodyPr>
            <a:spAutoFit/>
          </a:bodyPr>
          <a:lstStyle/>
          <a:p>
            <a:r>
              <a:rPr lang="en-US" sz="1600" b="1" dirty="0"/>
              <a:t>REASONS FOR DEVIATIONS</a:t>
            </a:r>
            <a:endParaRPr lang="en-ZA" sz="1600" dirty="0"/>
          </a:p>
          <a:p>
            <a:r>
              <a:rPr lang="en-US" sz="1600" b="1" dirty="0"/>
              <a:t>PROGRAMME 2</a:t>
            </a:r>
          </a:p>
          <a:p>
            <a:r>
              <a:rPr lang="en-US" sz="1600" b="1" dirty="0"/>
              <a:t>Goods &amp; Services</a:t>
            </a:r>
          </a:p>
          <a:p>
            <a:pPr>
              <a:buFont typeface="Arial" charset="0"/>
              <a:buChar char="•"/>
            </a:pPr>
            <a:r>
              <a:rPr lang="en-US" sz="1600" dirty="0"/>
              <a:t>Spending on the DRG Project is slower than expected due to the work planned for the two central hospitals (</a:t>
            </a:r>
            <a:r>
              <a:rPr lang="en-US" sz="1600" dirty="0" err="1"/>
              <a:t>Tygerberg</a:t>
            </a:r>
            <a:r>
              <a:rPr lang="en-US" sz="1600" dirty="0"/>
              <a:t> and Groote </a:t>
            </a:r>
            <a:r>
              <a:rPr lang="en-US" sz="1600" dirty="0" err="1"/>
              <a:t>Schuur</a:t>
            </a:r>
            <a:r>
              <a:rPr lang="en-US" sz="1600" dirty="0"/>
              <a:t>) in the Western Cape was not undertaken. The Province indicated that it has undertaken its own project and hence the service provider could not deploy the data extraction teams to the hospitals and this adversely impacted on spending.</a:t>
            </a:r>
          </a:p>
          <a:p>
            <a:pPr>
              <a:buFont typeface="Arial" charset="0"/>
              <a:buChar char="•"/>
            </a:pPr>
            <a:r>
              <a:rPr lang="en-US" sz="1600" dirty="0"/>
              <a:t>Expenditure is expected to improve as the final report will be submitted by the service provider during the 4</a:t>
            </a:r>
            <a:r>
              <a:rPr lang="en-US" sz="1600" baseline="30000" dirty="0"/>
              <a:t>th</a:t>
            </a:r>
            <a:r>
              <a:rPr lang="en-US" sz="1600" dirty="0"/>
              <a:t> quarter</a:t>
            </a:r>
            <a:endParaRPr lang="en-US" sz="1600" b="1" dirty="0"/>
          </a:p>
          <a:p>
            <a:r>
              <a:rPr lang="en-US" sz="1600" b="1" dirty="0"/>
              <a:t>Transfers</a:t>
            </a:r>
            <a:endParaRPr lang="en-US" sz="1600" dirty="0"/>
          </a:p>
          <a:p>
            <a:pPr>
              <a:buFont typeface="Arial" charset="0"/>
              <a:buChar char="•"/>
            </a:pPr>
            <a:r>
              <a:rPr lang="en-US" sz="1600" dirty="0"/>
              <a:t>The South African Medical Research Council was requested to take over SA Clinical Trials Register from Wits Consortium. The SLA must be finalized before funds can be transferred. </a:t>
            </a:r>
          </a:p>
          <a:p>
            <a:pPr>
              <a:buFont typeface="Arial" charset="0"/>
              <a:buChar char="•"/>
            </a:pPr>
            <a:r>
              <a:rPr lang="en-US" sz="1600" dirty="0"/>
              <a:t>The payment HSRC was done in full.</a:t>
            </a:r>
            <a:endParaRPr lang="en-US" sz="1600" b="1" dirty="0"/>
          </a:p>
          <a:p>
            <a:r>
              <a:rPr lang="en-US" sz="1600" b="1" dirty="0"/>
              <a:t>Capital</a:t>
            </a:r>
            <a:endParaRPr lang="en-US" sz="1600" dirty="0"/>
          </a:p>
          <a:p>
            <a:pPr>
              <a:buFont typeface="Arial" charset="0"/>
              <a:buChar char="•"/>
            </a:pPr>
            <a:r>
              <a:rPr lang="en-US" sz="1600" dirty="0"/>
              <a:t>The ICD10 Browser is in the process of being procured.</a:t>
            </a:r>
            <a:endParaRPr lang="en-ZA" sz="1600" dirty="0"/>
          </a:p>
        </p:txBody>
      </p:sp>
      <p:sp>
        <p:nvSpPr>
          <p:cNvPr id="3" name="Rectangle 2"/>
          <p:cNvSpPr/>
          <p:nvPr/>
        </p:nvSpPr>
        <p:spPr>
          <a:xfrm rot="10800000" flipV="1">
            <a:off x="7572395" y="5898075"/>
            <a:ext cx="824191"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63</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0"/>
            <a:ext cx="5562600"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3:  HIV and AIDS, TB,  Maternal and Child Health</a:t>
            </a:r>
          </a:p>
        </p:txBody>
      </p:sp>
      <p:sp>
        <p:nvSpPr>
          <p:cNvPr id="71683" name="Rectangle 3"/>
          <p:cNvSpPr>
            <a:spLocks noChangeArrowheads="1"/>
          </p:cNvSpPr>
          <p:nvPr/>
        </p:nvSpPr>
        <p:spPr bwMode="auto">
          <a:xfrm>
            <a:off x="2143125" y="1143000"/>
            <a:ext cx="4572000" cy="646113"/>
          </a:xfrm>
          <a:prstGeom prst="rect">
            <a:avLst/>
          </a:prstGeom>
          <a:noFill/>
          <a:ln w="9525">
            <a:noFill/>
            <a:miter lim="800000"/>
            <a:headEnd/>
            <a:tailEnd/>
          </a:ln>
        </p:spPr>
        <p:txBody>
          <a:bodyPr>
            <a:spAutoFit/>
          </a:bodyPr>
          <a:lstStyle/>
          <a:p>
            <a:pPr algn="ctr"/>
            <a:r>
              <a:rPr lang="en-US">
                <a:latin typeface="Trebuchet MS Bold" pitchFamily="34" charset="0"/>
                <a:sym typeface="Trebuchet MS Bold" pitchFamily="34" charset="0"/>
              </a:rPr>
              <a:t>As at 31 December 2015</a:t>
            </a:r>
          </a:p>
          <a:p>
            <a:pPr algn="ctr"/>
            <a:endParaRPr lang="en-US"/>
          </a:p>
        </p:txBody>
      </p:sp>
      <p:graphicFrame>
        <p:nvGraphicFramePr>
          <p:cNvPr id="5" name="Table 4"/>
          <p:cNvGraphicFramePr>
            <a:graphicFrameLocks noGrp="1"/>
          </p:cNvGraphicFramePr>
          <p:nvPr/>
        </p:nvGraphicFramePr>
        <p:xfrm>
          <a:off x="428625" y="1571611"/>
          <a:ext cx="8175851" cy="4138770"/>
        </p:xfrm>
        <a:graphic>
          <a:graphicData uri="http://schemas.openxmlformats.org/drawingml/2006/table">
            <a:tbl>
              <a:tblPr/>
              <a:tblGrid>
                <a:gridCol w="2595288"/>
                <a:gridCol w="1145793"/>
                <a:gridCol w="1145793"/>
                <a:gridCol w="1145793"/>
                <a:gridCol w="1066414"/>
                <a:gridCol w="1076770"/>
              </a:tblGrid>
              <a:tr h="335265">
                <a:tc rowSpan="3">
                  <a:txBody>
                    <a:bodyPr/>
                    <a:lstStyle/>
                    <a:p>
                      <a:pPr algn="ctr" fontAlgn="ctr"/>
                      <a:r>
                        <a:rPr lang="en-ZA" sz="1400" b="1" i="0" u="none" strike="noStrike" dirty="0">
                          <a:solidFill>
                            <a:srgbClr val="000000"/>
                          </a:solidFill>
                          <a:latin typeface="Arial"/>
                        </a:rPr>
                        <a:t>Economic Classification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fontAlgn="ctr"/>
                      <a:endParaRPr lang="en-ZA" sz="1400" b="1" i="0" u="none" strike="noStrike" dirty="0" smtClean="0">
                        <a:solidFill>
                          <a:srgbClr val="000000"/>
                        </a:solidFill>
                        <a:latin typeface="Arial"/>
                      </a:endParaRPr>
                    </a:p>
                    <a:p>
                      <a:pPr algn="ctr" fontAlgn="ctr"/>
                      <a:r>
                        <a:rPr lang="en-ZA" sz="1400" b="1" i="0" u="none" strike="noStrike" dirty="0" smtClean="0">
                          <a:solidFill>
                            <a:srgbClr val="000000"/>
                          </a:solidFill>
                          <a:latin typeface="Arial"/>
                        </a:rPr>
                        <a:t>Adjusted Budget</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Actual Expenditure as on </a:t>
                      </a:r>
                      <a:r>
                        <a:rPr lang="en-ZA" sz="1400" b="1" i="0" u="none" strike="noStrike" dirty="0" smtClean="0">
                          <a:solidFill>
                            <a:srgbClr val="000000"/>
                          </a:solidFill>
                          <a:latin typeface="Arial"/>
                        </a:rPr>
                        <a:t>31 December 2015</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Funds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ZA" sz="14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64868">
                <a:tc vMerge="1">
                  <a:txBody>
                    <a:bodyPr/>
                    <a:lstStyle/>
                    <a:p>
                      <a:endParaRPr lang="en-ZA"/>
                    </a:p>
                  </a:txBody>
                  <a:tcPr/>
                </a:tc>
                <a:tc>
                  <a:txBody>
                    <a:bodyPr/>
                    <a:lstStyle/>
                    <a:p>
                      <a:pPr algn="ctr" fontAlgn="ctr"/>
                      <a:r>
                        <a:rPr lang="en-ZA" sz="1400" b="1" i="0" u="none" strike="noStrike" dirty="0">
                          <a:solidFill>
                            <a:srgbClr val="000000"/>
                          </a:solidFill>
                          <a:latin typeface="Arial"/>
                        </a:rPr>
                        <a:t> Original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335265">
                <a:tc vMerge="1">
                  <a:txBody>
                    <a:bodyPr/>
                    <a:lstStyle/>
                    <a:p>
                      <a:endParaRPr lang="en-ZA"/>
                    </a:p>
                  </a:txBody>
                  <a:tcPr/>
                </a:tc>
                <a:tc>
                  <a:txBody>
                    <a:bodyPr/>
                    <a:lstStyle/>
                    <a:p>
                      <a:pPr algn="ctr" fontAlgn="ctr"/>
                      <a:r>
                        <a:rPr lang="en-ZA" sz="1400" b="1" i="0" u="none" strike="noStrike" dirty="0">
                          <a:solidFill>
                            <a:srgbClr val="000000"/>
                          </a:solidFill>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1" i="0" u="none" strike="noStrike" dirty="0" err="1" smtClean="0">
                          <a:solidFill>
                            <a:srgbClr val="000000"/>
                          </a:solidFill>
                          <a:latin typeface="Arial"/>
                        </a:rPr>
                        <a:t>R'000</a:t>
                      </a:r>
                      <a:endParaRPr lang="en-ZA" sz="1400" b="1" i="0" u="none" strike="noStrike" dirty="0" smtClean="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r>
              <a:tr h="458187">
                <a:tc>
                  <a:txBody>
                    <a:bodyPr/>
                    <a:lstStyle/>
                    <a:p>
                      <a:pPr algn="l" fontAlgn="b"/>
                      <a:r>
                        <a:rPr lang="en-ZA" sz="1400" b="0" i="0" u="none" strike="noStrike" dirty="0">
                          <a:solidFill>
                            <a:srgbClr val="000000"/>
                          </a:solidFill>
                          <a:latin typeface="Arial"/>
                        </a:rPr>
                        <a:t>Compensation of Employees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68,937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72,303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53,346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18,957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73.78%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187">
                <a:tc>
                  <a:txBody>
                    <a:bodyPr/>
                    <a:lstStyle/>
                    <a:p>
                      <a:pPr algn="l" fontAlgn="b"/>
                      <a:r>
                        <a:rPr lang="en-ZA" sz="1400" b="0" i="0" u="none" strike="noStrike" dirty="0">
                          <a:solidFill>
                            <a:srgbClr val="000000"/>
                          </a:solidFill>
                          <a:latin typeface="Arial"/>
                        </a:rPr>
                        <a:t>Goods and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471,006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470,956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126,620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344,336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26.89%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187">
                <a:tc>
                  <a:txBody>
                    <a:bodyPr/>
                    <a:lstStyle/>
                    <a:p>
                      <a:pPr algn="l" fontAlgn="b"/>
                      <a:r>
                        <a:rPr lang="en-ZA" sz="1400" b="0" i="0" u="none" strike="noStrike" dirty="0">
                          <a:solidFill>
                            <a:srgbClr val="000000"/>
                          </a:solidFill>
                          <a:latin typeface="Arial"/>
                        </a:rPr>
                        <a:t>Transfers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13,900,399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13,833,817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10,464,015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3,369,802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75.64%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187">
                <a:tc>
                  <a:txBody>
                    <a:bodyPr/>
                    <a:lstStyle/>
                    <a:p>
                      <a:pPr algn="l" fontAlgn="b"/>
                      <a:r>
                        <a:rPr lang="en-ZA" sz="1400" b="0" i="0" u="none" strike="noStrike" dirty="0">
                          <a:solidFill>
                            <a:srgbClr val="000000"/>
                          </a:solidFill>
                          <a:latin typeface="Arial"/>
                        </a:rPr>
                        <a:t>Capital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1,802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1,802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585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1,217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32.46%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867">
                <a:tc>
                  <a:txBody>
                    <a:bodyPr/>
                    <a:lstStyle/>
                    <a:p>
                      <a:pPr algn="l" fontAlgn="b"/>
                      <a:r>
                        <a:rPr lang="en-ZA" sz="1400" b="0" i="0" u="none" strike="noStrike" dirty="0">
                          <a:solidFill>
                            <a:srgbClr val="000000"/>
                          </a:solidFill>
                          <a:latin typeface="Arial"/>
                        </a:rPr>
                        <a:t>Losses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187">
                <a:tc>
                  <a:txBody>
                    <a:bodyPr/>
                    <a:lstStyle/>
                    <a:p>
                      <a:pPr algn="l" fontAlgn="b"/>
                      <a:r>
                        <a:rPr lang="en-ZA" sz="14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14,442,144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14,378,878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10,644,582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3,797,562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74.03%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rot="10800000" flipV="1">
            <a:off x="7572395" y="5893530"/>
            <a:ext cx="571503"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64</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285720" y="1071546"/>
            <a:ext cx="8429625" cy="4862870"/>
          </a:xfrm>
          <a:prstGeom prst="rect">
            <a:avLst/>
          </a:prstGeom>
          <a:noFill/>
          <a:ln w="9525">
            <a:noFill/>
            <a:miter lim="800000"/>
            <a:headEnd/>
            <a:tailEnd/>
          </a:ln>
        </p:spPr>
        <p:txBody>
          <a:bodyPr>
            <a:spAutoFit/>
          </a:bodyPr>
          <a:lstStyle/>
          <a:p>
            <a:r>
              <a:rPr lang="en-US" b="1" dirty="0"/>
              <a:t>REASONS FOR DEVIATIONS</a:t>
            </a:r>
            <a:endParaRPr lang="en-ZA" dirty="0"/>
          </a:p>
          <a:p>
            <a:r>
              <a:rPr lang="en-US" b="1" dirty="0"/>
              <a:t>PROGRAMME 3</a:t>
            </a:r>
          </a:p>
          <a:p>
            <a:endParaRPr lang="en-US" b="1" u="sng" dirty="0"/>
          </a:p>
          <a:p>
            <a:r>
              <a:rPr lang="en-US" b="1" u="sng" dirty="0"/>
              <a:t> Goods &amp; Services:</a:t>
            </a:r>
            <a:endParaRPr lang="en-ZA" dirty="0"/>
          </a:p>
          <a:p>
            <a:pPr>
              <a:buFont typeface="Arial" charset="0"/>
              <a:buChar char="•"/>
            </a:pPr>
            <a:r>
              <a:rPr lang="en-US" dirty="0"/>
              <a:t> Invoices for condoms ordered will be received the 4</a:t>
            </a:r>
            <a:r>
              <a:rPr lang="en-US" baseline="30000" dirty="0"/>
              <a:t>th</a:t>
            </a:r>
            <a:r>
              <a:rPr lang="en-US" dirty="0"/>
              <a:t> quarter.</a:t>
            </a:r>
            <a:endParaRPr lang="en-ZA" dirty="0"/>
          </a:p>
          <a:p>
            <a:pPr>
              <a:buFont typeface="Arial" charset="0"/>
              <a:buChar char="•"/>
            </a:pPr>
            <a:r>
              <a:rPr lang="en-US" dirty="0"/>
              <a:t>The second round of administering the vaccines for HPV will commence in January 2016 and expenditure expected before end of 4</a:t>
            </a:r>
            <a:r>
              <a:rPr lang="en-US" baseline="30000" dirty="0"/>
              <a:t>th</a:t>
            </a:r>
            <a:r>
              <a:rPr lang="en-US" dirty="0"/>
              <a:t> quarter.</a:t>
            </a:r>
            <a:endParaRPr lang="en-ZA" dirty="0"/>
          </a:p>
          <a:p>
            <a:pPr>
              <a:buFont typeface="Arial" charset="0"/>
              <a:buChar char="•"/>
            </a:pPr>
            <a:r>
              <a:rPr lang="en-US" dirty="0"/>
              <a:t>The Multi-Pronged Mass Media Communications Campaign has only recently kicked off and expenditure to be incurred before the end of March.</a:t>
            </a:r>
            <a:endParaRPr lang="en-ZA" dirty="0"/>
          </a:p>
          <a:p>
            <a:pPr>
              <a:buFont typeface="Arial" charset="0"/>
              <a:buChar char="•"/>
            </a:pPr>
            <a:r>
              <a:rPr lang="en-US" dirty="0"/>
              <a:t>Printing works of the Saving Mothers report, Maternity care guidelines, Cold Chain manual and Screening tools for TB, is in the process of being finalized. </a:t>
            </a:r>
          </a:p>
          <a:p>
            <a:pPr>
              <a:buFont typeface="Arial" charset="0"/>
              <a:buChar char="•"/>
            </a:pPr>
            <a:endParaRPr lang="en-US" dirty="0"/>
          </a:p>
          <a:p>
            <a:r>
              <a:rPr lang="en-US" b="1" u="sng" dirty="0"/>
              <a:t>Payments for capital assets:  </a:t>
            </a:r>
            <a:endParaRPr lang="en-ZA" dirty="0"/>
          </a:p>
          <a:p>
            <a:pPr>
              <a:buFont typeface="Arial" charset="0"/>
              <a:buChar char="•"/>
            </a:pPr>
            <a:r>
              <a:rPr lang="en-ZA" dirty="0"/>
              <a:t>Equipment ordered by the Cluster: Child, Youth and School Health still to be delivered.</a:t>
            </a:r>
          </a:p>
          <a:p>
            <a:endParaRPr lang="en-ZA" sz="2000" dirty="0"/>
          </a:p>
          <a:p>
            <a:endParaRPr lang="en-US" sz="2000" b="1" u="sng" dirty="0"/>
          </a:p>
        </p:txBody>
      </p:sp>
      <p:sp>
        <p:nvSpPr>
          <p:cNvPr id="3" name="Rectangle 2"/>
          <p:cNvSpPr/>
          <p:nvPr/>
        </p:nvSpPr>
        <p:spPr>
          <a:xfrm>
            <a:off x="8072462" y="6215082"/>
            <a:ext cx="629440"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65</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0"/>
            <a:ext cx="5562600" cy="990600"/>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4:  Primary Health Care Services</a:t>
            </a:r>
          </a:p>
        </p:txBody>
      </p:sp>
      <p:sp>
        <p:nvSpPr>
          <p:cNvPr id="73731" name="Rectangle 3"/>
          <p:cNvSpPr>
            <a:spLocks noChangeArrowheads="1"/>
          </p:cNvSpPr>
          <p:nvPr/>
        </p:nvSpPr>
        <p:spPr bwMode="auto">
          <a:xfrm>
            <a:off x="2143125" y="1285875"/>
            <a:ext cx="4572000" cy="646113"/>
          </a:xfrm>
          <a:prstGeom prst="rect">
            <a:avLst/>
          </a:prstGeom>
          <a:noFill/>
          <a:ln w="9525">
            <a:noFill/>
            <a:miter lim="800000"/>
            <a:headEnd/>
            <a:tailEnd/>
          </a:ln>
        </p:spPr>
        <p:txBody>
          <a:bodyPr>
            <a:spAutoFit/>
          </a:bodyPr>
          <a:lstStyle/>
          <a:p>
            <a:pPr algn="ctr"/>
            <a:r>
              <a:rPr lang="en-US">
                <a:latin typeface="Trebuchet MS Bold" pitchFamily="34" charset="0"/>
                <a:sym typeface="Trebuchet MS Bold" pitchFamily="34" charset="0"/>
              </a:rPr>
              <a:t>As at 31 December 2015</a:t>
            </a:r>
          </a:p>
          <a:p>
            <a:pPr algn="ctr"/>
            <a:endParaRPr lang="en-US"/>
          </a:p>
        </p:txBody>
      </p:sp>
      <p:graphicFrame>
        <p:nvGraphicFramePr>
          <p:cNvPr id="5" name="Table 4"/>
          <p:cNvGraphicFramePr>
            <a:graphicFrameLocks noGrp="1"/>
          </p:cNvGraphicFramePr>
          <p:nvPr/>
        </p:nvGraphicFramePr>
        <p:xfrm>
          <a:off x="539750" y="1449859"/>
          <a:ext cx="8032975" cy="4193720"/>
        </p:xfrm>
        <a:graphic>
          <a:graphicData uri="http://schemas.openxmlformats.org/drawingml/2006/table">
            <a:tbl>
              <a:tblPr/>
              <a:tblGrid>
                <a:gridCol w="2443224"/>
                <a:gridCol w="1147680"/>
                <a:gridCol w="1147680"/>
                <a:gridCol w="1147680"/>
                <a:gridCol w="1068169"/>
                <a:gridCol w="1078542"/>
              </a:tblGrid>
              <a:tr h="237874">
                <a:tc rowSpan="3">
                  <a:txBody>
                    <a:bodyPr/>
                    <a:lstStyle/>
                    <a:p>
                      <a:pPr algn="ctr" fontAlgn="ctr"/>
                      <a:r>
                        <a:rPr lang="en-ZA" sz="1400" b="1" i="0" u="none" strike="noStrike" dirty="0">
                          <a:solidFill>
                            <a:srgbClr val="000000"/>
                          </a:solidFill>
                          <a:latin typeface="Arial"/>
                        </a:rPr>
                        <a:t>Economic Classification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fontAlgn="ctr"/>
                      <a:endParaRPr lang="en-ZA" sz="1400" b="1" i="0" u="none" strike="noStrike" dirty="0" smtClean="0">
                        <a:solidFill>
                          <a:srgbClr val="000000"/>
                        </a:solidFill>
                        <a:latin typeface="Arial"/>
                      </a:endParaRPr>
                    </a:p>
                    <a:p>
                      <a:pPr algn="ctr" fontAlgn="ctr"/>
                      <a:r>
                        <a:rPr lang="en-ZA" sz="1400" b="1" i="0" u="none" strike="noStrike" dirty="0" smtClean="0">
                          <a:solidFill>
                            <a:srgbClr val="000000"/>
                          </a:solidFill>
                          <a:latin typeface="Arial"/>
                        </a:rPr>
                        <a:t>Adjusted Budget</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Actual Expenditure as on </a:t>
                      </a:r>
                      <a:r>
                        <a:rPr lang="en-ZA" sz="1400" b="1" i="0" u="none" strike="noStrike" dirty="0" smtClean="0">
                          <a:solidFill>
                            <a:srgbClr val="000000"/>
                          </a:solidFill>
                          <a:latin typeface="Arial"/>
                        </a:rPr>
                        <a:t>31 December 2015</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Funds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ZA" sz="14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762260">
                <a:tc vMerge="1">
                  <a:txBody>
                    <a:bodyPr/>
                    <a:lstStyle/>
                    <a:p>
                      <a:endParaRPr lang="en-ZA"/>
                    </a:p>
                  </a:txBody>
                  <a:tcPr/>
                </a:tc>
                <a:tc>
                  <a:txBody>
                    <a:bodyPr/>
                    <a:lstStyle/>
                    <a:p>
                      <a:pPr algn="ctr" fontAlgn="ctr"/>
                      <a:r>
                        <a:rPr lang="en-ZA" sz="1400" b="1" i="0" u="none" strike="noStrike" dirty="0">
                          <a:solidFill>
                            <a:srgbClr val="000000"/>
                          </a:solidFill>
                          <a:latin typeface="Arial"/>
                        </a:rPr>
                        <a:t> Original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316809">
                <a:tc vMerge="1">
                  <a:txBody>
                    <a:bodyPr/>
                    <a:lstStyle/>
                    <a:p>
                      <a:endParaRPr lang="en-ZA"/>
                    </a:p>
                  </a:txBody>
                  <a:tcPr/>
                </a:tc>
                <a:tc>
                  <a:txBody>
                    <a:bodyPr/>
                    <a:lstStyle/>
                    <a:p>
                      <a:pPr algn="ctr" fontAlgn="ctr"/>
                      <a:r>
                        <a:rPr lang="en-ZA" sz="1400" b="1" i="0" u="none" strike="noStrike" dirty="0">
                          <a:solidFill>
                            <a:srgbClr val="000000"/>
                          </a:solidFill>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smtClean="0">
                          <a:solidFill>
                            <a:srgbClr val="000000"/>
                          </a:solidFill>
                          <a:latin typeface="Arial"/>
                        </a:rPr>
                        <a:t>R’000</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r>
              <a:tr h="482024">
                <a:tc>
                  <a:txBody>
                    <a:bodyPr/>
                    <a:lstStyle/>
                    <a:p>
                      <a:pPr algn="l" fontAlgn="b"/>
                      <a:r>
                        <a:rPr lang="en-ZA" sz="1400" b="0" i="0" u="none" strike="noStrike" dirty="0">
                          <a:solidFill>
                            <a:srgbClr val="000000"/>
                          </a:solidFill>
                          <a:latin typeface="Arial"/>
                        </a:rPr>
                        <a:t>Compensation of Employees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176,511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175,878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126,009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49,869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71.65%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024">
                <a:tc>
                  <a:txBody>
                    <a:bodyPr/>
                    <a:lstStyle/>
                    <a:p>
                      <a:pPr algn="l" fontAlgn="b"/>
                      <a:r>
                        <a:rPr lang="en-ZA" sz="1400" b="0" i="0" u="none" strike="noStrike" dirty="0">
                          <a:solidFill>
                            <a:srgbClr val="000000"/>
                          </a:solidFill>
                          <a:latin typeface="Arial"/>
                        </a:rPr>
                        <a:t>Goods and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43,268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43,813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24,530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19,283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55.99%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024">
                <a:tc>
                  <a:txBody>
                    <a:bodyPr/>
                    <a:lstStyle/>
                    <a:p>
                      <a:pPr algn="l" fontAlgn="b"/>
                      <a:r>
                        <a:rPr lang="en-ZA" sz="1400" b="0" i="0" u="none" strike="noStrike" dirty="0">
                          <a:solidFill>
                            <a:srgbClr val="000000"/>
                          </a:solidFill>
                          <a:latin typeface="Arial"/>
                        </a:rPr>
                        <a:t>Transfers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2,901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2,901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1,947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954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67.11%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024">
                <a:tc>
                  <a:txBody>
                    <a:bodyPr/>
                    <a:lstStyle/>
                    <a:p>
                      <a:pPr algn="l" fontAlgn="b"/>
                      <a:r>
                        <a:rPr lang="en-ZA" sz="1400" b="0" i="0" u="none" strike="noStrike" dirty="0">
                          <a:solidFill>
                            <a:srgbClr val="000000"/>
                          </a:solidFill>
                          <a:latin typeface="Arial"/>
                        </a:rPr>
                        <a:t>Capital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2,325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2,325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1,513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812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65.08%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672">
                <a:tc>
                  <a:txBody>
                    <a:bodyPr/>
                    <a:lstStyle/>
                    <a:p>
                      <a:pPr algn="l" fontAlgn="b"/>
                      <a:r>
                        <a:rPr lang="en-ZA" sz="1400" b="0" i="0" u="none" strike="noStrike" dirty="0">
                          <a:solidFill>
                            <a:srgbClr val="000000"/>
                          </a:solidFill>
                          <a:latin typeface="Arial"/>
                        </a:rPr>
                        <a:t>Losses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617">
                <a:tc>
                  <a:txBody>
                    <a:bodyPr/>
                    <a:lstStyle/>
                    <a:p>
                      <a:pPr algn="l" fontAlgn="b"/>
                      <a:r>
                        <a:rPr lang="en-ZA" sz="14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225,005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224,917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154,030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70,975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68.48%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rot="10800000" flipV="1">
            <a:off x="7643833" y="6143644"/>
            <a:ext cx="928693"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66</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357188" y="1143000"/>
            <a:ext cx="8572500" cy="4739759"/>
          </a:xfrm>
          <a:prstGeom prst="rect">
            <a:avLst/>
          </a:prstGeom>
          <a:noFill/>
          <a:ln w="9525">
            <a:noFill/>
            <a:miter lim="800000"/>
            <a:headEnd/>
            <a:tailEnd/>
          </a:ln>
        </p:spPr>
        <p:txBody>
          <a:bodyPr wrap="square">
            <a:spAutoFit/>
          </a:bodyPr>
          <a:lstStyle/>
          <a:p>
            <a:r>
              <a:rPr lang="en-US" sz="1600" b="1" dirty="0"/>
              <a:t>REASONS FOR DEVIATIONS</a:t>
            </a:r>
            <a:endParaRPr lang="en-ZA" sz="1600" dirty="0"/>
          </a:p>
          <a:p>
            <a:r>
              <a:rPr lang="en-US" sz="1600" b="1" dirty="0"/>
              <a:t>PROGRAMME 4</a:t>
            </a:r>
            <a:endParaRPr lang="en-US" sz="1600" dirty="0"/>
          </a:p>
          <a:p>
            <a:r>
              <a:rPr lang="en-US" sz="1600" b="1" u="sng" dirty="0"/>
              <a:t>Compensation of employees: </a:t>
            </a:r>
            <a:endParaRPr lang="en-ZA" sz="1600" dirty="0"/>
          </a:p>
          <a:p>
            <a:pPr>
              <a:buFont typeface="Arial" charset="0"/>
              <a:buChar char="•"/>
            </a:pPr>
            <a:r>
              <a:rPr lang="en-US" sz="1600" dirty="0"/>
              <a:t>4 new positions for Port Health Services in the process of being filled. </a:t>
            </a:r>
            <a:endParaRPr lang="en-ZA" sz="1600" dirty="0"/>
          </a:p>
          <a:p>
            <a:endParaRPr lang="en-ZA" sz="1600" dirty="0"/>
          </a:p>
          <a:p>
            <a:r>
              <a:rPr lang="en-ZA" sz="1600" dirty="0"/>
              <a:t> </a:t>
            </a:r>
            <a:r>
              <a:rPr lang="en-US" sz="1600" b="1" u="sng" dirty="0"/>
              <a:t>Goods and services: </a:t>
            </a:r>
            <a:endParaRPr lang="en-ZA" sz="1600" dirty="0"/>
          </a:p>
          <a:p>
            <a:pPr>
              <a:buFont typeface="Arial" charset="0"/>
              <a:buChar char="•"/>
            </a:pPr>
            <a:r>
              <a:rPr lang="en-US" sz="1600" dirty="0"/>
              <a:t>Invoices for procurement </a:t>
            </a:r>
            <a:r>
              <a:rPr lang="en-ZA" sz="1600" dirty="0"/>
              <a:t>insecticide against mosquitoes' (DTT)</a:t>
            </a:r>
            <a:r>
              <a:rPr lang="en-US" sz="1600" dirty="0"/>
              <a:t> have not yet been    received.</a:t>
            </a:r>
            <a:endParaRPr lang="en-ZA" sz="1600" dirty="0"/>
          </a:p>
          <a:p>
            <a:pPr>
              <a:buFont typeface="Arial" charset="0"/>
              <a:buChar char="•"/>
            </a:pPr>
            <a:r>
              <a:rPr lang="en-US" sz="1600" dirty="0"/>
              <a:t>Invoices for National Antenatal Sentinel HIV Prevalence Survey are awaited.</a:t>
            </a:r>
          </a:p>
          <a:p>
            <a:pPr>
              <a:buFont typeface="Arial" charset="0"/>
              <a:buChar char="•"/>
            </a:pPr>
            <a:r>
              <a:rPr lang="en-US" sz="1600" dirty="0"/>
              <a:t>The Awareness and education of public on mental health project is conducted in six phases and invoices are paid after each phase has been completed.</a:t>
            </a:r>
            <a:endParaRPr lang="en-ZA" sz="1600" dirty="0"/>
          </a:p>
          <a:p>
            <a:endParaRPr lang="en-US" sz="1600" b="1" u="sng" dirty="0"/>
          </a:p>
          <a:p>
            <a:r>
              <a:rPr lang="en-US" sz="1600" b="1" u="sng" dirty="0"/>
              <a:t>Transfers and subsidies:</a:t>
            </a:r>
            <a:endParaRPr lang="en-ZA" sz="1600" dirty="0"/>
          </a:p>
          <a:p>
            <a:pPr>
              <a:buFont typeface="Arial" charset="0"/>
              <a:buChar char="•"/>
            </a:pPr>
            <a:r>
              <a:rPr lang="en-US" sz="1600" dirty="0"/>
              <a:t>Transfers to National Council Against Smoking still to be effected.</a:t>
            </a:r>
            <a:endParaRPr lang="en-ZA" sz="1600" dirty="0"/>
          </a:p>
          <a:p>
            <a:r>
              <a:rPr lang="en-US" sz="1600" b="1" dirty="0"/>
              <a:t> </a:t>
            </a:r>
          </a:p>
          <a:p>
            <a:r>
              <a:rPr lang="en-US" sz="1600" b="1" u="sng" dirty="0"/>
              <a:t>Payments for capital assets:  </a:t>
            </a:r>
            <a:endParaRPr lang="en-ZA" sz="1600" dirty="0"/>
          </a:p>
          <a:p>
            <a:pPr>
              <a:buFont typeface="Arial" charset="0"/>
              <a:buChar char="•"/>
            </a:pPr>
            <a:r>
              <a:rPr lang="en-ZA" sz="1600" dirty="0"/>
              <a:t>Equipment to the value of R1 million ordered for Communicable Diseases Cluster still to be delivered by suppliers. </a:t>
            </a:r>
          </a:p>
          <a:p>
            <a:pPr>
              <a:buFont typeface="Arial" charset="0"/>
              <a:buChar char="•"/>
            </a:pPr>
            <a:endParaRPr lang="en-ZA" sz="1400" dirty="0"/>
          </a:p>
        </p:txBody>
      </p:sp>
      <p:sp>
        <p:nvSpPr>
          <p:cNvPr id="3" name="Rectangle 2"/>
          <p:cNvSpPr/>
          <p:nvPr/>
        </p:nvSpPr>
        <p:spPr>
          <a:xfrm>
            <a:off x="8286776" y="6198990"/>
            <a:ext cx="642942"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67</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0063" y="0"/>
            <a:ext cx="6500812" cy="990600"/>
          </a:xfrm>
          <a:prstGeom prst="rect">
            <a:avLst/>
          </a:prstGeom>
        </p:spPr>
        <p:txBody>
          <a:bodyPr anchor="b">
            <a:normAutofit fontScale="92500"/>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5: Hospitals, Tertiary Health Services and HR Development</a:t>
            </a:r>
          </a:p>
        </p:txBody>
      </p:sp>
      <p:sp>
        <p:nvSpPr>
          <p:cNvPr id="75779" name="Rectangle 3"/>
          <p:cNvSpPr>
            <a:spLocks noChangeArrowheads="1"/>
          </p:cNvSpPr>
          <p:nvPr/>
        </p:nvSpPr>
        <p:spPr bwMode="auto">
          <a:xfrm>
            <a:off x="2143125" y="1143000"/>
            <a:ext cx="4572000" cy="646113"/>
          </a:xfrm>
          <a:prstGeom prst="rect">
            <a:avLst/>
          </a:prstGeom>
          <a:noFill/>
          <a:ln w="9525">
            <a:noFill/>
            <a:miter lim="800000"/>
            <a:headEnd/>
            <a:tailEnd/>
          </a:ln>
        </p:spPr>
        <p:txBody>
          <a:bodyPr>
            <a:spAutoFit/>
          </a:bodyPr>
          <a:lstStyle/>
          <a:p>
            <a:pPr algn="ctr"/>
            <a:r>
              <a:rPr lang="en-US">
                <a:latin typeface="Trebuchet MS Bold" pitchFamily="34" charset="0"/>
                <a:sym typeface="Trebuchet MS Bold" pitchFamily="34" charset="0"/>
              </a:rPr>
              <a:t>As at 31 December 2015</a:t>
            </a:r>
          </a:p>
          <a:p>
            <a:pPr algn="ctr"/>
            <a:endParaRPr lang="en-US"/>
          </a:p>
        </p:txBody>
      </p:sp>
      <p:graphicFrame>
        <p:nvGraphicFramePr>
          <p:cNvPr id="5" name="Table 4"/>
          <p:cNvGraphicFramePr>
            <a:graphicFrameLocks noGrp="1"/>
          </p:cNvGraphicFramePr>
          <p:nvPr/>
        </p:nvGraphicFramePr>
        <p:xfrm>
          <a:off x="357158" y="1500174"/>
          <a:ext cx="8032406" cy="4015894"/>
        </p:xfrm>
        <a:graphic>
          <a:graphicData uri="http://schemas.openxmlformats.org/drawingml/2006/table">
            <a:tbl>
              <a:tblPr/>
              <a:tblGrid>
                <a:gridCol w="2442503"/>
                <a:gridCol w="1078339"/>
                <a:gridCol w="1144285"/>
                <a:gridCol w="1144285"/>
                <a:gridCol w="1049747"/>
                <a:gridCol w="1173247"/>
              </a:tblGrid>
              <a:tr h="204965">
                <a:tc rowSpan="3">
                  <a:txBody>
                    <a:bodyPr/>
                    <a:lstStyle/>
                    <a:p>
                      <a:pPr algn="ctr" fontAlgn="ctr"/>
                      <a:r>
                        <a:rPr lang="en-ZA" sz="1400" b="1" i="0" u="none" strike="noStrike" dirty="0">
                          <a:solidFill>
                            <a:srgbClr val="000000"/>
                          </a:solidFill>
                          <a:latin typeface="Arial"/>
                        </a:rPr>
                        <a:t>Economic Classification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fontAlgn="ctr"/>
                      <a:endParaRPr lang="en-ZA" sz="1400" b="1" i="0" u="none" strike="noStrike" dirty="0" smtClean="0">
                        <a:solidFill>
                          <a:srgbClr val="000000"/>
                        </a:solidFill>
                        <a:latin typeface="Arial"/>
                      </a:endParaRPr>
                    </a:p>
                    <a:p>
                      <a:pPr algn="ctr" fontAlgn="ctr"/>
                      <a:r>
                        <a:rPr lang="en-ZA" sz="1400" b="1" i="0" u="none" strike="noStrike" dirty="0" smtClean="0">
                          <a:solidFill>
                            <a:srgbClr val="000000"/>
                          </a:solidFill>
                          <a:latin typeface="Arial"/>
                        </a:rPr>
                        <a:t>Adjusted Budget</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Actual Expenditure as on </a:t>
                      </a:r>
                      <a:r>
                        <a:rPr lang="en-ZA" sz="1400" b="1" i="0" u="none" strike="noStrike" dirty="0" smtClean="0">
                          <a:solidFill>
                            <a:srgbClr val="000000"/>
                          </a:solidFill>
                          <a:latin typeface="Arial"/>
                        </a:rPr>
                        <a:t>31 December 2015</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Funds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ZA" sz="14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723729">
                <a:tc vMerge="1">
                  <a:txBody>
                    <a:bodyPr/>
                    <a:lstStyle/>
                    <a:p>
                      <a:endParaRPr lang="en-ZA"/>
                    </a:p>
                  </a:txBody>
                  <a:tcPr/>
                </a:tc>
                <a:tc>
                  <a:txBody>
                    <a:bodyPr/>
                    <a:lstStyle/>
                    <a:p>
                      <a:pPr algn="ctr" fontAlgn="ctr"/>
                      <a:r>
                        <a:rPr lang="en-ZA" sz="1400" b="1" i="0" u="none" strike="noStrike" dirty="0">
                          <a:solidFill>
                            <a:srgbClr val="000000"/>
                          </a:solidFill>
                          <a:latin typeface="Arial"/>
                        </a:rPr>
                        <a:t> Original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322099">
                <a:tc vMerge="1">
                  <a:txBody>
                    <a:bodyPr/>
                    <a:lstStyle/>
                    <a:p>
                      <a:endParaRPr lang="en-ZA"/>
                    </a:p>
                  </a:txBody>
                  <a:tcPr/>
                </a:tc>
                <a:tc>
                  <a:txBody>
                    <a:bodyPr/>
                    <a:lstStyle/>
                    <a:p>
                      <a:pPr algn="ctr" fontAlgn="ctr"/>
                      <a:r>
                        <a:rPr lang="en-ZA" sz="1400" b="1" i="0" u="none" strike="noStrike" dirty="0">
                          <a:solidFill>
                            <a:srgbClr val="000000"/>
                          </a:solidFill>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1" i="0" u="none" strike="noStrike" dirty="0" err="1" smtClean="0">
                          <a:solidFill>
                            <a:srgbClr val="000000"/>
                          </a:solidFill>
                          <a:latin typeface="Arial"/>
                        </a:rPr>
                        <a:t>R'000</a:t>
                      </a:r>
                      <a:endParaRPr lang="en-ZA" sz="1400" b="1" i="0" u="none" strike="noStrike" dirty="0" smtClean="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r>
              <a:tr h="399782">
                <a:tc>
                  <a:txBody>
                    <a:bodyPr/>
                    <a:lstStyle/>
                    <a:p>
                      <a:pPr algn="l" fontAlgn="b"/>
                      <a:r>
                        <a:rPr lang="en-ZA" sz="1400" b="0" i="0" u="none" strike="noStrike" dirty="0">
                          <a:solidFill>
                            <a:srgbClr val="000000"/>
                          </a:solidFill>
                          <a:latin typeface="Arial"/>
                        </a:rPr>
                        <a:t>Compensation of Employees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116,037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116,037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83,398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32,639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71.87%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782">
                <a:tc>
                  <a:txBody>
                    <a:bodyPr/>
                    <a:lstStyle/>
                    <a:p>
                      <a:pPr algn="l" fontAlgn="b"/>
                      <a:r>
                        <a:rPr lang="en-ZA" sz="1400" b="0" i="0" u="none" strike="noStrike" dirty="0">
                          <a:solidFill>
                            <a:srgbClr val="000000"/>
                          </a:solidFill>
                          <a:latin typeface="Arial"/>
                        </a:rPr>
                        <a:t>Goods and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344,477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243,977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165,083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78,894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67.66%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782">
                <a:tc>
                  <a:txBody>
                    <a:bodyPr/>
                    <a:lstStyle/>
                    <a:p>
                      <a:pPr algn="l" fontAlgn="b"/>
                      <a:r>
                        <a:rPr lang="en-ZA" sz="1400" b="0" i="0" u="none" strike="noStrike" dirty="0">
                          <a:solidFill>
                            <a:srgbClr val="000000"/>
                          </a:solidFill>
                          <a:latin typeface="Arial"/>
                        </a:rPr>
                        <a:t>Transfers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18,048,519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18,195,941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13,613,746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4,582,195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74.82%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782">
                <a:tc>
                  <a:txBody>
                    <a:bodyPr/>
                    <a:lstStyle/>
                    <a:p>
                      <a:pPr algn="l" fontAlgn="b"/>
                      <a:r>
                        <a:rPr lang="en-ZA" sz="1400" b="0" i="0" u="none" strike="noStrike" dirty="0">
                          <a:solidFill>
                            <a:srgbClr val="000000"/>
                          </a:solidFill>
                          <a:latin typeface="Arial"/>
                        </a:rPr>
                        <a:t>Capital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650,032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437,076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247,162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189,914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56.55%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620">
                <a:tc>
                  <a:txBody>
                    <a:bodyPr/>
                    <a:lstStyle/>
                    <a:p>
                      <a:pPr algn="l" fontAlgn="b"/>
                      <a:r>
                        <a:rPr lang="en-ZA" sz="1400" b="0" i="0" u="none" strike="noStrike" dirty="0">
                          <a:solidFill>
                            <a:srgbClr val="000000"/>
                          </a:solidFill>
                          <a:latin typeface="Arial"/>
                        </a:rPr>
                        <a:t>Losses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782">
                <a:tc>
                  <a:txBody>
                    <a:bodyPr/>
                    <a:lstStyle/>
                    <a:p>
                      <a:pPr algn="l" fontAlgn="b"/>
                      <a:r>
                        <a:rPr lang="en-ZA" sz="14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19,159,065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18,993,031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14,109,526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5,049,539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74.29%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rot="10800000" flipV="1">
            <a:off x="8286775" y="6058051"/>
            <a:ext cx="500065"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68</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428625" y="1143000"/>
            <a:ext cx="8501063" cy="4524375"/>
          </a:xfrm>
          <a:prstGeom prst="rect">
            <a:avLst/>
          </a:prstGeom>
          <a:noFill/>
          <a:ln w="9525">
            <a:noFill/>
            <a:miter lim="800000"/>
            <a:headEnd/>
            <a:tailEnd/>
          </a:ln>
        </p:spPr>
        <p:txBody>
          <a:bodyPr>
            <a:spAutoFit/>
          </a:bodyPr>
          <a:lstStyle/>
          <a:p>
            <a:r>
              <a:rPr lang="en-US" sz="1600" b="1" dirty="0"/>
              <a:t>REASONS FOR DEVIATIONS</a:t>
            </a:r>
            <a:endParaRPr lang="en-ZA" sz="1600" dirty="0"/>
          </a:p>
          <a:p>
            <a:r>
              <a:rPr lang="en-US" sz="1600" b="1" dirty="0"/>
              <a:t>PROGRAMME 5</a:t>
            </a:r>
          </a:p>
          <a:p>
            <a:r>
              <a:rPr lang="en-US" sz="1600" b="1" u="sng" dirty="0"/>
              <a:t>Compensation of employees: </a:t>
            </a:r>
            <a:endParaRPr lang="en-ZA" sz="1600" dirty="0"/>
          </a:p>
          <a:p>
            <a:pPr>
              <a:buFont typeface="Arial" charset="0"/>
              <a:buChar char="•"/>
            </a:pPr>
            <a:r>
              <a:rPr lang="en-US" sz="1600" dirty="0"/>
              <a:t>Vacant positions in the process of being filled. </a:t>
            </a:r>
            <a:endParaRPr lang="en-ZA" sz="1600" dirty="0"/>
          </a:p>
          <a:p>
            <a:r>
              <a:rPr lang="en-US" sz="1600" dirty="0"/>
              <a:t> </a:t>
            </a:r>
            <a:endParaRPr lang="en-ZA" sz="1600" dirty="0"/>
          </a:p>
          <a:p>
            <a:r>
              <a:rPr lang="en-US" sz="1600" b="1" u="sng" dirty="0"/>
              <a:t>Goods and services: </a:t>
            </a:r>
            <a:endParaRPr lang="en-ZA" sz="1600" dirty="0"/>
          </a:p>
          <a:p>
            <a:pPr>
              <a:buFont typeface="Arial" charset="0"/>
              <a:buChar char="•"/>
            </a:pPr>
            <a:r>
              <a:rPr lang="en-ZA" sz="1600" dirty="0"/>
              <a:t>Invoices for minor equipment for infrastructure indirect grant ordered on behalf of Provinces, outstanding R25 million and not yet delivered</a:t>
            </a:r>
          </a:p>
          <a:p>
            <a:pPr>
              <a:buFont typeface="Arial" charset="0"/>
              <a:buChar char="•"/>
            </a:pPr>
            <a:r>
              <a:rPr lang="en-US" sz="1600" dirty="0"/>
              <a:t>Payments to the universities for the uptake of medical students of R40 million was done in January 2016.</a:t>
            </a:r>
          </a:p>
          <a:p>
            <a:pPr>
              <a:buFont typeface="Arial" charset="0"/>
              <a:buChar char="•"/>
            </a:pPr>
            <a:r>
              <a:rPr lang="en-US" sz="1600" dirty="0"/>
              <a:t>Invoices for maintenance work done at health facilities was received but will be paid in January 2016</a:t>
            </a:r>
            <a:endParaRPr lang="en-ZA" sz="1600" dirty="0"/>
          </a:p>
          <a:p>
            <a:r>
              <a:rPr lang="en-US" sz="1600" dirty="0"/>
              <a:t> </a:t>
            </a:r>
            <a:endParaRPr lang="en-ZA" sz="1600" dirty="0"/>
          </a:p>
          <a:p>
            <a:r>
              <a:rPr lang="en-US" sz="1600" dirty="0"/>
              <a:t> </a:t>
            </a:r>
            <a:r>
              <a:rPr lang="en-US" sz="1600" b="1" u="sng" dirty="0"/>
              <a:t>Payments for capital assets:</a:t>
            </a:r>
            <a:endParaRPr lang="en-ZA" sz="1600" dirty="0"/>
          </a:p>
          <a:p>
            <a:pPr>
              <a:buFont typeface="Arial" charset="0"/>
              <a:buChar char="•"/>
            </a:pPr>
            <a:r>
              <a:rPr lang="en-US" sz="1600" dirty="0"/>
              <a:t> Invoices for orders placed to the value of R197.4 million still to be received </a:t>
            </a:r>
            <a:endParaRPr lang="en-ZA" sz="1600" dirty="0"/>
          </a:p>
          <a:p>
            <a:pPr>
              <a:buFont typeface="Arial" charset="0"/>
              <a:buChar char="•"/>
            </a:pPr>
            <a:r>
              <a:rPr lang="en-US" sz="1600" dirty="0"/>
              <a:t>Laboratory equipment to the value of R7 million ordered but not yet delivered.</a:t>
            </a:r>
          </a:p>
          <a:p>
            <a:pPr>
              <a:buFont typeface="Arial" charset="0"/>
              <a:buChar char="•"/>
            </a:pPr>
            <a:r>
              <a:rPr lang="en-US" sz="1600" dirty="0"/>
              <a:t>IT equipment to the value of R50 million was procured on behalf of Provinces after approval by Treasury during the adjustment budget. Invoices still to be reconciled and paid.</a:t>
            </a:r>
            <a:endParaRPr lang="en-ZA" sz="1600" dirty="0"/>
          </a:p>
        </p:txBody>
      </p:sp>
      <p:sp>
        <p:nvSpPr>
          <p:cNvPr id="3" name="Rectangle 2"/>
          <p:cNvSpPr/>
          <p:nvPr/>
        </p:nvSpPr>
        <p:spPr>
          <a:xfrm>
            <a:off x="7929586" y="6198990"/>
            <a:ext cx="1000131"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69</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13315"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0" y="0"/>
            <a:ext cx="7235825" cy="990600"/>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Programme 1: Administration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9" name="Table 8"/>
          <p:cNvGraphicFramePr>
            <a:graphicFrameLocks noGrp="1"/>
          </p:cNvGraphicFramePr>
          <p:nvPr/>
        </p:nvGraphicFramePr>
        <p:xfrm>
          <a:off x="0" y="1052513"/>
          <a:ext cx="8964487" cy="4503408"/>
        </p:xfrm>
        <a:graphic>
          <a:graphicData uri="http://schemas.openxmlformats.org/drawingml/2006/table">
            <a:tbl>
              <a:tblPr firstRow="1" bandRow="1">
                <a:tableStyleId>{5C22544A-7EE6-4342-B048-85BDC9FD1C3A}</a:tableStyleId>
              </a:tblPr>
              <a:tblGrid>
                <a:gridCol w="2364413"/>
                <a:gridCol w="1591290"/>
                <a:gridCol w="1597004"/>
                <a:gridCol w="1753311"/>
                <a:gridCol w="1658469"/>
              </a:tblGrid>
              <a:tr h="396192">
                <a:tc>
                  <a:txBody>
                    <a:bodyPr/>
                    <a:lstStyle/>
                    <a:p>
                      <a:r>
                        <a:rPr lang="en-US" sz="1000" dirty="0" smtClean="0">
                          <a:latin typeface="Arial Black" pitchFamily="34" charset="0"/>
                        </a:rPr>
                        <a:t>Strategic Objective</a:t>
                      </a:r>
                      <a:endParaRPr lang="en-US" sz="1000" dirty="0">
                        <a:latin typeface="Arial Black" pitchFamily="34" charset="0"/>
                      </a:endParaRPr>
                    </a:p>
                  </a:txBody>
                  <a:tcPr marT="45714" marB="45714"/>
                </a:tc>
                <a:tc>
                  <a:txBody>
                    <a:bodyPr/>
                    <a:lstStyle/>
                    <a:p>
                      <a:r>
                        <a:rPr lang="en-US" sz="1000" dirty="0" smtClean="0">
                          <a:latin typeface="Arial Black" pitchFamily="34" charset="0"/>
                        </a:rPr>
                        <a:t>Indicator</a:t>
                      </a:r>
                      <a:endParaRPr lang="en-US" sz="1000" dirty="0">
                        <a:latin typeface="Arial Black" pitchFamily="34" charset="0"/>
                      </a:endParaRPr>
                    </a:p>
                  </a:txBody>
                  <a:tcPr marT="45714" marB="45714"/>
                </a:tc>
                <a:tc>
                  <a:txBody>
                    <a:bodyPr/>
                    <a:lstStyle/>
                    <a:p>
                      <a:r>
                        <a:rPr lang="en-US" sz="1000" dirty="0" smtClean="0">
                          <a:latin typeface="Arial Black" pitchFamily="34" charset="0"/>
                        </a:rPr>
                        <a:t>Target</a:t>
                      </a:r>
                      <a:endParaRPr lang="en-US" sz="1000" dirty="0">
                        <a:latin typeface="Arial Black" pitchFamily="34" charset="0"/>
                      </a:endParaRPr>
                    </a:p>
                  </a:txBody>
                  <a:tcPr marT="45714" marB="45714"/>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T="45714" marB="45714"/>
                </a:tc>
              </a:tr>
              <a:tr h="1764235">
                <a:tc>
                  <a:txBody>
                    <a:bodyPr/>
                    <a:lstStyle/>
                    <a:p>
                      <a:pPr>
                        <a:lnSpc>
                          <a:spcPct val="115000"/>
                        </a:lnSpc>
                        <a:spcAft>
                          <a:spcPts val="0"/>
                        </a:spcAft>
                      </a:pPr>
                      <a:r>
                        <a:rPr lang="en-ZA" sz="1000" dirty="0">
                          <a:latin typeface="Arial Black" pitchFamily="34" charset="0"/>
                          <a:ea typeface="Calibri"/>
                          <a:cs typeface="Arial"/>
                        </a:rPr>
                        <a:t>Ensure efficient and responsive Human Resource Services through the implementation of efficient recruitment processes and responsive Human Resource support programmes</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a:latin typeface="Arial Black" pitchFamily="34" charset="0"/>
                          <a:ea typeface="Calibri"/>
                          <a:cs typeface="Arial"/>
                        </a:rPr>
                        <a:t>Develop and Implement Employee wellness programme that comply with Public Service Regulations (PSR) and Employee Health and Wellness Strategic Framework(EHWSF)</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smtClean="0">
                          <a:solidFill>
                            <a:schemeClr val="tx2">
                              <a:lumMod val="60000"/>
                              <a:lumOff val="40000"/>
                            </a:schemeClr>
                          </a:solidFill>
                          <a:latin typeface="Arial Black" pitchFamily="34" charset="0"/>
                          <a:ea typeface="Calibri"/>
                          <a:cs typeface="Arial"/>
                        </a:rPr>
                        <a:t>Annual: </a:t>
                      </a:r>
                      <a:r>
                        <a:rPr lang="en-ZA" sz="1000" dirty="0" smtClean="0">
                          <a:latin typeface="Arial Black" pitchFamily="34" charset="0"/>
                          <a:ea typeface="Calibri"/>
                          <a:cs typeface="Arial"/>
                        </a:rPr>
                        <a:t>EHW </a:t>
                      </a:r>
                      <a:r>
                        <a:rPr lang="en-ZA" sz="1000" dirty="0">
                          <a:latin typeface="Arial Black" pitchFamily="34" charset="0"/>
                          <a:ea typeface="Calibri"/>
                          <a:cs typeface="Arial"/>
                        </a:rPr>
                        <a:t>induction programme to Port Health employees</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kern="1200" dirty="0" smtClean="0">
                          <a:solidFill>
                            <a:schemeClr val="tx1"/>
                          </a:solidFill>
                          <a:latin typeface="Arial Black" pitchFamily="34" charset="0"/>
                          <a:ea typeface="+mn-ea"/>
                          <a:cs typeface="+mn-cs"/>
                        </a:rPr>
                        <a:t>Q2 : Induction</a:t>
                      </a:r>
                      <a:r>
                        <a:rPr lang="en-ZA" sz="1000" kern="1200" baseline="0" dirty="0" smtClean="0">
                          <a:solidFill>
                            <a:schemeClr val="tx1"/>
                          </a:solidFill>
                          <a:latin typeface="Arial Black" pitchFamily="34" charset="0"/>
                          <a:ea typeface="+mn-ea"/>
                          <a:cs typeface="+mn-cs"/>
                        </a:rPr>
                        <a:t> workshops held in Western Cape and Limpopo</a:t>
                      </a:r>
                    </a:p>
                    <a:p>
                      <a:pPr>
                        <a:lnSpc>
                          <a:spcPct val="115000"/>
                        </a:lnSpc>
                        <a:spcAft>
                          <a:spcPts val="0"/>
                        </a:spcAft>
                      </a:pPr>
                      <a:endParaRPr lang="en-ZA" sz="1000" kern="1200" dirty="0" smtClean="0">
                        <a:solidFill>
                          <a:schemeClr val="tx1"/>
                        </a:solidFill>
                        <a:latin typeface="Arial Black" pitchFamily="34" charset="0"/>
                        <a:ea typeface="+mn-ea"/>
                        <a:cs typeface="+mn-cs"/>
                      </a:endParaRPr>
                    </a:p>
                    <a:p>
                      <a:pPr>
                        <a:lnSpc>
                          <a:spcPct val="115000"/>
                        </a:lnSpc>
                        <a:spcAft>
                          <a:spcPts val="0"/>
                        </a:spcAft>
                      </a:pPr>
                      <a:r>
                        <a:rPr lang="en-ZA" sz="1000" kern="1200" dirty="0" smtClean="0">
                          <a:solidFill>
                            <a:schemeClr val="tx1"/>
                          </a:solidFill>
                          <a:latin typeface="Arial Black" pitchFamily="34" charset="0"/>
                          <a:ea typeface="+mn-ea"/>
                          <a:cs typeface="+mn-cs"/>
                        </a:rPr>
                        <a:t>Q3:  Induction workshops held in Gauteng, KwaZulu-Natal, Free State, Mpumalanga and North West .147 Port Health employees attended  </a:t>
                      </a:r>
                      <a:endParaRPr lang="en-ZA" sz="1000" dirty="0">
                        <a:solidFill>
                          <a:schemeClr val="tx1"/>
                        </a:solidFill>
                        <a:latin typeface="Arial Black" pitchFamily="34" charset="0"/>
                        <a:ea typeface="Calibri"/>
                        <a:cs typeface="Times New Roman"/>
                      </a:endParaRPr>
                    </a:p>
                  </a:txBody>
                  <a:tcPr marL="68580" marR="68580" marT="0" marB="0"/>
                </a:tc>
                <a:tc>
                  <a:txBody>
                    <a:bodyPr/>
                    <a:lstStyle/>
                    <a:p>
                      <a:pPr algn="l" fontAlgn="b"/>
                      <a:endParaRPr lang="en-ZA" sz="1000" b="0" i="0" u="none" strike="noStrike" dirty="0">
                        <a:solidFill>
                          <a:schemeClr val="tx1"/>
                        </a:solidFill>
                        <a:latin typeface="Arial Black" pitchFamily="34" charset="0"/>
                      </a:endParaRPr>
                    </a:p>
                  </a:txBody>
                  <a:tcPr marL="0" marR="0" marT="0" marB="0">
                    <a:solidFill>
                      <a:srgbClr val="00B050"/>
                    </a:solidFill>
                  </a:tcPr>
                </a:tc>
              </a:tr>
              <a:tr h="937146">
                <a:tc>
                  <a:txBody>
                    <a:bodyPr/>
                    <a:lstStyle/>
                    <a:p>
                      <a:pPr>
                        <a:lnSpc>
                          <a:spcPct val="115000"/>
                        </a:lnSpc>
                        <a:spcAft>
                          <a:spcPts val="0"/>
                        </a:spcAft>
                      </a:pPr>
                      <a:r>
                        <a:rPr lang="en-ZA" sz="1000" dirty="0">
                          <a:latin typeface="Arial Black" pitchFamily="34" charset="0"/>
                          <a:ea typeface="Calibri"/>
                          <a:cs typeface="Arial"/>
                        </a:rPr>
                        <a:t>Fully implement the Departmental Information Communication Technology (ICT) Service Continuity Plan by the 31st of March 2018</a:t>
                      </a: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ZA" sz="1000" dirty="0">
                          <a:latin typeface="Arial Black" pitchFamily="34" charset="0"/>
                          <a:ea typeface="Calibri"/>
                          <a:cs typeface="Arial"/>
                        </a:rPr>
                        <a:t>Establish ability to access domain services outside the NDoH premises</a:t>
                      </a:r>
                      <a:endParaRPr lang="en-ZA" sz="1000" dirty="0">
                        <a:latin typeface="Arial Black" pitchFamily="34" charset="0"/>
                        <a:ea typeface="Calibri"/>
                        <a:cs typeface="Times New Roman"/>
                      </a:endParaRPr>
                    </a:p>
                  </a:txBody>
                  <a:tcPr marL="68580" marR="68580" marT="0" marB="0"/>
                </a:tc>
                <a:tc>
                  <a:txBody>
                    <a:bodyPr/>
                    <a:lstStyle/>
                    <a:p>
                      <a:r>
                        <a:rPr lang="en-ZA" sz="1000" dirty="0" smtClean="0">
                          <a:solidFill>
                            <a:schemeClr val="tx2">
                              <a:lumMod val="60000"/>
                              <a:lumOff val="40000"/>
                            </a:schemeClr>
                          </a:solidFill>
                          <a:latin typeface="Arial Black" pitchFamily="34" charset="0"/>
                          <a:ea typeface="Calibri"/>
                          <a:cs typeface="Arial"/>
                        </a:rPr>
                        <a:t>Quarter  2 target: </a:t>
                      </a:r>
                      <a:r>
                        <a:rPr lang="en-ZA" sz="1000" dirty="0" smtClean="0">
                          <a:solidFill>
                            <a:schemeClr val="tx1"/>
                          </a:solidFill>
                          <a:latin typeface="Arial Black" pitchFamily="34" charset="0"/>
                          <a:ea typeface="Calibri"/>
                          <a:cs typeface="Arial"/>
                        </a:rPr>
                        <a:t>Configure domain services.</a:t>
                      </a:r>
                    </a:p>
                    <a:p>
                      <a:r>
                        <a:rPr lang="en-ZA" sz="1000" dirty="0" smtClean="0">
                          <a:solidFill>
                            <a:schemeClr val="tx1"/>
                          </a:solidFill>
                          <a:latin typeface="Arial Black" pitchFamily="34" charset="0"/>
                          <a:ea typeface="Calibri"/>
                          <a:cs typeface="Arial"/>
                        </a:rPr>
                        <a:t>Test</a:t>
                      </a:r>
                      <a:r>
                        <a:rPr lang="en-ZA" sz="1000" baseline="0" dirty="0" smtClean="0">
                          <a:solidFill>
                            <a:schemeClr val="tx1"/>
                          </a:solidFill>
                          <a:latin typeface="Arial Black" pitchFamily="34" charset="0"/>
                          <a:ea typeface="Calibri"/>
                          <a:cs typeface="Arial"/>
                        </a:rPr>
                        <a:t> recovery of email data</a:t>
                      </a:r>
                      <a:endParaRPr lang="en-ZA" sz="1000" dirty="0" smtClean="0">
                        <a:solidFill>
                          <a:schemeClr val="tx1"/>
                        </a:solidFill>
                        <a:latin typeface="Arial Black" pitchFamily="34" charset="0"/>
                        <a:ea typeface="Calibri"/>
                        <a:cs typeface="Arial"/>
                      </a:endParaRPr>
                    </a:p>
                    <a:p>
                      <a:endParaRPr lang="en-ZA" sz="1000" dirty="0" smtClean="0">
                        <a:solidFill>
                          <a:schemeClr val="tx2">
                            <a:lumMod val="60000"/>
                            <a:lumOff val="40000"/>
                          </a:schemeClr>
                        </a:solidFill>
                        <a:latin typeface="Arial Black" pitchFamily="34" charset="0"/>
                        <a:ea typeface="Calibri"/>
                        <a:cs typeface="Arial"/>
                      </a:endParaRPr>
                    </a:p>
                    <a:p>
                      <a:r>
                        <a:rPr lang="en-ZA" sz="1000" dirty="0" smtClean="0">
                          <a:solidFill>
                            <a:schemeClr val="tx2">
                              <a:lumMod val="60000"/>
                              <a:lumOff val="40000"/>
                            </a:schemeClr>
                          </a:solidFill>
                          <a:latin typeface="Arial Black" pitchFamily="34" charset="0"/>
                          <a:ea typeface="Calibri"/>
                          <a:cs typeface="Arial"/>
                        </a:rPr>
                        <a:t>Quarter  3 target: </a:t>
                      </a:r>
                      <a:r>
                        <a:rPr lang="en-ZA" sz="1000" kern="1200" dirty="0" smtClean="0">
                          <a:solidFill>
                            <a:schemeClr val="dk1"/>
                          </a:solidFill>
                          <a:latin typeface="Arial Black" pitchFamily="34" charset="0"/>
                          <a:ea typeface="+mn-ea"/>
                          <a:cs typeface="+mn-cs"/>
                        </a:rPr>
                        <a:t>Domain services established at DR sites </a:t>
                      </a:r>
                    </a:p>
                    <a:p>
                      <a:r>
                        <a:rPr lang="en-ZA" sz="1000" kern="1200" dirty="0" smtClean="0">
                          <a:solidFill>
                            <a:schemeClr val="dk1"/>
                          </a:solidFill>
                          <a:latin typeface="Arial Black" pitchFamily="34" charset="0"/>
                          <a:ea typeface="+mn-ea"/>
                          <a:cs typeface="+mn-cs"/>
                        </a:rPr>
                        <a:t>Test access to domain services </a:t>
                      </a:r>
                    </a:p>
                    <a:p>
                      <a:pPr>
                        <a:lnSpc>
                          <a:spcPct val="115000"/>
                        </a:lnSpc>
                        <a:spcAft>
                          <a:spcPts val="0"/>
                        </a:spcAft>
                      </a:pPr>
                      <a:endParaRPr lang="en-ZA" sz="10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000" kern="1200" dirty="0" smtClean="0">
                          <a:solidFill>
                            <a:schemeClr val="tx1"/>
                          </a:solidFill>
                          <a:latin typeface="Arial Black" pitchFamily="34" charset="0"/>
                          <a:ea typeface="+mn-ea"/>
                          <a:cs typeface="+mn-cs"/>
                        </a:rPr>
                        <a:t>Q2:  Configurations, replications and data</a:t>
                      </a:r>
                      <a:r>
                        <a:rPr lang="en-US" sz="1000" kern="1200" baseline="0" dirty="0" smtClean="0">
                          <a:solidFill>
                            <a:schemeClr val="tx1"/>
                          </a:solidFill>
                          <a:latin typeface="Arial Black" pitchFamily="34" charset="0"/>
                          <a:ea typeface="+mn-ea"/>
                          <a:cs typeface="+mn-cs"/>
                        </a:rPr>
                        <a:t> recovery tested</a:t>
                      </a:r>
                    </a:p>
                    <a:p>
                      <a:pPr>
                        <a:lnSpc>
                          <a:spcPct val="115000"/>
                        </a:lnSpc>
                        <a:spcAft>
                          <a:spcPts val="0"/>
                        </a:spcAft>
                      </a:pPr>
                      <a:endParaRPr lang="en-US" sz="1000" kern="1200" dirty="0" smtClean="0">
                        <a:solidFill>
                          <a:schemeClr val="tx1"/>
                        </a:solidFill>
                        <a:latin typeface="Arial Black" pitchFamily="34" charset="0"/>
                        <a:ea typeface="+mn-ea"/>
                        <a:cs typeface="+mn-cs"/>
                      </a:endParaRPr>
                    </a:p>
                    <a:p>
                      <a:pPr>
                        <a:lnSpc>
                          <a:spcPct val="115000"/>
                        </a:lnSpc>
                        <a:spcAft>
                          <a:spcPts val="0"/>
                        </a:spcAft>
                      </a:pPr>
                      <a:r>
                        <a:rPr lang="en-US" sz="1000" kern="1200" dirty="0" smtClean="0">
                          <a:solidFill>
                            <a:schemeClr val="tx1"/>
                          </a:solidFill>
                          <a:latin typeface="Arial Black" pitchFamily="34" charset="0"/>
                          <a:ea typeface="+mn-ea"/>
                          <a:cs typeface="+mn-cs"/>
                        </a:rPr>
                        <a:t>Q3: Data backup systems have been set up. </a:t>
                      </a:r>
                      <a:endParaRPr lang="en-ZA" sz="1000" dirty="0">
                        <a:solidFill>
                          <a:schemeClr val="tx1"/>
                        </a:solidFill>
                        <a:latin typeface="Arial Black" pitchFamily="34" charset="0"/>
                        <a:ea typeface="Calibri"/>
                        <a:cs typeface="Times New Roman"/>
                      </a:endParaRPr>
                    </a:p>
                  </a:txBody>
                  <a:tcPr marL="68580" marR="68580" marT="0" marB="0"/>
                </a:tc>
                <a:tc>
                  <a:txBody>
                    <a:bodyPr/>
                    <a:lstStyle/>
                    <a:p>
                      <a:pPr algn="l" fontAlgn="b"/>
                      <a:endParaRPr lang="en-ZA" sz="1000" b="0" i="0" u="none" strike="noStrike" dirty="0">
                        <a:solidFill>
                          <a:schemeClr val="tx1"/>
                        </a:solidFill>
                        <a:latin typeface="Arial Black" pitchFamily="34" charset="0"/>
                      </a:endParaRPr>
                    </a:p>
                  </a:txBody>
                  <a:tcPr marL="0" marR="0" marT="0" marB="0">
                    <a:solidFill>
                      <a:srgbClr val="FFFF00"/>
                    </a:solidFill>
                  </a:tcPr>
                </a:tc>
              </a:tr>
            </a:tbl>
          </a:graphicData>
        </a:graphic>
      </p:graphicFrame>
      <p:sp>
        <p:nvSpPr>
          <p:cNvPr id="13344" name="Slide Number Placeholder 19"/>
          <p:cNvSpPr txBox="1">
            <a:spLocks/>
          </p:cNvSpPr>
          <p:nvPr/>
        </p:nvSpPr>
        <p:spPr bwMode="auto">
          <a:xfrm>
            <a:off x="8675688" y="6308725"/>
            <a:ext cx="468312" cy="549275"/>
          </a:xfrm>
          <a:prstGeom prst="rect">
            <a:avLst/>
          </a:prstGeom>
          <a:noFill/>
          <a:ln w="9525">
            <a:noFill/>
            <a:miter lim="800000"/>
            <a:headEnd/>
            <a:tailEnd/>
          </a:ln>
        </p:spPr>
        <p:txBody>
          <a:bodyPr/>
          <a:lstStyle/>
          <a:p>
            <a:r>
              <a:rPr lang="en-US"/>
              <a:t>7</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0"/>
            <a:ext cx="5562600" cy="990600"/>
          </a:xfrm>
          <a:prstGeom prst="rect">
            <a:avLst/>
          </a:prstGeom>
        </p:spPr>
        <p:txBody>
          <a:bodyPr anchor="b">
            <a:normAutofit fontScale="92500"/>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6:  Health Regulation and Compliance Management</a:t>
            </a:r>
          </a:p>
        </p:txBody>
      </p:sp>
      <p:sp>
        <p:nvSpPr>
          <p:cNvPr id="77827" name="Rectangle 3"/>
          <p:cNvSpPr>
            <a:spLocks noChangeArrowheads="1"/>
          </p:cNvSpPr>
          <p:nvPr/>
        </p:nvSpPr>
        <p:spPr bwMode="auto">
          <a:xfrm>
            <a:off x="2071688" y="1285875"/>
            <a:ext cx="4572000" cy="646113"/>
          </a:xfrm>
          <a:prstGeom prst="rect">
            <a:avLst/>
          </a:prstGeom>
          <a:noFill/>
          <a:ln w="9525">
            <a:noFill/>
            <a:miter lim="800000"/>
            <a:headEnd/>
            <a:tailEnd/>
          </a:ln>
        </p:spPr>
        <p:txBody>
          <a:bodyPr>
            <a:spAutoFit/>
          </a:bodyPr>
          <a:lstStyle/>
          <a:p>
            <a:pPr algn="ctr"/>
            <a:r>
              <a:rPr lang="en-US">
                <a:latin typeface="Trebuchet MS Bold" pitchFamily="34" charset="0"/>
                <a:sym typeface="Trebuchet MS Bold" pitchFamily="34" charset="0"/>
              </a:rPr>
              <a:t>As at 31 December 2015</a:t>
            </a:r>
          </a:p>
          <a:p>
            <a:pPr algn="ctr"/>
            <a:endParaRPr lang="en-US"/>
          </a:p>
        </p:txBody>
      </p:sp>
      <p:graphicFrame>
        <p:nvGraphicFramePr>
          <p:cNvPr id="5" name="Table 4"/>
          <p:cNvGraphicFramePr>
            <a:graphicFrameLocks noGrp="1"/>
          </p:cNvGraphicFramePr>
          <p:nvPr/>
        </p:nvGraphicFramePr>
        <p:xfrm>
          <a:off x="357157" y="1643047"/>
          <a:ext cx="8572560" cy="4068928"/>
        </p:xfrm>
        <a:graphic>
          <a:graphicData uri="http://schemas.openxmlformats.org/drawingml/2006/table">
            <a:tbl>
              <a:tblPr/>
              <a:tblGrid>
                <a:gridCol w="2721217"/>
                <a:gridCol w="1201389"/>
                <a:gridCol w="1201389"/>
                <a:gridCol w="1201389"/>
                <a:gridCol w="1118159"/>
                <a:gridCol w="1129017"/>
              </a:tblGrid>
              <a:tr h="271453">
                <a:tc rowSpan="3">
                  <a:txBody>
                    <a:bodyPr/>
                    <a:lstStyle/>
                    <a:p>
                      <a:pPr algn="ctr" fontAlgn="ctr"/>
                      <a:r>
                        <a:rPr lang="en-ZA" sz="1400" b="1" i="0" u="none" strike="noStrike" dirty="0">
                          <a:solidFill>
                            <a:srgbClr val="000000"/>
                          </a:solidFill>
                          <a:latin typeface="Arial"/>
                        </a:rPr>
                        <a:t>Economic Classification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a:txBody>
                    <a:bodyPr/>
                    <a:lstStyle/>
                    <a:p>
                      <a:pPr algn="ctr" fontAlgn="ctr"/>
                      <a:endParaRPr lang="en-ZA" sz="1400" b="1" i="0" u="none" strike="noStrike" dirty="0" smtClean="0">
                        <a:solidFill>
                          <a:srgbClr val="000000"/>
                        </a:solidFill>
                        <a:latin typeface="Arial"/>
                      </a:endParaRPr>
                    </a:p>
                    <a:p>
                      <a:pPr algn="ctr" fontAlgn="ctr"/>
                      <a:r>
                        <a:rPr lang="en-ZA" sz="1400" b="1" i="0" u="none" strike="noStrike" dirty="0" smtClean="0">
                          <a:solidFill>
                            <a:srgbClr val="000000"/>
                          </a:solidFill>
                          <a:latin typeface="Arial"/>
                        </a:rPr>
                        <a:t>Adjusted Budget</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Actual Expenditure as on </a:t>
                      </a:r>
                      <a:r>
                        <a:rPr lang="en-ZA" sz="1400" b="1" i="0" u="none" strike="noStrike" dirty="0" smtClean="0">
                          <a:solidFill>
                            <a:srgbClr val="000000"/>
                          </a:solidFill>
                          <a:latin typeface="Arial"/>
                        </a:rPr>
                        <a:t>31 December 2015</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ZA" sz="1400" b="1" i="0" u="none" strike="noStrike" dirty="0">
                          <a:solidFill>
                            <a:srgbClr val="000000"/>
                          </a:solidFill>
                          <a:latin typeface="Arial"/>
                        </a:rPr>
                        <a:t>Funds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ZA" sz="1400" b="1" i="0" u="none" strike="noStrike" dirty="0">
                          <a:solidFill>
                            <a:srgbClr val="000000"/>
                          </a:solidFill>
                          <a:latin typeface="Arial"/>
                        </a:rPr>
                        <a:t>% Spent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767098">
                <a:tc vMerge="1">
                  <a:txBody>
                    <a:bodyPr/>
                    <a:lstStyle/>
                    <a:p>
                      <a:endParaRPr lang="en-ZA"/>
                    </a:p>
                  </a:txBody>
                  <a:tcPr/>
                </a:tc>
                <a:tc>
                  <a:txBody>
                    <a:bodyPr/>
                    <a:lstStyle/>
                    <a:p>
                      <a:pPr algn="ctr" fontAlgn="ctr"/>
                      <a:r>
                        <a:rPr lang="en-ZA" sz="1400" b="1" i="0" u="none" strike="noStrike" dirty="0">
                          <a:solidFill>
                            <a:srgbClr val="000000"/>
                          </a:solidFill>
                          <a:latin typeface="Arial"/>
                        </a:rPr>
                        <a:t> Original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271453">
                <a:tc vMerge="1">
                  <a:txBody>
                    <a:bodyPr/>
                    <a:lstStyle/>
                    <a:p>
                      <a:endParaRPr lang="en-ZA"/>
                    </a:p>
                  </a:txBody>
                  <a:tcPr/>
                </a:tc>
                <a:tc>
                  <a:txBody>
                    <a:bodyPr/>
                    <a:lstStyle/>
                    <a:p>
                      <a:pPr algn="ctr" fontAlgn="ctr"/>
                      <a:r>
                        <a:rPr lang="en-ZA" sz="1400" b="1" i="0" u="none" strike="noStrike" dirty="0">
                          <a:solidFill>
                            <a:srgbClr val="000000"/>
                          </a:solidFill>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err="1" smtClean="0">
                          <a:solidFill>
                            <a:srgbClr val="000000"/>
                          </a:solidFill>
                          <a:latin typeface="Arial"/>
                        </a:rPr>
                        <a:t>R'000</a:t>
                      </a:r>
                      <a:endParaRPr lang="en-ZA"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latin typeface="Arial"/>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r>
              <a:tr h="420934">
                <a:tc>
                  <a:txBody>
                    <a:bodyPr/>
                    <a:lstStyle/>
                    <a:p>
                      <a:pPr algn="l" fontAlgn="b"/>
                      <a:r>
                        <a:rPr lang="en-ZA" sz="1400" b="0" i="0" u="none" strike="noStrike" dirty="0">
                          <a:solidFill>
                            <a:srgbClr val="000000"/>
                          </a:solidFill>
                          <a:latin typeface="Arial"/>
                        </a:rPr>
                        <a:t>Compensation of Employees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137,411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137,411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91,875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45,536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66.86%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165">
                <a:tc>
                  <a:txBody>
                    <a:bodyPr/>
                    <a:lstStyle/>
                    <a:p>
                      <a:pPr algn="l" fontAlgn="b"/>
                      <a:r>
                        <a:rPr lang="en-ZA" sz="1400" b="0" i="0" u="none" strike="noStrike" dirty="0">
                          <a:solidFill>
                            <a:srgbClr val="000000"/>
                          </a:solidFill>
                          <a:latin typeface="Arial"/>
                        </a:rPr>
                        <a:t>Goods and Services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58,268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57,768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45,775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11,993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79.24%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165">
                <a:tc>
                  <a:txBody>
                    <a:bodyPr/>
                    <a:lstStyle/>
                    <a:p>
                      <a:pPr algn="l" fontAlgn="b"/>
                      <a:r>
                        <a:rPr lang="en-ZA" sz="1400" b="0" i="0" u="none" strike="noStrike" dirty="0">
                          <a:solidFill>
                            <a:srgbClr val="000000"/>
                          </a:solidFill>
                          <a:latin typeface="Arial"/>
                        </a:rPr>
                        <a:t>Transfers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1,397,643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1,397,643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1,049,259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348,384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75.07%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165">
                <a:tc>
                  <a:txBody>
                    <a:bodyPr/>
                    <a:lstStyle/>
                    <a:p>
                      <a:pPr algn="l" fontAlgn="b"/>
                      <a:r>
                        <a:rPr lang="en-ZA" sz="1400" b="0" i="0" u="none" strike="noStrike" dirty="0">
                          <a:solidFill>
                            <a:srgbClr val="000000"/>
                          </a:solidFill>
                          <a:latin typeface="Arial"/>
                        </a:rPr>
                        <a:t>Capital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3,597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11,053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7,108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3,945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64.31%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934">
                <a:tc>
                  <a:txBody>
                    <a:bodyPr/>
                    <a:lstStyle/>
                    <a:p>
                      <a:pPr algn="l" fontAlgn="b"/>
                      <a:r>
                        <a:rPr lang="en-ZA" sz="1400" b="0" i="0" u="none" strike="noStrike" dirty="0">
                          <a:solidFill>
                            <a:srgbClr val="000000"/>
                          </a:solidFill>
                          <a:latin typeface="Arial"/>
                        </a:rPr>
                        <a:t>Losses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165">
                <a:tc>
                  <a:txBody>
                    <a:bodyPr/>
                    <a:lstStyle/>
                    <a:p>
                      <a:pPr algn="l" fontAlgn="b"/>
                      <a:r>
                        <a:rPr lang="en-ZA" sz="1400" b="1" i="0" u="none" strike="noStrike" dirty="0">
                          <a:solidFill>
                            <a:srgbClr val="000000"/>
                          </a:solidFill>
                          <a:latin typeface="Arial"/>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1,596,919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1,603,875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a:solidFill>
                            <a:srgbClr val="000000"/>
                          </a:solidFill>
                          <a:latin typeface="Arial"/>
                        </a:rPr>
                        <a:t>             1,194,043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402,876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74.45%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rot="10800000" flipV="1">
            <a:off x="8286775" y="6072206"/>
            <a:ext cx="500065"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70</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357188" y="1214438"/>
            <a:ext cx="8429625" cy="5540375"/>
          </a:xfrm>
          <a:prstGeom prst="rect">
            <a:avLst/>
          </a:prstGeom>
          <a:noFill/>
          <a:ln w="9525">
            <a:noFill/>
            <a:miter lim="800000"/>
            <a:headEnd/>
            <a:tailEnd/>
          </a:ln>
        </p:spPr>
        <p:txBody>
          <a:bodyPr>
            <a:spAutoFit/>
          </a:bodyPr>
          <a:lstStyle/>
          <a:p>
            <a:r>
              <a:rPr lang="en-US" sz="2000" b="1" dirty="0"/>
              <a:t>REASONS FOR DEVIATIONS</a:t>
            </a:r>
            <a:endParaRPr lang="en-ZA" sz="2000" dirty="0"/>
          </a:p>
          <a:p>
            <a:r>
              <a:rPr lang="en-US" sz="2000" b="1" dirty="0"/>
              <a:t>PROGRAMME 6</a:t>
            </a:r>
          </a:p>
          <a:p>
            <a:r>
              <a:rPr lang="en-US" sz="2000" b="1" dirty="0"/>
              <a:t> </a:t>
            </a:r>
          </a:p>
          <a:p>
            <a:r>
              <a:rPr lang="en-US" sz="2000" b="1" dirty="0"/>
              <a:t>Compensation of Employees</a:t>
            </a:r>
          </a:p>
          <a:p>
            <a:pPr>
              <a:buFont typeface="Arial" charset="0"/>
              <a:buChar char="•"/>
            </a:pPr>
            <a:r>
              <a:rPr lang="en-US" sz="2000" dirty="0"/>
              <a:t> The SAPHRA bill was signed by the President and vacant positions for SAPHRA is in the process of being filled</a:t>
            </a:r>
          </a:p>
          <a:p>
            <a:pPr>
              <a:buFont typeface="Arial" charset="0"/>
              <a:buChar char="•"/>
            </a:pPr>
            <a:endParaRPr lang="en-US" sz="2000" b="1" dirty="0"/>
          </a:p>
          <a:p>
            <a:r>
              <a:rPr lang="en-US" sz="2000" b="1" dirty="0"/>
              <a:t>Goods &amp; Services</a:t>
            </a:r>
          </a:p>
          <a:p>
            <a:pPr>
              <a:buFont typeface="Arial" charset="0"/>
              <a:buChar char="•"/>
            </a:pPr>
            <a:r>
              <a:rPr lang="en-ZA" sz="2000" dirty="0"/>
              <a:t>The high expenditure is due to the establishment of SAPHRA. </a:t>
            </a:r>
          </a:p>
          <a:p>
            <a:pPr>
              <a:buFont typeface="Arial" charset="0"/>
              <a:buChar char="•"/>
            </a:pPr>
            <a:r>
              <a:rPr lang="en-ZA" sz="2000" dirty="0"/>
              <a:t>Expenditure for CCOD is slower than planned.</a:t>
            </a:r>
          </a:p>
          <a:p>
            <a:r>
              <a:rPr lang="en-ZA" sz="2000" dirty="0"/>
              <a:t> </a:t>
            </a:r>
            <a:endParaRPr lang="en-US" sz="2000" b="1" dirty="0"/>
          </a:p>
          <a:p>
            <a:r>
              <a:rPr lang="en-US" sz="2000" b="1" dirty="0"/>
              <a:t>Capital</a:t>
            </a:r>
            <a:endParaRPr lang="en-ZA" sz="2000" dirty="0"/>
          </a:p>
          <a:p>
            <a:pPr>
              <a:buFont typeface="Arial" charset="0"/>
              <a:buChar char="•"/>
            </a:pPr>
            <a:r>
              <a:rPr lang="en-US" sz="2000" dirty="0"/>
              <a:t>The balance of laboratory equipment amounting to R2 million for MBOD/CCOD is yet to be delivered and payment to be done in 4</a:t>
            </a:r>
            <a:r>
              <a:rPr lang="en-US" sz="2000" baseline="30000" dirty="0"/>
              <a:t>th</a:t>
            </a:r>
            <a:r>
              <a:rPr lang="en-US" sz="2000" dirty="0"/>
              <a:t> quarter.</a:t>
            </a:r>
            <a:endParaRPr lang="en-ZA" sz="2000" dirty="0"/>
          </a:p>
          <a:p>
            <a:pPr>
              <a:buFont typeface="Arial" charset="0"/>
              <a:buChar char="•"/>
            </a:pPr>
            <a:endParaRPr lang="en-ZA" sz="2000" dirty="0" smtClean="0"/>
          </a:p>
          <a:p>
            <a:pPr>
              <a:buFont typeface="Arial" charset="0"/>
              <a:buChar char="•"/>
            </a:pPr>
            <a:endParaRPr lang="en-US" dirty="0" smtClean="0"/>
          </a:p>
          <a:p>
            <a:endParaRPr lang="en-US" b="1" dirty="0"/>
          </a:p>
          <a:p>
            <a:endParaRPr lang="en-ZA" dirty="0"/>
          </a:p>
        </p:txBody>
      </p:sp>
      <p:sp>
        <p:nvSpPr>
          <p:cNvPr id="3" name="Rectangle 2"/>
          <p:cNvSpPr/>
          <p:nvPr/>
        </p:nvSpPr>
        <p:spPr>
          <a:xfrm>
            <a:off x="8001024" y="6198990"/>
            <a:ext cx="785818" cy="369332"/>
          </a:xfrm>
          <a:prstGeom prst="rect">
            <a:avLst/>
          </a:prstGeom>
        </p:spPr>
        <p:txBody>
          <a:bodyPr wrap="square">
            <a:spAutoFit/>
          </a:bodyPr>
          <a:lstStyle/>
          <a:p>
            <a:pPr eaLnBrk="0" hangingPunct="0">
              <a:defRPr/>
            </a:pPr>
            <a:r>
              <a:rPr lang="en-US" dirty="0" smtClean="0">
                <a:latin typeface="Arial" pitchFamily="34" charset="0"/>
                <a:cs typeface="Arial" pitchFamily="34" charset="0"/>
              </a:rPr>
              <a:t>71</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413" y="2708275"/>
            <a:ext cx="6343650" cy="1385888"/>
          </a:xfrm>
          <a:prstGeom prst="rect">
            <a:avLst/>
          </a:prstGeom>
          <a:noFill/>
        </p:spPr>
        <p:txBody>
          <a:bodyPr>
            <a:spAutoFit/>
          </a:bodyPr>
          <a:lstStyle/>
          <a:p>
            <a:pPr eaLnBrk="0" fontAlgn="auto" hangingPunct="0">
              <a:spcBef>
                <a:spcPts val="0"/>
              </a:spcBef>
              <a:spcAft>
                <a:spcPts val="0"/>
              </a:spcAft>
              <a:defRPr/>
            </a:pPr>
            <a:endParaRPr lang="en-US" sz="2800" b="1" dirty="0">
              <a:solidFill>
                <a:schemeClr val="bg1">
                  <a:lumMod val="50000"/>
                </a:schemeClr>
              </a:solidFill>
              <a:latin typeface="Arial" pitchFamily="34" charset="0"/>
              <a:cs typeface="Arial" pitchFamily="34" charset="0"/>
            </a:endParaRPr>
          </a:p>
          <a:p>
            <a:pPr eaLnBrk="0" fontAlgn="auto" hangingPunct="0">
              <a:spcBef>
                <a:spcPts val="0"/>
              </a:spcBef>
              <a:spcAft>
                <a:spcPts val="0"/>
              </a:spcAft>
              <a:defRPr/>
            </a:pPr>
            <a:r>
              <a:rPr lang="en-US" sz="2800" b="1" dirty="0">
                <a:latin typeface="Arial" pitchFamily="34" charset="0"/>
                <a:cs typeface="Arial" pitchFamily="34" charset="0"/>
              </a:rPr>
              <a:t>Conditional Grants Report</a:t>
            </a:r>
          </a:p>
          <a:p>
            <a:pPr eaLnBrk="0" fontAlgn="auto" hangingPunct="0">
              <a:spcBef>
                <a:spcPts val="0"/>
              </a:spcBef>
              <a:spcAft>
                <a:spcPts val="0"/>
              </a:spcAft>
              <a:defRPr/>
            </a:pPr>
            <a:r>
              <a:rPr lang="en-US" sz="2800" b="1" dirty="0">
                <a:latin typeface="Arial" pitchFamily="34" charset="0"/>
                <a:cs typeface="Arial" pitchFamily="34" charset="0"/>
              </a:rPr>
              <a:t>31 December 2015</a:t>
            </a:r>
          </a:p>
        </p:txBody>
      </p:sp>
      <p:sp>
        <p:nvSpPr>
          <p:cNvPr id="79875" name="Rectangle 2"/>
          <p:cNvSpPr txBox="1">
            <a:spLocks noChangeArrowheads="1"/>
          </p:cNvSpPr>
          <p:nvPr/>
        </p:nvSpPr>
        <p:spPr bwMode="auto">
          <a:xfrm>
            <a:off x="533400" y="0"/>
            <a:ext cx="8253413" cy="1000125"/>
          </a:xfrm>
          <a:prstGeom prst="rect">
            <a:avLst/>
          </a:prstGeom>
          <a:noFill/>
          <a:ln w="9525">
            <a:noFill/>
            <a:miter lim="800000"/>
            <a:headEnd/>
            <a:tailEnd/>
          </a:ln>
        </p:spPr>
        <p:txBody>
          <a:bodyPr anchor="b"/>
          <a:lstStyle/>
          <a:p>
            <a:pPr eaLnBrk="0" hangingPunct="0"/>
            <a:endParaRPr lang="en-US" sz="2800" b="1">
              <a:solidFill>
                <a:schemeClr val="bg1"/>
              </a:solidFill>
            </a:endParaRPr>
          </a:p>
        </p:txBody>
      </p:sp>
      <p:sp>
        <p:nvSpPr>
          <p:cNvPr id="79876"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72</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214313" y="1143000"/>
            <a:ext cx="8786812" cy="6694488"/>
          </a:xfrm>
          <a:prstGeom prst="rect">
            <a:avLst/>
          </a:prstGeom>
          <a:noFill/>
          <a:ln w="9525">
            <a:noFill/>
            <a:miter lim="800000"/>
            <a:headEnd/>
            <a:tailEnd/>
          </a:ln>
        </p:spPr>
        <p:txBody>
          <a:bodyPr>
            <a:spAutoFit/>
          </a:bodyPr>
          <a:lstStyle/>
          <a:p>
            <a:pPr algn="just" eaLnBrk="0" hangingPunct="0">
              <a:buFont typeface="Wingdings" pitchFamily="2" charset="2"/>
              <a:buChar char="q"/>
            </a:pPr>
            <a:r>
              <a:rPr lang="en-US" sz="2400"/>
              <a:t> </a:t>
            </a:r>
            <a:r>
              <a:rPr lang="en-US" sz="2000"/>
              <a:t>Presentation covers Conditional Grants exp. as at 31 December 201</a:t>
            </a:r>
            <a:r>
              <a:rPr lang="en-US" sz="2200"/>
              <a:t>5</a:t>
            </a:r>
          </a:p>
          <a:p>
            <a:pPr lvl="1" algn="just" eaLnBrk="0" hangingPunct="0"/>
            <a:endParaRPr lang="en-US" sz="2000"/>
          </a:p>
          <a:p>
            <a:pPr lvl="1" algn="just" eaLnBrk="0" hangingPunct="0">
              <a:buFont typeface="Wingdings" pitchFamily="2" charset="2"/>
              <a:buChar char="Ø"/>
            </a:pPr>
            <a:r>
              <a:rPr lang="en-US" sz="2000"/>
              <a:t>  Total CG spending is at  73.6% or R23.4 bn against total original</a:t>
            </a:r>
          </a:p>
          <a:p>
            <a:pPr lvl="1" algn="just" eaLnBrk="0" hangingPunct="0"/>
            <a:r>
              <a:rPr lang="en-US" sz="2000"/>
              <a:t>     budget of  R31.9 bn as compared to 70.0% or R21.0 bn spent same</a:t>
            </a:r>
          </a:p>
          <a:p>
            <a:pPr lvl="1" algn="just" eaLnBrk="0" hangingPunct="0"/>
            <a:r>
              <a:rPr lang="en-US" sz="2000"/>
              <a:t>     period last year.</a:t>
            </a:r>
          </a:p>
          <a:p>
            <a:pPr algn="just" eaLnBrk="0" hangingPunct="0"/>
            <a:r>
              <a:rPr lang="en-US" sz="2000"/>
              <a:t>     </a:t>
            </a:r>
          </a:p>
          <a:p>
            <a:pPr lvl="1" algn="just" eaLnBrk="0" hangingPunct="0">
              <a:buFont typeface="Wingdings" pitchFamily="2" charset="2"/>
              <a:buChar char="Ø"/>
            </a:pPr>
            <a:r>
              <a:rPr lang="en-US" sz="2000"/>
              <a:t>  Major contributors to under spending are:</a:t>
            </a:r>
          </a:p>
          <a:p>
            <a:pPr lvl="3" algn="just" eaLnBrk="0" hangingPunct="0">
              <a:buFont typeface="Arial" charset="0"/>
              <a:buChar char="•"/>
            </a:pPr>
            <a:r>
              <a:rPr lang="en-US" sz="2000"/>
              <a:t> 	NHI spending 53.8%</a:t>
            </a:r>
          </a:p>
          <a:p>
            <a:pPr lvl="3" algn="just" eaLnBrk="0" hangingPunct="0">
              <a:buFont typeface="Arial" charset="0"/>
              <a:buChar char="•"/>
            </a:pPr>
            <a:r>
              <a:rPr lang="en-US" sz="2000"/>
              <a:t> 	NTSG spending 72.0%</a:t>
            </a:r>
          </a:p>
          <a:p>
            <a:pPr lvl="3" algn="just" eaLnBrk="0" hangingPunct="0">
              <a:buFont typeface="Arial" charset="0"/>
              <a:buChar char="•"/>
            </a:pPr>
            <a:endParaRPr lang="en-US" sz="2000" i="1"/>
          </a:p>
          <a:p>
            <a:pPr lvl="1" algn="just" eaLnBrk="0" hangingPunct="0">
              <a:buFont typeface="Wingdings" pitchFamily="2" charset="2"/>
              <a:buChar char="Ø"/>
            </a:pPr>
            <a:r>
              <a:rPr lang="en-US" sz="2000"/>
              <a:t>  HPTDG, HIV/AIDS &amp; HFRG, spent 72.5% and 74.0%  and 76.9%</a:t>
            </a:r>
          </a:p>
          <a:p>
            <a:pPr lvl="1" algn="just" eaLnBrk="0" hangingPunct="0"/>
            <a:r>
              <a:rPr lang="en-US" sz="2000"/>
              <a:t>     respectively and thus, their spending is within acceptable norm.</a:t>
            </a:r>
            <a:endParaRPr lang="en-US" sz="2200"/>
          </a:p>
          <a:p>
            <a:pPr eaLnBrk="0" hangingPunct="0">
              <a:buFont typeface="Wingdings" pitchFamily="2" charset="2"/>
              <a:buChar char="Ø"/>
            </a:pPr>
            <a:endParaRPr lang="en-US" sz="2400"/>
          </a:p>
          <a:p>
            <a:pPr lvl="1" eaLnBrk="0" hangingPunct="0">
              <a:buFont typeface="Wingdings" pitchFamily="2" charset="2"/>
              <a:buChar char="Ø"/>
            </a:pPr>
            <a:endParaRPr lang="en-US" sz="2400"/>
          </a:p>
          <a:p>
            <a:pPr eaLnBrk="0" hangingPunct="0">
              <a:buFont typeface="Wingdings" pitchFamily="2" charset="2"/>
              <a:buChar char="§"/>
            </a:pPr>
            <a:endParaRPr lang="en-US" sz="2400"/>
          </a:p>
          <a:p>
            <a:pPr eaLnBrk="0" hangingPunct="0">
              <a:buFont typeface="Wingdings" pitchFamily="2" charset="2"/>
              <a:buChar char="§"/>
            </a:pPr>
            <a:endParaRPr lang="en-US" sz="2400"/>
          </a:p>
          <a:p>
            <a:pPr eaLnBrk="0" hangingPunct="0"/>
            <a:endParaRPr lang="en-US" sz="2400"/>
          </a:p>
          <a:p>
            <a:pPr eaLnBrk="0" hangingPunct="0"/>
            <a:endParaRPr lang="en-US" sz="900"/>
          </a:p>
          <a:p>
            <a:pPr eaLnBrk="0" hangingPunct="0"/>
            <a:endParaRPr lang="en-US" sz="900"/>
          </a:p>
          <a:p>
            <a:pPr lvl="1" eaLnBrk="0" hangingPunct="0"/>
            <a:endParaRPr lang="en-US" sz="2300"/>
          </a:p>
          <a:p>
            <a:pPr lvl="1" eaLnBrk="0" hangingPunct="0"/>
            <a:r>
              <a:rPr lang="en-US" sz="2400"/>
              <a:t>	</a:t>
            </a:r>
          </a:p>
        </p:txBody>
      </p:sp>
      <p:sp>
        <p:nvSpPr>
          <p:cNvPr id="8089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0" hangingPunct="0"/>
            <a:endParaRPr lang="en-US"/>
          </a:p>
        </p:txBody>
      </p:sp>
      <p:sp>
        <p:nvSpPr>
          <p:cNvPr id="6" name="Rectangle 2"/>
          <p:cNvSpPr txBox="1">
            <a:spLocks noChangeArrowheads="1"/>
          </p:cNvSpPr>
          <p:nvPr/>
        </p:nvSpPr>
        <p:spPr>
          <a:xfrm>
            <a:off x="762000" y="0"/>
            <a:ext cx="5562600" cy="990600"/>
          </a:xfrm>
          <a:prstGeom prst="rect">
            <a:avLst/>
          </a:prstGeom>
        </p:spPr>
        <p:txBody>
          <a:bodyPr anchor="b">
            <a:normAutofit/>
          </a:bodyPr>
          <a:lstStyle/>
          <a:p>
            <a:pPr algn="ct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Introduction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80902"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73</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0" hangingPunct="0"/>
            <a:endParaRPr lang="en-US"/>
          </a:p>
        </p:txBody>
      </p:sp>
      <p:sp>
        <p:nvSpPr>
          <p:cNvPr id="81923" name="Rectangle 2"/>
          <p:cNvSpPr txBox="1">
            <a:spLocks noChangeArrowheads="1"/>
          </p:cNvSpPr>
          <p:nvPr/>
        </p:nvSpPr>
        <p:spPr bwMode="auto">
          <a:xfrm>
            <a:off x="762000" y="0"/>
            <a:ext cx="6310313" cy="857232"/>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bg1"/>
                </a:solidFill>
              </a:rPr>
              <a:t>Overall Expenditure Per Grant</a:t>
            </a:r>
          </a:p>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bg1"/>
                </a:solidFill>
              </a:rPr>
              <a:t>(Schedule 4 and 5 grants</a:t>
            </a:r>
            <a:r>
              <a:rPr lang="en-GB" sz="2800" b="1" dirty="0">
                <a:solidFill>
                  <a:schemeClr val="bg1"/>
                </a:solidFill>
              </a:rPr>
              <a: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pic>
        <p:nvPicPr>
          <p:cNvPr id="81925" name="Picture 6"/>
          <p:cNvPicPr>
            <a:picLocks noChangeAspect="1" noChangeArrowheads="1"/>
          </p:cNvPicPr>
          <p:nvPr/>
        </p:nvPicPr>
        <p:blipFill>
          <a:blip r:embed="rId3" cstate="print"/>
          <a:srcRect/>
          <a:stretch>
            <a:fillRect/>
          </a:stretch>
        </p:blipFill>
        <p:spPr bwMode="auto">
          <a:xfrm>
            <a:off x="0" y="785795"/>
            <a:ext cx="9144000" cy="5000660"/>
          </a:xfrm>
          <a:prstGeom prst="rect">
            <a:avLst/>
          </a:prstGeom>
          <a:noFill/>
          <a:ln w="9525">
            <a:noFill/>
            <a:miter lim="800000"/>
            <a:headEnd/>
            <a:tailEnd/>
          </a:ln>
        </p:spPr>
      </p:pic>
      <p:sp>
        <p:nvSpPr>
          <p:cNvPr id="81926"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74</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0" hangingPunct="0"/>
            <a:endParaRPr lang="en-US"/>
          </a:p>
        </p:txBody>
      </p:sp>
      <p:sp>
        <p:nvSpPr>
          <p:cNvPr id="82947" name="Rectangle 2"/>
          <p:cNvSpPr txBox="1">
            <a:spLocks noChangeArrowheads="1"/>
          </p:cNvSpPr>
          <p:nvPr/>
        </p:nvSpPr>
        <p:spPr bwMode="auto">
          <a:xfrm>
            <a:off x="762000" y="0"/>
            <a:ext cx="6310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Overall Expenditure Per Province</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pic>
        <p:nvPicPr>
          <p:cNvPr id="82949" name="Picture 7"/>
          <p:cNvPicPr>
            <a:picLocks noChangeAspect="1" noChangeArrowheads="1"/>
          </p:cNvPicPr>
          <p:nvPr/>
        </p:nvPicPr>
        <p:blipFill>
          <a:blip r:embed="rId3" cstate="print"/>
          <a:srcRect/>
          <a:stretch>
            <a:fillRect/>
          </a:stretch>
        </p:blipFill>
        <p:spPr bwMode="auto">
          <a:xfrm>
            <a:off x="0" y="1071563"/>
            <a:ext cx="9144000" cy="4714875"/>
          </a:xfrm>
          <a:prstGeom prst="rect">
            <a:avLst/>
          </a:prstGeom>
          <a:noFill/>
          <a:ln w="9525">
            <a:noFill/>
            <a:miter lim="800000"/>
            <a:headEnd/>
            <a:tailEnd/>
          </a:ln>
        </p:spPr>
      </p:pic>
      <p:sp>
        <p:nvSpPr>
          <p:cNvPr id="82950"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75</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0" hangingPunct="0"/>
            <a:endParaRPr lang="en-US"/>
          </a:p>
        </p:txBody>
      </p:sp>
      <p:sp>
        <p:nvSpPr>
          <p:cNvPr id="83971" name="Rectangle 2"/>
          <p:cNvSpPr txBox="1">
            <a:spLocks noChangeArrowheads="1"/>
          </p:cNvSpPr>
          <p:nvPr/>
        </p:nvSpPr>
        <p:spPr bwMode="auto">
          <a:xfrm>
            <a:off x="762000" y="0"/>
            <a:ext cx="6310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 National Tertiary Services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pic>
        <p:nvPicPr>
          <p:cNvPr id="83973" name="Picture 7"/>
          <p:cNvPicPr>
            <a:picLocks noChangeAspect="1" noChangeArrowheads="1"/>
          </p:cNvPicPr>
          <p:nvPr/>
        </p:nvPicPr>
        <p:blipFill>
          <a:blip r:embed="rId3" cstate="print"/>
          <a:srcRect/>
          <a:stretch>
            <a:fillRect/>
          </a:stretch>
        </p:blipFill>
        <p:spPr bwMode="auto">
          <a:xfrm>
            <a:off x="0" y="1069975"/>
            <a:ext cx="9144000" cy="4716463"/>
          </a:xfrm>
          <a:prstGeom prst="rect">
            <a:avLst/>
          </a:prstGeom>
          <a:noFill/>
          <a:ln w="9525">
            <a:noFill/>
            <a:miter lim="800000"/>
            <a:headEnd/>
            <a:tailEnd/>
          </a:ln>
        </p:spPr>
      </p:pic>
      <p:sp>
        <p:nvSpPr>
          <p:cNvPr id="83974"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76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0" hangingPunct="0"/>
            <a:endParaRPr lang="en-US"/>
          </a:p>
        </p:txBody>
      </p:sp>
      <p:sp>
        <p:nvSpPr>
          <p:cNvPr id="84995"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 National Tertiary Services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84997" name="TextBox 1"/>
          <p:cNvSpPr txBox="1">
            <a:spLocks noChangeArrowheads="1"/>
          </p:cNvSpPr>
          <p:nvPr/>
        </p:nvSpPr>
        <p:spPr bwMode="auto">
          <a:xfrm>
            <a:off x="428625" y="1071563"/>
            <a:ext cx="8358188" cy="5524500"/>
          </a:xfrm>
          <a:prstGeom prst="rect">
            <a:avLst/>
          </a:prstGeom>
          <a:noFill/>
          <a:ln w="9525">
            <a:noFill/>
            <a:miter lim="800000"/>
            <a:headEnd/>
            <a:tailEnd/>
          </a:ln>
        </p:spPr>
        <p:txBody>
          <a:bodyPr>
            <a:spAutoFit/>
          </a:bodyPr>
          <a:lstStyle/>
          <a:p>
            <a:pPr algn="just" eaLnBrk="0" hangingPunct="0">
              <a:buFont typeface="Wingdings" pitchFamily="2" charset="2"/>
              <a:buChar char="q"/>
            </a:pPr>
            <a:r>
              <a:rPr lang="en-US" sz="2400"/>
              <a:t>  Overall spending for all grants has declined this financial</a:t>
            </a:r>
          </a:p>
          <a:p>
            <a:pPr algn="just" eaLnBrk="0" hangingPunct="0"/>
            <a:r>
              <a:rPr lang="en-US" sz="2400"/>
              <a:t>     year from 73.8% (2014/15) to 72.0%.</a:t>
            </a:r>
          </a:p>
          <a:p>
            <a:pPr algn="just" eaLnBrk="0" hangingPunct="0"/>
            <a:endParaRPr lang="en-US" sz="2400"/>
          </a:p>
          <a:p>
            <a:pPr algn="just" eaLnBrk="0" hangingPunct="0">
              <a:buFont typeface="Wingdings" pitchFamily="2" charset="2"/>
              <a:buChar char="q"/>
            </a:pPr>
            <a:r>
              <a:rPr lang="en-US" sz="2400"/>
              <a:t>  All provinces are within the acceptable norm with the</a:t>
            </a:r>
          </a:p>
          <a:p>
            <a:pPr algn="just" eaLnBrk="0" hangingPunct="0"/>
            <a:r>
              <a:rPr lang="en-US" sz="2400"/>
              <a:t>     exception of FS, GP &amp; MP that are under spending. </a:t>
            </a:r>
          </a:p>
          <a:p>
            <a:pPr algn="just" eaLnBrk="0" hangingPunct="0"/>
            <a:endParaRPr lang="en-US" sz="2400"/>
          </a:p>
          <a:p>
            <a:pPr algn="just" eaLnBrk="0" hangingPunct="0">
              <a:buFont typeface="Wingdings" pitchFamily="2" charset="2"/>
              <a:buChar char="q"/>
            </a:pPr>
            <a:r>
              <a:rPr lang="en-US" sz="2400"/>
              <a:t> The under spending is attributed to:</a:t>
            </a:r>
          </a:p>
          <a:p>
            <a:pPr lvl="1" algn="just" eaLnBrk="0" hangingPunct="0">
              <a:buFont typeface="Wingdings" pitchFamily="2" charset="2"/>
              <a:buChar char="ü"/>
            </a:pPr>
            <a:r>
              <a:rPr lang="en-US" sz="2400"/>
              <a:t> Austerity measures on personnel expenditure</a:t>
            </a:r>
          </a:p>
          <a:p>
            <a:pPr lvl="1" algn="just" eaLnBrk="0" hangingPunct="0">
              <a:buFont typeface="Wingdings" pitchFamily="2" charset="2"/>
              <a:buChar char="ü"/>
            </a:pPr>
            <a:r>
              <a:rPr lang="en-GB" sz="2400"/>
              <a:t> Outstanding payments for NHLS in GP.</a:t>
            </a:r>
          </a:p>
          <a:p>
            <a:pPr lvl="1" algn="just" eaLnBrk="0" hangingPunct="0">
              <a:buFont typeface="Wingdings" pitchFamily="2" charset="2"/>
              <a:buChar char="ü"/>
            </a:pPr>
            <a:r>
              <a:rPr lang="en-GB" sz="2400"/>
              <a:t> Misallocation of transactions (medicine) </a:t>
            </a:r>
          </a:p>
          <a:p>
            <a:pPr lvl="1" algn="just" eaLnBrk="0" hangingPunct="0">
              <a:buFont typeface="Wingdings" pitchFamily="2" charset="2"/>
              <a:buChar char="ü"/>
            </a:pPr>
            <a:r>
              <a:rPr lang="en-GB" sz="2400"/>
              <a:t> Incorrect Persal linkages and outstanding accruals.</a:t>
            </a:r>
            <a:endParaRPr lang="en-US" sz="2400"/>
          </a:p>
          <a:p>
            <a:pPr algn="just" eaLnBrk="0" hangingPunct="0"/>
            <a:endParaRPr lang="en-US" sz="2400"/>
          </a:p>
          <a:p>
            <a:pPr algn="just" eaLnBrk="0" hangingPunct="0"/>
            <a:endParaRPr lang="en-US" sz="900"/>
          </a:p>
          <a:p>
            <a:pPr algn="just" eaLnBrk="0" hangingPunct="0"/>
            <a:endParaRPr lang="en-US" sz="900"/>
          </a:p>
          <a:p>
            <a:pPr lvl="1" algn="just" eaLnBrk="0" hangingPunct="0"/>
            <a:endParaRPr lang="en-US" sz="2300"/>
          </a:p>
          <a:p>
            <a:pPr lvl="1" algn="just" eaLnBrk="0" hangingPunct="0"/>
            <a:r>
              <a:rPr lang="en-US" sz="2400"/>
              <a:t>	</a:t>
            </a:r>
          </a:p>
        </p:txBody>
      </p:sp>
      <p:sp>
        <p:nvSpPr>
          <p:cNvPr id="84998"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77</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0" hangingPunct="0"/>
            <a:endParaRPr lang="en-US"/>
          </a:p>
        </p:txBody>
      </p:sp>
      <p:sp>
        <p:nvSpPr>
          <p:cNvPr id="86019" name="Rectangle 2"/>
          <p:cNvSpPr txBox="1">
            <a:spLocks noChangeArrowheads="1"/>
          </p:cNvSpPr>
          <p:nvPr/>
        </p:nvSpPr>
        <p:spPr bwMode="auto">
          <a:xfrm>
            <a:off x="762000" y="0"/>
            <a:ext cx="6310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Health Professions Training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pic>
        <p:nvPicPr>
          <p:cNvPr id="86021" name="Picture 6"/>
          <p:cNvPicPr>
            <a:picLocks noChangeAspect="1" noChangeArrowheads="1"/>
          </p:cNvPicPr>
          <p:nvPr/>
        </p:nvPicPr>
        <p:blipFill>
          <a:blip r:embed="rId3" cstate="print"/>
          <a:srcRect/>
          <a:stretch>
            <a:fillRect/>
          </a:stretch>
        </p:blipFill>
        <p:spPr bwMode="auto">
          <a:xfrm>
            <a:off x="0" y="1077913"/>
            <a:ext cx="9144000" cy="4708525"/>
          </a:xfrm>
          <a:prstGeom prst="rect">
            <a:avLst/>
          </a:prstGeom>
          <a:noFill/>
          <a:ln w="9525">
            <a:noFill/>
            <a:miter lim="800000"/>
            <a:headEnd/>
            <a:tailEnd/>
          </a:ln>
        </p:spPr>
      </p:pic>
      <p:sp>
        <p:nvSpPr>
          <p:cNvPr id="86022"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78</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0" hangingPunct="0"/>
            <a:endParaRPr lang="en-US"/>
          </a:p>
        </p:txBody>
      </p:sp>
      <p:sp>
        <p:nvSpPr>
          <p:cNvPr id="87043"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 Health Professions Training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87045" name="TextBox 1"/>
          <p:cNvSpPr txBox="1">
            <a:spLocks noChangeArrowheads="1"/>
          </p:cNvSpPr>
          <p:nvPr/>
        </p:nvSpPr>
        <p:spPr bwMode="auto">
          <a:xfrm>
            <a:off x="428625" y="1071563"/>
            <a:ext cx="8358188" cy="5216813"/>
          </a:xfrm>
          <a:prstGeom prst="rect">
            <a:avLst/>
          </a:prstGeom>
          <a:noFill/>
          <a:ln w="9525">
            <a:noFill/>
            <a:miter lim="800000"/>
            <a:headEnd/>
            <a:tailEnd/>
          </a:ln>
        </p:spPr>
        <p:txBody>
          <a:bodyPr>
            <a:spAutoFit/>
          </a:bodyPr>
          <a:lstStyle/>
          <a:p>
            <a:pPr algn="just" eaLnBrk="0" hangingPunct="0">
              <a:buFont typeface="Wingdings" pitchFamily="2" charset="2"/>
              <a:buChar char="q"/>
            </a:pPr>
            <a:r>
              <a:rPr lang="en-US" sz="2400" dirty="0"/>
              <a:t>  </a:t>
            </a:r>
            <a:r>
              <a:rPr lang="en-US" sz="2000" dirty="0"/>
              <a:t>Overall spending for all grants has declined this financial</a:t>
            </a:r>
          </a:p>
          <a:p>
            <a:pPr algn="just" eaLnBrk="0" hangingPunct="0"/>
            <a:r>
              <a:rPr lang="en-US" sz="2000" dirty="0"/>
              <a:t>     year from 77.9% (2014/15) to 72.5%.</a:t>
            </a:r>
          </a:p>
          <a:p>
            <a:pPr algn="just" eaLnBrk="0" hangingPunct="0">
              <a:buFont typeface="Wingdings" pitchFamily="2" charset="2"/>
              <a:buChar char="q"/>
            </a:pPr>
            <a:r>
              <a:rPr lang="en-US" sz="2000" dirty="0"/>
              <a:t>  All provinces spent within the norm with the exception of</a:t>
            </a:r>
          </a:p>
          <a:p>
            <a:pPr algn="just" eaLnBrk="0" hangingPunct="0"/>
            <a:r>
              <a:rPr lang="en-US" sz="2000" dirty="0"/>
              <a:t>     EC and GP that spent 53.8% and 68.8% respectively</a:t>
            </a:r>
          </a:p>
          <a:p>
            <a:pPr algn="just" eaLnBrk="0" hangingPunct="0">
              <a:buFont typeface="Wingdings" pitchFamily="2" charset="2"/>
              <a:buChar char="q"/>
            </a:pPr>
            <a:r>
              <a:rPr lang="en-US" sz="2000" dirty="0"/>
              <a:t>  FS, MP &amp; NC are over spending due to once off payment</a:t>
            </a:r>
          </a:p>
          <a:p>
            <a:pPr algn="just" eaLnBrk="0" hangingPunct="0"/>
            <a:r>
              <a:rPr lang="en-US" sz="2000" dirty="0"/>
              <a:t>     of bursaries, high referrals  and payment of accruals for   	amongst others the Cuban </a:t>
            </a:r>
            <a:r>
              <a:rPr lang="en-US" sz="2000" dirty="0" err="1"/>
              <a:t>Programme</a:t>
            </a:r>
            <a:r>
              <a:rPr lang="en-US" sz="2000" dirty="0"/>
              <a:t>.</a:t>
            </a:r>
          </a:p>
          <a:p>
            <a:pPr algn="just" eaLnBrk="0" hangingPunct="0">
              <a:buFont typeface="Wingdings" pitchFamily="2" charset="2"/>
              <a:buChar char="q"/>
            </a:pPr>
            <a:r>
              <a:rPr lang="en-US" sz="2000" dirty="0"/>
              <a:t>  The under spending for the two provinces (EC and GP) is attributed to:</a:t>
            </a:r>
          </a:p>
          <a:p>
            <a:pPr lvl="1" algn="just" eaLnBrk="0" hangingPunct="0">
              <a:buFont typeface="Wingdings" pitchFamily="2" charset="2"/>
              <a:buChar char="ü"/>
            </a:pPr>
            <a:r>
              <a:rPr lang="en-US" sz="2000" dirty="0"/>
              <a:t> Walter </a:t>
            </a:r>
            <a:r>
              <a:rPr lang="en-US" sz="2000" dirty="0" err="1"/>
              <a:t>Sisulu</a:t>
            </a:r>
            <a:r>
              <a:rPr lang="en-US" sz="2000" dirty="0"/>
              <a:t> University posts not yet absorbed on </a:t>
            </a:r>
            <a:r>
              <a:rPr lang="en-US" sz="2000" dirty="0" err="1"/>
              <a:t>persal</a:t>
            </a:r>
            <a:r>
              <a:rPr lang="en-US" sz="2000" dirty="0"/>
              <a:t> due to delays in signing of agreement and slow recruitment process. </a:t>
            </a:r>
          </a:p>
          <a:p>
            <a:pPr lvl="1" algn="just" eaLnBrk="0" hangingPunct="0">
              <a:buFont typeface="Wingdings" pitchFamily="2" charset="2"/>
              <a:buChar char="ü"/>
            </a:pPr>
            <a:r>
              <a:rPr lang="en-GB" sz="2000" dirty="0"/>
              <a:t> delays in payment of NHLS account by GP.</a:t>
            </a:r>
            <a:endParaRPr lang="en-US" sz="2000" dirty="0"/>
          </a:p>
          <a:p>
            <a:pPr algn="just" eaLnBrk="0" hangingPunct="0"/>
            <a:endParaRPr lang="en-US" sz="2400" dirty="0"/>
          </a:p>
          <a:p>
            <a:pPr algn="just" eaLnBrk="0" hangingPunct="0"/>
            <a:endParaRPr lang="en-US" sz="900" dirty="0"/>
          </a:p>
          <a:p>
            <a:pPr algn="just" eaLnBrk="0" hangingPunct="0"/>
            <a:endParaRPr lang="en-US" sz="900" dirty="0"/>
          </a:p>
          <a:p>
            <a:pPr lvl="1" algn="just" eaLnBrk="0" hangingPunct="0"/>
            <a:endParaRPr lang="en-US" sz="2300" dirty="0"/>
          </a:p>
          <a:p>
            <a:pPr lvl="1" algn="just" eaLnBrk="0" hangingPunct="0"/>
            <a:r>
              <a:rPr lang="en-US" sz="2400" dirty="0"/>
              <a:t>	</a:t>
            </a:r>
          </a:p>
        </p:txBody>
      </p:sp>
      <p:sp>
        <p:nvSpPr>
          <p:cNvPr id="87046" name="Slide Number Placeholder 19"/>
          <p:cNvSpPr txBox="1">
            <a:spLocks/>
          </p:cNvSpPr>
          <p:nvPr/>
        </p:nvSpPr>
        <p:spPr bwMode="auto">
          <a:xfrm>
            <a:off x="8388350" y="6381750"/>
            <a:ext cx="504825" cy="365125"/>
          </a:xfrm>
          <a:prstGeom prst="rect">
            <a:avLst/>
          </a:prstGeom>
          <a:noFill/>
          <a:ln w="9525">
            <a:noFill/>
            <a:miter lim="800000"/>
            <a:headEnd/>
            <a:tailEnd/>
          </a:ln>
        </p:spPr>
        <p:txBody>
          <a:bodyPr/>
          <a:lstStyle/>
          <a:p>
            <a:r>
              <a:rPr lang="en-US"/>
              <a:t>79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428750"/>
            <a:ext cx="7924800" cy="830263"/>
          </a:xfrm>
          <a:prstGeom prst="rect">
            <a:avLst/>
          </a:prstGeom>
          <a:noFill/>
        </p:spPr>
        <p:txBody>
          <a:bodyPr>
            <a:spAutoFit/>
          </a:bodyPr>
          <a:lstStyle/>
          <a:p>
            <a:pPr algn="just" fontAlgn="auto">
              <a:spcBef>
                <a:spcPts val="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14339" name="Slide Number Placeholder 19"/>
          <p:cNvSpPr txBox="1">
            <a:spLocks/>
          </p:cNvSpPr>
          <p:nvPr/>
        </p:nvSpPr>
        <p:spPr bwMode="auto">
          <a:xfrm>
            <a:off x="5867400" y="6381750"/>
            <a:ext cx="2133600" cy="365125"/>
          </a:xfrm>
          <a:prstGeom prst="rect">
            <a:avLst/>
          </a:prstGeom>
          <a:noFill/>
          <a:ln w="9525">
            <a:noFill/>
            <a:miter lim="800000"/>
            <a:headEnd/>
            <a:tailEnd/>
          </a:ln>
        </p:spPr>
        <p:txBody>
          <a:bodyPr/>
          <a:lstStyle/>
          <a:p>
            <a:pPr algn="r"/>
            <a:endParaRPr 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8" name="Table 7"/>
          <p:cNvGraphicFramePr>
            <a:graphicFrameLocks noGrp="1"/>
          </p:cNvGraphicFramePr>
          <p:nvPr/>
        </p:nvGraphicFramePr>
        <p:xfrm>
          <a:off x="250825" y="1125538"/>
          <a:ext cx="8640764" cy="4554723"/>
        </p:xfrm>
        <a:graphic>
          <a:graphicData uri="http://schemas.openxmlformats.org/drawingml/2006/table">
            <a:tbl>
              <a:tblPr firstRow="1" bandRow="1">
                <a:tableStyleId>{5C22544A-7EE6-4342-B048-85BDC9FD1C3A}</a:tableStyleId>
              </a:tblPr>
              <a:tblGrid>
                <a:gridCol w="1944867"/>
                <a:gridCol w="1368196"/>
                <a:gridCol w="1584176"/>
                <a:gridCol w="2448272"/>
                <a:gridCol w="1295253"/>
              </a:tblGrid>
              <a:tr h="446074">
                <a:tc>
                  <a:txBody>
                    <a:bodyPr/>
                    <a:lstStyle/>
                    <a:p>
                      <a:r>
                        <a:rPr lang="en-US" sz="1000" dirty="0" smtClean="0">
                          <a:latin typeface="Arial Black" pitchFamily="34" charset="0"/>
                        </a:rPr>
                        <a:t>Strategic Objective</a:t>
                      </a:r>
                      <a:endParaRPr lang="en-US" sz="1000" dirty="0">
                        <a:latin typeface="Arial Black" pitchFamily="34" charset="0"/>
                      </a:endParaRPr>
                    </a:p>
                  </a:txBody>
                  <a:tcPr marL="91438" marR="91438" marT="45716" marB="45716"/>
                </a:tc>
                <a:tc>
                  <a:txBody>
                    <a:bodyPr/>
                    <a:lstStyle/>
                    <a:p>
                      <a:r>
                        <a:rPr lang="en-US" sz="1000" dirty="0" smtClean="0">
                          <a:latin typeface="Arial Black" pitchFamily="34" charset="0"/>
                        </a:rPr>
                        <a:t>Indicator</a:t>
                      </a:r>
                      <a:endParaRPr lang="en-US" sz="1000" dirty="0">
                        <a:latin typeface="Arial Black" pitchFamily="34" charset="0"/>
                      </a:endParaRPr>
                    </a:p>
                  </a:txBody>
                  <a:tcPr marL="91438" marR="91438" marT="45716" marB="45716"/>
                </a:tc>
                <a:tc>
                  <a:txBody>
                    <a:bodyPr/>
                    <a:lstStyle/>
                    <a:p>
                      <a:r>
                        <a:rPr lang="en-US" sz="1000" dirty="0" smtClean="0">
                          <a:latin typeface="Arial Black" pitchFamily="34" charset="0"/>
                        </a:rPr>
                        <a:t>Target</a:t>
                      </a:r>
                      <a:endParaRPr lang="en-US" sz="1000" dirty="0">
                        <a:latin typeface="Arial Black" pitchFamily="34" charset="0"/>
                      </a:endParaRPr>
                    </a:p>
                  </a:txBody>
                  <a:tcPr marL="91438" marR="91438" marT="45716" marB="45716"/>
                </a:tc>
                <a:tc>
                  <a:txBody>
                    <a:bodyPr/>
                    <a:lstStyle/>
                    <a:p>
                      <a:r>
                        <a:rPr lang="en-US" sz="1000" dirty="0" smtClean="0">
                          <a:latin typeface="Arial Black" pitchFamily="34" charset="0"/>
                        </a:rPr>
                        <a:t>P</a:t>
                      </a:r>
                      <a:r>
                        <a:rPr lang="en-US" sz="1000" baseline="0" dirty="0" smtClean="0">
                          <a:latin typeface="Arial Black" pitchFamily="34" charset="0"/>
                        </a:rPr>
                        <a:t>erformance</a:t>
                      </a:r>
                      <a:endParaRPr lang="en-US" sz="1000" dirty="0">
                        <a:latin typeface="Arial Black" pitchFamily="34" charset="0"/>
                      </a:endParaRPr>
                    </a:p>
                  </a:txBody>
                  <a:tcPr marL="91438" marR="91438"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Black" pitchFamily="34" charset="0"/>
                        </a:rPr>
                        <a:t>Performance Rating</a:t>
                      </a:r>
                    </a:p>
                    <a:p>
                      <a:endParaRPr lang="en-US" sz="1000" dirty="0">
                        <a:latin typeface="Arial Black" pitchFamily="34" charset="0"/>
                      </a:endParaRPr>
                    </a:p>
                  </a:txBody>
                  <a:tcPr marL="91438" marR="91438" marT="45716" marB="45716"/>
                </a:tc>
              </a:tr>
              <a:tr h="1999936">
                <a:tc>
                  <a:txBody>
                    <a:bodyPr/>
                    <a:lstStyle/>
                    <a:p>
                      <a:pPr>
                        <a:lnSpc>
                          <a:spcPct val="115000"/>
                        </a:lnSpc>
                        <a:spcAft>
                          <a:spcPts val="0"/>
                        </a:spcAft>
                      </a:pPr>
                      <a:r>
                        <a:rPr lang="en-ZA" sz="950" dirty="0">
                          <a:latin typeface="Arial Black" pitchFamily="34" charset="0"/>
                          <a:ea typeface="Calibri"/>
                          <a:cs typeface="Arial"/>
                        </a:rPr>
                        <a:t>Provide support for effective communication by developing an integrated communication strategy and implementation plan</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950" dirty="0">
                          <a:latin typeface="Arial Black" pitchFamily="34" charset="0"/>
                          <a:ea typeface="Calibri"/>
                          <a:cs typeface="Arial"/>
                        </a:rPr>
                        <a:t>Develop an integrated communication strategy and implementation plan</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950" dirty="0" smtClean="0">
                          <a:solidFill>
                            <a:srgbClr val="002060"/>
                          </a:solidFill>
                          <a:latin typeface="Arial Black" pitchFamily="34" charset="0"/>
                          <a:ea typeface="Calibri"/>
                          <a:cs typeface="Arial"/>
                        </a:rPr>
                        <a:t>Annual Target</a:t>
                      </a:r>
                      <a:r>
                        <a:rPr lang="en-ZA" sz="950" dirty="0" smtClean="0">
                          <a:latin typeface="Arial Black" pitchFamily="34" charset="0"/>
                          <a:ea typeface="Calibri"/>
                          <a:cs typeface="Arial"/>
                        </a:rPr>
                        <a:t>:</a:t>
                      </a:r>
                      <a:r>
                        <a:rPr lang="en-ZA" sz="950" baseline="0" dirty="0" smtClean="0">
                          <a:latin typeface="Arial Black" pitchFamily="34" charset="0"/>
                          <a:ea typeface="Calibri"/>
                          <a:cs typeface="Arial"/>
                        </a:rPr>
                        <a:t> </a:t>
                      </a:r>
                      <a:r>
                        <a:rPr lang="en-ZA" sz="950" dirty="0" smtClean="0">
                          <a:latin typeface="Arial Black" pitchFamily="34" charset="0"/>
                          <a:ea typeface="Calibri"/>
                          <a:cs typeface="Arial"/>
                        </a:rPr>
                        <a:t>Communication </a:t>
                      </a:r>
                      <a:r>
                        <a:rPr lang="en-ZA" sz="950" dirty="0">
                          <a:latin typeface="Arial Black" pitchFamily="34" charset="0"/>
                          <a:ea typeface="Calibri"/>
                          <a:cs typeface="Arial"/>
                        </a:rPr>
                        <a:t>Toolkit developed to integrate messages</a:t>
                      </a:r>
                      <a:endParaRPr lang="en-ZA" sz="950" dirty="0">
                        <a:latin typeface="Arial Black" pitchFamily="34" charset="0"/>
                        <a:ea typeface="Calibri"/>
                        <a:cs typeface="Times New Roman"/>
                      </a:endParaRPr>
                    </a:p>
                  </a:txBody>
                  <a:tcPr marL="68578" marR="68578" marT="0" marB="0"/>
                </a:tc>
                <a:tc>
                  <a:txBody>
                    <a:bodyPr/>
                    <a:lstStyle/>
                    <a:p>
                      <a:r>
                        <a:rPr lang="en-US" sz="950" kern="1200" dirty="0" smtClean="0">
                          <a:solidFill>
                            <a:schemeClr val="tx1"/>
                          </a:solidFill>
                          <a:latin typeface="Arial Black" pitchFamily="34" charset="0"/>
                          <a:ea typeface="+mn-ea"/>
                          <a:cs typeface="+mn-cs"/>
                        </a:rPr>
                        <a:t>Q2:</a:t>
                      </a:r>
                      <a:r>
                        <a:rPr lang="en-US" sz="950" kern="1200" baseline="0" dirty="0" smtClean="0">
                          <a:solidFill>
                            <a:schemeClr val="tx1"/>
                          </a:solidFill>
                          <a:latin typeface="Arial Black" pitchFamily="34" charset="0"/>
                          <a:ea typeface="+mn-ea"/>
                          <a:cs typeface="+mn-cs"/>
                        </a:rPr>
                        <a:t>  Communication Toolkits for Nutrition week – healthy eating and  for </a:t>
                      </a:r>
                      <a:r>
                        <a:rPr lang="en-US" sz="950" kern="1200" dirty="0" smtClean="0">
                          <a:solidFill>
                            <a:schemeClr val="tx1"/>
                          </a:solidFill>
                          <a:latin typeface="Arial Black" pitchFamily="34" charset="0"/>
                          <a:ea typeface="+mn-ea"/>
                          <a:cs typeface="+mn-cs"/>
                        </a:rPr>
                        <a:t>MBOD and CCOD’s Project Ku-</a:t>
                      </a:r>
                      <a:r>
                        <a:rPr lang="en-US" sz="950" kern="1200" dirty="0" err="1" smtClean="0">
                          <a:solidFill>
                            <a:schemeClr val="tx1"/>
                          </a:solidFill>
                          <a:latin typeface="Arial Black" pitchFamily="34" charset="0"/>
                          <a:ea typeface="+mn-ea"/>
                          <a:cs typeface="+mn-cs"/>
                        </a:rPr>
                        <a:t>Riha</a:t>
                      </a:r>
                      <a:r>
                        <a:rPr lang="en-US" sz="950" kern="1200" dirty="0" smtClean="0">
                          <a:solidFill>
                            <a:schemeClr val="tx1"/>
                          </a:solidFill>
                          <a:latin typeface="Arial Black" pitchFamily="34" charset="0"/>
                          <a:ea typeface="+mn-ea"/>
                          <a:cs typeface="+mn-cs"/>
                        </a:rPr>
                        <a:t>  developed</a:t>
                      </a:r>
                    </a:p>
                    <a:p>
                      <a:r>
                        <a:rPr lang="en-US" sz="950" kern="1200" dirty="0" smtClean="0">
                          <a:solidFill>
                            <a:schemeClr val="tx1"/>
                          </a:solidFill>
                          <a:latin typeface="Arial Black" pitchFamily="34" charset="0"/>
                          <a:ea typeface="+mn-ea"/>
                          <a:cs typeface="+mn-cs"/>
                        </a:rPr>
                        <a:t>Q3: </a:t>
                      </a:r>
                      <a:r>
                        <a:rPr lang="en-US" sz="950" kern="1200" baseline="0" dirty="0" smtClean="0">
                          <a:solidFill>
                            <a:schemeClr val="tx1"/>
                          </a:solidFill>
                          <a:latin typeface="Arial Black" pitchFamily="34" charset="0"/>
                          <a:ea typeface="+mn-ea"/>
                          <a:cs typeface="+mn-cs"/>
                        </a:rPr>
                        <a:t> Communication t</a:t>
                      </a:r>
                      <a:r>
                        <a:rPr lang="en-US" sz="950" kern="1200" dirty="0" smtClean="0">
                          <a:solidFill>
                            <a:schemeClr val="tx1"/>
                          </a:solidFill>
                          <a:latin typeface="Arial Black" pitchFamily="34" charset="0"/>
                          <a:ea typeface="+mn-ea"/>
                          <a:cs typeface="+mn-cs"/>
                        </a:rPr>
                        <a:t>oolkits developed and distributed as follows:-</a:t>
                      </a:r>
                      <a:endParaRPr lang="en-ZA" sz="950" kern="1200" dirty="0" smtClean="0">
                        <a:solidFill>
                          <a:schemeClr val="tx1"/>
                        </a:solidFill>
                        <a:latin typeface="Arial Black" pitchFamily="34" charset="0"/>
                        <a:ea typeface="+mn-ea"/>
                        <a:cs typeface="+mn-cs"/>
                      </a:endParaRPr>
                    </a:p>
                    <a:p>
                      <a:r>
                        <a:rPr lang="en-US" sz="950" kern="1200" dirty="0" smtClean="0">
                          <a:solidFill>
                            <a:schemeClr val="tx1"/>
                          </a:solidFill>
                          <a:latin typeface="Arial Black" pitchFamily="34" charset="0"/>
                          <a:ea typeface="+mn-ea"/>
                          <a:cs typeface="+mn-cs"/>
                        </a:rPr>
                        <a:t> 1. Antibiotics Resistance Awareness Day,           </a:t>
                      </a:r>
                    </a:p>
                    <a:p>
                      <a:pPr marL="228600" indent="-228600">
                        <a:buAutoNum type="arabicPeriod" startAt="2"/>
                      </a:pPr>
                      <a:r>
                        <a:rPr lang="en-US" sz="950" kern="1200" dirty="0" smtClean="0">
                          <a:solidFill>
                            <a:schemeClr val="tx1"/>
                          </a:solidFill>
                          <a:latin typeface="Arial Black" pitchFamily="34" charset="0"/>
                          <a:ea typeface="+mn-ea"/>
                          <a:cs typeface="+mn-cs"/>
                        </a:rPr>
                        <a:t>PHC Standard Treatment Guidelines and Essential Medicines List application launch ;                                         </a:t>
                      </a:r>
                    </a:p>
                    <a:p>
                      <a:pPr marL="228600" indent="-228600">
                        <a:buAutoNum type="arabicPeriod" startAt="2"/>
                      </a:pPr>
                      <a:r>
                        <a:rPr lang="en-US" sz="950" kern="1200" dirty="0" smtClean="0">
                          <a:solidFill>
                            <a:schemeClr val="tx1"/>
                          </a:solidFill>
                          <a:latin typeface="Arial Black" pitchFamily="34" charset="0"/>
                          <a:ea typeface="+mn-ea"/>
                          <a:cs typeface="+mn-cs"/>
                        </a:rPr>
                        <a:t>World AIDS Day ; </a:t>
                      </a:r>
                    </a:p>
                    <a:p>
                      <a:pPr marL="228600" indent="-228600">
                        <a:buAutoNum type="arabicPeriod" startAt="2"/>
                      </a:pPr>
                      <a:r>
                        <a:rPr lang="en-US" sz="950" kern="1200" dirty="0" smtClean="0">
                          <a:solidFill>
                            <a:schemeClr val="tx1"/>
                          </a:solidFill>
                          <a:latin typeface="Arial Black" pitchFamily="34" charset="0"/>
                          <a:ea typeface="+mn-ea"/>
                          <a:cs typeface="+mn-cs"/>
                        </a:rPr>
                        <a:t>Healthy Lifestyles;</a:t>
                      </a:r>
                    </a:p>
                    <a:p>
                      <a:r>
                        <a:rPr lang="en-US" sz="950" kern="1200" dirty="0" smtClean="0">
                          <a:solidFill>
                            <a:schemeClr val="tx1"/>
                          </a:solidFill>
                          <a:latin typeface="Arial Black" pitchFamily="34" charset="0"/>
                          <a:ea typeface="+mn-ea"/>
                          <a:cs typeface="+mn-cs"/>
                        </a:rPr>
                        <a:t>5.   SADHS – implementation to commence in January 2016</a:t>
                      </a:r>
                      <a:endParaRPr lang="en-ZA" sz="950" dirty="0">
                        <a:solidFill>
                          <a:schemeClr val="tx1"/>
                        </a:solidFill>
                        <a:latin typeface="Arial Black" pitchFamily="34" charset="0"/>
                        <a:ea typeface="Calibri"/>
                        <a:cs typeface="Times New Roman"/>
                      </a:endParaRPr>
                    </a:p>
                  </a:txBody>
                  <a:tcPr marL="0" marR="0" marT="0" marB="0"/>
                </a:tc>
                <a:tc>
                  <a:txBody>
                    <a:bodyPr/>
                    <a:lstStyle/>
                    <a:p>
                      <a:pPr algn="l" fontAlgn="b"/>
                      <a:endParaRPr lang="en-ZA" sz="1000" b="0" i="0" u="none" strike="noStrike" dirty="0">
                        <a:solidFill>
                          <a:schemeClr val="tx1"/>
                        </a:solidFill>
                        <a:latin typeface="Arial Black" pitchFamily="34" charset="0"/>
                      </a:endParaRPr>
                    </a:p>
                  </a:txBody>
                  <a:tcPr marL="0" marR="0" marT="0" marB="0">
                    <a:solidFill>
                      <a:srgbClr val="00B050"/>
                    </a:solidFill>
                  </a:tcPr>
                </a:tc>
              </a:tr>
              <a:tr h="1544831">
                <a:tc>
                  <a:txBody>
                    <a:bodyPr/>
                    <a:lstStyle/>
                    <a:p>
                      <a:pPr>
                        <a:lnSpc>
                          <a:spcPct val="115000"/>
                        </a:lnSpc>
                        <a:spcAft>
                          <a:spcPts val="0"/>
                        </a:spcAft>
                      </a:pPr>
                      <a:r>
                        <a:rPr lang="en-ZA" sz="950" dirty="0">
                          <a:latin typeface="Arial Black" pitchFamily="34" charset="0"/>
                          <a:ea typeface="Calibri"/>
                          <a:cs typeface="Arial"/>
                        </a:rPr>
                        <a:t>A National Health Litigation Strategy development and implemented</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950" dirty="0">
                          <a:latin typeface="Arial Black" pitchFamily="34" charset="0"/>
                          <a:ea typeface="Calibri"/>
                          <a:cs typeface="Arial"/>
                        </a:rPr>
                        <a:t>Develop National Health Litigation Strategy</a:t>
                      </a:r>
                      <a:endParaRPr lang="en-ZA" sz="950" dirty="0">
                        <a:latin typeface="Arial Black" pitchFamily="34" charset="0"/>
                        <a:ea typeface="Calibri"/>
                        <a:cs typeface="Times New Roman"/>
                      </a:endParaRPr>
                    </a:p>
                  </a:txBody>
                  <a:tcPr marL="68578" marR="68578" marT="0" marB="0"/>
                </a:tc>
                <a:tc>
                  <a:txBody>
                    <a:bodyPr/>
                    <a:lstStyle/>
                    <a:p>
                      <a:pPr>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Q2 target:</a:t>
                      </a:r>
                    </a:p>
                    <a:p>
                      <a:pPr>
                        <a:lnSpc>
                          <a:spcPct val="115000"/>
                        </a:lnSpc>
                        <a:spcAft>
                          <a:spcPts val="0"/>
                        </a:spcAft>
                      </a:pPr>
                      <a:r>
                        <a:rPr lang="en-US" sz="950" kern="1200" dirty="0" smtClean="0">
                          <a:solidFill>
                            <a:schemeClr val="dk1"/>
                          </a:solidFill>
                          <a:latin typeface="Arial Black" pitchFamily="34" charset="0"/>
                          <a:ea typeface="+mn-ea"/>
                          <a:cs typeface="+mn-cs"/>
                        </a:rPr>
                        <a:t>Research conducted and concept document  drafted</a:t>
                      </a:r>
                      <a:endParaRPr lang="en-ZA" sz="950" dirty="0" smtClean="0">
                        <a:solidFill>
                          <a:schemeClr val="tx2">
                            <a:lumMod val="60000"/>
                            <a:lumOff val="40000"/>
                          </a:schemeClr>
                        </a:solidFill>
                        <a:latin typeface="Arial Black" pitchFamily="34" charset="0"/>
                        <a:ea typeface="Calibri"/>
                        <a:cs typeface="Arial"/>
                      </a:endParaRPr>
                    </a:p>
                    <a:p>
                      <a:pPr>
                        <a:lnSpc>
                          <a:spcPct val="115000"/>
                        </a:lnSpc>
                        <a:spcAft>
                          <a:spcPts val="0"/>
                        </a:spcAft>
                      </a:pPr>
                      <a:r>
                        <a:rPr lang="en-ZA" sz="950" dirty="0" smtClean="0">
                          <a:solidFill>
                            <a:schemeClr val="tx2">
                              <a:lumMod val="60000"/>
                              <a:lumOff val="40000"/>
                            </a:schemeClr>
                          </a:solidFill>
                          <a:latin typeface="Arial Black" pitchFamily="34" charset="0"/>
                          <a:ea typeface="Calibri"/>
                          <a:cs typeface="Arial"/>
                        </a:rPr>
                        <a:t>Q3</a:t>
                      </a:r>
                      <a:r>
                        <a:rPr lang="en-ZA" sz="950" baseline="0" dirty="0" smtClean="0">
                          <a:solidFill>
                            <a:schemeClr val="tx2">
                              <a:lumMod val="60000"/>
                              <a:lumOff val="40000"/>
                            </a:schemeClr>
                          </a:solidFill>
                          <a:latin typeface="Arial Black" pitchFamily="34" charset="0"/>
                          <a:ea typeface="Calibri"/>
                          <a:cs typeface="Arial"/>
                        </a:rPr>
                        <a:t> Target</a:t>
                      </a:r>
                      <a:r>
                        <a:rPr lang="en-ZA" sz="950" baseline="0" dirty="0" smtClean="0">
                          <a:latin typeface="Arial Black" pitchFamily="34" charset="0"/>
                          <a:ea typeface="Calibri"/>
                          <a:cs typeface="Arial"/>
                        </a:rPr>
                        <a:t>: </a:t>
                      </a:r>
                      <a:r>
                        <a:rPr lang="en-ZA" sz="950" kern="1200" dirty="0" smtClean="0">
                          <a:solidFill>
                            <a:schemeClr val="dk1"/>
                          </a:solidFill>
                          <a:latin typeface="Arial Black" pitchFamily="34" charset="0"/>
                          <a:ea typeface="+mn-ea"/>
                          <a:cs typeface="+mn-cs"/>
                        </a:rPr>
                        <a:t>The draft document referred to the TECH NHC for recommendation to NHC</a:t>
                      </a:r>
                      <a:endParaRPr lang="en-ZA" sz="950" dirty="0">
                        <a:latin typeface="Arial Black" pitchFamily="34" charset="0"/>
                        <a:ea typeface="Calibri"/>
                        <a:cs typeface="Times New Roman"/>
                      </a:endParaRPr>
                    </a:p>
                  </a:txBody>
                  <a:tcPr marL="68578" marR="68578" marT="0" marB="0"/>
                </a:tc>
                <a:tc>
                  <a:txBody>
                    <a:bodyPr/>
                    <a:lstStyle/>
                    <a:p>
                      <a:pPr algn="l" fontAlgn="b"/>
                      <a:r>
                        <a:rPr lang="en-ZA" sz="950" b="0" i="0" u="none" strike="noStrike" dirty="0" smtClean="0">
                          <a:solidFill>
                            <a:schemeClr val="tx1"/>
                          </a:solidFill>
                          <a:latin typeface="Arial Black" pitchFamily="34" charset="0"/>
                        </a:rPr>
                        <a:t> Q2:</a:t>
                      </a:r>
                      <a:r>
                        <a:rPr lang="en-US" sz="950" kern="1200" dirty="0" smtClean="0">
                          <a:solidFill>
                            <a:schemeClr val="tx1"/>
                          </a:solidFill>
                          <a:latin typeface="Arial Black" pitchFamily="34" charset="0"/>
                          <a:ea typeface="+mn-ea"/>
                          <a:cs typeface="+mn-cs"/>
                        </a:rPr>
                        <a:t>Research was conducted and a concept document  drafted</a:t>
                      </a:r>
                      <a:endParaRPr lang="en-ZA" sz="950" b="0" i="0" u="none" strike="noStrike" dirty="0" smtClean="0">
                        <a:solidFill>
                          <a:schemeClr val="tx1"/>
                        </a:solidFill>
                        <a:latin typeface="Arial Black" pitchFamily="34" charset="0"/>
                      </a:endParaRPr>
                    </a:p>
                    <a:p>
                      <a:pPr algn="l" fontAlgn="b"/>
                      <a:r>
                        <a:rPr lang="en-ZA" sz="950" b="0" i="0" u="none" strike="noStrike" dirty="0" smtClean="0">
                          <a:solidFill>
                            <a:schemeClr val="tx1"/>
                          </a:solidFill>
                          <a:latin typeface="Arial Black" pitchFamily="34" charset="0"/>
                        </a:rPr>
                        <a:t>Q3:</a:t>
                      </a:r>
                      <a:r>
                        <a:rPr lang="en-ZA" sz="950" b="0" i="0" u="none" strike="noStrike" baseline="0" dirty="0" smtClean="0">
                          <a:solidFill>
                            <a:schemeClr val="tx1"/>
                          </a:solidFill>
                          <a:latin typeface="Arial Black" pitchFamily="34" charset="0"/>
                        </a:rPr>
                        <a:t> </a:t>
                      </a:r>
                      <a:r>
                        <a:rPr lang="en-ZA" sz="950" b="0" i="0" u="none" strike="noStrike" dirty="0" smtClean="0">
                          <a:solidFill>
                            <a:schemeClr val="tx1"/>
                          </a:solidFill>
                          <a:latin typeface="Arial Black" pitchFamily="34" charset="0"/>
                        </a:rPr>
                        <a:t>A national meeting held with  the provincial</a:t>
                      </a:r>
                      <a:r>
                        <a:rPr lang="en-ZA" sz="950" b="0" i="0" u="none" strike="noStrike" baseline="0" dirty="0" smtClean="0">
                          <a:solidFill>
                            <a:schemeClr val="tx1"/>
                          </a:solidFill>
                          <a:latin typeface="Arial Black" pitchFamily="34" charset="0"/>
                        </a:rPr>
                        <a:t> </a:t>
                      </a:r>
                      <a:r>
                        <a:rPr lang="en-ZA" sz="950" b="0" i="0" u="none" strike="noStrike" dirty="0" smtClean="0">
                          <a:solidFill>
                            <a:schemeClr val="tx1"/>
                          </a:solidFill>
                          <a:latin typeface="Arial Black" pitchFamily="34" charset="0"/>
                        </a:rPr>
                        <a:t>heads of legal services and Office of State Law Advisor</a:t>
                      </a:r>
                      <a:r>
                        <a:rPr lang="en-ZA" sz="950" b="0" i="0" u="none" strike="noStrike" baseline="0" dirty="0" smtClean="0">
                          <a:solidFill>
                            <a:schemeClr val="tx1"/>
                          </a:solidFill>
                          <a:latin typeface="Arial Black" pitchFamily="34" charset="0"/>
                        </a:rPr>
                        <a:t> to discuss drafting of the National Litigation Strategy</a:t>
                      </a:r>
                      <a:r>
                        <a:rPr lang="en-ZA" sz="950" b="0" i="0" u="none" strike="noStrike" dirty="0" smtClean="0">
                          <a:solidFill>
                            <a:schemeClr val="tx1"/>
                          </a:solidFill>
                          <a:latin typeface="Arial Black" pitchFamily="34" charset="0"/>
                        </a:rPr>
                        <a:t> </a:t>
                      </a:r>
                      <a:endParaRPr lang="en-ZA" sz="950" b="0" i="0" u="none" strike="noStrike" dirty="0">
                        <a:solidFill>
                          <a:schemeClr val="tx1"/>
                        </a:solidFill>
                        <a:latin typeface="Arial Black" pitchFamily="34" charset="0"/>
                      </a:endParaRPr>
                    </a:p>
                  </a:txBody>
                  <a:tcPr marL="0" marR="0" marT="0" marB="0"/>
                </a:tc>
                <a:tc>
                  <a:txBody>
                    <a:bodyPr/>
                    <a:lstStyle/>
                    <a:p>
                      <a:pPr algn="l" fontAlgn="b"/>
                      <a:endParaRPr lang="en-ZA" sz="1000" b="0" i="0" u="none" strike="noStrike" dirty="0">
                        <a:solidFill>
                          <a:schemeClr val="tx1"/>
                        </a:solidFill>
                        <a:latin typeface="Arial Black" pitchFamily="34" charset="0"/>
                      </a:endParaRPr>
                    </a:p>
                  </a:txBody>
                  <a:tcPr marL="0" marR="0" marT="0" marB="0">
                    <a:solidFill>
                      <a:srgbClr val="FFFF00"/>
                    </a:solidFill>
                  </a:tcPr>
                </a:tc>
              </a:tr>
            </a:tbl>
          </a:graphicData>
        </a:graphic>
      </p:graphicFrame>
      <p:sp>
        <p:nvSpPr>
          <p:cNvPr id="9" name="Rectangle 2"/>
          <p:cNvSpPr txBox="1">
            <a:spLocks noChangeArrowheads="1"/>
          </p:cNvSpPr>
          <p:nvPr/>
        </p:nvSpPr>
        <p:spPr>
          <a:xfrm>
            <a:off x="0" y="0"/>
            <a:ext cx="7235825" cy="990600"/>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Programme 1: Administration</a:t>
            </a:r>
          </a:p>
        </p:txBody>
      </p:sp>
      <p:sp>
        <p:nvSpPr>
          <p:cNvPr id="14368" name="Slide Number Placeholder 19"/>
          <p:cNvSpPr txBox="1">
            <a:spLocks/>
          </p:cNvSpPr>
          <p:nvPr/>
        </p:nvSpPr>
        <p:spPr bwMode="auto">
          <a:xfrm>
            <a:off x="8739188" y="6308725"/>
            <a:ext cx="404812" cy="365125"/>
          </a:xfrm>
          <a:prstGeom prst="rect">
            <a:avLst/>
          </a:prstGeom>
          <a:noFill/>
          <a:ln w="9525">
            <a:noFill/>
            <a:miter lim="800000"/>
            <a:headEnd/>
            <a:tailEnd/>
          </a:ln>
        </p:spPr>
        <p:txBody>
          <a:bodyPr/>
          <a:lstStyle/>
          <a:p>
            <a:r>
              <a:rPr lang="en-US"/>
              <a:t>8</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9"/>
          <p:cNvSpPr txBox="1">
            <a:spLocks/>
          </p:cNvSpPr>
          <p:nvPr/>
        </p:nvSpPr>
        <p:spPr bwMode="auto">
          <a:xfrm>
            <a:off x="7929563" y="6356350"/>
            <a:ext cx="757237" cy="365125"/>
          </a:xfrm>
          <a:prstGeom prst="rect">
            <a:avLst/>
          </a:prstGeom>
          <a:noFill/>
          <a:ln w="9525">
            <a:noFill/>
            <a:miter lim="800000"/>
            <a:headEnd/>
            <a:tailEnd/>
          </a:ln>
        </p:spPr>
        <p:txBody>
          <a:bodyPr/>
          <a:lstStyle/>
          <a:p>
            <a:pPr algn="r" eaLnBrk="0" hangingPunct="0"/>
            <a:r>
              <a:rPr lang="en-US"/>
              <a:t>80</a:t>
            </a:r>
          </a:p>
        </p:txBody>
      </p:sp>
      <p:sp>
        <p:nvSpPr>
          <p:cNvPr id="88067" name="Rectangle 2"/>
          <p:cNvSpPr txBox="1">
            <a:spLocks noChangeArrowheads="1"/>
          </p:cNvSpPr>
          <p:nvPr/>
        </p:nvSpPr>
        <p:spPr bwMode="auto">
          <a:xfrm>
            <a:off x="762000" y="0"/>
            <a:ext cx="6310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Comprehensive HIV/AIDS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pic>
        <p:nvPicPr>
          <p:cNvPr id="88069" name="Picture 6"/>
          <p:cNvPicPr>
            <a:picLocks noChangeAspect="1" noChangeArrowheads="1"/>
          </p:cNvPicPr>
          <p:nvPr/>
        </p:nvPicPr>
        <p:blipFill>
          <a:blip r:embed="rId3" cstate="print"/>
          <a:srcRect/>
          <a:stretch>
            <a:fillRect/>
          </a:stretch>
        </p:blipFill>
        <p:spPr bwMode="auto">
          <a:xfrm>
            <a:off x="0" y="1031875"/>
            <a:ext cx="9144000" cy="475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9"/>
          <p:cNvSpPr txBox="1">
            <a:spLocks/>
          </p:cNvSpPr>
          <p:nvPr/>
        </p:nvSpPr>
        <p:spPr bwMode="auto">
          <a:xfrm>
            <a:off x="8001000" y="6356350"/>
            <a:ext cx="685800" cy="365125"/>
          </a:xfrm>
          <a:prstGeom prst="rect">
            <a:avLst/>
          </a:prstGeom>
          <a:noFill/>
          <a:ln w="9525">
            <a:noFill/>
            <a:miter lim="800000"/>
            <a:headEnd/>
            <a:tailEnd/>
          </a:ln>
        </p:spPr>
        <p:txBody>
          <a:bodyPr/>
          <a:lstStyle/>
          <a:p>
            <a:pPr algn="r" eaLnBrk="0" hangingPunct="0"/>
            <a:r>
              <a:rPr lang="en-US"/>
              <a:t>81</a:t>
            </a:r>
          </a:p>
        </p:txBody>
      </p:sp>
      <p:sp>
        <p:nvSpPr>
          <p:cNvPr id="89091"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 Comprehensive HIV/AIDS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89093" name="TextBox 1"/>
          <p:cNvSpPr txBox="1">
            <a:spLocks noChangeArrowheads="1"/>
          </p:cNvSpPr>
          <p:nvPr/>
        </p:nvSpPr>
        <p:spPr bwMode="auto">
          <a:xfrm>
            <a:off x="428625" y="1071563"/>
            <a:ext cx="8358188" cy="6632575"/>
          </a:xfrm>
          <a:prstGeom prst="rect">
            <a:avLst/>
          </a:prstGeom>
          <a:noFill/>
          <a:ln w="9525">
            <a:noFill/>
            <a:miter lim="800000"/>
            <a:headEnd/>
            <a:tailEnd/>
          </a:ln>
        </p:spPr>
        <p:txBody>
          <a:bodyPr>
            <a:spAutoFit/>
          </a:bodyPr>
          <a:lstStyle/>
          <a:p>
            <a:pPr algn="just" eaLnBrk="0" hangingPunct="0">
              <a:buFont typeface="Wingdings" pitchFamily="2" charset="2"/>
              <a:buChar char="q"/>
            </a:pPr>
            <a:r>
              <a:rPr lang="en-US" sz="2400"/>
              <a:t> Overall spending for all grants has improved considerable</a:t>
            </a:r>
          </a:p>
          <a:p>
            <a:pPr algn="just" eaLnBrk="0" hangingPunct="0"/>
            <a:r>
              <a:rPr lang="en-US" sz="2400"/>
              <a:t>    this financial year from 68.0% (2014/15) to 74.0% and</a:t>
            </a:r>
          </a:p>
          <a:p>
            <a:pPr algn="just" eaLnBrk="0" hangingPunct="0"/>
            <a:r>
              <a:rPr lang="en-US" sz="2400"/>
              <a:t>    spending is within the acceptable norm.</a:t>
            </a:r>
          </a:p>
          <a:p>
            <a:pPr algn="just" eaLnBrk="0" hangingPunct="0"/>
            <a:endParaRPr lang="en-US" sz="2400"/>
          </a:p>
          <a:p>
            <a:pPr algn="just" eaLnBrk="0" hangingPunct="0">
              <a:buFont typeface="Wingdings" pitchFamily="2" charset="2"/>
              <a:buChar char="q"/>
            </a:pPr>
            <a:r>
              <a:rPr lang="en-US" sz="2400"/>
              <a:t> All provinces spent within the acceptable norm with the</a:t>
            </a:r>
          </a:p>
          <a:p>
            <a:pPr algn="just" eaLnBrk="0" hangingPunct="0"/>
            <a:r>
              <a:rPr lang="en-US" sz="2400"/>
              <a:t>    exception of FS, LP, NC and NW that are under spending</a:t>
            </a:r>
          </a:p>
          <a:p>
            <a:pPr algn="just" eaLnBrk="0" hangingPunct="0"/>
            <a:r>
              <a:rPr lang="en-US" sz="2400"/>
              <a:t>    due to:  </a:t>
            </a:r>
          </a:p>
          <a:p>
            <a:pPr lvl="1" algn="just" eaLnBrk="0" hangingPunct="0">
              <a:buFont typeface="Wingdings" pitchFamily="2" charset="2"/>
              <a:buChar char="ü"/>
            </a:pPr>
            <a:r>
              <a:rPr lang="en-US" sz="2400"/>
              <a:t> delays in delivery of condoms ordered during Q2.</a:t>
            </a:r>
          </a:p>
          <a:p>
            <a:pPr lvl="1" algn="just" eaLnBrk="0" hangingPunct="0">
              <a:buFont typeface="Wingdings" pitchFamily="2" charset="2"/>
              <a:buChar char="ü"/>
            </a:pPr>
            <a:r>
              <a:rPr lang="en-US" sz="2400"/>
              <a:t> late delivery of invoices by suppliers.</a:t>
            </a:r>
          </a:p>
          <a:p>
            <a:pPr lvl="1" algn="just" eaLnBrk="0" hangingPunct="0">
              <a:buFont typeface="Wingdings" pitchFamily="2" charset="2"/>
              <a:buChar char="ü"/>
            </a:pPr>
            <a:r>
              <a:rPr lang="en-US" sz="2400"/>
              <a:t> delays in recruitment process and delivery of</a:t>
            </a:r>
          </a:p>
          <a:p>
            <a:pPr lvl="1" algn="just" eaLnBrk="0" hangingPunct="0"/>
            <a:r>
              <a:rPr lang="en-US" sz="2400"/>
              <a:t>    equipment.</a:t>
            </a:r>
            <a:endParaRPr lang="en-GB" sz="2400"/>
          </a:p>
          <a:p>
            <a:pPr lvl="1" algn="just" eaLnBrk="0" hangingPunct="0"/>
            <a:endParaRPr lang="en-GB" sz="2400"/>
          </a:p>
          <a:p>
            <a:pPr lvl="1" algn="just" eaLnBrk="0" hangingPunct="0"/>
            <a:r>
              <a:rPr lang="en-GB" sz="2400"/>
              <a:t> </a:t>
            </a:r>
          </a:p>
          <a:p>
            <a:pPr algn="just" eaLnBrk="0" hangingPunct="0">
              <a:buFont typeface="Wingdings" pitchFamily="2" charset="2"/>
              <a:buChar char="§"/>
            </a:pPr>
            <a:endParaRPr lang="en-US" sz="2400"/>
          </a:p>
          <a:p>
            <a:pPr algn="just" eaLnBrk="0" hangingPunct="0"/>
            <a:endParaRPr lang="en-US" sz="2400"/>
          </a:p>
          <a:p>
            <a:pPr algn="just" eaLnBrk="0" hangingPunct="0"/>
            <a:endParaRPr lang="en-US" sz="900"/>
          </a:p>
          <a:p>
            <a:pPr algn="just" eaLnBrk="0" hangingPunct="0"/>
            <a:endParaRPr lang="en-US" sz="900"/>
          </a:p>
          <a:p>
            <a:pPr lvl="1" algn="just" eaLnBrk="0" hangingPunct="0"/>
            <a:endParaRPr lang="en-US" sz="2300"/>
          </a:p>
          <a:p>
            <a:pPr lvl="1" algn="just" eaLnBrk="0" hangingPunct="0"/>
            <a:r>
              <a:rPr lang="en-US" sz="2400"/>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19"/>
          <p:cNvSpPr txBox="1">
            <a:spLocks/>
          </p:cNvSpPr>
          <p:nvPr/>
        </p:nvSpPr>
        <p:spPr bwMode="auto">
          <a:xfrm>
            <a:off x="7929563" y="6356350"/>
            <a:ext cx="757237" cy="365125"/>
          </a:xfrm>
          <a:prstGeom prst="rect">
            <a:avLst/>
          </a:prstGeom>
          <a:noFill/>
          <a:ln w="9525">
            <a:noFill/>
            <a:miter lim="800000"/>
            <a:headEnd/>
            <a:tailEnd/>
          </a:ln>
        </p:spPr>
        <p:txBody>
          <a:bodyPr/>
          <a:lstStyle/>
          <a:p>
            <a:pPr algn="r" eaLnBrk="0" hangingPunct="0"/>
            <a:r>
              <a:rPr lang="en-US"/>
              <a:t>82</a:t>
            </a:r>
          </a:p>
        </p:txBody>
      </p:sp>
      <p:sp>
        <p:nvSpPr>
          <p:cNvPr id="90115" name="Rectangle 2"/>
          <p:cNvSpPr txBox="1">
            <a:spLocks noChangeArrowheads="1"/>
          </p:cNvSpPr>
          <p:nvPr/>
        </p:nvSpPr>
        <p:spPr bwMode="auto">
          <a:xfrm>
            <a:off x="762000" y="0"/>
            <a:ext cx="6310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Health Facility Revitalisation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pic>
        <p:nvPicPr>
          <p:cNvPr id="90117" name="Picture 6"/>
          <p:cNvPicPr>
            <a:picLocks noChangeAspect="1" noChangeArrowheads="1"/>
          </p:cNvPicPr>
          <p:nvPr/>
        </p:nvPicPr>
        <p:blipFill>
          <a:blip r:embed="rId3" cstate="print"/>
          <a:srcRect/>
          <a:stretch>
            <a:fillRect/>
          </a:stretch>
        </p:blipFill>
        <p:spPr bwMode="auto">
          <a:xfrm>
            <a:off x="0" y="1042988"/>
            <a:ext cx="91440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9"/>
          <p:cNvSpPr txBox="1">
            <a:spLocks/>
          </p:cNvSpPr>
          <p:nvPr/>
        </p:nvSpPr>
        <p:spPr bwMode="auto">
          <a:xfrm>
            <a:off x="7858125" y="6356350"/>
            <a:ext cx="828675" cy="365125"/>
          </a:xfrm>
          <a:prstGeom prst="rect">
            <a:avLst/>
          </a:prstGeom>
          <a:noFill/>
          <a:ln w="9525">
            <a:noFill/>
            <a:miter lim="800000"/>
            <a:headEnd/>
            <a:tailEnd/>
          </a:ln>
        </p:spPr>
        <p:txBody>
          <a:bodyPr/>
          <a:lstStyle/>
          <a:p>
            <a:pPr algn="r" eaLnBrk="0" hangingPunct="0"/>
            <a:r>
              <a:rPr lang="en-US"/>
              <a:t>83</a:t>
            </a:r>
          </a:p>
        </p:txBody>
      </p:sp>
      <p:sp>
        <p:nvSpPr>
          <p:cNvPr id="91139"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 Health Facility Revitalisation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91141" name="TextBox 1"/>
          <p:cNvSpPr txBox="1">
            <a:spLocks noChangeArrowheads="1"/>
          </p:cNvSpPr>
          <p:nvPr/>
        </p:nvSpPr>
        <p:spPr bwMode="auto">
          <a:xfrm>
            <a:off x="428625" y="1071563"/>
            <a:ext cx="8358188" cy="5093702"/>
          </a:xfrm>
          <a:prstGeom prst="rect">
            <a:avLst/>
          </a:prstGeom>
          <a:noFill/>
          <a:ln w="9525">
            <a:noFill/>
            <a:miter lim="800000"/>
            <a:headEnd/>
            <a:tailEnd/>
          </a:ln>
        </p:spPr>
        <p:txBody>
          <a:bodyPr>
            <a:spAutoFit/>
          </a:bodyPr>
          <a:lstStyle/>
          <a:p>
            <a:pPr algn="just" eaLnBrk="0" hangingPunct="0">
              <a:buFont typeface="Wingdings" pitchFamily="2" charset="2"/>
              <a:buChar char="q"/>
            </a:pPr>
            <a:r>
              <a:rPr lang="en-US" sz="2000" dirty="0"/>
              <a:t> Overall spending for all grants has improved considerable</a:t>
            </a:r>
          </a:p>
          <a:p>
            <a:pPr algn="just" eaLnBrk="0" hangingPunct="0"/>
            <a:r>
              <a:rPr lang="en-US" sz="2000" dirty="0"/>
              <a:t>     this financial year from 64.0% (2014/15) to 76.9% and is</a:t>
            </a:r>
          </a:p>
          <a:p>
            <a:pPr algn="just" eaLnBrk="0" hangingPunct="0"/>
            <a:r>
              <a:rPr lang="en-US" sz="2000" dirty="0"/>
              <a:t>     within the norm.</a:t>
            </a:r>
          </a:p>
          <a:p>
            <a:pPr algn="just" eaLnBrk="0" hangingPunct="0">
              <a:buFont typeface="Wingdings" pitchFamily="2" charset="2"/>
              <a:buChar char="q"/>
            </a:pPr>
            <a:r>
              <a:rPr lang="en-US" sz="2000" dirty="0"/>
              <a:t>  All provinces spent within the norm with the exception of</a:t>
            </a:r>
          </a:p>
          <a:p>
            <a:pPr algn="just" eaLnBrk="0" hangingPunct="0"/>
            <a:r>
              <a:rPr lang="en-US" sz="2000" dirty="0"/>
              <a:t>     FS &amp; WC that spent 71.6% and 60.0% respectively and</a:t>
            </a:r>
          </a:p>
          <a:p>
            <a:pPr algn="just" eaLnBrk="0" hangingPunct="0"/>
            <a:r>
              <a:rPr lang="en-US" sz="2000" dirty="0"/>
              <a:t>     the under spending is attributed to:</a:t>
            </a:r>
          </a:p>
          <a:p>
            <a:pPr lvl="1" algn="just" eaLnBrk="0" hangingPunct="0">
              <a:buFont typeface="Wingdings" pitchFamily="2" charset="2"/>
              <a:buChar char="ü"/>
            </a:pPr>
            <a:r>
              <a:rPr lang="en-GB" sz="2000" dirty="0"/>
              <a:t> challenges with Implementing Agents.</a:t>
            </a:r>
          </a:p>
          <a:p>
            <a:pPr lvl="1" algn="just" eaLnBrk="0" hangingPunct="0">
              <a:buFont typeface="Wingdings" pitchFamily="2" charset="2"/>
              <a:buChar char="ü"/>
            </a:pPr>
            <a:r>
              <a:rPr lang="en-GB" sz="2000" dirty="0"/>
              <a:t> delays in procurement of equipment for completed</a:t>
            </a:r>
          </a:p>
          <a:p>
            <a:pPr lvl="1" algn="just" eaLnBrk="0" hangingPunct="0"/>
            <a:r>
              <a:rPr lang="en-GB" sz="2000" dirty="0"/>
              <a:t>    projects impacting on health technology. </a:t>
            </a:r>
          </a:p>
          <a:p>
            <a:pPr lvl="1" algn="just" eaLnBrk="0" hangingPunct="0">
              <a:buFont typeface="Wingdings" pitchFamily="2" charset="2"/>
              <a:buChar char="ü"/>
            </a:pPr>
            <a:r>
              <a:rPr lang="en-GB" sz="2000" dirty="0"/>
              <a:t> slow progress on recruitment of scarce skills. </a:t>
            </a:r>
          </a:p>
          <a:p>
            <a:pPr algn="just" eaLnBrk="0" hangingPunct="0">
              <a:buFont typeface="Wingdings" pitchFamily="2" charset="2"/>
              <a:buChar char="q"/>
            </a:pPr>
            <a:r>
              <a:rPr lang="en-GB" sz="2000" dirty="0"/>
              <a:t> Over spending on number of provinces is caused by</a:t>
            </a:r>
          </a:p>
          <a:p>
            <a:pPr algn="just" eaLnBrk="0" hangingPunct="0"/>
            <a:r>
              <a:rPr lang="en-GB" sz="2000" dirty="0"/>
              <a:t>    acceleration of projects and improvement on performance</a:t>
            </a:r>
          </a:p>
          <a:p>
            <a:pPr algn="just" eaLnBrk="0" hangingPunct="0"/>
            <a:r>
              <a:rPr lang="en-GB" sz="2000" dirty="0"/>
              <a:t>    of contractors and monitoring and evaluation.</a:t>
            </a:r>
            <a:endParaRPr lang="en-US" sz="2000" dirty="0"/>
          </a:p>
          <a:p>
            <a:pPr algn="just" eaLnBrk="0" hangingPunct="0"/>
            <a:endParaRPr lang="en-US" sz="900" dirty="0"/>
          </a:p>
          <a:p>
            <a:pPr algn="just" eaLnBrk="0" hangingPunct="0"/>
            <a:endParaRPr lang="en-US" sz="900" dirty="0"/>
          </a:p>
          <a:p>
            <a:pPr lvl="1" algn="just" eaLnBrk="0" hangingPunct="0"/>
            <a:endParaRPr lang="en-US" sz="2300" dirty="0"/>
          </a:p>
          <a:p>
            <a:pPr lvl="1" algn="just" eaLnBrk="0" hangingPunct="0"/>
            <a:r>
              <a:rPr lang="en-US" sz="2400" dirty="0"/>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9"/>
          <p:cNvSpPr txBox="1">
            <a:spLocks/>
          </p:cNvSpPr>
          <p:nvPr/>
        </p:nvSpPr>
        <p:spPr bwMode="auto">
          <a:xfrm>
            <a:off x="8001000" y="6356350"/>
            <a:ext cx="685800" cy="365125"/>
          </a:xfrm>
          <a:prstGeom prst="rect">
            <a:avLst/>
          </a:prstGeom>
          <a:noFill/>
          <a:ln w="9525">
            <a:noFill/>
            <a:miter lim="800000"/>
            <a:headEnd/>
            <a:tailEnd/>
          </a:ln>
        </p:spPr>
        <p:txBody>
          <a:bodyPr/>
          <a:lstStyle/>
          <a:p>
            <a:pPr algn="r" eaLnBrk="0" hangingPunct="0"/>
            <a:r>
              <a:rPr lang="en-US"/>
              <a:t>84</a:t>
            </a:r>
          </a:p>
        </p:txBody>
      </p:sp>
      <p:sp>
        <p:nvSpPr>
          <p:cNvPr id="92163" name="Rectangle 2"/>
          <p:cNvSpPr txBox="1">
            <a:spLocks noChangeArrowheads="1"/>
          </p:cNvSpPr>
          <p:nvPr/>
        </p:nvSpPr>
        <p:spPr bwMode="auto">
          <a:xfrm>
            <a:off x="762000" y="0"/>
            <a:ext cx="6310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National Health Insurance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pic>
        <p:nvPicPr>
          <p:cNvPr id="92165" name="Picture 6"/>
          <p:cNvPicPr>
            <a:picLocks noChangeAspect="1" noChangeArrowheads="1"/>
          </p:cNvPicPr>
          <p:nvPr/>
        </p:nvPicPr>
        <p:blipFill>
          <a:blip r:embed="rId3" cstate="print"/>
          <a:srcRect/>
          <a:stretch>
            <a:fillRect/>
          </a:stretch>
        </p:blipFill>
        <p:spPr bwMode="auto">
          <a:xfrm>
            <a:off x="0" y="1055688"/>
            <a:ext cx="9144000" cy="473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9"/>
          <p:cNvSpPr txBox="1">
            <a:spLocks/>
          </p:cNvSpPr>
          <p:nvPr/>
        </p:nvSpPr>
        <p:spPr bwMode="auto">
          <a:xfrm>
            <a:off x="7858125" y="6356350"/>
            <a:ext cx="828675" cy="365125"/>
          </a:xfrm>
          <a:prstGeom prst="rect">
            <a:avLst/>
          </a:prstGeom>
          <a:noFill/>
          <a:ln w="9525">
            <a:noFill/>
            <a:miter lim="800000"/>
            <a:headEnd/>
            <a:tailEnd/>
          </a:ln>
        </p:spPr>
        <p:txBody>
          <a:bodyPr/>
          <a:lstStyle/>
          <a:p>
            <a:pPr algn="r" eaLnBrk="0" hangingPunct="0"/>
            <a:r>
              <a:rPr lang="en-US"/>
              <a:t>85</a:t>
            </a:r>
          </a:p>
        </p:txBody>
      </p:sp>
      <p:sp>
        <p:nvSpPr>
          <p:cNvPr id="93187"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 National Health Insurance Grant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93189" name="TextBox 1"/>
          <p:cNvSpPr txBox="1">
            <a:spLocks noChangeArrowheads="1"/>
          </p:cNvSpPr>
          <p:nvPr/>
        </p:nvSpPr>
        <p:spPr bwMode="auto">
          <a:xfrm>
            <a:off x="142875" y="1071563"/>
            <a:ext cx="8786813" cy="5894387"/>
          </a:xfrm>
          <a:prstGeom prst="rect">
            <a:avLst/>
          </a:prstGeom>
          <a:noFill/>
          <a:ln w="9525">
            <a:noFill/>
            <a:miter lim="800000"/>
            <a:headEnd/>
            <a:tailEnd/>
          </a:ln>
        </p:spPr>
        <p:txBody>
          <a:bodyPr>
            <a:spAutoFit/>
          </a:bodyPr>
          <a:lstStyle/>
          <a:p>
            <a:pPr algn="just" eaLnBrk="0" hangingPunct="0">
              <a:buFont typeface="Wingdings" pitchFamily="2" charset="2"/>
              <a:buChar char="q"/>
            </a:pPr>
            <a:r>
              <a:rPr lang="en-US" sz="2400"/>
              <a:t> Overall spending for all grants has improved this financial</a:t>
            </a:r>
          </a:p>
          <a:p>
            <a:pPr algn="just" eaLnBrk="0" hangingPunct="0"/>
            <a:r>
              <a:rPr lang="en-US" sz="2400"/>
              <a:t>    year from 42.0% (2014/15) to 53.8% but this is still below the</a:t>
            </a:r>
          </a:p>
          <a:p>
            <a:pPr algn="just" eaLnBrk="0" hangingPunct="0"/>
            <a:r>
              <a:rPr lang="en-US" sz="2400"/>
              <a:t>    norm.</a:t>
            </a:r>
          </a:p>
          <a:p>
            <a:pPr algn="just" eaLnBrk="0" hangingPunct="0"/>
            <a:endParaRPr lang="en-US" sz="2400"/>
          </a:p>
          <a:p>
            <a:pPr algn="just" eaLnBrk="0" hangingPunct="0">
              <a:buFont typeface="Wingdings" pitchFamily="2" charset="2"/>
              <a:buChar char="q"/>
            </a:pPr>
            <a:r>
              <a:rPr lang="en-US" sz="2400"/>
              <a:t>  All provinces spent below the norm with the exception of</a:t>
            </a:r>
          </a:p>
          <a:p>
            <a:pPr algn="just" eaLnBrk="0" hangingPunct="0"/>
            <a:r>
              <a:rPr lang="en-US" sz="2400"/>
              <a:t>     WC and the reasons for under spending is attributed to:</a:t>
            </a:r>
          </a:p>
          <a:p>
            <a:pPr lvl="1" algn="just" eaLnBrk="0" hangingPunct="0">
              <a:buFont typeface="Wingdings" pitchFamily="2" charset="2"/>
              <a:buChar char="ü"/>
            </a:pPr>
            <a:r>
              <a:rPr lang="en-US" sz="2400"/>
              <a:t> delays in payment of invoices.</a:t>
            </a:r>
          </a:p>
          <a:p>
            <a:pPr lvl="1" algn="just" eaLnBrk="0" hangingPunct="0">
              <a:buFont typeface="Wingdings" pitchFamily="2" charset="2"/>
              <a:buChar char="ü"/>
            </a:pPr>
            <a:r>
              <a:rPr lang="en-US" sz="2400"/>
              <a:t> austerity measures at various province</a:t>
            </a:r>
          </a:p>
          <a:p>
            <a:pPr lvl="1" algn="just" eaLnBrk="0" hangingPunct="0">
              <a:buFont typeface="Wingdings" pitchFamily="2" charset="2"/>
              <a:buChar char="ü"/>
            </a:pPr>
            <a:r>
              <a:rPr lang="en-GB" sz="2400"/>
              <a:t> delays in delivery of IT equipment (communication</a:t>
            </a:r>
          </a:p>
          <a:p>
            <a:pPr lvl="1" algn="just" eaLnBrk="0" hangingPunct="0"/>
            <a:r>
              <a:rPr lang="en-GB" sz="2400"/>
              <a:t>    gadgets) and uniforms for WBOT.</a:t>
            </a:r>
          </a:p>
          <a:p>
            <a:pPr lvl="1" algn="just" eaLnBrk="0" hangingPunct="0">
              <a:buFont typeface="Wingdings" pitchFamily="2" charset="2"/>
              <a:buChar char="ü"/>
            </a:pPr>
            <a:r>
              <a:rPr lang="en-GB" sz="2400"/>
              <a:t> delays in SCM processes (sourcing of suppliers – Impact</a:t>
            </a:r>
          </a:p>
          <a:p>
            <a:pPr lvl="1" algn="just" eaLnBrk="0" hangingPunct="0"/>
            <a:r>
              <a:rPr lang="en-GB" sz="2400"/>
              <a:t>    assessment and development of specifications). </a:t>
            </a:r>
          </a:p>
          <a:p>
            <a:pPr lvl="1" algn="just" eaLnBrk="0" hangingPunct="0">
              <a:buFont typeface="Wingdings" pitchFamily="2" charset="2"/>
              <a:buChar char="ü"/>
            </a:pPr>
            <a:endParaRPr lang="en-US" sz="2400"/>
          </a:p>
          <a:p>
            <a:pPr algn="just" eaLnBrk="0" hangingPunct="0"/>
            <a:endParaRPr lang="en-US" sz="900"/>
          </a:p>
          <a:p>
            <a:pPr algn="just" eaLnBrk="0" hangingPunct="0"/>
            <a:endParaRPr lang="en-US" sz="900"/>
          </a:p>
          <a:p>
            <a:pPr lvl="1" algn="just" eaLnBrk="0" hangingPunct="0"/>
            <a:endParaRPr lang="en-US" sz="2300"/>
          </a:p>
          <a:p>
            <a:pPr lvl="1" algn="just" eaLnBrk="0" hangingPunct="0"/>
            <a:r>
              <a:rPr lang="en-US" sz="2400"/>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9"/>
          <p:cNvSpPr txBox="1">
            <a:spLocks/>
          </p:cNvSpPr>
          <p:nvPr/>
        </p:nvSpPr>
        <p:spPr bwMode="auto">
          <a:xfrm>
            <a:off x="8001000" y="6356350"/>
            <a:ext cx="685800" cy="365125"/>
          </a:xfrm>
          <a:prstGeom prst="rect">
            <a:avLst/>
          </a:prstGeom>
          <a:noFill/>
          <a:ln w="9525">
            <a:noFill/>
            <a:miter lim="800000"/>
            <a:headEnd/>
            <a:tailEnd/>
          </a:ln>
        </p:spPr>
        <p:txBody>
          <a:bodyPr/>
          <a:lstStyle/>
          <a:p>
            <a:pPr algn="r" eaLnBrk="0" hangingPunct="0"/>
            <a:r>
              <a:rPr lang="en-US"/>
              <a:t>86</a:t>
            </a:r>
          </a:p>
        </p:txBody>
      </p:sp>
      <p:sp>
        <p:nvSpPr>
          <p:cNvPr id="7" name="Rectangle 6"/>
          <p:cNvSpPr/>
          <p:nvPr/>
        </p:nvSpPr>
        <p:spPr>
          <a:xfrm>
            <a:off x="4929190" y="5786438"/>
            <a:ext cx="642942" cy="714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pic>
        <p:nvPicPr>
          <p:cNvPr id="94212" name="Picture 2"/>
          <p:cNvPicPr>
            <a:picLocks noChangeAspect="1" noChangeArrowheads="1"/>
          </p:cNvPicPr>
          <p:nvPr/>
        </p:nvPicPr>
        <p:blipFill>
          <a:blip r:embed="rId3" cstate="print"/>
          <a:srcRect/>
          <a:stretch>
            <a:fillRect/>
          </a:stretch>
        </p:blipFill>
        <p:spPr bwMode="auto">
          <a:xfrm>
            <a:off x="0" y="1071563"/>
            <a:ext cx="9144000" cy="4643453"/>
          </a:xfrm>
          <a:prstGeom prst="rect">
            <a:avLst/>
          </a:prstGeom>
          <a:noFill/>
          <a:ln w="9525">
            <a:noFill/>
            <a:miter lim="800000"/>
            <a:headEnd/>
            <a:tailEnd/>
          </a:ln>
        </p:spPr>
      </p:pic>
      <p:sp>
        <p:nvSpPr>
          <p:cNvPr id="94213" name="Rectangle 2"/>
          <p:cNvSpPr txBox="1">
            <a:spLocks noChangeArrowheads="1"/>
          </p:cNvSpPr>
          <p:nvPr/>
        </p:nvSpPr>
        <p:spPr bwMode="auto">
          <a:xfrm>
            <a:off x="762000" y="0"/>
            <a:ext cx="6453188"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National Health Grant</a:t>
            </a:r>
          </a:p>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(Schedule 6 – Indirect Grant)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1"/>
          <p:cNvSpPr txBox="1">
            <a:spLocks noChangeArrowheads="1"/>
          </p:cNvSpPr>
          <p:nvPr/>
        </p:nvSpPr>
        <p:spPr bwMode="auto">
          <a:xfrm>
            <a:off x="428625" y="1071563"/>
            <a:ext cx="8358188" cy="1831975"/>
          </a:xfrm>
          <a:prstGeom prst="rect">
            <a:avLst/>
          </a:prstGeom>
          <a:noFill/>
          <a:ln w="9525">
            <a:noFill/>
            <a:miter lim="800000"/>
            <a:headEnd/>
            <a:tailEnd/>
          </a:ln>
        </p:spPr>
        <p:txBody>
          <a:bodyPr>
            <a:spAutoFit/>
          </a:bodyPr>
          <a:lstStyle/>
          <a:p>
            <a:pPr eaLnBrk="0" hangingPunct="0"/>
            <a:endParaRPr lang="en-US" sz="2400"/>
          </a:p>
          <a:p>
            <a:pPr eaLnBrk="0" hangingPunct="0"/>
            <a:endParaRPr lang="en-US" sz="2400"/>
          </a:p>
          <a:p>
            <a:pPr eaLnBrk="0" hangingPunct="0"/>
            <a:endParaRPr lang="en-US" sz="900"/>
          </a:p>
          <a:p>
            <a:pPr eaLnBrk="0" hangingPunct="0"/>
            <a:endParaRPr lang="en-US" sz="900"/>
          </a:p>
          <a:p>
            <a:pPr lvl="1" eaLnBrk="0" hangingPunct="0"/>
            <a:endParaRPr lang="en-US" sz="2300"/>
          </a:p>
          <a:p>
            <a:pPr lvl="1" eaLnBrk="0" hangingPunct="0"/>
            <a:r>
              <a:rPr lang="en-US" sz="2400"/>
              <a:t>	</a:t>
            </a:r>
          </a:p>
        </p:txBody>
      </p:sp>
      <p:sp>
        <p:nvSpPr>
          <p:cNvPr id="95235" name="Slide Number Placeholder 19"/>
          <p:cNvSpPr txBox="1">
            <a:spLocks/>
          </p:cNvSpPr>
          <p:nvPr/>
        </p:nvSpPr>
        <p:spPr bwMode="auto">
          <a:xfrm>
            <a:off x="7786688" y="6356350"/>
            <a:ext cx="900112" cy="365125"/>
          </a:xfrm>
          <a:prstGeom prst="rect">
            <a:avLst/>
          </a:prstGeom>
          <a:noFill/>
          <a:ln w="9525">
            <a:noFill/>
            <a:miter lim="800000"/>
            <a:headEnd/>
            <a:tailEnd/>
          </a:ln>
        </p:spPr>
        <p:txBody>
          <a:bodyPr/>
          <a:lstStyle/>
          <a:p>
            <a:pPr algn="r" eaLnBrk="0" hangingPunct="0"/>
            <a:r>
              <a:rPr lang="en-US"/>
              <a:t>87</a:t>
            </a:r>
          </a:p>
        </p:txBody>
      </p:sp>
      <p:sp>
        <p:nvSpPr>
          <p:cNvPr id="95236" name="Rectangle 2"/>
          <p:cNvSpPr txBox="1">
            <a:spLocks noChangeArrowheads="1"/>
          </p:cNvSpPr>
          <p:nvPr/>
        </p:nvSpPr>
        <p:spPr bwMode="auto">
          <a:xfrm>
            <a:off x="762000" y="0"/>
            <a:ext cx="6453188"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NHG: National Health Insurance</a:t>
            </a:r>
          </a:p>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(Health Practitioners Contracting)</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95238" name="TextBox 1"/>
          <p:cNvSpPr txBox="1">
            <a:spLocks noChangeArrowheads="1"/>
          </p:cNvSpPr>
          <p:nvPr/>
        </p:nvSpPr>
        <p:spPr bwMode="auto">
          <a:xfrm>
            <a:off x="428625" y="1071563"/>
            <a:ext cx="8501063" cy="5786437"/>
          </a:xfrm>
          <a:prstGeom prst="rect">
            <a:avLst/>
          </a:prstGeom>
          <a:noFill/>
          <a:ln w="9525">
            <a:noFill/>
            <a:miter lim="800000"/>
            <a:headEnd/>
            <a:tailEnd/>
          </a:ln>
        </p:spPr>
        <p:txBody>
          <a:bodyPr>
            <a:spAutoFit/>
          </a:bodyPr>
          <a:lstStyle/>
          <a:p>
            <a:pPr eaLnBrk="0" hangingPunct="0">
              <a:buFont typeface="Wingdings" pitchFamily="2" charset="2"/>
              <a:buChar char="q"/>
            </a:pPr>
            <a:r>
              <a:rPr lang="en-US" sz="2400"/>
              <a:t> </a:t>
            </a:r>
            <a:r>
              <a:rPr lang="en-ZA" sz="2000"/>
              <a:t>There are 307 Health Practitioners contracted</a:t>
            </a:r>
            <a:endParaRPr lang="en-US" sz="2000"/>
          </a:p>
          <a:p>
            <a:pPr lvl="1" eaLnBrk="0" hangingPunct="0">
              <a:buFont typeface="Wingdings" pitchFamily="2" charset="2"/>
              <a:buChar char="ü"/>
            </a:pPr>
            <a:r>
              <a:rPr lang="en-ZA" sz="2000"/>
              <a:t> 165 contracted and paid through Corporate Payroll Institution (CPI)</a:t>
            </a:r>
            <a:endParaRPr lang="en-US" sz="2000"/>
          </a:p>
          <a:p>
            <a:pPr lvl="1" eaLnBrk="0" hangingPunct="0">
              <a:buFont typeface="Wingdings" pitchFamily="2" charset="2"/>
              <a:buChar char="ü"/>
            </a:pPr>
            <a:r>
              <a:rPr lang="en-ZA" sz="2000"/>
              <a:t> 142 contracted and paid through Foundation for Professional Dev</a:t>
            </a:r>
          </a:p>
          <a:p>
            <a:pPr lvl="1" eaLnBrk="0" hangingPunct="0"/>
            <a:r>
              <a:rPr lang="en-ZA" sz="2000"/>
              <a:t>    (FPD)</a:t>
            </a:r>
          </a:p>
          <a:p>
            <a:pPr lvl="1" eaLnBrk="0" hangingPunct="0">
              <a:buFont typeface="Wingdings" pitchFamily="2" charset="2"/>
              <a:buChar char="ü"/>
            </a:pPr>
            <a:endParaRPr lang="en-US" sz="2000"/>
          </a:p>
          <a:p>
            <a:pPr eaLnBrk="0" hangingPunct="0">
              <a:buFont typeface="Wingdings" pitchFamily="2" charset="2"/>
              <a:buChar char="q"/>
            </a:pPr>
            <a:r>
              <a:rPr lang="en-ZA" sz="2000"/>
              <a:t> Eastern Cape has recently joined other 8 provinces in contracting</a:t>
            </a:r>
          </a:p>
          <a:p>
            <a:pPr eaLnBrk="0" hangingPunct="0"/>
            <a:r>
              <a:rPr lang="en-ZA" sz="2000"/>
              <a:t>     Health Practitioners and 38 HPs contracted which is 12% of the total number.</a:t>
            </a:r>
          </a:p>
          <a:p>
            <a:pPr eaLnBrk="0" hangingPunct="0">
              <a:buFont typeface="Wingdings" pitchFamily="2" charset="2"/>
              <a:buChar char="q"/>
            </a:pPr>
            <a:endParaRPr lang="en-US" sz="2000"/>
          </a:p>
          <a:p>
            <a:pPr eaLnBrk="0" hangingPunct="0">
              <a:buFont typeface="Wingdings" pitchFamily="2" charset="2"/>
              <a:buChar char="q"/>
            </a:pPr>
            <a:r>
              <a:rPr lang="en-ZA" sz="2000"/>
              <a:t> Spending has increased during 3rd quarter due to </a:t>
            </a:r>
            <a:endParaRPr lang="en-US" sz="2000"/>
          </a:p>
          <a:p>
            <a:pPr lvl="1" eaLnBrk="0" hangingPunct="0">
              <a:buFont typeface="Wingdings" pitchFamily="2" charset="2"/>
              <a:buChar char="ü"/>
            </a:pPr>
            <a:r>
              <a:rPr lang="en-ZA" sz="2000"/>
              <a:t> Intake by OR Tambo</a:t>
            </a:r>
            <a:endParaRPr lang="en-US" sz="2000"/>
          </a:p>
          <a:p>
            <a:pPr lvl="1" eaLnBrk="0" hangingPunct="0">
              <a:buFont typeface="Wingdings" pitchFamily="2" charset="2"/>
              <a:buChar char="ü"/>
            </a:pPr>
            <a:r>
              <a:rPr lang="en-ZA" sz="2000"/>
              <a:t> Payments for Mental Health Teams and Pharmacy Assistants </a:t>
            </a:r>
          </a:p>
          <a:p>
            <a:pPr lvl="1" eaLnBrk="0" hangingPunct="0"/>
            <a:r>
              <a:rPr lang="en-ZA" sz="2000"/>
              <a:t>    contracted</a:t>
            </a:r>
          </a:p>
          <a:p>
            <a:pPr lvl="1" eaLnBrk="0" hangingPunct="0"/>
            <a:endParaRPr lang="en-US" sz="2000"/>
          </a:p>
          <a:p>
            <a:pPr eaLnBrk="0" hangingPunct="0">
              <a:buFont typeface="Wingdings" pitchFamily="2" charset="2"/>
              <a:buChar char="q"/>
            </a:pPr>
            <a:r>
              <a:rPr lang="en-ZA" sz="2000"/>
              <a:t> It is envisaged that the whole budget will be spent by year end.</a:t>
            </a:r>
            <a:endParaRPr lang="en-US" sz="2000"/>
          </a:p>
          <a:p>
            <a:pPr algn="just" eaLnBrk="0" hangingPunct="0">
              <a:buFont typeface="Wingdings" pitchFamily="2" charset="2"/>
              <a:buChar char="q"/>
            </a:pPr>
            <a:endParaRPr lang="en-US" sz="1000"/>
          </a:p>
          <a:p>
            <a:pPr eaLnBrk="0" hangingPunct="0"/>
            <a:endParaRPr lang="en-US" sz="900"/>
          </a:p>
          <a:p>
            <a:pPr lvl="1" eaLnBrk="0" hangingPunct="0"/>
            <a:endParaRPr lang="en-US" sz="2300"/>
          </a:p>
          <a:p>
            <a:pPr lvl="1" eaLnBrk="0" hangingPunct="0"/>
            <a:r>
              <a:rPr lang="en-US" sz="2400"/>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1"/>
          <p:cNvSpPr txBox="1">
            <a:spLocks noChangeArrowheads="1"/>
          </p:cNvSpPr>
          <p:nvPr/>
        </p:nvSpPr>
        <p:spPr bwMode="auto">
          <a:xfrm>
            <a:off x="428625" y="1071563"/>
            <a:ext cx="8358188" cy="1831975"/>
          </a:xfrm>
          <a:prstGeom prst="rect">
            <a:avLst/>
          </a:prstGeom>
          <a:noFill/>
          <a:ln w="9525">
            <a:noFill/>
            <a:miter lim="800000"/>
            <a:headEnd/>
            <a:tailEnd/>
          </a:ln>
        </p:spPr>
        <p:txBody>
          <a:bodyPr>
            <a:spAutoFit/>
          </a:bodyPr>
          <a:lstStyle/>
          <a:p>
            <a:pPr eaLnBrk="0" hangingPunct="0"/>
            <a:endParaRPr lang="en-US" sz="2400"/>
          </a:p>
          <a:p>
            <a:pPr eaLnBrk="0" hangingPunct="0"/>
            <a:endParaRPr lang="en-US" sz="2400"/>
          </a:p>
          <a:p>
            <a:pPr eaLnBrk="0" hangingPunct="0"/>
            <a:endParaRPr lang="en-US" sz="900"/>
          </a:p>
          <a:p>
            <a:pPr eaLnBrk="0" hangingPunct="0"/>
            <a:endParaRPr lang="en-US" sz="900"/>
          </a:p>
          <a:p>
            <a:pPr lvl="1" eaLnBrk="0" hangingPunct="0"/>
            <a:endParaRPr lang="en-US" sz="2300"/>
          </a:p>
          <a:p>
            <a:pPr lvl="1" eaLnBrk="0" hangingPunct="0"/>
            <a:r>
              <a:rPr lang="en-US" sz="2400"/>
              <a:t>	</a:t>
            </a:r>
          </a:p>
        </p:txBody>
      </p:sp>
      <p:sp>
        <p:nvSpPr>
          <p:cNvPr id="96259" name="Slide Number Placeholder 19"/>
          <p:cNvSpPr txBox="1">
            <a:spLocks/>
          </p:cNvSpPr>
          <p:nvPr/>
        </p:nvSpPr>
        <p:spPr bwMode="auto">
          <a:xfrm>
            <a:off x="7858125" y="6356350"/>
            <a:ext cx="828675" cy="365125"/>
          </a:xfrm>
          <a:prstGeom prst="rect">
            <a:avLst/>
          </a:prstGeom>
          <a:noFill/>
          <a:ln w="9525">
            <a:noFill/>
            <a:miter lim="800000"/>
            <a:headEnd/>
            <a:tailEnd/>
          </a:ln>
        </p:spPr>
        <p:txBody>
          <a:bodyPr/>
          <a:lstStyle/>
          <a:p>
            <a:pPr algn="r" eaLnBrk="0" hangingPunct="0"/>
            <a:r>
              <a:rPr lang="en-US"/>
              <a:t>88</a:t>
            </a:r>
          </a:p>
        </p:txBody>
      </p:sp>
      <p:sp>
        <p:nvSpPr>
          <p:cNvPr id="96260" name="Rectangle 2"/>
          <p:cNvSpPr txBox="1">
            <a:spLocks noChangeArrowheads="1"/>
          </p:cNvSpPr>
          <p:nvPr/>
        </p:nvSpPr>
        <p:spPr bwMode="auto">
          <a:xfrm>
            <a:off x="762000" y="0"/>
            <a:ext cx="6453188"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NHG: National Health Insurance</a:t>
            </a:r>
          </a:p>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(CCMDD)</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96262" name="TextBox 1"/>
          <p:cNvSpPr txBox="1">
            <a:spLocks noChangeArrowheads="1"/>
          </p:cNvSpPr>
          <p:nvPr/>
        </p:nvSpPr>
        <p:spPr bwMode="auto">
          <a:xfrm>
            <a:off x="285750" y="1071563"/>
            <a:ext cx="8643938" cy="5616575"/>
          </a:xfrm>
          <a:prstGeom prst="rect">
            <a:avLst/>
          </a:prstGeom>
          <a:noFill/>
          <a:ln w="9525">
            <a:noFill/>
            <a:miter lim="800000"/>
            <a:headEnd/>
            <a:tailEnd/>
          </a:ln>
        </p:spPr>
        <p:txBody>
          <a:bodyPr>
            <a:spAutoFit/>
          </a:bodyPr>
          <a:lstStyle/>
          <a:p>
            <a:pPr eaLnBrk="0" hangingPunct="0">
              <a:buFont typeface="Wingdings" pitchFamily="2" charset="2"/>
              <a:buChar char="q"/>
            </a:pPr>
            <a:r>
              <a:rPr lang="en-US" sz="2400"/>
              <a:t> </a:t>
            </a:r>
            <a:r>
              <a:rPr lang="en-ZA"/>
              <a:t>The component is under spending due to delays in implementation of </a:t>
            </a:r>
          </a:p>
          <a:p>
            <a:pPr eaLnBrk="0" hangingPunct="0"/>
            <a:r>
              <a:rPr lang="en-ZA"/>
              <a:t>      the business plan. </a:t>
            </a:r>
          </a:p>
          <a:p>
            <a:pPr eaLnBrk="0" hangingPunct="0"/>
            <a:endParaRPr lang="en-ZA"/>
          </a:p>
          <a:p>
            <a:pPr eaLnBrk="0" hangingPunct="0">
              <a:buFont typeface="Wingdings" pitchFamily="2" charset="2"/>
              <a:buChar char="q"/>
            </a:pPr>
            <a:r>
              <a:rPr lang="en-ZA"/>
              <a:t> Some activities (procurement of equipment) started towards the end of 2</a:t>
            </a:r>
            <a:r>
              <a:rPr lang="en-ZA" baseline="30000"/>
              <a:t>nd</a:t>
            </a:r>
            <a:r>
              <a:rPr lang="en-ZA"/>
              <a:t> </a:t>
            </a:r>
          </a:p>
          <a:p>
            <a:pPr eaLnBrk="0" hangingPunct="0"/>
            <a:r>
              <a:rPr lang="en-ZA"/>
              <a:t>    quarter.</a:t>
            </a:r>
          </a:p>
          <a:p>
            <a:pPr eaLnBrk="0" hangingPunct="0"/>
            <a:endParaRPr lang="en-ZA"/>
          </a:p>
          <a:p>
            <a:pPr eaLnBrk="0" hangingPunct="0">
              <a:buFont typeface="Wingdings" pitchFamily="2" charset="2"/>
              <a:buChar char="q"/>
            </a:pPr>
            <a:r>
              <a:rPr lang="en-ZA"/>
              <a:t>  Appointment of Pharmacists -  tender delayed but alternative arrangements </a:t>
            </a:r>
          </a:p>
          <a:p>
            <a:pPr eaLnBrk="0" hangingPunct="0"/>
            <a:r>
              <a:rPr lang="en-ZA"/>
              <a:t>     have been made with HR (contract management). Finalisation is anticipated</a:t>
            </a:r>
          </a:p>
          <a:p>
            <a:pPr eaLnBrk="0" hangingPunct="0"/>
            <a:r>
              <a:rPr lang="en-ZA"/>
              <a:t>     during 4th quarter.</a:t>
            </a:r>
          </a:p>
          <a:p>
            <a:pPr eaLnBrk="0" hangingPunct="0"/>
            <a:endParaRPr lang="en-ZA"/>
          </a:p>
          <a:p>
            <a:pPr eaLnBrk="0" hangingPunct="0">
              <a:buFont typeface="Wingdings" pitchFamily="2" charset="2"/>
              <a:buChar char="q"/>
            </a:pPr>
            <a:r>
              <a:rPr lang="en-ZA"/>
              <a:t>  Promotional material – orders placed and delivery expected during 4th quarter.</a:t>
            </a:r>
          </a:p>
          <a:p>
            <a:pPr eaLnBrk="0" hangingPunct="0">
              <a:buFont typeface="Wingdings" pitchFamily="2" charset="2"/>
              <a:buChar char="q"/>
            </a:pPr>
            <a:endParaRPr lang="en-ZA"/>
          </a:p>
          <a:p>
            <a:pPr eaLnBrk="0" hangingPunct="0">
              <a:buFont typeface="Wingdings" pitchFamily="2" charset="2"/>
              <a:buChar char="q"/>
            </a:pPr>
            <a:r>
              <a:rPr lang="en-ZA"/>
              <a:t>  Database development dependent on appointment of Pharmacists.</a:t>
            </a:r>
          </a:p>
          <a:p>
            <a:pPr eaLnBrk="0" hangingPunct="0">
              <a:buFont typeface="Wingdings" pitchFamily="2" charset="2"/>
              <a:buChar char="q"/>
            </a:pPr>
            <a:endParaRPr lang="en-ZA"/>
          </a:p>
          <a:p>
            <a:pPr eaLnBrk="0" hangingPunct="0">
              <a:buFont typeface="Wingdings" pitchFamily="2" charset="2"/>
              <a:buChar char="q"/>
            </a:pPr>
            <a:r>
              <a:rPr lang="en-ZA"/>
              <a:t> Component at risk of underspending in current financial year.</a:t>
            </a:r>
          </a:p>
          <a:p>
            <a:pPr eaLnBrk="0" hangingPunct="0"/>
            <a:endParaRPr lang="en-ZA"/>
          </a:p>
          <a:p>
            <a:pPr eaLnBrk="0" hangingPunct="0"/>
            <a:r>
              <a:rPr lang="en-ZA"/>
              <a:t> </a:t>
            </a:r>
          </a:p>
          <a:p>
            <a:pPr eaLnBrk="0" hangingPunct="0">
              <a:buFont typeface="Wingdings" pitchFamily="2" charset="2"/>
              <a:buChar char="q"/>
            </a:pPr>
            <a:r>
              <a:rPr lang="en-ZA"/>
              <a:t> </a:t>
            </a:r>
            <a:endParaRPr lang="en-US" sz="2300"/>
          </a:p>
          <a:p>
            <a:pPr lvl="1" eaLnBrk="0" hangingPunct="0"/>
            <a:r>
              <a:rPr lang="en-US" sz="2400"/>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1"/>
          <p:cNvSpPr txBox="1">
            <a:spLocks noChangeArrowheads="1"/>
          </p:cNvSpPr>
          <p:nvPr/>
        </p:nvSpPr>
        <p:spPr bwMode="auto">
          <a:xfrm>
            <a:off x="428625" y="1071563"/>
            <a:ext cx="8358188" cy="1831975"/>
          </a:xfrm>
          <a:prstGeom prst="rect">
            <a:avLst/>
          </a:prstGeom>
          <a:noFill/>
          <a:ln w="9525">
            <a:noFill/>
            <a:miter lim="800000"/>
            <a:headEnd/>
            <a:tailEnd/>
          </a:ln>
        </p:spPr>
        <p:txBody>
          <a:bodyPr>
            <a:spAutoFit/>
          </a:bodyPr>
          <a:lstStyle/>
          <a:p>
            <a:pPr eaLnBrk="0" hangingPunct="0"/>
            <a:endParaRPr lang="en-US" sz="2400"/>
          </a:p>
          <a:p>
            <a:pPr eaLnBrk="0" hangingPunct="0"/>
            <a:endParaRPr lang="en-US" sz="2400"/>
          </a:p>
          <a:p>
            <a:pPr eaLnBrk="0" hangingPunct="0"/>
            <a:endParaRPr lang="en-US" sz="900"/>
          </a:p>
          <a:p>
            <a:pPr eaLnBrk="0" hangingPunct="0"/>
            <a:endParaRPr lang="en-US" sz="900"/>
          </a:p>
          <a:p>
            <a:pPr lvl="1" eaLnBrk="0" hangingPunct="0"/>
            <a:endParaRPr lang="en-US" sz="2300"/>
          </a:p>
          <a:p>
            <a:pPr lvl="1" eaLnBrk="0" hangingPunct="0"/>
            <a:r>
              <a:rPr lang="en-US" sz="2400"/>
              <a:t>	</a:t>
            </a:r>
          </a:p>
        </p:txBody>
      </p:sp>
      <p:sp>
        <p:nvSpPr>
          <p:cNvPr id="97283" name="Slide Number Placeholder 19"/>
          <p:cNvSpPr txBox="1">
            <a:spLocks/>
          </p:cNvSpPr>
          <p:nvPr/>
        </p:nvSpPr>
        <p:spPr bwMode="auto">
          <a:xfrm>
            <a:off x="8001000" y="6356350"/>
            <a:ext cx="685800" cy="365125"/>
          </a:xfrm>
          <a:prstGeom prst="rect">
            <a:avLst/>
          </a:prstGeom>
          <a:noFill/>
          <a:ln w="9525">
            <a:noFill/>
            <a:miter lim="800000"/>
            <a:headEnd/>
            <a:tailEnd/>
          </a:ln>
        </p:spPr>
        <p:txBody>
          <a:bodyPr/>
          <a:lstStyle/>
          <a:p>
            <a:pPr algn="r" eaLnBrk="0" hangingPunct="0"/>
            <a:r>
              <a:rPr lang="en-US"/>
              <a:t>89</a:t>
            </a:r>
          </a:p>
        </p:txBody>
      </p:sp>
      <p:sp>
        <p:nvSpPr>
          <p:cNvPr id="97284" name="Rectangle 2"/>
          <p:cNvSpPr txBox="1">
            <a:spLocks noChangeArrowheads="1"/>
          </p:cNvSpPr>
          <p:nvPr/>
        </p:nvSpPr>
        <p:spPr bwMode="auto">
          <a:xfrm>
            <a:off x="762000" y="0"/>
            <a:ext cx="6453188" cy="990600"/>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NHG: HFRC &amp; HPVC</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
        <p:nvSpPr>
          <p:cNvPr id="97286" name="TextBox 1"/>
          <p:cNvSpPr txBox="1">
            <a:spLocks noChangeArrowheads="1"/>
          </p:cNvSpPr>
          <p:nvPr/>
        </p:nvSpPr>
        <p:spPr bwMode="auto">
          <a:xfrm>
            <a:off x="428625" y="1071563"/>
            <a:ext cx="8501063" cy="4278312"/>
          </a:xfrm>
          <a:prstGeom prst="rect">
            <a:avLst/>
          </a:prstGeom>
          <a:noFill/>
          <a:ln w="9525">
            <a:noFill/>
            <a:miter lim="800000"/>
            <a:headEnd/>
            <a:tailEnd/>
          </a:ln>
        </p:spPr>
        <p:txBody>
          <a:bodyPr>
            <a:spAutoFit/>
          </a:bodyPr>
          <a:lstStyle/>
          <a:p>
            <a:pPr eaLnBrk="0" hangingPunct="0">
              <a:buFont typeface="Wingdings" pitchFamily="2" charset="2"/>
              <a:buChar char="q"/>
            </a:pPr>
            <a:r>
              <a:rPr lang="en-US" sz="2400"/>
              <a:t> </a:t>
            </a:r>
            <a:r>
              <a:rPr lang="en-US" sz="2000"/>
              <a:t>HFRG</a:t>
            </a:r>
            <a:r>
              <a:rPr lang="en-US" sz="2800"/>
              <a:t> – </a:t>
            </a:r>
            <a:r>
              <a:rPr lang="en-US" sz="2000"/>
              <a:t>Component is under spending however a significant amount</a:t>
            </a:r>
          </a:p>
          <a:p>
            <a:pPr eaLnBrk="0" hangingPunct="0"/>
            <a:r>
              <a:rPr lang="en-US" sz="2000"/>
              <a:t>                     has been committed and a big chunk of payments will be </a:t>
            </a:r>
          </a:p>
          <a:p>
            <a:pPr eaLnBrk="0" hangingPunct="0"/>
            <a:r>
              <a:rPr lang="en-US" sz="2000"/>
              <a:t>                     made during January based on submitted invoices. Reasons</a:t>
            </a:r>
          </a:p>
          <a:p>
            <a:pPr eaLnBrk="0" hangingPunct="0"/>
            <a:r>
              <a:rPr lang="en-US" sz="2000"/>
              <a:t>                     for under spending are attributed to slow progress on sites </a:t>
            </a:r>
          </a:p>
          <a:p>
            <a:pPr eaLnBrk="0" hangingPunct="0"/>
            <a:r>
              <a:rPr lang="en-US" sz="2000"/>
              <a:t>                     and poor performance by contractors</a:t>
            </a:r>
            <a:r>
              <a:rPr lang="en-ZA" sz="2000"/>
              <a:t>.</a:t>
            </a:r>
          </a:p>
          <a:p>
            <a:pPr eaLnBrk="0" hangingPunct="0"/>
            <a:endParaRPr lang="en-ZA" sz="2000"/>
          </a:p>
          <a:p>
            <a:pPr eaLnBrk="0" hangingPunct="0">
              <a:buFont typeface="Wingdings" pitchFamily="2" charset="2"/>
              <a:buChar char="q"/>
            </a:pPr>
            <a:r>
              <a:rPr lang="en-ZA" sz="2000"/>
              <a:t> HPV – Component is under spending due to:</a:t>
            </a:r>
          </a:p>
          <a:p>
            <a:pPr lvl="3" eaLnBrk="0" hangingPunct="0">
              <a:buFont typeface="Wingdings" pitchFamily="2" charset="2"/>
              <a:buChar char="ü"/>
            </a:pPr>
            <a:r>
              <a:rPr lang="en-ZA" sz="2000"/>
              <a:t>  Seasonal nature of the programme</a:t>
            </a:r>
          </a:p>
          <a:p>
            <a:pPr lvl="3" eaLnBrk="0" hangingPunct="0">
              <a:buFont typeface="Wingdings" pitchFamily="2" charset="2"/>
              <a:buChar char="ü"/>
            </a:pPr>
            <a:r>
              <a:rPr lang="en-ZA" sz="2000"/>
              <a:t>  High number of girls are less than 9 during the first dose.</a:t>
            </a:r>
          </a:p>
          <a:p>
            <a:pPr lvl="3" eaLnBrk="0" hangingPunct="0">
              <a:buFont typeface="Wingdings" pitchFamily="2" charset="2"/>
              <a:buChar char="ü"/>
            </a:pPr>
            <a:r>
              <a:rPr lang="en-ZA" sz="2000"/>
              <a:t>  Provinces have not submitted invoices yet</a:t>
            </a:r>
          </a:p>
          <a:p>
            <a:pPr lvl="3" eaLnBrk="0" hangingPunct="0">
              <a:buFont typeface="Wingdings" pitchFamily="2" charset="2"/>
              <a:buChar char="ü"/>
            </a:pPr>
            <a:r>
              <a:rPr lang="en-ZA" sz="2000"/>
              <a:t>  Component expected to break even at year end based on </a:t>
            </a:r>
          </a:p>
          <a:p>
            <a:pPr lvl="3" eaLnBrk="0" hangingPunct="0"/>
            <a:r>
              <a:rPr lang="en-ZA" sz="2000"/>
              <a:t>     expected invoices from provinces.</a:t>
            </a:r>
            <a:endParaRPr lang="en-US" sz="2400"/>
          </a:p>
          <a:p>
            <a:pPr lvl="1" eaLnBrk="0" hangingPunct="0"/>
            <a:r>
              <a:rPr lang="en-US" sz="24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xfrm>
            <a:off x="7885113" y="6308725"/>
            <a:ext cx="1089025" cy="365125"/>
          </a:xfrm>
          <a:noFill/>
          <a:ln>
            <a:miter lim="800000"/>
            <a:headEnd/>
            <a:tailEnd/>
          </a:ln>
        </p:spPr>
        <p:txBody>
          <a:bodyPr/>
          <a:lstStyle/>
          <a:p>
            <a:fld id="{A1A9B8D9-9150-4C50-BD7E-8CA690F981F1}" type="slidenum">
              <a:rPr lang="en-ZA" smtClean="0"/>
              <a:pPr/>
              <a:t>9</a:t>
            </a:fld>
            <a:endParaRPr lang="en-ZA" smtClean="0"/>
          </a:p>
        </p:txBody>
      </p:sp>
      <p:sp>
        <p:nvSpPr>
          <p:cNvPr id="3" name="Rectangle 2"/>
          <p:cNvSpPr txBox="1">
            <a:spLocks noChangeArrowheads="1"/>
          </p:cNvSpPr>
          <p:nvPr/>
        </p:nvSpPr>
        <p:spPr>
          <a:xfrm>
            <a:off x="0" y="0"/>
            <a:ext cx="7092950" cy="836613"/>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Programme 1: Performance Improve Strategies</a:t>
            </a:r>
          </a:p>
        </p:txBody>
      </p:sp>
      <p:sp>
        <p:nvSpPr>
          <p:cNvPr id="15364" name="Rectangle 2"/>
          <p:cNvSpPr>
            <a:spLocks noChangeArrowheads="1"/>
          </p:cNvSpPr>
          <p:nvPr/>
        </p:nvSpPr>
        <p:spPr bwMode="auto">
          <a:xfrm>
            <a:off x="250825" y="1823216"/>
            <a:ext cx="8501063" cy="2862322"/>
          </a:xfrm>
          <a:prstGeom prst="rect">
            <a:avLst/>
          </a:prstGeom>
          <a:solidFill>
            <a:schemeClr val="bg1"/>
          </a:solidFill>
          <a:ln w="9525">
            <a:noFill/>
            <a:miter lim="800000"/>
            <a:headEnd/>
            <a:tailEnd/>
          </a:ln>
        </p:spPr>
        <p:txBody>
          <a:bodyPr anchor="ctr">
            <a:spAutoFit/>
          </a:bodyPr>
          <a:lstStyle/>
          <a:p>
            <a:pPr algn="just" eaLnBrk="0" hangingPunct="0"/>
            <a:endParaRPr lang="en-ZA" dirty="0">
              <a:latin typeface="Arial Black" pitchFamily="34" charset="0"/>
              <a:cs typeface="Times New Roman" pitchFamily="18" charset="0"/>
            </a:endParaRPr>
          </a:p>
          <a:p>
            <a:pPr algn="just" eaLnBrk="0" hangingPunct="0"/>
            <a:r>
              <a:rPr lang="en-US" dirty="0">
                <a:latin typeface="Arial Black" pitchFamily="34" charset="0"/>
                <a:cs typeface="Times New Roman" pitchFamily="18" charset="0"/>
              </a:rPr>
              <a:t>Turn-around time on recruitment processes </a:t>
            </a:r>
          </a:p>
          <a:p>
            <a:pPr algn="just" eaLnBrk="0" hangingPunct="0"/>
            <a:endParaRPr lang="en-US" sz="1000" dirty="0">
              <a:latin typeface="Arial Black" pitchFamily="34" charset="0"/>
              <a:cs typeface="Times New Roman" pitchFamily="18" charset="0"/>
            </a:endParaRPr>
          </a:p>
          <a:p>
            <a:pPr lvl="1" algn="just" eaLnBrk="0" hangingPunct="0"/>
            <a:r>
              <a:rPr lang="en-US" dirty="0" smtClean="0">
                <a:latin typeface="Arial Black" pitchFamily="34" charset="0"/>
                <a:cs typeface="Times New Roman" pitchFamily="18" charset="0"/>
              </a:rPr>
              <a:t>The </a:t>
            </a:r>
            <a:r>
              <a:rPr lang="en-US" dirty="0">
                <a:latin typeface="Arial Black" pitchFamily="34" charset="0"/>
                <a:cs typeface="Times New Roman" pitchFamily="18" charset="0"/>
              </a:rPr>
              <a:t>D</a:t>
            </a:r>
            <a:r>
              <a:rPr lang="en-US" dirty="0" smtClean="0">
                <a:latin typeface="Arial Black" pitchFamily="34" charset="0"/>
                <a:cs typeface="Times New Roman" pitchFamily="18" charset="0"/>
              </a:rPr>
              <a:t>epartment measures itself against a stringent 4-months target; however the DPSA target in Public Service is 6 months. For this reporting period, </a:t>
            </a:r>
            <a:r>
              <a:rPr lang="en-US" dirty="0" err="1" smtClean="0">
                <a:latin typeface="Arial Black" pitchFamily="34" charset="0"/>
                <a:cs typeface="Times New Roman" pitchFamily="18" charset="0"/>
              </a:rPr>
              <a:t>NDoH</a:t>
            </a:r>
            <a:r>
              <a:rPr lang="en-US" dirty="0" smtClean="0">
                <a:latin typeface="Arial Black" pitchFamily="34" charset="0"/>
                <a:cs typeface="Times New Roman" pitchFamily="18" charset="0"/>
              </a:rPr>
              <a:t> met the 6 months target, even though there were challenges in meeting the 4 months target.  </a:t>
            </a:r>
            <a:r>
              <a:rPr lang="en-US" dirty="0" err="1" smtClean="0">
                <a:latin typeface="Arial Black" pitchFamily="34" charset="0"/>
                <a:cs typeface="Times New Roman" pitchFamily="18" charset="0"/>
              </a:rPr>
              <a:t>NDoH</a:t>
            </a:r>
            <a:r>
              <a:rPr lang="en-US" dirty="0" smtClean="0">
                <a:latin typeface="Arial Black" pitchFamily="34" charset="0"/>
                <a:cs typeface="Times New Roman" pitchFamily="18" charset="0"/>
              </a:rPr>
              <a:t> </a:t>
            </a:r>
            <a:r>
              <a:rPr lang="en-US" dirty="0">
                <a:latin typeface="Arial Black" pitchFamily="34" charset="0"/>
                <a:cs typeface="Times New Roman" pitchFamily="18" charset="0"/>
              </a:rPr>
              <a:t>is engaging the institutions responsible for the prerequisite verification of qualifications of selected candidates in order to improve the </a:t>
            </a:r>
            <a:r>
              <a:rPr lang="en-US" dirty="0" smtClean="0">
                <a:latin typeface="Arial Black" pitchFamily="34" charset="0"/>
                <a:cs typeface="Times New Roman" pitchFamily="18" charset="0"/>
              </a:rPr>
              <a:t>processes</a:t>
            </a:r>
            <a:r>
              <a:rPr lang="en-US" sz="1400" dirty="0" smtClean="0">
                <a:latin typeface="Arial Black" pitchFamily="34" charset="0"/>
                <a:cs typeface="Times New Roman" pitchFamily="18" charset="0"/>
              </a:rPr>
              <a:t>.   </a:t>
            </a:r>
            <a:endParaRPr lang="en-US" sz="1400" dirty="0">
              <a:latin typeface="Arial Black" pitchFamily="34" charset="0"/>
              <a:cs typeface="Times New Roman" pitchFamily="18" charset="0"/>
            </a:endParaRPr>
          </a:p>
          <a:p>
            <a:pPr algn="just" eaLnBrk="0" hangingPunct="0"/>
            <a:endParaRPr lang="en-US" sz="800" dirty="0">
              <a:latin typeface="Arial Black" pitchFamily="34" charset="0"/>
              <a:cs typeface="Times New Roman" pitchFamily="18" charset="0"/>
            </a:endParaRPr>
          </a:p>
        </p:txBody>
      </p:sp>
      <p:sp>
        <p:nvSpPr>
          <p:cNvPr id="15365" name="Rectangle 3"/>
          <p:cNvSpPr>
            <a:spLocks noChangeArrowheads="1"/>
          </p:cNvSpPr>
          <p:nvPr/>
        </p:nvSpPr>
        <p:spPr bwMode="auto">
          <a:xfrm>
            <a:off x="250825" y="4332288"/>
            <a:ext cx="8677275" cy="1169987"/>
          </a:xfrm>
          <a:prstGeom prst="rect">
            <a:avLst/>
          </a:prstGeom>
          <a:noFill/>
          <a:ln w="9525">
            <a:noFill/>
            <a:miter lim="800000"/>
            <a:headEnd/>
            <a:tailEnd/>
          </a:ln>
        </p:spPr>
        <p:txBody>
          <a:bodyPr anchor="ctr">
            <a:spAutoFit/>
          </a:bodyPr>
          <a:lstStyle/>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cs typeface="Times New Roman" pitchFamily="18"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ZA" sz="1000">
              <a:latin typeface="Arial Black" pitchFamily="34" charset="0"/>
            </a:endParaRPr>
          </a:p>
          <a:p>
            <a:pPr algn="just" eaLnBrk="0" hangingPunct="0">
              <a:tabLst>
                <a:tab pos="57150" algn="l"/>
              </a:tabLst>
            </a:pPr>
            <a:endParaRPr lang="en-US" sz="1000">
              <a:latin typeface="Arial Black"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9"/>
          <p:cNvSpPr txBox="1">
            <a:spLocks/>
          </p:cNvSpPr>
          <p:nvPr/>
        </p:nvSpPr>
        <p:spPr bwMode="auto">
          <a:xfrm>
            <a:off x="7786688" y="6356350"/>
            <a:ext cx="900112" cy="365125"/>
          </a:xfrm>
          <a:prstGeom prst="rect">
            <a:avLst/>
          </a:prstGeom>
          <a:noFill/>
          <a:ln w="9525">
            <a:noFill/>
            <a:miter lim="800000"/>
            <a:headEnd/>
            <a:tailEnd/>
          </a:ln>
        </p:spPr>
        <p:txBody>
          <a:bodyPr/>
          <a:lstStyle/>
          <a:p>
            <a:pPr algn="r" eaLnBrk="0" hangingPunct="0"/>
            <a:r>
              <a:rPr lang="en-US"/>
              <a:t>90</a:t>
            </a:r>
          </a:p>
        </p:txBody>
      </p:sp>
      <p:sp>
        <p:nvSpPr>
          <p:cNvPr id="98307" name="Rectangle 2"/>
          <p:cNvSpPr txBox="1">
            <a:spLocks noChangeArrowheads="1"/>
          </p:cNvSpPr>
          <p:nvPr/>
        </p:nvSpPr>
        <p:spPr bwMode="auto">
          <a:xfrm>
            <a:off x="357188" y="214313"/>
            <a:ext cx="6572250" cy="714375"/>
          </a:xfrm>
          <a:prstGeom prst="rect">
            <a:avLst/>
          </a:prstGeom>
          <a:noFill/>
          <a:ln w="9525">
            <a:noFill/>
            <a:miter lim="800000"/>
            <a:headEnd/>
            <a:tailEnd/>
          </a:ln>
        </p:spPr>
        <p:txBody>
          <a:bodyPr anchor="b"/>
          <a:lstStyle/>
          <a:p>
            <a:pPr algn="ct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bg1"/>
                </a:solidFill>
              </a:rPr>
              <a:t>Way Forward</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ZA" dirty="0"/>
          </a:p>
        </p:txBody>
      </p:sp>
      <p:sp>
        <p:nvSpPr>
          <p:cNvPr id="98309" name="TextBox 8"/>
          <p:cNvSpPr txBox="1">
            <a:spLocks noChangeArrowheads="1"/>
          </p:cNvSpPr>
          <p:nvPr/>
        </p:nvSpPr>
        <p:spPr bwMode="auto">
          <a:xfrm>
            <a:off x="214313" y="1214438"/>
            <a:ext cx="8572500" cy="5170487"/>
          </a:xfrm>
          <a:prstGeom prst="rect">
            <a:avLst/>
          </a:prstGeom>
          <a:noFill/>
          <a:ln w="9525">
            <a:noFill/>
            <a:miter lim="800000"/>
            <a:headEnd/>
            <a:tailEnd/>
          </a:ln>
        </p:spPr>
        <p:txBody>
          <a:bodyPr>
            <a:spAutoFit/>
          </a:bodyPr>
          <a:lstStyle/>
          <a:p>
            <a:pPr eaLnBrk="0" hangingPunct="0">
              <a:buFont typeface="Wingdings" pitchFamily="2" charset="2"/>
              <a:buChar char="q"/>
            </a:pPr>
            <a:r>
              <a:rPr lang="en-ZA" sz="2100"/>
              <a:t> Forward planning is critical in preparation for 2016/17 financial year.</a:t>
            </a:r>
          </a:p>
          <a:p>
            <a:pPr eaLnBrk="0" hangingPunct="0"/>
            <a:endParaRPr lang="en-ZA" sz="2100"/>
          </a:p>
          <a:p>
            <a:pPr eaLnBrk="0" hangingPunct="0">
              <a:buFont typeface="Wingdings" pitchFamily="2" charset="2"/>
              <a:buChar char="q"/>
            </a:pPr>
            <a:r>
              <a:rPr lang="en-ZA" sz="2100"/>
              <a:t> Provinces to ensure active participation in business plan processes</a:t>
            </a:r>
          </a:p>
          <a:p>
            <a:pPr eaLnBrk="0" hangingPunct="0"/>
            <a:r>
              <a:rPr lang="en-ZA" sz="2100"/>
              <a:t>    and ensure alignment with budget – CG Circular 04 0f 2015</a:t>
            </a:r>
          </a:p>
          <a:p>
            <a:pPr eaLnBrk="0" hangingPunct="0"/>
            <a:endParaRPr lang="en-ZA" sz="2100"/>
          </a:p>
          <a:p>
            <a:pPr eaLnBrk="0" hangingPunct="0">
              <a:buFont typeface="Wingdings" pitchFamily="2" charset="2"/>
              <a:buChar char="q"/>
            </a:pPr>
            <a:r>
              <a:rPr lang="en-ZA" sz="2100"/>
              <a:t> To ensure compliance with DoRA in terms of submission of 2016/17</a:t>
            </a:r>
          </a:p>
          <a:p>
            <a:pPr eaLnBrk="0" hangingPunct="0"/>
            <a:r>
              <a:rPr lang="en-ZA" sz="2100"/>
              <a:t>    Business Plans</a:t>
            </a:r>
          </a:p>
          <a:p>
            <a:pPr eaLnBrk="0" hangingPunct="0"/>
            <a:endParaRPr lang="en-ZA" sz="2100"/>
          </a:p>
          <a:p>
            <a:pPr eaLnBrk="0" hangingPunct="0">
              <a:buFont typeface="Wingdings" pitchFamily="2" charset="2"/>
              <a:buChar char="q"/>
            </a:pPr>
            <a:r>
              <a:rPr lang="en-ZA" sz="2100"/>
              <a:t> Provinces to also ensure holistic approach on CG planning and </a:t>
            </a:r>
          </a:p>
          <a:p>
            <a:pPr eaLnBrk="0" hangingPunct="0"/>
            <a:r>
              <a:rPr lang="en-ZA" sz="2100"/>
              <a:t>    ensure inclusion of all grant indicators in the APP.</a:t>
            </a:r>
          </a:p>
          <a:p>
            <a:pPr eaLnBrk="0" hangingPunct="0"/>
            <a:endParaRPr lang="en-ZA" sz="2100"/>
          </a:p>
          <a:p>
            <a:pPr eaLnBrk="0" hangingPunct="0"/>
            <a:endParaRPr lang="en-ZA" sz="2100"/>
          </a:p>
          <a:p>
            <a:pPr lvl="1" eaLnBrk="0" hangingPunct="0">
              <a:buFont typeface="Wingdings" pitchFamily="2" charset="2"/>
              <a:buChar char="q"/>
            </a:pPr>
            <a:endParaRPr lang="en-ZA" sz="2100"/>
          </a:p>
          <a:p>
            <a:pPr lvl="1" eaLnBrk="0" hangingPunct="0"/>
            <a:r>
              <a:rPr lang="en-ZA" sz="2100"/>
              <a:t> </a:t>
            </a:r>
            <a:r>
              <a:rPr lang="en-ZA" sz="2100" b="1"/>
              <a:t> </a:t>
            </a:r>
          </a:p>
          <a:p>
            <a:pPr eaLnBrk="0" hangingPunct="0"/>
            <a:endParaRPr lang="en-ZA" b="1"/>
          </a:p>
          <a:p>
            <a:pPr eaLnBrk="0" hangingPunct="0">
              <a:buFont typeface="Arial" charset="0"/>
              <a:buChar char="•"/>
            </a:pPr>
            <a:endParaRPr lang="en-US" b="1"/>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428625" y="1214438"/>
            <a:ext cx="8358188" cy="4462462"/>
          </a:xfrm>
          <a:prstGeom prst="rect">
            <a:avLst/>
          </a:prstGeom>
          <a:noFill/>
          <a:ln w="9525">
            <a:noFill/>
            <a:miter lim="800000"/>
            <a:headEnd/>
            <a:tailEnd/>
          </a:ln>
        </p:spPr>
        <p:txBody>
          <a:bodyPr>
            <a:spAutoFit/>
          </a:bodyPr>
          <a:lstStyle/>
          <a:p>
            <a:pPr eaLnBrk="0" hangingPunct="0">
              <a:buFont typeface="Wingdings" pitchFamily="2" charset="2"/>
              <a:buChar char="§"/>
            </a:pPr>
            <a:r>
              <a:rPr lang="en-US" sz="2100"/>
              <a:t> Improved CG financial performance and compliance compared to</a:t>
            </a:r>
          </a:p>
          <a:p>
            <a:pPr eaLnBrk="0" hangingPunct="0"/>
            <a:r>
              <a:rPr lang="en-US" sz="2100"/>
              <a:t>   the previous year. </a:t>
            </a:r>
          </a:p>
          <a:p>
            <a:pPr eaLnBrk="0" hangingPunct="0"/>
            <a:r>
              <a:rPr lang="en-US" sz="2100"/>
              <a:t> </a:t>
            </a:r>
            <a:endParaRPr lang="en-GB" sz="2100"/>
          </a:p>
          <a:p>
            <a:pPr eaLnBrk="0" hangingPunct="0">
              <a:buFont typeface="Wingdings" pitchFamily="2" charset="2"/>
              <a:buChar char="§"/>
            </a:pPr>
            <a:r>
              <a:rPr lang="en-GB" sz="2100"/>
              <a:t> As part of monitoring and evaluation, the office has adopted a </a:t>
            </a:r>
          </a:p>
          <a:p>
            <a:pPr eaLnBrk="0" hangingPunct="0"/>
            <a:r>
              <a:rPr lang="en-GB" sz="2100"/>
              <a:t>  district approach in terms of Medium Term Strategic Framework to</a:t>
            </a:r>
          </a:p>
          <a:p>
            <a:pPr eaLnBrk="0" hangingPunct="0"/>
            <a:r>
              <a:rPr lang="en-GB" sz="2100"/>
              <a:t>  ensure improved planning, spending efficacy, value for money and</a:t>
            </a:r>
          </a:p>
          <a:p>
            <a:pPr eaLnBrk="0" hangingPunct="0"/>
            <a:r>
              <a:rPr lang="en-GB" sz="2100"/>
              <a:t>  collaborated strategic focus.</a:t>
            </a:r>
            <a:endParaRPr lang="en-US" sz="2100"/>
          </a:p>
          <a:p>
            <a:pPr eaLnBrk="0" hangingPunct="0">
              <a:buFont typeface="Wingdings" pitchFamily="2" charset="2"/>
              <a:buChar char="§"/>
            </a:pPr>
            <a:endParaRPr lang="en-US" sz="2400"/>
          </a:p>
          <a:p>
            <a:pPr eaLnBrk="0" hangingPunct="0"/>
            <a:endParaRPr lang="en-US" sz="2400"/>
          </a:p>
          <a:p>
            <a:pPr eaLnBrk="0" hangingPunct="0"/>
            <a:endParaRPr lang="en-US" sz="2400"/>
          </a:p>
          <a:p>
            <a:pPr eaLnBrk="0" hangingPunct="0"/>
            <a:endParaRPr lang="en-US" sz="900"/>
          </a:p>
          <a:p>
            <a:pPr eaLnBrk="0" hangingPunct="0"/>
            <a:endParaRPr lang="en-US" sz="900"/>
          </a:p>
          <a:p>
            <a:pPr lvl="1" eaLnBrk="0" hangingPunct="0"/>
            <a:endParaRPr lang="en-US" sz="2300"/>
          </a:p>
          <a:p>
            <a:pPr lvl="1" eaLnBrk="0" hangingPunct="0"/>
            <a:r>
              <a:rPr lang="en-US" sz="2400"/>
              <a:t>	</a:t>
            </a:r>
          </a:p>
        </p:txBody>
      </p:sp>
      <p:sp>
        <p:nvSpPr>
          <p:cNvPr id="99331" name="Slide Number Placeholder 19"/>
          <p:cNvSpPr txBox="1">
            <a:spLocks/>
          </p:cNvSpPr>
          <p:nvPr/>
        </p:nvSpPr>
        <p:spPr bwMode="auto">
          <a:xfrm>
            <a:off x="8001000" y="6356350"/>
            <a:ext cx="685800" cy="365125"/>
          </a:xfrm>
          <a:prstGeom prst="rect">
            <a:avLst/>
          </a:prstGeom>
          <a:noFill/>
          <a:ln w="9525">
            <a:noFill/>
            <a:miter lim="800000"/>
            <a:headEnd/>
            <a:tailEnd/>
          </a:ln>
        </p:spPr>
        <p:txBody>
          <a:bodyPr/>
          <a:lstStyle/>
          <a:p>
            <a:pPr algn="r" eaLnBrk="0" hangingPunct="0"/>
            <a:r>
              <a:rPr lang="en-US"/>
              <a:t>91</a:t>
            </a:r>
          </a:p>
        </p:txBody>
      </p:sp>
      <p:sp>
        <p:nvSpPr>
          <p:cNvPr id="6" name="Rectangle 2"/>
          <p:cNvSpPr txBox="1">
            <a:spLocks noChangeArrowheads="1"/>
          </p:cNvSpPr>
          <p:nvPr/>
        </p:nvSpPr>
        <p:spPr>
          <a:xfrm>
            <a:off x="762000" y="0"/>
            <a:ext cx="6453188" cy="990600"/>
          </a:xfrm>
          <a:prstGeom prst="rect">
            <a:avLst/>
          </a:prstGeom>
        </p:spPr>
        <p:txBody>
          <a:bodyPr anchor="b">
            <a:normAutofit/>
          </a:bodyPr>
          <a:lstStyle/>
          <a:p>
            <a:pPr algn="ct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Conclusion</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ZA"/>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ChangeArrowheads="1"/>
          </p:cNvSpPr>
          <p:nvPr/>
        </p:nvSpPr>
        <p:spPr bwMode="auto">
          <a:xfrm>
            <a:off x="0" y="2205038"/>
            <a:ext cx="9144000" cy="1816100"/>
          </a:xfrm>
          <a:prstGeom prst="rect">
            <a:avLst/>
          </a:prstGeom>
          <a:noFill/>
          <a:ln w="9525">
            <a:noFill/>
            <a:miter lim="800000"/>
            <a:headEnd/>
            <a:tailEnd/>
          </a:ln>
        </p:spPr>
        <p:txBody>
          <a:bodyPr>
            <a:spAutoFit/>
          </a:bodyPr>
          <a:lstStyle/>
          <a:p>
            <a:pPr>
              <a:defRPr/>
            </a:pPr>
            <a:endParaRPr lang="en-ZA" sz="2000" dirty="0">
              <a:latin typeface="Arial Black" pitchFamily="34" charset="0"/>
            </a:endParaRPr>
          </a:p>
          <a:p>
            <a:pPr algn="ctr">
              <a:defRPr/>
            </a:pPr>
            <a:r>
              <a:rPr lang="en-ZA" sz="7200" b="1" dirty="0">
                <a:solidFill>
                  <a:srgbClr val="005D28"/>
                </a:solidFill>
                <a:effectLst>
                  <a:outerShdw blurRad="38100" dist="38100" dir="2700000" algn="tl">
                    <a:srgbClr val="000000">
                      <a:alpha val="43137"/>
                    </a:srgbClr>
                  </a:outerShdw>
                </a:effectLst>
                <a:latin typeface="Arial" pitchFamily="34" charset="0"/>
                <a:cs typeface="Arial" pitchFamily="34" charset="0"/>
              </a:rPr>
              <a:t>The End</a:t>
            </a:r>
          </a:p>
          <a:p>
            <a:pPr>
              <a:defRPr/>
            </a:pPr>
            <a:endParaRPr lang="en-ZA" sz="2000" dirty="0"/>
          </a:p>
        </p:txBody>
      </p:sp>
      <p:sp>
        <p:nvSpPr>
          <p:cNvPr id="100355" name="Slide Number Placeholder 19"/>
          <p:cNvSpPr txBox="1">
            <a:spLocks/>
          </p:cNvSpPr>
          <p:nvPr/>
        </p:nvSpPr>
        <p:spPr bwMode="auto">
          <a:xfrm>
            <a:off x="7956550" y="6308725"/>
            <a:ext cx="765175" cy="365125"/>
          </a:xfrm>
          <a:prstGeom prst="rect">
            <a:avLst/>
          </a:prstGeom>
          <a:noFill/>
          <a:ln w="9525">
            <a:noFill/>
            <a:miter lim="800000"/>
            <a:headEnd/>
            <a:tailEnd/>
          </a:ln>
        </p:spPr>
        <p:txBody>
          <a:bodyPr/>
          <a:lstStyle/>
          <a:p>
            <a:r>
              <a:rPr lang="en-US"/>
              <a:t>92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15024</TotalTime>
  <Words>12023</Words>
  <Application>Microsoft Office PowerPoint</Application>
  <PresentationFormat>On-screen Show (4:3)</PresentationFormat>
  <Paragraphs>2183</Paragraphs>
  <Slides>92</Slides>
  <Notes>69</Notes>
  <HiddenSlides>0</HiddenSlides>
  <MMClips>0</MMClips>
  <ScaleCrop>false</ScaleCrop>
  <HeadingPairs>
    <vt:vector size="4" baseType="variant">
      <vt:variant>
        <vt:lpstr>Theme</vt:lpstr>
      </vt:variant>
      <vt:variant>
        <vt:i4>2</vt:i4>
      </vt:variant>
      <vt:variant>
        <vt:lpstr>Slide Titles</vt:lpstr>
      </vt:variant>
      <vt:variant>
        <vt:i4>92</vt:i4>
      </vt:variant>
    </vt:vector>
  </HeadingPairs>
  <TitlesOfParts>
    <vt:vector size="94"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PUMZA</cp:lastModifiedBy>
  <cp:revision>1189</cp:revision>
  <dcterms:created xsi:type="dcterms:W3CDTF">2013-10-17T06:13:57Z</dcterms:created>
  <dcterms:modified xsi:type="dcterms:W3CDTF">2016-02-22T08:01:55Z</dcterms:modified>
</cp:coreProperties>
</file>