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256" r:id="rId3"/>
    <p:sldId id="307" r:id="rId4"/>
    <p:sldId id="323" r:id="rId5"/>
    <p:sldId id="262" r:id="rId6"/>
    <p:sldId id="406" r:id="rId7"/>
    <p:sldId id="412" r:id="rId8"/>
    <p:sldId id="431" r:id="rId9"/>
    <p:sldId id="340" r:id="rId10"/>
    <p:sldId id="353" r:id="rId11"/>
    <p:sldId id="358" r:id="rId12"/>
    <p:sldId id="365" r:id="rId13"/>
    <p:sldId id="367" r:id="rId14"/>
    <p:sldId id="452" r:id="rId15"/>
    <p:sldId id="453" r:id="rId16"/>
    <p:sldId id="460" r:id="rId17"/>
    <p:sldId id="456" r:id="rId18"/>
    <p:sldId id="457" r:id="rId19"/>
    <p:sldId id="458" r:id="rId20"/>
    <p:sldId id="459" r:id="rId21"/>
    <p:sldId id="451" r:id="rId22"/>
    <p:sldId id="461" r:id="rId23"/>
    <p:sldId id="462" r:id="rId24"/>
    <p:sldId id="464" r:id="rId25"/>
    <p:sldId id="465" r:id="rId26"/>
    <p:sldId id="466" r:id="rId27"/>
    <p:sldId id="450" r:id="rId28"/>
  </p:sldIdLst>
  <p:sldSz cx="9144000" cy="6858000" type="screen4x3"/>
  <p:notesSz cx="6797675" cy="987425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3" autoAdjust="0"/>
    <p:restoredTop sz="86462" autoAdjust="0"/>
  </p:normalViewPr>
  <p:slideViewPr>
    <p:cSldViewPr snapToObjects="1">
      <p:cViewPr>
        <p:scale>
          <a:sx n="70" d="100"/>
          <a:sy n="70" d="100"/>
        </p:scale>
        <p:origin x="-2814" y="-750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44" y="10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Hardie%2012%20Aug%2014\Budget\201516\Reports\Vulindlela\Responsibility%5eNat%5eland%5e2015%5e%5eNational%20Departments%20-%20Rural%20Development%20and%20Land%20Reform-Extracted%2020160209%20%20Q2%20&amp;%20Q3%20Performance%20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Hardie%2012%20Aug%2014\Budget\201516\Reports\Vulindlela\Responsibility%5eNat%5eland%5e2015%5e%5eNational%20Departments%20-%20Rural%20Development%20and%20Land%20Reform-Extracted%2020160209%20%20Q2%20&amp;%20Q3%20Performance%20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'Pivot Q3 NT'!$B$120</c:f>
              <c:strCache>
                <c:ptCount val="1"/>
                <c:pt idx="0">
                  <c:v>Original Budget</c:v>
                </c:pt>
              </c:strCache>
            </c:strRef>
          </c:tx>
          <c:cat>
            <c:strRef>
              <c:f>'Pivot Q3 NT'!$A$121:$A$125</c:f>
              <c:strCache>
                <c:ptCount val="5"/>
                <c:pt idx="0">
                  <c:v>1. Administration</c:v>
                </c:pt>
                <c:pt idx="1">
                  <c:v>2. Geo-spatial &amp; Cad Serv</c:v>
                </c:pt>
                <c:pt idx="2">
                  <c:v>3. Rural Development</c:v>
                </c:pt>
                <c:pt idx="3">
                  <c:v>4. Restitution</c:v>
                </c:pt>
                <c:pt idx="4">
                  <c:v>5. Land Reform</c:v>
                </c:pt>
              </c:strCache>
            </c:strRef>
          </c:cat>
          <c:val>
            <c:numRef>
              <c:f>'Pivot Q3 NT'!$B$121:$B$125</c:f>
              <c:numCache>
                <c:formatCode>_(* #,##0_);_(* \(#,##0\);_(* "-"_);_(@_)</c:formatCode>
                <c:ptCount val="5"/>
                <c:pt idx="0">
                  <c:v>1264265</c:v>
                </c:pt>
                <c:pt idx="1">
                  <c:v>799903</c:v>
                </c:pt>
                <c:pt idx="2">
                  <c:v>1975739</c:v>
                </c:pt>
                <c:pt idx="3">
                  <c:v>2602669</c:v>
                </c:pt>
                <c:pt idx="4">
                  <c:v>2737108</c:v>
                </c:pt>
              </c:numCache>
            </c:numRef>
          </c:val>
        </c:ser>
        <c:ser>
          <c:idx val="1"/>
          <c:order val="1"/>
          <c:tx>
            <c:strRef>
              <c:f>'Pivot Q3 NT'!$C$120</c:f>
              <c:strCache>
                <c:ptCount val="1"/>
                <c:pt idx="0">
                  <c:v>Quarter 2 Spending</c:v>
                </c:pt>
              </c:strCache>
            </c:strRef>
          </c:tx>
          <c:cat>
            <c:strRef>
              <c:f>'Pivot Q3 NT'!$A$121:$A$125</c:f>
              <c:strCache>
                <c:ptCount val="5"/>
                <c:pt idx="0">
                  <c:v>1. Administration</c:v>
                </c:pt>
                <c:pt idx="1">
                  <c:v>2. Geo-spatial &amp; Cad Serv</c:v>
                </c:pt>
                <c:pt idx="2">
                  <c:v>3. Rural Development</c:v>
                </c:pt>
                <c:pt idx="3">
                  <c:v>4. Restitution</c:v>
                </c:pt>
                <c:pt idx="4">
                  <c:v>5. Land Reform</c:v>
                </c:pt>
              </c:strCache>
            </c:strRef>
          </c:cat>
          <c:val>
            <c:numRef>
              <c:f>'Pivot Q3 NT'!$C$121:$C$125</c:f>
              <c:numCache>
                <c:formatCode>_(* #,##0_);_(* \(#,##0\);_(* "-"_);_(@_)</c:formatCode>
                <c:ptCount val="5"/>
                <c:pt idx="0">
                  <c:v>603706.41164000018</c:v>
                </c:pt>
                <c:pt idx="1">
                  <c:v>321472.35767000006</c:v>
                </c:pt>
                <c:pt idx="2">
                  <c:v>558196.74090000067</c:v>
                </c:pt>
                <c:pt idx="3">
                  <c:v>945670.51525999932</c:v>
                </c:pt>
                <c:pt idx="4">
                  <c:v>1182213.5894100005</c:v>
                </c:pt>
              </c:numCache>
            </c:numRef>
          </c:val>
        </c:ser>
        <c:ser>
          <c:idx val="2"/>
          <c:order val="2"/>
          <c:tx>
            <c:strRef>
              <c:f>'Pivot Q3 NT'!$D$120</c:f>
              <c:strCache>
                <c:ptCount val="1"/>
                <c:pt idx="0">
                  <c:v>Adjusted Budget</c:v>
                </c:pt>
              </c:strCache>
            </c:strRef>
          </c:tx>
          <c:cat>
            <c:strRef>
              <c:f>'Pivot Q3 NT'!$A$121:$A$125</c:f>
              <c:strCache>
                <c:ptCount val="5"/>
                <c:pt idx="0">
                  <c:v>1. Administration</c:v>
                </c:pt>
                <c:pt idx="1">
                  <c:v>2. Geo-spatial &amp; Cad Serv</c:v>
                </c:pt>
                <c:pt idx="2">
                  <c:v>3. Rural Development</c:v>
                </c:pt>
                <c:pt idx="3">
                  <c:v>4. Restitution</c:v>
                </c:pt>
                <c:pt idx="4">
                  <c:v>5. Land Reform</c:v>
                </c:pt>
              </c:strCache>
            </c:strRef>
          </c:cat>
          <c:val>
            <c:numRef>
              <c:f>'Pivot Q3 NT'!$D$121:$D$125</c:f>
              <c:numCache>
                <c:formatCode>_(* #,##0_);_(* \(#,##0\);_(* "-"_);_(@_)</c:formatCode>
                <c:ptCount val="5"/>
                <c:pt idx="0">
                  <c:v>1324944</c:v>
                </c:pt>
                <c:pt idx="1">
                  <c:v>748063</c:v>
                </c:pt>
                <c:pt idx="2">
                  <c:v>1984577</c:v>
                </c:pt>
                <c:pt idx="3">
                  <c:v>2602669</c:v>
                </c:pt>
                <c:pt idx="4">
                  <c:v>2537108</c:v>
                </c:pt>
              </c:numCache>
            </c:numRef>
          </c:val>
        </c:ser>
        <c:ser>
          <c:idx val="3"/>
          <c:order val="3"/>
          <c:tx>
            <c:strRef>
              <c:f>'Pivot Q3 NT'!$E$120</c:f>
              <c:strCache>
                <c:ptCount val="1"/>
                <c:pt idx="0">
                  <c:v>Quarter 3 Spending</c:v>
                </c:pt>
              </c:strCache>
            </c:strRef>
          </c:tx>
          <c:cat>
            <c:strRef>
              <c:f>'Pivot Q3 NT'!$A$121:$A$125</c:f>
              <c:strCache>
                <c:ptCount val="5"/>
                <c:pt idx="0">
                  <c:v>1. Administration</c:v>
                </c:pt>
                <c:pt idx="1">
                  <c:v>2. Geo-spatial &amp; Cad Serv</c:v>
                </c:pt>
                <c:pt idx="2">
                  <c:v>3. Rural Development</c:v>
                </c:pt>
                <c:pt idx="3">
                  <c:v>4. Restitution</c:v>
                </c:pt>
                <c:pt idx="4">
                  <c:v>5. Land Reform</c:v>
                </c:pt>
              </c:strCache>
            </c:strRef>
          </c:cat>
          <c:val>
            <c:numRef>
              <c:f>'Pivot Q3 NT'!$E$121:$E$125</c:f>
              <c:numCache>
                <c:formatCode>_(* #,##0_);_(* \(#,##0\);_(* "-"_);_(@_)</c:formatCode>
                <c:ptCount val="5"/>
                <c:pt idx="0">
                  <c:v>939035.34538999991</c:v>
                </c:pt>
                <c:pt idx="1">
                  <c:v>491046.17667999986</c:v>
                </c:pt>
                <c:pt idx="2">
                  <c:v>1066970.7384600006</c:v>
                </c:pt>
                <c:pt idx="3">
                  <c:v>1899344.8193800016</c:v>
                </c:pt>
                <c:pt idx="4">
                  <c:v>1815242.5928100001</c:v>
                </c:pt>
              </c:numCache>
            </c:numRef>
          </c:val>
        </c:ser>
        <c:dLbls/>
        <c:shape val="box"/>
        <c:axId val="62387328"/>
        <c:axId val="62388864"/>
        <c:axId val="0"/>
      </c:bar3DChart>
      <c:catAx>
        <c:axId val="62387328"/>
        <c:scaling>
          <c:orientation val="minMax"/>
        </c:scaling>
        <c:axPos val="b"/>
        <c:tickLblPos val="nextTo"/>
        <c:crossAx val="62388864"/>
        <c:crosses val="autoZero"/>
        <c:auto val="1"/>
        <c:lblAlgn val="ctr"/>
        <c:lblOffset val="100"/>
      </c:catAx>
      <c:valAx>
        <c:axId val="62388864"/>
        <c:scaling>
          <c:orientation val="minMax"/>
        </c:scaling>
        <c:axPos val="l"/>
        <c:majorGridlines/>
        <c:numFmt formatCode="_(* #,##0_);_(* \(#,##0\);_(* &quot;-&quot;_);_(@_)" sourceLinked="1"/>
        <c:tickLblPos val="nextTo"/>
        <c:crossAx val="6238732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layout/>
      <c:txPr>
        <a:bodyPr/>
        <a:lstStyle/>
        <a:p>
          <a:pPr>
            <a:defRPr sz="2000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'Pivot Q3 NT'!$E$218</c:f>
              <c:strCache>
                <c:ptCount val="1"/>
                <c:pt idx="0">
                  <c:v>Quarter 3 Spending</c:v>
                </c:pt>
              </c:strCache>
            </c:strRef>
          </c:tx>
          <c:dLbls>
            <c:numFmt formatCode="0.0%" sourceLinked="0"/>
            <c:txPr>
              <a:bodyPr/>
              <a:lstStyle/>
              <a:p>
                <a:pPr>
                  <a:defRPr sz="2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'Pivot Q3 NT'!$A$219:$A$224</c:f>
              <c:strCache>
                <c:ptCount val="6"/>
                <c:pt idx="0">
                  <c:v>Compensation of Employees</c:v>
                </c:pt>
                <c:pt idx="1">
                  <c:v>Goods and Services</c:v>
                </c:pt>
                <c:pt idx="2">
                  <c:v>Interest and Rent on Land</c:v>
                </c:pt>
                <c:pt idx="3">
                  <c:v>Transfers &amp; Subsidies</c:v>
                </c:pt>
                <c:pt idx="4">
                  <c:v>Pur / Const Capital Assets</c:v>
                </c:pt>
                <c:pt idx="5">
                  <c:v>Payment for Financial Assets</c:v>
                </c:pt>
              </c:strCache>
            </c:strRef>
          </c:cat>
          <c:val>
            <c:numRef>
              <c:f>'Pivot Q3 NT'!$E$219:$E$224</c:f>
              <c:numCache>
                <c:formatCode>_(* #,##0_);_(* \(#,##0\);_(* "-"_);_(@_)</c:formatCode>
                <c:ptCount val="6"/>
                <c:pt idx="0">
                  <c:v>1477394.5346899962</c:v>
                </c:pt>
                <c:pt idx="1">
                  <c:v>911551.6660600038</c:v>
                </c:pt>
                <c:pt idx="2">
                  <c:v>727.15662999999972</c:v>
                </c:pt>
                <c:pt idx="3">
                  <c:v>3688864.3153400011</c:v>
                </c:pt>
                <c:pt idx="4">
                  <c:v>132584.61155</c:v>
                </c:pt>
                <c:pt idx="5">
                  <c:v>521.97229999999979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26EB95-939A-441C-9073-C9A28D4128C9}" type="datetimeFigureOut">
              <a:rPr lang="en-ZA"/>
              <a:pPr>
                <a:defRPr/>
              </a:pPr>
              <a:t>2016/02/22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5F5C8A6-8717-4EA9-822C-8A3F56970D37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8583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EC51F4-9255-4046-9A75-9547A1EFB2D5}" type="datetimeFigureOut">
              <a:rPr lang="en-GB"/>
              <a:pPr>
                <a:defRPr/>
              </a:pPr>
              <a:t>22/02/2016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B847259-552A-435A-A098-676EADB75B1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32428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02781" indent="-227526" defTabSz="45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57833" indent="-227526" defTabSz="45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12884" indent="-227526" defTabSz="45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67935" indent="-227526" defTabSz="45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0752FCFA-DFBB-4ED2-B9E2-A4A178399240}" type="slidenum">
              <a:rPr lang="en-GB" altLang="en-US" smtClean="0"/>
              <a:pPr/>
              <a:t>16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02781" indent="-227526" defTabSz="45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57833" indent="-227526" defTabSz="45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12884" indent="-227526" defTabSz="45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67935" indent="-227526" defTabSz="45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6E94249C-ED65-4782-BA82-323894DCE33E}" type="slidenum">
              <a:rPr lang="en-GB" altLang="en-US" smtClean="0"/>
              <a:pPr/>
              <a:t>17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02781" indent="-227526" defTabSz="45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57833" indent="-227526" defTabSz="45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12884" indent="-227526" defTabSz="45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67935" indent="-227526" defTabSz="45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6B54361F-2976-4D2D-8ABA-539EC62E231B}" type="slidenum">
              <a:rPr lang="en-GB" altLang="en-US" smtClean="0"/>
              <a:pPr/>
              <a:t>18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02781" indent="-227526" defTabSz="45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57833" indent="-227526" defTabSz="45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12884" indent="-227526" defTabSz="45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67935" indent="-227526" defTabSz="45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2AB49222-51F1-4E11-BE0E-20C4204E320C}" type="slidenum">
              <a:rPr lang="en-GB" altLang="en-US" smtClean="0"/>
              <a:pPr/>
              <a:t>19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D4B1-FD85-475E-A35D-F597FF4332D4}" type="datetimeFigureOut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891A3-C6D5-4D9D-906A-37E79B8E3A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85217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13EDC-CEB4-4436-B1FD-A5DCC91530AC}" type="datetimeFigureOut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64487-E9CE-4067-AD02-9785D27CCF1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6025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740D0-236C-413D-8A56-AF9AC59C43BD}" type="datetimeFigureOut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4EF7E-DF4D-493C-B586-8585683BAD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31479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2D324-8595-4C36-AB83-037CFD971AF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F9BB2-9FD9-4AFF-9E1E-A4F61D138C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72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DAD16-5FC4-4521-B39A-3A3AB8BA890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B49AF-CDEF-46DD-A614-62839F7AED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40677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67725-8689-4502-AF85-62A2627161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0F8DD-B396-4624-BF4B-CEB92DB6392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64329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C1A89-5ED4-4413-B3A1-EBBB4C3EFE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77C94-C4AD-472F-94D8-D70758ECDF9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71254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B2AFA-B460-4635-AFBE-AD3732093C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EFD52-53AF-40F3-9A51-B1F395C31D6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87929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54A56-380C-4EB9-AE74-E9B034746E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D4DCC-3DFA-4BB5-B536-7C04AEDA12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96588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BB995-9CBB-46B2-938F-E77179BF32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3A64E-1203-4A2E-833E-4D2DFBAC15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28906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13B11-FE49-4029-89D4-753317E094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F9EB-C8F3-45B9-8E7E-269E3AF4C68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1944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11758-4A91-4AF1-AEF7-837D98C39661}" type="datetimeFigureOut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72EB-CFEB-4F44-803C-D9424F0C11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472391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EDAC-E677-40DB-AE76-7848F7A0D3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F29AB-18E9-4504-88BA-FE5637E3FE8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08488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35CAD-D2C4-4AB2-8E8C-5417D3BEBF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76B0C-458C-44E9-B630-E9DC281DF9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96385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35AF9-D5A9-432E-8C1E-07D0E8258ED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6064-20D5-4A83-9F49-F43591BB53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4916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FB2D5-1651-4D06-AB2E-A871AD1097C3}" type="datetimeFigureOut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803B8-3C74-4A38-9188-10D0086366F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2721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30D28-334A-4567-9172-304144407477}" type="datetimeFigureOut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58031-FF17-423E-8D29-725B4830E4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5371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B2C5A-6191-4F1C-BDAD-41C4164F440B}" type="datetimeFigureOut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62DAD-A535-4118-9E05-1ACB454A177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4210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ED9D3-651A-4BE5-9013-D8C3BF07043F}" type="datetimeFigureOut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9B208-E553-4DAD-B2E6-4EC430CB06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3680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5D18-B76E-45C6-8F9E-58A6F0AEB096}" type="datetimeFigureOut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77EFF-30C6-44D6-9E42-5B7081AB5A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105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2209A-865A-484D-9ABB-2B1838661E99}" type="datetimeFigureOut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A1402-CE6F-4F84-A3FC-1E86DD60F4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2673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C77CD-807B-4768-BD4E-E71039CF3123}" type="datetimeFigureOut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4478-C9EE-499C-9B17-1554277FE3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88981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DRDLR Powerpoint Presentation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38275"/>
            <a:ext cx="9296400" cy="829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0E3C38-FA71-4593-A927-877C6E8CC37E}" type="datetimeFigureOut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4FC052-422E-461B-ADC3-370EB62DFB1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DRDLR Powerpoint Presentation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38275"/>
            <a:ext cx="9296400" cy="829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374C34-D629-41E3-B61B-0AA15EED4C9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BE81821-77A8-4525-A705-4F0134FFC5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4497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DRDLR Powerpoint Present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338982"/>
            <a:ext cx="9439275" cy="842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186530" y="188640"/>
            <a:ext cx="9066213" cy="2160240"/>
          </a:xfrm>
        </p:spPr>
        <p:txBody>
          <a:bodyPr/>
          <a:lstStyle/>
          <a:p>
            <a:pPr algn="ctr" eaLnBrk="1" hangingPunct="1"/>
            <a:r>
              <a:rPr lang="en-US" altLang="en-US" sz="3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</a:t>
            </a:r>
            <a:r>
              <a:rPr lang="en-US" altLang="en-US" sz="3200" b="1" baseline="30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nd</a:t>
            </a:r>
            <a:r>
              <a:rPr lang="en-US" altLang="en-US" sz="3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AND 3</a:t>
            </a:r>
            <a:r>
              <a:rPr lang="en-US" altLang="en-US" sz="3200" b="1" baseline="30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rd</a:t>
            </a:r>
            <a:r>
              <a:rPr lang="en-US" altLang="en-US" sz="3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QUARTER FINANCIAL PERFORMANCE REPORT: 2015-2016 FINANCIAL YEAR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348880"/>
            <a:ext cx="9439275" cy="295232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PRESENTATION TO PORTFOLIO COMMITTEE ON RURAL DEVELOPMENT AND LAND REFORM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3200" b="1" dirty="0" smtClean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17 FEBRIARY 2016</a:t>
            </a:r>
            <a:endParaRPr lang="en-US" sz="3200" b="1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92275" y="4529138"/>
            <a:ext cx="7561263" cy="10604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bg1"/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699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0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1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2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398123-668E-44BB-ADF3-7B3F33B5681C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>
              <a:latin typeface="Arial" pitchFamily="34" charset="0"/>
            </a:endParaRP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34925" y="188913"/>
            <a:ext cx="9253538" cy="534987"/>
          </a:xfrm>
        </p:spPr>
        <p:txBody>
          <a:bodyPr/>
          <a:lstStyle/>
          <a:p>
            <a:pPr>
              <a:defRPr/>
            </a:pPr>
            <a:r>
              <a:rPr lang="en-ZA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3. Rural Development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1360515"/>
              </p:ext>
            </p:extLst>
          </p:nvPr>
        </p:nvGraphicFramePr>
        <p:xfrm>
          <a:off x="179509" y="836710"/>
          <a:ext cx="8964490" cy="3858615"/>
        </p:xfrm>
        <a:graphic>
          <a:graphicData uri="http://schemas.openxmlformats.org/drawingml/2006/table">
            <a:tbl>
              <a:tblPr firstRow="1" lastRow="1" bandRow="1">
                <a:tableStyleId>{F5AB1C69-6EDB-4FF4-983F-18BD219EF322}</a:tableStyleId>
              </a:tblPr>
              <a:tblGrid>
                <a:gridCol w="2853236"/>
                <a:gridCol w="860501"/>
                <a:gridCol w="860501"/>
                <a:gridCol w="534983"/>
                <a:gridCol w="860501"/>
                <a:gridCol w="860501"/>
                <a:gridCol w="860501"/>
                <a:gridCol w="636883"/>
                <a:gridCol w="636883"/>
              </a:tblGrid>
              <a:tr h="886441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 ' 000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Original Budget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Quarter 2 Spending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Q2 % Spent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Adjusted Budget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Quarter 3 Spending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Available Budget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Q3 % Spent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% Growth Q2 to Q3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</a:tr>
              <a:tr h="337697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Compensation Of Employees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253,424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143,288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56.5%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269,057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219,774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49,283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81.7%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53.4%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Goods and services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373,368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39,050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10.5%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149,002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79,700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69,302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53.5%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104.1%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Interest And Rent On Land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364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364 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    </a:t>
                      </a:r>
                      <a:r>
                        <a:rPr lang="en-ZA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(364) </a:t>
                      </a:r>
                      <a:endParaRPr lang="en-ZA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141541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Households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1,345,679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374,289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27.8%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     1,556,376 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764,934 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791,442 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49.1%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104.4%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5214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Machinery And Equipment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3,268 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1,182 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36.2%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10,142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2,176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7,966 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21.5%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84.1%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6570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Payment for Financial Assets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22 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22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ZA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(22) </a:t>
                      </a:r>
                      <a:endParaRPr lang="en-ZA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5214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Total 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 1,975,739 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    558,197 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28.3%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 1,984,577 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 1,066,971 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    917,606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53.8%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91.1%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898878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67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68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69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7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539805-01F2-492F-98CE-FB37863C96B2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>
              <a:latin typeface="Arial" pitchFamily="34" charset="0"/>
            </a:endParaRP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39688" y="188913"/>
            <a:ext cx="8996362" cy="534987"/>
          </a:xfrm>
        </p:spPr>
        <p:txBody>
          <a:bodyPr/>
          <a:lstStyle/>
          <a:p>
            <a:pPr>
              <a:defRPr/>
            </a:pPr>
            <a:r>
              <a:rPr lang="en-ZA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4. Restitution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7416005"/>
              </p:ext>
            </p:extLst>
          </p:nvPr>
        </p:nvGraphicFramePr>
        <p:xfrm>
          <a:off x="251520" y="723900"/>
          <a:ext cx="8744843" cy="4771950"/>
        </p:xfrm>
        <a:graphic>
          <a:graphicData uri="http://schemas.openxmlformats.org/drawingml/2006/table">
            <a:tbl>
              <a:tblPr firstRow="1" lastRow="1" bandRow="1">
                <a:tableStyleId>{F5AB1C69-6EDB-4FF4-983F-18BD219EF322}</a:tableStyleId>
              </a:tblPr>
              <a:tblGrid>
                <a:gridCol w="2783327"/>
                <a:gridCol w="839417"/>
                <a:gridCol w="839417"/>
                <a:gridCol w="521875"/>
                <a:gridCol w="839417"/>
                <a:gridCol w="839417"/>
                <a:gridCol w="839417"/>
                <a:gridCol w="621278"/>
                <a:gridCol w="621278"/>
              </a:tblGrid>
              <a:tr h="69787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 ' 000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Original Budget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Quarter 2 Spending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Q2 % Spent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Adjusted Budget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Quarter 3 Spending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Available Budget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Q3 % Spent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% Growth Q2 to Q3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</a:tr>
              <a:tr h="41051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Compensation Of Employees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   312,321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144,391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46.2%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312,122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227,699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84,423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73.0%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57.7%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41051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Goods and services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   168,419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     79,592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47.3%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205,640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131,179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74,461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63.8%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64.8%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41051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Interest And Rent On Land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         -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    359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         300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    360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ZA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(60) </a:t>
                      </a:r>
                      <a:endParaRPr lang="en-ZA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120.0%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0.4%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41051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Provinces and Municipalities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  3,567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18,548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520.0%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       8,888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19,053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</a:t>
                      </a:r>
                      <a:r>
                        <a:rPr lang="en-Z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ZA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(10,165) </a:t>
                      </a:r>
                      <a:endParaRPr lang="en-ZA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214.4%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2.7%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41051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Households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2,116,295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621,486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29.4%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2,066,464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1,433,473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   632,991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69.4%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130.7%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41051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Land &amp; Subsoil Assets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         -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78,213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effectLst/>
                        </a:rPr>
                        <a:t>-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              -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     82,552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</a:t>
                      </a:r>
                      <a:r>
                        <a:rPr lang="en-ZA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(82,552) </a:t>
                      </a:r>
                      <a:endParaRPr lang="en-ZA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effectLst/>
                        </a:rPr>
                        <a:t>-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5.5%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41051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Machinery And Equipment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  2,067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  3,014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145.8%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  9,255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  4,953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       4,302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53.5%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64.3%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41051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Payment for Financial Assets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         -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      68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effectLst/>
                        </a:rPr>
                        <a:t>-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              -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      75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ZA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(75) </a:t>
                      </a:r>
                      <a:endParaRPr lang="en-ZA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effectLst/>
                        </a:rPr>
                        <a:t>-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10.3%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41051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Total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 2,602,669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    945,671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36.3%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 2,602,669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 1,899,345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    703,324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73.0%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100.8%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5533838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15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16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17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1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D9AF7F-AC08-4FB2-AAD4-266948327617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>
              <a:latin typeface="Arial" pitchFamily="34" charset="0"/>
            </a:endParaRP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33338" y="188913"/>
            <a:ext cx="9002712" cy="534987"/>
          </a:xfrm>
        </p:spPr>
        <p:txBody>
          <a:bodyPr/>
          <a:lstStyle/>
          <a:p>
            <a:pPr>
              <a:defRPr/>
            </a:pPr>
            <a:r>
              <a:rPr lang="en-ZA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5. Land Reform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8085700"/>
              </p:ext>
            </p:extLst>
          </p:nvPr>
        </p:nvGraphicFramePr>
        <p:xfrm>
          <a:off x="251521" y="836712"/>
          <a:ext cx="8744842" cy="3955913"/>
        </p:xfrm>
        <a:graphic>
          <a:graphicData uri="http://schemas.openxmlformats.org/drawingml/2006/table">
            <a:tbl>
              <a:tblPr firstRow="1" lastRow="1" bandRow="1">
                <a:tableStyleId>{F5AB1C69-6EDB-4FF4-983F-18BD219EF322}</a:tableStyleId>
              </a:tblPr>
              <a:tblGrid>
                <a:gridCol w="2703926"/>
                <a:gridCol w="815470"/>
                <a:gridCol w="815470"/>
                <a:gridCol w="654522"/>
                <a:gridCol w="815470"/>
                <a:gridCol w="815470"/>
                <a:gridCol w="815470"/>
                <a:gridCol w="654522"/>
                <a:gridCol w="654522"/>
              </a:tblGrid>
              <a:tr h="87855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 ' 000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Original Budget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Quarter 2 Spending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Q2 % Spent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Adjusted Budget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Quarter 3 Spending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Available Budget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Q3 % Spent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% Growth Q2 to Q3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ctr"/>
                </a:tc>
              </a:tr>
              <a:tr h="35859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Compensation Of Employees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362,029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132,109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36.5%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356,225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205,681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150,544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57.7%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55.7%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</a:tr>
              <a:tr h="203011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Goods and services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249,994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103,200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41.3%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230,763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168,056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62,707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72.8%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62.8%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</a:tr>
              <a:tr h="204457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Provinces and Municipalities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11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48,001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solidFill>
                            <a:schemeClr val="tx1"/>
                          </a:solidFill>
                          <a:effectLst/>
                        </a:rPr>
                        <a:t>436376.3%</a:t>
                      </a:r>
                      <a:endParaRPr lang="en-ZA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49,304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54,983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(5,679) </a:t>
                      </a:r>
                      <a:endParaRPr lang="en-ZA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111.5%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14.5%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</a:tr>
              <a:tr h="12118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Departmental Agencies and </a:t>
                      </a:r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Acc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1,560,096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788,305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50.5%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1,360,096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1,181,589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178,507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86.9%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49.9%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</a:tr>
              <a:tr h="35859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Households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563,869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109,111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19.4%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526,599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199,618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326,981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37.9%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82.9%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</a:tr>
              <a:tr h="35859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Public Corporations &amp; Priv Ent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</a:tr>
              <a:tr h="35859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Buildings &amp; Other Fix Struct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93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93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99.7%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</a:tr>
              <a:tr h="35859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Machinery And Equipment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1,108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1,471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132.7%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14,027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5,206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8,821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37.1%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254.0%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</a:tr>
              <a:tr h="26299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Payment for Financial Assets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 (17) </a:t>
                      </a:r>
                      <a:endParaRPr lang="en-ZA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</a:tr>
              <a:tr h="35859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Total 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2,737,108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1,182,214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43.2%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2,537,108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1,815,243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721,865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71.5%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573" marR="7573" marT="75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53.5%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573" marR="7573" marT="757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996307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DRDLR Powerpoint Present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66850"/>
            <a:ext cx="9296400" cy="832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itle 1"/>
          <p:cNvSpPr>
            <a:spLocks noGrp="1"/>
          </p:cNvSpPr>
          <p:nvPr>
            <p:ph type="ctrTitle"/>
          </p:nvPr>
        </p:nvSpPr>
        <p:spPr>
          <a:xfrm>
            <a:off x="323850" y="1341438"/>
            <a:ext cx="8496300" cy="31670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Agricultural Land Holding Account</a:t>
            </a:r>
            <a:b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Financial Performance</a:t>
            </a:r>
            <a:b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en-US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as at </a:t>
            </a:r>
            <a:r>
              <a:rPr lang="en-US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en-US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          </a:t>
            </a:r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31 December 2015</a:t>
            </a:r>
            <a:endParaRPr lang="en-US" alt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101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5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Content Placeholder 12"/>
          <p:cNvSpPr>
            <a:spLocks noGrp="1"/>
          </p:cNvSpPr>
          <p:nvPr>
            <p:ph idx="1"/>
          </p:nvPr>
        </p:nvSpPr>
        <p:spPr>
          <a:xfrm>
            <a:off x="107504" y="323850"/>
            <a:ext cx="9036496" cy="5193382"/>
          </a:xfrm>
        </p:spPr>
        <p:txBody>
          <a:bodyPr/>
          <a:lstStyle/>
          <a:p>
            <a:pPr algn="just">
              <a:buFont typeface="Calibri" pitchFamily="34" charset="0"/>
              <a:buAutoNum type="arabicPeriod"/>
            </a:pPr>
            <a:r>
              <a:rPr lang="en-ZA" altLang="en-US" sz="2150" dirty="0" smtClean="0">
                <a:latin typeface="Arial" charset="0"/>
                <a:cs typeface="Arial" charset="0"/>
              </a:rPr>
              <a:t>As at 31 December 2015 expenditure amounts to R1 076 billion against the annual budget of R1 542 billion, representing 69.8% of the budget.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en-ZA" altLang="en-US" sz="2150" dirty="0" smtClean="0">
                <a:latin typeface="Arial" charset="0"/>
                <a:cs typeface="Arial" charset="0"/>
              </a:rPr>
              <a:t>Spending consists of Land acquisition amounting to R739.3 million, representing 86.9% of the Land Acquisition budget, Recapitalisation and Development amounting to R325.5 million, representing 48.2% of the Recap budget and Planning amounting to R11.2 million, representing 69.5% of the Planning budget.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en-ZA" altLang="en-US" sz="2150" dirty="0" smtClean="0">
                <a:latin typeface="Arial" charset="0"/>
                <a:cs typeface="Arial" charset="0"/>
              </a:rPr>
              <a:t>In terms of the recovery plans implemented by LRD Branch, expenditure on Land Acquisition managed to improve from 34.4% in the second quarter to 86.9% in the third quarter exceeding the linear target of 75%. 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en-ZA" altLang="en-US" sz="2150" dirty="0" smtClean="0">
                <a:latin typeface="Arial" charset="0"/>
                <a:cs typeface="Arial" charset="0"/>
              </a:rPr>
              <a:t>Recap expenditure increased from 14% in the second quarter to 48.2%, which still constitutes under performance in terms of the linear target. </a:t>
            </a:r>
          </a:p>
        </p:txBody>
      </p:sp>
      <p:sp>
        <p:nvSpPr>
          <p:cNvPr id="4107" name="Title 13"/>
          <p:cNvSpPr>
            <a:spLocks noGrp="1"/>
          </p:cNvSpPr>
          <p:nvPr>
            <p:ph type="title"/>
          </p:nvPr>
        </p:nvSpPr>
        <p:spPr>
          <a:xfrm>
            <a:off x="211883" y="-323850"/>
            <a:ext cx="8928100" cy="647700"/>
          </a:xfrm>
        </p:spPr>
        <p:txBody>
          <a:bodyPr/>
          <a:lstStyle/>
          <a:p>
            <a:pPr>
              <a:defRPr/>
            </a:pPr>
            <a:r>
              <a:rPr lang="en-Z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Expenditure Analysis</a:t>
            </a:r>
          </a:p>
        </p:txBody>
      </p:sp>
      <p:sp>
        <p:nvSpPr>
          <p:cNvPr id="308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D6CC32-1577-45C3-9E57-1ACDDEFF04A4}" type="slidenum">
              <a:rPr lang="en-US" altLang="en-US" sz="1400" smtClean="0">
                <a:latin typeface="Arial" charset="0"/>
                <a:ea typeface="ＭＳ Ｐゴシック" pitchFamily="34" charset="-128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44406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5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Content Placeholder 12"/>
          <p:cNvSpPr>
            <a:spLocks noGrp="1"/>
          </p:cNvSpPr>
          <p:nvPr>
            <p:ph idx="1"/>
          </p:nvPr>
        </p:nvSpPr>
        <p:spPr>
          <a:xfrm>
            <a:off x="107504" y="548680"/>
            <a:ext cx="9073009" cy="4968552"/>
          </a:xfrm>
        </p:spPr>
        <p:txBody>
          <a:bodyPr/>
          <a:lstStyle/>
          <a:p>
            <a:pPr marL="0" indent="0" algn="just">
              <a:buNone/>
            </a:pPr>
            <a:r>
              <a:rPr lang="en-ZA" altLang="en-US" sz="1600" b="1" dirty="0" smtClean="0">
                <a:latin typeface="Arial" charset="0"/>
                <a:cs typeface="Arial" charset="0"/>
              </a:rPr>
              <a:t>5. </a:t>
            </a:r>
            <a:r>
              <a:rPr lang="en-ZA" altLang="en-US" sz="2000" b="1" dirty="0" smtClean="0">
                <a:latin typeface="Arial" charset="0"/>
                <a:cs typeface="Arial" charset="0"/>
              </a:rPr>
              <a:t>Reason for under-performance on Recap  is due to:</a:t>
            </a:r>
          </a:p>
          <a:p>
            <a:pPr marL="171450" indent="-171450" algn="just"/>
            <a:r>
              <a:rPr lang="en-ZA" altLang="en-US" sz="2000" dirty="0" smtClean="0">
                <a:latin typeface="Arial" charset="0"/>
                <a:cs typeface="Arial" charset="0"/>
              </a:rPr>
              <a:t>Delays in processing of payments due to the non compliance by SP/Beneficiaries in submitting the invoices.</a:t>
            </a:r>
          </a:p>
          <a:p>
            <a:pPr marL="171450" indent="-171450" algn="just"/>
            <a:r>
              <a:rPr lang="en-ZA" altLang="en-US" sz="2000" dirty="0" smtClean="0">
                <a:latin typeface="Arial" charset="0"/>
                <a:cs typeface="Arial" charset="0"/>
              </a:rPr>
              <a:t>Delays in packaging of payments after NLARCC /MCM approval /Concurrence. </a:t>
            </a:r>
          </a:p>
          <a:p>
            <a:pPr marL="171450" indent="-171450" algn="just"/>
            <a:r>
              <a:rPr lang="en-ZA" altLang="en-US" sz="2000" dirty="0" smtClean="0">
                <a:latin typeface="Arial" charset="0"/>
                <a:cs typeface="Arial" charset="0"/>
              </a:rPr>
              <a:t>c) Delays in signing of the new Recap  contracts, which delay the implementation of projects.</a:t>
            </a:r>
          </a:p>
          <a:p>
            <a:pPr marL="0" lvl="0" indent="0">
              <a:buNone/>
              <a:defRPr/>
            </a:pPr>
            <a:r>
              <a:rPr lang="en-ZA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  Remedial Action to address identified challenges: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ZA" sz="2000" dirty="0">
                <a:latin typeface="Arial" charset="0"/>
                <a:cs typeface="Arial" charset="0"/>
              </a:rPr>
              <a:t>The team, lead by Chief Directors within the Branch will assist Provinces  on unblocking the blockages (Ensure compliance of submissions including signing of contracts and Reconciliation of invoices).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ZA" sz="2000" dirty="0">
                <a:latin typeface="Arial" charset="0"/>
                <a:cs typeface="Arial" charset="0"/>
              </a:rPr>
              <a:t>Projects with SP and  beneficiaries that are non compliance with the reconciliation will be removed from the projections.</a:t>
            </a:r>
          </a:p>
          <a:p>
            <a:pPr marL="171450" indent="-171450" algn="just"/>
            <a:endParaRPr lang="en-ZA" alt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4107" name="Title 13"/>
          <p:cNvSpPr>
            <a:spLocks noGrp="1"/>
          </p:cNvSpPr>
          <p:nvPr>
            <p:ph type="title"/>
          </p:nvPr>
        </p:nvSpPr>
        <p:spPr>
          <a:xfrm>
            <a:off x="206847" y="-159253"/>
            <a:ext cx="8928100" cy="647700"/>
          </a:xfrm>
        </p:spPr>
        <p:txBody>
          <a:bodyPr/>
          <a:lstStyle/>
          <a:p>
            <a:pPr>
              <a:defRPr/>
            </a:pPr>
            <a:r>
              <a:rPr lang="en-Z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Expenditure Analysis</a:t>
            </a:r>
          </a:p>
        </p:txBody>
      </p:sp>
      <p:sp>
        <p:nvSpPr>
          <p:cNvPr id="308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D6CC32-1577-45C3-9E57-1ACDDEFF04A4}" type="slidenum">
              <a:rPr lang="en-US" altLang="en-US" sz="1400" smtClean="0">
                <a:latin typeface="Arial" charset="0"/>
                <a:ea typeface="ＭＳ Ｐゴシック" pitchFamily="34" charset="-128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01112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8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7" name="Title 13"/>
          <p:cNvSpPr>
            <a:spLocks noGrp="1"/>
          </p:cNvSpPr>
          <p:nvPr>
            <p:ph type="title"/>
          </p:nvPr>
        </p:nvSpPr>
        <p:spPr>
          <a:xfrm>
            <a:off x="34925" y="260350"/>
            <a:ext cx="8964613" cy="5762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Consolidation</a:t>
            </a:r>
            <a:endParaRPr lang="en-Z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C576B0-9FBF-4063-BFAB-BB5E38B56718}" type="slidenum">
              <a:rPr lang="en-US" altLang="en-US" sz="1400" smtClean="0">
                <a:latin typeface="Arial" charset="0"/>
                <a:ea typeface="ＭＳ Ｐゴシック" pitchFamily="34" charset="-128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>
              <a:latin typeface="Arial" charset="0"/>
              <a:ea typeface="ＭＳ Ｐゴシック" pitchFamily="34" charset="-12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15495635"/>
              </p:ext>
            </p:extLst>
          </p:nvPr>
        </p:nvGraphicFramePr>
        <p:xfrm>
          <a:off x="34926" y="909638"/>
          <a:ext cx="9109074" cy="4631647"/>
        </p:xfrm>
        <a:graphic>
          <a:graphicData uri="http://schemas.openxmlformats.org/drawingml/2006/table">
            <a:tbl>
              <a:tblPr firstRow="1" lastRow="1" bandRow="1">
                <a:tableStyleId>{F5AB1C69-6EDB-4FF4-983F-18BD219EF322}</a:tableStyleId>
              </a:tblPr>
              <a:tblGrid>
                <a:gridCol w="2072426"/>
                <a:gridCol w="1277569"/>
                <a:gridCol w="1367161"/>
                <a:gridCol w="1268776"/>
                <a:gridCol w="1073581"/>
                <a:gridCol w="1073590"/>
                <a:gridCol w="975971"/>
              </a:tblGrid>
              <a:tr h="862913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R'000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666" marB="45666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</a:t>
                      </a:r>
                      <a:b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</a:p>
                  </a:txBody>
                  <a:tcPr marL="45720" marR="45720" marT="45663" marB="45663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Spending April – December 2015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663" marB="45663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 Budget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663" marB="45663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Spent</a:t>
                      </a:r>
                    </a:p>
                    <a:p>
                      <a:pPr algn="ctr" fontAlgn="auto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Quarter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663" marB="45663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Spent</a:t>
                      </a:r>
                    </a:p>
                    <a:p>
                      <a:pPr algn="ctr" fontAlgn="auto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 Quarter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676" marB="45676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Spent</a:t>
                      </a:r>
                    </a:p>
                    <a:p>
                      <a:pPr algn="ctr" fontAlgn="auto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  Quarter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676" marB="45676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</a:tr>
              <a:tr h="3611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Eastern Cape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3" marR="45713" marT="45638" marB="45638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178 654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1.7%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85.9%</a:t>
                      </a:r>
                    </a:p>
                  </a:txBody>
                  <a:tcPr marL="9524" marR="9524" marT="9524" marB="0" anchor="ctr"/>
                </a:tc>
              </a:tr>
              <a:tr h="3611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State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3" marR="45713" marT="45638" marB="45638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171 941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16.5%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89.7%</a:t>
                      </a:r>
                    </a:p>
                  </a:txBody>
                  <a:tcPr marL="9524" marR="9524" marT="9524" marB="0" anchor="ctr"/>
                </a:tc>
              </a:tr>
              <a:tr h="3611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Gauteng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3" marR="45713" marT="45638" marB="45638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100 198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10.6%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39.7%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90.3%</a:t>
                      </a:r>
                    </a:p>
                  </a:txBody>
                  <a:tcPr marL="9524" marR="9524" marT="9524" marB="0" anchor="ctr"/>
                </a:tc>
              </a:tr>
              <a:tr h="3611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KwaZulu-Natal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3" marR="45713" marT="45638" marB="45638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315 719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8.7%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38.8%</a:t>
                      </a:r>
                    </a:p>
                  </a:txBody>
                  <a:tcPr marL="9524" marR="9524" marT="9524" marB="0" anchor="ctr"/>
                </a:tc>
              </a:tr>
              <a:tr h="3611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Limpopo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3" marR="45713" marT="45638" marB="45638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171 205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8.1%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50.4%</a:t>
                      </a:r>
                    </a:p>
                  </a:txBody>
                  <a:tcPr marL="9524" marR="9524" marT="9524" marB="0" anchor="ctr"/>
                </a:tc>
              </a:tr>
              <a:tr h="3611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Mpumalanga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3" marR="45713" marT="45638" marB="45638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134 308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4.7%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62.7%</a:t>
                      </a:r>
                    </a:p>
                  </a:txBody>
                  <a:tcPr marL="9524" marR="9524" marT="9524" marB="0" anchor="ctr"/>
                </a:tc>
              </a:tr>
              <a:tr h="3611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Northern Cape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3" marR="45713" marT="45638" marB="45638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172 197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9.6%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32.2%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91.5%</a:t>
                      </a:r>
                    </a:p>
                  </a:txBody>
                  <a:tcPr marL="9524" marR="9524" marT="9524" marB="0" anchor="ctr"/>
                </a:tc>
              </a:tr>
              <a:tr h="3611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3" marR="45713" marT="45638" marB="45638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167 995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646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0.2%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105.1%</a:t>
                      </a:r>
                    </a:p>
                  </a:txBody>
                  <a:tcPr marL="9524" marR="9524" marT="9524" marB="0" anchor="ctr"/>
                </a:tc>
              </a:tr>
              <a:tr h="3611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 Cape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3" marR="45713" marT="45638" marB="45638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129 810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0.3%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39.1%</a:t>
                      </a:r>
                    </a:p>
                  </a:txBody>
                  <a:tcPr marL="9524" marR="9524" marT="9524" marB="0" anchor="ctr"/>
                </a:tc>
              </a:tr>
              <a:tr h="4220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1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3" marR="45713" marT="45638" marB="45638" anchor="ctr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  1 542 027 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076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b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465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882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b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6.9%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ZA" sz="14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69.8%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62749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7" name="Title 13"/>
          <p:cNvSpPr>
            <a:spLocks noGrp="1"/>
          </p:cNvSpPr>
          <p:nvPr>
            <p:ph type="title"/>
          </p:nvPr>
        </p:nvSpPr>
        <p:spPr>
          <a:xfrm>
            <a:off x="31751" y="-171400"/>
            <a:ext cx="8964612" cy="5762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Land Acquisition </a:t>
            </a:r>
          </a:p>
        </p:txBody>
      </p:sp>
      <p:sp>
        <p:nvSpPr>
          <p:cNvPr id="717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6DAF9B-FD4E-4012-8FF3-F07EC6822EF8}" type="slidenum">
              <a:rPr lang="en-US" altLang="en-US" sz="1400" smtClean="0">
                <a:latin typeface="Arial" charset="0"/>
                <a:ea typeface="ＭＳ Ｐゴシック" pitchFamily="34" charset="-128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>
              <a:latin typeface="Arial" charset="0"/>
              <a:ea typeface="ＭＳ Ｐゴシック" pitchFamily="34" charset="-12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4586839"/>
              </p:ext>
            </p:extLst>
          </p:nvPr>
        </p:nvGraphicFramePr>
        <p:xfrm>
          <a:off x="71438" y="548676"/>
          <a:ext cx="9072561" cy="4896546"/>
        </p:xfrm>
        <a:graphic>
          <a:graphicData uri="http://schemas.openxmlformats.org/drawingml/2006/table">
            <a:tbl>
              <a:tblPr firstRow="1" lastRow="1" bandRow="1">
                <a:tableStyleId>{F5AB1C69-6EDB-4FF4-983F-18BD219EF322}</a:tableStyleId>
              </a:tblPr>
              <a:tblGrid>
                <a:gridCol w="1602083"/>
                <a:gridCol w="1177998"/>
                <a:gridCol w="1576465"/>
                <a:gridCol w="1183336"/>
                <a:gridCol w="1105801"/>
                <a:gridCol w="1213086"/>
                <a:gridCol w="1213792"/>
              </a:tblGrid>
              <a:tr h="113488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R'000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681" marB="45681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</a:t>
                      </a:r>
                      <a:b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</a:p>
                  </a:txBody>
                  <a:tcPr marL="45729" marR="45729" marT="45662" marB="45662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April – December 2015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9" marR="45729" marT="45662" marB="45662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 Budget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9" marR="45729" marT="45662" marB="45662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spent</a:t>
                      </a:r>
                    </a:p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Quarter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9" marR="45729" marT="45662" marB="45662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spent</a:t>
                      </a:r>
                    </a:p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 Quarter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9" marR="45729" marT="45675" marB="45675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spent</a:t>
                      </a:r>
                    </a:p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  Quarter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9" marR="45729" marT="45675" marB="45675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</a:tr>
              <a:tr h="360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Eastern Cape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marT="45681" marB="45681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114 302 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7.4%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91.7%</a:t>
                      </a:r>
                    </a:p>
                  </a:txBody>
                  <a:tcPr marL="9526" marR="9526" marT="9524" marB="0" anchor="ctr"/>
                </a:tc>
              </a:tr>
              <a:tr h="360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Free State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marT="45681" marB="45681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103 790 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334 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29.9%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49.4%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99.7%</a:t>
                      </a:r>
                    </a:p>
                  </a:txBody>
                  <a:tcPr marL="9526" marR="9526" marT="9524" marB="0" anchor="ctr"/>
                </a:tc>
              </a:tr>
              <a:tr h="360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Gauteng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marT="45681" marB="45681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76 601 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7.9%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27.3%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96.0%</a:t>
                      </a:r>
                    </a:p>
                  </a:txBody>
                  <a:tcPr marL="9526" marR="9526" marT="9524" marB="0" anchor="ctr"/>
                </a:tc>
              </a:tr>
              <a:tr h="360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KwaZulu-Natal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marT="45681" marB="45681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119 425 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3.7%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63.8%</a:t>
                      </a:r>
                    </a:p>
                  </a:txBody>
                  <a:tcPr marL="9526" marR="9526" marT="9524" marB="0" anchor="ctr"/>
                </a:tc>
              </a:tr>
              <a:tr h="360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Limpopo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marT="45681" marB="45681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107 923 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11.5%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38.3%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52.1%</a:t>
                      </a:r>
                    </a:p>
                  </a:txBody>
                  <a:tcPr marL="9526" marR="9526" marT="9524" marB="0" anchor="ctr"/>
                </a:tc>
              </a:tr>
              <a:tr h="360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Mpumalanga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marT="45681" marB="45681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105 547 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2.2%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58.7%</a:t>
                      </a:r>
                    </a:p>
                  </a:txBody>
                  <a:tcPr marL="9526" marR="9526" marT="9524" marB="0" anchor="ctr"/>
                </a:tc>
              </a:tr>
              <a:tr h="360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Northern Cape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marT="45681" marB="45681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75 096 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11.1%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58.5%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104.6%</a:t>
                      </a:r>
                    </a:p>
                  </a:txBody>
                  <a:tcPr marL="9526" marR="9526" marT="9524" marB="0" anchor="ctr"/>
                </a:tc>
              </a:tr>
              <a:tr h="360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North West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marT="45681" marB="45681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103 447 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108.8%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143.3%</a:t>
                      </a:r>
                    </a:p>
                  </a:txBody>
                  <a:tcPr marL="9526" marR="9526" marT="9524" marB="0" anchor="ctr"/>
                </a:tc>
              </a:tr>
              <a:tr h="360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Western Cape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marT="45681" marB="45681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44 634 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81.5%</a:t>
                      </a:r>
                    </a:p>
                  </a:txBody>
                  <a:tcPr marL="9526" marR="9526" marT="9524" marB="0" anchor="ctr"/>
                </a:tc>
              </a:tr>
              <a:tr h="5165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marT="45681" marB="45681" anchor="b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     850 765 </a:t>
                      </a:r>
                    </a:p>
                  </a:txBody>
                  <a:tcPr marL="9526" marR="9526" marT="9525" marB="0" anchor="b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739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383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382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7.3%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ZA" sz="16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0" fontAlgn="ctr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34.4%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86.9%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7601818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7" name="Title 13"/>
          <p:cNvSpPr>
            <a:spLocks noGrp="1"/>
          </p:cNvSpPr>
          <p:nvPr>
            <p:ph type="title"/>
          </p:nvPr>
        </p:nvSpPr>
        <p:spPr>
          <a:xfrm>
            <a:off x="64788" y="-99392"/>
            <a:ext cx="8964612" cy="5762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Recapitalisation and Development</a:t>
            </a:r>
          </a:p>
        </p:txBody>
      </p:sp>
      <p:sp>
        <p:nvSpPr>
          <p:cNvPr id="81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441DFE-E96E-47AB-BFB8-8535A9E69445}" type="slidenum">
              <a:rPr lang="en-US" altLang="en-US" sz="1400" smtClean="0">
                <a:latin typeface="Arial" charset="0"/>
                <a:ea typeface="ＭＳ Ｐゴシック" pitchFamily="34" charset="-128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>
              <a:latin typeface="Arial" charset="0"/>
              <a:ea typeface="ＭＳ Ｐゴシック" pitchFamily="34" charset="-12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86698015"/>
              </p:ext>
            </p:extLst>
          </p:nvPr>
        </p:nvGraphicFramePr>
        <p:xfrm>
          <a:off x="107506" y="620687"/>
          <a:ext cx="9036496" cy="4962555"/>
        </p:xfrm>
        <a:graphic>
          <a:graphicData uri="http://schemas.openxmlformats.org/drawingml/2006/table">
            <a:tbl>
              <a:tblPr firstRow="1" lastRow="1" bandRow="1">
                <a:tableStyleId>{F5AB1C69-6EDB-4FF4-983F-18BD219EF322}</a:tableStyleId>
              </a:tblPr>
              <a:tblGrid>
                <a:gridCol w="1905036"/>
                <a:gridCol w="1289904"/>
                <a:gridCol w="1289904"/>
                <a:gridCol w="1329946"/>
                <a:gridCol w="1100095"/>
                <a:gridCol w="1108420"/>
                <a:gridCol w="1013191"/>
              </a:tblGrid>
              <a:tr h="113113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R'000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72" marB="45672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</a:t>
                      </a:r>
                      <a:b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</a:p>
                  </a:txBody>
                  <a:tcPr marL="45723" marR="45723" marT="45665" marB="45665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April – December 2015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665" marB="45665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 Budget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665" marB="45665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spent</a:t>
                      </a:r>
                    </a:p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Quarter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665" marB="45665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spent</a:t>
                      </a:r>
                    </a:p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 Quarter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678" marB="45678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spent</a:t>
                      </a:r>
                    </a:p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  Quarter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678" marB="45678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</a:tr>
              <a:tr h="3671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Eastern Cape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7" marR="45717" marT="45672" marB="45672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63 392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75.6%</a:t>
                      </a:r>
                    </a:p>
                  </a:txBody>
                  <a:tcPr marL="9524" marR="9524" marT="9524" marB="0" anchor="ctr"/>
                </a:tc>
              </a:tr>
              <a:tr h="3671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Free State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7" marR="45717" marT="45672" marB="4567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68 151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73.6%</a:t>
                      </a:r>
                    </a:p>
                  </a:txBody>
                  <a:tcPr marL="9524" marR="9524" marT="9524" marB="0" anchor="ctr"/>
                </a:tc>
              </a:tr>
              <a:tr h="3671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Gauteng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7" marR="45717" marT="45672" marB="4567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23 597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14.1%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299.9%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70.2%</a:t>
                      </a:r>
                    </a:p>
                  </a:txBody>
                  <a:tcPr marL="9524" marR="9524" marT="9524" marB="0" anchor="ctr"/>
                </a:tc>
              </a:tr>
              <a:tr h="3671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KwaZulu-Natal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7" marR="45717" marT="45672" marB="4567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194 594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13.4%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20.2%</a:t>
                      </a:r>
                    </a:p>
                  </a:txBody>
                  <a:tcPr marL="9524" marR="9524" marT="9524" marB="0" anchor="ctr"/>
                </a:tc>
              </a:tr>
              <a:tr h="3671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Limpopo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7" marR="45717" marT="45672" marB="4567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62 656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47.2%</a:t>
                      </a:r>
                    </a:p>
                  </a:txBody>
                  <a:tcPr marL="9524" marR="9524" marT="9524" marB="0" anchor="ctr"/>
                </a:tc>
              </a:tr>
              <a:tr h="3671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Mpumalanga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7" marR="45717" marT="45672" marB="4567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26 664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9.5%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32.2%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82.5%</a:t>
                      </a:r>
                    </a:p>
                  </a:txBody>
                  <a:tcPr marL="9524" marR="9524" marT="9524" marB="0" anchor="ctr"/>
                </a:tc>
              </a:tr>
              <a:tr h="3671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Northern Cape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7" marR="45717" marT="45672" marB="4567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96 790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10.9%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81.1%</a:t>
                      </a:r>
                    </a:p>
                  </a:txBody>
                  <a:tcPr marL="9524" marR="9524" marT="9524" marB="0" anchor="ctr"/>
                </a:tc>
              </a:tr>
              <a:tr h="3671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North West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7" marR="45717" marT="45672" marB="4567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54 774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13.8%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50.0%</a:t>
                      </a:r>
                    </a:p>
                  </a:txBody>
                  <a:tcPr marL="9524" marR="9524" marT="9524" marB="0" anchor="ctr"/>
                </a:tc>
              </a:tr>
              <a:tr h="3671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Western Cape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7" marR="45717" marT="45672" marB="45672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84 501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3.6%</a:t>
                      </a: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16.8%</a:t>
                      </a:r>
                    </a:p>
                  </a:txBody>
                  <a:tcPr marL="9524" marR="9524" marT="9524" marB="0" anchor="ctr"/>
                </a:tc>
              </a:tr>
              <a:tr h="5272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7" marR="45717" marT="45672" marB="45672" anchor="ctr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675 119 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b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578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b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5.2%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ZA" sz="16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ctr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48.2%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459263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19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7" name="Title 13"/>
          <p:cNvSpPr>
            <a:spLocks noGrp="1"/>
          </p:cNvSpPr>
          <p:nvPr>
            <p:ph type="title"/>
          </p:nvPr>
        </p:nvSpPr>
        <p:spPr>
          <a:xfrm>
            <a:off x="71438" y="-109411"/>
            <a:ext cx="8964612" cy="5762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Planning</a:t>
            </a:r>
          </a:p>
        </p:txBody>
      </p:sp>
      <p:sp>
        <p:nvSpPr>
          <p:cNvPr id="9223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970A15-5774-4442-87A5-94FA42236116}" type="slidenum">
              <a:rPr lang="en-US" altLang="en-US" sz="1400" smtClean="0">
                <a:latin typeface="Arial" charset="0"/>
                <a:ea typeface="ＭＳ Ｐゴシック" pitchFamily="34" charset="-128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>
              <a:latin typeface="Arial" charset="0"/>
              <a:ea typeface="ＭＳ Ｐゴシック" pitchFamily="34" charset="-12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4973026"/>
              </p:ext>
            </p:extLst>
          </p:nvPr>
        </p:nvGraphicFramePr>
        <p:xfrm>
          <a:off x="71438" y="592884"/>
          <a:ext cx="9072561" cy="4768413"/>
        </p:xfrm>
        <a:graphic>
          <a:graphicData uri="http://schemas.openxmlformats.org/drawingml/2006/table">
            <a:tbl>
              <a:tblPr firstRow="1" lastRow="1" bandRow="1">
                <a:tableStyleId>{F5AB1C69-6EDB-4FF4-983F-18BD219EF322}</a:tableStyleId>
              </a:tblPr>
              <a:tblGrid>
                <a:gridCol w="1620242"/>
                <a:gridCol w="1440160"/>
                <a:gridCol w="1715012"/>
                <a:gridCol w="1106674"/>
                <a:gridCol w="1088791"/>
                <a:gridCol w="1067093"/>
                <a:gridCol w="1034589"/>
              </a:tblGrid>
              <a:tr h="959257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R'000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676" marB="45676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</a:t>
                      </a:r>
                      <a:b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</a:p>
                  </a:txBody>
                  <a:tcPr marL="45726" marR="45726" marT="45670" marB="45670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April  –December 2015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670" marB="45670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 Budget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670" marB="45670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spent</a:t>
                      </a:r>
                    </a:p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Quarter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670" marB="45670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spent</a:t>
                      </a:r>
                    </a:p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 Quarter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683" marB="45683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spent</a:t>
                      </a:r>
                    </a:p>
                    <a:p>
                      <a:pPr algn="ctr" fontAlgn="auto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  Quarter</a:t>
                      </a:r>
                    </a:p>
                  </a:txBody>
                  <a:tcPr marL="45720" marR="45720" marT="45676" marB="45676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</a:tr>
              <a:tr h="3599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Eastern Cape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676" marB="45676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960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620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340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64.6%</a:t>
                      </a:r>
                    </a:p>
                  </a:txBody>
                  <a:tcPr marL="9525" marR="9525" marT="9525" marB="0" anchor="ctr"/>
                </a:tc>
              </a:tr>
              <a:tr h="3015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State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676" marB="45676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634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(634)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4524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Gauteng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676" marB="45676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397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(397)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3599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KwaZulu-Natal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676" marB="45676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1 700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412.7%</a:t>
                      </a:r>
                    </a:p>
                  </a:txBody>
                  <a:tcPr marL="9525" marR="9525" marT="9525" marB="0" anchor="ctr"/>
                </a:tc>
              </a:tr>
              <a:tr h="3599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Limpopo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676" marB="45676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626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569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90.9%</a:t>
                      </a:r>
                    </a:p>
                  </a:txBody>
                  <a:tcPr marL="9525" marR="9525" marT="9525" marB="0" anchor="ctr"/>
                </a:tc>
              </a:tr>
              <a:tr h="3599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Mpumalanga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676" marB="45676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2 097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331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13.3%</a:t>
                      </a:r>
                    </a:p>
                  </a:txBody>
                  <a:tcPr marL="9525" marR="9525" marT="9525" marB="0" anchor="ctr"/>
                </a:tc>
              </a:tr>
              <a:tr h="3599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Northern Cape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676" marB="45676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311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484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(173)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155.6%</a:t>
                      </a:r>
                    </a:p>
                  </a:txBody>
                  <a:tcPr marL="9525" marR="9525" marT="9525" marB="0" anchor="ctr"/>
                </a:tc>
              </a:tr>
              <a:tr h="3599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676" marB="45676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9 774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11.0%</a:t>
                      </a:r>
                    </a:p>
                  </a:txBody>
                  <a:tcPr marL="9525" marR="9525" marT="9525" marB="0" anchor="ctr"/>
                </a:tc>
              </a:tr>
              <a:tr h="3944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 Cape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676" marB="45676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675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139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536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20.6%</a:t>
                      </a:r>
                    </a:p>
                  </a:txBody>
                  <a:tcPr marL="9525" marR="9525" marT="9525" marB="0" anchor="ctr"/>
                </a:tc>
              </a:tr>
              <a:tr h="3599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45676" marB="45676" anchor="b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       16 143 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922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53.0%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64.1%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69.5%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754432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7950" y="188640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en-ZA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Outline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4535488"/>
          </a:xfrm>
        </p:spPr>
        <p:txBody>
          <a:bodyPr/>
          <a:lstStyle/>
          <a:p>
            <a:pPr algn="just">
              <a:buFont typeface="Arial" charset="0"/>
              <a:buAutoNum type="arabicPeriod"/>
            </a:pPr>
            <a:r>
              <a:rPr lang="en-ZA" altLang="en-US" dirty="0" smtClean="0">
                <a:latin typeface="Arial" charset="0"/>
                <a:cs typeface="Arial" charset="0"/>
              </a:rPr>
              <a:t>Executive Summary</a:t>
            </a:r>
          </a:p>
          <a:p>
            <a:pPr algn="just">
              <a:buFont typeface="Arial" charset="0"/>
              <a:buAutoNum type="arabicPeriod"/>
            </a:pPr>
            <a:r>
              <a:rPr lang="en-ZA" altLang="en-US" dirty="0" smtClean="0">
                <a:latin typeface="Arial" charset="0"/>
                <a:cs typeface="Arial" charset="0"/>
              </a:rPr>
              <a:t>DRDLR’s Performance per Program and per Economic Classification</a:t>
            </a:r>
          </a:p>
          <a:p>
            <a:pPr algn="just">
              <a:buFont typeface="Arial" charset="0"/>
              <a:buAutoNum type="arabicPeriod"/>
            </a:pPr>
            <a:r>
              <a:rPr lang="en-ZA" altLang="en-US" dirty="0" smtClean="0">
                <a:latin typeface="Arial" charset="0"/>
                <a:cs typeface="Arial" charset="0"/>
              </a:rPr>
              <a:t>Agricultural Land Holding Account</a:t>
            </a:r>
          </a:p>
          <a:p>
            <a:pPr algn="just">
              <a:buFont typeface="Arial" charset="0"/>
              <a:buAutoNum type="arabicPeriod"/>
            </a:pPr>
            <a:r>
              <a:rPr lang="en-ZA" altLang="en-US" dirty="0" smtClean="0">
                <a:latin typeface="Arial" charset="0"/>
                <a:cs typeface="Arial" charset="0"/>
              </a:rPr>
              <a:t>Deeds Registration Trading Account</a:t>
            </a:r>
          </a:p>
          <a:p>
            <a:pPr marL="0" indent="0" algn="just">
              <a:buNone/>
            </a:pPr>
            <a:endParaRPr lang="en-ZA" altLang="en-US" dirty="0" smtClean="0">
              <a:latin typeface="Arial" charset="0"/>
              <a:cs typeface="Arial" charset="0"/>
            </a:endParaRPr>
          </a:p>
          <a:p>
            <a:pPr algn="just">
              <a:buFont typeface="Arial" charset="0"/>
              <a:buAutoNum type="arabicPeriod"/>
            </a:pPr>
            <a:endParaRPr lang="en-ZA" altLang="en-US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DRDLR Powerpoint Present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2875" y="-1322388"/>
            <a:ext cx="9439275" cy="8423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itle 1"/>
          <p:cNvSpPr>
            <a:spLocks noGrp="1"/>
          </p:cNvSpPr>
          <p:nvPr>
            <p:ph type="ctrTitle"/>
          </p:nvPr>
        </p:nvSpPr>
        <p:spPr>
          <a:xfrm>
            <a:off x="323850" y="1844675"/>
            <a:ext cx="8496300" cy="1223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Registration of Deeds Trading Account Financial performance as at 12 February 2016 and Third Quarter Financial Performance Report (April- December 2015)</a:t>
            </a:r>
          </a:p>
        </p:txBody>
      </p:sp>
    </p:spTree>
    <p:extLst>
      <p:ext uri="{BB962C8B-B14F-4D97-AF65-F5344CB8AC3E}">
        <p14:creationId xmlns:p14="http://schemas.microsoft.com/office/powerpoint/2010/main" xmlns="" val="292947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3075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3077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4107" name="Title 13"/>
          <p:cNvSpPr>
            <a:spLocks noGrp="1"/>
          </p:cNvSpPr>
          <p:nvPr>
            <p:ph type="title"/>
          </p:nvPr>
        </p:nvSpPr>
        <p:spPr>
          <a:xfrm>
            <a:off x="107950" y="117475"/>
            <a:ext cx="8856663" cy="647700"/>
          </a:xfrm>
        </p:spPr>
        <p:txBody>
          <a:bodyPr/>
          <a:lstStyle/>
          <a:p>
            <a:pPr>
              <a:defRPr/>
            </a:pPr>
            <a:r>
              <a:rPr lang="en-Z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Executive summary</a:t>
            </a:r>
          </a:p>
        </p:txBody>
      </p:sp>
      <p:sp>
        <p:nvSpPr>
          <p:cNvPr id="307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FF2F53-832C-4D37-98E2-8D4BD8AFBD1F}" type="slidenum">
              <a:rPr lang="en-US" altLang="en-US" sz="140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79388" y="800100"/>
            <a:ext cx="9001124" cy="4716463"/>
          </a:xfrm>
        </p:spPr>
        <p:txBody>
          <a:bodyPr/>
          <a:lstStyle/>
          <a:p>
            <a:pPr marL="228600" lvl="0" indent="-228600" algn="just">
              <a:buFont typeface="+mj-lt"/>
              <a:buAutoNum type="arabicPeriod"/>
              <a:defRPr/>
            </a:pPr>
            <a:r>
              <a:rPr lang="en-GB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Deeds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Trading </a:t>
            </a:r>
            <a:r>
              <a:rPr lang="en-GB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 generated R480,2 million,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representing </a:t>
            </a:r>
            <a:r>
              <a:rPr lang="en-GB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67%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GB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revised projected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revenue of </a:t>
            </a:r>
            <a:r>
              <a:rPr lang="en-GB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R719,9 million.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The revenue </a:t>
            </a:r>
            <a:r>
              <a:rPr lang="en-GB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generated included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a transfer/ grant amount </a:t>
            </a:r>
            <a:r>
              <a:rPr lang="en-GB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of R 15,9 million which was received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from the Department </a:t>
            </a:r>
            <a:r>
              <a:rPr lang="en-GB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to augment salaries. </a:t>
            </a:r>
            <a:r>
              <a:rPr lang="en-ZA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main source of revenue is Office of Chief Registrar of Deeds for provision of bulk information search of property from Deeds web.</a:t>
            </a:r>
            <a:endParaRPr lang="en-GB" sz="1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GB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Spending as at 31 December 2015 amounted to R396 million, representing 59% against  the revised projected budget of R665,9 million.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ZA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Deeds </a:t>
            </a:r>
            <a:r>
              <a:rPr lang="en-ZA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utilise revenue generated to pay for its operational costs and therefore </a:t>
            </a:r>
            <a:r>
              <a:rPr lang="en-ZA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R52,4 million under </a:t>
            </a:r>
            <a:r>
              <a:rPr lang="en-ZA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spending is favourable as linear target is not applicable and also to ensure that the branch does not run in a deficit, measures have been put in place to monitor spending</a:t>
            </a:r>
            <a:r>
              <a:rPr lang="en-ZA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ZA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Compensation </a:t>
            </a: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of Employees spending amounted to </a:t>
            </a:r>
            <a:r>
              <a:rPr lang="en-ZA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R321,3 </a:t>
            </a: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million representing </a:t>
            </a:r>
            <a:r>
              <a:rPr lang="en-ZA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65% </a:t>
            </a: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of the projected allocated budget </a:t>
            </a:r>
            <a:r>
              <a:rPr lang="en-ZA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of R496,9 million. </a:t>
            </a: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The under spending is attributed to the </a:t>
            </a:r>
            <a:r>
              <a:rPr lang="en-ZA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139 </a:t>
            </a: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vacant posts that are </a:t>
            </a:r>
            <a:r>
              <a:rPr lang="en-ZA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the process of being filled</a:t>
            </a:r>
            <a:r>
              <a:rPr lang="en-ZA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ZA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Currently the branch has a total establishment of 1345 posts, filled posts are 1190,  and 139 vacant posts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ZA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he cash flow balance as at 31 December 2015 is R323,9 million.</a:t>
            </a:r>
            <a:endParaRPr lang="en-GB" sz="17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Century Gothic" pitchFamily="34" charset="0"/>
              <a:buAutoNum type="arabicPeriod"/>
              <a:defRPr/>
            </a:pPr>
            <a:endParaRPr lang="en-GB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Century Gothic" pitchFamily="34" charset="0"/>
              <a:buAutoNum type="arabicPeriod"/>
              <a:defRPr/>
            </a:pPr>
            <a:endParaRPr lang="en-GB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91082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4099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4100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4101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4107" name="Title 13"/>
          <p:cNvSpPr>
            <a:spLocks noGrp="1"/>
          </p:cNvSpPr>
          <p:nvPr>
            <p:ph type="title"/>
          </p:nvPr>
        </p:nvSpPr>
        <p:spPr>
          <a:xfrm>
            <a:off x="107950" y="117475"/>
            <a:ext cx="8856663" cy="647700"/>
          </a:xfrm>
        </p:spPr>
        <p:txBody>
          <a:bodyPr/>
          <a:lstStyle/>
          <a:p>
            <a:pPr>
              <a:defRPr/>
            </a:pPr>
            <a:r>
              <a:rPr lang="en-Z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Executive summary – cont.</a:t>
            </a:r>
          </a:p>
        </p:txBody>
      </p:sp>
      <p:sp>
        <p:nvSpPr>
          <p:cNvPr id="4103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944F70-42AC-4438-85F7-9EDC03E8A05A}" type="slidenum">
              <a:rPr lang="en-US" altLang="en-US" sz="140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79388" y="800100"/>
            <a:ext cx="8816975" cy="4716463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en-GB" sz="12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GB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E-Cadastre Project</a:t>
            </a:r>
          </a:p>
          <a:p>
            <a:pPr marL="0" indent="0" algn="just">
              <a:buFont typeface="Arial" charset="0"/>
              <a:buNone/>
              <a:defRPr/>
            </a:pPr>
            <a:endParaRPr lang="en-GB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 of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R81.5 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 is the balance brought forward from previous years unspent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grants. The Deeds Trading Account  augmented E-cadastre project  with  R24 million from the approved retention surplus of R110,4 million.</a:t>
            </a:r>
            <a:endParaRPr lang="en-GB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Spending as at 31 December 2015 for E-cadastre amounted to R23,7 million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representing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44% 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total  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projected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spending of  R53.6 million. The total expenditure of R23,7 million includes R2 million for recovery of prepaid expenditure of work-back plan for </a:t>
            </a:r>
            <a:r>
              <a:rPr lang="en-GB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Gijima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R4,1 million for depreciation.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 budget was revised in order to be in line with available funds for the operation of the project.</a:t>
            </a:r>
          </a:p>
          <a:p>
            <a:pPr marL="0" indent="0" algn="just">
              <a:buFont typeface="Arial" charset="0"/>
              <a:buNone/>
              <a:defRPr/>
            </a:pPr>
            <a:endParaRPr lang="en-GB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Century Gothic" pitchFamily="34" charset="0"/>
              <a:buAutoNum type="arabicPeriod"/>
              <a:defRPr/>
            </a:pPr>
            <a:endParaRPr lang="en-GB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Century Gothic" pitchFamily="34" charset="0"/>
              <a:buAutoNum type="arabicPeriod"/>
              <a:defRPr/>
            </a:pPr>
            <a:endParaRPr lang="en-GB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02170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6147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6148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6149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615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EA616E-9E2C-4177-B05D-41E6F4FA852F}" type="slidenum">
              <a:rPr lang="en-US" altLang="en-US" sz="140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itle 13"/>
          <p:cNvSpPr>
            <a:spLocks noGrp="1"/>
          </p:cNvSpPr>
          <p:nvPr>
            <p:ph type="title"/>
          </p:nvPr>
        </p:nvSpPr>
        <p:spPr>
          <a:xfrm>
            <a:off x="112713" y="230188"/>
            <a:ext cx="8996362" cy="534987"/>
          </a:xfrm>
        </p:spPr>
        <p:txBody>
          <a:bodyPr/>
          <a:lstStyle/>
          <a:p>
            <a:pPr>
              <a:defRPr/>
            </a:pPr>
            <a:r>
              <a:rPr lang="en-Z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Expenditure Analysis per office </a:t>
            </a:r>
          </a:p>
        </p:txBody>
      </p:sp>
      <p:graphicFrame>
        <p:nvGraphicFramePr>
          <p:cNvPr id="10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16608873"/>
              </p:ext>
            </p:extLst>
          </p:nvPr>
        </p:nvGraphicFramePr>
        <p:xfrm>
          <a:off x="112713" y="908050"/>
          <a:ext cx="8996361" cy="45397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79067"/>
                <a:gridCol w="792138"/>
                <a:gridCol w="936163"/>
                <a:gridCol w="864151"/>
                <a:gridCol w="1008176"/>
                <a:gridCol w="720126"/>
                <a:gridCol w="792138"/>
                <a:gridCol w="648113"/>
                <a:gridCol w="864151"/>
                <a:gridCol w="792138"/>
              </a:tblGrid>
              <a:tr h="10087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R’000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Name of Office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7" marR="45727" marT="45707" marB="45707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Revised  Budget</a:t>
                      </a:r>
                      <a:endParaRPr lang="en-GB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7" marR="45727" marT="45707" marB="45707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generated</a:t>
                      </a:r>
                      <a:r>
                        <a:rPr lang="en-ZA" sz="12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12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– December  2015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</a:t>
                      </a:r>
                      <a:r>
                        <a:rPr lang="en-ZA" sz="1200" b="1" i="0" u="none" strike="noStrike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</a:t>
                      </a:r>
                      <a:endParaRPr lang="en-ZA" sz="12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– December  2015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Variance: Revenue generated &amp; Actual </a:t>
                      </a:r>
                      <a:r>
                        <a:rPr lang="en-ZA" sz="1200" b="1" i="0" u="none" strike="noStrike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spent </a:t>
                      </a:r>
                    </a:p>
                    <a:p>
                      <a:pPr algn="ctr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Quarter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n-ZA" sz="12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algn="ctr" fontAlgn="t"/>
                      <a:r>
                        <a:rPr lang="en-ZA" sz="12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spent</a:t>
                      </a:r>
                    </a:p>
                    <a:p>
                      <a:pPr algn="ctr" fontAlgn="t"/>
                      <a:r>
                        <a:rPr lang="en-ZA" sz="12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Quarter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spent Third Quarter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Projection</a:t>
                      </a:r>
                      <a:r>
                        <a:rPr lang="en-ZA" sz="12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April - December 2015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</a:t>
                      </a:r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 </a:t>
                      </a:r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</a:tr>
              <a:tr h="45717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of the Chief Registrar of Deeds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184,188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122,983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87,236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35,747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59%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109,298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22,062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</a:tr>
              <a:tr h="2742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Pretoria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96,019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115,243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71,511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43,732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70,998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513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</a:tr>
              <a:tr h="2742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Johannesburg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71,806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61,956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49,345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12,611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52,136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2,791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</a:tr>
              <a:tr h="2742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Cape Town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77,021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96,004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53,282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42,722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52,587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695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</a:tr>
              <a:tr h="2742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Bloemfontein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58,805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14,461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29,750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15,289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37,850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8,100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</a:tr>
              <a:tr h="2742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Pietermaritzburg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69,187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43,829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43,133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696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49,592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6,459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</a:tr>
              <a:tr h="2742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Kimberly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20,685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2,366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10,968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8,602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4265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14,326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3,358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</a:tr>
              <a:tr h="2742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Vryburg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21,359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3,021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10,551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7,530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313%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14,695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4,144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</a:tr>
              <a:tr h="2742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King Williams Town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18,687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4,959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10,383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5,424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13,507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3,124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</a:tr>
              <a:tr h="274292"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Umtata</a:t>
                      </a:r>
                      <a:endParaRPr lang="en-ZA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14,762</a:t>
                      </a:r>
                      <a:endParaRPr lang="en-ZA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744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9,141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8,397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1122%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1107%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1229%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10,057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916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</a:tr>
              <a:tr h="2742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Nelspruit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33,424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14,630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20,747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6,117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142%</a:t>
                      </a:r>
                      <a:endParaRPr lang="en-ZA" sz="1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23,421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2,674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/>
                </a:tc>
              </a:tr>
              <a:tr h="330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665,943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480,196</a:t>
                      </a:r>
                      <a:endParaRPr lang="en-ZA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396,047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84,149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448,467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52,420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7" marR="45727" marT="45707" marB="45707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8501214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7172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7173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prstClr val="black"/>
              </a:solidFill>
            </a:endParaRPr>
          </a:p>
        </p:txBody>
      </p:sp>
      <p:sp>
        <p:nvSpPr>
          <p:cNvPr id="717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3B7F09-65C4-4CD0-99D9-7DF383D6E0A3}" type="slidenum">
              <a:rPr lang="en-US" altLang="en-US" sz="140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itle 13"/>
          <p:cNvSpPr>
            <a:spLocks noGrp="1"/>
          </p:cNvSpPr>
          <p:nvPr>
            <p:ph type="title"/>
          </p:nvPr>
        </p:nvSpPr>
        <p:spPr>
          <a:xfrm>
            <a:off x="106178" y="3851"/>
            <a:ext cx="8996362" cy="534987"/>
          </a:xfrm>
        </p:spPr>
        <p:txBody>
          <a:bodyPr/>
          <a:lstStyle/>
          <a:p>
            <a:pPr>
              <a:defRPr/>
            </a:pPr>
            <a:r>
              <a:rPr lang="en-Z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Consolidation</a:t>
            </a:r>
          </a:p>
        </p:txBody>
      </p:sp>
      <p:graphicFrame>
        <p:nvGraphicFramePr>
          <p:cNvPr id="10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8226620"/>
              </p:ext>
            </p:extLst>
          </p:nvPr>
        </p:nvGraphicFramePr>
        <p:xfrm>
          <a:off x="81535" y="556693"/>
          <a:ext cx="9037822" cy="49605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15620"/>
                <a:gridCol w="1317226"/>
                <a:gridCol w="1609943"/>
                <a:gridCol w="1498937"/>
                <a:gridCol w="720441"/>
                <a:gridCol w="743623"/>
                <a:gridCol w="732032"/>
              </a:tblGrid>
              <a:tr h="7682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R’000</a:t>
                      </a:r>
                      <a:endParaRPr lang="en-GB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8" marR="45728" marT="45715" marB="45715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Budget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Revenue</a:t>
                      </a:r>
                    </a:p>
                    <a:p>
                      <a:pPr algn="ctr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April- December 2015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</a:t>
                      </a:r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Quarter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Quarter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n-ZA" sz="12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t"/>
                      <a:r>
                        <a:rPr lang="en-ZA" sz="12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 Quarter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</a:tr>
              <a:tr h="32885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703,957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464,267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239,690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</a:tr>
              <a:tr h="328856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Departmental Grants</a:t>
                      </a: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15,929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15,929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</a:tr>
              <a:tr h="4847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Revenue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719,886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480,196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239,690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</a:tr>
              <a:tr h="4847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Compensation of Employees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496,912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321,275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175,637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</a:tr>
              <a:tr h="5590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Goods and services</a:t>
                      </a: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149,531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endParaRPr lang="en-ZA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65,055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ZA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84,476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</a:tr>
              <a:tr h="559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r>
                        <a:rPr lang="en-ZA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,500</a:t>
                      </a:r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ZA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9,717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endParaRPr lang="en-ZA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9,783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</a:tr>
              <a:tr h="5590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Operating Expenditure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665,943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396,047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269,896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</a:tr>
              <a:tr h="5590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Surplus/ </a:t>
                      </a:r>
                      <a:r>
                        <a:rPr lang="en-GB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(Deficit) 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Operating Activities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53,943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84,149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(30,206)       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</a:tr>
              <a:tr h="3288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39,518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3,419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36,099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8" marR="45728" marT="45715" marB="4571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211346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5002" y="-1383"/>
            <a:ext cx="9012237" cy="549275"/>
          </a:xfrm>
        </p:spPr>
        <p:txBody>
          <a:bodyPr/>
          <a:lstStyle/>
          <a:p>
            <a:pPr eaLnBrk="1" hangingPunct="1">
              <a:defRPr/>
            </a:pPr>
            <a:r>
              <a:rPr lang="en-Z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E-cadastre Project  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131684-3D00-453C-9D47-06E679BA762D}" type="slidenum">
              <a:rPr lang="en-US" altLang="en-US" sz="140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graphicFrame>
        <p:nvGraphicFramePr>
          <p:cNvPr id="6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8116635"/>
              </p:ext>
            </p:extLst>
          </p:nvPr>
        </p:nvGraphicFramePr>
        <p:xfrm>
          <a:off x="96838" y="620689"/>
          <a:ext cx="9083674" cy="49175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01208"/>
                <a:gridCol w="1422830"/>
                <a:gridCol w="950879"/>
                <a:gridCol w="949333"/>
                <a:gridCol w="745906"/>
                <a:gridCol w="895577"/>
                <a:gridCol w="1117941"/>
              </a:tblGrid>
              <a:tr h="928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R’000</a:t>
                      </a:r>
                      <a:endParaRPr lang="en-GB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7" marR="45717" marT="45699" marB="45699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Revised Budget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Spending</a:t>
                      </a:r>
                    </a:p>
                  </a:txBody>
                  <a:tcPr marL="45717" marR="45717" marT="45699" marB="45699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 </a:t>
                      </a:r>
                      <a:endParaRPr lang="en-ZA" sz="14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pPr algn="ctr" fontAlgn="t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Spent         First Quarter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spent Second Quarter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spent Third</a:t>
                      </a:r>
                      <a:r>
                        <a:rPr lang="en-ZA" sz="14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Quarter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>
                    <a:solidFill>
                      <a:schemeClr val="accent3">
                        <a:lumMod val="75000"/>
                        <a:alpha val="80000"/>
                      </a:schemeClr>
                    </a:solidFill>
                  </a:tcPr>
                </a:tc>
              </a:tr>
              <a:tr h="42331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Retained surplus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81,527             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</a:tr>
              <a:tr h="509037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 from Approved Retention</a:t>
                      </a:r>
                      <a:r>
                        <a:rPr lang="en-ZA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Surplus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24,000              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- </a:t>
                      </a: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- </a:t>
                      </a: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</a:tr>
              <a:tr h="374047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105,527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23,702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81,825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</a:tr>
              <a:tr h="433191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Goods and services</a:t>
                      </a: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53,600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29,815       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23,785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</a:tr>
              <a:tr h="509037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Less: Recovery of prepaid</a:t>
                      </a:r>
                      <a:r>
                        <a:rPr lang="en-ZA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expenditure work-back plan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(2,024)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</a:tr>
              <a:tr h="372327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Depreciation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(4,089)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</a:tr>
              <a:tr h="409421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53,600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23,702           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29,898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</a:tr>
              <a:tr h="433191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Surplus/ </a:t>
                      </a:r>
                      <a:r>
                        <a:rPr lang="en-ZA" sz="1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(Deficit)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51,927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51,927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</a:tr>
              <a:tr h="49098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Assets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763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763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7" marR="45717" marT="45699" marB="4569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13605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ChangeArrowheads="1"/>
          </p:cNvSpPr>
          <p:nvPr/>
        </p:nvSpPr>
        <p:spPr bwMode="auto">
          <a:xfrm>
            <a:off x="7642225" y="620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Rectangle 14"/>
          <p:cNvSpPr>
            <a:spLocks noChangeArrowheads="1"/>
          </p:cNvSpPr>
          <p:nvPr/>
        </p:nvSpPr>
        <p:spPr bwMode="auto">
          <a:xfrm>
            <a:off x="468313" y="1998663"/>
            <a:ext cx="8207375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en-ZA" sz="7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44" charset="-128"/>
              </a:rPr>
              <a:t>Thank You</a:t>
            </a:r>
            <a:endParaRPr lang="en-US" sz="7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itchFamily="44" charset="-128"/>
            </a:endParaRP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2ECFD01F-DDA5-47CE-84B7-5A74936A2146}" type="slidenum">
              <a:rPr lang="en-US" altLang="en-US" sz="1400" smtClean="0">
                <a:latin typeface="Arial" charset="0"/>
                <a:ea typeface="ＭＳ Ｐゴシック" pitchFamily="34" charset="-128"/>
              </a:rPr>
              <a:pPr/>
              <a:t>26</a:t>
            </a:fld>
            <a:endParaRPr lang="en-US" altLang="en-US" sz="140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70197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8188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00734A-29D3-4840-8E09-B463846EBD49}" type="slidenum">
              <a:rPr lang="en-US" altLang="en-US" sz="1400" smtClean="0">
                <a:latin typeface="Arial" charset="0"/>
                <a:ea typeface="ＭＳ Ｐゴシック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6308" name="Title 13"/>
          <p:cNvSpPr>
            <a:spLocks noGrp="1"/>
          </p:cNvSpPr>
          <p:nvPr>
            <p:ph type="title"/>
          </p:nvPr>
        </p:nvSpPr>
        <p:spPr>
          <a:xfrm>
            <a:off x="-36513" y="-26988"/>
            <a:ext cx="9288463" cy="536576"/>
          </a:xfrm>
        </p:spPr>
        <p:txBody>
          <a:bodyPr/>
          <a:lstStyle/>
          <a:p>
            <a:pPr>
              <a:defRPr/>
            </a:pPr>
            <a:r>
              <a:rPr lang="en-ZA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Executive summary</a:t>
            </a:r>
            <a:endParaRPr lang="en-Z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509588"/>
            <a:ext cx="9144446" cy="536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en-ZA" altLang="en-US" sz="2150" dirty="0" smtClean="0">
                <a:latin typeface="Arial" charset="0"/>
              </a:rPr>
              <a:t>The Department’s total spending for the 3</a:t>
            </a:r>
            <a:r>
              <a:rPr lang="en-ZA" altLang="en-US" sz="2150" baseline="30000" dirty="0" smtClean="0">
                <a:latin typeface="Arial" charset="0"/>
              </a:rPr>
              <a:t>rd</a:t>
            </a:r>
            <a:r>
              <a:rPr lang="en-ZA" altLang="en-US" sz="2150" dirty="0" smtClean="0">
                <a:latin typeface="Arial" charset="0"/>
              </a:rPr>
              <a:t> Quarter amounted to R6.2 billion, representing 67.68% of the adjusted appropriation of R9.2 billion, leaving an available budget of R3 billion.</a:t>
            </a:r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en-ZA" altLang="en-US" sz="2150" dirty="0" smtClean="0">
                <a:latin typeface="Arial" charset="0"/>
              </a:rPr>
              <a:t>Performance reflected a 7.5% or R686.4 million under spending of the linear target of 75.0%.</a:t>
            </a:r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en-ZA" altLang="en-US" sz="2150" dirty="0" smtClean="0">
                <a:latin typeface="Arial" charset="0"/>
              </a:rPr>
              <a:t>If compared to the spending of the 2</a:t>
            </a:r>
            <a:r>
              <a:rPr lang="en-ZA" altLang="en-US" sz="2150" baseline="30000" dirty="0" smtClean="0">
                <a:latin typeface="Arial" charset="0"/>
              </a:rPr>
              <a:t>nd</a:t>
            </a:r>
            <a:r>
              <a:rPr lang="en-ZA" altLang="en-US" sz="2150" dirty="0" smtClean="0">
                <a:latin typeface="Arial" charset="0"/>
              </a:rPr>
              <a:t> Quarter amounting to R3,611 billion or 38.5% of the original appropriation of R9, 4 billion and improvement of R2. 6 billion or nominal increase of 72% quarter on quarter</a:t>
            </a:r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en-ZA" altLang="en-US" sz="2150" dirty="0">
                <a:latin typeface="Arial" charset="0"/>
              </a:rPr>
              <a:t>The main contributor to the aforementioned under spending was </a:t>
            </a:r>
            <a:r>
              <a:rPr lang="en-GB" sz="2150" dirty="0" smtClean="0">
                <a:latin typeface="Arial" charset="0"/>
              </a:rPr>
              <a:t>Household </a:t>
            </a:r>
            <a:r>
              <a:rPr lang="en-GB" sz="2150" dirty="0">
                <a:latin typeface="Arial" charset="0"/>
              </a:rPr>
              <a:t>Transfers </a:t>
            </a:r>
            <a:r>
              <a:rPr lang="en-GB" sz="2150" dirty="0" smtClean="0">
                <a:latin typeface="Arial" charset="0"/>
              </a:rPr>
              <a:t>spending 17.2% below </a:t>
            </a:r>
            <a:r>
              <a:rPr lang="en-GB" sz="2150" dirty="0">
                <a:latin typeface="Arial" charset="0"/>
              </a:rPr>
              <a:t>linear target and specifically under Program Rural Development 47.5% Program:  Land Reform 37.1%.; and  Program Restitution with 5.6% under spending. </a:t>
            </a:r>
            <a:endParaRPr lang="en-GB" sz="2150" dirty="0" smtClean="0">
              <a:latin typeface="Arial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en-GB" sz="2150" dirty="0" smtClean="0">
                <a:latin typeface="Arial" charset="0"/>
              </a:rPr>
              <a:t>The </a:t>
            </a:r>
            <a:r>
              <a:rPr lang="en-GB" sz="2150" dirty="0">
                <a:latin typeface="Arial" charset="0"/>
              </a:rPr>
              <a:t>vacancy rate of 10.68</a:t>
            </a:r>
            <a:r>
              <a:rPr lang="en-GB" sz="2150" dirty="0" smtClean="0">
                <a:latin typeface="Arial" charset="0"/>
              </a:rPr>
              <a:t>% or 497 funded vacancies </a:t>
            </a:r>
            <a:r>
              <a:rPr lang="en-GB" sz="2150" dirty="0">
                <a:latin typeface="Arial" charset="0"/>
              </a:rPr>
              <a:t>also contributed to under spending of Compensation of employees. </a:t>
            </a:r>
            <a:endParaRPr lang="en-ZA" sz="2150" dirty="0">
              <a:latin typeface="Arial" charset="0"/>
            </a:endParaRPr>
          </a:p>
          <a:p>
            <a:pPr marL="441325" indent="-441325" algn="just"/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xmlns="" val="21100586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8188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00734A-29D3-4840-8E09-B463846EBD49}" type="slidenum">
              <a:rPr lang="en-US" altLang="en-US" sz="1400" smtClean="0">
                <a:latin typeface="Arial" charset="0"/>
                <a:ea typeface="ＭＳ Ｐゴシック" pitchFamily="34" charset="-128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6308" name="Title 13"/>
          <p:cNvSpPr>
            <a:spLocks noGrp="1"/>
          </p:cNvSpPr>
          <p:nvPr>
            <p:ph type="title"/>
          </p:nvPr>
        </p:nvSpPr>
        <p:spPr>
          <a:xfrm>
            <a:off x="-36513" y="-26988"/>
            <a:ext cx="9288463" cy="536576"/>
          </a:xfrm>
        </p:spPr>
        <p:txBody>
          <a:bodyPr/>
          <a:lstStyle/>
          <a:p>
            <a:pPr>
              <a:defRPr/>
            </a:pPr>
            <a:r>
              <a:rPr lang="en-ZA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 Branch</a:t>
            </a:r>
            <a:endParaRPr lang="en-Z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5152301"/>
              </p:ext>
            </p:extLst>
          </p:nvPr>
        </p:nvGraphicFramePr>
        <p:xfrm>
          <a:off x="176133" y="509588"/>
          <a:ext cx="8964491" cy="4752537"/>
        </p:xfrm>
        <a:graphic>
          <a:graphicData uri="http://schemas.openxmlformats.org/drawingml/2006/table">
            <a:tbl>
              <a:tblPr firstRow="1" lastRow="1" bandRow="1">
                <a:tableStyleId>{F5AB1C69-6EDB-4FF4-983F-18BD219EF322}</a:tableStyleId>
              </a:tblPr>
              <a:tblGrid>
                <a:gridCol w="2304258"/>
                <a:gridCol w="1008112"/>
                <a:gridCol w="1080120"/>
                <a:gridCol w="720080"/>
                <a:gridCol w="792088"/>
                <a:gridCol w="792088"/>
                <a:gridCol w="864096"/>
                <a:gridCol w="648072"/>
                <a:gridCol w="755577"/>
              </a:tblGrid>
              <a:tr h="40081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Per Program &amp; Branch                                             R’000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Original Budget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Quarter 2 Spending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Q2 % Spent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Adjusted Budget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Quarter 3 Spending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Available Budget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Q3 % Spent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% Growth Q2 to Q3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ctr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Administration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1,264,265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603,706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47.8%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1,324,944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939,035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385,909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70.9%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55.5%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Ministerial Services 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41,018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21,074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51.4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40,866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34,302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6,564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83.9%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62.8%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Management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140,050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62,390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44.5%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150,984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101,142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49,842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67.0%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62.1%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Internal Audit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58,107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20,699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35.6%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51,181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32,073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19,108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62.7%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54.9%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Financial Services 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352,637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178,576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50.6%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373,085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260,203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112,882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69.7%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45.7%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Corporate Services 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364,341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169,250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46.5%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390,838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277,552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113,286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71.0%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64.0%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Provincial Co-ordination 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308,112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151,719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49.2%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317,990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233,764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84,226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73.5%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54.1%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Geo-spatial &amp; Cad Serv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799,903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321,472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40.2%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748,063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491,046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257,017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65.6%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52.7%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Nat Geomat Man Serv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609,854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241,092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39.5%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533,130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369,642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163,488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69.3%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53.3%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Spat Plan &amp; Land Use Man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190,049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80,380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42.3%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214,933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121,405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93,528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56.5%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51.0%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 Rural Development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1,975,739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558,197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28.3%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1,984,577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1,066,971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917,606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53.8%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91.1%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 NARYSEC/SOYD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331,941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145,161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43.7%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361,941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233,597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128,344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64.5%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60.9%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 RID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917,862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275,374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30.0%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926,700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459,597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467,103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49.6%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66.9%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 REID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725,936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137,661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19.0%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695,936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373,777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322,159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53.7%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171.5%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 Restitution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2,602,669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945,671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36.3%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2,602,669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1,899,345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703,324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73.0%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100.8%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 Land Reform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2,737,108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1,182,214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43.2%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2,537,108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1,815,243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</a:t>
                      </a:r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721,865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71.5%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53.5%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 Land Redis and Dev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2,323,529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1,002,070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43.1%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1,969,875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1,539,629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430,246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78.2%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53.6%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    Land Tenure and Admin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413,579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180,144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/>
                        </a:rPr>
                        <a:t>43.6%</a:t>
                      </a:r>
                      <a:endParaRPr lang="en-ZA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567,233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275,614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291,619 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48.6%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53.0%</a:t>
                      </a:r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  <a:tr h="229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Total </a:t>
                      </a:r>
                      <a:endParaRPr lang="en-ZA" sz="14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9,379,684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3,611,260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38.5%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9,197,361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6,211,640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</a:t>
                      </a:r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2,985,721 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67.5%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72.0%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6311" marR="6311" marT="6311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7950" y="0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en-Z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DRDLR Per Program Q2 vs Q3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33726793"/>
              </p:ext>
            </p:extLst>
          </p:nvPr>
        </p:nvGraphicFramePr>
        <p:xfrm>
          <a:off x="251520" y="764704"/>
          <a:ext cx="878497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492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54CB01-325B-4216-B434-E31E27E5CC01}" type="slidenum">
              <a:rPr lang="en-US" altLang="en-US" sz="1400" smtClean="0">
                <a:latin typeface="Arial" charset="0"/>
                <a:ea typeface="ＭＳ Ｐゴシック" pitchFamily="34" charset="-128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71438" y="115888"/>
            <a:ext cx="9180512" cy="534987"/>
          </a:xfrm>
        </p:spPr>
        <p:txBody>
          <a:bodyPr/>
          <a:lstStyle/>
          <a:p>
            <a:pPr>
              <a:defRPr/>
            </a:pPr>
            <a:r>
              <a:rPr lang="en-ZA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 Economic Classification</a:t>
            </a:r>
            <a:endParaRPr lang="en-Z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4179217"/>
              </p:ext>
            </p:extLst>
          </p:nvPr>
        </p:nvGraphicFramePr>
        <p:xfrm>
          <a:off x="261397" y="745453"/>
          <a:ext cx="8744845" cy="4538836"/>
        </p:xfrm>
        <a:graphic>
          <a:graphicData uri="http://schemas.openxmlformats.org/drawingml/2006/table">
            <a:tbl>
              <a:tblPr firstRow="1" lastRow="1" bandRow="1">
                <a:tableStyleId>{F5AB1C69-6EDB-4FF4-983F-18BD219EF322}</a:tableStyleId>
              </a:tblPr>
              <a:tblGrid>
                <a:gridCol w="2783327"/>
                <a:gridCol w="839417"/>
                <a:gridCol w="839417"/>
                <a:gridCol w="521875"/>
                <a:gridCol w="839417"/>
                <a:gridCol w="839417"/>
                <a:gridCol w="839417"/>
                <a:gridCol w="621279"/>
                <a:gridCol w="621279"/>
              </a:tblGrid>
              <a:tr h="62682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 ' 000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Original Budget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Quarter 2 Spending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Q2 % Spent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Adjusted Budget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Quarter 3 Spending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Available Budget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Q3 % Spent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% Growth Q2 to Q3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</a:tr>
              <a:tr h="25584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Compensation Of Employees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2,115,921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960,658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45.4%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2,114,885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1,477,395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637,490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69.9%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53.8%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5584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Goods and services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1,501,805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554,026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36.9%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1,361,184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911,552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449,632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67.0%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64.5%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5584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Interest And Rent On Land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725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727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  (427) </a:t>
                      </a:r>
                      <a:endParaRPr lang="en-ZA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242.4%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0.3%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5584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Provinces and Municipalities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3,735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66,558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1782.0%</a:t>
                      </a:r>
                      <a:endParaRPr lang="en-ZA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58,204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74,049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(15,845) </a:t>
                      </a:r>
                      <a:endParaRPr lang="en-ZA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127.2%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11.3%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5584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Departmental Agencies and Accounts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1,679,633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804,236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47.9%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1,379,491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1,197,520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181,971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86.8%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48.9%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5584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Foreign Governments and International organisations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1,495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2,325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1,722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603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74.1%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5584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Public Corporations and Private enterprises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1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1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1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5584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Non-Profit Institutions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3,159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1,580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50.0%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3,159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1,580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1,580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50.0%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5584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Households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4,048,816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1,116,018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27.6%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4,177,787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2,413,993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1,763,794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57.8%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116.3%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124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Buildings &amp; Other Fix Struct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1,970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11,818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3,610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8,208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30.5%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83.3%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5584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Land&amp;Subsoil Assets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78,213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82,552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(82,552) </a:t>
                      </a:r>
                      <a:endParaRPr lang="en-ZA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5.5%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5584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Machinery And Equipment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23,320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26,600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114.1%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87,955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46,267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41,688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52.6%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73.9%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5584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Software &amp; Intangible Assets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1,799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156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8.7%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252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156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96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61.9%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5584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Payment for Financial Assets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516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522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 (522) </a:t>
                      </a:r>
                      <a:endParaRPr lang="en-ZA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25584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Total 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9,379,684 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3,611,255 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38.5%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9,197,361 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6,211,644 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2,985,717 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67.5%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72.0%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91817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54CB01-325B-4216-B434-E31E27E5CC01}" type="slidenum">
              <a:rPr lang="en-US" altLang="en-US" sz="1400" smtClean="0">
                <a:latin typeface="Arial" charset="0"/>
                <a:ea typeface="ＭＳ Ｐゴシック" pitchFamily="34" charset="-128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71438" y="115888"/>
            <a:ext cx="9180512" cy="534987"/>
          </a:xfrm>
        </p:spPr>
        <p:txBody>
          <a:bodyPr/>
          <a:lstStyle/>
          <a:p>
            <a:pPr>
              <a:defRPr/>
            </a:pPr>
            <a:r>
              <a:rPr lang="en-ZA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 Economic Classification</a:t>
            </a:r>
            <a:endParaRPr lang="en-Z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2006813"/>
              </p:ext>
            </p:extLst>
          </p:nvPr>
        </p:nvGraphicFramePr>
        <p:xfrm>
          <a:off x="467544" y="650876"/>
          <a:ext cx="8528819" cy="4578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8173792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8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9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71F024-B1BE-4F32-B18C-B679C9F3F592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Arial" pitchFamily="34" charset="0"/>
            </a:endParaRP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0" y="157163"/>
            <a:ext cx="8996363" cy="534987"/>
          </a:xfrm>
        </p:spPr>
        <p:txBody>
          <a:bodyPr/>
          <a:lstStyle/>
          <a:p>
            <a:pPr>
              <a:defRPr/>
            </a:pPr>
            <a:r>
              <a:rPr lang="en-ZA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1. Administration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6651866"/>
              </p:ext>
            </p:extLst>
          </p:nvPr>
        </p:nvGraphicFramePr>
        <p:xfrm>
          <a:off x="179509" y="768360"/>
          <a:ext cx="8964490" cy="4365342"/>
        </p:xfrm>
        <a:graphic>
          <a:graphicData uri="http://schemas.openxmlformats.org/drawingml/2006/table">
            <a:tbl>
              <a:tblPr firstRow="1" lastRow="1" bandRow="1">
                <a:tableStyleId>{F5AB1C69-6EDB-4FF4-983F-18BD219EF322}</a:tableStyleId>
              </a:tblPr>
              <a:tblGrid>
                <a:gridCol w="2853236"/>
                <a:gridCol w="860501"/>
                <a:gridCol w="860501"/>
                <a:gridCol w="534983"/>
                <a:gridCol w="860501"/>
                <a:gridCol w="860501"/>
                <a:gridCol w="860501"/>
                <a:gridCol w="636883"/>
                <a:gridCol w="636883"/>
              </a:tblGrid>
              <a:tr h="50040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 ' 000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Original Budget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Quarter 2 Spending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Q2 % Spent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Adjusted Budget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Quarter 3 Spending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Available Budget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Q3 % Spent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% Growth Q2 to Q3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</a:tr>
              <a:tr h="32351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Compensation Of Employees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709,937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319,930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45.1%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697,503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486,505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210,998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69.7%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52.1%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351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Goods and services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543,867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261,761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48.1%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571,185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419,560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151,625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73.5%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60.3%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351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Interest And Rent On Land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2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3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        </a:t>
                      </a:r>
                      <a:r>
                        <a:rPr lang="en-ZA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(3) </a:t>
                      </a:r>
                      <a:endParaRPr lang="en-ZA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51.1%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351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Provinces and Municipalities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137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8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5.5%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4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12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        </a:t>
                      </a:r>
                      <a:r>
                        <a:rPr lang="en-ZA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(8) </a:t>
                      </a:r>
                      <a:endParaRPr lang="en-ZA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288.2%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52.6%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351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Departmental Agencies and Accounts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2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4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2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2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62.3%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351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Households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350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653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653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</a:t>
                      </a:r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100.0%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86.4%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351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Buildings &amp; Other Fix Struct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1,970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#DIV/0!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11,725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3,517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8,208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30.0%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78.6%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351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Machinery And Equipment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10,324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19,646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190.3%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43,774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28,747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15,027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65.7%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46.3%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351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Software &amp; Intangible Assets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96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96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351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Payment for Financial Assets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37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36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  </a:t>
                      </a:r>
                      <a:r>
                        <a:rPr lang="en-ZA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(36) </a:t>
                      </a:r>
                      <a:endParaRPr lang="en-ZA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(4.4%)</a:t>
                      </a:r>
                      <a:endParaRPr lang="en-ZA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351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Total 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1,264,265 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603,706 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47.8%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1,324,944 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939,035 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385,909 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70.9%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55.5%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9161712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ChangeArrowheads="1"/>
          </p:cNvSpPr>
          <p:nvPr/>
        </p:nvSpPr>
        <p:spPr bwMode="auto">
          <a:xfrm>
            <a:off x="2066925" y="7477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79" name="Rectangle 12"/>
          <p:cNvSpPr>
            <a:spLocks noChangeArrowheads="1"/>
          </p:cNvSpPr>
          <p:nvPr/>
        </p:nvSpPr>
        <p:spPr bwMode="auto">
          <a:xfrm>
            <a:off x="-333375" y="169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0" name="Rectangle 16"/>
          <p:cNvSpPr>
            <a:spLocks noChangeArrowheads="1"/>
          </p:cNvSpPr>
          <p:nvPr/>
        </p:nvSpPr>
        <p:spPr bwMode="auto">
          <a:xfrm>
            <a:off x="10042525" y="30321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1" name="Rectangle 21"/>
          <p:cNvSpPr>
            <a:spLocks noChangeArrowheads="1"/>
          </p:cNvSpPr>
          <p:nvPr/>
        </p:nvSpPr>
        <p:spPr bwMode="auto">
          <a:xfrm>
            <a:off x="5343525" y="7515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2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91363" y="63103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97590D-2EF8-4BF2-9DC7-5C725C84C602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Arial" pitchFamily="34" charset="0"/>
            </a:endParaRP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0" y="188913"/>
            <a:ext cx="9324975" cy="534987"/>
          </a:xfrm>
        </p:spPr>
        <p:txBody>
          <a:bodyPr/>
          <a:lstStyle/>
          <a:p>
            <a:pPr>
              <a:defRPr/>
            </a:pPr>
            <a:r>
              <a:rPr lang="en-ZA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2. Geospatial and Cadastral Services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56321989"/>
              </p:ext>
            </p:extLst>
          </p:nvPr>
        </p:nvGraphicFramePr>
        <p:xfrm>
          <a:off x="179509" y="836707"/>
          <a:ext cx="8964490" cy="4425161"/>
        </p:xfrm>
        <a:graphic>
          <a:graphicData uri="http://schemas.openxmlformats.org/drawingml/2006/table">
            <a:tbl>
              <a:tblPr firstRow="1" lastRow="1" bandRow="1">
                <a:tableStyleId>{F5AB1C69-6EDB-4FF4-983F-18BD219EF322}</a:tableStyleId>
              </a:tblPr>
              <a:tblGrid>
                <a:gridCol w="2853236"/>
                <a:gridCol w="860501"/>
                <a:gridCol w="860501"/>
                <a:gridCol w="534983"/>
                <a:gridCol w="860501"/>
                <a:gridCol w="860501"/>
                <a:gridCol w="860501"/>
                <a:gridCol w="636883"/>
                <a:gridCol w="636883"/>
              </a:tblGrid>
              <a:tr h="78700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 ' 000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Original Budget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Quarter 2 Spending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Q2 % Spent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Adjusted Budget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Quarter 3 Spending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Available Budget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Q3 % Spent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% Growth Q2 to Q3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ctr"/>
                </a:tc>
              </a:tr>
              <a:tr h="321226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Compensation Of Employees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478,210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220,945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46.2%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479,978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337,731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142,247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70.4%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52.9%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1226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Goods and services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166,157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70,422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42.4%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204,594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113,056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91,538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55.3%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60.5%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1226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Provinces and Municipalities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20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1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4.5%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8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1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7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18.7%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66.4%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1226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Foreign Gov&amp;International Organ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1,495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2,325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1,722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603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74.1%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1226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Departmental Agencies and Accounts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119,537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15,929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13.3%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19,391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15,929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3,462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82.1%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1226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Non Profit Institutions (NPI)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3,159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1,580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50.0%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3,159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1,580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1,580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50.0%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1226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Households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22,973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10,781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46.9%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27,695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15,315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12,380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55.3%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42.1%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1226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Machinery And Equipment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6,553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1,287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19.6%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10,757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5,184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5,573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48.2%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302.8%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1226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Software &amp; Intangible Assets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1,799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156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8.7%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156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156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0 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100.0%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1226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/>
                        </a:rPr>
                        <a:t>Payment for Financial Assets</a:t>
                      </a:r>
                      <a:endParaRPr lang="en-ZA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</a:t>
                      </a:r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372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-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373 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 (373) </a:t>
                      </a:r>
                      <a:endParaRPr lang="en-ZA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0.2%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  <a:tr h="321226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Total 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799,903 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321,472 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40.2%</a:t>
                      </a:r>
                      <a:endParaRPr lang="en-ZA" sz="1200" b="1" i="0" u="none" strike="noStrike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748,063 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491,046 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       </a:t>
                      </a:r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257,017 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65.6%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52.7%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03" marR="7803" marT="78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140972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5061</TotalTime>
  <Words>3792</Words>
  <Application>Microsoft Office PowerPoint</Application>
  <PresentationFormat>On-screen Show (4:3)</PresentationFormat>
  <Paragraphs>1494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1_Office Theme</vt:lpstr>
      <vt:lpstr>2nd AND 3rd   QUARTER FINANCIAL PERFORMANCE REPORT: 2015-2016 FINANCIAL YEAR</vt:lpstr>
      <vt:lpstr>Presentation Outline</vt:lpstr>
      <vt:lpstr>Executive summary</vt:lpstr>
      <vt:lpstr>Per Branch</vt:lpstr>
      <vt:lpstr>DRDLR Per Program Q2 vs Q3</vt:lpstr>
      <vt:lpstr>Per Economic Classification</vt:lpstr>
      <vt:lpstr>Per Economic Classification</vt:lpstr>
      <vt:lpstr>1. Administration</vt:lpstr>
      <vt:lpstr>2. Geospatial and Cadastral Services</vt:lpstr>
      <vt:lpstr>3. Rural Development</vt:lpstr>
      <vt:lpstr>4. Restitution</vt:lpstr>
      <vt:lpstr>5. Land Reform</vt:lpstr>
      <vt:lpstr>Agricultural Land Holding Account Financial Performance as at               31 December 2015</vt:lpstr>
      <vt:lpstr>Expenditure Analysis</vt:lpstr>
      <vt:lpstr>Expenditure Analysis</vt:lpstr>
      <vt:lpstr>Consolidation</vt:lpstr>
      <vt:lpstr>Land Acquisition </vt:lpstr>
      <vt:lpstr>Recapitalisation and Development</vt:lpstr>
      <vt:lpstr>Planning</vt:lpstr>
      <vt:lpstr>Registration of Deeds Trading Account Financial performance as at 12 February 2016 and Third Quarter Financial Performance Report (April- December 2015)</vt:lpstr>
      <vt:lpstr>Executive summary</vt:lpstr>
      <vt:lpstr>Executive summary – cont.</vt:lpstr>
      <vt:lpstr>Expenditure Analysis per office </vt:lpstr>
      <vt:lpstr>Consolidation</vt:lpstr>
      <vt:lpstr>E-cadastre Project   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Lebogang Ditshwene</dc:creator>
  <cp:lastModifiedBy>PUMZA</cp:lastModifiedBy>
  <cp:revision>340</cp:revision>
  <cp:lastPrinted>2016-02-11T07:17:02Z</cp:lastPrinted>
  <dcterms:created xsi:type="dcterms:W3CDTF">2014-09-02T13:54:49Z</dcterms:created>
  <dcterms:modified xsi:type="dcterms:W3CDTF">2016-02-22T11:41:34Z</dcterms:modified>
</cp:coreProperties>
</file>