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olors1.xml" ContentType="application/vnd.ms-office.chartcolorstyl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47"/>
  </p:notesMasterIdLst>
  <p:handoutMasterIdLst>
    <p:handoutMasterId r:id="rId48"/>
  </p:handoutMasterIdLst>
  <p:sldIdLst>
    <p:sldId id="407" r:id="rId2"/>
    <p:sldId id="336" r:id="rId3"/>
    <p:sldId id="330" r:id="rId4"/>
    <p:sldId id="394" r:id="rId5"/>
    <p:sldId id="335" r:id="rId6"/>
    <p:sldId id="347" r:id="rId7"/>
    <p:sldId id="403" r:id="rId8"/>
    <p:sldId id="390" r:id="rId9"/>
    <p:sldId id="391" r:id="rId10"/>
    <p:sldId id="385" r:id="rId11"/>
    <p:sldId id="269" r:id="rId12"/>
    <p:sldId id="405" r:id="rId13"/>
    <p:sldId id="276" r:id="rId14"/>
    <p:sldId id="337" r:id="rId15"/>
    <p:sldId id="386" r:id="rId16"/>
    <p:sldId id="282" r:id="rId17"/>
    <p:sldId id="367" r:id="rId18"/>
    <p:sldId id="392" r:id="rId19"/>
    <p:sldId id="285" r:id="rId20"/>
    <p:sldId id="371" r:id="rId21"/>
    <p:sldId id="289" r:id="rId22"/>
    <p:sldId id="292" r:id="rId23"/>
    <p:sldId id="338" r:id="rId24"/>
    <p:sldId id="387" r:id="rId25"/>
    <p:sldId id="372" r:id="rId26"/>
    <p:sldId id="373" r:id="rId27"/>
    <p:sldId id="375" r:id="rId28"/>
    <p:sldId id="376" r:id="rId29"/>
    <p:sldId id="388" r:id="rId30"/>
    <p:sldId id="325" r:id="rId31"/>
    <p:sldId id="340" r:id="rId32"/>
    <p:sldId id="389" r:id="rId33"/>
    <p:sldId id="377" r:id="rId34"/>
    <p:sldId id="378" r:id="rId35"/>
    <p:sldId id="404" r:id="rId36"/>
    <p:sldId id="379" r:id="rId37"/>
    <p:sldId id="380" r:id="rId38"/>
    <p:sldId id="306" r:id="rId39"/>
    <p:sldId id="393" r:id="rId40"/>
    <p:sldId id="309" r:id="rId41"/>
    <p:sldId id="342" r:id="rId42"/>
    <p:sldId id="344" r:id="rId43"/>
    <p:sldId id="331" r:id="rId44"/>
    <p:sldId id="382" r:id="rId45"/>
    <p:sldId id="265"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50" clrIdx="0"/>
  <p:cmAuthor id="1" name="Microsoft account" initials="Ma" lastIdx="13" clrIdx="1">
    <p:extLst/>
  </p:cmAuthor>
  <p:cmAuthor id="2" name="Microsoft account" initials="Ma [2]" lastIdx="1" clrIdx="2">
    <p:extLst/>
  </p:cmAuthor>
  <p:cmAuthor id="3" name="Microsoft account" initials="Ma [3]" lastIdx="1" clrIdx="3">
    <p:extLst/>
  </p:cmAuthor>
  <p:cmAuthor id="4" name="Madoda Hlongwane" initials="EM"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E8E8"/>
    <a:srgbClr val="DCE7F3"/>
    <a:srgbClr val="E4EEFB"/>
    <a:srgbClr val="009644"/>
    <a:srgbClr val="009545"/>
    <a:srgbClr val="00C45A"/>
    <a:srgbClr val="FAD7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3" autoAdjust="0"/>
    <p:restoredTop sz="95408" autoAdjust="0"/>
  </p:normalViewPr>
  <p:slideViewPr>
    <p:cSldViewPr snapToGrid="0" snapToObjects="1">
      <p:cViewPr>
        <p:scale>
          <a:sx n="90" d="100"/>
          <a:sy n="90" d="100"/>
        </p:scale>
        <p:origin x="-2478" y="-6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4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localhost\Users\MHlongwaneMac\Documents\Workbook_Cumulative%20Targets_141215.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localhost\Users\MHlongwaneMac\Documents\Workbook_Cumulative%20Targets_141215.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localhost\Users\MHlongwaneMac\Documents\Workbook_Cumulative%20Targets_141215.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r>
              <a:rPr lang="en-US" sz="1600" b="1" dirty="0"/>
              <a:t>Performance </a:t>
            </a:r>
            <a:r>
              <a:rPr lang="en-US" sz="1600" b="1" dirty="0" smtClean="0"/>
              <a:t>on </a:t>
            </a:r>
            <a:r>
              <a:rPr lang="en-US" sz="1600" b="1" dirty="0"/>
              <a:t>Quarter 2, Mid-year and Cumulative</a:t>
            </a:r>
          </a:p>
        </c:rich>
      </c:tx>
      <c:layout>
        <c:manualLayout>
          <c:xMode val="edge"/>
          <c:yMode val="edge"/>
          <c:x val="0.242132522786732"/>
          <c:y val="1.1156184830751002E-2"/>
        </c:manualLayout>
      </c:layout>
      <c:spPr>
        <a:noFill/>
        <a:ln>
          <a:noFill/>
        </a:ln>
        <a:effectLst/>
      </c:spPr>
    </c:title>
    <c:plotArea>
      <c:layout>
        <c:manualLayout>
          <c:layoutTarget val="inner"/>
          <c:xMode val="edge"/>
          <c:yMode val="edge"/>
          <c:x val="5.21140356776902E-3"/>
          <c:y val="8.9584164190930612E-2"/>
          <c:w val="0.99119968960194793"/>
          <c:h val="0.75581571036787321"/>
        </c:manualLayout>
      </c:layout>
      <c:barChart>
        <c:barDir val="col"/>
        <c:grouping val="clustered"/>
        <c:ser>
          <c:idx val="0"/>
          <c:order val="0"/>
          <c:tx>
            <c:strRef>
              <c:f>Graphs!$B$3</c:f>
              <c:strCache>
                <c:ptCount val="1"/>
                <c:pt idx="0">
                  <c:v>Achieved</c:v>
                </c:pt>
              </c:strCache>
            </c:strRef>
          </c:tx>
          <c:spPr>
            <a:solidFill>
              <a:srgbClr val="00B050"/>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Graphs!$A$4:$A$6</c:f>
              <c:strCache>
                <c:ptCount val="3"/>
                <c:pt idx="0">
                  <c:v>Quarter 2</c:v>
                </c:pt>
                <c:pt idx="1">
                  <c:v>Mid-year</c:v>
                </c:pt>
                <c:pt idx="2">
                  <c:v>Cumulative</c:v>
                </c:pt>
              </c:strCache>
            </c:strRef>
          </c:cat>
          <c:val>
            <c:numRef>
              <c:f>Graphs!$B$4:$B$6</c:f>
              <c:numCache>
                <c:formatCode>0%</c:formatCode>
                <c:ptCount val="3"/>
                <c:pt idx="0">
                  <c:v>0.44186046511627913</c:v>
                </c:pt>
                <c:pt idx="1">
                  <c:v>0.41860465116279105</c:v>
                </c:pt>
                <c:pt idx="2">
                  <c:v>0.17460317460317498</c:v>
                </c:pt>
              </c:numCache>
            </c:numRef>
          </c:val>
        </c:ser>
        <c:ser>
          <c:idx val="1"/>
          <c:order val="1"/>
          <c:tx>
            <c:strRef>
              <c:f>Graphs!$C$3</c:f>
              <c:strCache>
                <c:ptCount val="1"/>
                <c:pt idx="0">
                  <c:v>Partially Achieved</c:v>
                </c:pt>
              </c:strCache>
            </c:strRef>
          </c:tx>
          <c:spPr>
            <a:solidFill>
              <a:srgbClr val="FFC000"/>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Graphs!$A$4:$A$6</c:f>
              <c:strCache>
                <c:ptCount val="3"/>
                <c:pt idx="0">
                  <c:v>Quarter 2</c:v>
                </c:pt>
                <c:pt idx="1">
                  <c:v>Mid-year</c:v>
                </c:pt>
                <c:pt idx="2">
                  <c:v>Cumulative</c:v>
                </c:pt>
              </c:strCache>
            </c:strRef>
          </c:cat>
          <c:val>
            <c:numRef>
              <c:f>Graphs!$C$4:$C$6</c:f>
              <c:numCache>
                <c:formatCode>0%</c:formatCode>
                <c:ptCount val="3"/>
                <c:pt idx="0">
                  <c:v>0.30232558139534915</c:v>
                </c:pt>
                <c:pt idx="1">
                  <c:v>0.290697674418605</c:v>
                </c:pt>
                <c:pt idx="2">
                  <c:v>0.11111111111111102</c:v>
                </c:pt>
              </c:numCache>
            </c:numRef>
          </c:val>
        </c:ser>
        <c:ser>
          <c:idx val="2"/>
          <c:order val="2"/>
          <c:tx>
            <c:strRef>
              <c:f>Graphs!$D$3</c:f>
              <c:strCache>
                <c:ptCount val="1"/>
                <c:pt idx="0">
                  <c:v>Not Achieved</c:v>
                </c:pt>
              </c:strCache>
            </c:strRef>
          </c:tx>
          <c:spPr>
            <a:solidFill>
              <a:srgbClr val="FF0000"/>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Graphs!$A$4:$A$6</c:f>
              <c:strCache>
                <c:ptCount val="3"/>
                <c:pt idx="0">
                  <c:v>Quarter 2</c:v>
                </c:pt>
                <c:pt idx="1">
                  <c:v>Mid-year</c:v>
                </c:pt>
                <c:pt idx="2">
                  <c:v>Cumulative</c:v>
                </c:pt>
              </c:strCache>
            </c:strRef>
          </c:cat>
          <c:val>
            <c:numRef>
              <c:f>Graphs!$D$4:$D$6</c:f>
              <c:numCache>
                <c:formatCode>0%</c:formatCode>
                <c:ptCount val="3"/>
                <c:pt idx="0">
                  <c:v>0.25581395348837199</c:v>
                </c:pt>
                <c:pt idx="1">
                  <c:v>0.290697674418605</c:v>
                </c:pt>
                <c:pt idx="2">
                  <c:v>0.16931216931216905</c:v>
                </c:pt>
              </c:numCache>
            </c:numRef>
          </c:val>
        </c:ser>
        <c:dLbls>
          <c:showVal val="1"/>
        </c:dLbls>
        <c:gapWidth val="65"/>
        <c:axId val="58946304"/>
        <c:axId val="58947840"/>
      </c:barChart>
      <c:catAx>
        <c:axId val="58946304"/>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000" b="1" i="0" u="none" strike="noStrike" kern="1200" cap="all" baseline="0">
                <a:solidFill>
                  <a:schemeClr val="dk1">
                    <a:lumMod val="75000"/>
                    <a:lumOff val="25000"/>
                  </a:schemeClr>
                </a:solidFill>
                <a:latin typeface="+mn-lt"/>
                <a:ea typeface="+mn-ea"/>
                <a:cs typeface="+mn-cs"/>
              </a:defRPr>
            </a:pPr>
            <a:endParaRPr lang="en-US"/>
          </a:p>
        </c:txPr>
        <c:crossAx val="58947840"/>
        <c:crosses val="autoZero"/>
        <c:auto val="1"/>
        <c:lblAlgn val="ctr"/>
        <c:lblOffset val="100"/>
      </c:catAx>
      <c:valAx>
        <c:axId val="589478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tickLblPos val="none"/>
        <c:crossAx val="58946304"/>
        <c:crosses val="autoZero"/>
        <c:crossBetween val="between"/>
      </c:valAx>
      <c:spPr>
        <a:noFill/>
        <a:ln>
          <a:noFill/>
        </a:ln>
        <a:effectLst/>
      </c:spPr>
    </c:plotArea>
    <c:legend>
      <c:legendPos val="b"/>
      <c:layout>
        <c:manualLayout>
          <c:xMode val="edge"/>
          <c:yMode val="edge"/>
          <c:x val="0.30868653922562111"/>
          <c:y val="0.91493365144564798"/>
          <c:w val="0.39135870360772712"/>
          <c:h val="7.0191435446683728E-2"/>
        </c:manualLayout>
      </c:layout>
      <c:spPr>
        <a:solidFill>
          <a:schemeClr val="lt1">
            <a:lumMod val="95000"/>
            <a:alpha val="39000"/>
          </a:schemeClr>
        </a:solid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r>
              <a:rPr lang="en-US" sz="1600" b="0" dirty="0"/>
              <a:t>Programme Performance Comparisons (% Targets Achieved)</a:t>
            </a:r>
          </a:p>
        </c:rich>
      </c:tx>
      <c:layout>
        <c:manualLayout>
          <c:xMode val="edge"/>
          <c:yMode val="edge"/>
          <c:x val="0.21614812564309002"/>
          <c:y val="0"/>
        </c:manualLayout>
      </c:layout>
      <c:spPr>
        <a:noFill/>
        <a:ln>
          <a:noFill/>
        </a:ln>
        <a:effectLst/>
      </c:spPr>
    </c:title>
    <c:plotArea>
      <c:layout>
        <c:manualLayout>
          <c:layoutTarget val="inner"/>
          <c:xMode val="edge"/>
          <c:yMode val="edge"/>
          <c:x val="1.0434473073234302E-2"/>
          <c:y val="5.2777617501317112E-2"/>
          <c:w val="0.98249630814223676"/>
          <c:h val="0.82859513154797904"/>
        </c:manualLayout>
      </c:layout>
      <c:barChart>
        <c:barDir val="col"/>
        <c:grouping val="clustered"/>
        <c:ser>
          <c:idx val="0"/>
          <c:order val="0"/>
          <c:tx>
            <c:strRef>
              <c:f>Graphs!$B$22</c:f>
              <c:strCache>
                <c:ptCount val="1"/>
                <c:pt idx="0">
                  <c:v>Q2</c:v>
                </c:pt>
              </c:strCache>
            </c:strRef>
          </c:tx>
          <c:spPr>
            <a:solidFill>
              <a:schemeClr val="accent1">
                <a:alpha val="85000"/>
              </a:schemeClr>
            </a:solidFill>
            <a:ln w="9525" cap="flat" cmpd="sng" algn="ctr">
              <a:solidFill>
                <a:schemeClr val="accent4">
                  <a:lumMod val="60000"/>
                  <a:lumOff val="4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Graphs!$A$23:$A$29</c:f>
              <c:strCache>
                <c:ptCount val="7"/>
                <c:pt idx="0">
                  <c:v>Prog 1</c:v>
                </c:pt>
                <c:pt idx="1">
                  <c:v>Prog 2</c:v>
                </c:pt>
                <c:pt idx="2">
                  <c:v>Prog 3</c:v>
                </c:pt>
                <c:pt idx="3">
                  <c:v>Prog 4</c:v>
                </c:pt>
                <c:pt idx="4">
                  <c:v>Prog 5</c:v>
                </c:pt>
                <c:pt idx="5">
                  <c:v>Prog 5.1 (LRD)</c:v>
                </c:pt>
                <c:pt idx="6">
                  <c:v>Prog 5.2 (LTA)</c:v>
                </c:pt>
              </c:strCache>
            </c:strRef>
          </c:cat>
          <c:val>
            <c:numRef>
              <c:f>Graphs!$B$23:$B$29</c:f>
              <c:numCache>
                <c:formatCode>0%</c:formatCode>
                <c:ptCount val="7"/>
                <c:pt idx="0">
                  <c:v>0.33333333333333304</c:v>
                </c:pt>
                <c:pt idx="1">
                  <c:v>0.41666666666666707</c:v>
                </c:pt>
                <c:pt idx="2">
                  <c:v>0.66666666666666607</c:v>
                </c:pt>
                <c:pt idx="3">
                  <c:v>1</c:v>
                </c:pt>
                <c:pt idx="4">
                  <c:v>0.25</c:v>
                </c:pt>
                <c:pt idx="5">
                  <c:v>0.28571428571428609</c:v>
                </c:pt>
                <c:pt idx="6">
                  <c:v>0.2</c:v>
                </c:pt>
              </c:numCache>
            </c:numRef>
          </c:val>
        </c:ser>
        <c:ser>
          <c:idx val="1"/>
          <c:order val="1"/>
          <c:tx>
            <c:strRef>
              <c:f>Graphs!$C$22</c:f>
              <c:strCache>
                <c:ptCount val="1"/>
                <c:pt idx="0">
                  <c:v>Mid-year</c:v>
                </c:pt>
              </c:strCache>
            </c:strRef>
          </c:tx>
          <c:spPr>
            <a:solidFill>
              <a:schemeClr val="accent2">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Graphs!$A$23:$A$29</c:f>
              <c:strCache>
                <c:ptCount val="7"/>
                <c:pt idx="0">
                  <c:v>Prog 1</c:v>
                </c:pt>
                <c:pt idx="1">
                  <c:v>Prog 2</c:v>
                </c:pt>
                <c:pt idx="2">
                  <c:v>Prog 3</c:v>
                </c:pt>
                <c:pt idx="3">
                  <c:v>Prog 4</c:v>
                </c:pt>
                <c:pt idx="4">
                  <c:v>Prog 5</c:v>
                </c:pt>
                <c:pt idx="5">
                  <c:v>Prog 5.1 (LRD)</c:v>
                </c:pt>
                <c:pt idx="6">
                  <c:v>Prog 5.2 (LTA)</c:v>
                </c:pt>
              </c:strCache>
            </c:strRef>
          </c:cat>
          <c:val>
            <c:numRef>
              <c:f>Graphs!$C$23:$C$29</c:f>
              <c:numCache>
                <c:formatCode>0%</c:formatCode>
                <c:ptCount val="7"/>
                <c:pt idx="0">
                  <c:v>0.37500000000000006</c:v>
                </c:pt>
                <c:pt idx="1">
                  <c:v>0.4</c:v>
                </c:pt>
                <c:pt idx="2">
                  <c:v>0.66666666666666607</c:v>
                </c:pt>
                <c:pt idx="3">
                  <c:v>0.77777777777777812</c:v>
                </c:pt>
                <c:pt idx="4">
                  <c:v>0.20833333333333304</c:v>
                </c:pt>
                <c:pt idx="5">
                  <c:v>0.214285714285714</c:v>
                </c:pt>
                <c:pt idx="6">
                  <c:v>0.2</c:v>
                </c:pt>
              </c:numCache>
            </c:numRef>
          </c:val>
        </c:ser>
        <c:dLbls>
          <c:showVal val="1"/>
        </c:dLbls>
        <c:gapWidth val="65"/>
        <c:axId val="27598848"/>
        <c:axId val="27600384"/>
      </c:barChart>
      <c:catAx>
        <c:axId val="27598848"/>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000" b="1" i="0" u="none" strike="noStrike" kern="1200" cap="all" baseline="0">
                <a:solidFill>
                  <a:schemeClr val="dk1">
                    <a:lumMod val="75000"/>
                    <a:lumOff val="25000"/>
                  </a:schemeClr>
                </a:solidFill>
                <a:latin typeface="+mn-lt"/>
                <a:ea typeface="+mn-ea"/>
                <a:cs typeface="+mn-cs"/>
              </a:defRPr>
            </a:pPr>
            <a:endParaRPr lang="en-US"/>
          </a:p>
        </c:txPr>
        <c:crossAx val="27600384"/>
        <c:crosses val="autoZero"/>
        <c:auto val="1"/>
        <c:lblAlgn val="ctr"/>
        <c:lblOffset val="100"/>
      </c:catAx>
      <c:valAx>
        <c:axId val="27600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tickLblPos val="none"/>
        <c:crossAx val="27598848"/>
        <c:crosses val="autoZero"/>
        <c:crossBetween val="between"/>
      </c:valAx>
      <c:spPr>
        <a:noFill/>
        <a:ln>
          <a:noFill/>
        </a:ln>
        <a:effectLst/>
      </c:spPr>
    </c:plotArea>
    <c:legend>
      <c:legendPos val="b"/>
      <c:layout>
        <c:manualLayout>
          <c:xMode val="edge"/>
          <c:yMode val="edge"/>
          <c:x val="0.43570821284499306"/>
          <c:y val="0.93683726096583397"/>
          <c:w val="0.12858357431001496"/>
          <c:h val="5.0571949028516416E-2"/>
        </c:manualLayout>
      </c:layout>
      <c:spPr>
        <a:solidFill>
          <a:schemeClr val="lt1">
            <a:lumMod val="95000"/>
            <a:alpha val="39000"/>
          </a:schemeClr>
        </a:solid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5.2893700787401601E-3"/>
          <c:y val="2.3564814814814809E-2"/>
          <c:w val="0.98915507436570405"/>
          <c:h val="0.82100284339457619"/>
        </c:manualLayout>
      </c:layout>
      <c:barChart>
        <c:barDir val="col"/>
        <c:grouping val="clustered"/>
        <c:ser>
          <c:idx val="0"/>
          <c:order val="0"/>
          <c:tx>
            <c:strRef>
              <c:f>Graphs!$B$41</c:f>
              <c:strCache>
                <c:ptCount val="1"/>
                <c:pt idx="0">
                  <c:v>Achieved</c:v>
                </c:pt>
              </c:strCache>
            </c:strRef>
          </c:tx>
          <c:spPr>
            <a:solidFill>
              <a:srgbClr val="00B050"/>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Graphs!$A$42:$A$45</c:f>
              <c:strCache>
                <c:ptCount val="4"/>
                <c:pt idx="0">
                  <c:v>2012/13</c:v>
                </c:pt>
                <c:pt idx="1">
                  <c:v>2013/14</c:v>
                </c:pt>
                <c:pt idx="2">
                  <c:v>2014/15</c:v>
                </c:pt>
                <c:pt idx="3">
                  <c:v>2015/16</c:v>
                </c:pt>
              </c:strCache>
            </c:strRef>
          </c:cat>
          <c:val>
            <c:numRef>
              <c:f>Graphs!$B$42:$B$45</c:f>
              <c:numCache>
                <c:formatCode>0%</c:formatCode>
                <c:ptCount val="4"/>
                <c:pt idx="0">
                  <c:v>0.44</c:v>
                </c:pt>
                <c:pt idx="1">
                  <c:v>0.25</c:v>
                </c:pt>
                <c:pt idx="2">
                  <c:v>0.19</c:v>
                </c:pt>
                <c:pt idx="3">
                  <c:v>0.44186046511627908</c:v>
                </c:pt>
              </c:numCache>
            </c:numRef>
          </c:val>
        </c:ser>
        <c:ser>
          <c:idx val="1"/>
          <c:order val="1"/>
          <c:tx>
            <c:strRef>
              <c:f>Graphs!$C$41</c:f>
              <c:strCache>
                <c:ptCount val="1"/>
                <c:pt idx="0">
                  <c:v>Partially Achieved</c:v>
                </c:pt>
              </c:strCache>
            </c:strRef>
          </c:tx>
          <c:spPr>
            <a:solidFill>
              <a:srgbClr val="FFC000"/>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Graphs!$A$42:$A$45</c:f>
              <c:strCache>
                <c:ptCount val="4"/>
                <c:pt idx="0">
                  <c:v>2012/13</c:v>
                </c:pt>
                <c:pt idx="1">
                  <c:v>2013/14</c:v>
                </c:pt>
                <c:pt idx="2">
                  <c:v>2014/15</c:v>
                </c:pt>
                <c:pt idx="3">
                  <c:v>2015/16</c:v>
                </c:pt>
              </c:strCache>
            </c:strRef>
          </c:cat>
          <c:val>
            <c:numRef>
              <c:f>Graphs!$C$42:$C$45</c:f>
              <c:numCache>
                <c:formatCode>0%</c:formatCode>
                <c:ptCount val="4"/>
                <c:pt idx="0">
                  <c:v>0.2</c:v>
                </c:pt>
                <c:pt idx="1">
                  <c:v>0.19</c:v>
                </c:pt>
                <c:pt idx="2">
                  <c:v>0.22</c:v>
                </c:pt>
                <c:pt idx="3">
                  <c:v>0.30232558139534915</c:v>
                </c:pt>
              </c:numCache>
            </c:numRef>
          </c:val>
        </c:ser>
        <c:ser>
          <c:idx val="2"/>
          <c:order val="2"/>
          <c:tx>
            <c:strRef>
              <c:f>Graphs!$D$41</c:f>
              <c:strCache>
                <c:ptCount val="1"/>
                <c:pt idx="0">
                  <c:v>Not Achieved</c:v>
                </c:pt>
              </c:strCache>
            </c:strRef>
          </c:tx>
          <c:spPr>
            <a:solidFill>
              <a:srgbClr val="FF0000"/>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Graphs!$A$42:$A$45</c:f>
              <c:strCache>
                <c:ptCount val="4"/>
                <c:pt idx="0">
                  <c:v>2012/13</c:v>
                </c:pt>
                <c:pt idx="1">
                  <c:v>2013/14</c:v>
                </c:pt>
                <c:pt idx="2">
                  <c:v>2014/15</c:v>
                </c:pt>
                <c:pt idx="3">
                  <c:v>2015/16</c:v>
                </c:pt>
              </c:strCache>
            </c:strRef>
          </c:cat>
          <c:val>
            <c:numRef>
              <c:f>Graphs!$D$42:$D$45</c:f>
              <c:numCache>
                <c:formatCode>0%</c:formatCode>
                <c:ptCount val="4"/>
                <c:pt idx="0">
                  <c:v>0.36000000000000004</c:v>
                </c:pt>
                <c:pt idx="1">
                  <c:v>0.56000000000000005</c:v>
                </c:pt>
                <c:pt idx="2">
                  <c:v>0.59</c:v>
                </c:pt>
                <c:pt idx="3">
                  <c:v>0.25581395348837199</c:v>
                </c:pt>
              </c:numCache>
            </c:numRef>
          </c:val>
        </c:ser>
        <c:dLbls>
          <c:showVal val="1"/>
        </c:dLbls>
        <c:gapWidth val="65"/>
        <c:axId val="60821888"/>
        <c:axId val="60823424"/>
      </c:barChart>
      <c:catAx>
        <c:axId val="60821888"/>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000" b="1" i="0" u="none" strike="noStrike" kern="1200" cap="all" baseline="0">
                <a:solidFill>
                  <a:schemeClr val="dk1">
                    <a:lumMod val="75000"/>
                    <a:lumOff val="25000"/>
                  </a:schemeClr>
                </a:solidFill>
                <a:latin typeface="+mn-lt"/>
                <a:ea typeface="+mn-ea"/>
                <a:cs typeface="+mn-cs"/>
              </a:defRPr>
            </a:pPr>
            <a:endParaRPr lang="en-US"/>
          </a:p>
        </c:txPr>
        <c:crossAx val="60823424"/>
        <c:crosses val="autoZero"/>
        <c:auto val="1"/>
        <c:lblAlgn val="ctr"/>
        <c:lblOffset val="100"/>
      </c:catAx>
      <c:valAx>
        <c:axId val="608234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tickLblPos val="none"/>
        <c:crossAx val="60821888"/>
        <c:crosses val="autoZero"/>
        <c:crossBetween val="between"/>
      </c:valAx>
      <c:spPr>
        <a:noFill/>
        <a:ln>
          <a:noFill/>
        </a:ln>
        <a:effectLst/>
      </c:spPr>
    </c:plotArea>
    <c:legend>
      <c:legendPos val="b"/>
      <c:layout>
        <c:manualLayout>
          <c:xMode val="edge"/>
          <c:yMode val="edge"/>
          <c:x val="0.30052413575359405"/>
          <c:y val="0.92448174197543387"/>
          <c:w val="0.39895158445594509"/>
          <c:h val="7.1316581311922311E-2"/>
        </c:manualLayout>
      </c:layout>
      <c:spPr>
        <a:solidFill>
          <a:schemeClr val="lt1">
            <a:lumMod val="95000"/>
            <a:alpha val="39000"/>
          </a:schemeClr>
        </a:solid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
          <c:y val="2.3148148148148102E-2"/>
          <c:w val="1"/>
          <c:h val="0.86713764946048411"/>
        </c:manualLayout>
      </c:layout>
      <c:lineChart>
        <c:grouping val="standard"/>
        <c:ser>
          <c:idx val="0"/>
          <c:order val="0"/>
          <c:tx>
            <c:strRef>
              <c:f>Graphs!$D$61</c:f>
              <c:strCache>
                <c:ptCount val="1"/>
                <c:pt idx="0">
                  <c:v>Achievement</c:v>
                </c:pt>
              </c:strCache>
            </c:strRef>
          </c:tx>
          <c:spPr>
            <a:ln w="25400" cap="rnd">
              <a:solidFill>
                <a:schemeClr val="lt1"/>
              </a:solidFill>
              <a:round/>
            </a:ln>
            <a:effectLst>
              <a:outerShdw dist="25400" dir="2700000" algn="tl" rotWithShape="0">
                <a:schemeClr val="accent1"/>
              </a:outerShdw>
            </a:effectLst>
          </c:spPr>
          <c:marker>
            <c:symbol val="none"/>
          </c:marker>
          <c:dLbls>
            <c:spPr>
              <a:solidFill>
                <a:schemeClr val="accent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accent1">
                          <a:lumMod val="60000"/>
                          <a:lumOff val="40000"/>
                        </a:schemeClr>
                      </a:solidFill>
                    </a:ln>
                    <a:effectLst/>
                  </c:spPr>
                </c15:leaderLines>
              </c:ext>
            </c:extLst>
          </c:dLbls>
          <c:cat>
            <c:strRef>
              <c:f>Graphs!$C$62:$C$65</c:f>
              <c:strCache>
                <c:ptCount val="4"/>
                <c:pt idx="0">
                  <c:v>Quarter 1</c:v>
                </c:pt>
                <c:pt idx="1">
                  <c:v>Quarter 2</c:v>
                </c:pt>
                <c:pt idx="2">
                  <c:v>Quarter 3</c:v>
                </c:pt>
                <c:pt idx="3">
                  <c:v>Quarter 4</c:v>
                </c:pt>
              </c:strCache>
            </c:strRef>
          </c:cat>
          <c:val>
            <c:numRef>
              <c:f>Graphs!$D$62:$D$65</c:f>
              <c:numCache>
                <c:formatCode>0%</c:formatCode>
                <c:ptCount val="4"/>
                <c:pt idx="0">
                  <c:v>0.49333333333333301</c:v>
                </c:pt>
                <c:pt idx="1">
                  <c:v>0.293333333333333</c:v>
                </c:pt>
                <c:pt idx="2">
                  <c:v>0.3266666666666671</c:v>
                </c:pt>
                <c:pt idx="3">
                  <c:v>0.55000000000000004</c:v>
                </c:pt>
              </c:numCache>
            </c:numRef>
          </c:val>
        </c:ser>
        <c:dLbls>
          <c:showVal val="1"/>
        </c:dLbls>
        <c:dropLines>
          <c:spPr>
            <a:ln w="9525" cap="flat" cmpd="sng" algn="ctr">
              <a:gradFill>
                <a:gsLst>
                  <a:gs pos="0">
                    <a:schemeClr val="lt1"/>
                  </a:gs>
                  <a:gs pos="100000">
                    <a:schemeClr val="lt1">
                      <a:alpha val="0"/>
                    </a:schemeClr>
                  </a:gs>
                </a:gsLst>
                <a:lin ang="5400000" scaled="0"/>
              </a:gradFill>
              <a:round/>
            </a:ln>
            <a:effectLst/>
          </c:spPr>
        </c:dropLines>
        <c:marker val="1"/>
        <c:axId val="77875840"/>
        <c:axId val="77889920"/>
      </c:lineChart>
      <c:catAx>
        <c:axId val="7787584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spc="30" baseline="0">
                <a:solidFill>
                  <a:schemeClr val="lt1"/>
                </a:solidFill>
                <a:latin typeface="+mn-lt"/>
                <a:ea typeface="+mn-ea"/>
                <a:cs typeface="+mn-cs"/>
              </a:defRPr>
            </a:pPr>
            <a:endParaRPr lang="en-US"/>
          </a:p>
        </c:txPr>
        <c:crossAx val="77889920"/>
        <c:crosses val="autoZero"/>
        <c:auto val="1"/>
        <c:lblAlgn val="ctr"/>
        <c:lblOffset val="100"/>
      </c:catAx>
      <c:valAx>
        <c:axId val="77889920"/>
        <c:scaling>
          <c:orientation val="minMax"/>
        </c:scaling>
        <c:delete val="1"/>
        <c:axPos val="l"/>
        <c:numFmt formatCode="0%" sourceLinked="1"/>
        <c:majorTickMark val="none"/>
        <c:tickLblPos val="none"/>
        <c:crossAx val="77875840"/>
        <c:crosses val="autoZero"/>
        <c:crossBetween val="between"/>
      </c:valAx>
      <c:spPr>
        <a:noFill/>
        <a:ln>
          <a:noFill/>
        </a:ln>
        <a:effectLst/>
      </c:spPr>
    </c:plotArea>
    <c:plotVisOnly val="1"/>
    <c:dispBlanksAs val="gap"/>
  </c:chart>
  <c:spPr>
    <a:solidFill>
      <a:schemeClr val="accent1"/>
    </a:solidFill>
    <a:ln w="9525" cap="flat" cmpd="sng" algn="ctr">
      <a:solidFill>
        <a:schemeClr val="lt1">
          <a:lumMod val="8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43C779-0E4F-5944-BC5B-80225CF2A52F}" type="datetimeFigureOut">
              <a:rPr lang="en-US" smtClean="0"/>
              <a:pPr/>
              <a:t>2/22/2016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BD8973-A30F-6E49-80BA-E6CC4A8C9EC7}" type="slidenum">
              <a:rPr lang="en-US" smtClean="0"/>
              <a:pPr/>
              <a:t>‹#›</a:t>
            </a:fld>
            <a:endParaRPr lang="en-US" dirty="0"/>
          </a:p>
        </p:txBody>
      </p:sp>
    </p:spTree>
    <p:extLst>
      <p:ext uri="{BB962C8B-B14F-4D97-AF65-F5344CB8AC3E}">
        <p14:creationId xmlns:p14="http://schemas.microsoft.com/office/powerpoint/2010/main" xmlns="" val="2038908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85433A-016B-EB4D-B397-3A5C0D9B1556}" type="datetimeFigureOut">
              <a:rPr lang="en-US" smtClean="0"/>
              <a:pPr/>
              <a:t>2/22/2016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3C99D-9873-964C-8B29-AE0235D99399}" type="slidenum">
              <a:rPr lang="en-US" smtClean="0"/>
              <a:pPr/>
              <a:t>‹#›</a:t>
            </a:fld>
            <a:endParaRPr lang="en-US" dirty="0"/>
          </a:p>
        </p:txBody>
      </p:sp>
    </p:spTree>
    <p:extLst>
      <p:ext uri="{BB962C8B-B14F-4D97-AF65-F5344CB8AC3E}">
        <p14:creationId xmlns:p14="http://schemas.microsoft.com/office/powerpoint/2010/main" xmlns="" val="7148733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11</a:t>
            </a:fld>
            <a:endParaRPr lang="en-ZA" sz="1200" dirty="0">
              <a:solidFill>
                <a:srgbClr val="000000"/>
              </a:solidFill>
            </a:endParaRPr>
          </a:p>
        </p:txBody>
      </p:sp>
    </p:spTree>
    <p:extLst>
      <p:ext uri="{BB962C8B-B14F-4D97-AF65-F5344CB8AC3E}">
        <p14:creationId xmlns:p14="http://schemas.microsoft.com/office/powerpoint/2010/main" xmlns="" val="596516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21</a:t>
            </a:fld>
            <a:endParaRPr lang="en-ZA" sz="1200" dirty="0">
              <a:solidFill>
                <a:srgbClr val="000000"/>
              </a:solidFill>
            </a:endParaRPr>
          </a:p>
        </p:txBody>
      </p:sp>
    </p:spTree>
    <p:extLst>
      <p:ext uri="{BB962C8B-B14F-4D97-AF65-F5344CB8AC3E}">
        <p14:creationId xmlns:p14="http://schemas.microsoft.com/office/powerpoint/2010/main" xmlns="" val="278722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22</a:t>
            </a:fld>
            <a:endParaRPr lang="en-ZA" sz="1200" dirty="0">
              <a:solidFill>
                <a:srgbClr val="000000"/>
              </a:solidFill>
            </a:endParaRPr>
          </a:p>
        </p:txBody>
      </p:sp>
    </p:spTree>
    <p:extLst>
      <p:ext uri="{BB962C8B-B14F-4D97-AF65-F5344CB8AC3E}">
        <p14:creationId xmlns:p14="http://schemas.microsoft.com/office/powerpoint/2010/main" xmlns=""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pPr eaLnBrk="1" hangingPunct="1">
                <a:spcBef>
                  <a:spcPct val="0"/>
                </a:spcBef>
              </a:pPr>
              <a:t>23</a:t>
            </a:fld>
            <a:endParaRPr lang="en-ZA" altLang="en-US" dirty="0" smtClean="0"/>
          </a:p>
        </p:txBody>
      </p:sp>
    </p:spTree>
    <p:extLst>
      <p:ext uri="{BB962C8B-B14F-4D97-AF65-F5344CB8AC3E}">
        <p14:creationId xmlns:p14="http://schemas.microsoft.com/office/powerpoint/2010/main" xmlns="" val="1101513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25</a:t>
            </a:fld>
            <a:endParaRPr lang="en-ZA" sz="1200" dirty="0">
              <a:solidFill>
                <a:srgbClr val="000000"/>
              </a:solidFill>
            </a:endParaRPr>
          </a:p>
        </p:txBody>
      </p:sp>
    </p:spTree>
    <p:extLst>
      <p:ext uri="{BB962C8B-B14F-4D97-AF65-F5344CB8AC3E}">
        <p14:creationId xmlns:p14="http://schemas.microsoft.com/office/powerpoint/2010/main" xmlns="" val="1801979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26</a:t>
            </a:fld>
            <a:endParaRPr lang="en-ZA" sz="1200" dirty="0">
              <a:solidFill>
                <a:srgbClr val="000000"/>
              </a:solidFill>
            </a:endParaRPr>
          </a:p>
        </p:txBody>
      </p:sp>
    </p:spTree>
    <p:extLst>
      <p:ext uri="{BB962C8B-B14F-4D97-AF65-F5344CB8AC3E}">
        <p14:creationId xmlns:p14="http://schemas.microsoft.com/office/powerpoint/2010/main" xmlns="" val="635723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27</a:t>
            </a:fld>
            <a:endParaRPr lang="en-ZA" sz="1200" dirty="0">
              <a:solidFill>
                <a:srgbClr val="000000"/>
              </a:solidFill>
            </a:endParaRPr>
          </a:p>
        </p:txBody>
      </p:sp>
    </p:spTree>
    <p:extLst>
      <p:ext uri="{BB962C8B-B14F-4D97-AF65-F5344CB8AC3E}">
        <p14:creationId xmlns:p14="http://schemas.microsoft.com/office/powerpoint/2010/main" xmlns="" val="1125898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solidFill>
                  <a:prstClr val="black"/>
                </a:solidFill>
              </a:rPr>
              <a:pPr eaLnBrk="1" hangingPunct="1">
                <a:spcBef>
                  <a:spcPct val="0"/>
                </a:spcBef>
              </a:pPr>
              <a:t>28</a:t>
            </a:fld>
            <a:endParaRPr lang="en-ZA" altLang="en-US" dirty="0" smtClean="0">
              <a:solidFill>
                <a:prstClr val="black"/>
              </a:solidFill>
            </a:endParaRPr>
          </a:p>
        </p:txBody>
      </p:sp>
    </p:spTree>
    <p:extLst>
      <p:ext uri="{BB962C8B-B14F-4D97-AF65-F5344CB8AC3E}">
        <p14:creationId xmlns:p14="http://schemas.microsoft.com/office/powerpoint/2010/main" xmlns="" val="366071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30</a:t>
            </a:fld>
            <a:endParaRPr lang="en-ZA" sz="1200" dirty="0">
              <a:solidFill>
                <a:srgbClr val="000000"/>
              </a:solidFill>
            </a:endParaRPr>
          </a:p>
        </p:txBody>
      </p:sp>
    </p:spTree>
    <p:extLst>
      <p:ext uri="{BB962C8B-B14F-4D97-AF65-F5344CB8AC3E}">
        <p14:creationId xmlns:p14="http://schemas.microsoft.com/office/powerpoint/2010/main" xmlns="" val="2089018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pPr eaLnBrk="1" hangingPunct="1">
                <a:spcBef>
                  <a:spcPct val="0"/>
                </a:spcBef>
              </a:pPr>
              <a:t>31</a:t>
            </a:fld>
            <a:endParaRPr lang="en-ZA" altLang="en-US" dirty="0" smtClean="0"/>
          </a:p>
        </p:txBody>
      </p:sp>
    </p:spTree>
    <p:extLst>
      <p:ext uri="{BB962C8B-B14F-4D97-AF65-F5344CB8AC3E}">
        <p14:creationId xmlns:p14="http://schemas.microsoft.com/office/powerpoint/2010/main" xmlns="" val="1131176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33</a:t>
            </a:fld>
            <a:endParaRPr lang="en-ZA" sz="1200" dirty="0">
              <a:solidFill>
                <a:srgbClr val="000000"/>
              </a:solidFill>
            </a:endParaRPr>
          </a:p>
        </p:txBody>
      </p:sp>
    </p:spTree>
    <p:extLst>
      <p:ext uri="{BB962C8B-B14F-4D97-AF65-F5344CB8AC3E}">
        <p14:creationId xmlns:p14="http://schemas.microsoft.com/office/powerpoint/2010/main" xmlns="" val="191454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12</a:t>
            </a:fld>
            <a:endParaRPr lang="en-ZA" sz="1200" dirty="0">
              <a:solidFill>
                <a:srgbClr val="000000"/>
              </a:solidFill>
            </a:endParaRPr>
          </a:p>
        </p:txBody>
      </p:sp>
    </p:spTree>
    <p:extLst>
      <p:ext uri="{BB962C8B-B14F-4D97-AF65-F5344CB8AC3E}">
        <p14:creationId xmlns:p14="http://schemas.microsoft.com/office/powerpoint/2010/main" xmlns="" val="1615277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34</a:t>
            </a:fld>
            <a:endParaRPr lang="en-ZA" sz="1200" dirty="0">
              <a:solidFill>
                <a:srgbClr val="000000"/>
              </a:solidFill>
            </a:endParaRPr>
          </a:p>
        </p:txBody>
      </p:sp>
    </p:spTree>
    <p:extLst>
      <p:ext uri="{BB962C8B-B14F-4D97-AF65-F5344CB8AC3E}">
        <p14:creationId xmlns:p14="http://schemas.microsoft.com/office/powerpoint/2010/main" xmlns="" val="756898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35</a:t>
            </a:fld>
            <a:endParaRPr lang="en-ZA" sz="1200" dirty="0">
              <a:solidFill>
                <a:srgbClr val="000000"/>
              </a:solidFill>
            </a:endParaRPr>
          </a:p>
        </p:txBody>
      </p:sp>
    </p:spTree>
    <p:extLst>
      <p:ext uri="{BB962C8B-B14F-4D97-AF65-F5344CB8AC3E}">
        <p14:creationId xmlns:p14="http://schemas.microsoft.com/office/powerpoint/2010/main" xmlns="" val="1908973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36</a:t>
            </a:fld>
            <a:endParaRPr lang="en-ZA" sz="1200" dirty="0">
              <a:solidFill>
                <a:srgbClr val="000000"/>
              </a:solidFill>
            </a:endParaRPr>
          </a:p>
        </p:txBody>
      </p:sp>
    </p:spTree>
    <p:extLst>
      <p:ext uri="{BB962C8B-B14F-4D97-AF65-F5344CB8AC3E}">
        <p14:creationId xmlns:p14="http://schemas.microsoft.com/office/powerpoint/2010/main" xmlns="" val="1734575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solidFill>
                  <a:prstClr val="black"/>
                </a:solidFill>
              </a:rPr>
              <a:pPr eaLnBrk="1" hangingPunct="1">
                <a:spcBef>
                  <a:spcPct val="0"/>
                </a:spcBef>
              </a:pPr>
              <a:t>37</a:t>
            </a:fld>
            <a:endParaRPr lang="en-ZA" altLang="en-US" dirty="0" smtClean="0">
              <a:solidFill>
                <a:prstClr val="black"/>
              </a:solidFill>
            </a:endParaRPr>
          </a:p>
        </p:txBody>
      </p:sp>
    </p:spTree>
    <p:extLst>
      <p:ext uri="{BB962C8B-B14F-4D97-AF65-F5344CB8AC3E}">
        <p14:creationId xmlns:p14="http://schemas.microsoft.com/office/powerpoint/2010/main" xmlns="" val="2038664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38</a:t>
            </a:fld>
            <a:endParaRPr lang="en-ZA" sz="1200" dirty="0">
              <a:solidFill>
                <a:srgbClr val="000000"/>
              </a:solidFill>
            </a:endParaRPr>
          </a:p>
        </p:txBody>
      </p:sp>
    </p:spTree>
    <p:extLst>
      <p:ext uri="{BB962C8B-B14F-4D97-AF65-F5344CB8AC3E}">
        <p14:creationId xmlns:p14="http://schemas.microsoft.com/office/powerpoint/2010/main" xmlns="" val="1129566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39</a:t>
            </a:fld>
            <a:endParaRPr lang="en-ZA" sz="1200" dirty="0">
              <a:solidFill>
                <a:srgbClr val="000000"/>
              </a:solidFill>
            </a:endParaRPr>
          </a:p>
        </p:txBody>
      </p:sp>
    </p:spTree>
    <p:extLst>
      <p:ext uri="{BB962C8B-B14F-4D97-AF65-F5344CB8AC3E}">
        <p14:creationId xmlns:p14="http://schemas.microsoft.com/office/powerpoint/2010/main" xmlns="" val="408523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40</a:t>
            </a:fld>
            <a:endParaRPr lang="en-ZA" sz="1200" dirty="0">
              <a:solidFill>
                <a:srgbClr val="000000"/>
              </a:solidFill>
            </a:endParaRPr>
          </a:p>
        </p:txBody>
      </p:sp>
    </p:spTree>
    <p:extLst>
      <p:ext uri="{BB962C8B-B14F-4D97-AF65-F5344CB8AC3E}">
        <p14:creationId xmlns:p14="http://schemas.microsoft.com/office/powerpoint/2010/main" xmlns="" val="184803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pPr eaLnBrk="1" hangingPunct="1">
                <a:spcBef>
                  <a:spcPct val="0"/>
                </a:spcBef>
              </a:pPr>
              <a:t>41</a:t>
            </a:fld>
            <a:endParaRPr lang="en-ZA" altLang="en-US" dirty="0" smtClean="0"/>
          </a:p>
        </p:txBody>
      </p:sp>
    </p:spTree>
    <p:extLst>
      <p:ext uri="{BB962C8B-B14F-4D97-AF65-F5344CB8AC3E}">
        <p14:creationId xmlns:p14="http://schemas.microsoft.com/office/powerpoint/2010/main" xmlns="" val="749241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pPr eaLnBrk="1" hangingPunct="1">
                <a:spcBef>
                  <a:spcPct val="0"/>
                </a:spcBef>
              </a:pPr>
              <a:t>42</a:t>
            </a:fld>
            <a:endParaRPr lang="en-ZA" altLang="en-US" dirty="0" smtClean="0"/>
          </a:p>
        </p:txBody>
      </p:sp>
    </p:spTree>
    <p:extLst>
      <p:ext uri="{BB962C8B-B14F-4D97-AF65-F5344CB8AC3E}">
        <p14:creationId xmlns:p14="http://schemas.microsoft.com/office/powerpoint/2010/main" xmlns="" val="137806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13</a:t>
            </a:fld>
            <a:endParaRPr lang="en-ZA" sz="1200" dirty="0">
              <a:solidFill>
                <a:srgbClr val="000000"/>
              </a:solidFill>
            </a:endParaRPr>
          </a:p>
        </p:txBody>
      </p:sp>
    </p:spTree>
    <p:extLst>
      <p:ext uri="{BB962C8B-B14F-4D97-AF65-F5344CB8AC3E}">
        <p14:creationId xmlns:p14="http://schemas.microsoft.com/office/powerpoint/2010/main" xmlns="" val="783368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237EB4-5903-4994-929B-C09504984FD6}" type="slidenum">
              <a:rPr lang="en-ZA" altLang="en-US" smtClean="0"/>
              <a:pPr eaLnBrk="1" hangingPunct="1">
                <a:spcBef>
                  <a:spcPct val="0"/>
                </a:spcBef>
              </a:pPr>
              <a:t>14</a:t>
            </a:fld>
            <a:endParaRPr lang="en-ZA" altLang="en-US" dirty="0" smtClean="0"/>
          </a:p>
        </p:txBody>
      </p:sp>
    </p:spTree>
    <p:extLst>
      <p:ext uri="{BB962C8B-B14F-4D97-AF65-F5344CB8AC3E}">
        <p14:creationId xmlns:p14="http://schemas.microsoft.com/office/powerpoint/2010/main" xmlns="" val="35005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16</a:t>
            </a:fld>
            <a:endParaRPr lang="en-ZA" sz="1200" dirty="0">
              <a:solidFill>
                <a:srgbClr val="000000"/>
              </a:solidFill>
            </a:endParaRPr>
          </a:p>
        </p:txBody>
      </p:sp>
    </p:spTree>
    <p:extLst>
      <p:ext uri="{BB962C8B-B14F-4D97-AF65-F5344CB8AC3E}">
        <p14:creationId xmlns:p14="http://schemas.microsoft.com/office/powerpoint/2010/main" xmlns="" val="521595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17</a:t>
            </a:fld>
            <a:endParaRPr lang="en-ZA" sz="1200" dirty="0">
              <a:solidFill>
                <a:srgbClr val="000000"/>
              </a:solidFill>
            </a:endParaRPr>
          </a:p>
        </p:txBody>
      </p:sp>
    </p:spTree>
    <p:extLst>
      <p:ext uri="{BB962C8B-B14F-4D97-AF65-F5344CB8AC3E}">
        <p14:creationId xmlns:p14="http://schemas.microsoft.com/office/powerpoint/2010/main" xmlns=""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18</a:t>
            </a:fld>
            <a:endParaRPr lang="en-ZA" sz="1200" dirty="0">
              <a:solidFill>
                <a:srgbClr val="000000"/>
              </a:solidFill>
            </a:endParaRPr>
          </a:p>
        </p:txBody>
      </p:sp>
    </p:spTree>
    <p:extLst>
      <p:ext uri="{BB962C8B-B14F-4D97-AF65-F5344CB8AC3E}">
        <p14:creationId xmlns:p14="http://schemas.microsoft.com/office/powerpoint/2010/main" xmlns=""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19</a:t>
            </a:fld>
            <a:endParaRPr lang="en-ZA" sz="1200" dirty="0">
              <a:solidFill>
                <a:srgbClr val="000000"/>
              </a:solidFill>
            </a:endParaRPr>
          </a:p>
        </p:txBody>
      </p:sp>
    </p:spTree>
    <p:extLst>
      <p:ext uri="{BB962C8B-B14F-4D97-AF65-F5344CB8AC3E}">
        <p14:creationId xmlns:p14="http://schemas.microsoft.com/office/powerpoint/2010/main" xmlns="" val="294702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tabLst>
                <a:tab pos="571500" algn="l"/>
              </a:tabLst>
            </a:pPr>
            <a:endParaRPr lang="en-ZA" dirty="0">
              <a:solidFill>
                <a:srgbClr val="FF0000"/>
              </a:solidFill>
              <a:latin typeface="Arial" charset="0"/>
              <a:cs typeface="Arial"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921322-E6B8-4542-9F09-3AD9EEE46870}" type="slidenum">
              <a:rPr lang="en-ZA" sz="1200">
                <a:solidFill>
                  <a:srgbClr val="000000"/>
                </a:solidFill>
              </a:rPr>
              <a:pPr/>
              <a:t>20</a:t>
            </a:fld>
            <a:endParaRPr lang="en-ZA" sz="1200" dirty="0">
              <a:solidFill>
                <a:srgbClr val="000000"/>
              </a:solidFill>
            </a:endParaRPr>
          </a:p>
        </p:txBody>
      </p:sp>
    </p:spTree>
    <p:extLst>
      <p:ext uri="{BB962C8B-B14F-4D97-AF65-F5344CB8AC3E}">
        <p14:creationId xmlns:p14="http://schemas.microsoft.com/office/powerpoint/2010/main" xmlns="" val="861021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DLR Powerpoint Presentation.jpg"/>
          <p:cNvPicPr>
            <a:picLocks noChangeAspect="1"/>
          </p:cNvPicPr>
          <p:nvPr/>
        </p:nvPicPr>
        <p:blipFill rotWithShape="1">
          <a:blip r:embed="rId2"/>
          <a:srcRect b="20133"/>
          <a:stretch/>
        </p:blipFill>
        <p:spPr>
          <a:xfrm>
            <a:off x="-5972" y="0"/>
            <a:ext cx="9149972" cy="5733256"/>
          </a:xfrm>
          <a:prstGeom prst="rect">
            <a:avLst/>
          </a:prstGeom>
        </p:spPr>
      </p:pic>
      <p:sp>
        <p:nvSpPr>
          <p:cNvPr id="2" name="Title 1"/>
          <p:cNvSpPr>
            <a:spLocks noGrp="1"/>
          </p:cNvSpPr>
          <p:nvPr>
            <p:ph type="ctrTitle"/>
          </p:nvPr>
        </p:nvSpPr>
        <p:spPr>
          <a:xfrm>
            <a:off x="685800" y="1295401"/>
            <a:ext cx="7772400" cy="147002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051174"/>
            <a:ext cx="6400800" cy="1752600"/>
          </a:xfr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DG INITIALS.............................</a:t>
            </a:r>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12744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2"/>
            <a:ext cx="8229600" cy="398903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smtClean="0"/>
              <a:t>DG INITIALS.............................</a:t>
            </a:r>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4299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2"/>
            <a:ext cx="4038600" cy="4038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114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4"/>
          <p:cNvSpPr>
            <a:spLocks noGrp="1"/>
          </p:cNvSpPr>
          <p:nvPr>
            <p:ph type="ftr" sz="quarter" idx="11"/>
          </p:nvPr>
        </p:nvSpPr>
        <p:spPr>
          <a:xfrm>
            <a:off x="3124200" y="6356352"/>
            <a:ext cx="2895600" cy="365125"/>
          </a:xfrm>
        </p:spPr>
        <p:txBody>
          <a:bodyPr/>
          <a:lstStyle/>
          <a:p>
            <a:r>
              <a:rPr lang="en-US" dirty="0" smtClean="0"/>
              <a:t>DG INITIALS.............................</a:t>
            </a:r>
            <a:endParaRPr lang="en-US" dirty="0"/>
          </a:p>
        </p:txBody>
      </p:sp>
      <p:sp>
        <p:nvSpPr>
          <p:cNvPr id="14" name="Slide Number Placeholder 5"/>
          <p:cNvSpPr>
            <a:spLocks noGrp="1"/>
          </p:cNvSpPr>
          <p:nvPr>
            <p:ph type="sldNum" sz="quarter" idx="12"/>
          </p:nvPr>
        </p:nvSpPr>
        <p:spPr>
          <a:xfrm>
            <a:off x="6553200" y="6356352"/>
            <a:ext cx="21336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8136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544312"/>
            <a:ext cx="9144000" cy="1313688"/>
          </a:xfrm>
          <a:prstGeom prst="rect">
            <a:avLst/>
          </a:prstGeom>
        </p:spPr>
      </p:pic>
      <p:sp>
        <p:nvSpPr>
          <p:cNvPr id="8" name="Footer Placeholder 4"/>
          <p:cNvSpPr>
            <a:spLocks noGrp="1"/>
          </p:cNvSpPr>
          <p:nvPr>
            <p:ph type="ftr" sz="quarter" idx="11"/>
          </p:nvPr>
        </p:nvSpPr>
        <p:spPr>
          <a:xfrm>
            <a:off x="3124200" y="6356352"/>
            <a:ext cx="2895600" cy="365125"/>
          </a:xfrm>
        </p:spPr>
        <p:txBody>
          <a:bodyPr/>
          <a:lstStyle/>
          <a:p>
            <a:r>
              <a:rPr lang="en-US" dirty="0" smtClean="0"/>
              <a:t>DG INITIALS.............................</a:t>
            </a:r>
            <a:endParaRPr lang="en-US" dirty="0"/>
          </a:p>
        </p:txBody>
      </p:sp>
      <p:sp>
        <p:nvSpPr>
          <p:cNvPr id="9" name="Slide Number Placeholder 5"/>
          <p:cNvSpPr>
            <a:spLocks noGrp="1"/>
          </p:cNvSpPr>
          <p:nvPr>
            <p:ph type="sldNum" sz="quarter" idx="12"/>
          </p:nvPr>
        </p:nvSpPr>
        <p:spPr>
          <a:xfrm>
            <a:off x="6553200" y="6356352"/>
            <a:ext cx="21336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2893659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39441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DG INITIALS.............................</a:t>
            </a:r>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938F2-5168-4B3A-8FCA-5A188010D12C}" type="slidenum">
              <a:rPr lang="en-US" smtClean="0"/>
              <a:pPr/>
              <a:t>‹#›</a:t>
            </a:fld>
            <a:endParaRPr lang="en-US" dirty="0"/>
          </a:p>
        </p:txBody>
      </p:sp>
      <p:pic>
        <p:nvPicPr>
          <p:cNvPr id="7" name="Picture 6"/>
          <p:cNvPicPr>
            <a:picLocks noChangeAspect="1"/>
          </p:cNvPicPr>
          <p:nvPr/>
        </p:nvPicPr>
        <p:blipFill rotWithShape="1">
          <a:blip r:embed="rId6" cstate="print">
            <a:extLst>
              <a:ext uri="{28A0092B-C50C-407E-A947-70E740481C1C}">
                <a14:useLocalDpi xmlns:a14="http://schemas.microsoft.com/office/drawing/2010/main" xmlns="" val="0"/>
              </a:ext>
            </a:extLst>
          </a:blip>
          <a:srcRect l="450"/>
          <a:stretch/>
        </p:blipFill>
        <p:spPr>
          <a:xfrm>
            <a:off x="0" y="5544312"/>
            <a:ext cx="9144000" cy="1313688"/>
          </a:xfrm>
          <a:prstGeom prst="rect">
            <a:avLst/>
          </a:prstGeom>
        </p:spPr>
      </p:pic>
      <p:sp>
        <p:nvSpPr>
          <p:cNvPr id="9" name="Slide Number Placeholder 5"/>
          <p:cNvSpPr txBox="1">
            <a:spLocks/>
          </p:cNvSpPr>
          <p:nvPr/>
        </p:nvSpPr>
        <p:spPr>
          <a:xfrm>
            <a:off x="6553200" y="6356352"/>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2938F2-5168-4B3A-8FCA-5A188010D12C}" type="slidenum">
              <a:rPr lang="en-US" sz="1200" smtClean="0"/>
              <a:pPr algn="r"/>
              <a:t>‹#›</a:t>
            </a:fld>
            <a:endParaRPr lang="en-US" dirty="0"/>
          </a:p>
        </p:txBody>
      </p:sp>
    </p:spTree>
    <p:extLst>
      <p:ext uri="{BB962C8B-B14F-4D97-AF65-F5344CB8AC3E}">
        <p14:creationId xmlns:p14="http://schemas.microsoft.com/office/powerpoint/2010/main" xmlns="" val="148447350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950" y="938784"/>
            <a:ext cx="8877795" cy="4157472"/>
          </a:xfrm>
        </p:spPr>
        <p:txBody>
          <a:bodyPr>
            <a:normAutofit/>
          </a:bodyPr>
          <a:lstStyle/>
          <a:p>
            <a:pPr fontAlgn="base">
              <a:spcBef>
                <a:spcPct val="0"/>
              </a:spcBef>
              <a:spcAft>
                <a:spcPct val="0"/>
              </a:spcAft>
            </a:pPr>
            <a:r>
              <a:rPr lang="en-ZA" sz="3600" b="1" kern="0" dirty="0" smtClean="0">
                <a:solidFill>
                  <a:srgbClr val="000000"/>
                </a:solidFill>
                <a:latin typeface="Century Gothic" pitchFamily="34" charset="0"/>
                <a:ea typeface="ＭＳ Ｐゴシック"/>
                <a:cs typeface="Arial" charset="0"/>
              </a:rPr>
              <a:t>QUARTER 2 </a:t>
            </a:r>
            <a:r>
              <a:rPr lang="en-US" sz="3600" b="1" kern="0" dirty="0" smtClean="0">
                <a:solidFill>
                  <a:srgbClr val="000000"/>
                </a:solidFill>
                <a:latin typeface="Century Gothic" pitchFamily="34" charset="0"/>
                <a:ea typeface="ＭＳ Ｐゴシック"/>
              </a:rPr>
              <a:t>PERFORMANCE  REPORT</a:t>
            </a:r>
          </a:p>
          <a:p>
            <a:pPr fontAlgn="base">
              <a:spcBef>
                <a:spcPts val="1200"/>
              </a:spcBef>
              <a:spcAft>
                <a:spcPct val="0"/>
              </a:spcAft>
            </a:pPr>
            <a:r>
              <a:rPr lang="en-US" b="1" kern="0" dirty="0" smtClean="0">
                <a:solidFill>
                  <a:srgbClr val="000000"/>
                </a:solidFill>
                <a:latin typeface="Century Gothic" pitchFamily="34" charset="0"/>
                <a:ea typeface="ＭＳ Ｐゴシック"/>
              </a:rPr>
              <a:t>2015/16 </a:t>
            </a:r>
            <a:r>
              <a:rPr lang="en-US" b="1" kern="0" dirty="0">
                <a:solidFill>
                  <a:srgbClr val="000000"/>
                </a:solidFill>
                <a:latin typeface="Century Gothic" pitchFamily="34" charset="0"/>
                <a:ea typeface="ＭＳ Ｐゴシック"/>
              </a:rPr>
              <a:t>FINANCIAL YEAR</a:t>
            </a:r>
          </a:p>
          <a:p>
            <a:pPr fontAlgn="base">
              <a:spcBef>
                <a:spcPts val="4200"/>
              </a:spcBef>
              <a:spcAft>
                <a:spcPct val="0"/>
              </a:spcAft>
            </a:pPr>
            <a:r>
              <a:rPr lang="en-ZA" b="1" kern="0" dirty="0">
                <a:solidFill>
                  <a:srgbClr val="000000"/>
                </a:solidFill>
                <a:latin typeface="Century Gothic" pitchFamily="34" charset="0"/>
                <a:ea typeface="ＭＳ Ｐゴシック"/>
              </a:rPr>
              <a:t>PRESENTATION TO THE PORTFOLIO COMMITTEE ON RURAL DEVELOPMENT AND LAND REFORM</a:t>
            </a:r>
          </a:p>
          <a:p>
            <a:pPr fontAlgn="base">
              <a:spcBef>
                <a:spcPts val="2400"/>
              </a:spcBef>
              <a:spcAft>
                <a:spcPct val="0"/>
              </a:spcAft>
            </a:pPr>
            <a:r>
              <a:rPr lang="en-ZA" b="1" kern="0" dirty="0" smtClean="0">
                <a:solidFill>
                  <a:srgbClr val="000000"/>
                </a:solidFill>
                <a:latin typeface="Century Gothic" pitchFamily="34" charset="0"/>
                <a:ea typeface="ＭＳ Ｐゴシック"/>
                <a:cs typeface="Arial" charset="0"/>
              </a:rPr>
              <a:t>17 February 2016</a:t>
            </a:r>
            <a:endParaRPr lang="en-ZA" b="1" dirty="0">
              <a:solidFill>
                <a:srgbClr val="000000"/>
              </a:solidFill>
              <a:latin typeface="Century Gothic" panose="020B0502020202020204" pitchFamily="34" charset="0"/>
              <a:cs typeface="Arial" charset="0"/>
            </a:endParaRPr>
          </a:p>
        </p:txBody>
      </p:sp>
    </p:spTree>
    <p:extLst>
      <p:ext uri="{BB962C8B-B14F-4D97-AF65-F5344CB8AC3E}">
        <p14:creationId xmlns:p14="http://schemas.microsoft.com/office/powerpoint/2010/main" xmlns="" val="188526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28125" y="378758"/>
            <a:ext cx="8902700" cy="3009900"/>
          </a:xfrm>
        </p:spPr>
        <p:txBody>
          <a:bodyPr>
            <a:noAutofit/>
          </a:bodyPr>
          <a:lstStyle/>
          <a:p>
            <a:pPr marL="0" indent="0" algn="ctr">
              <a:spcBef>
                <a:spcPts val="0"/>
              </a:spcBef>
              <a:buNone/>
            </a:pPr>
            <a:r>
              <a:rPr lang="en-US" sz="4800" b="1" dirty="0" smtClean="0">
                <a:latin typeface="Century Gothic" panose="020B0502020202020204" pitchFamily="34" charset="0"/>
              </a:rPr>
              <a:t>PERFORMANCE DESCRIPTION PER PROGRAMME</a:t>
            </a:r>
          </a:p>
          <a:p>
            <a:pPr marL="0" indent="0" algn="ctr">
              <a:spcBef>
                <a:spcPts val="4800"/>
              </a:spcBef>
              <a:buNone/>
            </a:pPr>
            <a:r>
              <a:rPr lang="en-US" sz="3600" b="1" dirty="0" smtClean="0">
                <a:latin typeface="Century Gothic" panose="020B0502020202020204" pitchFamily="34" charset="0"/>
              </a:rPr>
              <a:t>PROGRAMME 1: ADMINISTRATION</a:t>
            </a:r>
          </a:p>
        </p:txBody>
      </p:sp>
      <p:sp>
        <p:nvSpPr>
          <p:cNvPr id="3" name="Content Placeholder 2"/>
          <p:cNvSpPr txBox="1">
            <a:spLocks/>
          </p:cNvSpPr>
          <p:nvPr/>
        </p:nvSpPr>
        <p:spPr>
          <a:xfrm>
            <a:off x="130054" y="3553428"/>
            <a:ext cx="8902700" cy="20950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2800" b="1" dirty="0" smtClean="0">
                <a:latin typeface="Century Gothic" panose="020B0502020202020204" pitchFamily="34" charset="0"/>
              </a:rPr>
              <a:t>PROGRAMME PURPOSE</a:t>
            </a:r>
          </a:p>
          <a:p>
            <a:pPr marL="0" indent="0" algn="ctr">
              <a:spcBef>
                <a:spcPts val="1200"/>
              </a:spcBef>
              <a:buFont typeface="Arial" panose="020B0604020202020204" pitchFamily="34" charset="0"/>
              <a:buNone/>
            </a:pPr>
            <a:r>
              <a:rPr lang="en-US" sz="2400" b="1" dirty="0" smtClean="0">
                <a:latin typeface="Century Gothic" panose="020B0502020202020204" pitchFamily="34" charset="0"/>
              </a:rPr>
              <a:t>Provide strategic and logistical support in the form of executive services, corporate services and the acquisition of vehicles for departmental use. Oversee departmental capital works. Provide bursaries to non-employees.</a:t>
            </a:r>
          </a:p>
        </p:txBody>
      </p:sp>
    </p:spTree>
    <p:extLst>
      <p:ext uri="{BB962C8B-B14F-4D97-AF65-F5344CB8AC3E}">
        <p14:creationId xmlns:p14="http://schemas.microsoft.com/office/powerpoint/2010/main" xmlns="" val="1156023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3946" y="155955"/>
            <a:ext cx="7024254" cy="400110"/>
          </a:xfrm>
          <a:prstGeom prst="rect">
            <a:avLst/>
          </a:prstGeom>
          <a:noFill/>
        </p:spPr>
        <p:txBody>
          <a:bodyPr wrap="square" rtlCol="0">
            <a:spAutoFit/>
          </a:bodyPr>
          <a:lstStyle/>
          <a:p>
            <a:r>
              <a:rPr lang="en-ZA" sz="2000" b="1" dirty="0" smtClean="0"/>
              <a:t>PROGRAMME 1: ADMINISTRATION</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1156553494"/>
              </p:ext>
            </p:extLst>
          </p:nvPr>
        </p:nvGraphicFramePr>
        <p:xfrm>
          <a:off x="76416" y="563387"/>
          <a:ext cx="8965985" cy="5186940"/>
        </p:xfrm>
        <a:graphic>
          <a:graphicData uri="http://schemas.openxmlformats.org/drawingml/2006/table">
            <a:tbl>
              <a:tblPr>
                <a:tableStyleId>{5C22544A-7EE6-4342-B048-85BDC9FD1C3A}</a:tableStyleId>
              </a:tblPr>
              <a:tblGrid>
                <a:gridCol w="830955"/>
                <a:gridCol w="528926"/>
                <a:gridCol w="440772"/>
                <a:gridCol w="453365"/>
                <a:gridCol w="465959"/>
                <a:gridCol w="478552"/>
                <a:gridCol w="629674"/>
                <a:gridCol w="1975481"/>
                <a:gridCol w="2273974"/>
                <a:gridCol w="888327"/>
              </a:tblGrid>
              <a:tr h="5139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 </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Target</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Target</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Variance</a:t>
                      </a:r>
                    </a:p>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 %</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a:t>
                      </a:r>
                      <a:r>
                        <a:rPr lang="en-ZA" sz="1000" b="1" kern="1200" baseline="0" dirty="0" smtClean="0">
                          <a:solidFill>
                            <a:schemeClr val="dk1"/>
                          </a:solidFill>
                          <a:effectLst/>
                          <a:latin typeface="Century Gothic" pitchFamily="34" charset="0"/>
                          <a:ea typeface="Calibri"/>
                          <a:cs typeface="Calibri"/>
                        </a:rPr>
                        <a:t> performance (Q1 &amp; Q2)</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1089416">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0" dirty="0" smtClean="0">
                          <a:effectLst/>
                          <a:latin typeface="Century Gothic" pitchFamily="34" charset="0"/>
                          <a:ea typeface="Calibri"/>
                          <a:cs typeface="Calibri"/>
                        </a:rPr>
                        <a:t>% of allocated budget spent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 </a:t>
                      </a:r>
                      <a:r>
                        <a:rPr lang="en-ZA" sz="1000" b="0" dirty="0" smtClean="0">
                          <a:effectLst/>
                          <a:latin typeface="Century Gothic" pitchFamily="34" charset="0"/>
                          <a:ea typeface="Calibri"/>
                          <a:cs typeface="Arial"/>
                        </a:rPr>
                        <a:t>100 %</a:t>
                      </a:r>
                      <a:endParaRPr lang="en-ZA" sz="1000" b="0" dirty="0" smtClean="0">
                        <a:effectLst/>
                        <a:latin typeface="Century Gothic" pitchFamily="34" charset="0"/>
                        <a:ea typeface="Calibri"/>
                        <a:cs typeface="Times New Roman"/>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 </a:t>
                      </a:r>
                      <a:r>
                        <a:rPr lang="en-ZA" sz="1000" b="0" dirty="0" smtClean="0">
                          <a:effectLst/>
                          <a:latin typeface="Century Gothic" pitchFamily="34" charset="0"/>
                          <a:ea typeface="Calibri"/>
                          <a:cs typeface="Arial"/>
                        </a:rPr>
                        <a:t>25%</a:t>
                      </a:r>
                      <a:endParaRPr lang="en-ZA" sz="1000" b="0" dirty="0" smtClean="0">
                        <a:effectLst/>
                        <a:latin typeface="Century Gothic" pitchFamily="34" charset="0"/>
                        <a:ea typeface="Calibri"/>
                        <a:cs typeface="Times New Roman"/>
                      </a:endParaRPr>
                    </a:p>
                  </a:txBody>
                  <a:tcPr marL="9525" marR="9525" marT="9525" marB="0">
                    <a:solidFill>
                      <a:srgbClr val="DCE7F3"/>
                    </a:solidFill>
                  </a:tcPr>
                </a:tc>
                <a:tc>
                  <a:txBody>
                    <a:bodyPr/>
                    <a:lstStyle/>
                    <a:p>
                      <a:pPr algn="ctr" fontAlgn="b"/>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15,8%</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50%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38,5%</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-11,5%</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nSpc>
                          <a:spcPct val="100000"/>
                        </a:lnSpc>
                        <a:spcAft>
                          <a:spcPts val="0"/>
                        </a:spcAft>
                      </a:pPr>
                      <a:r>
                        <a:rPr lang="en-US" sz="1000" kern="1200" dirty="0" smtClean="0">
                          <a:solidFill>
                            <a:schemeClr val="dk1"/>
                          </a:solidFill>
                          <a:latin typeface="Century Gothic" charset="0"/>
                          <a:ea typeface="Century Gothic" charset="0"/>
                          <a:cs typeface="Century Gothic" charset="0"/>
                        </a:rPr>
                        <a:t>Under spending by 11.5% against the straight line target due to spending on Household Transfers of 23.8% and specifically under Program:  Rural Development 25.9% and Restitution with 20.6% under spending</a:t>
                      </a:r>
                      <a:endParaRPr lang="en-ZA" sz="1100" dirty="0" smtClean="0">
                        <a:effectLst/>
                        <a:latin typeface="Century Gothic" charset="0"/>
                        <a:ea typeface="Century Gothic" charset="0"/>
                        <a:cs typeface="Century Gothic" charset="0"/>
                      </a:endParaRPr>
                    </a:p>
                  </a:txBody>
                  <a:tcPr marL="68580" marR="68580" marT="0" marB="0">
                    <a:solidFill>
                      <a:srgbClr val="DCE7F3"/>
                    </a:solidFill>
                  </a:tcPr>
                </a:tc>
                <a:tc>
                  <a:txBody>
                    <a:bodyPr/>
                    <a:lstStyle/>
                    <a:p>
                      <a:r>
                        <a:rPr lang="en-US" sz="1000" kern="1200" dirty="0" smtClean="0">
                          <a:solidFill>
                            <a:schemeClr val="dk1"/>
                          </a:solidFill>
                          <a:latin typeface="Century Gothic" charset="0"/>
                          <a:ea typeface="Century Gothic" charset="0"/>
                          <a:cs typeface="Century Gothic" charset="0"/>
                        </a:rPr>
                        <a:t>Provincial Visits to Provinces by DG &amp; CFO to create awareness of Financial Performance Deficits.</a:t>
                      </a:r>
                    </a:p>
                    <a:p>
                      <a:r>
                        <a:rPr lang="en-US" sz="1000" kern="1200" dirty="0" smtClean="0">
                          <a:solidFill>
                            <a:schemeClr val="dk1"/>
                          </a:solidFill>
                          <a:latin typeface="Century Gothic" charset="0"/>
                          <a:ea typeface="Century Gothic" charset="0"/>
                          <a:cs typeface="Century Gothic" charset="0"/>
                        </a:rPr>
                        <a:t>Monthly IYM Meetings with DM and Ministry. </a:t>
                      </a:r>
                      <a:endParaRPr lang="en-ZA" sz="1000" dirty="0">
                        <a:effectLst/>
                        <a:latin typeface="Century Gothic" charset="0"/>
                        <a:ea typeface="Century Gothic" charset="0"/>
                        <a:cs typeface="Century Gothic" charset="0"/>
                      </a:endParaRPr>
                    </a:p>
                  </a:txBody>
                  <a:tcPr marL="68580" marR="68580" marT="0"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38,5%</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r h="943512">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Arial" panose="020B0604020202020204" pitchFamily="34" charset="0"/>
                        </a:rPr>
                        <a:t>% of valid invoices paid within 30 days upon receipt by supply chain management 	</a:t>
                      </a: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100%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100%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81%</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100%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86,4%</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-13,6%</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r>
                        <a:rPr lang="en-US" sz="1000" kern="1200" dirty="0" smtClean="0">
                          <a:solidFill>
                            <a:schemeClr val="dk1"/>
                          </a:solidFill>
                          <a:latin typeface="Century Gothic" charset="0"/>
                          <a:ea typeface="Century Gothic" charset="0"/>
                          <a:cs typeface="Century Gothic" charset="0"/>
                        </a:rPr>
                        <a:t>Rates &amp; Taxes accruals as a result of lack of budget</a:t>
                      </a:r>
                    </a:p>
                    <a:p>
                      <a:r>
                        <a:rPr lang="en-US" sz="1000" kern="1200" dirty="0" smtClean="0">
                          <a:solidFill>
                            <a:schemeClr val="dk1"/>
                          </a:solidFill>
                          <a:latin typeface="Century Gothic" charset="0"/>
                          <a:ea typeface="Century Gothic" charset="0"/>
                          <a:cs typeface="Century Gothic" charset="0"/>
                        </a:rPr>
                        <a:t>System Down time </a:t>
                      </a:r>
                    </a:p>
                    <a:p>
                      <a:r>
                        <a:rPr lang="en-US" sz="1000" kern="1200" dirty="0" smtClean="0">
                          <a:solidFill>
                            <a:schemeClr val="dk1"/>
                          </a:solidFill>
                          <a:latin typeface="Century Gothic" charset="0"/>
                          <a:ea typeface="Century Gothic" charset="0"/>
                          <a:cs typeface="Century Gothic" charset="0"/>
                        </a:rPr>
                        <a:t>Expiry of Tax Clearance Certificates</a:t>
                      </a:r>
                      <a:endParaRPr lang="en-ZA" sz="1000" dirty="0" smtClean="0">
                        <a:effectLst/>
                        <a:latin typeface="Century Gothic" charset="0"/>
                        <a:ea typeface="Century Gothic" charset="0"/>
                        <a:cs typeface="Century Gothic" charset="0"/>
                      </a:endParaRPr>
                    </a:p>
                  </a:txBody>
                  <a:tcPr marL="68580" marR="68580" marT="0" marB="0">
                    <a:solidFill>
                      <a:srgbClr val="DCE7F3"/>
                    </a:solidFill>
                  </a:tcPr>
                </a:tc>
                <a:tc>
                  <a:txBody>
                    <a:bodyPr/>
                    <a:lstStyle/>
                    <a:p>
                      <a:r>
                        <a:rPr lang="en-US" sz="1000" kern="1200" dirty="0" smtClean="0">
                          <a:solidFill>
                            <a:schemeClr val="dk1"/>
                          </a:solidFill>
                          <a:latin typeface="Century Gothic" charset="0"/>
                          <a:ea typeface="Century Gothic" charset="0"/>
                          <a:cs typeface="Century Gothic" charset="0"/>
                        </a:rPr>
                        <a:t>Surplus retention that is approved by National Treasury will be used to pay the invoices</a:t>
                      </a:r>
                    </a:p>
                    <a:p>
                      <a:r>
                        <a:rPr lang="en-US" sz="1000" kern="1200" dirty="0" smtClean="0">
                          <a:solidFill>
                            <a:schemeClr val="dk1"/>
                          </a:solidFill>
                          <a:latin typeface="Century Gothic" charset="0"/>
                          <a:ea typeface="Century Gothic" charset="0"/>
                          <a:cs typeface="Century Gothic" charset="0"/>
                        </a:rPr>
                        <a:t>The roll out of the invoice tracking system in February 2016</a:t>
                      </a:r>
                    </a:p>
                    <a:p>
                      <a:r>
                        <a:rPr lang="en-US" sz="1000" kern="1200" dirty="0" smtClean="0">
                          <a:solidFill>
                            <a:schemeClr val="dk1"/>
                          </a:solidFill>
                          <a:latin typeface="Century Gothic" charset="0"/>
                          <a:ea typeface="Century Gothic" charset="0"/>
                          <a:cs typeface="Century Gothic" charset="0"/>
                        </a:rPr>
                        <a:t>The nodal point has been established</a:t>
                      </a:r>
                      <a:endParaRPr lang="en-ZA" sz="1000" dirty="0" smtClean="0">
                        <a:effectLst/>
                        <a:latin typeface="Century Gothic" charset="0"/>
                        <a:ea typeface="Century Gothic" charset="0"/>
                        <a:cs typeface="Century Gothic" charset="0"/>
                      </a:endParaRPr>
                    </a:p>
                  </a:txBody>
                  <a:tcPr marL="68580" marR="68580" marT="0"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86,4%</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r h="1718677">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 of disciplinary cases finalised within 90 days</a:t>
                      </a:r>
                    </a:p>
                  </a:txBody>
                  <a:tcPr marL="9525" marR="9525" marT="9525" marB="0">
                    <a:solidFill>
                      <a:srgbClr val="DCE7F3"/>
                    </a:solidFill>
                  </a:tcPr>
                </a:tc>
                <a:tc>
                  <a:txBody>
                    <a:bodyPr/>
                    <a:lstStyle/>
                    <a:p>
                      <a:pPr algn="ctr" fontAlgn="b"/>
                      <a:r>
                        <a:rPr lang="en-ZA" sz="1000" b="0" i="0" u="none" strike="noStrike" dirty="0" smtClean="0">
                          <a:solidFill>
                            <a:schemeClr val="tx1"/>
                          </a:solidFill>
                          <a:effectLst/>
                          <a:latin typeface="Century Gothic" panose="020B0502020202020204" pitchFamily="34" charset="0"/>
                        </a:rPr>
                        <a:t>60%</a:t>
                      </a:r>
                      <a:endParaRPr lang="en-ZA" sz="1000" b="0" i="0" u="none" strike="noStrike" dirty="0">
                        <a:solidFill>
                          <a:schemeClr val="tx1"/>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60%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19%</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60%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29%</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-31%</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a:r>
                        <a:rPr lang="en-ZA" sz="1000" kern="1200" dirty="0" smtClean="0">
                          <a:solidFill>
                            <a:schemeClr val="dk1"/>
                          </a:solidFill>
                          <a:effectLst/>
                          <a:latin typeface="Century Gothic" panose="020B0502020202020204" pitchFamily="34" charset="0"/>
                          <a:ea typeface="Century Gothic" charset="0"/>
                          <a:cs typeface="Century Gothic" charset="0"/>
                        </a:rPr>
                        <a:t>Obtaining information from</a:t>
                      </a:r>
                      <a:r>
                        <a:rPr lang="en-ZA" sz="1000" kern="1200" baseline="0" dirty="0" smtClean="0">
                          <a:solidFill>
                            <a:schemeClr val="dk1"/>
                          </a:solidFill>
                          <a:effectLst/>
                          <a:latin typeface="Century Gothic" panose="020B0502020202020204" pitchFamily="34" charset="0"/>
                          <a:ea typeface="Century Gothic" charset="0"/>
                          <a:cs typeface="Century Gothic" charset="0"/>
                        </a:rPr>
                        <a:t> </a:t>
                      </a:r>
                      <a:r>
                        <a:rPr lang="en-ZA" sz="1000" kern="1200" dirty="0" smtClean="0">
                          <a:solidFill>
                            <a:schemeClr val="dk1"/>
                          </a:solidFill>
                          <a:effectLst/>
                          <a:latin typeface="Century Gothic" panose="020B0502020202020204" pitchFamily="34" charset="0"/>
                          <a:ea typeface="Century Gothic" charset="0"/>
                          <a:cs typeface="Century Gothic" charset="0"/>
                        </a:rPr>
                        <a:t>employees’ offices, with many documents to be assessed. The need to consult with SIU and other subject experts.</a:t>
                      </a:r>
                    </a:p>
                    <a:p>
                      <a:pPr algn="l"/>
                      <a:r>
                        <a:rPr lang="en-ZA" sz="1000" kern="1200" dirty="0" smtClean="0">
                          <a:solidFill>
                            <a:schemeClr val="dk1"/>
                          </a:solidFill>
                          <a:effectLst/>
                          <a:latin typeface="Century Gothic" panose="020B0502020202020204" pitchFamily="34" charset="0"/>
                          <a:ea typeface="Century Gothic" charset="0"/>
                          <a:cs typeface="Century Gothic" charset="0"/>
                        </a:rPr>
                        <a:t>Delays when the submission was en route for approval. Unavailability of the Practitioner and difficulty in securing a chairperson all led to the variance.</a:t>
                      </a:r>
                      <a:endParaRPr lang="en-ZA" sz="1000" dirty="0">
                        <a:latin typeface="Century Gothic" panose="020B0502020202020204" pitchFamily="34" charset="0"/>
                        <a:ea typeface="Century Gothic" charset="0"/>
                        <a:cs typeface="Century Gothic" charset="0"/>
                      </a:endParaRPr>
                    </a:p>
                  </a:txBody>
                  <a:tcPr marL="99060" marR="99060">
                    <a:solidFill>
                      <a:srgbClr val="DCE7F3"/>
                    </a:solidFill>
                  </a:tcPr>
                </a:tc>
                <a:tc>
                  <a:txBody>
                    <a:bodyPr/>
                    <a:lstStyle/>
                    <a:p>
                      <a:r>
                        <a:rPr lang="en-ZA" sz="1000" b="0" kern="1200" dirty="0" smtClean="0">
                          <a:solidFill>
                            <a:schemeClr val="dk1"/>
                          </a:solidFill>
                          <a:effectLst/>
                          <a:latin typeface="Century Gothic" panose="020B0502020202020204" pitchFamily="34" charset="0"/>
                          <a:ea typeface="Century Gothic" charset="0"/>
                          <a:cs typeface="Century Gothic" charset="0"/>
                        </a:rPr>
                        <a:t>Further</a:t>
                      </a:r>
                      <a:r>
                        <a:rPr lang="en-ZA" sz="1000" b="0" kern="1200" baseline="0" dirty="0" smtClean="0">
                          <a:solidFill>
                            <a:schemeClr val="dk1"/>
                          </a:solidFill>
                          <a:effectLst/>
                          <a:latin typeface="Century Gothic" panose="020B0502020202020204" pitchFamily="34" charset="0"/>
                          <a:ea typeface="Century Gothic" charset="0"/>
                          <a:cs typeface="Century Gothic" charset="0"/>
                        </a:rPr>
                        <a:t>  t</a:t>
                      </a:r>
                      <a:r>
                        <a:rPr lang="en-ZA" sz="1000" b="0" kern="1200" dirty="0" smtClean="0">
                          <a:solidFill>
                            <a:schemeClr val="dk1"/>
                          </a:solidFill>
                          <a:effectLst/>
                          <a:latin typeface="Century Gothic" panose="020B0502020202020204" pitchFamily="34" charset="0"/>
                          <a:ea typeface="Century Gothic" charset="0"/>
                          <a:cs typeface="Century Gothic" charset="0"/>
                        </a:rPr>
                        <a:t>raining of chairpersons, training of labour relations practitioners.</a:t>
                      </a:r>
                      <a:endParaRPr lang="en-ZA" sz="1000" b="0" kern="1200" baseline="0" dirty="0" smtClean="0">
                        <a:solidFill>
                          <a:schemeClr val="dk1"/>
                        </a:solidFill>
                        <a:effectLst/>
                        <a:latin typeface="Century Gothic" panose="020B0502020202020204" pitchFamily="34" charset="0"/>
                        <a:ea typeface="Century Gothic" charset="0"/>
                        <a:cs typeface="Century Gothic" charset="0"/>
                      </a:endParaRPr>
                    </a:p>
                    <a:p>
                      <a:r>
                        <a:rPr lang="en-ZA" sz="1000" b="0" kern="1200" baseline="0" dirty="0" smtClean="0">
                          <a:solidFill>
                            <a:schemeClr val="dk1"/>
                          </a:solidFill>
                          <a:effectLst/>
                          <a:latin typeface="Century Gothic" panose="020B0502020202020204" pitchFamily="34" charset="0"/>
                          <a:ea typeface="Century Gothic" charset="0"/>
                          <a:cs typeface="Century Gothic" charset="0"/>
                        </a:rPr>
                        <a:t>Managers on the data base of  trained chairpersons will be instructed to chair disciplinary proceedings and submit reports within five days from the date of conclusion of the hearing.</a:t>
                      </a:r>
                    </a:p>
                    <a:p>
                      <a:r>
                        <a:rPr lang="en-ZA" sz="1000" b="0" kern="1200" baseline="0" dirty="0" smtClean="0">
                          <a:solidFill>
                            <a:schemeClr val="dk1"/>
                          </a:solidFill>
                          <a:effectLst/>
                          <a:latin typeface="Century Gothic" panose="020B0502020202020204" pitchFamily="34" charset="0"/>
                          <a:ea typeface="Century Gothic" charset="0"/>
                          <a:cs typeface="Century Gothic" charset="0"/>
                        </a:rPr>
                        <a:t>A panel of external chairpersons and investigators will be appointed to deal with the backlog.</a:t>
                      </a:r>
                      <a:endParaRPr lang="en-ZA" sz="1000" b="0" dirty="0">
                        <a:latin typeface="Century Gothic" panose="020B0502020202020204" pitchFamily="34" charset="0"/>
                        <a:ea typeface="Century Gothic" charset="0"/>
                        <a:cs typeface="Century Gothic" charset="0"/>
                      </a:endParaRPr>
                    </a:p>
                  </a:txBody>
                  <a:tcPr marL="99060" marR="9906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29%</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r>
            </a:tbl>
          </a:graphicData>
        </a:graphic>
      </p:graphicFrame>
    </p:spTree>
    <p:extLst>
      <p:ext uri="{BB962C8B-B14F-4D97-AF65-F5344CB8AC3E}">
        <p14:creationId xmlns:p14="http://schemas.microsoft.com/office/powerpoint/2010/main" xmlns="" val="1284321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3946" y="155955"/>
            <a:ext cx="7024254" cy="400110"/>
          </a:xfrm>
          <a:prstGeom prst="rect">
            <a:avLst/>
          </a:prstGeom>
          <a:noFill/>
        </p:spPr>
        <p:txBody>
          <a:bodyPr wrap="square" rtlCol="0">
            <a:spAutoFit/>
          </a:bodyPr>
          <a:lstStyle/>
          <a:p>
            <a:r>
              <a:rPr lang="en-ZA" sz="2000" b="1" dirty="0" smtClean="0"/>
              <a:t>PROGRAMME 1: ADMINISTRATION (2)</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4057226691"/>
              </p:ext>
            </p:extLst>
          </p:nvPr>
        </p:nvGraphicFramePr>
        <p:xfrm>
          <a:off x="76416" y="563387"/>
          <a:ext cx="8962810" cy="5235310"/>
        </p:xfrm>
        <a:graphic>
          <a:graphicData uri="http://schemas.openxmlformats.org/drawingml/2006/table">
            <a:tbl>
              <a:tblPr>
                <a:tableStyleId>{5C22544A-7EE6-4342-B048-85BDC9FD1C3A}</a:tableStyleId>
              </a:tblPr>
              <a:tblGrid>
                <a:gridCol w="830661"/>
                <a:gridCol w="528739"/>
                <a:gridCol w="440615"/>
                <a:gridCol w="453205"/>
                <a:gridCol w="465794"/>
                <a:gridCol w="805697"/>
                <a:gridCol w="601125"/>
                <a:gridCol w="1601952"/>
                <a:gridCol w="2347010"/>
                <a:gridCol w="888012"/>
              </a:tblGrid>
              <a:tr h="47662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 </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Target</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Target</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Variance</a:t>
                      </a:r>
                    </a:p>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 %</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a:t>
                      </a:r>
                      <a:r>
                        <a:rPr lang="en-ZA" sz="1000" b="1" kern="1200" baseline="0" dirty="0" smtClean="0">
                          <a:solidFill>
                            <a:schemeClr val="dk1"/>
                          </a:solidFill>
                          <a:effectLst/>
                          <a:latin typeface="Century Gothic" pitchFamily="34" charset="0"/>
                          <a:ea typeface="Calibri"/>
                          <a:cs typeface="Calibri"/>
                        </a:rPr>
                        <a:t> performance (Q1 &amp; Q2)</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102716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 of vacancies filled within 120 days from the advert date</a:t>
                      </a: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70%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70%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u="none" strike="noStrike" dirty="0">
                          <a:effectLst/>
                          <a:latin typeface="Century Gothic" panose="020B0502020202020204" pitchFamily="34" charset="0"/>
                        </a:rPr>
                        <a:t> </a:t>
                      </a:r>
                      <a:r>
                        <a:rPr lang="en-US" sz="1000" b="1" dirty="0" smtClean="0">
                          <a:latin typeface="Century Gothic" panose="020B0502020202020204" pitchFamily="34" charset="0"/>
                          <a:cs typeface="Arial" panose="020B0604020202020204" pitchFamily="34" charset="0"/>
                        </a:rPr>
                        <a:t>37%</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70%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31%</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-39%</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r>
                        <a:rPr lang="en-ZA" sz="1000" dirty="0" smtClean="0">
                          <a:latin typeface="Century Gothic" charset="0"/>
                          <a:ea typeface="Century Gothic" charset="0"/>
                          <a:cs typeface="Century Gothic" charset="0"/>
                        </a:rPr>
                        <a:t>Unavailability of panel members resulting in postponements, delays</a:t>
                      </a:r>
                      <a:r>
                        <a:rPr lang="en-ZA" sz="1000" baseline="0" dirty="0" smtClean="0">
                          <a:latin typeface="Century Gothic" charset="0"/>
                          <a:ea typeface="Century Gothic" charset="0"/>
                          <a:cs typeface="Century Gothic" charset="0"/>
                        </a:rPr>
                        <a:t> in </a:t>
                      </a:r>
                      <a:r>
                        <a:rPr lang="en-ZA" sz="1000" dirty="0" smtClean="0">
                          <a:latin typeface="Century Gothic" charset="0"/>
                          <a:ea typeface="Century Gothic" charset="0"/>
                          <a:cs typeface="Century Gothic" charset="0"/>
                        </a:rPr>
                        <a:t> selection processes, </a:t>
                      </a:r>
                      <a:r>
                        <a:rPr lang="en-ZA" sz="1000" baseline="0" dirty="0" smtClean="0">
                          <a:latin typeface="Century Gothic" charset="0"/>
                          <a:ea typeface="Century Gothic" charset="0"/>
                          <a:cs typeface="Century Gothic" charset="0"/>
                        </a:rPr>
                        <a:t> further </a:t>
                      </a:r>
                      <a:r>
                        <a:rPr lang="en-ZA" sz="1000" dirty="0" smtClean="0">
                          <a:latin typeface="Century Gothic" charset="0"/>
                          <a:ea typeface="Century Gothic" charset="0"/>
                          <a:cs typeface="Century Gothic" charset="0"/>
                        </a:rPr>
                        <a:t>delays in</a:t>
                      </a:r>
                      <a:r>
                        <a:rPr lang="en-ZA" sz="1000" baseline="0" dirty="0" smtClean="0">
                          <a:latin typeface="Century Gothic" charset="0"/>
                          <a:ea typeface="Century Gothic" charset="0"/>
                          <a:cs typeface="Century Gothic" charset="0"/>
                        </a:rPr>
                        <a:t> obtaining  order numbers for SMS competency assessments and pre-employment screening and limited capacity in capturing large quantities of applications</a:t>
                      </a:r>
                      <a:endParaRPr lang="en-ZA" sz="1000" dirty="0">
                        <a:latin typeface="Century Gothic" charset="0"/>
                        <a:ea typeface="Century Gothic" charset="0"/>
                        <a:cs typeface="Century Gothic" charset="0"/>
                      </a:endParaRPr>
                    </a:p>
                  </a:txBody>
                  <a:tcPr marL="99060" marR="99060">
                    <a:solidFill>
                      <a:srgbClr val="DCE7F3"/>
                    </a:solidFill>
                  </a:tcPr>
                </a:tc>
                <a:tc>
                  <a:txBody>
                    <a:bodyPr/>
                    <a:lstStyle/>
                    <a:p>
                      <a:r>
                        <a:rPr lang="en-ZA" sz="1000" baseline="0" dirty="0" smtClean="0">
                          <a:latin typeface="Century Gothic" charset="0"/>
                          <a:ea typeface="Century Gothic" charset="0"/>
                          <a:cs typeface="Century Gothic" charset="0"/>
                        </a:rPr>
                        <a:t>Branch heads must monitor weekly progress reports circulated by HRM and take appropriate action to ensure managers comply with the 120 days turnaround time. All posts advertised to date must be filled by 31 December 2015.</a:t>
                      </a:r>
                    </a:p>
                    <a:p>
                      <a:r>
                        <a:rPr lang="en-ZA" sz="1000" baseline="0" dirty="0" smtClean="0">
                          <a:latin typeface="Century Gothic" charset="0"/>
                          <a:ea typeface="Century Gothic" charset="0"/>
                          <a:cs typeface="Century Gothic" charset="0"/>
                        </a:rPr>
                        <a:t> Improve turnaround time in filling posts within 120 days  from date of advert, failing which responsible managers must explain why  disciplinary action should not be instituted against them.</a:t>
                      </a:r>
                      <a:endParaRPr lang="en-ZA" sz="1000" dirty="0">
                        <a:latin typeface="Century Gothic" charset="0"/>
                        <a:ea typeface="Century Gothic" charset="0"/>
                        <a:cs typeface="Century Gothic" charset="0"/>
                      </a:endParaRPr>
                    </a:p>
                  </a:txBody>
                  <a:tcPr marL="99060" marR="99060">
                    <a:solidFill>
                      <a:srgbClr val="DCE7F3"/>
                    </a:solidFill>
                  </a:tcPr>
                </a:tc>
                <a:tc>
                  <a:txBody>
                    <a:bodyPr/>
                    <a:lstStyle/>
                    <a:p>
                      <a:pPr algn="ctr"/>
                      <a:r>
                        <a:rPr lang="en-ZA" sz="1000" b="1" dirty="0" smtClean="0">
                          <a:latin typeface="Century Gothic" charset="0"/>
                          <a:ea typeface="Century Gothic" charset="0"/>
                          <a:cs typeface="Century Gothic" charset="0"/>
                        </a:rPr>
                        <a:t>34%</a:t>
                      </a:r>
                      <a:endParaRPr lang="en-ZA" sz="1000" b="1" dirty="0">
                        <a:latin typeface="Century Gothic" charset="0"/>
                        <a:ea typeface="Century Gothic" charset="0"/>
                        <a:cs typeface="Century Gothic" charset="0"/>
                      </a:endParaRPr>
                    </a:p>
                  </a:txBody>
                  <a:tcPr marL="99060" marR="99060">
                    <a:solidFill>
                      <a:srgbClr val="FF0000"/>
                    </a:solidFill>
                  </a:tcPr>
                </a:tc>
              </a:tr>
              <a:tr h="66332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 network uptime and availability maintained</a:t>
                      </a:r>
                    </a:p>
                  </a:txBody>
                  <a:tcPr marL="9525" marR="9525" marT="9525" marB="0">
                    <a:solidFill>
                      <a:srgbClr val="DCE7F3"/>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80%</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80%</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u="none" strike="noStrike" dirty="0">
                          <a:effectLst/>
                          <a:latin typeface="Century Gothic" panose="020B0502020202020204" pitchFamily="34" charset="0"/>
                        </a:rPr>
                        <a:t> </a:t>
                      </a:r>
                      <a:r>
                        <a:rPr lang="en-ZA" sz="1100" b="1" u="none" strike="noStrike" dirty="0" smtClean="0">
                          <a:effectLst/>
                          <a:latin typeface="Century Gothic" panose="020B0502020202020204" pitchFamily="34" charset="0"/>
                        </a:rPr>
                        <a:t>95,4%</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80%</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93,8%</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+13,8</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93,8%</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r h="102716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media assessment reports submitted indicating the departments profile in the</a:t>
                      </a:r>
                    </a:p>
                    <a:p>
                      <a:pPr marL="0" marR="0" indent="0" algn="l" defTabSz="457200" rtl="0" eaLnBrk="1" fontAlgn="b"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Media.</a:t>
                      </a:r>
                    </a:p>
                  </a:txBody>
                  <a:tcPr marL="9525" marR="9525" marT="9525" marB="0">
                    <a:solidFill>
                      <a:srgbClr val="DCE7F3"/>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4</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1</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u="none" strike="noStrike" dirty="0">
                          <a:effectLst/>
                          <a:latin typeface="Century Gothic" panose="020B0502020202020204" pitchFamily="34" charset="0"/>
                        </a:rPr>
                        <a:t> </a:t>
                      </a:r>
                      <a:r>
                        <a:rPr lang="en-ZA" sz="1100" b="1" u="none" strike="noStrike" dirty="0" smtClean="0">
                          <a:effectLst/>
                          <a:latin typeface="Century Gothic" panose="020B0502020202020204" pitchFamily="34" charset="0"/>
                        </a:rPr>
                        <a:t>1</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1</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1 monthly report produced</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2 quarterly reports produced</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bl>
          </a:graphicData>
        </a:graphic>
      </p:graphicFrame>
    </p:spTree>
    <p:extLst>
      <p:ext uri="{BB962C8B-B14F-4D97-AF65-F5344CB8AC3E}">
        <p14:creationId xmlns:p14="http://schemas.microsoft.com/office/powerpoint/2010/main" xmlns="" val="407181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1: ADMINISTRATION (3)</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1326286488"/>
              </p:ext>
            </p:extLst>
          </p:nvPr>
        </p:nvGraphicFramePr>
        <p:xfrm>
          <a:off x="104774" y="620199"/>
          <a:ext cx="8877295" cy="4722056"/>
        </p:xfrm>
        <a:graphic>
          <a:graphicData uri="http://schemas.openxmlformats.org/drawingml/2006/table">
            <a:tbl>
              <a:tblPr>
                <a:tableStyleId>{5C22544A-7EE6-4342-B048-85BDC9FD1C3A}</a:tableStyleId>
              </a:tblPr>
              <a:tblGrid>
                <a:gridCol w="822497"/>
                <a:gridCol w="935945"/>
                <a:gridCol w="794135"/>
                <a:gridCol w="973761"/>
                <a:gridCol w="784681"/>
                <a:gridCol w="841405"/>
                <a:gridCol w="746865"/>
                <a:gridCol w="1107573"/>
                <a:gridCol w="1057391"/>
                <a:gridCol w="813042"/>
              </a:tblGrid>
              <a:tr h="776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653913">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Clean audit opinion obtained</a:t>
                      </a:r>
                    </a:p>
                  </a:txBody>
                  <a:tcPr marL="9525" marR="9525" marT="9525" marB="0">
                    <a:solidFill>
                      <a:srgbClr val="DCE7F3"/>
                    </a:solidFill>
                  </a:tcPr>
                </a:tc>
                <a:tc>
                  <a:txBody>
                    <a:bodyPr/>
                    <a:lstStyle/>
                    <a:p>
                      <a:pPr algn="l" fontAlgn="b"/>
                      <a:r>
                        <a:rPr lang="en-ZA" sz="1100" b="0" i="0" u="none" strike="noStrike" kern="1200" baseline="0" dirty="0" smtClean="0">
                          <a:solidFill>
                            <a:schemeClr val="dk1"/>
                          </a:solidFill>
                          <a:latin typeface="Century Gothic" panose="020B0502020202020204" pitchFamily="34" charset="0"/>
                          <a:ea typeface="+mn-ea"/>
                          <a:cs typeface="+mn-cs"/>
                        </a:rPr>
                        <a:t>Clean audit opinion </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u="none" strike="noStrike" dirty="0">
                          <a:effectLst/>
                          <a:latin typeface="Century Gothic" panose="020B0502020202020204" pitchFamily="34" charset="0"/>
                        </a:rPr>
                        <a:t> </a:t>
                      </a:r>
                      <a:r>
                        <a:rPr lang="en-ZA" sz="1100" b="0" u="none" strike="noStrike" dirty="0" smtClean="0">
                          <a:effectLst/>
                          <a:latin typeface="Century Gothic" panose="020B0502020202020204" pitchFamily="34" charset="0"/>
                        </a:rPr>
                        <a:t>No target</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Clean audit opinion</a:t>
                      </a:r>
                      <a:endParaRPr kumimoji="0" lang="en-ZA" sz="11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Unqualified audit</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Findings and emphasis of matter</a:t>
                      </a: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Findings and emphasis of matter.</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US" sz="1000" kern="1200" dirty="0" smtClean="0">
                          <a:solidFill>
                            <a:schemeClr val="dk1"/>
                          </a:solidFill>
                          <a:latin typeface="Century Gothic" charset="0"/>
                          <a:ea typeface="Century Gothic" charset="0"/>
                          <a:cs typeface="Century Gothic" charset="0"/>
                        </a:rPr>
                        <a:t>The indicator is not part of the 2016-2017 APP. This means that there is no need for a planned intervention.</a:t>
                      </a:r>
                      <a:endParaRPr lang="en-ZA" sz="1000" b="0" i="0" u="none" strike="noStrike" dirty="0" smtClean="0">
                        <a:solidFill>
                          <a:srgbClr val="000000"/>
                        </a:solidFill>
                        <a:effectLst/>
                        <a:latin typeface="Century Gothic" charset="0"/>
                        <a:ea typeface="Century Gothic" charset="0"/>
                        <a:cs typeface="Century Gothic" charset="0"/>
                      </a:endParaRPr>
                    </a:p>
                  </a:txBody>
                  <a:tcPr marL="9525" marR="9525" marT="9525" marB="0">
                    <a:solidFill>
                      <a:srgbClr val="DCE7F3"/>
                    </a:solidFill>
                  </a:tcPr>
                </a:tc>
                <a:tc>
                  <a:txBody>
                    <a:bodyPr/>
                    <a:lstStyle/>
                    <a:p>
                      <a:pPr algn="l" fontAlgn="b"/>
                      <a:r>
                        <a:rPr lang="en-ZA" sz="1100" b="1" i="0" u="none" strike="noStrike" dirty="0" smtClean="0">
                          <a:solidFill>
                            <a:srgbClr val="000000"/>
                          </a:solidFill>
                          <a:effectLst/>
                          <a:latin typeface="Century Gothic" panose="020B0502020202020204" pitchFamily="34" charset="0"/>
                        </a:rPr>
                        <a:t>Unqualified audit</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r h="41509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 of external audit findings resolved</a:t>
                      </a:r>
                    </a:p>
                  </a:txBody>
                  <a:tcPr marL="9525" marR="9525" marT="9525" marB="0">
                    <a:solidFill>
                      <a:srgbClr val="DCE7F3"/>
                    </a:solidFill>
                  </a:tcPr>
                </a:tc>
                <a:tc>
                  <a:txBody>
                    <a:bodyPr/>
                    <a:lstStyle/>
                    <a:p>
                      <a:pPr algn="l" fontAlgn="b"/>
                      <a:r>
                        <a:rPr lang="en-ZA" sz="1100" b="0" i="0" u="none" strike="noStrike" kern="1200" baseline="0" dirty="0" smtClean="0">
                          <a:solidFill>
                            <a:schemeClr val="dk1"/>
                          </a:solidFill>
                          <a:latin typeface="Century Gothic" panose="020B0502020202020204" pitchFamily="34" charset="0"/>
                          <a:ea typeface="+mn-ea"/>
                          <a:cs typeface="+mn-cs"/>
                        </a:rPr>
                        <a:t>100%</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u="none" strike="noStrike" dirty="0">
                          <a:effectLst/>
                          <a:latin typeface="Century Gothic" panose="020B0502020202020204" pitchFamily="34" charset="0"/>
                        </a:rPr>
                        <a:t> </a:t>
                      </a:r>
                      <a:r>
                        <a:rPr lang="en-ZA" sz="1100" b="0" u="none" strike="noStrike" dirty="0" smtClean="0">
                          <a:effectLst/>
                          <a:latin typeface="Century Gothic" panose="020B0502020202020204" pitchFamily="34" charset="0"/>
                        </a:rPr>
                        <a:t>No target</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100%</a:t>
                      </a:r>
                      <a:endParaRPr kumimoji="0" lang="en-ZA" sz="11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p>
                      <a:pPr algn="ctr" fontAlgn="b"/>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89%</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-11%</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US" sz="1000" kern="1200" dirty="0" smtClean="0">
                          <a:solidFill>
                            <a:schemeClr val="dk1"/>
                          </a:solidFill>
                          <a:latin typeface="Century Gothic" charset="0"/>
                          <a:ea typeface="Century Gothic" charset="0"/>
                          <a:cs typeface="Century Gothic" charset="0"/>
                        </a:rPr>
                        <a:t>Project management and Commitments,   still a challenge, training is scheduled for Deeds to address commitments on GRAPP during November 2015.</a:t>
                      </a:r>
                      <a:endParaRPr lang="en-ZA" sz="1000" b="0"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DCE7F3"/>
                    </a:solidFill>
                  </a:tcPr>
                </a:tc>
                <a:tc>
                  <a:txBody>
                    <a:bodyPr/>
                    <a:lstStyle/>
                    <a:p>
                      <a:pPr algn="l" fontAlgn="b"/>
                      <a:r>
                        <a:rPr lang="en-US" sz="1000" kern="1200" dirty="0" smtClean="0">
                          <a:solidFill>
                            <a:schemeClr val="dk1"/>
                          </a:solidFill>
                          <a:latin typeface="Century Gothic" charset="0"/>
                          <a:ea typeface="Century Gothic" charset="0"/>
                          <a:cs typeface="Century Gothic" charset="0"/>
                        </a:rPr>
                        <a:t>Monthly follow up will be done to ensure that action plans are adhered to.</a:t>
                      </a:r>
                      <a:endParaRPr lang="en-ZA" sz="1000" b="0" i="0" u="none" strike="noStrike" dirty="0" smtClean="0">
                        <a:solidFill>
                          <a:srgbClr val="000000"/>
                        </a:solidFill>
                        <a:effectLst/>
                        <a:latin typeface="Century Gothic" charset="0"/>
                        <a:ea typeface="Century Gothic" charset="0"/>
                        <a:cs typeface="Century Gothic" charset="0"/>
                      </a:endParaRPr>
                    </a:p>
                  </a:txBody>
                  <a:tcPr marL="9525" marR="9525" marT="9525" marB="0">
                    <a:solidFill>
                      <a:srgbClr val="DCE7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89%</a:t>
                      </a:r>
                    </a:p>
                  </a:txBody>
                  <a:tcPr marL="9525" marR="9525" marT="9525" marB="0">
                    <a:solidFill>
                      <a:srgbClr val="FFC000"/>
                    </a:solidFill>
                  </a:tcPr>
                </a:tc>
              </a:tr>
              <a:tr h="969884">
                <a:tc>
                  <a:txBody>
                    <a:bodyPr/>
                    <a:lstStyle/>
                    <a:p>
                      <a:r>
                        <a:rPr lang="en-ZA" sz="1100" b="0" i="0" u="none" strike="noStrike" kern="1200" baseline="0" dirty="0" smtClean="0">
                          <a:solidFill>
                            <a:schemeClr val="dk1"/>
                          </a:solidFill>
                          <a:latin typeface="Century Gothic" panose="020B0502020202020204" pitchFamily="34" charset="0"/>
                          <a:ea typeface="+mn-ea"/>
                          <a:cs typeface="+mn-cs"/>
                        </a:rPr>
                        <a:t>Financing Model approved</a:t>
                      </a:r>
                      <a:endParaRPr lang="en-ZA" sz="1100" b="0" i="0" u="none" strike="noStrike" kern="1200" baseline="0" dirty="0" smtClean="0">
                        <a:solidFill>
                          <a:schemeClr val="dk1"/>
                        </a:solidFill>
                        <a:latin typeface="+mn-lt"/>
                        <a:ea typeface="+mn-ea"/>
                        <a:cs typeface="+mn-cs"/>
                      </a:endParaRPr>
                    </a:p>
                  </a:txBody>
                  <a:tcPr marL="9525" marR="9525" marT="9525" marB="0">
                    <a:solidFill>
                      <a:srgbClr val="DCE7F3"/>
                    </a:solidFill>
                  </a:tcPr>
                </a:tc>
                <a:tc>
                  <a:txBody>
                    <a:bodyPr/>
                    <a:lstStyle/>
                    <a:p>
                      <a:r>
                        <a:rPr lang="en-ZA" sz="1100" b="0" i="0" u="none" strike="noStrike" baseline="0" dirty="0" smtClean="0">
                          <a:solidFill>
                            <a:srgbClr val="000000"/>
                          </a:solidFill>
                          <a:latin typeface="Century Gothic" panose="020B0502020202020204" pitchFamily="34" charset="0"/>
                        </a:rPr>
                        <a:t>Financing Model developed and approved</a:t>
                      </a:r>
                    </a:p>
                  </a:txBody>
                  <a:tcPr marL="9525" marR="9525" marT="9525" marB="0">
                    <a:solidFill>
                      <a:srgbClr val="DCE7F3"/>
                    </a:solidFill>
                  </a:tcPr>
                </a:tc>
                <a:tc>
                  <a:txBody>
                    <a:bodyPr/>
                    <a:lstStyle/>
                    <a:p>
                      <a:r>
                        <a:rPr lang="en-ZA" sz="1100" b="0" i="0" u="none" strike="noStrike" baseline="0" dirty="0" smtClean="0">
                          <a:solidFill>
                            <a:srgbClr val="000000"/>
                          </a:solidFill>
                          <a:latin typeface="Century Gothic" panose="020B0502020202020204" pitchFamily="34" charset="0"/>
                        </a:rPr>
                        <a:t>Financing Model developed</a:t>
                      </a:r>
                    </a:p>
                  </a:txBody>
                  <a:tcPr marL="9525" marR="9525" marT="9525" marB="0">
                    <a:solidFill>
                      <a:srgbClr val="DCE7F3"/>
                    </a:solidFill>
                  </a:tcPr>
                </a:tc>
                <a:tc>
                  <a:txBody>
                    <a:bodyPr/>
                    <a:lstStyle/>
                    <a:p>
                      <a:pPr algn="l" fontAlgn="b"/>
                      <a:r>
                        <a:rPr lang="en-ZA" sz="1100" b="0" u="none" strike="noStrike" dirty="0">
                          <a:effectLst/>
                          <a:latin typeface="Century Gothic" panose="020B0502020202020204" pitchFamily="34" charset="0"/>
                        </a:rPr>
                        <a:t> </a:t>
                      </a:r>
                      <a:r>
                        <a:rPr lang="en-ZA" sz="1100" b="1" u="none" strike="noStrike" dirty="0" smtClean="0">
                          <a:effectLst/>
                          <a:latin typeface="Century Gothic" panose="020B0502020202020204" pitchFamily="34" charset="0"/>
                        </a:rPr>
                        <a:t>Target</a:t>
                      </a:r>
                      <a:r>
                        <a:rPr lang="en-ZA" sz="1100" b="0" u="none" strike="noStrike" dirty="0" smtClean="0">
                          <a:effectLst/>
                          <a:latin typeface="Century Gothic" panose="020B0502020202020204" pitchFamily="34" charset="0"/>
                        </a:rPr>
                        <a:t> </a:t>
                      </a:r>
                      <a:r>
                        <a:rPr lang="en-ZA" sz="1100" b="1" u="none" strike="noStrike" dirty="0" smtClean="0">
                          <a:effectLst/>
                          <a:latin typeface="Century Gothic" panose="020B0502020202020204" pitchFamily="34" charset="0"/>
                        </a:rPr>
                        <a:t>achieved</a:t>
                      </a:r>
                    </a:p>
                    <a:p>
                      <a:pPr algn="l" fontAlgn="b"/>
                      <a:r>
                        <a:rPr lang="en-ZA" sz="1100" b="0" u="none" strike="noStrike" dirty="0" smtClean="0">
                          <a:effectLst/>
                          <a:latin typeface="Century Gothic" panose="020B0502020202020204" pitchFamily="34" charset="0"/>
                        </a:rPr>
                        <a:t>Financing Model developed but awaiting approval</a:t>
                      </a:r>
                    </a:p>
                  </a:txBody>
                  <a:tcPr marL="9525" marR="9525" marT="9525" marB="0">
                    <a:solidFill>
                      <a:srgbClr val="00B050"/>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Financing Model developed</a:t>
                      </a: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Financing Model developed</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545"/>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None</a:t>
                      </a:r>
                      <a:endParaRPr lang="en-ZA" sz="11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Financing Model developed</a:t>
                      </a:r>
                    </a:p>
                    <a:p>
                      <a:pPr algn="ctr" fontAlgn="b"/>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9545"/>
                    </a:solidFill>
                  </a:tcPr>
                </a:tc>
              </a:tr>
            </a:tbl>
          </a:graphicData>
        </a:graphic>
      </p:graphicFrame>
    </p:spTree>
    <p:extLst>
      <p:ext uri="{BB962C8B-B14F-4D97-AF65-F5344CB8AC3E}">
        <p14:creationId xmlns:p14="http://schemas.microsoft.com/office/powerpoint/2010/main" xmlns="" val="2704654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39914"/>
            <a:ext cx="8229600" cy="496685"/>
          </a:xfrm>
        </p:spPr>
        <p:txBody>
          <a:bodyPr>
            <a:normAutofit/>
          </a:bodyPr>
          <a:lstStyle/>
          <a:p>
            <a:r>
              <a:rPr lang="en-ZA" altLang="en-US" sz="2500" b="1" dirty="0" smtClean="0">
                <a:latin typeface="Century Gothic" pitchFamily="34" charset="0"/>
              </a:rPr>
              <a:t>PROGRAMME 1 OVERALL PERFORMANCE RATING </a:t>
            </a:r>
            <a:endParaRPr lang="en-US" altLang="en-US" sz="2500" b="1" dirty="0" smtClean="0">
              <a:latin typeface="Century Gothic" pitchFamily="34" charset="0"/>
            </a:endParaRPr>
          </a:p>
        </p:txBody>
      </p:sp>
      <p:sp>
        <p:nvSpPr>
          <p:cNvPr id="21507" name="Content Placeholder 2"/>
          <p:cNvSpPr>
            <a:spLocks noGrp="1"/>
          </p:cNvSpPr>
          <p:nvPr>
            <p:ph idx="1"/>
          </p:nvPr>
        </p:nvSpPr>
        <p:spPr>
          <a:xfrm>
            <a:off x="165100" y="736599"/>
            <a:ext cx="8813800" cy="4864101"/>
          </a:xfrm>
        </p:spPr>
        <p:txBody>
          <a:bodyPr>
            <a:normAutofit/>
          </a:bodyPr>
          <a:lstStyle/>
          <a:p>
            <a:pPr marL="0" indent="0" algn="just">
              <a:lnSpc>
                <a:spcPct val="110000"/>
              </a:lnSpc>
              <a:buFontTx/>
              <a:buNone/>
            </a:pPr>
            <a:r>
              <a:rPr lang="en-ZA" altLang="en-US" sz="2400" b="1" u="sng" dirty="0" smtClean="0">
                <a:latin typeface="Century Gothic" pitchFamily="34" charset="0"/>
              </a:rPr>
              <a:t>Administration</a:t>
            </a:r>
            <a:endParaRPr lang="en-ZA" altLang="en-US" sz="2400" dirty="0" smtClean="0">
              <a:latin typeface="Century Gothic" pitchFamily="34" charset="0"/>
            </a:endParaRPr>
          </a:p>
          <a:p>
            <a:pPr marL="0" indent="0" algn="just">
              <a:lnSpc>
                <a:spcPct val="110000"/>
              </a:lnSpc>
              <a:buFontTx/>
              <a:buNone/>
            </a:pPr>
            <a:r>
              <a:rPr lang="en-ZA" altLang="en-US" sz="1800" u="sng" dirty="0">
                <a:latin typeface="Century Gothic" pitchFamily="34" charset="0"/>
              </a:rPr>
              <a:t>9</a:t>
            </a:r>
            <a:r>
              <a:rPr lang="en-ZA" altLang="en-US" sz="1800" u="sng" dirty="0" smtClean="0">
                <a:latin typeface="Century Gothic" pitchFamily="34" charset="0"/>
              </a:rPr>
              <a:t> targets</a:t>
            </a:r>
            <a:r>
              <a:rPr lang="en-ZA" altLang="en-US" sz="1800" dirty="0" smtClean="0">
                <a:latin typeface="Century Gothic" pitchFamily="34" charset="0"/>
              </a:rPr>
              <a:t> were planned for implementation in the period under review:</a:t>
            </a:r>
          </a:p>
          <a:p>
            <a:pPr lvl="1" algn="just">
              <a:lnSpc>
                <a:spcPct val="110000"/>
              </a:lnSpc>
              <a:buFont typeface="Wingdings" charset="2"/>
              <a:buChar char="q"/>
            </a:pPr>
            <a:r>
              <a:rPr lang="en-ZA" altLang="en-US" sz="1700" dirty="0" smtClean="0">
                <a:latin typeface="Century Gothic" pitchFamily="34" charset="0"/>
              </a:rPr>
              <a:t>3 targets were </a:t>
            </a:r>
            <a:r>
              <a:rPr lang="en-ZA" altLang="en-US" sz="1700" u="sng" dirty="0" smtClean="0">
                <a:latin typeface="Century Gothic" pitchFamily="34" charset="0"/>
              </a:rPr>
              <a:t>achieved</a:t>
            </a:r>
            <a:r>
              <a:rPr lang="en-ZA" altLang="en-US" sz="1700" dirty="0" smtClean="0">
                <a:latin typeface="Century Gothic" pitchFamily="34" charset="0"/>
              </a:rPr>
              <a:t>,</a:t>
            </a:r>
          </a:p>
          <a:p>
            <a:pPr lvl="1" algn="just">
              <a:lnSpc>
                <a:spcPct val="110000"/>
              </a:lnSpc>
              <a:buFont typeface="Wingdings" charset="2"/>
              <a:buChar char="q"/>
            </a:pPr>
            <a:r>
              <a:rPr lang="en-ZA" altLang="en-US" sz="1700" dirty="0">
                <a:latin typeface="Century Gothic" pitchFamily="34" charset="0"/>
              </a:rPr>
              <a:t>4</a:t>
            </a:r>
            <a:r>
              <a:rPr lang="en-ZA" altLang="en-US" sz="1700" dirty="0" smtClean="0">
                <a:latin typeface="Century Gothic" pitchFamily="34" charset="0"/>
              </a:rPr>
              <a:t> targets were </a:t>
            </a:r>
            <a:r>
              <a:rPr lang="en-ZA" altLang="en-US" sz="1700" u="sng" dirty="0" smtClean="0">
                <a:latin typeface="Century Gothic" pitchFamily="34" charset="0"/>
              </a:rPr>
              <a:t>partially achieved</a:t>
            </a:r>
            <a:r>
              <a:rPr lang="en-ZA" altLang="en-US" sz="1700" dirty="0">
                <a:latin typeface="Century Gothic" pitchFamily="34" charset="0"/>
              </a:rPr>
              <a:t> </a:t>
            </a:r>
            <a:r>
              <a:rPr lang="en-ZA" altLang="en-US" sz="1700" dirty="0" smtClean="0">
                <a:latin typeface="Century Gothic" pitchFamily="34" charset="0"/>
              </a:rPr>
              <a:t>and,</a:t>
            </a:r>
          </a:p>
          <a:p>
            <a:pPr lvl="1" algn="just">
              <a:lnSpc>
                <a:spcPct val="110000"/>
              </a:lnSpc>
              <a:buFont typeface="Wingdings" charset="2"/>
              <a:buChar char="q"/>
            </a:pPr>
            <a:r>
              <a:rPr lang="en-ZA" altLang="en-US" sz="1700" dirty="0">
                <a:latin typeface="Century Gothic" pitchFamily="34" charset="0"/>
              </a:rPr>
              <a:t>2</a:t>
            </a:r>
            <a:r>
              <a:rPr lang="en-ZA" altLang="en-US" sz="1700" dirty="0" smtClean="0">
                <a:latin typeface="Century Gothic" pitchFamily="34" charset="0"/>
              </a:rPr>
              <a:t> targets were </a:t>
            </a:r>
            <a:r>
              <a:rPr lang="en-ZA" altLang="en-US" sz="1700" u="sng" dirty="0" smtClean="0">
                <a:latin typeface="Century Gothic" pitchFamily="34" charset="0"/>
              </a:rPr>
              <a:t>not achieved</a:t>
            </a:r>
            <a:endParaRPr lang="en-ZA" altLang="en-US" sz="1700" dirty="0" smtClean="0">
              <a:latin typeface="Century Gothic" pitchFamily="34" charset="0"/>
            </a:endParaRPr>
          </a:p>
          <a:p>
            <a:pPr marL="0" indent="0" algn="just">
              <a:lnSpc>
                <a:spcPct val="110000"/>
              </a:lnSpc>
              <a:spcBef>
                <a:spcPts val="1032"/>
              </a:spcBef>
              <a:buFontTx/>
              <a:buNone/>
            </a:pPr>
            <a:r>
              <a:rPr lang="en-US" altLang="en-US" sz="1800" b="1" dirty="0" smtClean="0">
                <a:latin typeface="Century Gothic" pitchFamily="34" charset="0"/>
                <a:cs typeface="Times New Roman" pitchFamily="18" charset="0"/>
              </a:rPr>
              <a:t>Performance  </a:t>
            </a:r>
            <a:r>
              <a:rPr lang="en-US" altLang="en-US" sz="1800" dirty="0" smtClean="0">
                <a:latin typeface="Century Gothic" pitchFamily="34" charset="0"/>
                <a:cs typeface="Times New Roman" pitchFamily="18" charset="0"/>
              </a:rPr>
              <a:t>=  </a:t>
            </a:r>
            <a:r>
              <a:rPr lang="en-US" altLang="en-US" sz="1800" b="1" u="sng" dirty="0" smtClean="0">
                <a:latin typeface="Century Gothic" pitchFamily="34" charset="0"/>
                <a:cs typeface="Times New Roman" pitchFamily="18" charset="0"/>
              </a:rPr>
              <a:t>No. of targets achieved</a:t>
            </a:r>
            <a:r>
              <a:rPr lang="en-US" altLang="en-US" sz="1800" b="1" dirty="0" smtClean="0">
                <a:latin typeface="Century Gothic" pitchFamily="34" charset="0"/>
                <a:cs typeface="Times New Roman" pitchFamily="18" charset="0"/>
              </a:rPr>
              <a:t> x100</a:t>
            </a:r>
          </a:p>
          <a:p>
            <a:pPr marL="0" indent="0" algn="just">
              <a:lnSpc>
                <a:spcPct val="110000"/>
              </a:lnSpc>
              <a:spcBef>
                <a:spcPts val="0"/>
              </a:spcBef>
              <a:buFontTx/>
              <a:buNone/>
            </a:pPr>
            <a:r>
              <a:rPr lang="en-US" altLang="en-US" sz="1800" b="1" dirty="0" smtClean="0">
                <a:latin typeface="Century Gothic" pitchFamily="34" charset="0"/>
                <a:cs typeface="Times New Roman" pitchFamily="18" charset="0"/>
              </a:rPr>
              <a:t>                                 Total no of targets</a:t>
            </a:r>
          </a:p>
          <a:p>
            <a:pPr marL="0" indent="0" algn="just">
              <a:lnSpc>
                <a:spcPct val="110000"/>
              </a:lnSpc>
              <a:buFontTx/>
              <a:buNone/>
            </a:pPr>
            <a:endParaRPr lang="en-US" altLang="en-US" sz="1800" b="1" dirty="0" smtClean="0">
              <a:latin typeface="Century Gothic" pitchFamily="34" charset="0"/>
              <a:cs typeface="Times New Roman" pitchFamily="18" charset="0"/>
            </a:endParaRPr>
          </a:p>
          <a:p>
            <a:pPr marL="0" indent="0" algn="just">
              <a:lnSpc>
                <a:spcPct val="110000"/>
              </a:lnSpc>
              <a:buFontTx/>
              <a:buNone/>
            </a:pPr>
            <a:endParaRPr lang="en-ZA" altLang="en-US" sz="1800" dirty="0" smtClean="0">
              <a:latin typeface="Century Gothic" pitchFamily="34" charset="0"/>
            </a:endParaRPr>
          </a:p>
          <a:p>
            <a:pPr marL="0" indent="0" algn="just">
              <a:lnSpc>
                <a:spcPct val="110000"/>
              </a:lnSpc>
              <a:spcBef>
                <a:spcPts val="1032"/>
              </a:spcBef>
              <a:buFont typeface="Arial" pitchFamily="34" charset="0"/>
              <a:buNone/>
            </a:pPr>
            <a:endParaRPr lang="en-ZA" altLang="en-US" sz="2000" dirty="0" smtClean="0">
              <a:latin typeface="Century Gothic" pitchFamily="34" charset="0"/>
            </a:endParaRPr>
          </a:p>
          <a:p>
            <a:pPr marL="0" indent="0" algn="just">
              <a:lnSpc>
                <a:spcPct val="110000"/>
              </a:lnSpc>
              <a:spcBef>
                <a:spcPts val="1032"/>
              </a:spcBef>
              <a:buFont typeface="Arial" pitchFamily="34" charset="0"/>
              <a:buNone/>
            </a:pPr>
            <a:r>
              <a:rPr lang="en-ZA" altLang="en-US" sz="2000" dirty="0" smtClean="0">
                <a:latin typeface="Century Gothic" pitchFamily="34" charset="0"/>
              </a:rPr>
              <a:t>The </a:t>
            </a:r>
            <a:r>
              <a:rPr lang="en-ZA" altLang="en-US" sz="2000" b="1" u="sng" dirty="0" smtClean="0">
                <a:latin typeface="Century Gothic" pitchFamily="34" charset="0"/>
              </a:rPr>
              <a:t>Administration programme</a:t>
            </a:r>
            <a:r>
              <a:rPr lang="en-ZA" altLang="en-US" sz="2000" dirty="0" smtClean="0">
                <a:latin typeface="Century Gothic" pitchFamily="34" charset="0"/>
              </a:rPr>
              <a:t> achieved </a:t>
            </a:r>
            <a:r>
              <a:rPr lang="en-ZA" altLang="en-US" sz="2000" b="1" dirty="0" smtClean="0">
                <a:solidFill>
                  <a:srgbClr val="FF0000"/>
                </a:solidFill>
                <a:latin typeface="Century Gothic" pitchFamily="34" charset="0"/>
              </a:rPr>
              <a:t>33%</a:t>
            </a:r>
            <a:r>
              <a:rPr lang="en-ZA" altLang="en-US" sz="2000" b="1" dirty="0" smtClean="0">
                <a:latin typeface="Century Gothic" pitchFamily="34" charset="0"/>
              </a:rPr>
              <a:t> </a:t>
            </a:r>
            <a:r>
              <a:rPr lang="en-ZA" altLang="en-US" sz="2000" dirty="0" smtClean="0">
                <a:latin typeface="Century Gothic" pitchFamily="34" charset="0"/>
              </a:rPr>
              <a:t>of the targets planned for implementation in quarter two and </a:t>
            </a:r>
            <a:r>
              <a:rPr lang="en-ZA" altLang="en-US" sz="2000" b="1" dirty="0" smtClean="0">
                <a:solidFill>
                  <a:srgbClr val="FF0000"/>
                </a:solidFill>
                <a:latin typeface="Century Gothic" pitchFamily="34" charset="0"/>
              </a:rPr>
              <a:t>38%</a:t>
            </a:r>
            <a:r>
              <a:rPr lang="en-ZA" altLang="en-US" sz="2000" dirty="0" smtClean="0">
                <a:latin typeface="Century Gothic" pitchFamily="34" charset="0"/>
              </a:rPr>
              <a:t> Mid-year.</a:t>
            </a:r>
          </a:p>
        </p:txBody>
      </p:sp>
      <p:graphicFrame>
        <p:nvGraphicFramePr>
          <p:cNvPr id="5" name="Table 4"/>
          <p:cNvGraphicFramePr>
            <a:graphicFrameLocks noGrp="1"/>
          </p:cNvGraphicFramePr>
          <p:nvPr>
            <p:extLst>
              <p:ext uri="{D42A27DB-BD31-4B8C-83A1-F6EECF244321}">
                <p14:modId xmlns:p14="http://schemas.microsoft.com/office/powerpoint/2010/main" xmlns="" val="246174833"/>
              </p:ext>
            </p:extLst>
          </p:nvPr>
        </p:nvGraphicFramePr>
        <p:xfrm>
          <a:off x="532737" y="3358186"/>
          <a:ext cx="6236363" cy="911312"/>
        </p:xfrm>
        <a:graphic>
          <a:graphicData uri="http://schemas.openxmlformats.org/drawingml/2006/table">
            <a:tbl>
              <a:tblPr firstRow="1" bandRow="1">
                <a:tableStyleId>{5C22544A-7EE6-4342-B048-85BDC9FD1C3A}</a:tableStyleId>
              </a:tblPr>
              <a:tblGrid>
                <a:gridCol w="2705763"/>
                <a:gridCol w="1003300"/>
                <a:gridCol w="1308100"/>
                <a:gridCol w="1219200"/>
              </a:tblGrid>
              <a:tr h="347463">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127">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9 of 10</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3</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4</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65857">
                <a:tc>
                  <a:txBody>
                    <a:bodyPr/>
                    <a:lstStyle/>
                    <a:p>
                      <a:pPr marL="0" marR="0" lvl="0" indent="0" algn="just" defTabSz="914400" rtl="0" eaLnBrk="1" fontAlgn="auto" latinLnBrk="0" hangingPunct="1">
                        <a:lnSpc>
                          <a:spcPts val="1285"/>
                        </a:lnSpc>
                        <a:spcBef>
                          <a:spcPts val="0"/>
                        </a:spcBef>
                        <a:spcAft>
                          <a:spcPts val="1000"/>
                        </a:spcAft>
                        <a:buClrTx/>
                        <a:buSzTx/>
                        <a:buFontTx/>
                        <a:buNone/>
                        <a:tabLst/>
                        <a:defRPr/>
                      </a:pPr>
                      <a:r>
                        <a:rPr kumimoji="0" lang="en-ZA" sz="1200" b="1" i="0" u="none" strike="noStrike" kern="1200" cap="none" spc="0" normalizeH="0" baseline="0" noProof="0" dirty="0" smtClean="0">
                          <a:ln>
                            <a:noFill/>
                          </a:ln>
                          <a:solidFill>
                            <a:srgbClr val="000000"/>
                          </a:solidFill>
                          <a:effectLst/>
                          <a:uLnTx/>
                          <a:uFillTx/>
                          <a:latin typeface="Century Gothic" pitchFamily="34" charset="0"/>
                          <a:ea typeface="Times New Roman"/>
                          <a:cs typeface="Arial"/>
                        </a:rPr>
                        <a:t>Mid-year targets = 16</a:t>
                      </a:r>
                      <a:endParaRPr kumimoji="0" lang="en-ZA" sz="1200" b="0" i="0" u="none" strike="noStrike" kern="1200" cap="none" spc="0" normalizeH="0" baseline="0" noProof="0" dirty="0" smtClean="0">
                        <a:ln>
                          <a:noFill/>
                        </a:ln>
                        <a:solidFill>
                          <a:prstClr val="black"/>
                        </a:solidFill>
                        <a:effectLst/>
                        <a:uLnTx/>
                        <a:uFillTx/>
                        <a:latin typeface="Century Gothic" pitchFamily="34" charset="0"/>
                        <a:ea typeface="Times New Roman"/>
                        <a:cs typeface="+mn-cs"/>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6</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6</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4</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157718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39700" y="297727"/>
            <a:ext cx="8902700" cy="3365500"/>
          </a:xfrm>
        </p:spPr>
        <p:txBody>
          <a:bodyPr>
            <a:noAutofit/>
          </a:bodyPr>
          <a:lstStyle/>
          <a:p>
            <a:pPr marL="0" indent="0" algn="ctr">
              <a:spcBef>
                <a:spcPts val="0"/>
              </a:spcBef>
              <a:buNone/>
            </a:pPr>
            <a:r>
              <a:rPr lang="en-US" sz="4800" b="1" dirty="0" smtClean="0">
                <a:latin typeface="Century Gothic" panose="020B0502020202020204" pitchFamily="34" charset="0"/>
              </a:rPr>
              <a:t>PERFORMANCE DESCRIPTION PER PROGRAMME</a:t>
            </a:r>
          </a:p>
          <a:p>
            <a:pPr marL="0" indent="0" algn="ctr">
              <a:spcBef>
                <a:spcPts val="4800"/>
              </a:spcBef>
              <a:buNone/>
            </a:pPr>
            <a:r>
              <a:rPr lang="en-US" sz="3600" b="1" dirty="0" smtClean="0">
                <a:latin typeface="Century Gothic" panose="020B0502020202020204" pitchFamily="34" charset="0"/>
              </a:rPr>
              <a:t>PROGRAMME 2: GEOSPATIAL AND CADASTRAL SERVICES</a:t>
            </a:r>
          </a:p>
        </p:txBody>
      </p:sp>
      <p:sp>
        <p:nvSpPr>
          <p:cNvPr id="3" name="Content Placeholder 2"/>
          <p:cNvSpPr txBox="1">
            <a:spLocks/>
          </p:cNvSpPr>
          <p:nvPr/>
        </p:nvSpPr>
        <p:spPr>
          <a:xfrm>
            <a:off x="130054" y="3889093"/>
            <a:ext cx="8902700" cy="17940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2800" b="1" dirty="0" smtClean="0">
                <a:latin typeface="Century Gothic" panose="020B0502020202020204" pitchFamily="34" charset="0"/>
              </a:rPr>
              <a:t>PROGRAMME PURPOSE</a:t>
            </a:r>
          </a:p>
          <a:p>
            <a:pPr marL="0" indent="0" algn="ctr">
              <a:spcBef>
                <a:spcPts val="1200"/>
              </a:spcBef>
              <a:buFont typeface="Arial" panose="020B0604020202020204" pitchFamily="34" charset="0"/>
              <a:buNone/>
            </a:pPr>
            <a:r>
              <a:rPr lang="en-US" sz="2400" b="1" dirty="0" smtClean="0">
                <a:latin typeface="Century Gothic" panose="020B0502020202020204" pitchFamily="34" charset="0"/>
              </a:rPr>
              <a:t>Provide geospatial information, cadastral surveys, deeds registration and spatial planning, as well as technical services in support of sustainable land development.</a:t>
            </a:r>
          </a:p>
        </p:txBody>
      </p:sp>
    </p:spTree>
    <p:extLst>
      <p:ext uri="{BB962C8B-B14F-4D97-AF65-F5344CB8AC3E}">
        <p14:creationId xmlns:p14="http://schemas.microsoft.com/office/powerpoint/2010/main" xmlns="" val="1393673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304503"/>
            <a:ext cx="7024254" cy="400110"/>
          </a:xfrm>
          <a:prstGeom prst="rect">
            <a:avLst/>
          </a:prstGeom>
          <a:noFill/>
        </p:spPr>
        <p:txBody>
          <a:bodyPr wrap="square" rtlCol="0">
            <a:spAutoFit/>
          </a:bodyPr>
          <a:lstStyle/>
          <a:p>
            <a:r>
              <a:rPr lang="en-ZA" sz="2000" b="1" dirty="0" smtClean="0"/>
              <a:t>PROGRAMME 2: GEOSPATIAL AND CADASTRAL SERVICES</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604342429"/>
              </p:ext>
            </p:extLst>
          </p:nvPr>
        </p:nvGraphicFramePr>
        <p:xfrm>
          <a:off x="69448" y="776459"/>
          <a:ext cx="8981125" cy="4710127"/>
        </p:xfrm>
        <a:graphic>
          <a:graphicData uri="http://schemas.openxmlformats.org/drawingml/2006/table">
            <a:tbl>
              <a:tblPr>
                <a:tableStyleId>{5C22544A-7EE6-4342-B048-85BDC9FD1C3A}</a:tableStyleId>
              </a:tblPr>
              <a:tblGrid>
                <a:gridCol w="1188984"/>
                <a:gridCol w="707869"/>
                <a:gridCol w="680768"/>
                <a:gridCol w="637182"/>
                <a:gridCol w="782924"/>
                <a:gridCol w="657225"/>
                <a:gridCol w="752475"/>
                <a:gridCol w="1470025"/>
                <a:gridCol w="1225550"/>
                <a:gridCol w="878123"/>
              </a:tblGrid>
              <a:tr h="72849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tc>
              </a:tr>
              <a:tr h="151909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0" i="0" u="none" strike="noStrike" kern="1200" baseline="0" dirty="0" smtClean="0">
                          <a:solidFill>
                            <a:schemeClr val="dk1"/>
                          </a:solidFill>
                          <a:latin typeface="Century Gothic" panose="020B0502020202020204" pitchFamily="34" charset="0"/>
                          <a:ea typeface="+mn-ea"/>
                          <a:cs typeface="+mn-cs"/>
                        </a:rPr>
                        <a:t>National Spatial Development Framework (NSDF) developed</a:t>
                      </a:r>
                      <a:endParaRPr lang="en-ZA" sz="1050" b="0" i="0" u="none" strike="noStrike" kern="1200" baseline="0" dirty="0" smtClean="0">
                        <a:solidFill>
                          <a:schemeClr val="dk1"/>
                        </a:solidFill>
                        <a:latin typeface="+mn-lt"/>
                        <a:ea typeface="+mn-ea"/>
                        <a:cs typeface="+mn-cs"/>
                      </a:endParaRPr>
                    </a:p>
                  </a:txBody>
                  <a:tcPr marL="9525" marR="9525" marT="9525"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b="0" i="0" u="none" strike="noStrike" kern="1200" baseline="0" dirty="0" smtClean="0">
                          <a:solidFill>
                            <a:schemeClr val="dk1"/>
                          </a:solidFill>
                          <a:latin typeface="Century Gothic" panose="020B0502020202020204" pitchFamily="34" charset="0"/>
                          <a:ea typeface="+mn-ea"/>
                          <a:cs typeface="+mn-cs"/>
                        </a:rPr>
                        <a:t>NSDF discussion document on thematic areas and consultation</a:t>
                      </a:r>
                    </a:p>
                  </a:txBody>
                  <a:tcPr marL="9525" marR="9525" marT="9525"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b="0" i="0" u="none" strike="noStrike" kern="1200" baseline="0" dirty="0" smtClean="0">
                          <a:solidFill>
                            <a:schemeClr val="dk1"/>
                          </a:solidFill>
                          <a:latin typeface="Century Gothic" panose="020B0502020202020204" pitchFamily="34" charset="0"/>
                          <a:ea typeface="+mn-ea"/>
                          <a:cs typeface="+mn-cs"/>
                        </a:rPr>
                        <a:t>Preliminary report on thematic areas 	</a:t>
                      </a:r>
                    </a:p>
                    <a:p>
                      <a:endParaRPr lang="en-ZA" sz="1050" b="0" i="0" u="none" strike="noStrike" baseline="0" dirty="0" smtClean="0">
                        <a:solidFill>
                          <a:srgbClr val="000000"/>
                        </a:solidFill>
                        <a:latin typeface="Century Gothic" panose="020B0502020202020204" pitchFamily="34" charset="0"/>
                      </a:endParaRPr>
                    </a:p>
                  </a:txBody>
                  <a:tcPr marL="9525" marR="9525" marT="9525" marB="0"/>
                </a:tc>
                <a:tc>
                  <a:txBody>
                    <a:bodyPr/>
                    <a:lstStyle/>
                    <a:p>
                      <a:pPr algn="l" fontAlgn="b"/>
                      <a:r>
                        <a:rPr lang="en-ZA" sz="1050" b="1" u="none" strike="noStrike" dirty="0">
                          <a:effectLst/>
                          <a:latin typeface="Century Gothic" panose="020B0502020202020204" pitchFamily="34" charset="0"/>
                        </a:rPr>
                        <a:t>A</a:t>
                      </a:r>
                      <a:r>
                        <a:rPr lang="en-ZA" sz="1050" b="1" u="none" strike="noStrike" dirty="0" smtClean="0">
                          <a:effectLst/>
                          <a:latin typeface="Century Gothic" panose="020B0502020202020204" pitchFamily="34" charset="0"/>
                        </a:rPr>
                        <a:t>chieved</a:t>
                      </a:r>
                    </a:p>
                    <a:p>
                      <a:pPr algn="l" fontAlgn="b"/>
                      <a:r>
                        <a:rPr lang="en-ZA" sz="1050" b="0" i="0" u="none" strike="noStrike" dirty="0" smtClean="0">
                          <a:solidFill>
                            <a:srgbClr val="000000"/>
                          </a:solidFill>
                          <a:effectLst/>
                          <a:latin typeface="Century Gothic" panose="020B0502020202020204" pitchFamily="34" charset="0"/>
                        </a:rPr>
                        <a:t>The preliminary report on thematic areas is available</a:t>
                      </a:r>
                      <a:endParaRPr lang="en-ZA" sz="105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l" fontAlgn="b"/>
                      <a:r>
                        <a:rPr lang="en-ZA" sz="1050" b="0" i="0" u="none" strike="noStrike" dirty="0" smtClean="0">
                          <a:solidFill>
                            <a:srgbClr val="000000"/>
                          </a:solidFill>
                          <a:effectLst/>
                          <a:latin typeface="Century Gothic" panose="020B0502020202020204" pitchFamily="34" charset="0"/>
                        </a:rPr>
                        <a:t>Draft discussion document</a:t>
                      </a:r>
                      <a:endParaRPr lang="en-ZA" sz="1050" b="0" i="0" u="none" strike="noStrike" dirty="0">
                        <a:solidFill>
                          <a:srgbClr val="000000"/>
                        </a:solidFill>
                        <a:effectLst/>
                        <a:latin typeface="Century Gothic" panose="020B0502020202020204"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kumimoji="0" lang="en-ZA" sz="100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Not Achieved</a:t>
                      </a:r>
                    </a:p>
                  </a:txBody>
                  <a:tcPr marL="9525" marR="9525" marT="9525" marB="0">
                    <a:solidFill>
                      <a:srgbClr val="FF00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050" b="0" i="0" u="none" strike="noStrike" dirty="0" smtClean="0">
                          <a:solidFill>
                            <a:srgbClr val="000000"/>
                          </a:solidFill>
                          <a:effectLst/>
                          <a:latin typeface="Century Gothic" panose="020B0502020202020204" pitchFamily="34" charset="0"/>
                        </a:rPr>
                        <a:t>Draft discussion document</a:t>
                      </a:r>
                      <a:endParaRPr lang="en-ZA" sz="1050" b="0" i="0" u="none" strike="noStrike" dirty="0">
                        <a:solidFill>
                          <a:srgbClr val="000000"/>
                        </a:solidFill>
                        <a:effectLst/>
                        <a:latin typeface="Century Gothic" panose="020B0502020202020204" pitchFamily="34" charset="0"/>
                      </a:endParaRPr>
                    </a:p>
                  </a:txBody>
                  <a:tcPr marL="9525" marR="9525" marT="9525" marB="0"/>
                </a:tc>
                <a:tc>
                  <a:txBody>
                    <a:bodyPr/>
                    <a:lstStyle/>
                    <a:p>
                      <a:pPr algn="l" fontAlgn="b"/>
                      <a:r>
                        <a:rPr lang="en-US" sz="1050" b="0" i="0" kern="1200" dirty="0" smtClean="0">
                          <a:solidFill>
                            <a:schemeClr val="dk1"/>
                          </a:solidFill>
                          <a:effectLst/>
                          <a:latin typeface="Century Gothic" charset="0"/>
                          <a:ea typeface="Century Gothic" charset="0"/>
                          <a:cs typeface="Century Gothic" charset="0"/>
                        </a:rPr>
                        <a:t>In Q1, the DRDLR received a communication with proposal to move the NSDF</a:t>
                      </a:r>
                      <a:r>
                        <a:rPr lang="en-US" sz="1050" b="0" i="0" kern="1200" baseline="0" dirty="0" smtClean="0">
                          <a:solidFill>
                            <a:schemeClr val="dk1"/>
                          </a:solidFill>
                          <a:effectLst/>
                          <a:latin typeface="Century Gothic" charset="0"/>
                          <a:ea typeface="Century Gothic" charset="0"/>
                          <a:cs typeface="Century Gothic" charset="0"/>
                        </a:rPr>
                        <a:t> </a:t>
                      </a:r>
                      <a:r>
                        <a:rPr lang="en-US" sz="1050" b="0" i="0" kern="1200" dirty="0" smtClean="0">
                          <a:solidFill>
                            <a:schemeClr val="dk1"/>
                          </a:solidFill>
                          <a:effectLst/>
                          <a:latin typeface="Century Gothic" charset="0"/>
                          <a:ea typeface="Century Gothic" charset="0"/>
                          <a:cs typeface="Century Gothic" charset="0"/>
                        </a:rPr>
                        <a:t>target to the Presidency in Q1. The Interactions that ensued as well as a decision that the target will be co-managed by the DRDLR  and the Presidency delayed progress towards achievement</a:t>
                      </a:r>
                      <a:r>
                        <a:rPr lang="en-US" sz="1050" b="0" i="0" kern="1200" baseline="0" dirty="0" smtClean="0">
                          <a:solidFill>
                            <a:schemeClr val="dk1"/>
                          </a:solidFill>
                          <a:effectLst/>
                          <a:latin typeface="Century Gothic" charset="0"/>
                          <a:ea typeface="Century Gothic" charset="0"/>
                          <a:cs typeface="Century Gothic" charset="0"/>
                        </a:rPr>
                        <a:t> of the target</a:t>
                      </a:r>
                      <a:r>
                        <a:rPr lang="en-US" sz="1050" dirty="0" smtClean="0">
                          <a:latin typeface="Century Gothic" charset="0"/>
                          <a:ea typeface="Century Gothic" charset="0"/>
                          <a:cs typeface="Century Gothic" charset="0"/>
                        </a:rPr>
                        <a:t> </a:t>
                      </a:r>
                      <a:endParaRPr lang="en-ZA" sz="1050" b="0" i="0" u="none" strike="noStrike" dirty="0">
                        <a:solidFill>
                          <a:srgbClr val="000000"/>
                        </a:solidFill>
                        <a:effectLst/>
                        <a:latin typeface="Century Gothic" charset="0"/>
                        <a:ea typeface="Century Gothic" charset="0"/>
                        <a:cs typeface="Century Gothic"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kern="1200" baseline="0" dirty="0" smtClean="0">
                          <a:solidFill>
                            <a:schemeClr val="dk1"/>
                          </a:solidFill>
                          <a:effectLst/>
                          <a:latin typeface="Century Gothic" charset="0"/>
                          <a:ea typeface="Century Gothic" charset="0"/>
                          <a:cs typeface="Century Gothic" charset="0"/>
                        </a:rPr>
                        <a:t>A request for proposals for the development of the Discussion Document has gone through the SCM process. A project Plan is  available and the project is a standing agenda item for War Room which will ensure partial achievement of the target</a:t>
                      </a:r>
                      <a:endParaRPr lang="en-US" sz="1050" dirty="0" smtClean="0">
                        <a:effectLst/>
                        <a:latin typeface="Century Gothic" charset="0"/>
                        <a:ea typeface="Century Gothic" charset="0"/>
                        <a:cs typeface="Century Gothic"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5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Government structures for the NSDF developed</a:t>
                      </a:r>
                      <a:endParaRPr lang="en-ZA" sz="105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r h="1368757">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0" dirty="0" smtClean="0">
                          <a:effectLst/>
                          <a:latin typeface="Century Gothic" pitchFamily="34" charset="0"/>
                          <a:ea typeface="Calibri"/>
                          <a:cs typeface="Calibri"/>
                        </a:rPr>
                        <a:t>% of municipalities supported to implement the Spatial Planning and Land Use Management Act (SPLUMA)</a:t>
                      </a: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0" i="0" u="none" strike="noStrike" kern="1200" baseline="0" dirty="0" smtClean="0">
                          <a:solidFill>
                            <a:schemeClr val="tx1"/>
                          </a:solidFill>
                          <a:latin typeface="Century Gothic" panose="020B0502020202020204" pitchFamily="34" charset="0"/>
                          <a:ea typeface="+mn-ea"/>
                          <a:cs typeface="+mn-cs"/>
                        </a:rPr>
                        <a:t>70% SDFs </a:t>
                      </a:r>
                      <a:endParaRPr lang="en-ZA" sz="105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0" kern="1200" dirty="0" smtClean="0">
                          <a:solidFill>
                            <a:schemeClr val="dk1"/>
                          </a:solidFill>
                          <a:effectLst/>
                          <a:latin typeface="Century Gothic" pitchFamily="34" charset="0"/>
                          <a:ea typeface="Calibri"/>
                          <a:cs typeface="Calibri"/>
                        </a:rPr>
                        <a:t>100%</a:t>
                      </a:r>
                      <a:endParaRPr lang="en-ZA" sz="1050" b="0"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0%</a:t>
                      </a:r>
                      <a:endParaRPr lang="en-ZA" sz="1050" b="1" kern="1200" dirty="0">
                        <a:solidFill>
                          <a:schemeClr val="dk1"/>
                        </a:solidFill>
                        <a:effectLst/>
                        <a:latin typeface="Century Gothic" pitchFamily="34" charset="0"/>
                        <a:ea typeface="Calibri"/>
                        <a:cs typeface="Calibri"/>
                      </a:endParaRPr>
                    </a:p>
                  </a:txBody>
                  <a:tcPr marL="9525" marR="9525" marT="9525" marB="0">
                    <a:solidFill>
                      <a:srgbClr val="FF0000"/>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0" kern="1200" dirty="0" smtClean="0">
                          <a:solidFill>
                            <a:schemeClr val="dk1"/>
                          </a:solidFill>
                          <a:effectLst/>
                          <a:latin typeface="Century Gothic" pitchFamily="34" charset="0"/>
                          <a:ea typeface="Calibri"/>
                          <a:cs typeface="Calibri"/>
                        </a:rPr>
                        <a:t>100%</a:t>
                      </a:r>
                      <a:endParaRPr lang="en-ZA" sz="1050" b="0"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0%</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FF0000"/>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0" kern="1200" dirty="0" smtClean="0">
                          <a:solidFill>
                            <a:schemeClr val="dk1"/>
                          </a:solidFill>
                          <a:effectLst/>
                          <a:latin typeface="Century Gothic" pitchFamily="34" charset="0"/>
                          <a:ea typeface="Calibri"/>
                          <a:cs typeface="Calibri"/>
                        </a:rPr>
                        <a:t>-100%</a:t>
                      </a:r>
                      <a:endParaRPr lang="en-ZA" sz="1050" b="0" kern="1200" dirty="0">
                        <a:solidFill>
                          <a:schemeClr val="dk1"/>
                        </a:solidFill>
                        <a:effectLst/>
                        <a:latin typeface="Century Gothic" pitchFamily="34" charset="0"/>
                        <a:ea typeface="Calibri"/>
                        <a:cs typeface="Calibri"/>
                      </a:endParaRPr>
                    </a:p>
                  </a:txBody>
                  <a:tcPr marL="9525" marR="9525" marT="9525" marB="0"/>
                </a:tc>
                <a:tc>
                  <a:txBody>
                    <a:bodyPr/>
                    <a:lstStyle/>
                    <a:p>
                      <a:pPr rtl="0" eaLnBrk="1" fontAlgn="t" latinLnBrk="0" hangingPunct="1"/>
                      <a:r>
                        <a:rPr lang="en-US" sz="1050" b="0" i="0" kern="1200" baseline="0" dirty="0" smtClean="0">
                          <a:solidFill>
                            <a:schemeClr val="dk1"/>
                          </a:solidFill>
                          <a:effectLst/>
                          <a:latin typeface="Century Gothic" charset="0"/>
                          <a:ea typeface="Century Gothic" charset="0"/>
                          <a:cs typeface="Century Gothic" charset="0"/>
                        </a:rPr>
                        <a:t>N/A</a:t>
                      </a:r>
                      <a:endParaRPr lang="en-US" sz="1050" dirty="0" smtClean="0">
                        <a:effectLst/>
                        <a:latin typeface="Century Gothic" charset="0"/>
                        <a:ea typeface="Century Gothic" charset="0"/>
                        <a:cs typeface="Century Gothic"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kern="1200" dirty="0" smtClean="0">
                          <a:solidFill>
                            <a:schemeClr val="dk1"/>
                          </a:solidFill>
                          <a:effectLst/>
                          <a:latin typeface="Century Gothic" charset="0"/>
                          <a:ea typeface="Century Gothic" charset="0"/>
                          <a:cs typeface="Century Gothic" charset="0"/>
                        </a:rPr>
                        <a:t>N/A</a:t>
                      </a:r>
                      <a:endParaRPr lang="en-US" sz="1050" dirty="0" smtClean="0">
                        <a:effectLst/>
                        <a:latin typeface="Century Gothic" charset="0"/>
                        <a:ea typeface="Century Gothic" charset="0"/>
                        <a:cs typeface="Century Gothic" charset="0"/>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1" i="0" u="none" strike="noStrike" dirty="0" smtClean="0">
                          <a:solidFill>
                            <a:srgbClr val="000000"/>
                          </a:solidFill>
                          <a:effectLst/>
                          <a:latin typeface="Century Gothic" panose="020B0502020202020204" pitchFamily="34" charset="0"/>
                        </a:rPr>
                        <a:t>0% (-100%)</a:t>
                      </a:r>
                    </a:p>
                  </a:txBody>
                  <a:tcPr marL="9525" marR="9525" marT="9525" marB="0">
                    <a:solidFill>
                      <a:srgbClr val="FF0000"/>
                    </a:solidFill>
                  </a:tcPr>
                </a:tc>
              </a:tr>
            </a:tbl>
          </a:graphicData>
        </a:graphic>
      </p:graphicFrame>
    </p:spTree>
    <p:extLst>
      <p:ext uri="{BB962C8B-B14F-4D97-AF65-F5344CB8AC3E}">
        <p14:creationId xmlns:p14="http://schemas.microsoft.com/office/powerpoint/2010/main" xmlns="" val="434180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2: GEOSPATIAL AND CADASTRAL SERVICES (2)</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1431502747"/>
              </p:ext>
            </p:extLst>
          </p:nvPr>
        </p:nvGraphicFramePr>
        <p:xfrm>
          <a:off x="182459" y="596900"/>
          <a:ext cx="8811495" cy="4812955"/>
        </p:xfrm>
        <a:graphic>
          <a:graphicData uri="http://schemas.openxmlformats.org/drawingml/2006/table">
            <a:tbl>
              <a:tblPr>
                <a:tableStyleId>{5C22544A-7EE6-4342-B048-85BDC9FD1C3A}</a:tableStyleId>
              </a:tblPr>
              <a:tblGrid>
                <a:gridCol w="825860"/>
                <a:gridCol w="505525"/>
                <a:gridCol w="808238"/>
                <a:gridCol w="679947"/>
                <a:gridCol w="826259"/>
                <a:gridCol w="877824"/>
                <a:gridCol w="853440"/>
                <a:gridCol w="1304544"/>
                <a:gridCol w="1048588"/>
                <a:gridCol w="1081270"/>
              </a:tblGrid>
              <a:tr h="80084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a:t>
                      </a:r>
                    </a:p>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(Q1 &amp; Q2)</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401211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dirty="0" smtClean="0">
                          <a:effectLst/>
                          <a:latin typeface="Century Gothic" pitchFamily="34" charset="0"/>
                          <a:ea typeface="Calibri"/>
                          <a:cs typeface="Calibri"/>
                        </a:rPr>
                        <a:t>% of municipalities supported to implement the Spatial Planning and Land Use Management Act (SPLUMA)</a:t>
                      </a:r>
                    </a:p>
                  </a:txBody>
                  <a:tcPr marL="9525" marR="9525" marT="9525" marB="0">
                    <a:solidFill>
                      <a:srgbClr val="DCE7F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tx1"/>
                          </a:solidFill>
                          <a:latin typeface="Century Gothic" panose="020B0502020202020204" pitchFamily="34" charset="0"/>
                          <a:ea typeface="+mn-ea"/>
                          <a:cs typeface="+mn-cs"/>
                        </a:rPr>
                        <a:t>164</a:t>
                      </a:r>
                    </a:p>
                  </a:txBody>
                  <a:tcPr marL="9525" marR="9525" marT="9525" marB="0">
                    <a:solidFill>
                      <a:srgbClr val="DCE7F3"/>
                    </a:solidFill>
                  </a:tcPr>
                </a:tc>
                <a:tc>
                  <a:txBody>
                    <a:bodyPr/>
                    <a:lstStyle/>
                    <a:p>
                      <a:r>
                        <a:rPr lang="en-ZA" sz="1000" b="0" i="0" u="none" strike="noStrike" kern="1200" baseline="0" dirty="0" smtClean="0">
                          <a:solidFill>
                            <a:schemeClr val="tx1"/>
                          </a:solidFill>
                          <a:latin typeface="Century Gothic" panose="020B0502020202020204" pitchFamily="34" charset="0"/>
                          <a:ea typeface="+mn-ea"/>
                          <a:cs typeface="+mn-cs"/>
                        </a:rPr>
                        <a:t>Compliance Assessment undertaken and report compiled.</a:t>
                      </a:r>
                    </a:p>
                  </a:txBody>
                  <a:tcPr marL="9525" marR="9525" marT="9525" marB="0">
                    <a:solidFill>
                      <a:srgbClr val="DCE7F3"/>
                    </a:solidFill>
                  </a:tcPr>
                </a:tc>
                <a:tc>
                  <a:txBody>
                    <a:bodyPr/>
                    <a:lstStyle/>
                    <a:p>
                      <a:pPr algn="l" fontAlgn="b"/>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Not</a:t>
                      </a:r>
                      <a:r>
                        <a:rPr lang="en-ZA" sz="1000" b="1" u="none" strike="noStrike" baseline="0" dirty="0" smtClean="0">
                          <a:effectLst/>
                          <a:latin typeface="Century Gothic" panose="020B0502020202020204" pitchFamily="34" charset="0"/>
                        </a:rPr>
                        <a:t> achieved</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Issue</a:t>
                      </a:r>
                      <a:r>
                        <a:rPr lang="en-ZA" sz="1000" b="0" i="0" u="none" strike="noStrike" baseline="0" dirty="0" smtClean="0">
                          <a:solidFill>
                            <a:srgbClr val="000000"/>
                          </a:solidFill>
                          <a:effectLst/>
                          <a:latin typeface="Century Gothic" panose="020B0502020202020204" pitchFamily="34" charset="0"/>
                        </a:rPr>
                        <a:t> Compliance notices and Action Plan for remedial measures</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Partially Achieved:</a:t>
                      </a:r>
                      <a:r>
                        <a:rPr kumimoji="0" lang="en-ZA"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Detailed Action Plans and Compliance Notices were issued to </a:t>
                      </a:r>
                      <a:r>
                        <a:rPr kumimoji="0" lang="en-ZA" sz="1000" b="1" i="0" u="sng"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137</a:t>
                      </a:r>
                      <a:r>
                        <a:rPr kumimoji="0" lang="en-ZA"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out of </a:t>
                      </a:r>
                      <a:r>
                        <a:rPr kumimoji="0" lang="en-ZA" sz="100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164 Municipalities</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-27</a:t>
                      </a:r>
                      <a:r>
                        <a:rPr lang="en-ZA" sz="1000" b="0" i="0" u="none" strike="noStrike" baseline="0" dirty="0" smtClean="0">
                          <a:solidFill>
                            <a:srgbClr val="000000"/>
                          </a:solidFill>
                          <a:effectLst/>
                          <a:latin typeface="Century Gothic" panose="020B0502020202020204" pitchFamily="34" charset="0"/>
                        </a:rPr>
                        <a:t> municipalities</a:t>
                      </a:r>
                      <a:endParaRPr lang="en-ZA" sz="1000" b="0"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The majority of provincial offices achieved this target. Few provinces did not achieve their targets i.e. SDFs - Limpopo -14, Gauteng -7 &amp; NW -13 </a:t>
                      </a:r>
                    </a:p>
                    <a:p>
                      <a:pPr algn="l" fontAlgn="b"/>
                      <a:r>
                        <a:rPr lang="en-ZA" sz="1000" b="0" u="none" strike="noStrike" dirty="0" smtClean="0">
                          <a:effectLst/>
                          <a:latin typeface="Century Gothic" panose="020B0502020202020204" pitchFamily="34" charset="0"/>
                        </a:rPr>
                        <a:t>The following reasons were given for underachievement: Gauteng: Gauteng issued compliance notices in June which is out of the period under review, which means the overachieved in quarter; NW- Delays of engagement with municipalities ; no action on previously issued compliance notices.</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Underperforming provinces have been warned against non-performance and non-compliance (submission of inadequate PoE). Further engagements are planned which will include PSSC heads. All provinces will be required to submit PoE on monthly basis to ensure effective early warning for under-performance.</a:t>
                      </a:r>
                      <a:endParaRPr kumimoji="0" lang="en-ZA" sz="1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algn="l" fontAlgn="b"/>
                      <a:r>
                        <a:rPr kumimoji="0" lang="en-ZA" sz="100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Target Partially Achieved: </a:t>
                      </a:r>
                      <a:r>
                        <a:rPr kumimoji="0" lang="en-ZA"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Detailed Action Plans and Compliance Notices were issued to 134 Municipalities out of 164 Municipalities</a:t>
                      </a:r>
                    </a:p>
                    <a:p>
                      <a:pPr algn="l" fontAlgn="b"/>
                      <a:endParaRPr kumimoji="0" lang="en-ZA"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endParaRPr>
                    </a:p>
                    <a:p>
                      <a:pPr algn="l" fontAlgn="b"/>
                      <a:r>
                        <a:rPr kumimoji="0" lang="en-ZA" sz="100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a:t>
                      </a:r>
                      <a:r>
                        <a:rPr kumimoji="0" lang="en-ZA" sz="1000" b="1" i="0" u="none" strike="noStrike" kern="1200" cap="none" spc="0" normalizeH="0" baseline="0" noProof="0" dirty="0" smtClean="0">
                          <a:ln>
                            <a:noFill/>
                          </a:ln>
                          <a:solidFill>
                            <a:srgbClr val="C00000"/>
                          </a:solidFill>
                          <a:effectLst/>
                          <a:uLnTx/>
                          <a:uFillTx/>
                          <a:latin typeface="Century Gothic" charset="0"/>
                          <a:ea typeface="Century Gothic" charset="0"/>
                          <a:cs typeface="Century Gothic" charset="0"/>
                        </a:rPr>
                        <a:t>-27 Municipalities</a:t>
                      </a:r>
                      <a:r>
                        <a:rPr kumimoji="0" lang="en-ZA" sz="1000" b="1"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bl>
          </a:graphicData>
        </a:graphic>
      </p:graphicFrame>
    </p:spTree>
    <p:extLst>
      <p:ext uri="{BB962C8B-B14F-4D97-AF65-F5344CB8AC3E}">
        <p14:creationId xmlns:p14="http://schemas.microsoft.com/office/powerpoint/2010/main" xmlns="" val="2019013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2: GEOSPATIAL AND CADASTRAL SERVICES (3)</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1780090634"/>
              </p:ext>
            </p:extLst>
          </p:nvPr>
        </p:nvGraphicFramePr>
        <p:xfrm>
          <a:off x="114301" y="609311"/>
          <a:ext cx="8879654" cy="5200650"/>
        </p:xfrm>
        <a:graphic>
          <a:graphicData uri="http://schemas.openxmlformats.org/drawingml/2006/table">
            <a:tbl>
              <a:tblPr>
                <a:tableStyleId>{5C22544A-7EE6-4342-B048-85BDC9FD1C3A}</a:tableStyleId>
              </a:tblPr>
              <a:tblGrid>
                <a:gridCol w="832248"/>
                <a:gridCol w="703361"/>
                <a:gridCol w="972173"/>
                <a:gridCol w="706333"/>
                <a:gridCol w="790822"/>
                <a:gridCol w="1001402"/>
                <a:gridCol w="609600"/>
                <a:gridCol w="1182624"/>
                <a:gridCol w="1097280"/>
                <a:gridCol w="983811"/>
              </a:tblGrid>
              <a:tr h="551533">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a:t>
                      </a:r>
                    </a:p>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(Q1 &amp; Q2)</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300828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dirty="0" smtClean="0">
                          <a:effectLst/>
                          <a:latin typeface="Century Gothic" pitchFamily="34" charset="0"/>
                          <a:ea typeface="Calibri"/>
                          <a:cs typeface="Calibri"/>
                        </a:rPr>
                        <a:t>% of municipalities supported to implement the Spatial Planning and Land Use Management Act (SPLUMA)</a:t>
                      </a:r>
                    </a:p>
                  </a:txBody>
                  <a:tcPr marL="9525" marR="9525" marT="9525" marB="0">
                    <a:solidFill>
                      <a:srgbClr val="DCE7F3"/>
                    </a:solidFill>
                  </a:tcPr>
                </a:tc>
                <a:tc>
                  <a:txBody>
                    <a:bodyPr/>
                    <a:lstStyle/>
                    <a:p>
                      <a:pPr>
                        <a:lnSpc>
                          <a:spcPct val="115000"/>
                        </a:lnSpc>
                        <a:spcAft>
                          <a:spcPts val="0"/>
                        </a:spcAft>
                      </a:pPr>
                      <a:r>
                        <a:rPr lang="en-ZA" sz="1000" dirty="0" smtClean="0">
                          <a:effectLst/>
                          <a:latin typeface="Century Gothic" charset="0"/>
                          <a:ea typeface="Century Gothic" charset="0"/>
                          <a:cs typeface="Century Gothic" charset="0"/>
                        </a:rPr>
                        <a:t>40%: Land Use</a:t>
                      </a:r>
                    </a:p>
                    <a:p>
                      <a:pPr>
                        <a:lnSpc>
                          <a:spcPct val="115000"/>
                        </a:lnSpc>
                        <a:spcAft>
                          <a:spcPts val="0"/>
                        </a:spcAft>
                      </a:pPr>
                      <a:r>
                        <a:rPr lang="en-ZA" sz="1000" dirty="0" smtClean="0">
                          <a:effectLst/>
                          <a:latin typeface="Century Gothic" charset="0"/>
                          <a:ea typeface="Century Gothic" charset="0"/>
                          <a:cs typeface="Century Gothic" charset="0"/>
                        </a:rPr>
                        <a:t>Schemes (93)</a:t>
                      </a:r>
                      <a:endParaRPr lang="en-ZA" sz="1000" dirty="0">
                        <a:effectLst/>
                        <a:latin typeface="Century Gothic" charset="0"/>
                        <a:ea typeface="Century Gothic" charset="0"/>
                        <a:cs typeface="Century Gothic" charset="0"/>
                      </a:endParaRPr>
                    </a:p>
                  </a:txBody>
                  <a:tcPr marL="9525" marR="9525" marT="9525" marB="0">
                    <a:solidFill>
                      <a:srgbClr val="DCE7F3"/>
                    </a:solidFill>
                  </a:tcPr>
                </a:tc>
                <a:tc>
                  <a:txBody>
                    <a:bodyPr/>
                    <a:lstStyle/>
                    <a:p>
                      <a:pPr>
                        <a:lnSpc>
                          <a:spcPct val="115000"/>
                        </a:lnSpc>
                        <a:spcAft>
                          <a:spcPts val="0"/>
                        </a:spcAft>
                      </a:pPr>
                      <a:r>
                        <a:rPr lang="en-ZA" sz="1000" dirty="0" smtClean="0">
                          <a:effectLst/>
                          <a:latin typeface="Century Gothic" charset="0"/>
                          <a:ea typeface="Century Gothic" charset="0"/>
                          <a:cs typeface="Century Gothic" charset="0"/>
                        </a:rPr>
                        <a:t>Compliance Assessment undertaken and report compiled</a:t>
                      </a: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Not achieved</a:t>
                      </a:r>
                    </a:p>
                  </a:txBody>
                  <a:tcPr marL="9525" marR="9525" marT="9525" marB="0">
                    <a:solidFill>
                      <a:srgbClr val="FF000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Issue Compliance notices and Action Plan on remedial measures to 93 municipalities</a:t>
                      </a: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Partially Achieved</a:t>
                      </a:r>
                      <a:r>
                        <a:rPr lang="en-ZA" sz="1000" b="0" i="0" u="none" strike="noStrike" dirty="0" smtClean="0">
                          <a:solidFill>
                            <a:srgbClr val="000000"/>
                          </a:solidFill>
                          <a:effectLst/>
                          <a:latin typeface="Century Gothic" panose="020B0502020202020204" pitchFamily="34" charset="0"/>
                        </a:rPr>
                        <a:t>: Detailed Action Plans and Compliance Notices were issued to </a:t>
                      </a:r>
                      <a:r>
                        <a:rPr lang="en-ZA" sz="1000" b="1" i="0" u="sng" strike="noStrike" dirty="0" smtClean="0">
                          <a:solidFill>
                            <a:srgbClr val="000000"/>
                          </a:solidFill>
                          <a:effectLst/>
                          <a:latin typeface="Century Gothic" panose="020B0502020202020204" pitchFamily="34" charset="0"/>
                        </a:rPr>
                        <a:t>79</a:t>
                      </a:r>
                      <a:r>
                        <a:rPr lang="en-ZA" sz="1000" b="0" i="0" u="none" strike="noStrike" dirty="0" smtClean="0">
                          <a:solidFill>
                            <a:srgbClr val="000000"/>
                          </a:solidFill>
                          <a:effectLst/>
                          <a:latin typeface="Century Gothic" panose="020B0502020202020204" pitchFamily="34" charset="0"/>
                        </a:rPr>
                        <a:t> out of </a:t>
                      </a:r>
                      <a:r>
                        <a:rPr lang="en-ZA" sz="1000" b="1" i="0" u="none" strike="noStrike" dirty="0" smtClean="0">
                          <a:solidFill>
                            <a:srgbClr val="000000"/>
                          </a:solidFill>
                          <a:effectLst/>
                          <a:latin typeface="Century Gothic" panose="020B0502020202020204" pitchFamily="34" charset="0"/>
                        </a:rPr>
                        <a:t>93 Municipalities.</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-14</a:t>
                      </a:r>
                      <a:r>
                        <a:rPr lang="en-ZA" sz="1000" b="0" i="0" u="none" strike="noStrike" baseline="0" dirty="0" smtClean="0">
                          <a:solidFill>
                            <a:srgbClr val="000000"/>
                          </a:solidFill>
                          <a:effectLst/>
                          <a:latin typeface="Century Gothic" panose="020B0502020202020204" pitchFamily="34" charset="0"/>
                        </a:rPr>
                        <a:t> municipalities</a:t>
                      </a:r>
                      <a:endParaRPr lang="en-ZA" sz="1000" b="0"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Majority of provinces achieved their target, only a small number underperformed i.e.                              Limpopo -6, Gauteng -4 &amp; NW -8.  The following reasons were provided for underperformance: some municipalities are yet to implement actions plans that were issued in the previous cycle and others are currently developing Land Use Schemes and as a result they could not be issued with actions plans. There were also problems with incomplete PoE.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Underperforming provinces have been warned against non-performance and non-compliance (submission of inadequate PoE). Further engagements are planned which will include PSSC heads. All provinces will be required to submit PoE on monthly basis to ensure effective early warning for under-performance.</a:t>
                      </a:r>
                      <a:endParaRPr kumimoji="0" lang="en-ZA" sz="1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Target Partially Achieved: </a:t>
                      </a:r>
                      <a:r>
                        <a:rPr lang="en-ZA" sz="1000" b="0" i="0" u="none" strike="noStrike" dirty="0" smtClean="0">
                          <a:solidFill>
                            <a:srgbClr val="000000"/>
                          </a:solidFill>
                          <a:effectLst/>
                          <a:latin typeface="Century Gothic" panose="020B0502020202020204" pitchFamily="34" charset="0"/>
                        </a:rPr>
                        <a:t>Detailed Action Plans and Compliance Notices were issued to 78 Municipalities out of 93 Municipalities.</a:t>
                      </a:r>
                    </a:p>
                    <a:p>
                      <a:pPr algn="l" fontAlgn="b"/>
                      <a:endParaRPr lang="en-ZA" sz="1000" b="0" i="0" u="none" strike="noStrike" dirty="0" smtClean="0">
                        <a:solidFill>
                          <a:srgbClr val="000000"/>
                        </a:solidFill>
                        <a:effectLst/>
                        <a:latin typeface="Century Gothic" panose="020B0502020202020204" pitchFamily="34" charset="0"/>
                      </a:endParaRPr>
                    </a:p>
                    <a:p>
                      <a:pPr algn="l" fontAlgn="b"/>
                      <a:r>
                        <a:rPr lang="en-ZA" sz="1000" b="1" i="0" u="none" strike="noStrike" dirty="0" smtClean="0">
                          <a:solidFill>
                            <a:srgbClr val="000000"/>
                          </a:solidFill>
                          <a:effectLst/>
                          <a:latin typeface="Century Gothic" panose="020B0502020202020204" pitchFamily="34" charset="0"/>
                        </a:rPr>
                        <a:t>(</a:t>
                      </a:r>
                      <a:r>
                        <a:rPr lang="en-ZA" sz="1000" b="1" i="0" u="none" strike="noStrike" dirty="0" smtClean="0">
                          <a:solidFill>
                            <a:srgbClr val="C00000"/>
                          </a:solidFill>
                          <a:effectLst/>
                          <a:latin typeface="Century Gothic" panose="020B0502020202020204" pitchFamily="34" charset="0"/>
                        </a:rPr>
                        <a:t>-14</a:t>
                      </a:r>
                      <a:r>
                        <a:rPr lang="en-ZA" sz="1000" b="1" i="0" u="none" strike="noStrike" baseline="0" dirty="0" smtClean="0">
                          <a:solidFill>
                            <a:srgbClr val="C00000"/>
                          </a:solidFill>
                          <a:effectLst/>
                          <a:latin typeface="Century Gothic" panose="020B0502020202020204" pitchFamily="34" charset="0"/>
                        </a:rPr>
                        <a:t> municipalities</a:t>
                      </a:r>
                      <a:r>
                        <a:rPr lang="en-ZA" sz="1000" b="1" i="0" u="none" strike="noStrike" dirty="0" smtClean="0">
                          <a:solidFill>
                            <a:srgbClr val="000000"/>
                          </a:solidFill>
                          <a:effectLst/>
                          <a:latin typeface="Century Gothic" panose="020B0502020202020204" pitchFamily="34" charset="0"/>
                        </a:rPr>
                        <a:t>)</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bl>
          </a:graphicData>
        </a:graphic>
      </p:graphicFrame>
    </p:spTree>
    <p:extLst>
      <p:ext uri="{BB962C8B-B14F-4D97-AF65-F5344CB8AC3E}">
        <p14:creationId xmlns:p14="http://schemas.microsoft.com/office/powerpoint/2010/main" xmlns="" val="393724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2: GEOSPATIAL AND CADASTRAL SERVICES (4)</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3057772255"/>
              </p:ext>
            </p:extLst>
          </p:nvPr>
        </p:nvGraphicFramePr>
        <p:xfrm>
          <a:off x="101600" y="596611"/>
          <a:ext cx="8925447" cy="4203989"/>
        </p:xfrm>
        <a:graphic>
          <a:graphicData uri="http://schemas.openxmlformats.org/drawingml/2006/table">
            <a:tbl>
              <a:tblPr>
                <a:tableStyleId>{5C22544A-7EE6-4342-B048-85BDC9FD1C3A}</a:tableStyleId>
              </a:tblPr>
              <a:tblGrid>
                <a:gridCol w="850842"/>
                <a:gridCol w="586343"/>
                <a:gridCol w="594375"/>
                <a:gridCol w="854484"/>
                <a:gridCol w="796705"/>
                <a:gridCol w="1149601"/>
                <a:gridCol w="611722"/>
                <a:gridCol w="1189885"/>
                <a:gridCol w="1036843"/>
                <a:gridCol w="1254647"/>
              </a:tblGrid>
              <a:tr h="51680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174653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tx1"/>
                          </a:solidFill>
                          <a:latin typeface="Century Gothic" panose="020B0502020202020204" pitchFamily="34" charset="0"/>
                          <a:ea typeface="+mn-ea"/>
                          <a:cs typeface="+mn-cs"/>
                        </a:rPr>
                        <a:t>% of municipalities supported to implement the Spatial Planning and Land Use Management Act (SPLUMA)</a:t>
                      </a:r>
                      <a:endParaRPr lang="en-ZA" sz="1000" b="0" i="0" u="none" strike="noStrike" kern="1200" baseline="0" dirty="0" smtClean="0">
                        <a:solidFill>
                          <a:schemeClr val="tx1"/>
                        </a:solidFill>
                        <a:latin typeface="+mn-lt"/>
                        <a:ea typeface="+mn-ea"/>
                        <a:cs typeface="+mn-cs"/>
                      </a:endParaRPr>
                    </a:p>
                  </a:txBody>
                  <a:tcPr marL="9525" marR="9525" marT="9525" marB="0">
                    <a:solidFill>
                      <a:srgbClr val="DCE7F3"/>
                    </a:solidFill>
                  </a:tcPr>
                </a:tc>
                <a:tc>
                  <a:txBody>
                    <a:bodyPr/>
                    <a:lstStyle/>
                    <a:p>
                      <a:r>
                        <a:rPr lang="en-ZA" sz="1000" b="0" i="0" u="none" strike="noStrike" kern="1200" baseline="0" dirty="0" smtClean="0">
                          <a:solidFill>
                            <a:schemeClr val="tx1"/>
                          </a:solidFill>
                          <a:latin typeface="Century Gothic" panose="020B0502020202020204" pitchFamily="34" charset="0"/>
                          <a:ea typeface="+mn-ea"/>
                          <a:cs typeface="+mn-cs"/>
                        </a:rPr>
                        <a:t>90% Functional Land Use Regulators (210)	</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Provide 30% with generic tools for Land Use Regulators </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78% </a:t>
                      </a:r>
                      <a:r>
                        <a:rPr lang="en-ZA" sz="1000" b="0" u="none" strike="noStrike" dirty="0" smtClean="0">
                          <a:effectLst/>
                          <a:latin typeface="Century Gothic" panose="020B0502020202020204" pitchFamily="34" charset="0"/>
                        </a:rPr>
                        <a:t>municipalities have been provided with generic tools for Land Use Regulators </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fontAlgn="b"/>
                      <a:r>
                        <a:rPr kumimoji="0" lang="en-ZA"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Provide 60% with generic tools for Land Use Regulator</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Taget Achieved:</a:t>
                      </a:r>
                      <a:r>
                        <a:rPr lang="en-ZA" sz="1000" b="0" i="0" u="none" strike="noStrike" dirty="0" smtClean="0">
                          <a:solidFill>
                            <a:srgbClr val="000000"/>
                          </a:solidFill>
                          <a:effectLst/>
                          <a:latin typeface="Century Gothic" panose="020B0502020202020204" pitchFamily="34" charset="0"/>
                        </a:rPr>
                        <a:t> (</a:t>
                      </a:r>
                      <a:r>
                        <a:rPr lang="en-ZA" sz="1000" b="1" i="0" u="none" strike="noStrike" dirty="0" smtClean="0">
                          <a:solidFill>
                            <a:srgbClr val="000000"/>
                          </a:solidFill>
                          <a:effectLst/>
                          <a:latin typeface="Century Gothic" panose="020B0502020202020204" pitchFamily="34" charset="0"/>
                        </a:rPr>
                        <a:t>69%</a:t>
                      </a:r>
                      <a:r>
                        <a:rPr lang="en-ZA" sz="1000" b="0" i="0" u="none" strike="noStrike" dirty="0" smtClean="0">
                          <a:solidFill>
                            <a:srgbClr val="000000"/>
                          </a:solidFill>
                          <a:effectLst/>
                          <a:latin typeface="Century Gothic" panose="020B0502020202020204" pitchFamily="34" charset="0"/>
                        </a:rPr>
                        <a:t>). Total of </a:t>
                      </a:r>
                      <a:r>
                        <a:rPr lang="en-ZA" sz="1000" b="1" i="0" u="none" strike="noStrike" dirty="0" smtClean="0">
                          <a:solidFill>
                            <a:srgbClr val="000000"/>
                          </a:solidFill>
                          <a:effectLst/>
                          <a:latin typeface="Century Gothic" panose="020B0502020202020204" pitchFamily="34" charset="0"/>
                        </a:rPr>
                        <a:t>144  Local and District Municipalities</a:t>
                      </a:r>
                      <a:r>
                        <a:rPr lang="en-ZA" sz="1000" b="0" i="0" u="none" strike="noStrike" dirty="0" smtClean="0">
                          <a:solidFill>
                            <a:srgbClr val="000000"/>
                          </a:solidFill>
                          <a:effectLst/>
                          <a:latin typeface="Century Gothic" panose="020B0502020202020204" pitchFamily="34" charset="0"/>
                        </a:rPr>
                        <a:t> were assisted with generic tools for land use regulators (model bylaws, customised bylaws, gazettes). </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9%</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None</a:t>
                      </a:r>
                      <a:endParaRPr kumimoji="0" lang="en-ZA" sz="1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69% Municipalities were assisted with generic tools for land use regulators (model bylaws, customised bylaws, gazettes). </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r h="298634">
                <a:tc>
                  <a:txBody>
                    <a:bodyPr/>
                    <a:lstStyle/>
                    <a:p>
                      <a:r>
                        <a:rPr lang="en-ZA" sz="1000" b="0" i="0" u="none" strike="noStrike" kern="1200" baseline="0" dirty="0" smtClean="0">
                          <a:solidFill>
                            <a:schemeClr val="dk1"/>
                          </a:solidFill>
                          <a:latin typeface="Century Gothic" panose="020B0502020202020204" pitchFamily="34" charset="0"/>
                          <a:ea typeface="+mn-ea"/>
                          <a:cs typeface="+mn-cs"/>
                        </a:rPr>
                        <a:t>Number of District Rural Development Plans completed 	</a:t>
                      </a:r>
                    </a:p>
                  </a:txBody>
                  <a:tcPr marL="9525" marR="9525" marT="9525" marB="0">
                    <a:solidFill>
                      <a:srgbClr val="DCE7F3"/>
                    </a:solidFill>
                  </a:tcPr>
                </a:tc>
                <a:tc>
                  <a:txBody>
                    <a:bodyPr/>
                    <a:lstStyle/>
                    <a:p>
                      <a:r>
                        <a:rPr lang="en-ZA" sz="1000" b="0" i="0" u="none" strike="noStrike" kern="1200" baseline="0" dirty="0" smtClean="0">
                          <a:solidFill>
                            <a:schemeClr val="dk1"/>
                          </a:solidFill>
                          <a:latin typeface="Century Gothic" panose="020B0502020202020204" pitchFamily="34" charset="0"/>
                          <a:ea typeface="+mn-ea"/>
                          <a:cs typeface="+mn-cs"/>
                        </a:rPr>
                        <a:t>27</a:t>
                      </a:r>
                    </a:p>
                  </a:txBody>
                  <a:tcPr marL="9525" marR="9525" marT="9525" marB="0">
                    <a:solidFill>
                      <a:srgbClr val="DCE7F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Draft district rural development plans 	</a:t>
                      </a:r>
                    </a:p>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	</a:t>
                      </a:r>
                    </a:p>
                    <a:p>
                      <a:r>
                        <a:rPr lang="en-ZA" sz="1000" b="0" i="0" u="none" strike="noStrike" kern="1200" baseline="0" dirty="0" smtClean="0">
                          <a:solidFill>
                            <a:schemeClr val="dk1"/>
                          </a:solidFill>
                          <a:latin typeface="Century Gothic" panose="020B0502020202020204" pitchFamily="34" charset="0"/>
                          <a:ea typeface="+mn-ea"/>
                          <a:cs typeface="+mn-cs"/>
                        </a:rPr>
                        <a:t>	</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Not achieved</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Consultation</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Target Achieved:</a:t>
                      </a:r>
                      <a:r>
                        <a:rPr lang="en-ZA" sz="1000" b="0" i="0" u="none" strike="noStrike" dirty="0" smtClean="0">
                          <a:solidFill>
                            <a:srgbClr val="000000"/>
                          </a:solidFill>
                          <a:effectLst/>
                          <a:latin typeface="Century Gothic" panose="020B0502020202020204" pitchFamily="34" charset="0"/>
                        </a:rPr>
                        <a:t> Consultations were conducted for 27 District Municipalities (WC =1 DM; NC =1 DM; EC =5 DMs; FS =1 DM; MP = 1 DM; KZN = 10 DMs; NW=3 DMs; LP = 5 DMs.</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None</a:t>
                      </a:r>
                      <a:endParaRPr kumimoji="0" lang="en-ZA" sz="1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Consultations were conducted for 27 District Municipalities (WC =1 DM; NC =1 DM; EC =5 DMs; FS =1 DM; MP = 1 DM; KZN = 10 DMs; NW=3 DMs; LP = 5 DMs.</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bl>
          </a:graphicData>
        </a:graphic>
      </p:graphicFrame>
    </p:spTree>
    <p:extLst>
      <p:ext uri="{BB962C8B-B14F-4D97-AF65-F5344CB8AC3E}">
        <p14:creationId xmlns:p14="http://schemas.microsoft.com/office/powerpoint/2010/main" xmlns="" val="70278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15900"/>
            <a:ext cx="8229600" cy="520700"/>
          </a:xfrm>
        </p:spPr>
        <p:txBody>
          <a:bodyPr>
            <a:normAutofit/>
          </a:bodyPr>
          <a:lstStyle/>
          <a:p>
            <a:r>
              <a:rPr lang="en-ZA" altLang="en-US" sz="2800" b="1" dirty="0">
                <a:latin typeface="Century Gothic" pitchFamily="34" charset="0"/>
              </a:rPr>
              <a:t>PRESENTATION OUTLINE</a:t>
            </a:r>
            <a:endParaRPr lang="en-ZA" sz="2800" dirty="0"/>
          </a:p>
        </p:txBody>
      </p:sp>
      <p:sp>
        <p:nvSpPr>
          <p:cNvPr id="7" name="Content Placeholder 2"/>
          <p:cNvSpPr>
            <a:spLocks noGrp="1"/>
          </p:cNvSpPr>
          <p:nvPr>
            <p:ph idx="1"/>
          </p:nvPr>
        </p:nvSpPr>
        <p:spPr>
          <a:xfrm>
            <a:off x="320730" y="736600"/>
            <a:ext cx="8531406" cy="4726651"/>
          </a:xfrm>
        </p:spPr>
        <p:txBody>
          <a:bodyPr>
            <a:noAutofit/>
          </a:bodyPr>
          <a:lstStyle/>
          <a:p>
            <a:pPr marL="285750" indent="-285750" algn="just" defTabSz="457200" eaLnBrk="0" fontAlgn="base" hangingPunct="0">
              <a:spcBef>
                <a:spcPts val="0"/>
              </a:spcBef>
              <a:spcAft>
                <a:spcPct val="0"/>
              </a:spcAft>
              <a:buFont typeface="Wingdings" pitchFamily="2" charset="2"/>
              <a:buChar char="q"/>
              <a:defRPr/>
            </a:pPr>
            <a:r>
              <a:rPr lang="en-US" sz="2400" b="1" dirty="0" smtClean="0">
                <a:solidFill>
                  <a:srgbClr val="000000"/>
                </a:solidFill>
                <a:latin typeface="Century Gothic" charset="0"/>
                <a:ea typeface="Century Gothic" charset="0"/>
                <a:cs typeface="Century Gothic" charset="0"/>
              </a:rPr>
              <a:t>Legend</a:t>
            </a:r>
          </a:p>
          <a:p>
            <a:pPr marL="285750" indent="-285750" algn="just" defTabSz="457200" eaLnBrk="0" fontAlgn="base" hangingPunct="0">
              <a:spcBef>
                <a:spcPts val="0"/>
              </a:spcBef>
              <a:spcAft>
                <a:spcPct val="0"/>
              </a:spcAft>
              <a:buFont typeface="Wingdings" pitchFamily="2" charset="2"/>
              <a:buChar char="q"/>
              <a:defRPr/>
            </a:pPr>
            <a:r>
              <a:rPr lang="en-US" sz="2400" b="1" dirty="0" smtClean="0">
                <a:solidFill>
                  <a:srgbClr val="000000"/>
                </a:solidFill>
                <a:latin typeface="Century Gothic" charset="0"/>
                <a:ea typeface="Century Gothic" charset="0"/>
                <a:cs typeface="Century Gothic" charset="0"/>
              </a:rPr>
              <a:t>Strategic Goals</a:t>
            </a:r>
          </a:p>
          <a:p>
            <a:pPr marL="285750" indent="-285750" algn="just" defTabSz="457200" eaLnBrk="0" fontAlgn="base" hangingPunct="0">
              <a:spcBef>
                <a:spcPts val="0"/>
              </a:spcBef>
              <a:spcAft>
                <a:spcPct val="0"/>
              </a:spcAft>
              <a:buFont typeface="Wingdings" pitchFamily="2" charset="2"/>
              <a:buChar char="q"/>
              <a:defRPr/>
            </a:pPr>
            <a:r>
              <a:rPr lang="en-US" sz="2400" b="1" dirty="0" smtClean="0">
                <a:solidFill>
                  <a:srgbClr val="000000"/>
                </a:solidFill>
                <a:latin typeface="Century Gothic" charset="0"/>
                <a:ea typeface="Century Gothic" charset="0"/>
                <a:cs typeface="Century Gothic" charset="0"/>
              </a:rPr>
              <a:t>Summary of Quarter 2 Performance</a:t>
            </a:r>
          </a:p>
          <a:p>
            <a:pPr marL="285750" indent="-285750" algn="just" defTabSz="457200" eaLnBrk="0" fontAlgn="base" hangingPunct="0">
              <a:spcBef>
                <a:spcPts val="0"/>
              </a:spcBef>
              <a:spcAft>
                <a:spcPct val="0"/>
              </a:spcAft>
              <a:buFont typeface="Wingdings" pitchFamily="2" charset="2"/>
              <a:buChar char="q"/>
              <a:defRPr/>
            </a:pPr>
            <a:r>
              <a:rPr lang="en-US" sz="2400" b="1" dirty="0" smtClean="0">
                <a:latin typeface="Century Gothic" charset="0"/>
                <a:ea typeface="Century Gothic" charset="0"/>
                <a:cs typeface="Century Gothic" charset="0"/>
              </a:rPr>
              <a:t>Year-on-year </a:t>
            </a:r>
            <a:r>
              <a:rPr lang="en-US" sz="2400" b="1" dirty="0">
                <a:latin typeface="Century Gothic" charset="0"/>
                <a:ea typeface="Century Gothic" charset="0"/>
                <a:cs typeface="Century Gothic" charset="0"/>
              </a:rPr>
              <a:t>Performance </a:t>
            </a:r>
            <a:r>
              <a:rPr lang="en-US" sz="2400" b="1" dirty="0" smtClean="0">
                <a:latin typeface="Century Gothic" charset="0"/>
                <a:ea typeface="Century Gothic" charset="0"/>
                <a:cs typeface="Century Gothic" charset="0"/>
              </a:rPr>
              <a:t>Comparison</a:t>
            </a:r>
            <a:endParaRPr lang="en-US" sz="2400" dirty="0" smtClean="0">
              <a:latin typeface="Century Gothic" charset="0"/>
              <a:ea typeface="Century Gothic" charset="0"/>
              <a:cs typeface="Century Gothic" charset="0"/>
            </a:endParaRPr>
          </a:p>
          <a:p>
            <a:pPr marL="285750" indent="-285750" algn="just" defTabSz="457200" eaLnBrk="0" fontAlgn="base" hangingPunct="0">
              <a:spcBef>
                <a:spcPts val="0"/>
              </a:spcBef>
              <a:spcAft>
                <a:spcPct val="0"/>
              </a:spcAft>
              <a:buFont typeface="Wingdings" pitchFamily="2" charset="2"/>
              <a:buChar char="q"/>
              <a:defRPr/>
            </a:pPr>
            <a:r>
              <a:rPr lang="en-US" sz="2400" b="1" dirty="0" smtClean="0">
                <a:latin typeface="Century Gothic" charset="0"/>
                <a:ea typeface="Century Gothic" charset="0"/>
                <a:cs typeface="Century Gothic" charset="0"/>
              </a:rPr>
              <a:t>Year-on-year </a:t>
            </a:r>
            <a:r>
              <a:rPr lang="en-US" sz="2400" b="1" dirty="0">
                <a:latin typeface="Century Gothic" charset="0"/>
                <a:ea typeface="Century Gothic" charset="0"/>
                <a:cs typeface="Century Gothic" charset="0"/>
              </a:rPr>
              <a:t>Average Quarterly </a:t>
            </a:r>
            <a:r>
              <a:rPr lang="en-US" sz="2400" b="1" dirty="0" smtClean="0">
                <a:latin typeface="Century Gothic" charset="0"/>
                <a:ea typeface="Century Gothic" charset="0"/>
                <a:cs typeface="Century Gothic" charset="0"/>
              </a:rPr>
              <a:t>Performance</a:t>
            </a:r>
            <a:endParaRPr lang="en-US" sz="2400" dirty="0" smtClean="0">
              <a:latin typeface="Century Gothic" charset="0"/>
              <a:ea typeface="Century Gothic" charset="0"/>
              <a:cs typeface="Century Gothic" charset="0"/>
            </a:endParaRPr>
          </a:p>
          <a:p>
            <a:pPr marL="285750" lvl="0" indent="-285750" algn="just" defTabSz="457200" eaLnBrk="0" fontAlgn="base" hangingPunct="0">
              <a:spcBef>
                <a:spcPts val="0"/>
              </a:spcBef>
              <a:spcAft>
                <a:spcPct val="0"/>
              </a:spcAft>
              <a:buFont typeface="Wingdings" pitchFamily="2" charset="2"/>
              <a:buChar char="q"/>
              <a:defRPr/>
            </a:pPr>
            <a:r>
              <a:rPr lang="en-US" sz="2400" b="1" dirty="0" smtClean="0">
                <a:solidFill>
                  <a:srgbClr val="000000"/>
                </a:solidFill>
                <a:latin typeface="Century Gothic" charset="0"/>
                <a:ea typeface="Century Gothic" charset="0"/>
                <a:cs typeface="Century Gothic" charset="0"/>
              </a:rPr>
              <a:t>Programme Performance Description:</a:t>
            </a:r>
          </a:p>
          <a:p>
            <a:pPr marL="800100" lvl="1" indent="-342900" algn="just" defTabSz="457200" eaLnBrk="0" fontAlgn="base" hangingPunct="0">
              <a:spcBef>
                <a:spcPts val="0"/>
              </a:spcBef>
              <a:spcAft>
                <a:spcPct val="0"/>
              </a:spcAft>
              <a:buFont typeface="Wingdings" pitchFamily="2" charset="2"/>
              <a:buChar char="§"/>
              <a:defRPr/>
            </a:pPr>
            <a:r>
              <a:rPr lang="en-US" sz="2400" dirty="0">
                <a:solidFill>
                  <a:srgbClr val="000000"/>
                </a:solidFill>
                <a:latin typeface="Century Gothic" panose="020B0502020202020204" pitchFamily="34" charset="0"/>
              </a:rPr>
              <a:t>Programme 1: </a:t>
            </a:r>
            <a:r>
              <a:rPr lang="en-US" sz="2400" dirty="0" smtClean="0">
                <a:solidFill>
                  <a:srgbClr val="000000"/>
                </a:solidFill>
                <a:latin typeface="Century Gothic" panose="020B0502020202020204" pitchFamily="34" charset="0"/>
              </a:rPr>
              <a:t>Administration</a:t>
            </a:r>
            <a:endParaRPr lang="en-US" sz="2400" dirty="0">
              <a:solidFill>
                <a:srgbClr val="000000"/>
              </a:solidFill>
              <a:latin typeface="Century Gothic" panose="020B0502020202020204" pitchFamily="34" charset="0"/>
            </a:endParaRPr>
          </a:p>
          <a:p>
            <a:pPr marL="800100" lvl="1" indent="-342900" algn="just" defTabSz="457200" eaLnBrk="0" fontAlgn="base" hangingPunct="0">
              <a:spcBef>
                <a:spcPts val="0"/>
              </a:spcBef>
              <a:spcAft>
                <a:spcPct val="0"/>
              </a:spcAft>
              <a:buFont typeface="Wingdings" pitchFamily="2" charset="2"/>
              <a:buChar char="§"/>
              <a:defRPr/>
            </a:pPr>
            <a:r>
              <a:rPr lang="en-US" sz="2400" dirty="0">
                <a:solidFill>
                  <a:srgbClr val="000000"/>
                </a:solidFill>
                <a:latin typeface="Century Gothic" panose="020B0502020202020204" pitchFamily="34" charset="0"/>
              </a:rPr>
              <a:t>Programme 2: Geospatial and Cadastral  </a:t>
            </a:r>
            <a:r>
              <a:rPr lang="en-US" sz="2400" dirty="0" smtClean="0">
                <a:solidFill>
                  <a:srgbClr val="000000"/>
                </a:solidFill>
                <a:latin typeface="Century Gothic" panose="020B0502020202020204" pitchFamily="34" charset="0"/>
              </a:rPr>
              <a:t>Services</a:t>
            </a:r>
            <a:endParaRPr lang="en-US" sz="2400" dirty="0">
              <a:solidFill>
                <a:srgbClr val="000000"/>
              </a:solidFill>
              <a:latin typeface="Century Gothic" panose="020B0502020202020204" pitchFamily="34" charset="0"/>
            </a:endParaRPr>
          </a:p>
          <a:p>
            <a:pPr marL="800100" lvl="1" indent="-342900" algn="just" defTabSz="457200" eaLnBrk="0" fontAlgn="base" hangingPunct="0">
              <a:spcBef>
                <a:spcPts val="0"/>
              </a:spcBef>
              <a:spcAft>
                <a:spcPct val="0"/>
              </a:spcAft>
              <a:buFont typeface="Wingdings" pitchFamily="2" charset="2"/>
              <a:buChar char="§"/>
              <a:defRPr/>
            </a:pPr>
            <a:r>
              <a:rPr lang="en-US" sz="2400" dirty="0">
                <a:solidFill>
                  <a:srgbClr val="000000"/>
                </a:solidFill>
                <a:latin typeface="Century Gothic" panose="020B0502020202020204" pitchFamily="34" charset="0"/>
              </a:rPr>
              <a:t>Programme 3: Rural </a:t>
            </a:r>
            <a:r>
              <a:rPr lang="en-US" sz="2400" dirty="0" smtClean="0">
                <a:solidFill>
                  <a:srgbClr val="000000"/>
                </a:solidFill>
                <a:latin typeface="Century Gothic" panose="020B0502020202020204" pitchFamily="34" charset="0"/>
              </a:rPr>
              <a:t>Development</a:t>
            </a:r>
            <a:endParaRPr lang="en-US" sz="2400" dirty="0">
              <a:solidFill>
                <a:srgbClr val="000000"/>
              </a:solidFill>
              <a:latin typeface="Century Gothic" panose="020B0502020202020204" pitchFamily="34" charset="0"/>
            </a:endParaRPr>
          </a:p>
          <a:p>
            <a:pPr marL="800100" lvl="1" indent="-342900" algn="just" defTabSz="457200" eaLnBrk="0" fontAlgn="base" hangingPunct="0">
              <a:spcBef>
                <a:spcPts val="0"/>
              </a:spcBef>
              <a:spcAft>
                <a:spcPct val="0"/>
              </a:spcAft>
              <a:buFont typeface="Wingdings" pitchFamily="2" charset="2"/>
              <a:buChar char="§"/>
              <a:defRPr/>
            </a:pPr>
            <a:r>
              <a:rPr lang="en-US" sz="2400" dirty="0">
                <a:solidFill>
                  <a:srgbClr val="000000"/>
                </a:solidFill>
                <a:latin typeface="Century Gothic" panose="020B0502020202020204" pitchFamily="34" charset="0"/>
              </a:rPr>
              <a:t>Programme 4: </a:t>
            </a:r>
            <a:r>
              <a:rPr lang="en-US" sz="2400" dirty="0" smtClean="0">
                <a:solidFill>
                  <a:srgbClr val="000000"/>
                </a:solidFill>
                <a:latin typeface="Century Gothic" panose="020B0502020202020204" pitchFamily="34" charset="0"/>
              </a:rPr>
              <a:t>Restitution</a:t>
            </a:r>
            <a:endParaRPr lang="en-US" sz="2400" dirty="0">
              <a:solidFill>
                <a:srgbClr val="000000"/>
              </a:solidFill>
              <a:latin typeface="Century Gothic" panose="020B0502020202020204" pitchFamily="34" charset="0"/>
            </a:endParaRPr>
          </a:p>
          <a:p>
            <a:pPr marL="800100" lvl="1" indent="-342900" algn="just" defTabSz="457200" eaLnBrk="0" fontAlgn="base" hangingPunct="0">
              <a:spcBef>
                <a:spcPts val="0"/>
              </a:spcBef>
              <a:spcAft>
                <a:spcPct val="0"/>
              </a:spcAft>
              <a:buFont typeface="Wingdings" pitchFamily="2" charset="2"/>
              <a:buChar char="§"/>
              <a:defRPr/>
            </a:pPr>
            <a:r>
              <a:rPr lang="en-US" sz="2400" dirty="0">
                <a:solidFill>
                  <a:srgbClr val="000000"/>
                </a:solidFill>
                <a:latin typeface="Century Gothic" panose="020B0502020202020204" pitchFamily="34" charset="0"/>
              </a:rPr>
              <a:t>Programme 5: Land Reform</a:t>
            </a:r>
          </a:p>
          <a:p>
            <a:pPr marL="285750" lvl="0" indent="-285750" algn="just" defTabSz="457200" eaLnBrk="0" fontAlgn="base" hangingPunct="0">
              <a:spcBef>
                <a:spcPts val="0"/>
              </a:spcBef>
              <a:spcAft>
                <a:spcPct val="0"/>
              </a:spcAft>
              <a:buFont typeface="Wingdings" pitchFamily="2" charset="2"/>
              <a:buChar char="q"/>
              <a:defRPr/>
            </a:pPr>
            <a:r>
              <a:rPr lang="en-US" sz="2400" b="1" dirty="0" smtClean="0">
                <a:solidFill>
                  <a:srgbClr val="000000"/>
                </a:solidFill>
                <a:latin typeface="Century Gothic" panose="020B0502020202020204" pitchFamily="34" charset="0"/>
              </a:rPr>
              <a:t>Summary Table</a:t>
            </a:r>
          </a:p>
        </p:txBody>
      </p:sp>
    </p:spTree>
    <p:extLst>
      <p:ext uri="{BB962C8B-B14F-4D97-AF65-F5344CB8AC3E}">
        <p14:creationId xmlns:p14="http://schemas.microsoft.com/office/powerpoint/2010/main" xmlns="" val="2364986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42795"/>
            <a:ext cx="7423834" cy="400110"/>
          </a:xfrm>
          <a:prstGeom prst="rect">
            <a:avLst/>
          </a:prstGeom>
          <a:noFill/>
        </p:spPr>
        <p:txBody>
          <a:bodyPr wrap="square" rtlCol="0">
            <a:spAutoFit/>
          </a:bodyPr>
          <a:lstStyle/>
          <a:p>
            <a:r>
              <a:rPr lang="en-ZA" sz="2000" b="1" dirty="0" smtClean="0"/>
              <a:t>PROGRAMME 2: GEOSPATIAL AND CADASTRAL SERVICES (5)</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1861264007"/>
              </p:ext>
            </p:extLst>
          </p:nvPr>
        </p:nvGraphicFramePr>
        <p:xfrm>
          <a:off x="122959" y="592430"/>
          <a:ext cx="8897217" cy="5199043"/>
        </p:xfrm>
        <a:graphic>
          <a:graphicData uri="http://schemas.openxmlformats.org/drawingml/2006/table">
            <a:tbl>
              <a:tblPr>
                <a:tableStyleId>{5C22544A-7EE6-4342-B048-85BDC9FD1C3A}</a:tableStyleId>
              </a:tblPr>
              <a:tblGrid>
                <a:gridCol w="855051"/>
                <a:gridCol w="500933"/>
                <a:gridCol w="663531"/>
                <a:gridCol w="833896"/>
                <a:gridCol w="808239"/>
                <a:gridCol w="678749"/>
                <a:gridCol w="857942"/>
                <a:gridCol w="1143894"/>
                <a:gridCol w="1675506"/>
                <a:gridCol w="879476"/>
              </a:tblGrid>
              <a:tr h="65307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1617623">
                <a:tc>
                  <a:txBody>
                    <a:bodyPr/>
                    <a:lstStyle/>
                    <a:p>
                      <a:r>
                        <a:rPr lang="en-ZA" sz="1000" b="0" i="0" u="none" strike="noStrike" kern="1200" baseline="0" dirty="0" smtClean="0">
                          <a:solidFill>
                            <a:schemeClr val="dk1"/>
                          </a:solidFill>
                          <a:latin typeface="Century Gothic" panose="020B0502020202020204" pitchFamily="34" charset="0"/>
                          <a:ea typeface="+mn-ea"/>
                          <a:cs typeface="+mn-cs"/>
                        </a:rPr>
                        <a:t>Number of provinces supported to develop Provincial SDFs 	</a:t>
                      </a:r>
                    </a:p>
                  </a:txBody>
                  <a:tcPr marL="9525" marR="9525" marT="9525" marB="0">
                    <a:solidFill>
                      <a:srgbClr val="DCE7F3"/>
                    </a:solidFill>
                  </a:tcPr>
                </a:tc>
                <a:tc>
                  <a:txBody>
                    <a:bodyPr/>
                    <a:lstStyle/>
                    <a:p>
                      <a:r>
                        <a:rPr lang="en-ZA" sz="1000" b="0" i="0" u="none" strike="noStrike" baseline="0" dirty="0" smtClean="0">
                          <a:solidFill>
                            <a:srgbClr val="000000"/>
                          </a:solidFill>
                          <a:latin typeface="Century Gothic" panose="020B0502020202020204" pitchFamily="34" charset="0"/>
                        </a:rPr>
                        <a:t>2 (NW, GP) 	</a:t>
                      </a:r>
                    </a:p>
                  </a:txBody>
                  <a:tcPr marL="9525" marR="9525" marT="9525" marB="0">
                    <a:solidFill>
                      <a:srgbClr val="DCE7F3"/>
                    </a:solidFill>
                  </a:tcPr>
                </a:tc>
                <a:tc>
                  <a:txBody>
                    <a:bodyPr/>
                    <a:lstStyle/>
                    <a:p>
                      <a:r>
                        <a:rPr lang="en-ZA" sz="1000" b="0" i="0" u="none" strike="noStrike" baseline="0" dirty="0" smtClean="0">
                          <a:solidFill>
                            <a:srgbClr val="000000"/>
                          </a:solidFill>
                          <a:latin typeface="Century Gothic" panose="020B0502020202020204" pitchFamily="34" charset="0"/>
                        </a:rPr>
                        <a:t>Compliance assessment undertaken and report compiled for (NW, GP)</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2 (NW, GP)</a:t>
                      </a:r>
                      <a:endParaRPr lang="en-ZA" sz="1000" b="1" i="0" u="none" strike="noStrike" dirty="0" smtClean="0">
                        <a:solidFill>
                          <a:srgbClr val="000000"/>
                        </a:solidFill>
                        <a:effectLst/>
                        <a:latin typeface="Century Gothic" panose="020B0502020202020204" pitchFamily="34" charset="0"/>
                      </a:endParaRP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Compliance</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assessment</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undertaken and</a:t>
                      </a:r>
                      <a:r>
                        <a:rPr lang="en-ZA" sz="1000" b="0" u="none" strike="noStrike" baseline="0" dirty="0" smtClean="0">
                          <a:effectLst/>
                          <a:latin typeface="Century Gothic" panose="020B0502020202020204" pitchFamily="34" charset="0"/>
                        </a:rPr>
                        <a:t> </a:t>
                      </a:r>
                      <a:r>
                        <a:rPr lang="en-ZA" sz="1000" b="0" u="none" strike="noStrike" dirty="0" smtClean="0">
                          <a:effectLst/>
                          <a:latin typeface="Century Gothic" panose="020B0502020202020204" pitchFamily="34" charset="0"/>
                        </a:rPr>
                        <a:t>report compiled.</a:t>
                      </a:r>
                    </a:p>
                  </a:txBody>
                  <a:tcPr marL="9525" marR="9525" marT="9525" marB="0">
                    <a:solidFill>
                      <a:srgbClr val="00B050"/>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Issue compliance notices and action plan for remedial measures to six provinces</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Target partially achied: </a:t>
                      </a:r>
                      <a:r>
                        <a:rPr lang="en-ZA" sz="1000" b="0" i="0" u="none" strike="noStrike" dirty="0" smtClean="0">
                          <a:solidFill>
                            <a:srgbClr val="000000"/>
                          </a:solidFill>
                          <a:effectLst/>
                          <a:latin typeface="Century Gothic" panose="020B0502020202020204" pitchFamily="34" charset="0"/>
                        </a:rPr>
                        <a:t>NorthWest: Complience notices developed on PSDF</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-Compliance notices and </a:t>
                      </a:r>
                    </a:p>
                    <a:p>
                      <a:pPr marL="0" marR="0" lvl="0" indent="0" algn="l" defTabSz="9144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action plan for remedial</a:t>
                      </a:r>
                    </a:p>
                    <a:p>
                      <a:pPr marL="0" marR="0" lvl="0" indent="0" algn="l" defTabSz="9144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measures for Gauteng PSDF.</a:t>
                      </a:r>
                      <a:endParaRPr kumimoji="0" lang="en-ZA" sz="10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algn="l" fontAlgn="b"/>
                      <a:r>
                        <a:rPr lang="en-ZA" sz="1000" kern="1200" dirty="0" smtClean="0">
                          <a:solidFill>
                            <a:schemeClr val="dk1"/>
                          </a:solidFill>
                          <a:latin typeface="Century Gothic" charset="0"/>
                          <a:ea typeface="Century Gothic" charset="0"/>
                          <a:cs typeface="Century Gothic" charset="0"/>
                        </a:rPr>
                        <a:t>Gauteng SPLUMs indicated that they've had problems in their interaction with the Province of Gauteng regarding the Provincial Spatial Development Framework (PSDF). </a:t>
                      </a:r>
                      <a:endParaRPr lang="en-ZA" sz="1000" b="0"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srgbClr val="000000"/>
                          </a:solidFill>
                          <a:effectLst/>
                          <a:uLnTx/>
                          <a:uFillTx/>
                          <a:latin typeface="Century Gothic" charset="0"/>
                          <a:ea typeface="Century Gothic" charset="0"/>
                          <a:cs typeface="Century Gothic" charset="0"/>
                        </a:rPr>
                        <a:t>An engagement was held between the SDC and the Director SPLUMS Gauteng to address the reasons for non-performance and non-compliance. This matter will be escalated to PSSC head to assist in the engagements with Gauteng Province (Premier’s office).</a:t>
                      </a:r>
                      <a:endParaRPr kumimoji="0" lang="en-ZA" sz="1000" b="0" i="0" u="none" strike="noStrike" kern="1200" cap="none" spc="0" normalizeH="0" baseline="0" noProof="0" dirty="0">
                        <a:ln>
                          <a:noFill/>
                        </a:ln>
                        <a:solidFill>
                          <a:srgbClr val="000000"/>
                        </a:solidFill>
                        <a:effectLst/>
                        <a:uLnTx/>
                        <a:uFillTx/>
                        <a:latin typeface="Century Gothic" charset="0"/>
                        <a:ea typeface="Century Gothic" charset="0"/>
                        <a:cs typeface="Century Gothic" charset="0"/>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Target partially-achieved.</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i="0" u="none" strike="noStrike" dirty="0" smtClean="0">
                        <a:solidFill>
                          <a:srgbClr val="000000"/>
                        </a:solidFill>
                        <a:effectLst/>
                        <a:latin typeface="Century Gothic" panose="020B0502020202020204" pitchFamily="34" charset="0"/>
                      </a:endParaRPr>
                    </a:p>
                    <a:p>
                      <a:pPr marL="0" marR="0" indent="0" algn="l" defTabSz="457200" rtl="0" eaLnBrk="1" fontAlgn="b" latinLnBrk="0" hangingPunct="1">
                        <a:lnSpc>
                          <a:spcPct val="100000"/>
                        </a:lnSpc>
                        <a:spcBef>
                          <a:spcPts val="0"/>
                        </a:spcBef>
                        <a:spcAft>
                          <a:spcPts val="0"/>
                        </a:spcAft>
                        <a:buClrTx/>
                        <a:buSzTx/>
                        <a:buFontTx/>
                        <a:buNone/>
                        <a:tabLst/>
                        <a:defRPr/>
                      </a:pPr>
                      <a:r>
                        <a:rPr lang="en-ZA" sz="1000" b="1" i="0" u="none" strike="noStrike" dirty="0" smtClean="0">
                          <a:solidFill>
                            <a:srgbClr val="000000"/>
                          </a:solidFill>
                          <a:effectLst/>
                          <a:latin typeface="Century Gothic" panose="020B0502020202020204" pitchFamily="34" charset="0"/>
                        </a:rPr>
                        <a:t>(</a:t>
                      </a:r>
                      <a:r>
                        <a:rPr lang="en-ZA" sz="1000" b="1" i="0" u="none" strike="noStrike" dirty="0" smtClean="0">
                          <a:solidFill>
                            <a:srgbClr val="FF0000"/>
                          </a:solidFill>
                          <a:effectLst/>
                          <a:latin typeface="Century Gothic" panose="020B0502020202020204" pitchFamily="34" charset="0"/>
                        </a:rPr>
                        <a:t>Gauteng</a:t>
                      </a:r>
                      <a:r>
                        <a:rPr lang="en-ZA" sz="1000" b="1" i="0" u="none" strike="noStrike" dirty="0" smtClean="0">
                          <a:solidFill>
                            <a:srgbClr val="000000"/>
                          </a:solidFill>
                          <a:effectLst/>
                          <a:latin typeface="Century Gothic" panose="020B0502020202020204" pitchFamily="34" charset="0"/>
                        </a:rPr>
                        <a:t>)</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r h="2199367">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Number of State Domestic Facilities (SDFs) surveyed</a:t>
                      </a:r>
                    </a:p>
                  </a:txBody>
                  <a:tcPr marL="9525" marR="9525" marT="9525" marB="0">
                    <a:solidFill>
                      <a:srgbClr val="DCE7F3"/>
                    </a:solidFill>
                  </a:tcPr>
                </a:tc>
                <a:tc>
                  <a:txBody>
                    <a:bodyPr/>
                    <a:lstStyle/>
                    <a:p>
                      <a:pPr algn="ctr"/>
                      <a:r>
                        <a:rPr lang="en-ZA" sz="1000" b="0" i="0" u="none" strike="noStrike" baseline="0" dirty="0" smtClean="0">
                          <a:solidFill>
                            <a:srgbClr val="000000"/>
                          </a:solidFill>
                          <a:latin typeface="Century Gothic" panose="020B0502020202020204" pitchFamily="34" charset="0"/>
                        </a:rPr>
                        <a:t>1,200</a:t>
                      </a:r>
                    </a:p>
                  </a:txBody>
                  <a:tcPr marL="9525" marR="9525" marT="9525" marB="0">
                    <a:solidFill>
                      <a:srgbClr val="DCE7F3"/>
                    </a:solidFill>
                  </a:tcPr>
                </a:tc>
                <a:tc>
                  <a:txBody>
                    <a:bodyPr/>
                    <a:lstStyle/>
                    <a:p>
                      <a:pPr algn="ctr"/>
                      <a:r>
                        <a:rPr lang="en-ZA" sz="1000" b="0" i="0" u="none" strike="noStrike" baseline="0" dirty="0" smtClean="0">
                          <a:solidFill>
                            <a:schemeClr val="tx1"/>
                          </a:solidFill>
                          <a:latin typeface="Century Gothic" panose="020B0502020202020204" pitchFamily="34" charset="0"/>
                        </a:rPr>
                        <a:t>150 	</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77</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400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150</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-250</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nSpc>
                          <a:spcPct val="100000"/>
                        </a:lnSpc>
                        <a:spcAft>
                          <a:spcPts val="0"/>
                        </a:spcAft>
                      </a:pPr>
                      <a:r>
                        <a:rPr lang="en-ZA" sz="1000" dirty="0" smtClean="0">
                          <a:effectLst/>
                          <a:latin typeface="Century Gothic" panose="020B0502020202020204" pitchFamily="34" charset="0"/>
                          <a:ea typeface="Calibri"/>
                          <a:cs typeface="Times New Roman"/>
                        </a:rPr>
                        <a:t>Utilise</a:t>
                      </a:r>
                      <a:r>
                        <a:rPr lang="en-ZA" sz="1000" baseline="0" dirty="0" smtClean="0">
                          <a:effectLst/>
                          <a:latin typeface="Century Gothic" panose="020B0502020202020204" pitchFamily="34" charset="0"/>
                          <a:ea typeface="Calibri"/>
                          <a:cs typeface="Times New Roman"/>
                        </a:rPr>
                        <a:t> service providers, funds were only available towards the end of the quarter, thus affecting performance.</a:t>
                      </a:r>
                      <a:endParaRPr lang="en-ZA" sz="1000" dirty="0">
                        <a:effectLst/>
                        <a:latin typeface="Century Gothic" panose="020B0502020202020204" pitchFamily="34" charset="0"/>
                        <a:ea typeface="Calibri"/>
                        <a:cs typeface="Times New Roman"/>
                      </a:endParaRPr>
                    </a:p>
                  </a:txBody>
                  <a:tcPr marL="68580" marR="68580" marT="0" marB="0">
                    <a:solidFill>
                      <a:srgbClr val="DCE7F3"/>
                    </a:solidFill>
                  </a:tcPr>
                </a:tc>
                <a:tc>
                  <a:txBody>
                    <a:bodyPr/>
                    <a:lstStyle/>
                    <a:p>
                      <a:pPr algn="l">
                        <a:lnSpc>
                          <a:spcPct val="115000"/>
                        </a:lnSpc>
                        <a:spcAft>
                          <a:spcPts val="1000"/>
                        </a:spcAft>
                      </a:pPr>
                      <a:r>
                        <a:rPr lang="en-GB" sz="1000" dirty="0" smtClean="0">
                          <a:effectLst/>
                          <a:latin typeface="Century Gothic" panose="020B0502020202020204" pitchFamily="34" charset="0"/>
                          <a:ea typeface="Calibri"/>
                          <a:cs typeface="Times New Roman"/>
                        </a:rPr>
                        <a:t>There is an internal strategy in place to catch-up on performance.</a:t>
                      </a:r>
                    </a:p>
                    <a:p>
                      <a:pPr algn="l">
                        <a:lnSpc>
                          <a:spcPct val="115000"/>
                        </a:lnSpc>
                        <a:spcAft>
                          <a:spcPts val="1000"/>
                        </a:spcAft>
                      </a:pPr>
                      <a:r>
                        <a:rPr lang="en-GB" sz="1000" dirty="0" smtClean="0">
                          <a:effectLst/>
                          <a:latin typeface="Century Gothic" panose="020B0502020202020204" pitchFamily="34" charset="0"/>
                          <a:ea typeface="Calibri"/>
                          <a:cs typeface="Times New Roman"/>
                        </a:rPr>
                        <a:t>A</a:t>
                      </a:r>
                      <a:r>
                        <a:rPr lang="is-IS" sz="1000" dirty="0" smtClean="0">
                          <a:effectLst/>
                          <a:latin typeface="Century Gothic" panose="020B0502020202020204" pitchFamily="34" charset="0"/>
                          <a:ea typeface="Calibri"/>
                          <a:cs typeface="Times New Roman"/>
                        </a:rPr>
                        <a:t>djudication</a:t>
                      </a:r>
                      <a:r>
                        <a:rPr lang="is-IS" sz="1000" baseline="0" dirty="0" smtClean="0">
                          <a:effectLst/>
                          <a:latin typeface="Century Gothic" panose="020B0502020202020204" pitchFamily="34" charset="0"/>
                          <a:ea typeface="Calibri"/>
                          <a:cs typeface="Times New Roman"/>
                        </a:rPr>
                        <a:t> of 28 blocks, comprising 770 SDFs has been completed.</a:t>
                      </a:r>
                    </a:p>
                    <a:p>
                      <a:pPr algn="l">
                        <a:lnSpc>
                          <a:spcPct val="115000"/>
                        </a:lnSpc>
                        <a:spcAft>
                          <a:spcPts val="1000"/>
                        </a:spcAft>
                      </a:pPr>
                      <a:r>
                        <a:rPr lang="is-IS" sz="1000" baseline="0" dirty="0" smtClean="0">
                          <a:effectLst/>
                          <a:latin typeface="Century Gothic" panose="020B0502020202020204" pitchFamily="34" charset="0"/>
                          <a:ea typeface="Calibri"/>
                          <a:cs typeface="Times New Roman"/>
                        </a:rPr>
                        <a:t>28 purchase order have been generated (appointment of land surveyor). Adjudication of further blocks is underway.</a:t>
                      </a:r>
                      <a:endParaRPr lang="en-ZA" sz="1000" dirty="0" smtClean="0">
                        <a:effectLst/>
                        <a:latin typeface="Century Gothic" panose="020B0502020202020204" pitchFamily="34" charset="0"/>
                        <a:ea typeface="Calibri"/>
                        <a:cs typeface="Times New Roman"/>
                      </a:endParaRPr>
                    </a:p>
                  </a:txBody>
                  <a:tcPr marL="68580" marR="68580" marT="0" marB="0">
                    <a:solidFill>
                      <a:srgbClr val="DCE7F3"/>
                    </a:solidFill>
                  </a:tcPr>
                </a:tc>
                <a:tc>
                  <a:txBody>
                    <a:bodyPr/>
                    <a:lstStyle/>
                    <a:p>
                      <a:pPr>
                        <a:lnSpc>
                          <a:spcPct val="100000"/>
                        </a:lnSpc>
                        <a:spcAft>
                          <a:spcPts val="1000"/>
                        </a:spcAft>
                      </a:pPr>
                      <a:r>
                        <a:rPr lang="en-ZA" sz="1000" b="1" dirty="0" smtClean="0">
                          <a:effectLst/>
                          <a:latin typeface="Century Gothic" panose="020B0502020202020204" pitchFamily="34" charset="0"/>
                          <a:ea typeface="Calibri"/>
                          <a:cs typeface="Times New Roman"/>
                        </a:rPr>
                        <a:t>227 (-323)</a:t>
                      </a:r>
                      <a:endParaRPr lang="en-ZA" sz="1000" b="1" dirty="0">
                        <a:effectLst/>
                        <a:latin typeface="Century Gothic" panose="020B0502020202020204" pitchFamily="34" charset="0"/>
                        <a:ea typeface="Calibri"/>
                        <a:cs typeface="Times New Roman"/>
                      </a:endParaRPr>
                    </a:p>
                  </a:txBody>
                  <a:tcPr marL="68580" marR="68580" marT="0" marB="0">
                    <a:solidFill>
                      <a:srgbClr val="FF0000"/>
                    </a:solidFill>
                  </a:tcPr>
                </a:tc>
              </a:tr>
            </a:tbl>
          </a:graphicData>
        </a:graphic>
      </p:graphicFrame>
    </p:spTree>
    <p:extLst>
      <p:ext uri="{BB962C8B-B14F-4D97-AF65-F5344CB8AC3E}">
        <p14:creationId xmlns:p14="http://schemas.microsoft.com/office/powerpoint/2010/main" xmlns="" val="2156235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2: GEOSPATIAL AND CADASTRAL SERVICES (6)</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277557585"/>
              </p:ext>
            </p:extLst>
          </p:nvPr>
        </p:nvGraphicFramePr>
        <p:xfrm>
          <a:off x="50799" y="571211"/>
          <a:ext cx="8984425" cy="4892305"/>
        </p:xfrm>
        <a:graphic>
          <a:graphicData uri="http://schemas.openxmlformats.org/drawingml/2006/table">
            <a:tbl>
              <a:tblPr>
                <a:tableStyleId>{5C22544A-7EE6-4342-B048-85BDC9FD1C3A}</a:tableStyleId>
              </a:tblPr>
              <a:tblGrid>
                <a:gridCol w="873126"/>
                <a:gridCol w="637992"/>
                <a:gridCol w="483995"/>
                <a:gridCol w="630613"/>
                <a:gridCol w="600075"/>
                <a:gridCol w="533400"/>
                <a:gridCol w="609600"/>
                <a:gridCol w="1917700"/>
                <a:gridCol w="1828800"/>
                <a:gridCol w="869124"/>
              </a:tblGrid>
              <a:tr h="49366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a:t>
                      </a:r>
                    </a:p>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(Q1 &amp; Q2</a:t>
                      </a:r>
                    </a:p>
                  </a:txBody>
                  <a:tcPr marL="9525" marR="9525" marT="9525" marB="0">
                    <a:solidFill>
                      <a:schemeClr val="accent1">
                        <a:lumMod val="20000"/>
                        <a:lumOff val="80000"/>
                      </a:schemeClr>
                    </a:solidFill>
                  </a:tcPr>
                </a:tc>
              </a:tr>
              <a:tr h="66284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Century Gothic" charset="0"/>
                          <a:ea typeface="Century Gothic" charset="0"/>
                          <a:cs typeface="Century Gothic" charset="0"/>
                        </a:rPr>
                        <a:t>Number of deeds and documents registered</a:t>
                      </a:r>
                    </a:p>
                  </a:txBody>
                  <a:tcPr marL="9525" marR="9525" marT="9525" marB="0">
                    <a:solidFill>
                      <a:schemeClr val="accent1">
                        <a:lumMod val="20000"/>
                        <a:lumOff val="80000"/>
                      </a:schemeClr>
                    </a:solidFill>
                  </a:tcPr>
                </a:tc>
                <a:tc>
                  <a:txBody>
                    <a:bodyPr/>
                    <a:lstStyle/>
                    <a:p>
                      <a:pPr algn="ctr">
                        <a:lnSpc>
                          <a:spcPct val="100000"/>
                        </a:lnSpc>
                      </a:pPr>
                      <a:r>
                        <a:rPr lang="en-ZA" sz="1200" b="0" i="0" u="none" strike="noStrike" baseline="0" dirty="0" smtClean="0">
                          <a:solidFill>
                            <a:schemeClr val="tx1"/>
                          </a:solidFill>
                          <a:latin typeface="Century Gothic" charset="0"/>
                          <a:ea typeface="Century Gothic" charset="0"/>
                          <a:cs typeface="Century Gothic" charset="0"/>
                        </a:rPr>
                        <a:t>967,725</a:t>
                      </a:r>
                    </a:p>
                  </a:txBody>
                  <a:tcPr marL="9525" marR="9525" marT="9525" marB="0">
                    <a:solidFill>
                      <a:schemeClr val="accent1">
                        <a:lumMod val="20000"/>
                        <a:lumOff val="80000"/>
                      </a:schemeClr>
                    </a:solidFill>
                  </a:tcPr>
                </a:tc>
                <a:tc>
                  <a:txBody>
                    <a:bodyPr/>
                    <a:lstStyle/>
                    <a:p>
                      <a:pPr algn="ctr">
                        <a:lnSpc>
                          <a:spcPct val="100000"/>
                        </a:lnSpc>
                      </a:pPr>
                      <a:r>
                        <a:rPr lang="en-ZA" sz="1200" b="0" i="0" u="none" strike="noStrike" kern="1200" baseline="0" dirty="0" smtClean="0">
                          <a:solidFill>
                            <a:schemeClr val="tx1"/>
                          </a:solidFill>
                          <a:latin typeface="Century Gothic" charset="0"/>
                          <a:ea typeface="Century Gothic" charset="0"/>
                          <a:cs typeface="Century Gothic" charset="0"/>
                        </a:rPr>
                        <a:t>232,883 	</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a:effectLst/>
                          <a:latin typeface="Century Gothic" charset="0"/>
                          <a:ea typeface="Century Gothic" charset="0"/>
                          <a:cs typeface="Century Gothic" charset="0"/>
                        </a:rPr>
                        <a:t> </a:t>
                      </a:r>
                      <a:r>
                        <a:rPr lang="en-US" sz="1100" b="1" kern="1200" dirty="0" smtClean="0">
                          <a:solidFill>
                            <a:schemeClr val="dk1"/>
                          </a:solidFill>
                          <a:effectLst/>
                          <a:latin typeface="Century Gothic" charset="0"/>
                          <a:ea typeface="Century Gothic" charset="0"/>
                          <a:cs typeface="Century Gothic" charset="0"/>
                        </a:rPr>
                        <a:t>249,325</a:t>
                      </a:r>
                      <a:endParaRPr lang="en-ZA" sz="1100" b="1"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00B050"/>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0" kern="1200" dirty="0" smtClean="0">
                          <a:solidFill>
                            <a:schemeClr val="dk1"/>
                          </a:solidFill>
                          <a:effectLst/>
                          <a:latin typeface="Century Gothic" charset="0"/>
                          <a:ea typeface="Century Gothic" charset="0"/>
                          <a:cs typeface="Century Gothic" charset="0"/>
                        </a:rPr>
                        <a:t>256, 583</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Century Gothic" charset="0"/>
                          <a:ea typeface="Century Gothic" charset="0"/>
                          <a:cs typeface="Century Gothic" charset="0"/>
                        </a:rPr>
                        <a:t>258,165</a:t>
                      </a:r>
                    </a:p>
                  </a:txBody>
                  <a:tcPr marL="9525" marR="9525" marT="9525" marB="0">
                    <a:solidFill>
                      <a:srgbClr val="00B050"/>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0" kern="1200" dirty="0" smtClean="0">
                          <a:solidFill>
                            <a:schemeClr val="dk1"/>
                          </a:solidFill>
                          <a:effectLst/>
                          <a:latin typeface="Century Gothic" charset="0"/>
                          <a:ea typeface="Century Gothic" charset="0"/>
                          <a:cs typeface="Century Gothic" charset="0"/>
                        </a:rPr>
                        <a:t>1,582</a:t>
                      </a:r>
                    </a:p>
                  </a:txBody>
                  <a:tcPr marL="9525" marR="9525" marT="9525" marB="0">
                    <a:solidFill>
                      <a:schemeClr val="accent1">
                        <a:lumMod val="20000"/>
                        <a:lumOff val="80000"/>
                      </a:schemeClr>
                    </a:solidFill>
                  </a:tcPr>
                </a:tc>
                <a:tc>
                  <a:txBody>
                    <a:bodyPr/>
                    <a:lstStyle/>
                    <a:p>
                      <a:pPr marL="0" lvl="0" indent="0" algn="l">
                        <a:lnSpc>
                          <a:spcPct val="100000"/>
                        </a:lnSpc>
                        <a:spcAft>
                          <a:spcPts val="0"/>
                        </a:spcAft>
                        <a:buFont typeface="Wingdings"/>
                        <a:buNone/>
                      </a:pPr>
                      <a:r>
                        <a:rPr lang="en-US" sz="1200" kern="1200" dirty="0" smtClean="0">
                          <a:solidFill>
                            <a:schemeClr val="dk1"/>
                          </a:solidFill>
                          <a:latin typeface="Century Gothic" charset="0"/>
                          <a:ea typeface="Century Gothic" charset="0"/>
                          <a:cs typeface="Century Gothic" charset="0"/>
                        </a:rPr>
                        <a:t>A higher number of lodgments was received in the period under review.</a:t>
                      </a:r>
                      <a:endParaRPr lang="en-US" sz="1200" b="0" i="0" u="none" strike="noStrike" kern="1200" baseline="0" dirty="0" smtClean="0">
                        <a:solidFill>
                          <a:schemeClr val="dk1"/>
                        </a:solidFill>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pPr algn="l" fontAlgn="b">
                        <a:lnSpc>
                          <a:spcPct val="100000"/>
                        </a:lnSpc>
                      </a:pPr>
                      <a:r>
                        <a:rPr lang="en-ZA" sz="1200" b="0" i="0" u="none" strike="noStrike" dirty="0" smtClean="0">
                          <a:solidFill>
                            <a:srgbClr val="000000"/>
                          </a:solidFill>
                          <a:effectLst/>
                          <a:latin typeface="Century Gothic" charset="0"/>
                          <a:ea typeface="Century Gothic" charset="0"/>
                          <a:cs typeface="Century Gothic" charset="0"/>
                        </a:rPr>
                        <a:t>None</a:t>
                      </a:r>
                      <a:endParaRPr lang="en-ZA" sz="1200" b="0" i="0" u="none" strike="noStrike" dirty="0">
                        <a:solidFill>
                          <a:srgbClr val="000000"/>
                        </a:solidFill>
                        <a:effectLst/>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pPr algn="l" fontAlgn="b">
                        <a:lnSpc>
                          <a:spcPct val="100000"/>
                        </a:lnSpc>
                      </a:pPr>
                      <a:r>
                        <a:rPr lang="en-ZA" sz="1100" b="1" i="0" u="none" strike="noStrike" dirty="0" smtClean="0">
                          <a:solidFill>
                            <a:srgbClr val="000000"/>
                          </a:solidFill>
                          <a:effectLst/>
                          <a:latin typeface="Century Gothic" charset="0"/>
                          <a:ea typeface="Century Gothic" charset="0"/>
                          <a:cs typeface="Century Gothic" charset="0"/>
                        </a:rPr>
                        <a:t>507,490</a:t>
                      </a:r>
                      <a:endParaRPr lang="en-ZA" sz="1100" b="1"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00B050"/>
                    </a:solidFill>
                  </a:tcPr>
                </a:tc>
              </a:tr>
              <a:tr h="29863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Century Gothic" charset="0"/>
                          <a:ea typeface="Century Gothic" charset="0"/>
                          <a:cs typeface="Century Gothic" charset="0"/>
                        </a:rPr>
                        <a:t>% of Deeds made available within 7 days from lodgement to execution</a:t>
                      </a:r>
                    </a:p>
                  </a:txBody>
                  <a:tcPr marL="9525" marR="9525" marT="9525" marB="0">
                    <a:solidFill>
                      <a:schemeClr val="accent1">
                        <a:lumMod val="20000"/>
                        <a:lumOff val="80000"/>
                      </a:schemeClr>
                    </a:solidFill>
                  </a:tcPr>
                </a:tc>
                <a:tc>
                  <a:txBody>
                    <a:bodyPr/>
                    <a:lstStyle/>
                    <a:p>
                      <a:pPr algn="ctr">
                        <a:lnSpc>
                          <a:spcPct val="100000"/>
                        </a:lnSpc>
                      </a:pPr>
                      <a:r>
                        <a:rPr lang="en-ZA" sz="1200" b="0" i="0" u="none" strike="noStrike" baseline="0" dirty="0" smtClean="0">
                          <a:solidFill>
                            <a:srgbClr val="000000"/>
                          </a:solidFill>
                          <a:latin typeface="Century Gothic" charset="0"/>
                          <a:ea typeface="Century Gothic" charset="0"/>
                          <a:cs typeface="Century Gothic" charset="0"/>
                        </a:rPr>
                        <a:t>95%</a:t>
                      </a:r>
                    </a:p>
                  </a:txBody>
                  <a:tcPr marL="9525" marR="9525" marT="9525" marB="0">
                    <a:solidFill>
                      <a:schemeClr val="accent1">
                        <a:lumMod val="20000"/>
                        <a:lumOff val="80000"/>
                      </a:schemeClr>
                    </a:solidFill>
                  </a:tcPr>
                </a:tc>
                <a:tc>
                  <a:txBody>
                    <a:bodyPr/>
                    <a:lstStyle/>
                    <a:p>
                      <a:pPr algn="ctr">
                        <a:lnSpc>
                          <a:spcPct val="100000"/>
                        </a:lnSpc>
                      </a:pPr>
                      <a:r>
                        <a:rPr lang="en-ZA" sz="1200" b="0" i="0" u="none" strike="noStrike" baseline="0" dirty="0" smtClean="0">
                          <a:solidFill>
                            <a:srgbClr val="000000"/>
                          </a:solidFill>
                          <a:latin typeface="Century Gothic" charset="0"/>
                          <a:ea typeface="Century Gothic" charset="0"/>
                          <a:cs typeface="Century Gothic" charset="0"/>
                        </a:rPr>
                        <a:t>95%</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a:effectLst/>
                          <a:latin typeface="Century Gothic" charset="0"/>
                          <a:ea typeface="Century Gothic" charset="0"/>
                          <a:cs typeface="Century Gothic" charset="0"/>
                        </a:rPr>
                        <a:t> </a:t>
                      </a:r>
                      <a:r>
                        <a:rPr lang="en-ZA" sz="1100" b="1" u="none" strike="noStrike" dirty="0" smtClean="0">
                          <a:effectLst/>
                          <a:latin typeface="Century Gothic" charset="0"/>
                          <a:ea typeface="Century Gothic" charset="0"/>
                          <a:cs typeface="Century Gothic" charset="0"/>
                        </a:rPr>
                        <a:t>57%</a:t>
                      </a:r>
                      <a:endParaRPr lang="en-ZA" sz="1100" b="1"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FFC000"/>
                    </a:solidFill>
                  </a:tcPr>
                </a:tc>
                <a:tc>
                  <a:txBody>
                    <a:bodyPr/>
                    <a:lstStyle/>
                    <a:p>
                      <a:pPr algn="ctr" fontAlgn="b">
                        <a:lnSpc>
                          <a:spcPct val="100000"/>
                        </a:lnSpc>
                      </a:pPr>
                      <a:r>
                        <a:rPr lang="en-ZA" sz="1200" b="0" i="0" u="none" strike="noStrike" dirty="0" smtClean="0">
                          <a:solidFill>
                            <a:srgbClr val="000000"/>
                          </a:solidFill>
                          <a:effectLst/>
                          <a:latin typeface="Century Gothic" charset="0"/>
                          <a:ea typeface="Century Gothic" charset="0"/>
                          <a:cs typeface="Century Gothic" charset="0"/>
                        </a:rPr>
                        <a:t>95%</a:t>
                      </a:r>
                      <a:endParaRPr lang="en-ZA" sz="1200" b="0" i="0" u="none" strike="noStrike" dirty="0">
                        <a:solidFill>
                          <a:srgbClr val="000000"/>
                        </a:solidFill>
                        <a:effectLst/>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pPr algn="ctr" fontAlgn="b">
                        <a:lnSpc>
                          <a:spcPct val="100000"/>
                        </a:lnSpc>
                      </a:pPr>
                      <a:r>
                        <a:rPr lang="en-ZA" sz="1100" b="1" i="0" u="none" strike="noStrike" dirty="0" smtClean="0">
                          <a:solidFill>
                            <a:srgbClr val="000000"/>
                          </a:solidFill>
                          <a:effectLst/>
                          <a:latin typeface="Century Gothic" charset="0"/>
                          <a:ea typeface="Century Gothic" charset="0"/>
                          <a:cs typeface="Century Gothic" charset="0"/>
                        </a:rPr>
                        <a:t>73%</a:t>
                      </a:r>
                      <a:endParaRPr lang="en-ZA" sz="1100" b="1"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FFC000"/>
                    </a:solidFill>
                  </a:tcPr>
                </a:tc>
                <a:tc>
                  <a:txBody>
                    <a:bodyPr/>
                    <a:lstStyle/>
                    <a:p>
                      <a:pPr algn="ctr" fontAlgn="b">
                        <a:lnSpc>
                          <a:spcPct val="100000"/>
                        </a:lnSpc>
                      </a:pPr>
                      <a:r>
                        <a:rPr lang="en-ZA" sz="1200" b="0" i="0" u="none" strike="noStrike" dirty="0" smtClean="0">
                          <a:solidFill>
                            <a:srgbClr val="000000"/>
                          </a:solidFill>
                          <a:effectLst/>
                          <a:latin typeface="Century Gothic" charset="0"/>
                          <a:ea typeface="Century Gothic" charset="0"/>
                          <a:cs typeface="Century Gothic" charset="0"/>
                        </a:rPr>
                        <a:t>-22%</a:t>
                      </a:r>
                      <a:endParaRPr lang="en-ZA" sz="1200" b="0" i="0" u="none" strike="noStrike" dirty="0">
                        <a:solidFill>
                          <a:srgbClr val="000000"/>
                        </a:solidFill>
                        <a:effectLst/>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r>
                        <a:rPr lang="en-US" sz="1200" kern="1200" dirty="0" smtClean="0">
                          <a:solidFill>
                            <a:schemeClr val="dk1"/>
                          </a:solidFill>
                          <a:latin typeface="Century Gothic" charset="0"/>
                          <a:ea typeface="Century Gothic" charset="0"/>
                          <a:cs typeface="Century Gothic" charset="0"/>
                        </a:rPr>
                        <a:t>Variance due to increased lodgments on some days (an exception) received in offices.</a:t>
                      </a:r>
                    </a:p>
                    <a:p>
                      <a:endParaRPr lang="en-US" sz="1200" kern="1200" dirty="0" smtClean="0">
                        <a:solidFill>
                          <a:schemeClr val="dk1"/>
                        </a:solidFill>
                        <a:latin typeface="Century Gothic" charset="0"/>
                        <a:ea typeface="Century Gothic" charset="0"/>
                        <a:cs typeface="Century Gothic" charset="0"/>
                      </a:endParaRPr>
                    </a:p>
                    <a:p>
                      <a:r>
                        <a:rPr lang="en-US" sz="1200" kern="1200" dirty="0" smtClean="0">
                          <a:solidFill>
                            <a:schemeClr val="dk1"/>
                          </a:solidFill>
                          <a:latin typeface="Century Gothic" charset="0"/>
                          <a:ea typeface="Century Gothic" charset="0"/>
                          <a:cs typeface="Century Gothic" charset="0"/>
                        </a:rPr>
                        <a:t>The following offices experienced backlogs in registration: PMB, CPT &amp; JHB which affected turn-around times.</a:t>
                      </a:r>
                    </a:p>
                    <a:p>
                      <a:endParaRPr lang="en-US" sz="1200" kern="1200" dirty="0" smtClean="0">
                        <a:solidFill>
                          <a:schemeClr val="dk1"/>
                        </a:solidFill>
                        <a:latin typeface="Century Gothic" charset="0"/>
                        <a:ea typeface="Century Gothic" charset="0"/>
                        <a:cs typeface="Century Gothic" charset="0"/>
                      </a:endParaRPr>
                    </a:p>
                    <a:p>
                      <a:r>
                        <a:rPr lang="en-US" sz="1200" kern="1200" dirty="0" smtClean="0">
                          <a:solidFill>
                            <a:schemeClr val="dk1"/>
                          </a:solidFill>
                          <a:latin typeface="Century Gothic" charset="0"/>
                          <a:ea typeface="Century Gothic" charset="0"/>
                          <a:cs typeface="Century Gothic" charset="0"/>
                        </a:rPr>
                        <a:t>The other reason is that some deeds remain in the DRS tracking system for longer than 60 days, making it appear as though offices make fewer deeds available for registration.</a:t>
                      </a:r>
                      <a:endParaRPr lang="en-ZA" sz="1200" dirty="0" smtClean="0">
                        <a:effectLst/>
                        <a:latin typeface="Century Gothic" charset="0"/>
                        <a:ea typeface="Century Gothic" charset="0"/>
                        <a:cs typeface="Century Gothic" charset="0"/>
                      </a:endParaRPr>
                    </a:p>
                  </a:txBody>
                  <a:tcPr marL="68580" marR="68580" marT="0" marB="0">
                    <a:solidFill>
                      <a:schemeClr val="accent1">
                        <a:lumMod val="20000"/>
                        <a:lumOff val="80000"/>
                      </a:schemeClr>
                    </a:solidFill>
                  </a:tcPr>
                </a:tc>
                <a:tc>
                  <a:txBody>
                    <a:bodyPr/>
                    <a:lstStyle/>
                    <a:p>
                      <a:pPr>
                        <a:lnSpc>
                          <a:spcPct val="100000"/>
                        </a:lnSpc>
                        <a:spcAft>
                          <a:spcPts val="0"/>
                        </a:spcAft>
                      </a:pPr>
                      <a:r>
                        <a:rPr lang="en-US" sz="1200" kern="1200" dirty="0" smtClean="0">
                          <a:solidFill>
                            <a:schemeClr val="dk1"/>
                          </a:solidFill>
                          <a:latin typeface="Century Gothic" charset="0"/>
                          <a:ea typeface="Century Gothic" charset="0"/>
                          <a:cs typeface="Century Gothic" charset="0"/>
                        </a:rPr>
                        <a:t>Offices that receive high volumes of lodgments increase resource capacity in affected critical operational sections.</a:t>
                      </a:r>
                    </a:p>
                    <a:p>
                      <a:pPr>
                        <a:lnSpc>
                          <a:spcPct val="100000"/>
                        </a:lnSpc>
                        <a:spcAft>
                          <a:spcPts val="0"/>
                        </a:spcAft>
                      </a:pPr>
                      <a:endParaRPr lang="en-US" sz="1200" kern="1200" dirty="0" smtClean="0">
                        <a:solidFill>
                          <a:schemeClr val="dk1"/>
                        </a:solidFill>
                        <a:latin typeface="Century Gothic" charset="0"/>
                        <a:ea typeface="Century Gothic" charset="0"/>
                        <a:cs typeface="Century Gothic" charset="0"/>
                      </a:endParaRPr>
                    </a:p>
                    <a:p>
                      <a:pPr>
                        <a:lnSpc>
                          <a:spcPct val="100000"/>
                        </a:lnSpc>
                        <a:spcAft>
                          <a:spcPts val="0"/>
                        </a:spcAft>
                      </a:pPr>
                      <a:r>
                        <a:rPr lang="en-US" sz="1200" kern="1200" dirty="0" smtClean="0">
                          <a:solidFill>
                            <a:schemeClr val="dk1"/>
                          </a:solidFill>
                          <a:latin typeface="Century Gothic" charset="0"/>
                          <a:ea typeface="Century Gothic" charset="0"/>
                          <a:cs typeface="Century Gothic" charset="0"/>
                        </a:rPr>
                        <a:t>Correct this problem through DRSS system configuration and ensure that deeds reflecting in the Deeds Office Tracking System (DOTS) longer than 60 days are cleaned up.</a:t>
                      </a:r>
                    </a:p>
                    <a:p>
                      <a:pPr>
                        <a:lnSpc>
                          <a:spcPct val="100000"/>
                        </a:lnSpc>
                        <a:spcAft>
                          <a:spcPts val="0"/>
                        </a:spcAft>
                      </a:pPr>
                      <a:endParaRPr lang="en-US" sz="1200" kern="1200" dirty="0" smtClean="0">
                        <a:solidFill>
                          <a:schemeClr val="dk1"/>
                        </a:solidFill>
                        <a:latin typeface="Century Gothic" charset="0"/>
                        <a:ea typeface="Century Gothic" charset="0"/>
                        <a:cs typeface="Century Gothic" charset="0"/>
                      </a:endParaRPr>
                    </a:p>
                    <a:p>
                      <a:pPr>
                        <a:lnSpc>
                          <a:spcPct val="100000"/>
                        </a:lnSpc>
                        <a:spcAft>
                          <a:spcPts val="0"/>
                        </a:spcAft>
                      </a:pPr>
                      <a:r>
                        <a:rPr lang="en-US" sz="1200" kern="1200" dirty="0" smtClean="0">
                          <a:solidFill>
                            <a:schemeClr val="dk1"/>
                          </a:solidFill>
                          <a:latin typeface="Century Gothic" charset="0"/>
                          <a:ea typeface="Century Gothic" charset="0"/>
                          <a:cs typeface="Century Gothic" charset="0"/>
                        </a:rPr>
                        <a:t>This is however, a more long term plan and work has already begun with OCIO.</a:t>
                      </a:r>
                      <a:endParaRPr lang="en-ZA" sz="1200" dirty="0">
                        <a:effectLst/>
                        <a:latin typeface="Century Gothic" charset="0"/>
                        <a:ea typeface="Century Gothic" charset="0"/>
                        <a:cs typeface="Century Gothic" charset="0"/>
                      </a:endParaRPr>
                    </a:p>
                  </a:txBody>
                  <a:tcPr marL="68580" marR="68580" marT="0" marB="0">
                    <a:solidFill>
                      <a:schemeClr val="accent1">
                        <a:lumMod val="20000"/>
                        <a:lumOff val="80000"/>
                      </a:schemeClr>
                    </a:solidFill>
                  </a:tcPr>
                </a:tc>
                <a:tc>
                  <a:txBody>
                    <a:bodyPr/>
                    <a:lstStyle/>
                    <a:p>
                      <a:pPr>
                        <a:lnSpc>
                          <a:spcPct val="100000"/>
                        </a:lnSpc>
                        <a:spcAft>
                          <a:spcPts val="0"/>
                        </a:spcAft>
                      </a:pPr>
                      <a:r>
                        <a:rPr lang="en-ZA" sz="1100" b="1" dirty="0" smtClean="0">
                          <a:effectLst/>
                          <a:latin typeface="Century Gothic" charset="0"/>
                          <a:ea typeface="Century Gothic" charset="0"/>
                          <a:cs typeface="Century Gothic" charset="0"/>
                        </a:rPr>
                        <a:t>73%</a:t>
                      </a:r>
                      <a:endParaRPr lang="en-ZA" sz="1100" b="1" dirty="0">
                        <a:effectLst/>
                        <a:latin typeface="Century Gothic" charset="0"/>
                        <a:ea typeface="Century Gothic" charset="0"/>
                        <a:cs typeface="Century Gothic" charset="0"/>
                      </a:endParaRPr>
                    </a:p>
                  </a:txBody>
                  <a:tcPr marL="68580" marR="68580" marT="0" marB="0">
                    <a:solidFill>
                      <a:srgbClr val="FFC000"/>
                    </a:solidFill>
                  </a:tcPr>
                </a:tc>
              </a:tr>
            </a:tbl>
          </a:graphicData>
        </a:graphic>
      </p:graphicFrame>
    </p:spTree>
    <p:extLst>
      <p:ext uri="{BB962C8B-B14F-4D97-AF65-F5344CB8AC3E}">
        <p14:creationId xmlns:p14="http://schemas.microsoft.com/office/powerpoint/2010/main" xmlns="" val="2444298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2: GEOSPATIAL AND CADASTRAL SERVICES (7)</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2900844685"/>
              </p:ext>
            </p:extLst>
          </p:nvPr>
        </p:nvGraphicFramePr>
        <p:xfrm>
          <a:off x="135173" y="609311"/>
          <a:ext cx="8830202" cy="4686948"/>
        </p:xfrm>
        <a:graphic>
          <a:graphicData uri="http://schemas.openxmlformats.org/drawingml/2006/table">
            <a:tbl>
              <a:tblPr>
                <a:tableStyleId>{5C22544A-7EE6-4342-B048-85BDC9FD1C3A}</a:tableStyleId>
              </a:tblPr>
              <a:tblGrid>
                <a:gridCol w="1280160"/>
                <a:gridCol w="683812"/>
                <a:gridCol w="898498"/>
                <a:gridCol w="850080"/>
                <a:gridCol w="672762"/>
                <a:gridCol w="703365"/>
                <a:gridCol w="715223"/>
                <a:gridCol w="959668"/>
                <a:gridCol w="1068467"/>
                <a:gridCol w="998167"/>
              </a:tblGrid>
              <a:tr h="424212">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r>
              <a:tr h="692798">
                <a:tc>
                  <a:txBody>
                    <a:bodyPr/>
                    <a:lstStyle/>
                    <a:p>
                      <a:r>
                        <a:rPr lang="en-ZA" sz="1000" b="0" i="0" u="none" strike="noStrike" kern="1200" baseline="0" dirty="0" smtClean="0">
                          <a:solidFill>
                            <a:schemeClr val="dk1"/>
                          </a:solidFill>
                          <a:latin typeface="Century Gothic" panose="020B0502020202020204" pitchFamily="34" charset="0"/>
                          <a:ea typeface="+mn-ea"/>
                          <a:cs typeface="+mn-cs"/>
                        </a:rPr>
                        <a:t>Number of maps of the national map series produced/ reviewed.</a:t>
                      </a:r>
                    </a:p>
                  </a:txBody>
                  <a:tcPr marL="9525" marR="9525" marT="9525" marB="0">
                    <a:solidFill>
                      <a:srgbClr val="DCE7F3"/>
                    </a:solidFill>
                  </a:tcPr>
                </a:tc>
                <a:tc>
                  <a:txBody>
                    <a:bodyPr/>
                    <a:lstStyle/>
                    <a:p>
                      <a:pPr algn="ctr"/>
                      <a:r>
                        <a:rPr lang="en-ZA" sz="1000" b="0" i="0" u="none" strike="noStrike" baseline="0" dirty="0" smtClean="0">
                          <a:solidFill>
                            <a:srgbClr val="000000"/>
                          </a:solidFill>
                          <a:latin typeface="Century Gothic" panose="020B0502020202020204" pitchFamily="34" charset="0"/>
                        </a:rPr>
                        <a:t>197		</a:t>
                      </a:r>
                    </a:p>
                  </a:txBody>
                  <a:tcPr marL="9525" marR="9525" marT="9525" marB="0">
                    <a:solidFill>
                      <a:srgbClr val="DCE7F3"/>
                    </a:solidFill>
                  </a:tcPr>
                </a:tc>
                <a:tc>
                  <a:txBody>
                    <a:bodyPr/>
                    <a:lstStyle/>
                    <a:p>
                      <a:pPr algn="ctr"/>
                      <a:r>
                        <a:rPr lang="en-ZA" sz="1000" b="0" i="0" u="none" strike="noStrike" baseline="0" dirty="0" smtClean="0">
                          <a:solidFill>
                            <a:srgbClr val="000000"/>
                          </a:solidFill>
                          <a:latin typeface="Century Gothic" panose="020B0502020202020204" pitchFamily="34" charset="0"/>
                        </a:rPr>
                        <a:t>50</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61</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51</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83</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32</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nSpc>
                          <a:spcPct val="115000"/>
                        </a:lnSpc>
                        <a:spcAft>
                          <a:spcPts val="0"/>
                        </a:spcAft>
                      </a:pPr>
                      <a:r>
                        <a:rPr lang="en-US" sz="1000" dirty="0" smtClean="0">
                          <a:effectLst/>
                          <a:latin typeface="Century Gothic" panose="020B0502020202020204" pitchFamily="34" charset="0"/>
                          <a:ea typeface="Times New Roman"/>
                          <a:cs typeface="Times New Roman"/>
                        </a:rPr>
                        <a:t>None</a:t>
                      </a:r>
                    </a:p>
                  </a:txBody>
                  <a:tcPr marL="68580" marR="68580" marT="0" marB="0">
                    <a:solidFill>
                      <a:srgbClr val="DCE7F3"/>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Times New Roman"/>
                          <a:cs typeface="Times New Roman"/>
                        </a:rPr>
                        <a:t>None</a:t>
                      </a:r>
                    </a:p>
                    <a:p>
                      <a:pPr>
                        <a:lnSpc>
                          <a:spcPct val="115000"/>
                        </a:lnSpc>
                        <a:spcAft>
                          <a:spcPts val="0"/>
                        </a:spcAft>
                      </a:pPr>
                      <a:endParaRPr lang="en-ZA" sz="1000" dirty="0">
                        <a:effectLst/>
                        <a:latin typeface="Century Gothic" panose="020B0502020202020204" pitchFamily="34" charset="0"/>
                        <a:ea typeface="Calibri"/>
                        <a:cs typeface="Times New Roman"/>
                      </a:endParaRPr>
                    </a:p>
                  </a:txBody>
                  <a:tcPr marL="68580" marR="68580" marT="0" marB="0">
                    <a:solidFill>
                      <a:srgbClr val="DCE7F3"/>
                    </a:solidFill>
                  </a:tcPr>
                </a:tc>
                <a:tc>
                  <a:txBody>
                    <a:bodyPr/>
                    <a:lstStyle/>
                    <a:p>
                      <a:pPr>
                        <a:lnSpc>
                          <a:spcPct val="115000"/>
                        </a:lnSpc>
                        <a:spcAft>
                          <a:spcPts val="0"/>
                        </a:spcAft>
                      </a:pPr>
                      <a:r>
                        <a:rPr lang="en-ZA" sz="1000" b="1" dirty="0" smtClean="0">
                          <a:effectLst/>
                          <a:latin typeface="Century Gothic" panose="020B0502020202020204" pitchFamily="34" charset="0"/>
                          <a:ea typeface="Calibri"/>
                          <a:cs typeface="Times New Roman"/>
                        </a:rPr>
                        <a:t>144</a:t>
                      </a:r>
                      <a:endParaRPr lang="en-ZA" sz="1000" b="1" dirty="0">
                        <a:effectLst/>
                        <a:latin typeface="Century Gothic" panose="020B0502020202020204" pitchFamily="34" charset="0"/>
                        <a:ea typeface="Calibri"/>
                        <a:cs typeface="Times New Roman"/>
                      </a:endParaRPr>
                    </a:p>
                  </a:txBody>
                  <a:tcPr marL="68580" marR="68580" marT="0" marB="0">
                    <a:solidFill>
                      <a:srgbClr val="00B050"/>
                    </a:solidFill>
                  </a:tcPr>
                </a:tc>
              </a:tr>
              <a:tr h="2986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Average number of working days taken to process registerable diagrams, sectional plans and general plans.</a:t>
                      </a:r>
                    </a:p>
                  </a:txBody>
                  <a:tcPr marL="9525" marR="9525" marT="9525" marB="0">
                    <a:solidFill>
                      <a:srgbClr val="DCE7F3"/>
                    </a:solidFill>
                  </a:tcPr>
                </a:tc>
                <a:tc>
                  <a:txBody>
                    <a:bodyPr/>
                    <a:lstStyle/>
                    <a:p>
                      <a:pPr algn="ctr"/>
                      <a:r>
                        <a:rPr lang="en-ZA" sz="1000" b="0" i="0" u="none" strike="noStrike" baseline="0" dirty="0" smtClean="0">
                          <a:solidFill>
                            <a:srgbClr val="000000"/>
                          </a:solidFill>
                          <a:latin typeface="Century Gothic" panose="020B0502020202020204" pitchFamily="34" charset="0"/>
                        </a:rPr>
                        <a:t>14</a:t>
                      </a:r>
                    </a:p>
                  </a:txBody>
                  <a:tcPr marL="9525" marR="9525" marT="9525" marB="0">
                    <a:solidFill>
                      <a:srgbClr val="DCE7F3"/>
                    </a:solidFill>
                  </a:tcPr>
                </a:tc>
                <a:tc>
                  <a:txBody>
                    <a:bodyPr/>
                    <a:lstStyle/>
                    <a:p>
                      <a:pPr algn="ctr"/>
                      <a:r>
                        <a:rPr lang="en-ZA" sz="1000" b="0" i="0" u="none" strike="noStrike" baseline="0" dirty="0" smtClean="0">
                          <a:solidFill>
                            <a:srgbClr val="000000"/>
                          </a:solidFill>
                          <a:latin typeface="Century Gothic" panose="020B0502020202020204" pitchFamily="34" charset="0"/>
                        </a:rPr>
                        <a:t>14</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13.5</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14</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12</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-2</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None</a:t>
                      </a:r>
                      <a:endParaRPr kumimoji="0" lang="en-ZA" sz="1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12</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r>
              <a:tr h="298634">
                <a:tc>
                  <a:txBody>
                    <a:bodyPr/>
                    <a:lstStyle/>
                    <a:p>
                      <a:r>
                        <a:rPr lang="en-ZA" sz="1000" b="0" i="0" u="none" strike="noStrike" kern="1200" baseline="0" dirty="0" smtClean="0">
                          <a:solidFill>
                            <a:schemeClr val="dk1"/>
                          </a:solidFill>
                          <a:latin typeface="Century Gothic" panose="020B0502020202020204" pitchFamily="34" charset="0"/>
                          <a:ea typeface="+mn-ea"/>
                          <a:cs typeface="+mn-cs"/>
                        </a:rPr>
                        <a:t>Number of sets of solution modules deployed 	</a:t>
                      </a:r>
                    </a:p>
                  </a:txBody>
                  <a:tcPr marL="9525" marR="9525" marT="9525" marB="0">
                    <a:solidFill>
                      <a:srgbClr val="DCE7F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Enterprise architecture available 	</a:t>
                      </a:r>
                    </a:p>
                    <a:p>
                      <a:r>
                        <a:rPr lang="en-ZA" sz="1000" b="0" i="0" u="none" strike="noStrike" baseline="0" dirty="0" smtClean="0">
                          <a:solidFill>
                            <a:srgbClr val="000000"/>
                          </a:solidFill>
                          <a:latin typeface="Century Gothic" panose="020B0502020202020204" pitchFamily="34" charset="0"/>
                        </a:rPr>
                        <a:t>	</a:t>
                      </a:r>
                    </a:p>
                  </a:txBody>
                  <a:tcPr marL="9525" marR="9525" marT="9525" marB="0">
                    <a:solidFill>
                      <a:srgbClr val="DCE7F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Enterprise architecture available 	</a:t>
                      </a:r>
                    </a:p>
                  </a:txBody>
                  <a:tcPr marL="9525" marR="9525" marT="9525" marB="0">
                    <a:solidFill>
                      <a:srgbClr val="DCE7F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latin typeface="Century Gothic" panose="020B0502020202020204" pitchFamily="34" charset="0"/>
                          <a:cs typeface="Arial" panose="020B0604020202020204" pitchFamily="34" charset="0"/>
                        </a:rPr>
                        <a:t>Not achieved.</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solidFill>
                            <a:schemeClr val="tx1"/>
                          </a:solidFill>
                          <a:latin typeface="Century Gothic" panose="020B0502020202020204" pitchFamily="34" charset="0"/>
                          <a:cs typeface="Arial" panose="020B0604020202020204" pitchFamily="34" charset="0"/>
                        </a:rPr>
                        <a:t>The request for EA work was completed and submitted to SITA. Delivery has been placed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solidFill>
                          <a:schemeClr val="tx1"/>
                        </a:solidFill>
                        <a:latin typeface="Century Gothic" panose="020B0502020202020204" pitchFamily="34" charset="0"/>
                        <a:cs typeface="Arial" panose="020B0604020202020204" pitchFamily="34" charset="0"/>
                      </a:endParaRPr>
                    </a:p>
                  </a:txBody>
                  <a:tcPr marL="45091" marR="45091" marT="12700" marB="0">
                    <a:solidFill>
                      <a:srgbClr val="FF0000"/>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No Target </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1" i="0" u="none" strike="noStrike" dirty="0" smtClean="0">
                          <a:solidFill>
                            <a:srgbClr val="000000"/>
                          </a:solidFill>
                          <a:effectLst/>
                          <a:latin typeface="Century Gothic" panose="020B0502020202020204" pitchFamily="34" charset="0"/>
                        </a:rPr>
                        <a:t>N/A</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Not achieved.</a:t>
                      </a:r>
                    </a:p>
                    <a:p>
                      <a:pPr algn="l" fontAlgn="b"/>
                      <a:r>
                        <a:rPr lang="en-ZA" sz="1000" b="0" i="0" u="none" strike="noStrike" dirty="0" smtClean="0">
                          <a:solidFill>
                            <a:srgbClr val="000000"/>
                          </a:solidFill>
                          <a:effectLst/>
                          <a:latin typeface="Century Gothic" panose="020B0502020202020204" pitchFamily="34" charset="0"/>
                        </a:rPr>
                        <a:t>The request for EA work was completed and submitted to SITA. Delivery has been placed on hold</a:t>
                      </a:r>
                    </a:p>
                    <a:p>
                      <a:pPr algn="l" fontAlgn="b"/>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FF0000"/>
                    </a:solidFill>
                  </a:tcPr>
                </a:tc>
              </a:tr>
            </a:tbl>
          </a:graphicData>
        </a:graphic>
      </p:graphicFrame>
    </p:spTree>
    <p:extLst>
      <p:ext uri="{BB962C8B-B14F-4D97-AF65-F5344CB8AC3E}">
        <p14:creationId xmlns:p14="http://schemas.microsoft.com/office/powerpoint/2010/main" xmlns="" val="2136314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 y="274638"/>
            <a:ext cx="8661400" cy="593463"/>
          </a:xfrm>
        </p:spPr>
        <p:txBody>
          <a:bodyPr>
            <a:normAutofit/>
          </a:bodyPr>
          <a:lstStyle/>
          <a:p>
            <a:r>
              <a:rPr lang="en-ZA" altLang="en-US" sz="2800" b="1" dirty="0" smtClean="0">
                <a:latin typeface="Century Gothic" pitchFamily="34" charset="0"/>
              </a:rPr>
              <a:t>PROGRAMME 2 OVERALL PERFORMANCE RATING </a:t>
            </a:r>
            <a:endParaRPr lang="en-US" altLang="en-US" sz="2800" b="1" dirty="0" smtClean="0">
              <a:latin typeface="Century Gothic" pitchFamily="34" charset="0"/>
            </a:endParaRPr>
          </a:p>
        </p:txBody>
      </p:sp>
      <p:sp>
        <p:nvSpPr>
          <p:cNvPr id="21507" name="Content Placeholder 2"/>
          <p:cNvSpPr>
            <a:spLocks noGrp="1"/>
          </p:cNvSpPr>
          <p:nvPr>
            <p:ph idx="1"/>
          </p:nvPr>
        </p:nvSpPr>
        <p:spPr>
          <a:xfrm>
            <a:off x="190500" y="868102"/>
            <a:ext cx="8758428" cy="4821498"/>
          </a:xfrm>
        </p:spPr>
        <p:txBody>
          <a:bodyPr>
            <a:normAutofit/>
          </a:bodyPr>
          <a:lstStyle/>
          <a:p>
            <a:pPr marL="0" indent="0" algn="just">
              <a:buFontTx/>
              <a:buNone/>
            </a:pPr>
            <a:r>
              <a:rPr lang="en-ZA" altLang="en-US" sz="2400" b="1" u="sng" dirty="0" smtClean="0">
                <a:latin typeface="Century Gothic" pitchFamily="34" charset="0"/>
              </a:rPr>
              <a:t>Geospatial and Cadastral Services</a:t>
            </a:r>
            <a:endParaRPr lang="en-ZA" altLang="en-US" sz="2400" dirty="0" smtClean="0">
              <a:latin typeface="Century Gothic" pitchFamily="34" charset="0"/>
            </a:endParaRPr>
          </a:p>
          <a:p>
            <a:pPr marL="0" indent="0" algn="just">
              <a:buFontTx/>
              <a:buNone/>
            </a:pPr>
            <a:r>
              <a:rPr lang="en-ZA" altLang="en-US" sz="1800" u="sng" dirty="0" smtClean="0">
                <a:latin typeface="Century Gothic" pitchFamily="34" charset="0"/>
              </a:rPr>
              <a:t>12 targets</a:t>
            </a:r>
            <a:r>
              <a:rPr lang="en-ZA" altLang="en-US" sz="1800" dirty="0" smtClean="0">
                <a:latin typeface="Century Gothic" pitchFamily="34" charset="0"/>
              </a:rPr>
              <a:t> were planned for implementation in the period under review:</a:t>
            </a:r>
          </a:p>
          <a:p>
            <a:pPr lvl="1" algn="just">
              <a:buFont typeface="Wingdings" charset="2"/>
              <a:buChar char="q"/>
            </a:pPr>
            <a:r>
              <a:rPr lang="en-ZA" altLang="en-US" sz="1700" dirty="0">
                <a:latin typeface="Century Gothic" pitchFamily="34" charset="0"/>
              </a:rPr>
              <a:t>5</a:t>
            </a:r>
            <a:r>
              <a:rPr lang="en-ZA" altLang="en-US" sz="1700" dirty="0" smtClean="0">
                <a:latin typeface="Century Gothic" pitchFamily="34" charset="0"/>
              </a:rPr>
              <a:t> target  were </a:t>
            </a:r>
            <a:r>
              <a:rPr lang="en-ZA" altLang="en-US" sz="1700" u="sng" dirty="0" smtClean="0">
                <a:latin typeface="Century Gothic" pitchFamily="34" charset="0"/>
              </a:rPr>
              <a:t>achieved</a:t>
            </a:r>
            <a:r>
              <a:rPr lang="en-ZA" altLang="en-US" sz="1700" dirty="0" smtClean="0">
                <a:latin typeface="Century Gothic" pitchFamily="34" charset="0"/>
              </a:rPr>
              <a:t>,</a:t>
            </a:r>
          </a:p>
          <a:p>
            <a:pPr lvl="1" algn="just">
              <a:buFont typeface="Wingdings" charset="2"/>
              <a:buChar char="q"/>
            </a:pPr>
            <a:r>
              <a:rPr lang="en-ZA" altLang="en-US" sz="1700" dirty="0">
                <a:latin typeface="Century Gothic" pitchFamily="34" charset="0"/>
              </a:rPr>
              <a:t>4</a:t>
            </a:r>
            <a:r>
              <a:rPr lang="en-ZA" altLang="en-US" sz="1700" dirty="0" smtClean="0">
                <a:latin typeface="Century Gothic" pitchFamily="34" charset="0"/>
              </a:rPr>
              <a:t> targets were </a:t>
            </a:r>
            <a:r>
              <a:rPr lang="en-ZA" altLang="en-US" sz="1700" u="sng" dirty="0" smtClean="0">
                <a:latin typeface="Century Gothic" pitchFamily="34" charset="0"/>
              </a:rPr>
              <a:t>partially achieved</a:t>
            </a:r>
            <a:r>
              <a:rPr lang="en-ZA" altLang="en-US" sz="1700" dirty="0" smtClean="0">
                <a:latin typeface="Century Gothic" pitchFamily="34" charset="0"/>
              </a:rPr>
              <a:t>, and</a:t>
            </a:r>
          </a:p>
          <a:p>
            <a:pPr lvl="1" algn="just">
              <a:buFont typeface="Wingdings" charset="2"/>
              <a:buChar char="q"/>
            </a:pPr>
            <a:r>
              <a:rPr lang="en-ZA" altLang="en-US" sz="1700" dirty="0">
                <a:latin typeface="Century Gothic" pitchFamily="34" charset="0"/>
              </a:rPr>
              <a:t>3</a:t>
            </a:r>
            <a:r>
              <a:rPr lang="en-ZA" altLang="en-US" sz="1700" dirty="0" smtClean="0">
                <a:latin typeface="Century Gothic" pitchFamily="34" charset="0"/>
              </a:rPr>
              <a:t> targets were </a:t>
            </a:r>
            <a:r>
              <a:rPr lang="en-ZA" altLang="en-US" sz="1700" u="sng" dirty="0" smtClean="0">
                <a:latin typeface="Century Gothic" pitchFamily="34" charset="0"/>
              </a:rPr>
              <a:t>not achieved</a:t>
            </a:r>
            <a:r>
              <a:rPr lang="en-ZA" altLang="en-US" sz="1700" dirty="0" smtClean="0">
                <a:latin typeface="Century Gothic" pitchFamily="34" charset="0"/>
              </a:rPr>
              <a:t>.</a:t>
            </a:r>
            <a:endParaRPr lang="en-US" altLang="en-US" sz="1700" b="1" dirty="0" smtClean="0">
              <a:latin typeface="Century Gothic" pitchFamily="34" charset="0"/>
              <a:cs typeface="Times New Roman" pitchFamily="18" charset="0"/>
            </a:endParaRPr>
          </a:p>
          <a:p>
            <a:pPr marL="0" indent="0" algn="just">
              <a:spcBef>
                <a:spcPts val="1632"/>
              </a:spcBef>
              <a:buFontTx/>
              <a:buNone/>
            </a:pPr>
            <a:r>
              <a:rPr lang="en-US" altLang="en-US" sz="1800" b="1" dirty="0" smtClean="0">
                <a:latin typeface="Century Gothic" pitchFamily="34" charset="0"/>
                <a:cs typeface="Times New Roman" pitchFamily="18" charset="0"/>
              </a:rPr>
              <a:t>Performance  </a:t>
            </a:r>
            <a:r>
              <a:rPr lang="en-US" altLang="en-US" sz="1800" dirty="0" smtClean="0">
                <a:latin typeface="Century Gothic" pitchFamily="34" charset="0"/>
                <a:cs typeface="Times New Roman" pitchFamily="18" charset="0"/>
              </a:rPr>
              <a:t>=  </a:t>
            </a:r>
            <a:r>
              <a:rPr lang="en-US" altLang="en-US" sz="1800" b="1" u="sng" dirty="0" smtClean="0">
                <a:latin typeface="Century Gothic" pitchFamily="34" charset="0"/>
                <a:cs typeface="Times New Roman" pitchFamily="18" charset="0"/>
              </a:rPr>
              <a:t>No. of targets achieved</a:t>
            </a:r>
            <a:r>
              <a:rPr lang="en-US" altLang="en-US" sz="1800" b="1" dirty="0" smtClean="0">
                <a:latin typeface="Century Gothic" pitchFamily="34" charset="0"/>
                <a:cs typeface="Times New Roman" pitchFamily="18" charset="0"/>
              </a:rPr>
              <a:t> x 100</a:t>
            </a:r>
          </a:p>
          <a:p>
            <a:pPr marL="0" indent="0" algn="just">
              <a:spcBef>
                <a:spcPts val="0"/>
              </a:spcBef>
              <a:buFontTx/>
              <a:buNone/>
            </a:pPr>
            <a:r>
              <a:rPr lang="en-US" altLang="en-US" sz="1800" b="1" dirty="0" smtClean="0">
                <a:latin typeface="Century Gothic" pitchFamily="34" charset="0"/>
                <a:cs typeface="Times New Roman" pitchFamily="18" charset="0"/>
              </a:rPr>
              <a:t>                             Total no of targets</a:t>
            </a:r>
          </a:p>
          <a:p>
            <a:pPr marL="0" indent="0" algn="just">
              <a:buFontTx/>
              <a:buNone/>
            </a:pPr>
            <a:endParaRPr lang="en-US" altLang="en-US" sz="1800" b="1" dirty="0" smtClean="0">
              <a:latin typeface="Century Gothic" pitchFamily="34" charset="0"/>
              <a:cs typeface="Times New Roman" pitchFamily="18" charset="0"/>
            </a:endParaRPr>
          </a:p>
          <a:p>
            <a:pPr marL="0" indent="0" algn="just">
              <a:buFontTx/>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endParaRPr lang="en-ZA" altLang="en-US" sz="1000" dirty="0" smtClean="0">
              <a:latin typeface="Century Gothic" pitchFamily="34" charset="0"/>
            </a:endParaRPr>
          </a:p>
          <a:p>
            <a:pPr marL="0" indent="0" algn="just">
              <a:buFont typeface="Arial" pitchFamily="34" charset="0"/>
              <a:buNone/>
            </a:pPr>
            <a:r>
              <a:rPr lang="en-ZA" altLang="en-US" sz="2000" dirty="0" smtClean="0">
                <a:latin typeface="Century Gothic" pitchFamily="34" charset="0"/>
              </a:rPr>
              <a:t>The </a:t>
            </a:r>
            <a:r>
              <a:rPr lang="en-ZA" altLang="en-US" sz="2000" b="1" dirty="0" smtClean="0">
                <a:latin typeface="Century Gothic" pitchFamily="34" charset="0"/>
              </a:rPr>
              <a:t>Geospatial and Cadastral programme</a:t>
            </a:r>
            <a:r>
              <a:rPr lang="en-ZA" altLang="en-US" sz="2000" dirty="0" smtClean="0">
                <a:latin typeface="Century Gothic" pitchFamily="34" charset="0"/>
              </a:rPr>
              <a:t> achieved </a:t>
            </a:r>
            <a:r>
              <a:rPr lang="en-ZA" altLang="en-US" sz="2000" b="1" dirty="0" smtClean="0">
                <a:solidFill>
                  <a:srgbClr val="FF0000"/>
                </a:solidFill>
                <a:latin typeface="Century Gothic" pitchFamily="34" charset="0"/>
              </a:rPr>
              <a:t>42%</a:t>
            </a:r>
            <a:r>
              <a:rPr lang="en-ZA" altLang="en-US" sz="2000" b="1" dirty="0" smtClean="0">
                <a:latin typeface="Century Gothic" pitchFamily="34" charset="0"/>
              </a:rPr>
              <a:t> </a:t>
            </a:r>
            <a:r>
              <a:rPr lang="en-ZA" altLang="en-US" sz="2000" dirty="0" smtClean="0">
                <a:latin typeface="Century Gothic" pitchFamily="34" charset="0"/>
              </a:rPr>
              <a:t>of the targets planned for implementation in quarter two and </a:t>
            </a:r>
            <a:r>
              <a:rPr lang="en-ZA" altLang="en-US" sz="2000" b="1" dirty="0" smtClean="0">
                <a:solidFill>
                  <a:srgbClr val="FF0000"/>
                </a:solidFill>
                <a:latin typeface="Century Gothic" pitchFamily="34" charset="0"/>
              </a:rPr>
              <a:t>40%</a:t>
            </a:r>
            <a:r>
              <a:rPr lang="en-ZA" altLang="en-US" sz="2000" b="1" dirty="0" smtClean="0">
                <a:latin typeface="Century Gothic" pitchFamily="34" charset="0"/>
              </a:rPr>
              <a:t> </a:t>
            </a:r>
            <a:r>
              <a:rPr lang="en-ZA" altLang="en-US" sz="2000" dirty="0" smtClean="0">
                <a:latin typeface="Century Gothic" pitchFamily="34" charset="0"/>
              </a:rPr>
              <a:t>Mid-year.</a:t>
            </a:r>
          </a:p>
        </p:txBody>
      </p:sp>
      <p:graphicFrame>
        <p:nvGraphicFramePr>
          <p:cNvPr id="5" name="Table 4"/>
          <p:cNvGraphicFramePr>
            <a:graphicFrameLocks noGrp="1"/>
          </p:cNvGraphicFramePr>
          <p:nvPr>
            <p:extLst>
              <p:ext uri="{D42A27DB-BD31-4B8C-83A1-F6EECF244321}">
                <p14:modId xmlns:p14="http://schemas.microsoft.com/office/powerpoint/2010/main" xmlns="" val="332715351"/>
              </p:ext>
            </p:extLst>
          </p:nvPr>
        </p:nvGraphicFramePr>
        <p:xfrm>
          <a:off x="457200" y="3483619"/>
          <a:ext cx="6953416" cy="954759"/>
        </p:xfrm>
        <a:graphic>
          <a:graphicData uri="http://schemas.openxmlformats.org/drawingml/2006/table">
            <a:tbl>
              <a:tblPr firstRow="1" bandRow="1">
                <a:tableStyleId>{5C22544A-7EE6-4342-B048-85BDC9FD1C3A}</a:tableStyleId>
              </a:tblPr>
              <a:tblGrid>
                <a:gridCol w="2607042"/>
                <a:gridCol w="1306219"/>
                <a:gridCol w="1557354"/>
                <a:gridCol w="1482801"/>
              </a:tblGrid>
              <a:tr h="372947">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705">
                <a:tc>
                  <a:txBody>
                    <a:bodyPr/>
                    <a:lstStyle/>
                    <a:p>
                      <a:pPr algn="ctr">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12 of 13</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b="0" dirty="0" smtClean="0">
                          <a:latin typeface="Century Gothic" panose="020B0502020202020204" pitchFamily="34" charset="0"/>
                        </a:rPr>
                        <a:t>5</a:t>
                      </a:r>
                      <a:endParaRPr lang="en-ZA" sz="1200" b="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b="0" dirty="0" smtClean="0">
                          <a:latin typeface="Century Gothic" panose="020B0502020202020204" pitchFamily="34" charset="0"/>
                        </a:rPr>
                        <a:t>4</a:t>
                      </a:r>
                      <a:endParaRPr lang="en-ZA" sz="1200" b="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b="0" dirty="0" smtClean="0">
                          <a:latin typeface="Century Gothic" panose="020B0502020202020204" pitchFamily="34" charset="0"/>
                        </a:rPr>
                        <a:t>3</a:t>
                      </a:r>
                      <a:endParaRPr lang="en-ZA" sz="1200" b="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43726">
                <a:tc>
                  <a:txBody>
                    <a:bodyPr/>
                    <a:lstStyle/>
                    <a:p>
                      <a:pPr algn="ctr">
                        <a:lnSpc>
                          <a:spcPts val="1285"/>
                        </a:lnSpc>
                        <a:spcAft>
                          <a:spcPts val="1000"/>
                        </a:spcAft>
                      </a:pPr>
                      <a:r>
                        <a:rPr lang="en-ZA" sz="1200" b="1" dirty="0" smtClean="0">
                          <a:effectLst/>
                          <a:latin typeface="Century Gothic" pitchFamily="34" charset="0"/>
                          <a:ea typeface="Times New Roman"/>
                        </a:rPr>
                        <a:t>Mid-year APP targets = 25</a:t>
                      </a: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b="0" dirty="0" smtClean="0">
                          <a:latin typeface="Century Gothic" panose="020B0502020202020204" pitchFamily="34" charset="0"/>
                        </a:rPr>
                        <a:t>10</a:t>
                      </a:r>
                      <a:endParaRPr lang="en-ZA" sz="1200" b="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b="0" dirty="0" smtClean="0">
                          <a:latin typeface="Century Gothic" panose="020B0502020202020204" pitchFamily="34" charset="0"/>
                        </a:rPr>
                        <a:t>9</a:t>
                      </a:r>
                      <a:endParaRPr lang="en-ZA" sz="1200" b="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b="0" dirty="0" smtClean="0">
                          <a:latin typeface="Century Gothic" panose="020B0502020202020204" pitchFamily="34" charset="0"/>
                        </a:rPr>
                        <a:t>6</a:t>
                      </a:r>
                      <a:endParaRPr lang="en-ZA" sz="1200" b="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45925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39700" y="567158"/>
            <a:ext cx="8902700" cy="2639029"/>
          </a:xfrm>
        </p:spPr>
        <p:txBody>
          <a:bodyPr>
            <a:noAutofit/>
          </a:bodyPr>
          <a:lstStyle/>
          <a:p>
            <a:pPr marL="0" indent="0" algn="ctr">
              <a:spcBef>
                <a:spcPts val="0"/>
              </a:spcBef>
              <a:buNone/>
            </a:pPr>
            <a:r>
              <a:rPr lang="en-US" sz="4800" b="1" dirty="0" smtClean="0">
                <a:latin typeface="Century Gothic" panose="020B0502020202020204" pitchFamily="34" charset="0"/>
              </a:rPr>
              <a:t>PROGRAMME PERFORMANCE DESCRIPTION</a:t>
            </a:r>
          </a:p>
          <a:p>
            <a:pPr marL="0" indent="0" algn="ctr">
              <a:spcBef>
                <a:spcPts val="4800"/>
              </a:spcBef>
              <a:buNone/>
            </a:pPr>
            <a:r>
              <a:rPr lang="en-US" sz="3600" b="1" dirty="0" smtClean="0">
                <a:latin typeface="Century Gothic" panose="020B0502020202020204" pitchFamily="34" charset="0"/>
              </a:rPr>
              <a:t>PROGRAMME 3: RURAL DEVELOPMENT</a:t>
            </a:r>
          </a:p>
        </p:txBody>
      </p:sp>
      <p:sp>
        <p:nvSpPr>
          <p:cNvPr id="3" name="Content Placeholder 2"/>
          <p:cNvSpPr txBox="1">
            <a:spLocks/>
          </p:cNvSpPr>
          <p:nvPr/>
        </p:nvSpPr>
        <p:spPr>
          <a:xfrm>
            <a:off x="130054" y="3530279"/>
            <a:ext cx="8902700" cy="20603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2800" b="1" dirty="0" smtClean="0">
                <a:latin typeface="Century Gothic" panose="020B0502020202020204" pitchFamily="34" charset="0"/>
              </a:rPr>
              <a:t>PROGRAMME PURPOSE</a:t>
            </a:r>
          </a:p>
          <a:p>
            <a:pPr marL="0" indent="0" algn="ctr">
              <a:spcBef>
                <a:spcPts val="1200"/>
              </a:spcBef>
              <a:buFont typeface="Arial" panose="020B0604020202020204" pitchFamily="34" charset="0"/>
              <a:buNone/>
            </a:pPr>
            <a:r>
              <a:rPr lang="en-US" sz="2400" b="1" dirty="0" smtClean="0">
                <a:latin typeface="Century Gothic" panose="020B0502020202020204" pitchFamily="34" charset="0"/>
              </a:rPr>
              <a:t>Initiate, facilitate, coordinate and act as a catalyst for the implementation of comprehensive rural development programme leading to sustainable and vibrant rural communities.</a:t>
            </a:r>
          </a:p>
        </p:txBody>
      </p:sp>
    </p:spTree>
    <p:extLst>
      <p:ext uri="{BB962C8B-B14F-4D97-AF65-F5344CB8AC3E}">
        <p14:creationId xmlns:p14="http://schemas.microsoft.com/office/powerpoint/2010/main" xmlns="" val="757209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solidFill>
                  <a:prstClr val="black"/>
                </a:solidFill>
              </a:rPr>
              <a:t>PROGRAMME 3: RURAL DEVELOPMENT</a:t>
            </a:r>
            <a:endParaRPr lang="en-ZA" sz="2000"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1704173351"/>
              </p:ext>
            </p:extLst>
          </p:nvPr>
        </p:nvGraphicFramePr>
        <p:xfrm>
          <a:off x="162043" y="622011"/>
          <a:ext cx="8878590" cy="4776339"/>
        </p:xfrm>
        <a:graphic>
          <a:graphicData uri="http://schemas.openxmlformats.org/drawingml/2006/table">
            <a:tbl>
              <a:tblPr>
                <a:tableStyleId>{5C22544A-7EE6-4342-B048-85BDC9FD1C3A}</a:tableStyleId>
              </a:tblPr>
              <a:tblGrid>
                <a:gridCol w="1113465"/>
                <a:gridCol w="569728"/>
                <a:gridCol w="445099"/>
                <a:gridCol w="433231"/>
                <a:gridCol w="573799"/>
                <a:gridCol w="606725"/>
                <a:gridCol w="622643"/>
                <a:gridCol w="1850213"/>
                <a:gridCol w="1820902"/>
                <a:gridCol w="842785"/>
              </a:tblGrid>
              <a:tr h="47051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 performance (Q1 &amp; Q2)</a:t>
                      </a:r>
                    </a:p>
                  </a:txBody>
                  <a:tcPr marL="9525" marR="9525" marT="9525" marB="0">
                    <a:solidFill>
                      <a:srgbClr val="DCE7F3"/>
                    </a:solidFill>
                  </a:tcPr>
                </a:tc>
              </a:tr>
              <a:tr h="1534053">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dirty="0" smtClean="0">
                          <a:effectLst/>
                          <a:latin typeface="Century Gothic" pitchFamily="34" charset="0"/>
                          <a:ea typeface="Calibri"/>
                          <a:cs typeface="Calibri"/>
                        </a:rPr>
                        <a:t>Number of projects implemented in rural communities to improve</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dirty="0" smtClean="0">
                          <a:effectLst/>
                          <a:latin typeface="Century Gothic" pitchFamily="34" charset="0"/>
                          <a:ea typeface="Calibri"/>
                          <a:cs typeface="Calibri"/>
                        </a:rPr>
                        <a:t>production, in support of improved food security</a:t>
                      </a:r>
                      <a:endParaRPr lang="en-US" sz="1000" b="0" dirty="0" smtClean="0">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dirty="0">
                          <a:solidFill>
                            <a:schemeClr val="dk1"/>
                          </a:solidFill>
                          <a:effectLst/>
                          <a:latin typeface="Century Gothic" pitchFamily="34" charset="0"/>
                          <a:ea typeface="Calibri"/>
                          <a:cs typeface="Calibri"/>
                        </a:rPr>
                        <a:t> </a:t>
                      </a:r>
                      <a:r>
                        <a:rPr lang="en-ZA" sz="1000" b="0" kern="1200" dirty="0" smtClean="0">
                          <a:solidFill>
                            <a:schemeClr val="dk1"/>
                          </a:solidFill>
                          <a:effectLst/>
                          <a:latin typeface="Century Gothic" pitchFamily="34" charset="0"/>
                          <a:ea typeface="Calibri"/>
                          <a:cs typeface="Calibri"/>
                        </a:rPr>
                        <a:t>30</a:t>
                      </a:r>
                      <a:endParaRPr lang="en-ZA" sz="1000" b="0"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dirty="0">
                          <a:solidFill>
                            <a:srgbClr val="FF0000"/>
                          </a:solidFill>
                          <a:effectLst/>
                          <a:latin typeface="Century Gothic" pitchFamily="34" charset="0"/>
                          <a:ea typeface="Calibri"/>
                          <a:cs typeface="Calibri"/>
                        </a:rPr>
                        <a:t> </a:t>
                      </a:r>
                      <a:r>
                        <a:rPr lang="en-ZA" sz="1000" b="0" kern="1200" dirty="0" smtClean="0">
                          <a:solidFill>
                            <a:schemeClr val="tx1"/>
                          </a:solidFill>
                          <a:effectLst/>
                          <a:latin typeface="Century Gothic" pitchFamily="34" charset="0"/>
                          <a:ea typeface="Calibri"/>
                          <a:cs typeface="Calibri"/>
                        </a:rPr>
                        <a:t>5</a:t>
                      </a:r>
                      <a:endParaRPr lang="en-ZA" sz="1000" b="0" kern="120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algn="ctr" fontAlgn="b"/>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0</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ZA" sz="1000" b="0" i="0" u="none" strike="noStrike" kern="1200" dirty="0" smtClean="0">
                          <a:solidFill>
                            <a:srgbClr val="000000"/>
                          </a:solidFill>
                          <a:effectLst/>
                          <a:latin typeface="Century Gothic" panose="020B0502020202020204" pitchFamily="34" charset="0"/>
                          <a:ea typeface="+mn-ea"/>
                          <a:cs typeface="+mn-cs"/>
                        </a:rPr>
                        <a:t>10</a:t>
                      </a:r>
                      <a:endParaRPr lang="en-ZA" sz="1000" b="0" i="0" u="none" strike="noStrike" kern="1200" dirty="0">
                        <a:solidFill>
                          <a:srgbClr val="000000"/>
                        </a:solidFill>
                        <a:effectLst/>
                        <a:latin typeface="Century Gothic" panose="020B0502020202020204" pitchFamily="34" charset="0"/>
                        <a:ea typeface="+mn-ea"/>
                        <a:cs typeface="+mn-cs"/>
                      </a:endParaRPr>
                    </a:p>
                  </a:txBody>
                  <a:tcPr marL="45085" marR="45085" marT="12694" marB="0">
                    <a:solidFill>
                      <a:srgbClr val="DCE7F3"/>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dirty="0" smtClean="0">
                          <a:solidFill>
                            <a:srgbClr val="000000"/>
                          </a:solidFill>
                          <a:effectLst/>
                          <a:latin typeface="Century Gothic" panose="020B0502020202020204" pitchFamily="34" charset="0"/>
                          <a:ea typeface="+mn-ea"/>
                          <a:cs typeface="+mn-cs"/>
                        </a:rPr>
                        <a:t>15</a:t>
                      </a:r>
                    </a:p>
                  </a:txBody>
                  <a:tcPr marL="45091" marR="45091" marT="12705" marB="0">
                    <a:solidFill>
                      <a:srgbClr val="00964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dirty="0" smtClean="0">
                          <a:solidFill>
                            <a:srgbClr val="000000"/>
                          </a:solidFill>
                          <a:effectLst/>
                          <a:latin typeface="Century Gothic" panose="020B0502020202020204" pitchFamily="34" charset="0"/>
                          <a:ea typeface="+mn-ea"/>
                          <a:cs typeface="+mn-cs"/>
                        </a:rPr>
                        <a:t>5</a:t>
                      </a:r>
                    </a:p>
                  </a:txBody>
                  <a:tcPr marL="45091" marR="45091" marT="12705" marB="0">
                    <a:solidFill>
                      <a:srgbClr val="DCE7F3"/>
                    </a:solidFill>
                  </a:tcPr>
                </a:tc>
                <a:tc>
                  <a:txBody>
                    <a:bodyPr/>
                    <a:lstStyle/>
                    <a:p>
                      <a:pPr algn="l" fontAlgn="b"/>
                      <a:r>
                        <a:rPr lang="en-ZA" sz="1000" b="0" u="none" strike="noStrike" dirty="0" smtClean="0">
                          <a:effectLst/>
                          <a:latin typeface="Century Gothic" panose="020B0502020202020204" pitchFamily="34" charset="0"/>
                        </a:rPr>
                        <a:t>This is a new indicator</a:t>
                      </a:r>
                      <a:r>
                        <a:rPr lang="en-ZA" sz="1000" b="0" u="none" strike="noStrike" baseline="0" dirty="0" smtClean="0">
                          <a:effectLst/>
                          <a:latin typeface="Century Gothic" panose="020B0502020202020204" pitchFamily="34" charset="0"/>
                        </a:rPr>
                        <a:t> and it was envisaged that </a:t>
                      </a:r>
                      <a:r>
                        <a:rPr lang="en-ZA" sz="1000" b="0" u="none" strike="noStrike" dirty="0" smtClean="0">
                          <a:effectLst/>
                          <a:latin typeface="Century Gothic" panose="020B0502020202020204" pitchFamily="34" charset="0"/>
                        </a:rPr>
                        <a:t>5 projects could</a:t>
                      </a:r>
                      <a:r>
                        <a:rPr lang="en-ZA" sz="1000" b="0" u="none" strike="noStrike" baseline="0" dirty="0" smtClean="0">
                          <a:effectLst/>
                          <a:latin typeface="Century Gothic" panose="020B0502020202020204" pitchFamily="34" charset="0"/>
                        </a:rPr>
                        <a:t> be delivered in light of some possible carry-through projects.</a:t>
                      </a:r>
                    </a:p>
                    <a:p>
                      <a:pPr algn="l" fontAlgn="b"/>
                      <a:endParaRPr lang="en-ZA" sz="1000" b="0" u="none" strike="noStrike" baseline="0" dirty="0" smtClean="0">
                        <a:effectLst/>
                        <a:latin typeface="Century Gothic" panose="020B0502020202020204" pitchFamily="34" charset="0"/>
                      </a:endParaRPr>
                    </a:p>
                    <a:p>
                      <a:pPr algn="l" fontAlgn="b"/>
                      <a:r>
                        <a:rPr lang="en-ZA" sz="1000" b="0" u="none" strike="noStrike" baseline="0" dirty="0" smtClean="0">
                          <a:effectLst/>
                          <a:latin typeface="Century Gothic" panose="020B0502020202020204" pitchFamily="34" charset="0"/>
                        </a:rPr>
                        <a:t>Those were however not aligned to this new indicator and provinces thus did not target accordingly.</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baseline="0" dirty="0" smtClean="0">
                          <a:effectLst/>
                          <a:latin typeface="Century Gothic" panose="020B0502020202020204" pitchFamily="34" charset="0"/>
                        </a:rPr>
                        <a:t>Realignment of targets finalised urgently and projects were submitted to projects approval committee (PAC) in Q1.</a:t>
                      </a:r>
                      <a:endParaRPr lang="en-ZA" sz="1000" b="0"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i="0" u="none" strike="noStrike" dirty="0" smtClean="0">
                          <a:solidFill>
                            <a:srgbClr val="000000"/>
                          </a:solidFill>
                          <a:effectLst/>
                          <a:latin typeface="Century Gothic" panose="020B0502020202020204" pitchFamily="34" charset="0"/>
                        </a:rPr>
                        <a:t>15</a:t>
                      </a:r>
                    </a:p>
                  </a:txBody>
                  <a:tcPr marL="9525" marR="9525" marT="9525" marB="0">
                    <a:solidFill>
                      <a:srgbClr val="009644"/>
                    </a:solidFill>
                  </a:tcPr>
                </a:tc>
              </a:tr>
              <a:tr h="29863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Number of socio economic infrastructure projects coordinated</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80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 10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18</a:t>
                      </a:r>
                      <a:endParaRPr lang="en-ZA" sz="1000" b="1" i="0" u="none" strike="noStrike" dirty="0" smtClean="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a:lnSpc>
                          <a:spcPct val="115000"/>
                        </a:lnSpc>
                        <a:spcAft>
                          <a:spcPts val="0"/>
                        </a:spcAft>
                      </a:pPr>
                      <a:r>
                        <a:rPr lang="en-ZA" sz="1000" b="0" i="0" u="none" strike="noStrike" kern="1200" dirty="0" smtClean="0">
                          <a:solidFill>
                            <a:srgbClr val="000000"/>
                          </a:solidFill>
                          <a:effectLst/>
                          <a:latin typeface="Century Gothic" panose="020B0502020202020204" pitchFamily="34" charset="0"/>
                          <a:ea typeface="+mn-ea"/>
                          <a:cs typeface="+mn-cs"/>
                        </a:rPr>
                        <a:t>15</a:t>
                      </a:r>
                      <a:endParaRPr lang="en-ZA" sz="1000" b="0" i="0" u="none" strike="noStrike" kern="1200" dirty="0">
                        <a:solidFill>
                          <a:srgbClr val="000000"/>
                        </a:solidFill>
                        <a:effectLst/>
                        <a:latin typeface="Century Gothic" panose="020B0502020202020204" pitchFamily="34" charset="0"/>
                        <a:ea typeface="+mn-ea"/>
                        <a:cs typeface="+mn-cs"/>
                      </a:endParaRPr>
                    </a:p>
                  </a:txBody>
                  <a:tcPr marL="45085" marR="45085" marT="12689" marB="0">
                    <a:solidFill>
                      <a:srgbClr val="DCE7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dirty="0" smtClean="0">
                          <a:solidFill>
                            <a:srgbClr val="000000"/>
                          </a:solidFill>
                          <a:effectLst/>
                          <a:latin typeface="Century Gothic" panose="020B0502020202020204" pitchFamily="34" charset="0"/>
                          <a:ea typeface="+mn-ea"/>
                          <a:cs typeface="+mn-cs"/>
                        </a:rPr>
                        <a:t>26</a:t>
                      </a:r>
                    </a:p>
                  </a:txBody>
                  <a:tcPr marL="45091" marR="45091" marT="12700" marB="0">
                    <a:solidFill>
                      <a:srgbClr val="00964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dirty="0" smtClean="0">
                          <a:solidFill>
                            <a:srgbClr val="000000"/>
                          </a:solidFill>
                          <a:effectLst/>
                          <a:latin typeface="Century Gothic" panose="020B0502020202020204" pitchFamily="34" charset="0"/>
                          <a:ea typeface="+mn-ea"/>
                          <a:cs typeface="+mn-cs"/>
                        </a:rPr>
                        <a:t>11</a:t>
                      </a:r>
                    </a:p>
                  </a:txBody>
                  <a:tcPr marL="45091" marR="45091" marT="12700" marB="0">
                    <a:solidFill>
                      <a:srgbClr val="DCE7F3"/>
                    </a:solidFill>
                  </a:tcPr>
                </a:tc>
                <a:tc>
                  <a:txBody>
                    <a:bodyPr/>
                    <a:lstStyle/>
                    <a:p>
                      <a:pPr algn="l" fontAlgn="b"/>
                      <a:r>
                        <a:rPr lang="en-ZA" sz="1000" b="0" u="none" strike="noStrike" dirty="0" smtClean="0">
                          <a:effectLst/>
                          <a:latin typeface="Century Gothic" panose="020B0502020202020204" pitchFamily="34" charset="0"/>
                        </a:rPr>
                        <a:t>2014/15 FY Carry over projects completed in 2015/16 FY.</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44</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r h="29863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Number of Animal Veld Management Programme projects implemented</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250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 30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22</a:t>
                      </a:r>
                      <a:endParaRPr lang="en-ZA" sz="1000" b="1" i="0" u="none" strike="noStrike" dirty="0" smtClean="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a:lnSpc>
                          <a:spcPct val="115000"/>
                        </a:lnSpc>
                        <a:spcAft>
                          <a:spcPts val="0"/>
                        </a:spcAft>
                      </a:pPr>
                      <a:r>
                        <a:rPr lang="en-ZA" sz="1000" b="0" i="0" u="none" strike="noStrike" kern="1200" dirty="0" smtClean="0">
                          <a:solidFill>
                            <a:srgbClr val="000000"/>
                          </a:solidFill>
                          <a:effectLst/>
                          <a:latin typeface="Century Gothic" panose="020B0502020202020204" pitchFamily="34" charset="0"/>
                          <a:ea typeface="+mn-ea"/>
                          <a:cs typeface="+mn-cs"/>
                        </a:rPr>
                        <a:t>50</a:t>
                      </a:r>
                      <a:endParaRPr lang="en-ZA" sz="1000" b="0" i="0" u="none" strike="noStrike" kern="1200" dirty="0">
                        <a:solidFill>
                          <a:srgbClr val="000000"/>
                        </a:solidFill>
                        <a:effectLst/>
                        <a:latin typeface="Century Gothic" panose="020B0502020202020204" pitchFamily="34" charset="0"/>
                        <a:ea typeface="+mn-ea"/>
                        <a:cs typeface="+mn-cs"/>
                      </a:endParaRPr>
                    </a:p>
                  </a:txBody>
                  <a:tcPr marL="45085" marR="45085" marT="12689" marB="0">
                    <a:solidFill>
                      <a:srgbClr val="DCE7F3"/>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ZA" sz="1000" b="1" i="0" u="none" strike="noStrike" kern="1200" noProof="0" dirty="0" smtClean="0">
                          <a:solidFill>
                            <a:srgbClr val="000000"/>
                          </a:solidFill>
                          <a:effectLst/>
                          <a:latin typeface="Century Gothic" panose="020B0502020202020204" pitchFamily="34" charset="0"/>
                          <a:ea typeface="+mn-ea"/>
                          <a:cs typeface="+mn-cs"/>
                        </a:rPr>
                        <a:t>59</a:t>
                      </a:r>
                    </a:p>
                  </a:txBody>
                  <a:tcPr marL="45091" marR="45091" marT="12700" marB="0">
                    <a:solidFill>
                      <a:srgbClr val="009644"/>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9</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None</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baseline="0" dirty="0" smtClean="0">
                          <a:solidFill>
                            <a:srgbClr val="000000"/>
                          </a:solidFill>
                          <a:effectLst/>
                          <a:latin typeface="Century Gothic" panose="020B0502020202020204" pitchFamily="34" charset="0"/>
                        </a:rPr>
                        <a:t>Finalisation of assessments.</a:t>
                      </a:r>
                    </a:p>
                    <a:p>
                      <a:pPr algn="l" fontAlgn="b"/>
                      <a:r>
                        <a:rPr lang="en-ZA" sz="1000" b="0" i="0" u="none" strike="noStrike" baseline="0" dirty="0" smtClean="0">
                          <a:solidFill>
                            <a:srgbClr val="000000"/>
                          </a:solidFill>
                          <a:effectLst/>
                          <a:latin typeface="Century Gothic" panose="020B0502020202020204" pitchFamily="34" charset="0"/>
                        </a:rPr>
                        <a:t>Various AVMP projects were approved at PAC.</a:t>
                      </a:r>
                    </a:p>
                    <a:p>
                      <a:pPr algn="l" fontAlgn="b"/>
                      <a:r>
                        <a:rPr lang="en-ZA" sz="1000" b="0" i="0" u="none" strike="noStrike" baseline="0" dirty="0" smtClean="0">
                          <a:solidFill>
                            <a:srgbClr val="000000"/>
                          </a:solidFill>
                          <a:effectLst/>
                          <a:latin typeface="Century Gothic" panose="020B0502020202020204" pitchFamily="34" charset="0"/>
                        </a:rPr>
                        <a:t>Fast track the appointment of Strategic Partners.</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81 (</a:t>
                      </a:r>
                      <a:r>
                        <a:rPr lang="en-ZA" sz="1000" b="1" i="0" u="none" strike="noStrike" dirty="0" smtClean="0">
                          <a:solidFill>
                            <a:srgbClr val="FF0000"/>
                          </a:solidFill>
                          <a:effectLst/>
                          <a:latin typeface="Century Gothic" panose="020B0502020202020204" pitchFamily="34" charset="0"/>
                        </a:rPr>
                        <a:t>-8</a:t>
                      </a:r>
                      <a:r>
                        <a:rPr lang="en-ZA" sz="1000" b="1" i="0" u="none" strike="noStrike" dirty="0" smtClean="0">
                          <a:solidFill>
                            <a:srgbClr val="000000"/>
                          </a:solidFill>
                          <a:effectLst/>
                          <a:latin typeface="Century Gothic" panose="020B0502020202020204" pitchFamily="34" charset="0"/>
                        </a:rPr>
                        <a:t>)</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r>
              <a:tr h="298634">
                <a:tc>
                  <a:txBody>
                    <a:bodyPr/>
                    <a:lstStyle/>
                    <a:p>
                      <a:r>
                        <a:rPr lang="en-ZA" sz="1000" b="0" kern="1200" dirty="0" smtClean="0">
                          <a:solidFill>
                            <a:schemeClr val="dk1"/>
                          </a:solidFill>
                          <a:effectLst/>
                          <a:latin typeface="Century Gothic" pitchFamily="34" charset="0"/>
                          <a:ea typeface="Calibri"/>
                          <a:cs typeface="Calibri"/>
                        </a:rPr>
                        <a:t>Number of projects implemented in support of the River Valley Catalytic</a:t>
                      </a:r>
                    </a:p>
                    <a:p>
                      <a:r>
                        <a:rPr lang="en-ZA" sz="1000" b="0" kern="1200" dirty="0" smtClean="0">
                          <a:solidFill>
                            <a:schemeClr val="dk1"/>
                          </a:solidFill>
                          <a:effectLst/>
                          <a:latin typeface="Century Gothic" pitchFamily="34" charset="0"/>
                          <a:ea typeface="Calibri"/>
                          <a:cs typeface="Calibri"/>
                        </a:rPr>
                        <a:t>Programme</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20</a:t>
                      </a:r>
                      <a:endParaRPr lang="en-ZA" sz="1000" b="0" kern="1200" baseline="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No Target</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7</a:t>
                      </a:r>
                      <a:endParaRPr lang="en-ZA" sz="1000" b="1"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a:lnSpc>
                          <a:spcPct val="115000"/>
                        </a:lnSpc>
                        <a:spcAft>
                          <a:spcPts val="0"/>
                        </a:spcAft>
                      </a:pPr>
                      <a:r>
                        <a:rPr lang="en-ZA" sz="1000" b="0" u="none" strike="noStrike" kern="1200" dirty="0" smtClean="0">
                          <a:solidFill>
                            <a:schemeClr val="dk1"/>
                          </a:solidFill>
                          <a:effectLst/>
                          <a:latin typeface="Century Gothic" panose="020B0502020202020204" pitchFamily="34" charset="0"/>
                          <a:ea typeface="+mn-ea"/>
                          <a:cs typeface="+mn-cs"/>
                        </a:rPr>
                        <a:t>No Target</a:t>
                      </a:r>
                      <a:endParaRPr lang="en-ZA" sz="1000" b="0" u="none" strike="noStrike" kern="1200" dirty="0">
                        <a:solidFill>
                          <a:schemeClr val="dk1"/>
                        </a:solidFill>
                        <a:effectLst/>
                        <a:latin typeface="Century Gothic" panose="020B0502020202020204" pitchFamily="34" charset="0"/>
                        <a:ea typeface="+mn-ea"/>
                        <a:cs typeface="+mn-cs"/>
                      </a:endParaRPr>
                    </a:p>
                  </a:txBody>
                  <a:tcPr marL="45085" marR="45085" marT="12689" marB="0">
                    <a:solidFill>
                      <a:srgbClr val="DCE7F3"/>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ZA" sz="1000" b="1" u="none" strike="noStrike" kern="1200" noProof="0" dirty="0" smtClean="0">
                          <a:solidFill>
                            <a:schemeClr val="dk1"/>
                          </a:solidFill>
                          <a:effectLst/>
                          <a:latin typeface="Century Gothic" panose="020B0502020202020204" pitchFamily="34" charset="0"/>
                          <a:ea typeface="+mn-ea"/>
                          <a:cs typeface="+mn-cs"/>
                        </a:rPr>
                        <a:t>2</a:t>
                      </a:r>
                    </a:p>
                  </a:txBody>
                  <a:tcPr marL="45091" marR="45091" marT="12700"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N/A</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N/A</a:t>
                      </a:r>
                      <a:endParaRPr lang="en-ZA" sz="1000" b="0"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N/A</a:t>
                      </a:r>
                      <a:endParaRPr lang="en-ZA" sz="1000" b="0"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i="0" u="none" strike="noStrike" dirty="0" smtClean="0">
                          <a:solidFill>
                            <a:srgbClr val="000000"/>
                          </a:solidFill>
                          <a:effectLst/>
                          <a:latin typeface="Century Gothic" panose="020B0502020202020204" pitchFamily="34" charset="0"/>
                        </a:rPr>
                        <a:t>9</a:t>
                      </a:r>
                    </a:p>
                  </a:txBody>
                  <a:tcPr marL="9525" marR="9525" marT="9525" marB="0">
                    <a:solidFill>
                      <a:srgbClr val="DCE7F3"/>
                    </a:solidFill>
                  </a:tcPr>
                </a:tc>
              </a:tr>
            </a:tbl>
          </a:graphicData>
        </a:graphic>
      </p:graphicFrame>
    </p:spTree>
    <p:extLst>
      <p:ext uri="{BB962C8B-B14F-4D97-AF65-F5344CB8AC3E}">
        <p14:creationId xmlns:p14="http://schemas.microsoft.com/office/powerpoint/2010/main" xmlns="" val="1636246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solidFill>
                  <a:prstClr val="black"/>
                </a:solidFill>
              </a:rPr>
              <a:t>PROGRAMME 3: RURAL DEVELOPMENT (2)</a:t>
            </a:r>
            <a:endParaRPr lang="en-ZA" sz="2000"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3889287286"/>
              </p:ext>
            </p:extLst>
          </p:nvPr>
        </p:nvGraphicFramePr>
        <p:xfrm>
          <a:off x="99880" y="634712"/>
          <a:ext cx="8919035" cy="4512598"/>
        </p:xfrm>
        <a:graphic>
          <a:graphicData uri="http://schemas.openxmlformats.org/drawingml/2006/table">
            <a:tbl>
              <a:tblPr>
                <a:tableStyleId>{5C22544A-7EE6-4342-B048-85BDC9FD1C3A}</a:tableStyleId>
              </a:tblPr>
              <a:tblGrid>
                <a:gridCol w="1143195"/>
                <a:gridCol w="456319"/>
                <a:gridCol w="426277"/>
                <a:gridCol w="443066"/>
                <a:gridCol w="624034"/>
                <a:gridCol w="453291"/>
                <a:gridCol w="608438"/>
                <a:gridCol w="2209800"/>
                <a:gridCol w="1689100"/>
                <a:gridCol w="865515"/>
              </a:tblGrid>
              <a:tr h="479713">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 performance (Q1 &amp; Q2)</a:t>
                      </a:r>
                    </a:p>
                  </a:txBody>
                  <a:tcPr marL="9525" marR="9525" marT="9525" marB="0">
                    <a:solidFill>
                      <a:srgbClr val="DCE7F3"/>
                    </a:solidFill>
                  </a:tcPr>
                </a:tc>
              </a:tr>
              <a:tr h="1245511">
                <a:tc>
                  <a:txBody>
                    <a:bodyPr/>
                    <a:lstStyle/>
                    <a:p>
                      <a:r>
                        <a:rPr lang="en-ZA" sz="1200" b="0" kern="1200" dirty="0" smtClean="0">
                          <a:solidFill>
                            <a:schemeClr val="dk1"/>
                          </a:solidFill>
                          <a:effectLst/>
                          <a:latin typeface="Century Gothic" pitchFamily="34" charset="0"/>
                          <a:ea typeface="Calibri"/>
                          <a:cs typeface="Calibri"/>
                        </a:rPr>
                        <a:t>Number of rural enterprises supported in rural development initiatives</a:t>
                      </a:r>
                    </a:p>
                    <a:p>
                      <a:pPr marL="0" algn="l" defTabSz="457200" rtl="0" eaLnBrk="1" fontAlgn="b" latinLnBrk="0" hangingPunct="1"/>
                      <a:r>
                        <a:rPr lang="en-ZA" sz="1200" b="0" kern="1200" dirty="0" smtClean="0">
                          <a:solidFill>
                            <a:schemeClr val="dk1"/>
                          </a:solidFill>
                          <a:effectLst/>
                          <a:latin typeface="Century Gothic" pitchFamily="34" charset="0"/>
                          <a:ea typeface="Calibri"/>
                          <a:cs typeface="Calibri"/>
                        </a:rPr>
                        <a:t>with special focus on 27 District Municipalities</a:t>
                      </a:r>
                      <a:endParaRPr lang="en-US" sz="1200" b="0"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0" kern="1200" baseline="0" dirty="0" smtClean="0">
                          <a:solidFill>
                            <a:schemeClr val="tx1"/>
                          </a:solidFill>
                          <a:effectLst/>
                          <a:latin typeface="Century Gothic" pitchFamily="34" charset="0"/>
                          <a:ea typeface="Calibri"/>
                          <a:cs typeface="Calibri"/>
                        </a:rPr>
                        <a:t>215</a:t>
                      </a:r>
                      <a:endParaRPr lang="en-ZA" sz="12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0" kern="1200" baseline="0" dirty="0" smtClean="0">
                          <a:solidFill>
                            <a:schemeClr val="tx1"/>
                          </a:solidFill>
                          <a:effectLst/>
                          <a:latin typeface="Century Gothic" pitchFamily="34" charset="0"/>
                          <a:ea typeface="Calibri"/>
                          <a:cs typeface="Calibri"/>
                        </a:rPr>
                        <a:t> 40</a:t>
                      </a:r>
                      <a:endParaRPr lang="en-ZA" sz="12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1" u="none" strike="noStrike" dirty="0">
                          <a:effectLst/>
                          <a:latin typeface="Century Gothic" panose="020B0502020202020204" pitchFamily="34" charset="0"/>
                        </a:rPr>
                        <a:t> </a:t>
                      </a:r>
                      <a:r>
                        <a:rPr lang="en-ZA" sz="1200" b="1" u="none" strike="noStrike" dirty="0" smtClean="0">
                          <a:effectLst/>
                          <a:latin typeface="Century Gothic" panose="020B0502020202020204" pitchFamily="34" charset="0"/>
                        </a:rPr>
                        <a:t>16</a:t>
                      </a:r>
                      <a:endParaRPr lang="en-ZA" sz="12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a:lnSpc>
                          <a:spcPct val="115000"/>
                        </a:lnSpc>
                        <a:spcAft>
                          <a:spcPts val="0"/>
                        </a:spcAft>
                      </a:pPr>
                      <a:r>
                        <a:rPr lang="en-ZA" sz="1200" b="0" u="none" strike="noStrike" kern="1200" dirty="0" smtClean="0">
                          <a:solidFill>
                            <a:schemeClr val="dk1"/>
                          </a:solidFill>
                          <a:effectLst/>
                          <a:latin typeface="Century Gothic" panose="020B0502020202020204" pitchFamily="34" charset="0"/>
                          <a:ea typeface="+mn-ea"/>
                          <a:cs typeface="+mn-cs"/>
                        </a:rPr>
                        <a:t>60</a:t>
                      </a:r>
                      <a:endParaRPr lang="en-ZA" sz="1200" b="0" u="none" strike="noStrike" kern="1200" dirty="0">
                        <a:solidFill>
                          <a:schemeClr val="dk1"/>
                        </a:solidFill>
                        <a:effectLst/>
                        <a:latin typeface="Century Gothic" panose="020B0502020202020204" pitchFamily="34" charset="0"/>
                        <a:ea typeface="+mn-ea"/>
                        <a:cs typeface="+mn-cs"/>
                      </a:endParaRPr>
                    </a:p>
                  </a:txBody>
                  <a:tcPr marL="45085" marR="45085" marT="12692" marB="0">
                    <a:solidFill>
                      <a:srgbClr val="DCE7F3"/>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ZA" sz="1200" b="1" u="none" strike="noStrike" kern="1200" noProof="0" dirty="0" smtClean="0">
                          <a:solidFill>
                            <a:schemeClr val="dk1"/>
                          </a:solidFill>
                          <a:effectLst/>
                          <a:latin typeface="Century Gothic" panose="020B0502020202020204" pitchFamily="34" charset="0"/>
                          <a:ea typeface="+mn-ea"/>
                          <a:cs typeface="+mn-cs"/>
                        </a:rPr>
                        <a:t>20</a:t>
                      </a:r>
                    </a:p>
                  </a:txBody>
                  <a:tcPr marL="45091" marR="45091" marT="12706" marB="0">
                    <a:solidFill>
                      <a:srgbClr val="FF0000"/>
                    </a:solidFill>
                  </a:tcPr>
                </a:tc>
                <a:tc>
                  <a:txBody>
                    <a:bodyPr/>
                    <a:lstStyle/>
                    <a:p>
                      <a:pPr algn="ctr" fontAlgn="b"/>
                      <a:r>
                        <a:rPr lang="en-ZA" sz="1200" b="0" i="0" u="none" strike="noStrike" dirty="0" smtClean="0">
                          <a:solidFill>
                            <a:srgbClr val="000000"/>
                          </a:solidFill>
                          <a:effectLst/>
                          <a:latin typeface="Century Gothic" panose="020B0502020202020204" pitchFamily="34" charset="0"/>
                        </a:rPr>
                        <a:t>-40</a:t>
                      </a:r>
                      <a:endParaRPr lang="en-ZA" sz="12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r>
                        <a:rPr lang="en-ZA" sz="1200" b="0" kern="1200" baseline="0" dirty="0" smtClean="0">
                          <a:solidFill>
                            <a:schemeClr val="dk1"/>
                          </a:solidFill>
                          <a:effectLst/>
                          <a:latin typeface="Century Gothic" pitchFamily="34" charset="0"/>
                          <a:ea typeface="Calibri"/>
                          <a:cs typeface="Calibri"/>
                        </a:rPr>
                        <a:t>Delivery for some projects approved in the 2</a:t>
                      </a:r>
                      <a:r>
                        <a:rPr lang="en-ZA" sz="1200" b="0" kern="1200" baseline="30000" dirty="0" smtClean="0">
                          <a:solidFill>
                            <a:schemeClr val="dk1"/>
                          </a:solidFill>
                          <a:effectLst/>
                          <a:latin typeface="Century Gothic" pitchFamily="34" charset="0"/>
                          <a:ea typeface="Calibri"/>
                          <a:cs typeface="Calibri"/>
                        </a:rPr>
                        <a:t>nd</a:t>
                      </a:r>
                      <a:r>
                        <a:rPr lang="en-ZA" sz="1200" b="0" kern="1200" baseline="0" dirty="0" smtClean="0">
                          <a:solidFill>
                            <a:schemeClr val="dk1"/>
                          </a:solidFill>
                          <a:effectLst/>
                          <a:latin typeface="Century Gothic" pitchFamily="34" charset="0"/>
                          <a:ea typeface="Calibri"/>
                          <a:cs typeface="Calibri"/>
                        </a:rPr>
                        <a:t> is only expected in the 3</a:t>
                      </a:r>
                      <a:r>
                        <a:rPr lang="en-ZA" sz="1200" b="0" kern="1200" baseline="30000" dirty="0" smtClean="0">
                          <a:solidFill>
                            <a:schemeClr val="dk1"/>
                          </a:solidFill>
                          <a:effectLst/>
                          <a:latin typeface="Century Gothic" pitchFamily="34" charset="0"/>
                          <a:ea typeface="Calibri"/>
                          <a:cs typeface="Calibri"/>
                        </a:rPr>
                        <a:t>rd</a:t>
                      </a:r>
                      <a:r>
                        <a:rPr lang="en-ZA" sz="1200" b="0" kern="1200" baseline="0" dirty="0" smtClean="0">
                          <a:solidFill>
                            <a:schemeClr val="dk1"/>
                          </a:solidFill>
                          <a:effectLst/>
                          <a:latin typeface="Century Gothic" pitchFamily="34" charset="0"/>
                          <a:ea typeface="Calibri"/>
                          <a:cs typeface="Calibri"/>
                        </a:rPr>
                        <a:t> quarter.</a:t>
                      </a:r>
                    </a:p>
                    <a:p>
                      <a:endParaRPr lang="en-ZA" sz="1200" b="0" kern="1200" baseline="0" dirty="0" smtClean="0">
                        <a:solidFill>
                          <a:schemeClr val="dk1"/>
                        </a:solidFill>
                        <a:effectLst/>
                        <a:latin typeface="Century Gothic" pitchFamily="34" charset="0"/>
                        <a:ea typeface="Calibri"/>
                        <a:cs typeface="Calibri"/>
                      </a:endParaRPr>
                    </a:p>
                    <a:p>
                      <a:r>
                        <a:rPr lang="en-ZA" sz="1200" b="0" kern="1200" baseline="0" dirty="0" smtClean="0">
                          <a:solidFill>
                            <a:schemeClr val="dk1"/>
                          </a:solidFill>
                          <a:effectLst/>
                          <a:latin typeface="Century Gothic" pitchFamily="34" charset="0"/>
                          <a:ea typeface="Calibri"/>
                          <a:cs typeface="Calibri"/>
                        </a:rPr>
                        <a:t>31 Projects were supported that are not contributing to the APP target, but supporting existing enterprises.</a:t>
                      </a:r>
                    </a:p>
                    <a:p>
                      <a:endParaRPr lang="en-ZA" sz="1200" b="0" kern="1200" baseline="0" dirty="0" smtClean="0">
                        <a:solidFill>
                          <a:schemeClr val="dk1"/>
                        </a:solidFill>
                        <a:effectLst/>
                        <a:latin typeface="Century Gothic" pitchFamily="34" charset="0"/>
                        <a:ea typeface="Calibri"/>
                        <a:cs typeface="Calibri"/>
                      </a:endParaRPr>
                    </a:p>
                    <a:p>
                      <a:r>
                        <a:rPr lang="en-ZA" sz="1200" b="0" kern="1200" baseline="0" dirty="0" smtClean="0">
                          <a:solidFill>
                            <a:schemeClr val="dk1"/>
                          </a:solidFill>
                          <a:effectLst/>
                          <a:latin typeface="Century Gothic" pitchFamily="34" charset="0"/>
                          <a:ea typeface="Calibri"/>
                          <a:cs typeface="Calibri"/>
                        </a:rPr>
                        <a:t>Effect of transition to method of direct sourcing and not through SLAs still had an impact on readiness for delivery in Q2.</a:t>
                      </a:r>
                    </a:p>
                    <a:p>
                      <a:endParaRPr lang="en-ZA" sz="1200" b="0" kern="1200" baseline="0" dirty="0" smtClean="0">
                        <a:solidFill>
                          <a:schemeClr val="dk1"/>
                        </a:solidFill>
                        <a:effectLst/>
                        <a:latin typeface="Century Gothic" pitchFamily="34" charset="0"/>
                        <a:ea typeface="Calibri"/>
                        <a:cs typeface="Calibri"/>
                      </a:endParaRPr>
                    </a:p>
                    <a:p>
                      <a:r>
                        <a:rPr lang="en-ZA" sz="1200" b="0" kern="1200" baseline="0" dirty="0" smtClean="0">
                          <a:solidFill>
                            <a:schemeClr val="dk1"/>
                          </a:solidFill>
                          <a:effectLst/>
                          <a:latin typeface="Century Gothic" pitchFamily="34" charset="0"/>
                          <a:ea typeface="Calibri"/>
                          <a:cs typeface="Calibri"/>
                        </a:rPr>
                        <a:t>Under-targeting for Q2, and some projects submitted for PoE equal initial support in terms of business plans for the enterprise and are not yet qualifying as support.</a:t>
                      </a:r>
                    </a:p>
                  </a:txBody>
                  <a:tcPr marL="9525" marR="9525" marT="9525" marB="0">
                    <a:solidFill>
                      <a:srgbClr val="DCE7F3"/>
                    </a:solidFill>
                  </a:tcPr>
                </a:tc>
                <a:tc>
                  <a:txBody>
                    <a:bodyPr/>
                    <a:lstStyle/>
                    <a:p>
                      <a:r>
                        <a:rPr lang="en-ZA" sz="1200" dirty="0" smtClean="0">
                          <a:latin typeface="Century Gothic" pitchFamily="34" charset="0"/>
                        </a:rPr>
                        <a:t>Projects targeted for Q3 are approved</a:t>
                      </a:r>
                      <a:r>
                        <a:rPr lang="en-ZA" sz="1200" baseline="0" dirty="0" smtClean="0">
                          <a:latin typeface="Century Gothic" pitchFamily="34" charset="0"/>
                        </a:rPr>
                        <a:t> and are in various stages of implementation and planned to be delivered in Q3.</a:t>
                      </a:r>
                    </a:p>
                    <a:p>
                      <a:endParaRPr lang="en-ZA" sz="1200" baseline="0" dirty="0" smtClean="0">
                        <a:latin typeface="Century Gothic" pitchFamily="34" charset="0"/>
                      </a:endParaRPr>
                    </a:p>
                    <a:p>
                      <a:r>
                        <a:rPr lang="en-ZA" sz="1200" baseline="0" dirty="0" smtClean="0">
                          <a:latin typeface="Century Gothic" pitchFamily="34" charset="0"/>
                        </a:rPr>
                        <a:t>This will require c</a:t>
                      </a:r>
                      <a:r>
                        <a:rPr lang="en-ZA" sz="1200" dirty="0" smtClean="0">
                          <a:latin typeface="Century Gothic" pitchFamily="34" charset="0"/>
                        </a:rPr>
                        <a:t>lose monitoring and tracking</a:t>
                      </a:r>
                      <a:r>
                        <a:rPr lang="en-ZA" sz="1200" baseline="0" dirty="0" smtClean="0">
                          <a:latin typeface="Century Gothic" pitchFamily="34" charset="0"/>
                        </a:rPr>
                        <a:t> to ensure delivery as planned. </a:t>
                      </a:r>
                    </a:p>
                    <a:p>
                      <a:endParaRPr lang="en-ZA" sz="1200" baseline="0" dirty="0" smtClean="0">
                        <a:latin typeface="Century Gothic" pitchFamily="34" charset="0"/>
                      </a:endParaRPr>
                    </a:p>
                    <a:p>
                      <a:r>
                        <a:rPr lang="en-ZA" sz="1200" baseline="0" dirty="0" smtClean="0">
                          <a:latin typeface="Century Gothic" pitchFamily="34" charset="0"/>
                        </a:rPr>
                        <a:t>Finalise standard TOR for procurement of REID specific inputs for enterprises and a Standard Operating Procedure to assist fast tracking of procurement processes and delivery thereof.</a:t>
                      </a:r>
                      <a:endParaRPr lang="en-ZA" sz="12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200" b="1" i="0" u="none" strike="noStrike" dirty="0" smtClean="0">
                          <a:solidFill>
                            <a:schemeClr val="tx1"/>
                          </a:solidFill>
                          <a:effectLst/>
                          <a:latin typeface="Century Gothic" panose="020B0502020202020204" pitchFamily="34" charset="0"/>
                        </a:rPr>
                        <a:t>36 (-64)</a:t>
                      </a:r>
                      <a:endParaRPr lang="en-ZA" sz="1200" b="1" i="0" u="none" strike="noStrike" dirty="0">
                        <a:solidFill>
                          <a:schemeClr val="tx1"/>
                        </a:solidFill>
                        <a:effectLst/>
                        <a:latin typeface="Century Gothic" panose="020B0502020202020204" pitchFamily="34" charset="0"/>
                      </a:endParaRPr>
                    </a:p>
                  </a:txBody>
                  <a:tcPr marL="9525" marR="9525" marT="9525" marB="0">
                    <a:solidFill>
                      <a:srgbClr val="FF0000"/>
                    </a:solidFill>
                  </a:tcPr>
                </a:tc>
              </a:tr>
            </a:tbl>
          </a:graphicData>
        </a:graphic>
      </p:graphicFrame>
    </p:spTree>
    <p:extLst>
      <p:ext uri="{BB962C8B-B14F-4D97-AF65-F5344CB8AC3E}">
        <p14:creationId xmlns:p14="http://schemas.microsoft.com/office/powerpoint/2010/main" xmlns="" val="3613247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solidFill>
                  <a:prstClr val="black"/>
                </a:solidFill>
              </a:rPr>
              <a:t>PROGRAMME 3 : RURAL DEVELOPMENT (3)</a:t>
            </a:r>
            <a:endParaRPr lang="en-ZA" sz="2000"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2090889682"/>
              </p:ext>
            </p:extLst>
          </p:nvPr>
        </p:nvGraphicFramePr>
        <p:xfrm>
          <a:off x="74222" y="609311"/>
          <a:ext cx="8974362" cy="5067300"/>
        </p:xfrm>
        <a:graphic>
          <a:graphicData uri="http://schemas.openxmlformats.org/drawingml/2006/table">
            <a:tbl>
              <a:tblPr>
                <a:tableStyleId>{5C22544A-7EE6-4342-B048-85BDC9FD1C3A}</a:tableStyleId>
              </a:tblPr>
              <a:tblGrid>
                <a:gridCol w="1285671"/>
                <a:gridCol w="469373"/>
                <a:gridCol w="492816"/>
                <a:gridCol w="945114"/>
                <a:gridCol w="517413"/>
                <a:gridCol w="1051993"/>
                <a:gridCol w="654288"/>
                <a:gridCol w="1434696"/>
                <a:gridCol w="1224501"/>
                <a:gridCol w="898497"/>
              </a:tblGrid>
              <a:tr h="55908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 </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 performance (Q1 &amp; Q2)</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r>
              <a:tr h="298634">
                <a:tc>
                  <a:txBody>
                    <a:bodyPr/>
                    <a:lstStyle/>
                    <a:p>
                      <a:r>
                        <a:rPr lang="en-ZA" sz="1000" b="0" kern="1200" dirty="0" smtClean="0">
                          <a:solidFill>
                            <a:schemeClr val="dk1"/>
                          </a:solidFill>
                          <a:effectLst/>
                          <a:latin typeface="Century Gothic" pitchFamily="34" charset="0"/>
                          <a:ea typeface="Calibri"/>
                          <a:cs typeface="Calibri"/>
                        </a:rPr>
                        <a:t>Number of skills development opportunities provided to support rural</a:t>
                      </a:r>
                    </a:p>
                    <a:p>
                      <a:r>
                        <a:rPr lang="en-ZA" sz="1000" b="0" kern="1200" dirty="0" smtClean="0">
                          <a:solidFill>
                            <a:schemeClr val="dk1"/>
                          </a:solidFill>
                          <a:effectLst/>
                          <a:latin typeface="Century Gothic" pitchFamily="34" charset="0"/>
                          <a:ea typeface="Calibri"/>
                          <a:cs typeface="Calibri"/>
                        </a:rPr>
                        <a:t>development initiatives</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4,500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300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Total: 1,499</a:t>
                      </a:r>
                      <a:endParaRPr lang="en-ZA" sz="1000" b="1" u="none" strike="noStrike" dirty="0">
                        <a:effectLst/>
                        <a:latin typeface="Century Gothic" panose="020B0502020202020204" pitchFamily="34" charset="0"/>
                      </a:endParaRP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REID:</a:t>
                      </a:r>
                      <a:r>
                        <a:rPr lang="en-ZA" sz="1000" b="0" u="none" strike="noStrike" baseline="0" dirty="0" smtClean="0">
                          <a:effectLst/>
                          <a:latin typeface="Century Gothic" panose="020B0502020202020204" pitchFamily="34" charset="0"/>
                        </a:rPr>
                        <a:t> </a:t>
                      </a:r>
                      <a:r>
                        <a:rPr lang="en-ZA" sz="1000" b="0" u="none" strike="noStrike" dirty="0" smtClean="0">
                          <a:effectLst/>
                          <a:latin typeface="Century Gothic" panose="020B0502020202020204" pitchFamily="34" charset="0"/>
                        </a:rPr>
                        <a:t>1,000</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RID: 499</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c>
                  <a:txBody>
                    <a:bodyPr/>
                    <a:lstStyle/>
                    <a:p>
                      <a:pPr algn="ctr">
                        <a:lnSpc>
                          <a:spcPct val="115000"/>
                        </a:lnSpc>
                        <a:spcAft>
                          <a:spcPts val="0"/>
                        </a:spcAft>
                      </a:pPr>
                      <a:r>
                        <a:rPr lang="en-ZA" sz="1000" b="0" kern="1200" baseline="0" dirty="0" smtClean="0">
                          <a:solidFill>
                            <a:schemeClr val="tx1"/>
                          </a:solidFill>
                          <a:effectLst/>
                          <a:latin typeface="Century Gothic" pitchFamily="34" charset="0"/>
                          <a:ea typeface="Calibri"/>
                          <a:cs typeface="Calibri"/>
                        </a:rPr>
                        <a:t>500</a:t>
                      </a:r>
                    </a:p>
                  </a:txBody>
                  <a:tcPr marL="45085" marR="45085" marT="12687"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kern="1200" dirty="0" smtClean="0">
                          <a:solidFill>
                            <a:schemeClr val="dk1"/>
                          </a:solidFill>
                          <a:effectLst/>
                          <a:latin typeface="Century Gothic" panose="020B0502020202020204" pitchFamily="34" charset="0"/>
                          <a:ea typeface="+mn-ea"/>
                          <a:cs typeface="+mn-cs"/>
                        </a:rPr>
                        <a:t>Total:</a:t>
                      </a:r>
                      <a:r>
                        <a:rPr lang="en-ZA" sz="1000" b="1" u="none" strike="noStrike" kern="1200" baseline="0" dirty="0" smtClean="0">
                          <a:solidFill>
                            <a:schemeClr val="dk1"/>
                          </a:solidFill>
                          <a:effectLst/>
                          <a:latin typeface="Century Gothic" panose="020B0502020202020204" pitchFamily="34" charset="0"/>
                          <a:ea typeface="+mn-ea"/>
                          <a:cs typeface="+mn-cs"/>
                        </a:rPr>
                        <a:t> 3,196</a:t>
                      </a:r>
                      <a:endParaRPr lang="en-ZA" sz="1000" b="1" u="none" strike="noStrike" kern="1200" dirty="0" smtClean="0">
                        <a:solidFill>
                          <a:schemeClr val="dk1"/>
                        </a:solidFill>
                        <a:effectLst/>
                        <a:latin typeface="Century Gothic" panose="020B0502020202020204" pitchFamily="34" charset="0"/>
                        <a:ea typeface="+mn-ea"/>
                        <a:cs typeface="+mn-cs"/>
                      </a:endParaRP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kern="1200" dirty="0" smtClean="0">
                          <a:solidFill>
                            <a:schemeClr val="dk1"/>
                          </a:solidFill>
                          <a:effectLst/>
                          <a:latin typeface="Century Gothic" panose="020B0502020202020204" pitchFamily="34" charset="0"/>
                          <a:ea typeface="+mn-ea"/>
                          <a:cs typeface="+mn-cs"/>
                        </a:rPr>
                        <a:t>REID</a:t>
                      </a:r>
                      <a:r>
                        <a:rPr lang="en-ZA" sz="1000" b="0" u="none" strike="noStrike" kern="1200" baseline="0" dirty="0" smtClean="0">
                          <a:solidFill>
                            <a:schemeClr val="dk1"/>
                          </a:solidFill>
                          <a:effectLst/>
                          <a:latin typeface="Century Gothic" panose="020B0502020202020204" pitchFamily="34" charset="0"/>
                          <a:ea typeface="+mn-ea"/>
                          <a:cs typeface="+mn-cs"/>
                        </a:rPr>
                        <a:t>: 2,306</a:t>
                      </a:r>
                      <a:endParaRPr lang="en-ZA" sz="1000" b="0" u="none" strike="noStrike" kern="1200" dirty="0" smtClean="0">
                        <a:solidFill>
                          <a:schemeClr val="dk1"/>
                        </a:solidFill>
                        <a:effectLst/>
                        <a:latin typeface="Century Gothic" panose="020B0502020202020204" pitchFamily="34" charset="0"/>
                        <a:ea typeface="+mn-ea"/>
                        <a:cs typeface="+mn-cs"/>
                      </a:endParaRP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kern="1200" dirty="0" smtClean="0">
                          <a:solidFill>
                            <a:schemeClr val="dk1"/>
                          </a:solidFill>
                          <a:effectLst/>
                          <a:latin typeface="Century Gothic" panose="020B0502020202020204" pitchFamily="34" charset="0"/>
                          <a:ea typeface="+mn-ea"/>
                          <a:cs typeface="+mn-cs"/>
                        </a:rPr>
                        <a:t>RID</a:t>
                      </a:r>
                      <a:r>
                        <a:rPr lang="en-ZA" sz="1000" b="0" u="none" strike="noStrike" kern="1200" baseline="0" dirty="0" smtClean="0">
                          <a:solidFill>
                            <a:schemeClr val="dk1"/>
                          </a:solidFill>
                          <a:effectLst/>
                          <a:latin typeface="Century Gothic" panose="020B0502020202020204" pitchFamily="34" charset="0"/>
                          <a:ea typeface="+mn-ea"/>
                          <a:cs typeface="+mn-cs"/>
                        </a:rPr>
                        <a:t>: 890</a:t>
                      </a:r>
                      <a:endParaRPr lang="en-ZA" sz="1000" b="0" u="none" strike="noStrike" kern="1200" dirty="0" smtClean="0">
                        <a:solidFill>
                          <a:schemeClr val="dk1"/>
                        </a:solidFill>
                        <a:effectLst/>
                        <a:latin typeface="Century Gothic" panose="020B0502020202020204" pitchFamily="34" charset="0"/>
                        <a:ea typeface="+mn-ea"/>
                        <a:cs typeface="+mn-cs"/>
                      </a:endParaRPr>
                    </a:p>
                  </a:txBody>
                  <a:tcPr marL="9525" marR="9525" marT="9525" marB="0">
                    <a:solidFill>
                      <a:srgbClr val="009644"/>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2,696</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2014/15 FY Carry over projects completed in 2015/16 FY.</a:t>
                      </a:r>
                    </a:p>
                    <a:p>
                      <a:pPr algn="l" fontAlgn="b"/>
                      <a:r>
                        <a:rPr lang="en-ZA" sz="1000" b="0" u="none" strike="noStrike" dirty="0" smtClean="0">
                          <a:effectLst/>
                          <a:latin typeface="Century Gothic" panose="020B0502020202020204" pitchFamily="34" charset="0"/>
                        </a:rPr>
                        <a:t>Some Projects have more members which increased the number of people trained </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N/A</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TOTAL</a:t>
                      </a:r>
                      <a:r>
                        <a:rPr lang="en-ZA" sz="1000" b="1" i="0" u="none" strike="noStrike" baseline="0" dirty="0" smtClean="0">
                          <a:solidFill>
                            <a:srgbClr val="000000"/>
                          </a:solidFill>
                          <a:effectLst/>
                          <a:latin typeface="Century Gothic" panose="020B0502020202020204" pitchFamily="34" charset="0"/>
                        </a:rPr>
                        <a:t>: 4</a:t>
                      </a:r>
                      <a:r>
                        <a:rPr lang="en-ZA" sz="1000" b="1" i="0" u="none" strike="noStrike" dirty="0" smtClean="0">
                          <a:solidFill>
                            <a:srgbClr val="000000"/>
                          </a:solidFill>
                          <a:effectLst/>
                          <a:latin typeface="Century Gothic" panose="020B0502020202020204" pitchFamily="34" charset="0"/>
                        </a:rPr>
                        <a:t>,695</a:t>
                      </a:r>
                    </a:p>
                    <a:p>
                      <a:pPr algn="l" fontAlgn="b"/>
                      <a:r>
                        <a:rPr lang="en-ZA" sz="1000" b="0" i="0" u="none" strike="noStrike" dirty="0" smtClean="0">
                          <a:solidFill>
                            <a:srgbClr val="000000"/>
                          </a:solidFill>
                          <a:effectLst/>
                          <a:latin typeface="Century Gothic" panose="020B0502020202020204" pitchFamily="34" charset="0"/>
                        </a:rPr>
                        <a:t>REID: 3,306</a:t>
                      </a:r>
                    </a:p>
                    <a:p>
                      <a:pPr algn="l" fontAlgn="b"/>
                      <a:r>
                        <a:rPr lang="en-ZA" sz="1000" b="0" i="0" u="none" strike="noStrike" dirty="0" smtClean="0">
                          <a:solidFill>
                            <a:srgbClr val="000000"/>
                          </a:solidFill>
                          <a:effectLst/>
                          <a:latin typeface="Century Gothic" panose="020B0502020202020204" pitchFamily="34" charset="0"/>
                        </a:rPr>
                        <a:t>RID:</a:t>
                      </a:r>
                      <a:r>
                        <a:rPr lang="en-ZA" sz="1000" b="0" i="0" u="none" strike="noStrike" baseline="0" dirty="0" smtClean="0">
                          <a:solidFill>
                            <a:srgbClr val="000000"/>
                          </a:solidFill>
                          <a:effectLst/>
                          <a:latin typeface="Century Gothic" panose="020B0502020202020204" pitchFamily="34" charset="0"/>
                        </a:rPr>
                        <a:t> 1,389</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r h="298634">
                <a:tc>
                  <a:txBody>
                    <a:bodyPr/>
                    <a:lstStyle/>
                    <a:p>
                      <a:r>
                        <a:rPr lang="en-ZA" sz="1000" b="0" kern="1200" dirty="0" smtClean="0">
                          <a:solidFill>
                            <a:schemeClr val="dk1"/>
                          </a:solidFill>
                          <a:effectLst/>
                          <a:latin typeface="Century Gothic" pitchFamily="34" charset="0"/>
                          <a:ea typeface="Calibri"/>
                          <a:cs typeface="Calibri"/>
                        </a:rPr>
                        <a:t>Number of skills development opportunities provided to NARYSEC youth</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2,500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No Target</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779</a:t>
                      </a:r>
                      <a:endParaRPr lang="en-ZA" sz="1000" b="1" i="0" u="none" strike="noStrike" dirty="0" smtClean="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a:r>
                        <a:rPr lang="en-ZA" sz="1000" b="0" kern="1200" baseline="0" dirty="0" smtClean="0">
                          <a:solidFill>
                            <a:schemeClr val="tx1"/>
                          </a:solidFill>
                          <a:effectLst/>
                          <a:latin typeface="Century Gothic" pitchFamily="34" charset="0"/>
                          <a:ea typeface="Calibri"/>
                          <a:cs typeface="Calibri"/>
                        </a:rPr>
                        <a:t>No Target</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756</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N/A</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smtClean="0">
                          <a:effectLst/>
                          <a:latin typeface="Century Gothic" panose="020B0502020202020204" pitchFamily="34" charset="0"/>
                        </a:rPr>
                        <a:t>Some provinces were able to provide training opportunities due to improved planning.</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N/A</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1,535</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r>
              <a:tr h="298634">
                <a:tc>
                  <a:txBody>
                    <a:bodyPr/>
                    <a:lstStyle/>
                    <a:p>
                      <a:r>
                        <a:rPr lang="en-ZA" sz="1000" b="0" kern="1200" dirty="0" smtClean="0">
                          <a:solidFill>
                            <a:schemeClr val="dk1"/>
                          </a:solidFill>
                          <a:effectLst/>
                          <a:latin typeface="Century Gothic" pitchFamily="34" charset="0"/>
                          <a:ea typeface="Calibri"/>
                          <a:cs typeface="Calibri"/>
                        </a:rPr>
                        <a:t>Number of jobs created in rural development initiatives</a:t>
                      </a: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8,000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 1,000</a:t>
                      </a:r>
                      <a:endParaRPr lang="en-ZA" sz="1000" b="0" kern="1200" baseline="0" dirty="0">
                        <a:solidFill>
                          <a:schemeClr val="tx1"/>
                        </a:solidFill>
                        <a:effectLst/>
                        <a:latin typeface="Century Gothic" pitchFamily="34" charset="0"/>
                        <a:ea typeface="Calibri"/>
                        <a:cs typeface="Calibri"/>
                      </a:endParaRPr>
                    </a:p>
                  </a:txBody>
                  <a:tcPr marL="9525" marR="9525" marT="9525" marB="0">
                    <a:solidFill>
                      <a:srgbClr val="DCE7F3"/>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u="none" strike="noStrike" dirty="0" smtClean="0">
                          <a:effectLst/>
                          <a:latin typeface="Century Gothic" panose="020B0502020202020204" pitchFamily="34" charset="0"/>
                        </a:rPr>
                        <a:t>Total: 1,268 </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REID:</a:t>
                      </a:r>
                      <a:r>
                        <a:rPr lang="en-ZA" sz="1000" b="0" u="none" strike="noStrike" baseline="0" dirty="0" smtClean="0">
                          <a:effectLst/>
                          <a:latin typeface="Century Gothic" panose="020B0502020202020204" pitchFamily="34" charset="0"/>
                        </a:rPr>
                        <a:t> </a:t>
                      </a:r>
                      <a:r>
                        <a:rPr lang="en-ZA" sz="1000" b="0" u="none" strike="noStrike" dirty="0" smtClean="0">
                          <a:effectLst/>
                          <a:latin typeface="Century Gothic" panose="020B0502020202020204" pitchFamily="34" charset="0"/>
                        </a:rPr>
                        <a:t>650</a:t>
                      </a:r>
                      <a:endParaRPr lang="en-ZA" sz="1000" b="0" i="0" u="none" strike="noStrike" dirty="0" smtClean="0">
                        <a:solidFill>
                          <a:srgbClr val="000000"/>
                        </a:solidFill>
                        <a:effectLst/>
                        <a:latin typeface="Century Gothic" panose="020B0502020202020204" pitchFamily="34" charset="0"/>
                      </a:endParaRPr>
                    </a:p>
                    <a:p>
                      <a:pPr marL="0" marR="0" indent="0" algn="l" defTabSz="4572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RID:</a:t>
                      </a:r>
                      <a:r>
                        <a:rPr lang="en-ZA" sz="1000" b="0" u="none" strike="noStrike" baseline="0" dirty="0" smtClean="0">
                          <a:effectLst/>
                          <a:latin typeface="Century Gothic" panose="020B0502020202020204" pitchFamily="34" charset="0"/>
                        </a:rPr>
                        <a:t> </a:t>
                      </a:r>
                      <a:r>
                        <a:rPr lang="en-ZA" sz="1000" b="0" u="none" strike="noStrike" dirty="0" smtClean="0">
                          <a:effectLst/>
                          <a:latin typeface="Century Gothic" panose="020B0502020202020204" pitchFamily="34" charset="0"/>
                        </a:rPr>
                        <a:t>618</a:t>
                      </a:r>
                    </a:p>
                  </a:txBody>
                  <a:tcPr marL="9525" marR="9525" marT="9525" marB="0">
                    <a:solidFill>
                      <a:srgbClr val="009644"/>
                    </a:solidFill>
                  </a:tcPr>
                </a:tc>
                <a:tc>
                  <a:txBody>
                    <a:bodyPr/>
                    <a:lstStyle/>
                    <a:p>
                      <a:pPr algn="ctr"/>
                      <a:r>
                        <a:rPr lang="en-ZA" sz="1000" b="0" kern="1200" baseline="0" dirty="0" smtClean="0">
                          <a:solidFill>
                            <a:schemeClr val="tx1"/>
                          </a:solidFill>
                          <a:effectLst/>
                          <a:latin typeface="Century Gothic" pitchFamily="34" charset="0"/>
                          <a:ea typeface="Calibri"/>
                          <a:cs typeface="Calibri"/>
                        </a:rPr>
                        <a:t>1,500</a:t>
                      </a:r>
                    </a:p>
                    <a:p>
                      <a:pPr algn="ctr"/>
                      <a:endParaRPr lang="en-ZA" sz="1000" dirty="0"/>
                    </a:p>
                  </a:txBody>
                  <a:tcPr marL="9525" marR="9525" marT="9525" marB="0">
                    <a:solidFill>
                      <a:schemeClr val="accent1">
                        <a:lumMod val="20000"/>
                        <a:lumOff val="80000"/>
                      </a:schemeClr>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Total:</a:t>
                      </a:r>
                      <a:r>
                        <a:rPr lang="en-ZA" sz="1000" b="1" i="0" u="none" strike="noStrike" baseline="0" dirty="0" smtClean="0">
                          <a:solidFill>
                            <a:srgbClr val="000000"/>
                          </a:solidFill>
                          <a:effectLst/>
                          <a:latin typeface="Century Gothic" panose="020B0502020202020204" pitchFamily="34" charset="0"/>
                        </a:rPr>
                        <a:t> 1,218</a:t>
                      </a:r>
                      <a:endParaRPr lang="en-ZA" sz="1000" b="1" i="0" u="none" strike="noStrike" dirty="0" smtClean="0">
                        <a:solidFill>
                          <a:srgbClr val="000000"/>
                        </a:solidFill>
                        <a:effectLst/>
                        <a:latin typeface="Century Gothic" panose="020B0502020202020204" pitchFamily="34" charset="0"/>
                      </a:endParaRPr>
                    </a:p>
                    <a:p>
                      <a:pPr algn="l" fontAlgn="b"/>
                      <a:r>
                        <a:rPr lang="en-ZA" sz="1000" b="0" i="0" u="none" strike="noStrike" dirty="0" smtClean="0">
                          <a:solidFill>
                            <a:srgbClr val="000000"/>
                          </a:solidFill>
                          <a:effectLst/>
                          <a:latin typeface="Century Gothic" panose="020B0502020202020204" pitchFamily="34" charset="0"/>
                        </a:rPr>
                        <a:t>REID</a:t>
                      </a:r>
                      <a:r>
                        <a:rPr lang="en-ZA" sz="1000" b="0" i="0" u="none" strike="noStrike" baseline="0" dirty="0" smtClean="0">
                          <a:solidFill>
                            <a:srgbClr val="000000"/>
                          </a:solidFill>
                          <a:effectLst/>
                          <a:latin typeface="Century Gothic" panose="020B0502020202020204" pitchFamily="34" charset="0"/>
                        </a:rPr>
                        <a:t>: 312</a:t>
                      </a:r>
                      <a:endParaRPr lang="en-ZA" sz="1000" b="0" i="0" u="none" strike="noStrike" dirty="0" smtClean="0">
                        <a:solidFill>
                          <a:srgbClr val="000000"/>
                        </a:solidFill>
                        <a:effectLst/>
                        <a:latin typeface="Century Gothic" panose="020B0502020202020204" pitchFamily="34" charset="0"/>
                      </a:endParaRPr>
                    </a:p>
                    <a:p>
                      <a:pPr algn="l" fontAlgn="b"/>
                      <a:r>
                        <a:rPr lang="en-ZA" sz="1000" b="0" i="0" u="none" strike="noStrike" dirty="0" smtClean="0">
                          <a:solidFill>
                            <a:srgbClr val="000000"/>
                          </a:solidFill>
                          <a:effectLst/>
                          <a:latin typeface="Century Gothic" panose="020B0502020202020204" pitchFamily="34" charset="0"/>
                        </a:rPr>
                        <a:t>RID:</a:t>
                      </a:r>
                      <a:r>
                        <a:rPr lang="en-ZA" sz="1000" b="0" i="0" u="none" strike="noStrike" baseline="0" dirty="0" smtClean="0">
                          <a:solidFill>
                            <a:srgbClr val="000000"/>
                          </a:solidFill>
                          <a:effectLst/>
                          <a:latin typeface="Century Gothic" panose="020B0502020202020204" pitchFamily="34" charset="0"/>
                        </a:rPr>
                        <a:t> 906</a:t>
                      </a:r>
                      <a:endParaRPr lang="en-ZA" sz="1000" b="0" i="0" u="none" strike="noStrike" dirty="0" smtClean="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-282</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0" u="none" strike="noStrike" dirty="0">
                          <a:effectLst/>
                          <a:latin typeface="Century Gothic" panose="020B0502020202020204" pitchFamily="34" charset="0"/>
                        </a:rPr>
                        <a:t> </a:t>
                      </a:r>
                      <a:r>
                        <a:rPr lang="en-ZA" sz="1000" b="0" i="0" u="none" strike="noStrike" dirty="0" smtClean="0">
                          <a:solidFill>
                            <a:srgbClr val="000000"/>
                          </a:solidFill>
                          <a:effectLst/>
                          <a:latin typeface="Century Gothic" panose="020B0502020202020204" pitchFamily="34" charset="0"/>
                        </a:rPr>
                        <a:t>More job opportunities</a:t>
                      </a:r>
                      <a:r>
                        <a:rPr lang="en-ZA" sz="1000" b="0" i="0" u="none" strike="noStrike" baseline="0" dirty="0" smtClean="0">
                          <a:solidFill>
                            <a:srgbClr val="000000"/>
                          </a:solidFill>
                          <a:effectLst/>
                          <a:latin typeface="Century Gothic" panose="020B0502020202020204" pitchFamily="34" charset="0"/>
                        </a:rPr>
                        <a:t> were presented in projects for RID.</a:t>
                      </a:r>
                    </a:p>
                    <a:p>
                      <a:pPr marL="0" marR="0" indent="0" algn="l" defTabSz="914400" rtl="0" eaLnBrk="1" fontAlgn="b" latinLnBrk="0" hangingPunct="1">
                        <a:lnSpc>
                          <a:spcPct val="100000"/>
                        </a:lnSpc>
                        <a:spcBef>
                          <a:spcPts val="0"/>
                        </a:spcBef>
                        <a:spcAft>
                          <a:spcPts val="0"/>
                        </a:spcAft>
                        <a:buClrTx/>
                        <a:buSzTx/>
                        <a:buFontTx/>
                        <a:buNone/>
                        <a:tabLst/>
                        <a:defRPr/>
                      </a:pPr>
                      <a:r>
                        <a:rPr lang="en-ZA" sz="1000" b="0" u="none" strike="noStrike" dirty="0" smtClean="0">
                          <a:effectLst/>
                          <a:latin typeface="Century Gothic" panose="020B0502020202020204" pitchFamily="34" charset="0"/>
                        </a:rPr>
                        <a:t>However, under REID under performance of enterprises</a:t>
                      </a:r>
                      <a:r>
                        <a:rPr lang="en-ZA" sz="1000" b="0" u="none" strike="noStrike" baseline="0" dirty="0" smtClean="0">
                          <a:effectLst/>
                          <a:latin typeface="Century Gothic" panose="020B0502020202020204" pitchFamily="34" charset="0"/>
                        </a:rPr>
                        <a:t>, job opportunities </a:t>
                      </a:r>
                      <a:r>
                        <a:rPr lang="en-ZA" sz="1000" b="0" u="none" strike="noStrike" dirty="0" smtClean="0">
                          <a:effectLst/>
                          <a:latin typeface="Century Gothic" panose="020B0502020202020204" pitchFamily="34" charset="0"/>
                        </a:rPr>
                        <a:t>in most of the projects will kick start in the 3</a:t>
                      </a:r>
                      <a:r>
                        <a:rPr lang="en-ZA" sz="1000" b="0" u="none" strike="noStrike" baseline="30000" dirty="0" smtClean="0">
                          <a:effectLst/>
                          <a:latin typeface="Century Gothic" panose="020B0502020202020204" pitchFamily="34" charset="0"/>
                        </a:rPr>
                        <a:t>rd</a:t>
                      </a:r>
                      <a:r>
                        <a:rPr lang="en-ZA" sz="1000" b="0" u="none" strike="noStrike" dirty="0" smtClean="0">
                          <a:effectLst/>
                          <a:latin typeface="Century Gothic" panose="020B0502020202020204" pitchFamily="34" charset="0"/>
                        </a:rPr>
                        <a:t> quarter. </a:t>
                      </a:r>
                    </a:p>
                  </a:txBody>
                  <a:tcPr marL="9525" marR="9525" marT="9525" marB="0">
                    <a:solidFill>
                      <a:srgbClr val="DCE7F3"/>
                    </a:solidFill>
                  </a:tcPr>
                </a:tc>
                <a:tc>
                  <a:txBody>
                    <a:bodyPr/>
                    <a:lstStyle/>
                    <a:p>
                      <a:pPr algn="l" fontAlgn="b"/>
                      <a:r>
                        <a:rPr lang="en-ZA" sz="1000" b="0" i="0" u="none" strike="noStrike" dirty="0" smtClean="0">
                          <a:solidFill>
                            <a:srgbClr val="000000"/>
                          </a:solidFill>
                          <a:effectLst/>
                          <a:latin typeface="Century Gothic" panose="020B0502020202020204" pitchFamily="34" charset="0"/>
                        </a:rPr>
                        <a:t>REID: Ensure all preparations</a:t>
                      </a:r>
                      <a:r>
                        <a:rPr lang="en-ZA" sz="1000" b="0" i="0" u="none" strike="noStrike" baseline="0" dirty="0" smtClean="0">
                          <a:solidFill>
                            <a:srgbClr val="000000"/>
                          </a:solidFill>
                          <a:effectLst/>
                          <a:latin typeface="Century Gothic" panose="020B0502020202020204" pitchFamily="34" charset="0"/>
                        </a:rPr>
                        <a:t> are in place for delivery of working equipment to be delivered and monitor implementation.  </a:t>
                      </a:r>
                    </a:p>
                    <a:p>
                      <a:pPr algn="l" fontAlgn="b"/>
                      <a:r>
                        <a:rPr lang="en-ZA" sz="1000" b="0" i="0" u="none" strike="noStrike" baseline="0" dirty="0" smtClean="0">
                          <a:solidFill>
                            <a:srgbClr val="000000"/>
                          </a:solidFill>
                          <a:effectLst/>
                          <a:latin typeface="Century Gothic" panose="020B0502020202020204" pitchFamily="34" charset="0"/>
                        </a:rPr>
                        <a:t>Quantify job opportunities to be created through enterprise development and Identify additional opportunities as required</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l" fontAlgn="b"/>
                      <a:r>
                        <a:rPr lang="en-ZA" sz="1000" b="1" i="0" u="none" strike="noStrike" dirty="0" smtClean="0">
                          <a:solidFill>
                            <a:srgbClr val="000000"/>
                          </a:solidFill>
                          <a:effectLst/>
                          <a:latin typeface="Century Gothic" panose="020B0502020202020204" pitchFamily="34" charset="0"/>
                        </a:rPr>
                        <a:t>Total</a:t>
                      </a:r>
                      <a:r>
                        <a:rPr lang="en-ZA" sz="1000" b="0" i="0" u="none" strike="noStrike" dirty="0" smtClean="0">
                          <a:solidFill>
                            <a:srgbClr val="000000"/>
                          </a:solidFill>
                          <a:effectLst/>
                          <a:latin typeface="Century Gothic" panose="020B0502020202020204" pitchFamily="34" charset="0"/>
                        </a:rPr>
                        <a:t>:</a:t>
                      </a:r>
                      <a:r>
                        <a:rPr lang="en-ZA" sz="1000" b="1" i="0" u="none" strike="noStrike" dirty="0" smtClean="0">
                          <a:solidFill>
                            <a:srgbClr val="000000"/>
                          </a:solidFill>
                          <a:effectLst/>
                          <a:latin typeface="Century Gothic" panose="020B0502020202020204" pitchFamily="34" charset="0"/>
                        </a:rPr>
                        <a:t> 2,486</a:t>
                      </a:r>
                    </a:p>
                    <a:p>
                      <a:pPr algn="l" fontAlgn="b"/>
                      <a:r>
                        <a:rPr lang="en-ZA" sz="1000" b="0" i="0" u="none" strike="noStrike" dirty="0" smtClean="0">
                          <a:solidFill>
                            <a:srgbClr val="000000"/>
                          </a:solidFill>
                          <a:effectLst/>
                          <a:latin typeface="Century Gothic" panose="020B0502020202020204" pitchFamily="34" charset="0"/>
                        </a:rPr>
                        <a:t>REID: 962</a:t>
                      </a:r>
                    </a:p>
                    <a:p>
                      <a:pPr algn="l" fontAlgn="b"/>
                      <a:r>
                        <a:rPr lang="en-ZA" sz="1000" b="0" i="0" u="none" strike="noStrike" dirty="0" smtClean="0">
                          <a:solidFill>
                            <a:srgbClr val="000000"/>
                          </a:solidFill>
                          <a:effectLst/>
                          <a:latin typeface="Century Gothic" panose="020B0502020202020204" pitchFamily="34" charset="0"/>
                        </a:rPr>
                        <a:t>RID: 1,524</a:t>
                      </a:r>
                      <a:endParaRPr lang="en-ZA" sz="1000" b="0" i="0" u="none" strike="noStrike" dirty="0">
                        <a:solidFill>
                          <a:srgbClr val="000000"/>
                        </a:solidFill>
                        <a:effectLst/>
                        <a:latin typeface="Century Gothic" panose="020B0502020202020204" pitchFamily="34" charset="0"/>
                      </a:endParaRPr>
                    </a:p>
                  </a:txBody>
                  <a:tcPr marL="9525" marR="9525" marT="9525" marB="0">
                    <a:solidFill>
                      <a:srgbClr val="009644"/>
                    </a:solidFill>
                  </a:tcPr>
                </a:tc>
              </a:tr>
            </a:tbl>
          </a:graphicData>
        </a:graphic>
      </p:graphicFrame>
    </p:spTree>
    <p:extLst>
      <p:ext uri="{BB962C8B-B14F-4D97-AF65-F5344CB8AC3E}">
        <p14:creationId xmlns:p14="http://schemas.microsoft.com/office/powerpoint/2010/main" xmlns="" val="1209935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4000" y="254000"/>
            <a:ext cx="8585200" cy="538039"/>
          </a:xfrm>
        </p:spPr>
        <p:txBody>
          <a:bodyPr/>
          <a:lstStyle/>
          <a:p>
            <a:r>
              <a:rPr lang="en-ZA" altLang="en-US" sz="2800" b="1" dirty="0" smtClean="0">
                <a:latin typeface="Century Gothic" pitchFamily="34" charset="0"/>
              </a:rPr>
              <a:t>PROGRAMME 3 OVERALL PERFORMANCE RATING </a:t>
            </a:r>
            <a:endParaRPr lang="en-US" altLang="en-US" sz="2800" b="1" dirty="0" smtClean="0">
              <a:latin typeface="Century Gothic" pitchFamily="34" charset="0"/>
            </a:endParaRPr>
          </a:p>
        </p:txBody>
      </p:sp>
      <p:sp>
        <p:nvSpPr>
          <p:cNvPr id="21507" name="Content Placeholder 2"/>
          <p:cNvSpPr>
            <a:spLocks noGrp="1"/>
          </p:cNvSpPr>
          <p:nvPr>
            <p:ph idx="1"/>
          </p:nvPr>
        </p:nvSpPr>
        <p:spPr>
          <a:xfrm>
            <a:off x="151075" y="842839"/>
            <a:ext cx="8865704" cy="4802058"/>
          </a:xfrm>
          <a:ln>
            <a:noFill/>
          </a:ln>
        </p:spPr>
        <p:txBody>
          <a:bodyPr>
            <a:normAutofit/>
          </a:bodyPr>
          <a:lstStyle/>
          <a:p>
            <a:pPr marL="0" indent="0" algn="just">
              <a:buFontTx/>
              <a:buNone/>
            </a:pPr>
            <a:r>
              <a:rPr lang="en-ZA" altLang="en-US" sz="2400" b="1" u="sng" dirty="0" smtClean="0">
                <a:latin typeface="Century Gothic" pitchFamily="34" charset="0"/>
              </a:rPr>
              <a:t>Rural Development</a:t>
            </a:r>
          </a:p>
          <a:p>
            <a:pPr marL="0" indent="0" algn="just">
              <a:buFontTx/>
              <a:buNone/>
            </a:pPr>
            <a:r>
              <a:rPr lang="en-ZA" altLang="en-US" sz="1600" u="sng" dirty="0" smtClean="0">
                <a:latin typeface="Century Gothic" pitchFamily="34" charset="0"/>
              </a:rPr>
              <a:t>6 targets </a:t>
            </a:r>
            <a:r>
              <a:rPr lang="en-ZA" altLang="en-US" sz="1600" dirty="0" smtClean="0">
                <a:latin typeface="Century Gothic" pitchFamily="34" charset="0"/>
              </a:rPr>
              <a:t>were planned for implementation in the period under review:</a:t>
            </a:r>
          </a:p>
          <a:p>
            <a:pPr lvl="1" algn="just">
              <a:buFont typeface="Wingdings" charset="2"/>
              <a:buChar char="q"/>
            </a:pPr>
            <a:r>
              <a:rPr lang="en-ZA" altLang="en-US" sz="1400" dirty="0">
                <a:latin typeface="Century Gothic" pitchFamily="34" charset="0"/>
              </a:rPr>
              <a:t>4</a:t>
            </a:r>
            <a:r>
              <a:rPr lang="en-ZA" altLang="en-US" sz="1400" dirty="0" smtClean="0">
                <a:latin typeface="Century Gothic" pitchFamily="34" charset="0"/>
              </a:rPr>
              <a:t> targets were </a:t>
            </a:r>
            <a:r>
              <a:rPr lang="en-ZA" altLang="en-US" sz="1400" u="sng" dirty="0" smtClean="0">
                <a:latin typeface="Century Gothic" pitchFamily="34" charset="0"/>
              </a:rPr>
              <a:t>achieved</a:t>
            </a:r>
            <a:r>
              <a:rPr lang="en-ZA" altLang="en-US" sz="1400" dirty="0" smtClean="0">
                <a:latin typeface="Century Gothic" pitchFamily="34" charset="0"/>
              </a:rPr>
              <a:t>,</a:t>
            </a:r>
          </a:p>
          <a:p>
            <a:pPr lvl="1" algn="just">
              <a:buFont typeface="Wingdings" charset="2"/>
              <a:buChar char="q"/>
            </a:pPr>
            <a:r>
              <a:rPr lang="en-ZA" altLang="en-US" sz="1400" dirty="0">
                <a:latin typeface="Century Gothic" pitchFamily="34" charset="0"/>
              </a:rPr>
              <a:t>1</a:t>
            </a:r>
            <a:r>
              <a:rPr lang="en-ZA" altLang="en-US" sz="1400" dirty="0" smtClean="0">
                <a:latin typeface="Century Gothic" pitchFamily="34" charset="0"/>
              </a:rPr>
              <a:t> target was </a:t>
            </a:r>
            <a:r>
              <a:rPr lang="en-ZA" altLang="en-US" sz="1400" u="sng" dirty="0" smtClean="0">
                <a:latin typeface="Century Gothic" pitchFamily="34" charset="0"/>
              </a:rPr>
              <a:t>partially achieved</a:t>
            </a:r>
            <a:r>
              <a:rPr lang="en-ZA" altLang="en-US" sz="1400" dirty="0" smtClean="0">
                <a:latin typeface="Century Gothic" pitchFamily="34" charset="0"/>
              </a:rPr>
              <a:t>,</a:t>
            </a:r>
          </a:p>
          <a:p>
            <a:pPr lvl="1" algn="just">
              <a:buFont typeface="Wingdings" charset="2"/>
              <a:buChar char="q"/>
            </a:pPr>
            <a:r>
              <a:rPr lang="en-ZA" altLang="en-US" sz="1400" dirty="0" smtClean="0">
                <a:latin typeface="Century Gothic" pitchFamily="34" charset="0"/>
              </a:rPr>
              <a:t>1 target were </a:t>
            </a:r>
            <a:r>
              <a:rPr lang="en-ZA" altLang="en-US" sz="1400" u="sng" dirty="0" smtClean="0">
                <a:latin typeface="Century Gothic" pitchFamily="34" charset="0"/>
              </a:rPr>
              <a:t>not achieved</a:t>
            </a:r>
            <a:r>
              <a:rPr lang="en-ZA" altLang="en-US" sz="1400" dirty="0" smtClean="0">
                <a:latin typeface="Century Gothic" pitchFamily="34" charset="0"/>
              </a:rPr>
              <a:t>.</a:t>
            </a:r>
          </a:p>
          <a:p>
            <a:pPr marL="0" indent="0" algn="just">
              <a:spcBef>
                <a:spcPts val="1632"/>
              </a:spcBef>
              <a:buFontTx/>
              <a:buNone/>
            </a:pPr>
            <a:r>
              <a:rPr lang="en-US" altLang="en-US" sz="1800" b="1" dirty="0" smtClean="0">
                <a:latin typeface="Century Gothic" pitchFamily="34" charset="0"/>
                <a:cs typeface="Times New Roman" pitchFamily="18" charset="0"/>
              </a:rPr>
              <a:t>Performance  </a:t>
            </a:r>
            <a:r>
              <a:rPr lang="en-US" altLang="en-US" sz="1800" dirty="0" smtClean="0">
                <a:latin typeface="Century Gothic" pitchFamily="34" charset="0"/>
                <a:cs typeface="Times New Roman" pitchFamily="18" charset="0"/>
              </a:rPr>
              <a:t>=  </a:t>
            </a:r>
            <a:r>
              <a:rPr lang="en-US" altLang="en-US" sz="1800" b="1" u="sng" dirty="0" smtClean="0">
                <a:latin typeface="Century Gothic" pitchFamily="34" charset="0"/>
                <a:cs typeface="Times New Roman" pitchFamily="18" charset="0"/>
              </a:rPr>
              <a:t>No. of targets achieved</a:t>
            </a:r>
            <a:r>
              <a:rPr lang="en-US" altLang="en-US" sz="1800" b="1" dirty="0" smtClean="0">
                <a:latin typeface="Century Gothic" pitchFamily="34" charset="0"/>
                <a:cs typeface="Times New Roman" pitchFamily="18" charset="0"/>
              </a:rPr>
              <a:t> x 100</a:t>
            </a:r>
          </a:p>
          <a:p>
            <a:pPr marL="0" indent="0" algn="just">
              <a:lnSpc>
                <a:spcPct val="110000"/>
              </a:lnSpc>
              <a:spcBef>
                <a:spcPts val="0"/>
              </a:spcBef>
              <a:buFontTx/>
              <a:buNone/>
            </a:pPr>
            <a:r>
              <a:rPr lang="en-US" altLang="en-US" sz="1800" b="1" dirty="0" smtClean="0">
                <a:latin typeface="Century Gothic" pitchFamily="34" charset="0"/>
                <a:cs typeface="Times New Roman" pitchFamily="18" charset="0"/>
              </a:rPr>
              <a:t>                                   Total no of targets</a:t>
            </a:r>
          </a:p>
          <a:p>
            <a:pPr marL="0" indent="0" algn="just">
              <a:buFontTx/>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spcBef>
                <a:spcPts val="1224"/>
              </a:spcBef>
              <a:buNone/>
            </a:pPr>
            <a:endParaRPr lang="en-ZA" altLang="en-US" sz="1600" dirty="0" smtClean="0">
              <a:latin typeface="Century Gothic" pitchFamily="34" charset="0"/>
            </a:endParaRPr>
          </a:p>
          <a:p>
            <a:pPr marL="0" indent="0" algn="just">
              <a:spcBef>
                <a:spcPts val="1224"/>
              </a:spcBef>
              <a:buNone/>
            </a:pPr>
            <a:endParaRPr lang="en-ZA" altLang="en-US" sz="1600" dirty="0" smtClean="0">
              <a:latin typeface="Century Gothic" pitchFamily="34" charset="0"/>
            </a:endParaRPr>
          </a:p>
          <a:p>
            <a:pPr marL="0" indent="0" algn="just">
              <a:spcBef>
                <a:spcPts val="1224"/>
              </a:spcBef>
              <a:buNone/>
            </a:pPr>
            <a:r>
              <a:rPr lang="en-ZA" altLang="en-US" sz="2000" dirty="0" smtClean="0">
                <a:latin typeface="Century Gothic" pitchFamily="34" charset="0"/>
              </a:rPr>
              <a:t>The </a:t>
            </a:r>
            <a:r>
              <a:rPr lang="en-ZA" altLang="en-US" sz="2000" b="1" u="sng" dirty="0" smtClean="0">
                <a:latin typeface="Century Gothic" pitchFamily="34" charset="0"/>
              </a:rPr>
              <a:t>Rural Development programme</a:t>
            </a:r>
            <a:r>
              <a:rPr lang="en-ZA" altLang="en-US" sz="2000" dirty="0" smtClean="0">
                <a:latin typeface="Century Gothic" pitchFamily="34" charset="0"/>
              </a:rPr>
              <a:t> achieved </a:t>
            </a:r>
            <a:r>
              <a:rPr lang="en-ZA" altLang="en-US" sz="2000" b="1" dirty="0" smtClean="0">
                <a:solidFill>
                  <a:schemeClr val="accent6"/>
                </a:solidFill>
                <a:latin typeface="Century Gothic" pitchFamily="34" charset="0"/>
              </a:rPr>
              <a:t>67%</a:t>
            </a:r>
            <a:r>
              <a:rPr lang="en-ZA" altLang="en-US" sz="2000" b="1" dirty="0" smtClean="0">
                <a:latin typeface="Century Gothic" pitchFamily="34" charset="0"/>
              </a:rPr>
              <a:t> </a:t>
            </a:r>
            <a:r>
              <a:rPr lang="en-ZA" altLang="en-US" sz="2000" dirty="0" smtClean="0">
                <a:latin typeface="Century Gothic" pitchFamily="34" charset="0"/>
              </a:rPr>
              <a:t>to date of the targets planned for implementation in quarter two and </a:t>
            </a:r>
            <a:r>
              <a:rPr lang="en-ZA" altLang="en-US" sz="2000" b="1" dirty="0" smtClean="0">
                <a:solidFill>
                  <a:srgbClr val="F79646"/>
                </a:solidFill>
                <a:latin typeface="Century Gothic" pitchFamily="34" charset="0"/>
              </a:rPr>
              <a:t>67%</a:t>
            </a:r>
            <a:r>
              <a:rPr lang="en-ZA" altLang="en-US" sz="2000" b="1" dirty="0" smtClean="0">
                <a:latin typeface="Century Gothic" pitchFamily="34" charset="0"/>
              </a:rPr>
              <a:t> </a:t>
            </a:r>
            <a:r>
              <a:rPr lang="en-ZA" altLang="en-US" sz="2000" dirty="0" smtClean="0">
                <a:latin typeface="Century Gothic" pitchFamily="34" charset="0"/>
              </a:rPr>
              <a:t>Mid-year.</a:t>
            </a:r>
            <a:endParaRPr lang="en-ZA" altLang="en-US" sz="2000" b="1" dirty="0" smtClean="0">
              <a:latin typeface="Century Gothic"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665493258"/>
              </p:ext>
            </p:extLst>
          </p:nvPr>
        </p:nvGraphicFramePr>
        <p:xfrm>
          <a:off x="539625" y="3282521"/>
          <a:ext cx="5743313" cy="979071"/>
        </p:xfrm>
        <a:graphic>
          <a:graphicData uri="http://schemas.openxmlformats.org/drawingml/2006/table">
            <a:tbl>
              <a:tblPr firstRow="1" bandRow="1">
                <a:tableStyleId>{5C22544A-7EE6-4342-B048-85BDC9FD1C3A}</a:tableStyleId>
              </a:tblPr>
              <a:tblGrid>
                <a:gridCol w="2525552"/>
                <a:gridCol w="937550"/>
                <a:gridCol w="1307939"/>
                <a:gridCol w="972272"/>
              </a:tblGrid>
              <a:tr h="294754">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3911">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6 of 14</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4</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1</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1</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61832">
                <a:tc>
                  <a:txBody>
                    <a:bodyPr/>
                    <a:lstStyle/>
                    <a:p>
                      <a:pPr marL="0" marR="0" indent="0" algn="just" defTabSz="914400" rtl="0" eaLnBrk="1" fontAlgn="auto" latinLnBrk="0" hangingPunct="1">
                        <a:lnSpc>
                          <a:spcPts val="1285"/>
                        </a:lnSpc>
                        <a:spcBef>
                          <a:spcPts val="0"/>
                        </a:spcBef>
                        <a:spcAft>
                          <a:spcPts val="1000"/>
                        </a:spcAft>
                        <a:buClrTx/>
                        <a:buSzTx/>
                        <a:buFontTx/>
                        <a:buNone/>
                        <a:tabLst/>
                        <a:defRPr/>
                      </a:pPr>
                      <a:r>
                        <a:rPr lang="en-ZA" sz="1200" b="1" dirty="0" smtClean="0">
                          <a:effectLst/>
                          <a:latin typeface="Century Gothic" pitchFamily="34" charset="0"/>
                          <a:ea typeface="Times New Roman"/>
                        </a:rPr>
                        <a:t>Mid-year APP targets = 12</a:t>
                      </a: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8</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11860332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39700" y="601883"/>
            <a:ext cx="8902700" cy="2686291"/>
          </a:xfrm>
        </p:spPr>
        <p:txBody>
          <a:bodyPr>
            <a:noAutofit/>
          </a:bodyPr>
          <a:lstStyle/>
          <a:p>
            <a:pPr marL="0" indent="0" algn="ctr">
              <a:spcBef>
                <a:spcPts val="0"/>
              </a:spcBef>
              <a:buNone/>
            </a:pPr>
            <a:r>
              <a:rPr lang="en-US" sz="4800" b="1" dirty="0" smtClean="0">
                <a:latin typeface="Century Gothic" panose="020B0502020202020204" pitchFamily="34" charset="0"/>
              </a:rPr>
              <a:t>PROGRAMME PERFORMANCE DESCRIPTION</a:t>
            </a:r>
          </a:p>
          <a:p>
            <a:pPr marL="0" indent="0" algn="ctr">
              <a:spcBef>
                <a:spcPts val="4800"/>
              </a:spcBef>
              <a:buNone/>
            </a:pPr>
            <a:r>
              <a:rPr lang="en-US" sz="3600" b="1" dirty="0" smtClean="0">
                <a:latin typeface="Century Gothic" panose="020B0502020202020204" pitchFamily="34" charset="0"/>
              </a:rPr>
              <a:t>PROGRAMME 4: RESTITUTION</a:t>
            </a:r>
          </a:p>
        </p:txBody>
      </p:sp>
      <p:sp>
        <p:nvSpPr>
          <p:cNvPr id="3" name="Content Placeholder 2"/>
          <p:cNvSpPr txBox="1">
            <a:spLocks/>
          </p:cNvSpPr>
          <p:nvPr/>
        </p:nvSpPr>
        <p:spPr>
          <a:xfrm>
            <a:off x="130054" y="3889093"/>
            <a:ext cx="8902700" cy="14931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2800" b="1" dirty="0" smtClean="0">
                <a:latin typeface="Century Gothic" panose="020B0502020202020204" pitchFamily="34" charset="0"/>
              </a:rPr>
              <a:t>PROGRAMME PURPOSE</a:t>
            </a:r>
          </a:p>
          <a:p>
            <a:pPr marL="0" indent="0" algn="ctr">
              <a:spcBef>
                <a:spcPts val="1200"/>
              </a:spcBef>
              <a:buFont typeface="Arial" panose="020B0604020202020204" pitchFamily="34" charset="0"/>
              <a:buNone/>
            </a:pPr>
            <a:r>
              <a:rPr lang="en-US" sz="2400" b="1" dirty="0" smtClean="0">
                <a:latin typeface="Century Gothic" panose="020B0502020202020204" pitchFamily="34" charset="0"/>
              </a:rPr>
              <a:t>Settle and finalize land restitution claims under the Restitution of Land Rights Act (Act 22 of 1994)</a:t>
            </a:r>
          </a:p>
        </p:txBody>
      </p:sp>
    </p:spTree>
    <p:extLst>
      <p:ext uri="{BB962C8B-B14F-4D97-AF65-F5344CB8AC3E}">
        <p14:creationId xmlns:p14="http://schemas.microsoft.com/office/powerpoint/2010/main" xmlns="" val="1003130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3213" y="404813"/>
            <a:ext cx="8229600" cy="741362"/>
          </a:xfrm>
        </p:spPr>
        <p:txBody>
          <a:bodyPr>
            <a:normAutofit fontScale="90000"/>
          </a:bodyPr>
          <a:lstStyle/>
          <a:p>
            <a:pPr algn="ctr" eaLnBrk="1" hangingPunct="1"/>
            <a:r>
              <a:rPr lang="en-ZA" altLang="en-US" sz="2800" dirty="0" smtClean="0"/>
              <a:t/>
            </a:r>
            <a:br>
              <a:rPr lang="en-ZA" altLang="en-US" sz="2800" dirty="0" smtClean="0"/>
            </a:br>
            <a:r>
              <a:rPr lang="en-ZA" altLang="en-US" sz="2800" dirty="0" smtClean="0"/>
              <a:t/>
            </a:r>
            <a:br>
              <a:rPr lang="en-ZA" altLang="en-US" sz="2800" dirty="0" smtClean="0"/>
            </a:br>
            <a:r>
              <a:rPr lang="en-ZA" altLang="en-US" sz="2800" b="1" dirty="0" smtClean="0">
                <a:latin typeface="Century Gothic" pitchFamily="34" charset="0"/>
                <a:cs typeface="Arial" pitchFamily="34" charset="0"/>
              </a:rPr>
              <a:t>THE LEGEND</a:t>
            </a:r>
            <a:r>
              <a:rPr lang="en-US" altLang="en-US" sz="2800" b="1" dirty="0" smtClean="0">
                <a:latin typeface="Century Gothic" pitchFamily="34" charset="0"/>
                <a:cs typeface="Arial" pitchFamily="34" charset="0"/>
              </a:rPr>
              <a:t/>
            </a:r>
            <a:br>
              <a:rPr lang="en-US" altLang="en-US" sz="2800" b="1" dirty="0" smtClean="0">
                <a:latin typeface="Century Gothic" pitchFamily="34" charset="0"/>
                <a:cs typeface="Arial" pitchFamily="34" charset="0"/>
              </a:rPr>
            </a:br>
            <a:r>
              <a:rPr lang="en-ZA" altLang="en-US" sz="2800" dirty="0" smtClean="0">
                <a:latin typeface="Century Gothic" pitchFamily="34" charset="0"/>
              </a:rPr>
              <a:t/>
            </a:r>
            <a:br>
              <a:rPr lang="en-ZA" altLang="en-US" sz="2800" dirty="0" smtClean="0">
                <a:latin typeface="Century Gothic" pitchFamily="34" charset="0"/>
              </a:rPr>
            </a:br>
            <a:endParaRPr lang="en-US" altLang="en-US" sz="2800" b="1" dirty="0" smtClean="0">
              <a:latin typeface="Century Gothic" pitchFamily="34" charset="0"/>
              <a:cs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65720656"/>
              </p:ext>
            </p:extLst>
          </p:nvPr>
        </p:nvGraphicFramePr>
        <p:xfrm>
          <a:off x="203200" y="1133091"/>
          <a:ext cx="8790329" cy="1760578"/>
        </p:xfrm>
        <a:graphic>
          <a:graphicData uri="http://schemas.openxmlformats.org/drawingml/2006/table">
            <a:tbl>
              <a:tblPr firstRow="1" bandRow="1">
                <a:tableStyleId>{5C22544A-7EE6-4342-B048-85BDC9FD1C3A}</a:tableStyleId>
              </a:tblPr>
              <a:tblGrid>
                <a:gridCol w="2648927"/>
                <a:gridCol w="1485635"/>
                <a:gridCol w="4655767"/>
              </a:tblGrid>
              <a:tr h="517142">
                <a:tc>
                  <a:txBody>
                    <a:bodyPr/>
                    <a:lstStyle/>
                    <a:p>
                      <a:pPr algn="just">
                        <a:lnSpc>
                          <a:spcPct val="100000"/>
                        </a:lnSpc>
                        <a:spcAft>
                          <a:spcPts val="0"/>
                        </a:spcAft>
                      </a:pPr>
                      <a:r>
                        <a:rPr lang="en-US" sz="1400" b="1" dirty="0">
                          <a:solidFill>
                            <a:schemeClr val="tx1"/>
                          </a:solidFill>
                          <a:effectLst/>
                          <a:latin typeface="Century Gothic" pitchFamily="34" charset="0"/>
                          <a:ea typeface="Arial Unicode MS"/>
                          <a:cs typeface="Times New Roman"/>
                        </a:rPr>
                        <a:t>TARGET </a:t>
                      </a:r>
                      <a:r>
                        <a:rPr lang="en-US" sz="1400" b="1" dirty="0" smtClean="0">
                          <a:solidFill>
                            <a:schemeClr val="tx1"/>
                          </a:solidFill>
                          <a:effectLst/>
                          <a:latin typeface="Century Gothic" pitchFamily="34" charset="0"/>
                          <a:ea typeface="Arial Unicode MS"/>
                          <a:cs typeface="Times New Roman"/>
                        </a:rPr>
                        <a:t>ACHIEVED</a:t>
                      </a:r>
                    </a:p>
                  </a:txBody>
                  <a:tcPr marL="68580" marR="68580" marT="9518" marB="0" anchor="ctr">
                    <a:solidFill>
                      <a:schemeClr val="bg1">
                        <a:lumMod val="85000"/>
                      </a:schemeClr>
                    </a:solidFill>
                  </a:tcPr>
                </a:tc>
                <a:tc>
                  <a:txBody>
                    <a:bodyPr/>
                    <a:lstStyle/>
                    <a:p>
                      <a:pPr algn="ctr">
                        <a:lnSpc>
                          <a:spcPct val="100000"/>
                        </a:lnSpc>
                        <a:spcAft>
                          <a:spcPts val="0"/>
                        </a:spcAft>
                      </a:pPr>
                      <a:r>
                        <a:rPr lang="en-US" sz="1400" b="1" dirty="0">
                          <a:solidFill>
                            <a:schemeClr val="tx1"/>
                          </a:solidFill>
                          <a:effectLst/>
                          <a:latin typeface="Century Gothic" pitchFamily="34" charset="0"/>
                          <a:ea typeface="Arial Unicode MS"/>
                          <a:cs typeface="Times New Roman"/>
                        </a:rPr>
                        <a:t>95% -100</a:t>
                      </a:r>
                      <a:r>
                        <a:rPr lang="en-US" sz="1400" b="1" dirty="0" smtClean="0">
                          <a:solidFill>
                            <a:schemeClr val="tx1"/>
                          </a:solidFill>
                          <a:effectLst/>
                          <a:latin typeface="Century Gothic" pitchFamily="34" charset="0"/>
                          <a:ea typeface="Arial Unicode MS"/>
                          <a:cs typeface="Times New Roman"/>
                        </a:rPr>
                        <a:t>%</a:t>
                      </a:r>
                    </a:p>
                  </a:txBody>
                  <a:tcPr marL="68580" marR="68580" marT="9518" marB="0" anchor="ctr">
                    <a:solidFill>
                      <a:srgbClr val="00B050"/>
                    </a:solidFill>
                  </a:tcPr>
                </a:tc>
                <a:tc>
                  <a:txBody>
                    <a:bodyPr/>
                    <a:lstStyle/>
                    <a:p>
                      <a:pPr algn="just">
                        <a:lnSpc>
                          <a:spcPct val="100000"/>
                        </a:lnSpc>
                        <a:spcAft>
                          <a:spcPts val="0"/>
                        </a:spcAft>
                      </a:pPr>
                      <a:r>
                        <a:rPr lang="en-US" sz="1400" b="1" dirty="0" smtClean="0">
                          <a:solidFill>
                            <a:schemeClr val="tx1"/>
                          </a:solidFill>
                          <a:effectLst/>
                          <a:latin typeface="Century Gothic" pitchFamily="34" charset="0"/>
                          <a:ea typeface="Arial Unicode MS"/>
                          <a:cs typeface="Times New Roman"/>
                        </a:rPr>
                        <a:t>On Course</a:t>
                      </a:r>
                      <a:r>
                        <a:rPr lang="en-US" sz="1400" b="0" dirty="0" smtClean="0">
                          <a:solidFill>
                            <a:schemeClr val="tx1"/>
                          </a:solidFill>
                          <a:effectLst/>
                          <a:latin typeface="Century Gothic" pitchFamily="34" charset="0"/>
                          <a:ea typeface="Arial Unicode MS"/>
                          <a:cs typeface="Times New Roman"/>
                        </a:rPr>
                        <a:t>,</a:t>
                      </a:r>
                      <a:r>
                        <a:rPr lang="en-US" sz="1400" b="0" baseline="0" dirty="0" smtClean="0">
                          <a:solidFill>
                            <a:schemeClr val="tx1"/>
                          </a:solidFill>
                          <a:effectLst/>
                          <a:latin typeface="Century Gothic" pitchFamily="34" charset="0"/>
                          <a:ea typeface="Arial Unicode MS"/>
                          <a:cs typeface="Times New Roman"/>
                        </a:rPr>
                        <a:t> no major action needed.</a:t>
                      </a:r>
                      <a:endParaRPr lang="en-US" sz="1400" b="1" dirty="0" smtClean="0">
                        <a:solidFill>
                          <a:schemeClr val="tx1"/>
                        </a:solidFill>
                        <a:effectLst/>
                        <a:latin typeface="Century Gothic" pitchFamily="34" charset="0"/>
                        <a:ea typeface="Arial Unicode MS"/>
                        <a:cs typeface="Times New Roman"/>
                      </a:endParaRPr>
                    </a:p>
                  </a:txBody>
                  <a:tcPr marL="68580" marR="68580" marT="9518" marB="0" anchor="ctr">
                    <a:solidFill>
                      <a:srgbClr val="00B050"/>
                    </a:solidFill>
                  </a:tcPr>
                </a:tc>
              </a:tr>
              <a:tr h="741642">
                <a:tc>
                  <a:txBody>
                    <a:bodyPr/>
                    <a:lstStyle/>
                    <a:p>
                      <a:pPr algn="just">
                        <a:lnSpc>
                          <a:spcPct val="100000"/>
                        </a:lnSpc>
                        <a:spcAft>
                          <a:spcPts val="0"/>
                        </a:spcAft>
                      </a:pPr>
                      <a:r>
                        <a:rPr lang="en-US" sz="1400" b="1" dirty="0">
                          <a:effectLst/>
                          <a:latin typeface="Century Gothic" pitchFamily="34" charset="0"/>
                          <a:ea typeface="Arial Unicode MS"/>
                          <a:cs typeface="Times New Roman"/>
                        </a:rPr>
                        <a:t>TARGET PARTIALLY </a:t>
                      </a:r>
                      <a:r>
                        <a:rPr lang="en-US" sz="1400" b="1" dirty="0" smtClean="0">
                          <a:effectLst/>
                          <a:latin typeface="Century Gothic" pitchFamily="34" charset="0"/>
                          <a:ea typeface="Arial Unicode MS"/>
                          <a:cs typeface="Times New Roman"/>
                        </a:rPr>
                        <a:t>ACHIEVED</a:t>
                      </a:r>
                    </a:p>
                  </a:txBody>
                  <a:tcPr marL="68580" marR="68580" marT="9518" marB="0" anchor="ctr">
                    <a:solidFill>
                      <a:schemeClr val="bg1">
                        <a:lumMod val="85000"/>
                      </a:schemeClr>
                    </a:solidFill>
                  </a:tcPr>
                </a:tc>
                <a:tc>
                  <a:txBody>
                    <a:bodyPr/>
                    <a:lstStyle/>
                    <a:p>
                      <a:pPr algn="ctr">
                        <a:lnSpc>
                          <a:spcPct val="100000"/>
                        </a:lnSpc>
                        <a:spcAft>
                          <a:spcPts val="0"/>
                        </a:spcAft>
                      </a:pPr>
                      <a:r>
                        <a:rPr lang="en-US" sz="1400" b="1" dirty="0">
                          <a:effectLst/>
                          <a:latin typeface="Century Gothic" pitchFamily="34" charset="0"/>
                          <a:ea typeface="Arial Unicode MS"/>
                          <a:cs typeface="Times New Roman"/>
                        </a:rPr>
                        <a:t>50% - 94</a:t>
                      </a:r>
                      <a:r>
                        <a:rPr lang="en-US" sz="1400" b="1" dirty="0" smtClean="0">
                          <a:effectLst/>
                          <a:latin typeface="Century Gothic" pitchFamily="34" charset="0"/>
                          <a:ea typeface="Arial Unicode MS"/>
                          <a:cs typeface="Times New Roman"/>
                        </a:rPr>
                        <a:t>%</a:t>
                      </a:r>
                    </a:p>
                  </a:txBody>
                  <a:tcPr marL="68580" marR="68580" marT="9518" marB="0" anchor="ctr">
                    <a:solidFill>
                      <a:srgbClr val="FFC000"/>
                    </a:solidFill>
                  </a:tcPr>
                </a:tc>
                <a:tc>
                  <a:txBody>
                    <a:bodyPr/>
                    <a:lstStyle/>
                    <a:p>
                      <a:pPr algn="just">
                        <a:lnSpc>
                          <a:spcPct val="100000"/>
                        </a:lnSpc>
                        <a:spcAft>
                          <a:spcPts val="0"/>
                        </a:spcAft>
                      </a:pPr>
                      <a:r>
                        <a:rPr lang="en-US" sz="1400" b="1" dirty="0" smtClean="0">
                          <a:effectLst/>
                          <a:latin typeface="Century Gothic" pitchFamily="34" charset="0"/>
                          <a:ea typeface="Arial Unicode MS"/>
                          <a:cs typeface="Times New Roman"/>
                        </a:rPr>
                        <a:t>Moderate Risk</a:t>
                      </a:r>
                      <a:r>
                        <a:rPr lang="en-US" sz="1400" b="0" baseline="0" dirty="0" smtClean="0">
                          <a:effectLst/>
                          <a:latin typeface="Century Gothic" pitchFamily="34" charset="0"/>
                          <a:ea typeface="Arial Unicode MS"/>
                          <a:cs typeface="Times New Roman"/>
                        </a:rPr>
                        <a:t> that some problems exist that may affect achievement of targets. </a:t>
                      </a:r>
                      <a:r>
                        <a:rPr lang="en-US" sz="1400" b="1" baseline="0" dirty="0" smtClean="0">
                          <a:effectLst/>
                          <a:latin typeface="Century Gothic" pitchFamily="34" charset="0"/>
                          <a:ea typeface="Arial Unicode MS"/>
                          <a:cs typeface="Times New Roman"/>
                        </a:rPr>
                        <a:t>Remedial Action</a:t>
                      </a:r>
                      <a:r>
                        <a:rPr lang="en-US" sz="1400" b="0" baseline="0" dirty="0" smtClean="0">
                          <a:effectLst/>
                          <a:latin typeface="Century Gothic" pitchFamily="34" charset="0"/>
                          <a:ea typeface="Arial Unicode MS"/>
                          <a:cs typeface="Times New Roman"/>
                        </a:rPr>
                        <a:t> is required to avoid this.</a:t>
                      </a:r>
                      <a:endParaRPr lang="en-US" sz="1400" b="1" dirty="0" smtClean="0">
                        <a:effectLst/>
                        <a:latin typeface="Century Gothic" pitchFamily="34" charset="0"/>
                        <a:ea typeface="Arial Unicode MS"/>
                        <a:cs typeface="Times New Roman"/>
                      </a:endParaRPr>
                    </a:p>
                  </a:txBody>
                  <a:tcPr marL="68580" marR="68580" marT="9518" marB="0" anchor="ctr">
                    <a:solidFill>
                      <a:srgbClr val="FFC000"/>
                    </a:solidFill>
                  </a:tcPr>
                </a:tc>
              </a:tr>
              <a:tr h="501794">
                <a:tc>
                  <a:txBody>
                    <a:bodyPr/>
                    <a:lstStyle/>
                    <a:p>
                      <a:pPr algn="just">
                        <a:lnSpc>
                          <a:spcPct val="100000"/>
                        </a:lnSpc>
                        <a:spcAft>
                          <a:spcPts val="0"/>
                        </a:spcAft>
                      </a:pPr>
                      <a:r>
                        <a:rPr lang="en-US" sz="1400" b="1" dirty="0">
                          <a:effectLst/>
                          <a:latin typeface="Century Gothic" pitchFamily="34" charset="0"/>
                          <a:ea typeface="Arial Unicode MS"/>
                          <a:cs typeface="Times New Roman"/>
                        </a:rPr>
                        <a:t>TARGET NOT </a:t>
                      </a:r>
                      <a:r>
                        <a:rPr lang="en-US" sz="1400" b="1" dirty="0" smtClean="0">
                          <a:effectLst/>
                          <a:latin typeface="Century Gothic" pitchFamily="34" charset="0"/>
                          <a:ea typeface="Arial Unicode MS"/>
                          <a:cs typeface="Times New Roman"/>
                        </a:rPr>
                        <a:t>ACHIEVED</a:t>
                      </a:r>
                    </a:p>
                  </a:txBody>
                  <a:tcPr marL="68580" marR="68580" marT="9518" marB="0" anchor="ctr">
                    <a:solidFill>
                      <a:schemeClr val="bg1">
                        <a:lumMod val="85000"/>
                      </a:schemeClr>
                    </a:solidFill>
                  </a:tcPr>
                </a:tc>
                <a:tc>
                  <a:txBody>
                    <a:bodyPr/>
                    <a:lstStyle/>
                    <a:p>
                      <a:pPr algn="ctr">
                        <a:lnSpc>
                          <a:spcPct val="100000"/>
                        </a:lnSpc>
                        <a:spcAft>
                          <a:spcPts val="0"/>
                        </a:spcAft>
                      </a:pPr>
                      <a:r>
                        <a:rPr lang="en-US" sz="1400" b="1" dirty="0">
                          <a:effectLst/>
                          <a:latin typeface="Century Gothic" pitchFamily="34" charset="0"/>
                          <a:ea typeface="Arial Unicode MS"/>
                          <a:cs typeface="Times New Roman"/>
                        </a:rPr>
                        <a:t>0</a:t>
                      </a:r>
                      <a:r>
                        <a:rPr lang="en-US" sz="1400" b="1" dirty="0" smtClean="0">
                          <a:effectLst/>
                          <a:latin typeface="Century Gothic" pitchFamily="34" charset="0"/>
                          <a:ea typeface="Arial Unicode MS"/>
                          <a:cs typeface="Times New Roman"/>
                        </a:rPr>
                        <a:t>% - 49</a:t>
                      </a:r>
                      <a:r>
                        <a:rPr lang="en-US" sz="1400" b="1" dirty="0">
                          <a:effectLst/>
                          <a:latin typeface="Century Gothic" pitchFamily="34" charset="0"/>
                          <a:ea typeface="Arial Unicode MS"/>
                          <a:cs typeface="Times New Roman"/>
                        </a:rPr>
                        <a:t>% </a:t>
                      </a:r>
                      <a:endParaRPr lang="en-US" sz="1400" b="1" dirty="0" smtClean="0">
                        <a:effectLst/>
                        <a:latin typeface="Century Gothic" pitchFamily="34" charset="0"/>
                        <a:ea typeface="Arial Unicode MS"/>
                        <a:cs typeface="Times New Roman"/>
                      </a:endParaRPr>
                    </a:p>
                    <a:p>
                      <a:pPr algn="ctr">
                        <a:lnSpc>
                          <a:spcPct val="100000"/>
                        </a:lnSpc>
                        <a:spcAft>
                          <a:spcPts val="0"/>
                        </a:spcAft>
                      </a:pPr>
                      <a:r>
                        <a:rPr lang="en-US" sz="1400" b="1" dirty="0" smtClean="0">
                          <a:effectLst/>
                          <a:latin typeface="Century Gothic" pitchFamily="34" charset="0"/>
                          <a:ea typeface="Arial Unicode MS"/>
                          <a:cs typeface="Times New Roman"/>
                        </a:rPr>
                        <a:t>(</a:t>
                      </a:r>
                      <a:r>
                        <a:rPr lang="en-US" sz="1400" b="1" dirty="0">
                          <a:effectLst/>
                          <a:latin typeface="Century Gothic" pitchFamily="34" charset="0"/>
                          <a:ea typeface="Arial Unicode MS"/>
                          <a:cs typeface="Times New Roman"/>
                        </a:rPr>
                        <a:t>less than 50</a:t>
                      </a:r>
                      <a:r>
                        <a:rPr lang="en-US" sz="1400" b="1" dirty="0" smtClean="0">
                          <a:effectLst/>
                          <a:latin typeface="Century Gothic" pitchFamily="34" charset="0"/>
                          <a:ea typeface="Arial Unicode MS"/>
                          <a:cs typeface="Times New Roman"/>
                        </a:rPr>
                        <a:t>%)</a:t>
                      </a:r>
                    </a:p>
                  </a:txBody>
                  <a:tcPr marL="68580" marR="68580" marT="9518" marB="0" anchor="ctr">
                    <a:solidFill>
                      <a:srgbClr val="FF0000"/>
                    </a:solidFill>
                  </a:tcPr>
                </a:tc>
                <a:tc>
                  <a:txBody>
                    <a:bodyPr/>
                    <a:lstStyle/>
                    <a:p>
                      <a:pPr algn="just">
                        <a:lnSpc>
                          <a:spcPct val="100000"/>
                        </a:lnSpc>
                        <a:spcAft>
                          <a:spcPts val="0"/>
                        </a:spcAft>
                      </a:pPr>
                      <a:r>
                        <a:rPr lang="en-US" sz="1400" b="1" dirty="0" smtClean="0">
                          <a:effectLst/>
                          <a:latin typeface="Century Gothic" pitchFamily="34" charset="0"/>
                          <a:ea typeface="Arial Unicode MS"/>
                          <a:cs typeface="Times New Roman"/>
                        </a:rPr>
                        <a:t>Certainty</a:t>
                      </a:r>
                      <a:r>
                        <a:rPr lang="en-US" sz="1400" b="0" dirty="0" smtClean="0">
                          <a:effectLst/>
                          <a:latin typeface="Century Gothic" pitchFamily="34" charset="0"/>
                          <a:ea typeface="Arial Unicode MS"/>
                          <a:cs typeface="Times New Roman"/>
                        </a:rPr>
                        <a:t>, that targets were not achieved.</a:t>
                      </a:r>
                      <a:r>
                        <a:rPr lang="en-US" sz="1400" b="0" baseline="0" dirty="0" smtClean="0">
                          <a:effectLst/>
                          <a:latin typeface="Century Gothic" pitchFamily="34" charset="0"/>
                          <a:ea typeface="Arial Unicode MS"/>
                          <a:cs typeface="Times New Roman"/>
                        </a:rPr>
                        <a:t> </a:t>
                      </a:r>
                      <a:r>
                        <a:rPr lang="en-US" sz="1400" b="1" baseline="0" dirty="0" smtClean="0">
                          <a:effectLst/>
                          <a:latin typeface="Century Gothic" pitchFamily="34" charset="0"/>
                          <a:ea typeface="Arial Unicode MS"/>
                          <a:cs typeface="Times New Roman"/>
                        </a:rPr>
                        <a:t>Major Remedial Action</a:t>
                      </a:r>
                      <a:r>
                        <a:rPr lang="en-US" sz="1400" b="0" baseline="0" dirty="0" smtClean="0">
                          <a:effectLst/>
                          <a:latin typeface="Century Gothic" pitchFamily="34" charset="0"/>
                          <a:ea typeface="Arial Unicode MS"/>
                          <a:cs typeface="Times New Roman"/>
                        </a:rPr>
                        <a:t> and </a:t>
                      </a:r>
                      <a:r>
                        <a:rPr lang="en-US" sz="1400" b="1" baseline="0" dirty="0" smtClean="0">
                          <a:effectLst/>
                          <a:latin typeface="Century Gothic" pitchFamily="34" charset="0"/>
                          <a:ea typeface="Arial Unicode MS"/>
                          <a:cs typeface="Times New Roman"/>
                        </a:rPr>
                        <a:t>Urgent Intervention</a:t>
                      </a:r>
                      <a:r>
                        <a:rPr lang="en-US" sz="1400" b="0" baseline="0" dirty="0" smtClean="0">
                          <a:effectLst/>
                          <a:latin typeface="Century Gothic" pitchFamily="34" charset="0"/>
                          <a:ea typeface="Arial Unicode MS"/>
                          <a:cs typeface="Times New Roman"/>
                        </a:rPr>
                        <a:t> is required.</a:t>
                      </a:r>
                      <a:endParaRPr lang="en-US" sz="1400" b="1" dirty="0" smtClean="0">
                        <a:effectLst/>
                        <a:latin typeface="Century Gothic" pitchFamily="34" charset="0"/>
                        <a:ea typeface="Arial Unicode MS"/>
                        <a:cs typeface="Times New Roman"/>
                      </a:endParaRPr>
                    </a:p>
                  </a:txBody>
                  <a:tcPr marL="68580" marR="68580" marT="9518" marB="0" anchor="ctr">
                    <a:solidFill>
                      <a:srgbClr val="FF0000"/>
                    </a:solidFill>
                  </a:tcPr>
                </a:tc>
              </a:tr>
            </a:tbl>
          </a:graphicData>
        </a:graphic>
      </p:graphicFrame>
      <p:sp>
        <p:nvSpPr>
          <p:cNvPr id="5139" name="Rectangle 3"/>
          <p:cNvSpPr>
            <a:spLocks noChangeArrowheads="1"/>
          </p:cNvSpPr>
          <p:nvPr/>
        </p:nvSpPr>
        <p:spPr bwMode="auto">
          <a:xfrm>
            <a:off x="1165024" y="3803526"/>
            <a:ext cx="6694186"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r>
              <a:rPr lang="en-ZA" altLang="en-US" sz="1600" b="1" dirty="0">
                <a:latin typeface="Century Gothic" pitchFamily="34" charset="0"/>
              </a:rPr>
              <a:t>Departmental </a:t>
            </a:r>
            <a:r>
              <a:rPr lang="en-ZA" altLang="en-US" sz="1600" b="1" dirty="0" smtClean="0">
                <a:latin typeface="Century Gothic" pitchFamily="34" charset="0"/>
              </a:rPr>
              <a:t>Performance </a:t>
            </a:r>
            <a:r>
              <a:rPr lang="en-ZA" altLang="en-US" sz="1600" b="1" dirty="0">
                <a:latin typeface="Century Gothic" pitchFamily="34" charset="0"/>
              </a:rPr>
              <a:t>= </a:t>
            </a:r>
            <a:r>
              <a:rPr lang="en-ZA" altLang="en-US" sz="1600" b="1" u="sng" dirty="0" smtClean="0">
                <a:latin typeface="Century Gothic" pitchFamily="34" charset="0"/>
              </a:rPr>
              <a:t>No</a:t>
            </a:r>
            <a:r>
              <a:rPr lang="en-ZA" altLang="en-US" sz="1600" b="1" u="sng" dirty="0">
                <a:latin typeface="Century Gothic" pitchFamily="34" charset="0"/>
              </a:rPr>
              <a:t>. of  targets </a:t>
            </a:r>
            <a:r>
              <a:rPr lang="en-ZA" altLang="en-US" sz="1600" b="1" u="sng" dirty="0" smtClean="0">
                <a:latin typeface="Century Gothic" pitchFamily="34" charset="0"/>
              </a:rPr>
              <a:t>achieved</a:t>
            </a:r>
            <a:r>
              <a:rPr lang="en-ZA" altLang="en-US" sz="1600" b="1" dirty="0" smtClean="0">
                <a:latin typeface="Century Gothic" pitchFamily="34" charset="0"/>
              </a:rPr>
              <a:t> </a:t>
            </a:r>
            <a:r>
              <a:rPr lang="en-ZA" altLang="en-US" sz="1600" b="1" dirty="0">
                <a:latin typeface="Century Gothic" pitchFamily="34" charset="0"/>
              </a:rPr>
              <a:t>x 100       </a:t>
            </a:r>
          </a:p>
          <a:p>
            <a:pPr algn="just" eaLnBrk="1" hangingPunct="1"/>
            <a:r>
              <a:rPr lang="en-ZA" altLang="en-US" sz="1600" b="1" dirty="0">
                <a:latin typeface="Century Gothic" pitchFamily="34" charset="0"/>
              </a:rPr>
              <a:t>		                     	     </a:t>
            </a:r>
            <a:r>
              <a:rPr lang="en-ZA" altLang="en-US" sz="1600" b="1" dirty="0" smtClean="0">
                <a:latin typeface="Century Gothic" pitchFamily="34" charset="0"/>
              </a:rPr>
              <a:t>         Total </a:t>
            </a:r>
            <a:r>
              <a:rPr lang="en-ZA" altLang="en-US" sz="1600" b="1" dirty="0">
                <a:latin typeface="Century Gothic" pitchFamily="34" charset="0"/>
              </a:rPr>
              <a:t>no of targets set</a:t>
            </a:r>
          </a:p>
        </p:txBody>
      </p:sp>
      <p:sp>
        <p:nvSpPr>
          <p:cNvPr id="6" name="Rectangle 3"/>
          <p:cNvSpPr>
            <a:spLocks noChangeArrowheads="1"/>
          </p:cNvSpPr>
          <p:nvPr/>
        </p:nvSpPr>
        <p:spPr bwMode="auto">
          <a:xfrm>
            <a:off x="203200" y="3070925"/>
            <a:ext cx="8686157"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ZA" altLang="en-US" b="1" dirty="0" smtClean="0">
                <a:latin typeface="Century Gothic" pitchFamily="34" charset="0"/>
              </a:rPr>
              <a:t>For targets on budget expenditure and invoices paid within 30 days the achievement must be 100%.</a:t>
            </a:r>
            <a:endParaRPr lang="en-ZA" altLang="en-US" b="1" dirty="0">
              <a:latin typeface="Century Gothic" pitchFamily="34" charset="0"/>
            </a:endParaRPr>
          </a:p>
        </p:txBody>
      </p:sp>
    </p:spTree>
    <p:extLst>
      <p:ext uri="{BB962C8B-B14F-4D97-AF65-F5344CB8AC3E}">
        <p14:creationId xmlns:p14="http://schemas.microsoft.com/office/powerpoint/2010/main" xmlns="" val="2371531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4: RESTITUTION</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1302083394"/>
              </p:ext>
            </p:extLst>
          </p:nvPr>
        </p:nvGraphicFramePr>
        <p:xfrm>
          <a:off x="99879" y="581710"/>
          <a:ext cx="8869753" cy="4581394"/>
        </p:xfrm>
        <a:graphic>
          <a:graphicData uri="http://schemas.openxmlformats.org/drawingml/2006/table">
            <a:tbl>
              <a:tblPr>
                <a:tableStyleId>{5C22544A-7EE6-4342-B048-85BDC9FD1C3A}</a:tableStyleId>
              </a:tblPr>
              <a:tblGrid>
                <a:gridCol w="1161762"/>
                <a:gridCol w="625032"/>
                <a:gridCol w="798654"/>
                <a:gridCol w="544707"/>
                <a:gridCol w="524786"/>
                <a:gridCol w="1133098"/>
                <a:gridCol w="667118"/>
                <a:gridCol w="1205943"/>
                <a:gridCol w="1167456"/>
                <a:gridCol w="1041197"/>
              </a:tblGrid>
              <a:tr h="72754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p>
                      <a:pPr marL="0" marR="0" indent="0" algn="l"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tc>
              </a:tr>
              <a:tr h="391723">
                <a:tc>
                  <a:txBody>
                    <a:bodyPr/>
                    <a:lstStyle/>
                    <a:p>
                      <a:r>
                        <a:rPr lang="en-ZA" sz="1000" b="0" kern="1200" dirty="0" smtClean="0">
                          <a:solidFill>
                            <a:schemeClr val="dk1"/>
                          </a:solidFill>
                          <a:effectLst/>
                          <a:latin typeface="Century Gothic" pitchFamily="34" charset="0"/>
                          <a:ea typeface="Calibri"/>
                          <a:cs typeface="Calibri"/>
                        </a:rPr>
                        <a:t>Number of land claims settled</a:t>
                      </a:r>
                      <a:endParaRPr lang="en-US" sz="1000" b="0"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463</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 92</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algn="ctr" fontAlgn="b"/>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38</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139</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000" b="1" dirty="0" smtClean="0">
                          <a:latin typeface="Century Gothic" charset="0"/>
                          <a:ea typeface="Century Gothic" charset="0"/>
                          <a:cs typeface="Century Gothic" charset="0"/>
                        </a:rPr>
                        <a:t>146</a:t>
                      </a:r>
                      <a:endParaRPr lang="en-US" sz="1000" b="1" dirty="0">
                        <a:latin typeface="Century Gothic" charset="0"/>
                        <a:ea typeface="Century Gothic" charset="0"/>
                        <a:cs typeface="Century Gothic" charset="0"/>
                      </a:endParaRPr>
                    </a:p>
                  </a:txBody>
                  <a:tcPr marL="45091" marR="45091" marT="12705" marB="0">
                    <a:solidFill>
                      <a:srgbClr val="009545"/>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7</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lvl1pPr defTabSz="457200" eaLnBrk="0" hangingPunct="0">
                        <a:spcBef>
                          <a:spcPct val="20000"/>
                        </a:spcBef>
                        <a:buFont typeface="Arial" charset="0"/>
                        <a:defRPr sz="2800">
                          <a:solidFill>
                            <a:schemeClr val="tx1"/>
                          </a:solidFill>
                          <a:latin typeface="Calibri" charset="0"/>
                        </a:defRPr>
                      </a:lvl1pPr>
                      <a:lvl2pPr marL="742950" indent="-285750" defTabSz="457200" eaLnBrk="0" hangingPunct="0">
                        <a:spcBef>
                          <a:spcPct val="20000"/>
                        </a:spcBef>
                        <a:buFont typeface="Arial" charset="0"/>
                        <a:defRPr sz="2400">
                          <a:solidFill>
                            <a:schemeClr val="tx1"/>
                          </a:solidFill>
                          <a:latin typeface="Calibri" charset="0"/>
                        </a:defRPr>
                      </a:lvl2pPr>
                      <a:lvl3pPr marL="1143000" indent="-228600" defTabSz="457200" eaLnBrk="0" hangingPunct="0">
                        <a:spcBef>
                          <a:spcPct val="20000"/>
                        </a:spcBef>
                        <a:buFont typeface="Arial" charset="0"/>
                        <a:defRPr sz="2000">
                          <a:solidFill>
                            <a:schemeClr val="tx1"/>
                          </a:solidFill>
                          <a:latin typeface="Calibri" charset="0"/>
                        </a:defRPr>
                      </a:lvl3pPr>
                      <a:lvl4pPr marL="1600200" indent="-228600" defTabSz="457200" eaLnBrk="0" hangingPunct="0">
                        <a:spcBef>
                          <a:spcPct val="20000"/>
                        </a:spcBef>
                        <a:buFont typeface="Arial" charset="0"/>
                        <a:defRPr>
                          <a:solidFill>
                            <a:schemeClr val="tx1"/>
                          </a:solidFill>
                          <a:latin typeface="Calibri" charset="0"/>
                        </a:defRPr>
                      </a:lvl4pPr>
                      <a:lvl5pPr marL="2057400" indent="-228600" defTabSz="457200" eaLnBrk="0" hangingPunct="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0" i="0" u="none" strike="noStrike" cap="none" normalizeH="0" baseline="0" dirty="0" smtClean="0">
                          <a:ln>
                            <a:noFill/>
                          </a:ln>
                          <a:solidFill>
                            <a:schemeClr val="tx1"/>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chemeClr val="tx1"/>
                        </a:solidFill>
                        <a:effectLst/>
                        <a:latin typeface="Century Gothic" charset="0"/>
                        <a:ea typeface="Century Gothic" charset="0"/>
                        <a:cs typeface="Century Gothic" charset="0"/>
                      </a:endParaRPr>
                    </a:p>
                  </a:txBody>
                  <a:tcPr marL="0" marR="0" marT="0" marB="0" horzOverflow="overflow"/>
                </a:tc>
                <a:tc>
                  <a:txBody>
                    <a:bodyPr/>
                    <a:lstStyle>
                      <a:lvl1pPr defTabSz="457200" eaLnBrk="0" hangingPunct="0">
                        <a:spcBef>
                          <a:spcPct val="20000"/>
                        </a:spcBef>
                        <a:buFont typeface="Arial" charset="0"/>
                        <a:defRPr sz="2800">
                          <a:solidFill>
                            <a:schemeClr val="tx1"/>
                          </a:solidFill>
                          <a:latin typeface="Calibri" charset="0"/>
                        </a:defRPr>
                      </a:lvl1pPr>
                      <a:lvl2pPr marL="742950" indent="-285750" defTabSz="457200" eaLnBrk="0" hangingPunct="0">
                        <a:spcBef>
                          <a:spcPct val="20000"/>
                        </a:spcBef>
                        <a:buFont typeface="Arial" charset="0"/>
                        <a:defRPr sz="2400">
                          <a:solidFill>
                            <a:schemeClr val="tx1"/>
                          </a:solidFill>
                          <a:latin typeface="Calibri" charset="0"/>
                        </a:defRPr>
                      </a:lvl2pPr>
                      <a:lvl3pPr marL="1143000" indent="-228600" defTabSz="457200" eaLnBrk="0" hangingPunct="0">
                        <a:spcBef>
                          <a:spcPct val="20000"/>
                        </a:spcBef>
                        <a:buFont typeface="Arial" charset="0"/>
                        <a:defRPr sz="2000">
                          <a:solidFill>
                            <a:schemeClr val="tx1"/>
                          </a:solidFill>
                          <a:latin typeface="Calibri" charset="0"/>
                        </a:defRPr>
                      </a:lvl3pPr>
                      <a:lvl4pPr marL="1600200" indent="-228600" defTabSz="457200" eaLnBrk="0" hangingPunct="0">
                        <a:spcBef>
                          <a:spcPct val="20000"/>
                        </a:spcBef>
                        <a:buFont typeface="Arial" charset="0"/>
                        <a:defRPr>
                          <a:solidFill>
                            <a:schemeClr val="tx1"/>
                          </a:solidFill>
                          <a:latin typeface="Calibri" charset="0"/>
                        </a:defRPr>
                      </a:lvl4pPr>
                      <a:lvl5pPr marL="2057400" indent="-228600" defTabSz="457200" eaLnBrk="0" hangingPunct="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t" latinLnBrk="0" hangingPunct="1">
                        <a:lnSpc>
                          <a:spcPct val="100000"/>
                        </a:lnSpc>
                        <a:spcBef>
                          <a:spcPct val="0"/>
                        </a:spcBef>
                        <a:spcAft>
                          <a:spcPct val="0"/>
                        </a:spcAft>
                        <a:buClrTx/>
                        <a:buSzTx/>
                        <a:buFontTx/>
                        <a:buNone/>
                        <a:tabLst/>
                        <a:defRPr/>
                      </a:pPr>
                      <a:r>
                        <a:rPr kumimoji="0" lang="en-ZA" altLang="en-US" sz="1000" b="0" i="0" u="none" strike="noStrike" cap="none" normalizeH="0" baseline="0" dirty="0" smtClean="0">
                          <a:ln>
                            <a:noFill/>
                          </a:ln>
                          <a:solidFill>
                            <a:schemeClr val="tx1"/>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1" i="0" u="none" strike="noStrike" cap="none" normalizeH="0" baseline="0" dirty="0" smtClean="0">
                          <a:ln>
                            <a:noFill/>
                          </a:ln>
                          <a:solidFill>
                            <a:srgbClr val="000000"/>
                          </a:solidFill>
                          <a:effectLst/>
                          <a:latin typeface="Century Gothic" charset="0"/>
                          <a:ea typeface="Century Gothic" charset="0"/>
                          <a:cs typeface="Century Gothic" charset="0"/>
                        </a:rPr>
                        <a:t>184 (</a:t>
                      </a:r>
                      <a:r>
                        <a:rPr kumimoji="0" lang="en-ZA" altLang="en-US" sz="1000" b="1" i="0" u="none" strike="noStrike" cap="none" normalizeH="0" baseline="0" dirty="0" smtClean="0">
                          <a:ln>
                            <a:noFill/>
                          </a:ln>
                          <a:solidFill>
                            <a:srgbClr val="FF0000"/>
                          </a:solidFill>
                          <a:effectLst/>
                          <a:latin typeface="Century Gothic" charset="0"/>
                          <a:ea typeface="Century Gothic" charset="0"/>
                          <a:cs typeface="Century Gothic" charset="0"/>
                        </a:rPr>
                        <a:t>-47</a:t>
                      </a:r>
                      <a:r>
                        <a:rPr kumimoji="0" lang="en-ZA" altLang="en-US" sz="1000" b="1" i="0" u="none" strike="noStrike" cap="none" normalizeH="0" baseline="0" dirty="0" smtClean="0">
                          <a:ln>
                            <a:noFill/>
                          </a:ln>
                          <a:solidFill>
                            <a:srgbClr val="000000"/>
                          </a:solidFill>
                          <a:effectLst/>
                          <a:latin typeface="Century Gothic" charset="0"/>
                          <a:ea typeface="Century Gothic" charset="0"/>
                          <a:cs typeface="Century Gothic" charset="0"/>
                        </a:rPr>
                        <a:t>)</a:t>
                      </a:r>
                      <a:endParaRPr kumimoji="0" lang="en-ZA" altLang="en-US" sz="1000" b="1"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solidFill>
                      <a:srgbClr val="FFC000"/>
                    </a:solidFill>
                  </a:tcPr>
                </a:tc>
              </a:tr>
              <a:tr h="408983">
                <a:tc>
                  <a:txBody>
                    <a:bodyPr/>
                    <a:lstStyle/>
                    <a:p>
                      <a:r>
                        <a:rPr lang="en-ZA" sz="1000" b="0" kern="1200" dirty="0" smtClean="0">
                          <a:solidFill>
                            <a:schemeClr val="tx1"/>
                          </a:solidFill>
                          <a:effectLst/>
                          <a:latin typeface="Century Gothic" pitchFamily="34" charset="0"/>
                          <a:ea typeface="Calibri"/>
                          <a:cs typeface="Calibri"/>
                        </a:rPr>
                        <a:t>Number of land claims finalised</a:t>
                      </a:r>
                      <a:endParaRPr lang="en-US" sz="1000" b="0" kern="1200" dirty="0" smtClean="0">
                        <a:solidFill>
                          <a:schemeClr val="tx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373</a:t>
                      </a:r>
                      <a:endParaRPr lang="en-ZA" sz="1000" b="0" kern="1200" baseline="0" dirty="0">
                        <a:solidFill>
                          <a:schemeClr val="tx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tx1"/>
                          </a:solidFill>
                          <a:effectLst/>
                          <a:latin typeface="Century Gothic" pitchFamily="34" charset="0"/>
                          <a:ea typeface="Calibri"/>
                          <a:cs typeface="Calibri"/>
                        </a:rPr>
                        <a:t> 74</a:t>
                      </a:r>
                      <a:endParaRPr lang="en-ZA" sz="1000" b="0" kern="1200" baseline="0" dirty="0">
                        <a:solidFill>
                          <a:schemeClr val="tx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smtClean="0">
                          <a:solidFill>
                            <a:schemeClr val="tx1"/>
                          </a:solidFill>
                          <a:effectLst/>
                          <a:latin typeface="Century Gothic" panose="020B0502020202020204" pitchFamily="34" charset="0"/>
                        </a:rPr>
                        <a:t>57</a:t>
                      </a:r>
                      <a:endParaRPr lang="en-ZA" sz="1000" b="1" i="0" u="none" strike="noStrike" dirty="0">
                        <a:solidFill>
                          <a:schemeClr val="tx1"/>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chemeClr val="tx1"/>
                          </a:solidFill>
                          <a:effectLst/>
                          <a:latin typeface="Century Gothic" panose="020B0502020202020204" pitchFamily="34" charset="0"/>
                        </a:rPr>
                        <a:t>111</a:t>
                      </a:r>
                      <a:endParaRPr lang="en-ZA" sz="1000" b="0" i="0" u="none" strike="noStrike" dirty="0">
                        <a:solidFill>
                          <a:schemeClr val="tx1"/>
                        </a:solidFill>
                        <a:effectLst/>
                        <a:latin typeface="Century Gothic" panose="020B0502020202020204" pitchFamily="34" charset="0"/>
                      </a:endParaRPr>
                    </a:p>
                  </a:txBody>
                  <a:tcPr marL="9525" marR="9525" marT="9525"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000" b="1" dirty="0" smtClean="0">
                          <a:solidFill>
                            <a:schemeClr val="tx1"/>
                          </a:solidFill>
                          <a:latin typeface="Century Gothic" charset="0"/>
                          <a:ea typeface="Century Gothic" charset="0"/>
                          <a:cs typeface="Century Gothic" charset="0"/>
                        </a:rPr>
                        <a:t>130</a:t>
                      </a:r>
                      <a:endParaRPr lang="en-US" sz="1000" b="1" dirty="0">
                        <a:solidFill>
                          <a:schemeClr val="tx1"/>
                        </a:solidFill>
                        <a:latin typeface="Century Gothic" charset="0"/>
                        <a:ea typeface="Century Gothic" charset="0"/>
                        <a:cs typeface="Century Gothic" charset="0"/>
                      </a:endParaRPr>
                    </a:p>
                  </a:txBody>
                  <a:tcPr marL="45091" marR="45091" marT="12705" marB="0">
                    <a:solidFill>
                      <a:srgbClr val="009644"/>
                    </a:solidFill>
                  </a:tcPr>
                </a:tc>
                <a:tc>
                  <a:txBody>
                    <a:bodyPr/>
                    <a:lstStyle/>
                    <a:p>
                      <a:pPr algn="ctr" fontAlgn="b"/>
                      <a:r>
                        <a:rPr lang="en-ZA" sz="1000" b="0" i="0" u="none" strike="noStrike" dirty="0" smtClean="0">
                          <a:solidFill>
                            <a:schemeClr val="tx1"/>
                          </a:solidFill>
                          <a:effectLst/>
                          <a:latin typeface="Century Gothic" panose="020B0502020202020204" pitchFamily="34" charset="0"/>
                        </a:rPr>
                        <a:t>19</a:t>
                      </a:r>
                      <a:endParaRPr lang="en-ZA" sz="1000" b="0" i="0" u="none" strike="noStrike" dirty="0">
                        <a:solidFill>
                          <a:schemeClr val="tx1"/>
                        </a:solidFill>
                        <a:effectLst/>
                        <a:latin typeface="Century Gothic" panose="020B0502020202020204" pitchFamily="34" charset="0"/>
                      </a:endParaRPr>
                    </a:p>
                  </a:txBody>
                  <a:tcPr marL="9525" marR="9525" marT="9525" marB="0"/>
                </a:tc>
                <a:tc>
                  <a:txBody>
                    <a:bodyPr/>
                    <a:lstStyle>
                      <a:lvl1pPr defTabSz="457200" eaLnBrk="0" hangingPunct="0">
                        <a:spcBef>
                          <a:spcPct val="20000"/>
                        </a:spcBef>
                        <a:buFont typeface="Arial" charset="0"/>
                        <a:defRPr sz="2800">
                          <a:solidFill>
                            <a:schemeClr val="tx1"/>
                          </a:solidFill>
                          <a:latin typeface="Calibri" charset="0"/>
                        </a:defRPr>
                      </a:lvl1pPr>
                      <a:lvl2pPr marL="742950" indent="-285750" defTabSz="457200" eaLnBrk="0" hangingPunct="0">
                        <a:spcBef>
                          <a:spcPct val="20000"/>
                        </a:spcBef>
                        <a:buFont typeface="Arial" charset="0"/>
                        <a:defRPr sz="2400">
                          <a:solidFill>
                            <a:schemeClr val="tx1"/>
                          </a:solidFill>
                          <a:latin typeface="Calibri" charset="0"/>
                        </a:defRPr>
                      </a:lvl2pPr>
                      <a:lvl3pPr marL="1143000" indent="-228600" defTabSz="457200" eaLnBrk="0" hangingPunct="0">
                        <a:spcBef>
                          <a:spcPct val="20000"/>
                        </a:spcBef>
                        <a:buFont typeface="Arial" charset="0"/>
                        <a:defRPr sz="2000">
                          <a:solidFill>
                            <a:schemeClr val="tx1"/>
                          </a:solidFill>
                          <a:latin typeface="Calibri" charset="0"/>
                        </a:defRPr>
                      </a:lvl3pPr>
                      <a:lvl4pPr marL="1600200" indent="-228600" defTabSz="457200" eaLnBrk="0" hangingPunct="0">
                        <a:spcBef>
                          <a:spcPct val="20000"/>
                        </a:spcBef>
                        <a:buFont typeface="Arial" charset="0"/>
                        <a:defRPr>
                          <a:solidFill>
                            <a:schemeClr val="tx1"/>
                          </a:solidFill>
                          <a:latin typeface="Calibri" charset="0"/>
                        </a:defRPr>
                      </a:lvl4pPr>
                      <a:lvl5pPr marL="2057400" indent="-228600" defTabSz="457200" eaLnBrk="0" hangingPunct="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0" i="0" u="none" strike="noStrike" cap="none" normalizeH="0" baseline="0" dirty="0" smtClean="0">
                          <a:ln>
                            <a:noFill/>
                          </a:ln>
                          <a:solidFill>
                            <a:schemeClr val="tx1"/>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chemeClr val="tx1"/>
                        </a:solidFill>
                        <a:effectLst/>
                        <a:latin typeface="Century Gothic" charset="0"/>
                        <a:ea typeface="Century Gothic" charset="0"/>
                        <a:cs typeface="Century Gothic" charset="0"/>
                      </a:endParaRPr>
                    </a:p>
                  </a:txBody>
                  <a:tcPr marL="0" marR="0" marT="0" marB="0" horzOverflow="overflow"/>
                </a:tc>
                <a:tc>
                  <a:txBody>
                    <a:bodyPr/>
                    <a:lstStyle>
                      <a:lvl1pPr defTabSz="457200" eaLnBrk="0" hangingPunct="0">
                        <a:spcBef>
                          <a:spcPct val="20000"/>
                        </a:spcBef>
                        <a:buFont typeface="Arial" charset="0"/>
                        <a:defRPr sz="2800">
                          <a:solidFill>
                            <a:schemeClr val="tx1"/>
                          </a:solidFill>
                          <a:latin typeface="Calibri" charset="0"/>
                        </a:defRPr>
                      </a:lvl1pPr>
                      <a:lvl2pPr marL="742950" indent="-285750" defTabSz="457200" eaLnBrk="0" hangingPunct="0">
                        <a:spcBef>
                          <a:spcPct val="20000"/>
                        </a:spcBef>
                        <a:buFont typeface="Arial" charset="0"/>
                        <a:defRPr sz="2400">
                          <a:solidFill>
                            <a:schemeClr val="tx1"/>
                          </a:solidFill>
                          <a:latin typeface="Calibri" charset="0"/>
                        </a:defRPr>
                      </a:lvl2pPr>
                      <a:lvl3pPr marL="1143000" indent="-228600" defTabSz="457200" eaLnBrk="0" hangingPunct="0">
                        <a:spcBef>
                          <a:spcPct val="20000"/>
                        </a:spcBef>
                        <a:buFont typeface="Arial" charset="0"/>
                        <a:defRPr sz="2000">
                          <a:solidFill>
                            <a:schemeClr val="tx1"/>
                          </a:solidFill>
                          <a:latin typeface="Calibri" charset="0"/>
                        </a:defRPr>
                      </a:lvl3pPr>
                      <a:lvl4pPr marL="1600200" indent="-228600" defTabSz="457200" eaLnBrk="0" hangingPunct="0">
                        <a:spcBef>
                          <a:spcPct val="20000"/>
                        </a:spcBef>
                        <a:buFont typeface="Arial" charset="0"/>
                        <a:defRPr>
                          <a:solidFill>
                            <a:schemeClr val="tx1"/>
                          </a:solidFill>
                          <a:latin typeface="Calibri" charset="0"/>
                        </a:defRPr>
                      </a:lvl4pPr>
                      <a:lvl5pPr marL="2057400" indent="-228600" defTabSz="457200" eaLnBrk="0" hangingPunct="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t" latinLnBrk="0" hangingPunct="1">
                        <a:lnSpc>
                          <a:spcPct val="100000"/>
                        </a:lnSpc>
                        <a:spcBef>
                          <a:spcPct val="0"/>
                        </a:spcBef>
                        <a:spcAft>
                          <a:spcPct val="0"/>
                        </a:spcAft>
                        <a:buClrTx/>
                        <a:buSzTx/>
                        <a:buFontTx/>
                        <a:buNone/>
                        <a:tabLst/>
                        <a:defRPr/>
                      </a:pPr>
                      <a:r>
                        <a:rPr kumimoji="0" lang="en-ZA" altLang="en-US" sz="1000" b="0" i="0" u="none" strike="noStrike" cap="none" normalizeH="0" baseline="0" dirty="0" smtClean="0">
                          <a:ln>
                            <a:noFill/>
                          </a:ln>
                          <a:solidFill>
                            <a:schemeClr val="tx1"/>
                          </a:solidFill>
                          <a:effectLst/>
                          <a:latin typeface="Century Gothic" charset="0"/>
                          <a:ea typeface="Century Gothic" charset="0"/>
                          <a:cs typeface="Century Gothic" charset="0"/>
                        </a:rPr>
                        <a:t>None.</a:t>
                      </a:r>
                    </a:p>
                  </a:txBody>
                  <a:tcPr marL="0" marR="0" marT="0" marB="0" horzOverflow="overflow"/>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1" i="0" u="none" strike="noStrike" cap="none" normalizeH="0" baseline="0" dirty="0" smtClean="0">
                          <a:ln>
                            <a:noFill/>
                          </a:ln>
                          <a:solidFill>
                            <a:schemeClr val="tx1"/>
                          </a:solidFill>
                          <a:effectLst/>
                          <a:latin typeface="Century Gothic" charset="0"/>
                          <a:ea typeface="Century Gothic" charset="0"/>
                          <a:cs typeface="Century Gothic" charset="0"/>
                        </a:rPr>
                        <a:t>187</a:t>
                      </a:r>
                      <a:endParaRPr kumimoji="0" lang="en-ZA" altLang="en-US" sz="1000" b="1" i="0" u="none" strike="noStrike" cap="none" normalizeH="0" baseline="0" dirty="0">
                        <a:ln>
                          <a:noFill/>
                        </a:ln>
                        <a:solidFill>
                          <a:schemeClr val="tx1"/>
                        </a:solidFill>
                        <a:effectLst/>
                        <a:latin typeface="Century Gothic" charset="0"/>
                        <a:ea typeface="Century Gothic" charset="0"/>
                        <a:cs typeface="Century Gothic" charset="0"/>
                      </a:endParaRPr>
                    </a:p>
                  </a:txBody>
                  <a:tcPr marL="0" marR="0" marT="0" marB="0" horzOverflow="overflow">
                    <a:solidFill>
                      <a:srgbClr val="009644"/>
                    </a:solidFill>
                  </a:tcPr>
                </a:tc>
              </a:tr>
              <a:tr h="583829">
                <a:tc>
                  <a:txBody>
                    <a:bodyPr/>
                    <a:lstStyle/>
                    <a:p>
                      <a:r>
                        <a:rPr lang="en-ZA" sz="1000" b="0" kern="1200" dirty="0" smtClean="0">
                          <a:solidFill>
                            <a:schemeClr val="dk1"/>
                          </a:solidFill>
                          <a:effectLst/>
                          <a:latin typeface="Century Gothic" pitchFamily="34" charset="0"/>
                          <a:ea typeface="Calibri"/>
                          <a:cs typeface="Calibri"/>
                        </a:rPr>
                        <a:t>Number of phased projects approved</a:t>
                      </a:r>
                      <a:endParaRPr lang="en-US" sz="1000" b="0"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62</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12</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algn="ctr" fontAlgn="b"/>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8</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18</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000" b="1" dirty="0" smtClean="0">
                          <a:latin typeface="Century Gothic" charset="0"/>
                          <a:ea typeface="Century Gothic" charset="0"/>
                          <a:cs typeface="Century Gothic" charset="0"/>
                        </a:rPr>
                        <a:t>24</a:t>
                      </a:r>
                      <a:endParaRPr lang="en-US" sz="1000" b="1" dirty="0">
                        <a:latin typeface="Century Gothic" charset="0"/>
                        <a:ea typeface="Century Gothic" charset="0"/>
                        <a:cs typeface="Century Gothic" charset="0"/>
                      </a:endParaRPr>
                    </a:p>
                  </a:txBody>
                  <a:tcPr marL="45091" marR="45091" marT="12705" marB="0">
                    <a:solidFill>
                      <a:srgbClr val="009644"/>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6</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lvl1pPr defTabSz="457200" eaLnBrk="0" hangingPunct="0">
                        <a:spcBef>
                          <a:spcPct val="20000"/>
                        </a:spcBef>
                        <a:buFont typeface="Arial" charset="0"/>
                        <a:defRPr sz="2800">
                          <a:solidFill>
                            <a:schemeClr val="tx1"/>
                          </a:solidFill>
                          <a:latin typeface="Calibri" charset="0"/>
                        </a:defRPr>
                      </a:lvl1pPr>
                      <a:lvl2pPr marL="742950" indent="-285750" defTabSz="457200" eaLnBrk="0" hangingPunct="0">
                        <a:spcBef>
                          <a:spcPct val="20000"/>
                        </a:spcBef>
                        <a:buFont typeface="Arial" charset="0"/>
                        <a:defRPr sz="2400">
                          <a:solidFill>
                            <a:schemeClr val="tx1"/>
                          </a:solidFill>
                          <a:latin typeface="Calibri" charset="0"/>
                        </a:defRPr>
                      </a:lvl2pPr>
                      <a:lvl3pPr marL="1143000" indent="-228600" defTabSz="457200" eaLnBrk="0" hangingPunct="0">
                        <a:spcBef>
                          <a:spcPct val="20000"/>
                        </a:spcBef>
                        <a:buFont typeface="Arial" charset="0"/>
                        <a:defRPr sz="2000">
                          <a:solidFill>
                            <a:schemeClr val="tx1"/>
                          </a:solidFill>
                          <a:latin typeface="Calibri" charset="0"/>
                        </a:defRPr>
                      </a:lvl3pPr>
                      <a:lvl4pPr marL="1600200" indent="-228600" defTabSz="457200" eaLnBrk="0" hangingPunct="0">
                        <a:spcBef>
                          <a:spcPct val="20000"/>
                        </a:spcBef>
                        <a:buFont typeface="Arial" charset="0"/>
                        <a:defRPr>
                          <a:solidFill>
                            <a:schemeClr val="tx1"/>
                          </a:solidFill>
                          <a:latin typeface="Calibri" charset="0"/>
                        </a:defRPr>
                      </a:lvl4pPr>
                      <a:lvl5pPr marL="2057400" indent="-228600" defTabSz="457200" eaLnBrk="0" hangingPunct="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0" i="0" u="none" strike="noStrike" cap="none" normalizeH="0" baseline="0" dirty="0" smtClean="0">
                          <a:ln>
                            <a:noFill/>
                          </a:ln>
                          <a:solidFill>
                            <a:srgbClr val="000000"/>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tc>
                <a:tc>
                  <a:txBody>
                    <a:bodyPr/>
                    <a:lstStyle>
                      <a:lvl1pPr defTabSz="457200" eaLnBrk="0" hangingPunct="0">
                        <a:spcBef>
                          <a:spcPct val="20000"/>
                        </a:spcBef>
                        <a:buFont typeface="Arial" charset="0"/>
                        <a:defRPr sz="2800">
                          <a:solidFill>
                            <a:schemeClr val="tx1"/>
                          </a:solidFill>
                          <a:latin typeface="Calibri" charset="0"/>
                        </a:defRPr>
                      </a:lvl1pPr>
                      <a:lvl2pPr marL="742950" indent="-285750" defTabSz="457200" eaLnBrk="0" hangingPunct="0">
                        <a:spcBef>
                          <a:spcPct val="20000"/>
                        </a:spcBef>
                        <a:buFont typeface="Arial" charset="0"/>
                        <a:defRPr sz="2400">
                          <a:solidFill>
                            <a:schemeClr val="tx1"/>
                          </a:solidFill>
                          <a:latin typeface="Calibri" charset="0"/>
                        </a:defRPr>
                      </a:lvl2pPr>
                      <a:lvl3pPr marL="1143000" indent="-228600" defTabSz="457200" eaLnBrk="0" hangingPunct="0">
                        <a:spcBef>
                          <a:spcPct val="20000"/>
                        </a:spcBef>
                        <a:buFont typeface="Arial" charset="0"/>
                        <a:defRPr sz="2000">
                          <a:solidFill>
                            <a:schemeClr val="tx1"/>
                          </a:solidFill>
                          <a:latin typeface="Calibri" charset="0"/>
                        </a:defRPr>
                      </a:lvl3pPr>
                      <a:lvl4pPr marL="1600200" indent="-228600" defTabSz="457200" eaLnBrk="0" hangingPunct="0">
                        <a:spcBef>
                          <a:spcPct val="20000"/>
                        </a:spcBef>
                        <a:buFont typeface="Arial" charset="0"/>
                        <a:defRPr>
                          <a:solidFill>
                            <a:schemeClr val="tx1"/>
                          </a:solidFill>
                          <a:latin typeface="Calibri" charset="0"/>
                        </a:defRPr>
                      </a:lvl4pPr>
                      <a:lvl5pPr marL="2057400" indent="-228600" defTabSz="457200" eaLnBrk="0" hangingPunct="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0" i="0" u="none" strike="noStrike" cap="none" normalizeH="0" baseline="0" dirty="0" smtClean="0">
                          <a:ln>
                            <a:noFill/>
                          </a:ln>
                          <a:solidFill>
                            <a:srgbClr val="000000"/>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1" i="0" u="none" strike="noStrike" cap="none" normalizeH="0" baseline="0" dirty="0" smtClean="0">
                          <a:ln>
                            <a:noFill/>
                          </a:ln>
                          <a:solidFill>
                            <a:srgbClr val="000000"/>
                          </a:solidFill>
                          <a:effectLst/>
                          <a:latin typeface="Century Gothic" charset="0"/>
                          <a:ea typeface="Century Gothic" charset="0"/>
                          <a:cs typeface="Century Gothic" charset="0"/>
                        </a:rPr>
                        <a:t>32</a:t>
                      </a:r>
                      <a:endParaRPr kumimoji="0" lang="en-ZA" altLang="en-US" sz="1000" b="1"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solidFill>
                      <a:srgbClr val="009545"/>
                    </a:solidFill>
                  </a:tcPr>
                </a:tc>
              </a:tr>
              <a:tr h="583829">
                <a:tc>
                  <a:txBody>
                    <a:bodyPr/>
                    <a:lstStyle/>
                    <a:p>
                      <a:r>
                        <a:rPr lang="en-ZA" sz="1000" b="0" kern="1200" dirty="0" smtClean="0">
                          <a:solidFill>
                            <a:schemeClr val="dk1"/>
                          </a:solidFill>
                          <a:effectLst/>
                          <a:latin typeface="Century Gothic" pitchFamily="34" charset="0"/>
                          <a:ea typeface="Calibri"/>
                          <a:cs typeface="Calibri"/>
                        </a:rPr>
                        <a:t>Number of claims lodged by 1998 to be researched</a:t>
                      </a:r>
                      <a:endParaRPr lang="en-US" sz="1000" b="0"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2660</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532</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195</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798</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000" b="1" dirty="0" smtClean="0">
                          <a:latin typeface="Century Gothic" charset="0"/>
                          <a:ea typeface="Century Gothic" charset="0"/>
                          <a:cs typeface="Century Gothic" charset="0"/>
                        </a:rPr>
                        <a:t>782</a:t>
                      </a:r>
                      <a:endParaRPr lang="en-US" sz="1000" b="1" dirty="0">
                        <a:latin typeface="Century Gothic" charset="0"/>
                        <a:ea typeface="Century Gothic" charset="0"/>
                        <a:cs typeface="Century Gothic" charset="0"/>
                      </a:endParaRPr>
                    </a:p>
                  </a:txBody>
                  <a:tcPr marL="45091" marR="45091" marT="12705" marB="0">
                    <a:solidFill>
                      <a:srgbClr val="009545"/>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-16</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0" i="0" u="none" strike="noStrike" cap="none" normalizeH="0" baseline="0" dirty="0" smtClean="0">
                          <a:ln>
                            <a:noFill/>
                          </a:ln>
                          <a:solidFill>
                            <a:schemeClr val="tx1"/>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0" i="0" u="none" strike="noStrike" cap="none" normalizeH="0" baseline="0" dirty="0" smtClean="0">
                          <a:ln>
                            <a:noFill/>
                          </a:ln>
                          <a:solidFill>
                            <a:schemeClr val="tx1"/>
                          </a:solidFill>
                          <a:effectLst/>
                          <a:latin typeface="Century Gothic" charset="0"/>
                          <a:ea typeface="Century Gothic" charset="0"/>
                          <a:cs typeface="Century Gothic" charset="0"/>
                        </a:rPr>
                        <a:t>None</a:t>
                      </a:r>
                      <a:endParaRPr kumimoji="0" lang="en-ZA" altLang="en-US" sz="1000" b="0"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000" b="1" i="0" u="none" strike="noStrike" cap="none" normalizeH="0" baseline="0" dirty="0" smtClean="0">
                          <a:ln>
                            <a:noFill/>
                          </a:ln>
                          <a:solidFill>
                            <a:srgbClr val="000000"/>
                          </a:solidFill>
                          <a:effectLst/>
                          <a:latin typeface="Century Gothic" charset="0"/>
                          <a:ea typeface="Century Gothic" charset="0"/>
                          <a:cs typeface="Century Gothic" charset="0"/>
                        </a:rPr>
                        <a:t>977 (</a:t>
                      </a:r>
                      <a:r>
                        <a:rPr kumimoji="0" lang="en-ZA" altLang="en-US" sz="1000" b="1" i="0" u="none" strike="noStrike" cap="none" normalizeH="0" baseline="0" dirty="0" smtClean="0">
                          <a:ln>
                            <a:noFill/>
                          </a:ln>
                          <a:solidFill>
                            <a:srgbClr val="FF0000"/>
                          </a:solidFill>
                          <a:effectLst/>
                          <a:latin typeface="Century Gothic" charset="0"/>
                          <a:ea typeface="Century Gothic" charset="0"/>
                          <a:cs typeface="Century Gothic" charset="0"/>
                        </a:rPr>
                        <a:t>-353</a:t>
                      </a:r>
                      <a:r>
                        <a:rPr kumimoji="0" lang="en-ZA" altLang="en-US" sz="1000" b="1" i="0" u="none" strike="noStrike" cap="none" normalizeH="0" baseline="0" dirty="0" smtClean="0">
                          <a:ln>
                            <a:noFill/>
                          </a:ln>
                          <a:solidFill>
                            <a:srgbClr val="000000"/>
                          </a:solidFill>
                          <a:effectLst/>
                          <a:latin typeface="Century Gothic" charset="0"/>
                          <a:ea typeface="Century Gothic" charset="0"/>
                          <a:cs typeface="Century Gothic" charset="0"/>
                        </a:rPr>
                        <a:t>)</a:t>
                      </a:r>
                      <a:endParaRPr kumimoji="0" lang="en-ZA" altLang="en-US" sz="1000" b="1" i="0" u="none" strike="noStrike" cap="none" normalizeH="0" baseline="0" dirty="0">
                        <a:ln>
                          <a:noFill/>
                        </a:ln>
                        <a:solidFill>
                          <a:srgbClr val="000000"/>
                        </a:solidFill>
                        <a:effectLst/>
                        <a:latin typeface="Century Gothic" charset="0"/>
                        <a:ea typeface="Century Gothic" charset="0"/>
                        <a:cs typeface="Century Gothic" charset="0"/>
                      </a:endParaRPr>
                    </a:p>
                  </a:txBody>
                  <a:tcPr marL="0" marR="0" marT="0" marB="0" horzOverflow="overflow">
                    <a:solidFill>
                      <a:srgbClr val="FFC000"/>
                    </a:solidFill>
                  </a:tcPr>
                </a:tc>
              </a:tr>
              <a:tr h="1800692">
                <a:tc>
                  <a:txBody>
                    <a:bodyPr/>
                    <a:lstStyle/>
                    <a:p>
                      <a:r>
                        <a:rPr lang="en-ZA" sz="1000" b="0" kern="1200" dirty="0" smtClean="0">
                          <a:solidFill>
                            <a:schemeClr val="dk1"/>
                          </a:solidFill>
                          <a:effectLst/>
                          <a:latin typeface="Century Gothic" pitchFamily="34" charset="0"/>
                          <a:ea typeface="Calibri"/>
                          <a:cs typeface="Calibri"/>
                        </a:rPr>
                        <a:t>Number of Lodgement Offices operational</a:t>
                      </a:r>
                      <a:endParaRPr lang="en-US" sz="1000" b="0"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2 all-terrain (4x4)</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mobile lodgement</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offices operational</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2 all-terrain (4x4)</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mobile lodgement</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kern="1200" baseline="0" dirty="0" smtClean="0">
                          <a:solidFill>
                            <a:schemeClr val="dk1"/>
                          </a:solidFill>
                          <a:effectLst/>
                          <a:latin typeface="Century Gothic" pitchFamily="34" charset="0"/>
                          <a:ea typeface="Calibri"/>
                          <a:cs typeface="Calibri"/>
                        </a:rPr>
                        <a:t>offices operational</a:t>
                      </a:r>
                      <a:endParaRPr lang="en-ZA" sz="1000" b="0" kern="1200" baseline="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u="none" strike="noStrike" dirty="0">
                          <a:effectLst/>
                          <a:latin typeface="Century Gothic" panose="020B0502020202020204" pitchFamily="34" charset="0"/>
                        </a:rPr>
                        <a:t> </a:t>
                      </a:r>
                      <a:r>
                        <a:rPr lang="en-ZA" sz="1000" b="1" u="none" strike="noStrike" dirty="0" smtClean="0">
                          <a:effectLst/>
                          <a:latin typeface="Century Gothic" panose="020B0502020202020204" pitchFamily="34" charset="0"/>
                        </a:rPr>
                        <a:t>0</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No Target</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ZA" sz="1000" dirty="0" smtClean="0">
                          <a:latin typeface="Century Gothic" charset="0"/>
                          <a:ea typeface="Century Gothic" charset="0"/>
                          <a:cs typeface="Century Gothic" charset="0"/>
                        </a:rPr>
                        <a:t>4x4 Mobile offices registered and successfully rolled out in North West and Northern Cape. Roll out to all provinces managed through project manager.</a:t>
                      </a:r>
                    </a:p>
                  </a:txBody>
                  <a:tcPr marL="45091" marR="45091" marT="12705" marB="0">
                    <a:solidFill>
                      <a:srgbClr val="E4EEFB"/>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N/A</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p>
                      <a:pPr algn="l" fontAlgn="b"/>
                      <a:r>
                        <a:rPr lang="en-ZA" sz="1000" b="0" i="0" u="none" strike="noStrike" dirty="0" smtClean="0">
                          <a:solidFill>
                            <a:srgbClr val="000000"/>
                          </a:solidFill>
                          <a:effectLst/>
                          <a:latin typeface="Century Gothic" panose="020B0502020202020204" pitchFamily="34" charset="0"/>
                        </a:rPr>
                        <a:t>N/A</a:t>
                      </a:r>
                      <a:endParaRPr lang="en-ZA" sz="1000" b="0" i="0" u="none" strike="noStrike" dirty="0">
                        <a:solidFill>
                          <a:srgbClr val="000000"/>
                        </a:solidFill>
                        <a:effectLst/>
                        <a:latin typeface="Century Gothic" panose="020B0502020202020204" pitchFamily="34" charset="0"/>
                      </a:endParaRPr>
                    </a:p>
                  </a:txBody>
                  <a:tcPr marL="0" marR="0" marT="0" marB="0" horzOverflow="overflow"/>
                </a:tc>
                <a:tc>
                  <a:txBody>
                    <a:bodyPr/>
                    <a:lstStyle/>
                    <a:p>
                      <a:pPr algn="l" fontAlgn="b"/>
                      <a:r>
                        <a:rPr lang="en-ZA" sz="1000" b="0" i="0" u="none" strike="noStrike" dirty="0" smtClean="0">
                          <a:solidFill>
                            <a:srgbClr val="000000"/>
                          </a:solidFill>
                          <a:effectLst/>
                          <a:latin typeface="Century Gothic" panose="020B0502020202020204" pitchFamily="34" charset="0"/>
                        </a:rPr>
                        <a:t>N/A</a:t>
                      </a:r>
                      <a:endParaRPr lang="en-ZA" sz="1000" b="0" i="0" u="none" strike="noStrike" dirty="0">
                        <a:solidFill>
                          <a:srgbClr val="000000"/>
                        </a:solidFill>
                        <a:effectLst/>
                        <a:latin typeface="Century Gothic" panose="020B0502020202020204" pitchFamily="34" charset="0"/>
                      </a:endParaRPr>
                    </a:p>
                  </a:txBody>
                  <a:tcPr marL="0" marR="0" marT="0" marB="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4x4 Mobile offices registered and successfully rolled out in North West and Northern Cape. Roll out to all provinces managed through project manager.</a:t>
                      </a:r>
                    </a:p>
                  </a:txBody>
                  <a:tcPr marL="0" marR="0" marT="0" marB="0" horzOverflow="overflow">
                    <a:solidFill>
                      <a:srgbClr val="009644"/>
                    </a:solidFill>
                  </a:tcPr>
                </a:tc>
              </a:tr>
            </a:tbl>
          </a:graphicData>
        </a:graphic>
      </p:graphicFrame>
    </p:spTree>
    <p:extLst>
      <p:ext uri="{BB962C8B-B14F-4D97-AF65-F5344CB8AC3E}">
        <p14:creationId xmlns:p14="http://schemas.microsoft.com/office/powerpoint/2010/main" xmlns="" val="1718951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325438"/>
            <a:ext cx="8572500" cy="588962"/>
          </a:xfrm>
        </p:spPr>
        <p:txBody>
          <a:bodyPr/>
          <a:lstStyle/>
          <a:p>
            <a:r>
              <a:rPr lang="en-ZA" altLang="en-US" sz="2800" b="1" dirty="0" smtClean="0">
                <a:latin typeface="Century Gothic" pitchFamily="34" charset="0"/>
              </a:rPr>
              <a:t>PROGRAMME 4 OVERALL PERFORMANCE RATING </a:t>
            </a:r>
            <a:endParaRPr lang="en-US" altLang="en-US" sz="2800" b="1" dirty="0" smtClean="0">
              <a:latin typeface="Century Gothic" pitchFamily="34" charset="0"/>
            </a:endParaRPr>
          </a:p>
        </p:txBody>
      </p:sp>
      <p:sp>
        <p:nvSpPr>
          <p:cNvPr id="21507" name="Content Placeholder 2"/>
          <p:cNvSpPr>
            <a:spLocks noGrp="1"/>
          </p:cNvSpPr>
          <p:nvPr>
            <p:ph idx="1"/>
          </p:nvPr>
        </p:nvSpPr>
        <p:spPr>
          <a:xfrm>
            <a:off x="335666" y="914400"/>
            <a:ext cx="8613262" cy="4669536"/>
          </a:xfrm>
        </p:spPr>
        <p:txBody>
          <a:bodyPr>
            <a:normAutofit/>
          </a:bodyPr>
          <a:lstStyle/>
          <a:p>
            <a:pPr marL="0" indent="0" algn="just">
              <a:buFontTx/>
              <a:buNone/>
            </a:pPr>
            <a:r>
              <a:rPr lang="en-ZA" altLang="en-US" sz="2600" b="1" u="sng" dirty="0" smtClean="0">
                <a:latin typeface="Century Gothic" pitchFamily="34" charset="0"/>
              </a:rPr>
              <a:t>Restitution</a:t>
            </a:r>
          </a:p>
          <a:p>
            <a:pPr marL="0" indent="0" algn="just">
              <a:buFontTx/>
              <a:buNone/>
            </a:pPr>
            <a:r>
              <a:rPr lang="en-ZA" altLang="en-US" sz="1900" u="sng" dirty="0" smtClean="0">
                <a:latin typeface="Century Gothic" pitchFamily="34" charset="0"/>
              </a:rPr>
              <a:t>4 targets</a:t>
            </a:r>
            <a:r>
              <a:rPr lang="en-ZA" altLang="en-US" sz="1900" dirty="0" smtClean="0">
                <a:latin typeface="Century Gothic" pitchFamily="34" charset="0"/>
              </a:rPr>
              <a:t> were planned for implementation in the period under review:</a:t>
            </a:r>
          </a:p>
          <a:p>
            <a:pPr lvl="1" algn="just">
              <a:buFont typeface="Wingdings" charset="2"/>
              <a:buChar char="q"/>
            </a:pPr>
            <a:r>
              <a:rPr lang="en-ZA" altLang="en-US" sz="1800" dirty="0" smtClean="0">
                <a:latin typeface="Century Gothic" pitchFamily="34" charset="0"/>
              </a:rPr>
              <a:t>All the 4 targets  were </a:t>
            </a:r>
            <a:r>
              <a:rPr lang="en-ZA" altLang="en-US" sz="1800" u="sng" dirty="0" smtClean="0">
                <a:latin typeface="Century Gothic" pitchFamily="34" charset="0"/>
              </a:rPr>
              <a:t>achieved</a:t>
            </a:r>
            <a:r>
              <a:rPr lang="en-ZA" altLang="en-US" sz="1800" dirty="0" smtClean="0">
                <a:latin typeface="Century Gothic" pitchFamily="34" charset="0"/>
              </a:rPr>
              <a:t>.</a:t>
            </a:r>
            <a:endParaRPr lang="en-ZA" altLang="en-US" sz="1700" dirty="0" smtClean="0">
              <a:latin typeface="Century Gothic" pitchFamily="34" charset="0"/>
            </a:endParaRPr>
          </a:p>
          <a:p>
            <a:pPr marL="0" indent="0" algn="just">
              <a:spcBef>
                <a:spcPts val="0"/>
              </a:spcBef>
              <a:buFontTx/>
              <a:buNone/>
            </a:pPr>
            <a:endParaRPr lang="en-US" altLang="en-US" sz="1900" b="1" dirty="0" smtClean="0">
              <a:latin typeface="Century Gothic" pitchFamily="34" charset="0"/>
              <a:cs typeface="Times New Roman" pitchFamily="18" charset="0"/>
            </a:endParaRPr>
          </a:p>
          <a:p>
            <a:pPr marL="0" indent="0" algn="just">
              <a:spcBef>
                <a:spcPts val="0"/>
              </a:spcBef>
              <a:buFontTx/>
              <a:buNone/>
            </a:pPr>
            <a:r>
              <a:rPr lang="en-US" altLang="en-US" sz="1900" b="1" dirty="0" smtClean="0">
                <a:latin typeface="Century Gothic" pitchFamily="34" charset="0"/>
                <a:cs typeface="Times New Roman" pitchFamily="18" charset="0"/>
              </a:rPr>
              <a:t>Performance  </a:t>
            </a:r>
            <a:r>
              <a:rPr lang="en-US" altLang="en-US" sz="1900" dirty="0" smtClean="0">
                <a:latin typeface="Century Gothic" pitchFamily="34" charset="0"/>
                <a:cs typeface="Times New Roman" pitchFamily="18" charset="0"/>
              </a:rPr>
              <a:t>=  </a:t>
            </a:r>
            <a:r>
              <a:rPr lang="en-US" altLang="en-US" sz="1900" b="1" u="sng" dirty="0" smtClean="0">
                <a:latin typeface="Century Gothic" pitchFamily="34" charset="0"/>
                <a:cs typeface="Times New Roman" pitchFamily="18" charset="0"/>
              </a:rPr>
              <a:t>No. of targets achieved</a:t>
            </a:r>
            <a:r>
              <a:rPr lang="en-US" altLang="en-US" sz="1900" b="1" dirty="0" smtClean="0">
                <a:latin typeface="Century Gothic" pitchFamily="34" charset="0"/>
                <a:cs typeface="Times New Roman" pitchFamily="18" charset="0"/>
              </a:rPr>
              <a:t> x 100</a:t>
            </a:r>
          </a:p>
          <a:p>
            <a:pPr marL="0" indent="0" algn="just">
              <a:spcBef>
                <a:spcPts val="0"/>
              </a:spcBef>
              <a:spcAft>
                <a:spcPts val="2400"/>
              </a:spcAft>
              <a:buFontTx/>
              <a:buNone/>
            </a:pPr>
            <a:r>
              <a:rPr lang="en-US" altLang="en-US" sz="1900" b="1" dirty="0" smtClean="0">
                <a:latin typeface="Century Gothic" pitchFamily="34" charset="0"/>
                <a:cs typeface="Times New Roman" pitchFamily="18" charset="0"/>
              </a:rPr>
              <a:t>                                  Total no of targets</a:t>
            </a:r>
          </a:p>
          <a:p>
            <a:pPr marL="0" indent="0" algn="just">
              <a:buFontTx/>
              <a:buNone/>
            </a:pPr>
            <a:endParaRPr lang="en-US" altLang="en-US" sz="1800" b="1" dirty="0" smtClean="0">
              <a:latin typeface="Century Gothic" pitchFamily="34" charset="0"/>
              <a:cs typeface="Times New Roman" pitchFamily="18" charset="0"/>
            </a:endParaRPr>
          </a:p>
          <a:p>
            <a:pPr marL="0" indent="0" algn="just">
              <a:buFontTx/>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r>
              <a:rPr lang="en-ZA" altLang="en-US" sz="2000" b="1" u="sng" dirty="0" smtClean="0">
                <a:latin typeface="Century Gothic" pitchFamily="34" charset="0"/>
              </a:rPr>
              <a:t>The Restitution programme </a:t>
            </a:r>
            <a:r>
              <a:rPr lang="en-ZA" altLang="en-US" sz="2000" dirty="0" smtClean="0">
                <a:latin typeface="Century Gothic" pitchFamily="34" charset="0"/>
              </a:rPr>
              <a:t>achieved </a:t>
            </a:r>
            <a:r>
              <a:rPr lang="en-ZA" altLang="en-US" sz="2000" b="1" u="sng" dirty="0" smtClean="0">
                <a:solidFill>
                  <a:srgbClr val="009545"/>
                </a:solidFill>
                <a:latin typeface="Century Gothic" pitchFamily="34" charset="0"/>
              </a:rPr>
              <a:t>100%</a:t>
            </a:r>
            <a:r>
              <a:rPr lang="en-ZA" altLang="en-US" sz="2000" b="1" dirty="0" smtClean="0">
                <a:solidFill>
                  <a:srgbClr val="009545"/>
                </a:solidFill>
                <a:latin typeface="Century Gothic" pitchFamily="34" charset="0"/>
              </a:rPr>
              <a:t> </a:t>
            </a:r>
            <a:r>
              <a:rPr lang="en-ZA" altLang="en-US" sz="2000" dirty="0" smtClean="0">
                <a:latin typeface="Century Gothic" pitchFamily="34" charset="0"/>
              </a:rPr>
              <a:t>of the targets planned for implementation in quarter two and </a:t>
            </a:r>
            <a:r>
              <a:rPr lang="en-ZA" altLang="en-US" sz="2000" b="1" dirty="0" smtClean="0">
                <a:solidFill>
                  <a:srgbClr val="FFC000"/>
                </a:solidFill>
                <a:latin typeface="Century Gothic" pitchFamily="34" charset="0"/>
              </a:rPr>
              <a:t>78%</a:t>
            </a:r>
            <a:r>
              <a:rPr lang="en-ZA" altLang="en-US" sz="2000" b="1" dirty="0" smtClean="0">
                <a:latin typeface="Century Gothic" pitchFamily="34" charset="0"/>
              </a:rPr>
              <a:t> </a:t>
            </a:r>
            <a:r>
              <a:rPr lang="en-ZA" altLang="en-US" sz="2000" dirty="0" smtClean="0">
                <a:latin typeface="Century Gothic" pitchFamily="34" charset="0"/>
              </a:rPr>
              <a:t>Mid-year.</a:t>
            </a:r>
          </a:p>
          <a:p>
            <a:pPr marL="0" indent="0">
              <a:buFont typeface="Arial" pitchFamily="34" charset="0"/>
              <a:buNone/>
            </a:pPr>
            <a:endParaRPr lang="en-ZA" alt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441835124"/>
              </p:ext>
            </p:extLst>
          </p:nvPr>
        </p:nvGraphicFramePr>
        <p:xfrm>
          <a:off x="430180" y="3293020"/>
          <a:ext cx="6347069" cy="1072018"/>
        </p:xfrm>
        <a:graphic>
          <a:graphicData uri="http://schemas.openxmlformats.org/drawingml/2006/table">
            <a:tbl>
              <a:tblPr firstRow="1" bandRow="1">
                <a:tableStyleId>{5C22544A-7EE6-4342-B048-85BDC9FD1C3A}</a:tableStyleId>
              </a:tblPr>
              <a:tblGrid>
                <a:gridCol w="2778369"/>
                <a:gridCol w="1155700"/>
                <a:gridCol w="1231900"/>
                <a:gridCol w="1181100"/>
              </a:tblGrid>
              <a:tr h="376698">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222">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4 of 5</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4</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0</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0</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22468">
                <a:tc>
                  <a:txBody>
                    <a:bodyPr/>
                    <a:lstStyle/>
                    <a:p>
                      <a:pPr algn="just">
                        <a:lnSpc>
                          <a:spcPts val="1285"/>
                        </a:lnSpc>
                        <a:spcAft>
                          <a:spcPts val="1000"/>
                        </a:spcAft>
                      </a:pPr>
                      <a:r>
                        <a:rPr lang="en-ZA" sz="1200" b="1" dirty="0" smtClean="0">
                          <a:effectLst/>
                          <a:latin typeface="Century Gothic" pitchFamily="34" charset="0"/>
                          <a:ea typeface="Times New Roman"/>
                        </a:rPr>
                        <a:t>Mid-year APP targets = 9</a:t>
                      </a: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7</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0</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975925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39700" y="517642"/>
            <a:ext cx="8902700" cy="2921000"/>
          </a:xfrm>
        </p:spPr>
        <p:txBody>
          <a:bodyPr>
            <a:noAutofit/>
          </a:bodyPr>
          <a:lstStyle/>
          <a:p>
            <a:pPr marL="0" indent="0" algn="ctr">
              <a:spcBef>
                <a:spcPts val="0"/>
              </a:spcBef>
              <a:buNone/>
            </a:pPr>
            <a:r>
              <a:rPr lang="en-US" sz="4800" b="1" dirty="0" smtClean="0">
                <a:latin typeface="Century Gothic" panose="020B0502020202020204" pitchFamily="34" charset="0"/>
              </a:rPr>
              <a:t>PROGRAMME PERFORMANCE DESCRIPTION</a:t>
            </a:r>
          </a:p>
          <a:p>
            <a:pPr marL="0" indent="0" algn="ctr">
              <a:spcBef>
                <a:spcPts val="4800"/>
              </a:spcBef>
              <a:buNone/>
            </a:pPr>
            <a:r>
              <a:rPr lang="en-US" sz="3600" b="1" dirty="0" smtClean="0">
                <a:latin typeface="Century Gothic" panose="020B0502020202020204" pitchFamily="34" charset="0"/>
              </a:rPr>
              <a:t>PROGRAMME 5: LAND REFORM</a:t>
            </a:r>
          </a:p>
        </p:txBody>
      </p:sp>
      <p:sp>
        <p:nvSpPr>
          <p:cNvPr id="3" name="Content Placeholder 2"/>
          <p:cNvSpPr txBox="1">
            <a:spLocks/>
          </p:cNvSpPr>
          <p:nvPr/>
        </p:nvSpPr>
        <p:spPr>
          <a:xfrm>
            <a:off x="289367" y="3946967"/>
            <a:ext cx="8623140" cy="14441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2800" b="1" dirty="0" smtClean="0">
                <a:latin typeface="Century Gothic" panose="020B0502020202020204" pitchFamily="34" charset="0"/>
              </a:rPr>
              <a:t>PROGRAMME PURPOSE</a:t>
            </a:r>
          </a:p>
          <a:p>
            <a:pPr marL="0" indent="0" algn="ctr">
              <a:spcBef>
                <a:spcPts val="1200"/>
              </a:spcBef>
              <a:buFont typeface="Arial" panose="020B0604020202020204" pitchFamily="34" charset="0"/>
              <a:buNone/>
            </a:pPr>
            <a:r>
              <a:rPr lang="en-US" sz="2400" b="1" dirty="0" smtClean="0">
                <a:latin typeface="Century Gothic" panose="020B0502020202020204" pitchFamily="34" charset="0"/>
              </a:rPr>
              <a:t>Initiate sustainable land reform programmes in South Africa.</a:t>
            </a:r>
          </a:p>
        </p:txBody>
      </p:sp>
    </p:spTree>
    <p:extLst>
      <p:ext uri="{BB962C8B-B14F-4D97-AF65-F5344CB8AC3E}">
        <p14:creationId xmlns:p14="http://schemas.microsoft.com/office/powerpoint/2010/main" xmlns="" val="1162379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369332"/>
          </a:xfrm>
          <a:prstGeom prst="rect">
            <a:avLst/>
          </a:prstGeom>
          <a:noFill/>
        </p:spPr>
        <p:txBody>
          <a:bodyPr wrap="square" rtlCol="0">
            <a:spAutoFit/>
          </a:bodyPr>
          <a:lstStyle/>
          <a:p>
            <a:r>
              <a:rPr lang="en-ZA" b="1" dirty="0" smtClean="0">
                <a:solidFill>
                  <a:prstClr val="black"/>
                </a:solidFill>
              </a:rPr>
              <a:t>PROGRAMME 5: LAND REFORM - LRD </a:t>
            </a:r>
            <a:endParaRPr lang="en-ZA"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798761558"/>
              </p:ext>
            </p:extLst>
          </p:nvPr>
        </p:nvGraphicFramePr>
        <p:xfrm>
          <a:off x="52065" y="571211"/>
          <a:ext cx="8996685" cy="5343525"/>
        </p:xfrm>
        <a:graphic>
          <a:graphicData uri="http://schemas.openxmlformats.org/drawingml/2006/table">
            <a:tbl>
              <a:tblPr>
                <a:tableStyleId>{5C22544A-7EE6-4342-B048-85BDC9FD1C3A}</a:tableStyleId>
              </a:tblPr>
              <a:tblGrid>
                <a:gridCol w="852810"/>
                <a:gridCol w="485775"/>
                <a:gridCol w="447675"/>
                <a:gridCol w="922982"/>
                <a:gridCol w="658168"/>
                <a:gridCol w="666750"/>
                <a:gridCol w="609600"/>
                <a:gridCol w="1603375"/>
                <a:gridCol w="1854200"/>
                <a:gridCol w="895350"/>
              </a:tblGrid>
              <a:tr h="36223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rgbClr val="E8E8E8"/>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 performance (Q1 &amp; Q2)</a:t>
                      </a:r>
                    </a:p>
                  </a:txBody>
                  <a:tcPr marL="9525" marR="9525" marT="9525" marB="0"/>
                </a:tc>
              </a:tr>
              <a:tr h="6373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Number of hectares acquired 	</a:t>
                      </a:r>
                    </a:p>
                  </a:txBody>
                  <a:tcPr marL="9525" marR="9525" marT="9525" marB="0"/>
                </a:tc>
                <a:tc>
                  <a:txBody>
                    <a:bodyPr/>
                    <a:lstStyle/>
                    <a:p>
                      <a:r>
                        <a:rPr lang="en-ZA" sz="1000" b="0" i="0" u="none" strike="noStrike" baseline="0" dirty="0" smtClean="0">
                          <a:solidFill>
                            <a:schemeClr val="tx1"/>
                          </a:solidFill>
                          <a:latin typeface="Century Gothic" panose="020B0502020202020204" pitchFamily="34" charset="0"/>
                        </a:rPr>
                        <a:t>370,000 	</a:t>
                      </a:r>
                    </a:p>
                  </a:txBody>
                  <a:tcPr marL="9525" marR="9525" marT="9525" marB="0"/>
                </a:tc>
                <a:tc>
                  <a:txBody>
                    <a:bodyPr/>
                    <a:lstStyle/>
                    <a:p>
                      <a:r>
                        <a:rPr lang="en-ZA" sz="1000" b="0" i="0" u="none" strike="noStrike" baseline="0" dirty="0" smtClean="0">
                          <a:solidFill>
                            <a:schemeClr val="tx1"/>
                          </a:solidFill>
                          <a:latin typeface="Century Gothic" panose="020B0502020202020204" pitchFamily="34" charset="0"/>
                        </a:rPr>
                        <a:t>77,714 	</a:t>
                      </a: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i="0" u="none" strike="noStrike" dirty="0" smtClean="0">
                          <a:solidFill>
                            <a:srgbClr val="000000"/>
                          </a:solidFill>
                          <a:effectLst/>
                          <a:latin typeface="Century Gothic" panose="020B0502020202020204" pitchFamily="34" charset="0"/>
                        </a:rPr>
                        <a:t>24,162.40</a:t>
                      </a:r>
                      <a:r>
                        <a:rPr lang="en-ZA" sz="1000" b="0" i="0" u="none" strike="noStrike" dirty="0" smtClean="0">
                          <a:solidFill>
                            <a:srgbClr val="000000"/>
                          </a:solidFill>
                          <a:effectLst/>
                          <a:latin typeface="Century Gothic" panose="020B0502020202020204" pitchFamily="34" charset="0"/>
                        </a:rPr>
                        <a:t> Redistribution:</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dirty="0" smtClean="0">
                          <a:solidFill>
                            <a:srgbClr val="000000"/>
                          </a:solidFill>
                          <a:effectLst/>
                          <a:latin typeface="Century Gothic" panose="020B0502020202020204" pitchFamily="34" charset="0"/>
                        </a:rPr>
                        <a:t>10930.0393ha</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baseline="0" dirty="0" smtClean="0">
                          <a:solidFill>
                            <a:srgbClr val="000000"/>
                          </a:solidFill>
                          <a:effectLst/>
                          <a:latin typeface="Century Gothic" panose="020B0502020202020204" pitchFamily="34" charset="0"/>
                        </a:rPr>
                        <a:t>Restitution:</a:t>
                      </a:r>
                    </a:p>
                    <a:p>
                      <a:pPr marL="0" marR="0" indent="0" algn="l" defTabSz="457200" rtl="0" eaLnBrk="1" fontAlgn="b" latinLnBrk="0" hangingPunct="1">
                        <a:lnSpc>
                          <a:spcPct val="100000"/>
                        </a:lnSpc>
                        <a:spcBef>
                          <a:spcPts val="0"/>
                        </a:spcBef>
                        <a:spcAft>
                          <a:spcPts val="0"/>
                        </a:spcAft>
                        <a:buClrTx/>
                        <a:buSzTx/>
                        <a:buFontTx/>
                        <a:buNone/>
                        <a:tabLst/>
                        <a:defRPr/>
                      </a:pPr>
                      <a:r>
                        <a:rPr lang="en-ZA" sz="1000" b="0" i="0" u="none" strike="noStrike" baseline="0" dirty="0" smtClean="0">
                          <a:solidFill>
                            <a:srgbClr val="000000"/>
                          </a:solidFill>
                          <a:effectLst/>
                          <a:latin typeface="Century Gothic" panose="020B0502020202020204" pitchFamily="34" charset="0"/>
                        </a:rPr>
                        <a:t>13232.1072ha</a:t>
                      </a: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111,769ha</a:t>
                      </a:r>
                    </a:p>
                  </a:txBody>
                  <a:tcPr marL="9525" marR="9525" marT="9525" marB="0"/>
                </a:tc>
                <a:tc>
                  <a:txBody>
                    <a:bodyPr/>
                    <a:lstStyle/>
                    <a:p>
                      <a:pPr algn="l" fontAlgn="t"/>
                      <a:r>
                        <a:rPr lang="en-ZA" sz="1000" b="1" i="0" u="none" strike="noStrike" dirty="0" smtClean="0">
                          <a:solidFill>
                            <a:schemeClr val="tx1"/>
                          </a:solidFill>
                          <a:effectLst/>
                          <a:latin typeface="Century Gothic"/>
                        </a:rPr>
                        <a:t>71,579.67 ha</a:t>
                      </a:r>
                    </a:p>
                    <a:p>
                      <a:pPr algn="l" fontAlgn="t"/>
                      <a:r>
                        <a:rPr lang="en-ZA" sz="1000" b="0" i="0" u="none" strike="noStrike" dirty="0" smtClean="0">
                          <a:solidFill>
                            <a:schemeClr val="tx1"/>
                          </a:solidFill>
                          <a:effectLst/>
                          <a:latin typeface="Century Gothic"/>
                        </a:rPr>
                        <a:t>Redistribution:</a:t>
                      </a:r>
                      <a:r>
                        <a:rPr lang="en-ZA" sz="1000" b="0" i="0" u="none" strike="noStrike" baseline="0" dirty="0" smtClean="0">
                          <a:solidFill>
                            <a:schemeClr val="tx1"/>
                          </a:solidFill>
                          <a:effectLst/>
                          <a:latin typeface="Century Gothic"/>
                        </a:rPr>
                        <a:t> </a:t>
                      </a:r>
                      <a:r>
                        <a:rPr lang="en-ZA" sz="1000" b="0" i="0" u="none" strike="noStrike" dirty="0" smtClean="0">
                          <a:solidFill>
                            <a:schemeClr val="tx1"/>
                          </a:solidFill>
                          <a:effectLst/>
                          <a:latin typeface="Century Gothic"/>
                        </a:rPr>
                        <a:t>44 630.67</a:t>
                      </a:r>
                    </a:p>
                    <a:p>
                      <a:pPr algn="l" fontAlgn="t"/>
                      <a:r>
                        <a:rPr lang="en-ZA" sz="1000" b="0" i="0" u="none" strike="noStrike" dirty="0" smtClean="0">
                          <a:solidFill>
                            <a:schemeClr val="tx1"/>
                          </a:solidFill>
                          <a:effectLst/>
                          <a:latin typeface="Century Gothic"/>
                        </a:rPr>
                        <a:t> </a:t>
                      </a:r>
                    </a:p>
                    <a:p>
                      <a:pPr algn="l" fontAlgn="t"/>
                      <a:r>
                        <a:rPr lang="en-ZA" sz="1000" b="0" i="0" u="none" strike="noStrike" dirty="0" smtClean="0">
                          <a:solidFill>
                            <a:schemeClr val="tx1"/>
                          </a:solidFill>
                          <a:effectLst/>
                          <a:latin typeface="Century Gothic"/>
                        </a:rPr>
                        <a:t>Restitution:26,949</a:t>
                      </a:r>
                    </a:p>
                  </a:txBody>
                  <a:tcPr marL="0" marR="0" marT="0" marB="0">
                    <a:solidFill>
                      <a:srgbClr val="FFC000"/>
                    </a:solidFill>
                  </a:tcPr>
                </a:tc>
                <a:tc>
                  <a:txBody>
                    <a:bodyPr/>
                    <a:lstStyle/>
                    <a:p>
                      <a:pPr algn="l" fontAlgn="t"/>
                      <a:r>
                        <a:rPr lang="en-ZA" sz="1000" b="0" i="0" u="none" strike="noStrike" dirty="0" smtClean="0">
                          <a:solidFill>
                            <a:srgbClr val="000000"/>
                          </a:solidFill>
                          <a:effectLst/>
                          <a:latin typeface="Century Gothic"/>
                        </a:rPr>
                        <a:t>-40,190.67</a:t>
                      </a:r>
                      <a:endParaRPr lang="en-ZA" sz="1000" b="0" i="0" u="none" strike="noStrike" dirty="0">
                        <a:solidFill>
                          <a:srgbClr val="000000"/>
                        </a:solidFill>
                        <a:effectLst/>
                        <a:latin typeface="Century Gothic"/>
                      </a:endParaRPr>
                    </a:p>
                  </a:txBody>
                  <a:tcPr marL="0" marR="0" marT="0" marB="0"/>
                </a:tc>
                <a:tc>
                  <a:txBody>
                    <a:bodyPr/>
                    <a:lstStyle/>
                    <a:p>
                      <a:pPr marL="0" marR="0" lvl="0" indent="0" algn="l" defTabSz="455613" rtl="0" eaLnBrk="0" fontAlgn="base" latinLnBrk="0" hangingPunct="0">
                        <a:lnSpc>
                          <a:spcPct val="100000"/>
                        </a:lnSpc>
                        <a:spcBef>
                          <a:spcPct val="20000"/>
                        </a:spcBef>
                        <a:spcAft>
                          <a:spcPct val="0"/>
                        </a:spcAft>
                        <a:buClrTx/>
                        <a:buSzTx/>
                        <a:buFont typeface="+mj-lt"/>
                        <a:buAutoNum type="alphaLcParenR"/>
                        <a:tabLst/>
                        <a:defRPr/>
                      </a:pPr>
                      <a:r>
                        <a:rPr kumimoji="0" lang="en-ZA" altLang="en-US"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Time laps between  NLARCC /MCM approval /Concurrence and land transfers.</a:t>
                      </a:r>
                    </a:p>
                    <a:p>
                      <a:pPr marL="0" marR="0" lvl="0" indent="0" algn="l" defTabSz="455613" rtl="0" eaLnBrk="0" fontAlgn="base" latinLnBrk="0" hangingPunct="0">
                        <a:lnSpc>
                          <a:spcPct val="100000"/>
                        </a:lnSpc>
                        <a:spcBef>
                          <a:spcPct val="20000"/>
                        </a:spcBef>
                        <a:spcAft>
                          <a:spcPct val="0"/>
                        </a:spcAft>
                        <a:buClrTx/>
                        <a:buSzTx/>
                        <a:buFont typeface="+mj-lt"/>
                        <a:buAutoNum type="alphaLcParenR"/>
                        <a:tabLst/>
                        <a:defRPr/>
                      </a:pPr>
                      <a:r>
                        <a:rPr kumimoji="0" lang="en-ZA" altLang="en-US"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Delays in the finalization of land valuations and land offers.</a:t>
                      </a:r>
                    </a:p>
                    <a:p>
                      <a:pPr marL="0" marR="0" lvl="0" indent="0" algn="l" defTabSz="455613" rtl="0" eaLnBrk="0" fontAlgn="base" latinLnBrk="0" hangingPunct="0">
                        <a:lnSpc>
                          <a:spcPct val="100000"/>
                        </a:lnSpc>
                        <a:spcBef>
                          <a:spcPct val="20000"/>
                        </a:spcBef>
                        <a:spcAft>
                          <a:spcPct val="0"/>
                        </a:spcAft>
                        <a:buClrTx/>
                        <a:buSzTx/>
                        <a:buFont typeface="+mj-lt"/>
                        <a:buAutoNum type="alphaLcParenR"/>
                        <a:tabLst/>
                        <a:defRPr/>
                      </a:pPr>
                      <a:r>
                        <a:rPr kumimoji="0" lang="en-ZA" altLang="en-US"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R 275m shifted from PLAS land acquisition without considering the revision of targets. Targets were revised based on this budget shift to 203 000 and  quarter two targets revised from 111 769 ha to  75 526 ha.</a:t>
                      </a:r>
                      <a:endParaRPr lang="en-ZA" altLang="en-US" sz="1000" i="0" dirty="0" smtClean="0">
                        <a:latin typeface="Century Gothic" charset="0"/>
                        <a:ea typeface="Century Gothic" charset="0"/>
                        <a:cs typeface="Century Gothic" charset="0"/>
                      </a:endParaRPr>
                    </a:p>
                  </a:txBody>
                  <a:tcPr marL="35996" marR="35996" marT="0" marB="0"/>
                </a:tc>
                <a:tc>
                  <a:txBody>
                    <a:bodyPr/>
                    <a:lstStyle/>
                    <a:p>
                      <a:pPr marL="0" indent="0">
                        <a:lnSpc>
                          <a:spcPct val="100000"/>
                        </a:lnSpc>
                        <a:buNone/>
                      </a:pPr>
                      <a:r>
                        <a:rPr lang="en-ZA" sz="1000" i="0" dirty="0" smtClean="0">
                          <a:latin typeface="Century Gothic" charset="0"/>
                          <a:ea typeface="Century Gothic" charset="0"/>
                          <a:cs typeface="Century Gothic" charset="0"/>
                        </a:rPr>
                        <a:t>The team, lead by Chief Directors within the Branch is tasked to assist Provinces  on: </a:t>
                      </a:r>
                    </a:p>
                    <a:p>
                      <a:pPr marL="0" indent="0">
                        <a:lnSpc>
                          <a:spcPct val="100000"/>
                        </a:lnSpc>
                        <a:buNone/>
                      </a:pPr>
                      <a:r>
                        <a:rPr lang="en-ZA" sz="1000" i="0" dirty="0" smtClean="0">
                          <a:latin typeface="Century Gothic" charset="0"/>
                          <a:ea typeface="Century Gothic" charset="0"/>
                          <a:cs typeface="Century Gothic" charset="0"/>
                        </a:rPr>
                        <a:t>Unblocking the blockages (Speed-up the appointment of conveyancers including packaging of submissions (memos) inline with the APP targets)</a:t>
                      </a:r>
                    </a:p>
                    <a:p>
                      <a:pPr marL="0" indent="0">
                        <a:lnSpc>
                          <a:spcPct val="100000"/>
                        </a:lnSpc>
                        <a:buNone/>
                      </a:pPr>
                      <a:r>
                        <a:rPr lang="en-ZA" sz="1000" i="0" dirty="0" smtClean="0">
                          <a:latin typeface="Century Gothic" charset="0"/>
                          <a:ea typeface="Century Gothic" charset="0"/>
                          <a:cs typeface="Century Gothic" charset="0"/>
                        </a:rPr>
                        <a:t>Utilization of the update Panel of valuers</a:t>
                      </a:r>
                    </a:p>
                    <a:p>
                      <a:pPr marL="0" indent="0">
                        <a:lnSpc>
                          <a:spcPct val="100000"/>
                        </a:lnSpc>
                        <a:buNone/>
                      </a:pPr>
                      <a:r>
                        <a:rPr lang="en-ZA" sz="1000" i="0" dirty="0" smtClean="0">
                          <a:latin typeface="Century Gothic" charset="0"/>
                          <a:ea typeface="Century Gothic" charset="0"/>
                          <a:cs typeface="Century Gothic" charset="0"/>
                        </a:rPr>
                        <a:t>Office of the Valuer</a:t>
                      </a:r>
                      <a:r>
                        <a:rPr lang="en-ZA" sz="1000" i="0" baseline="0" dirty="0" smtClean="0">
                          <a:latin typeface="Century Gothic" charset="0"/>
                          <a:ea typeface="Century Gothic" charset="0"/>
                          <a:cs typeface="Century Gothic" charset="0"/>
                        </a:rPr>
                        <a:t> General to improve the turnaround time on and issuing of land offers after valuations</a:t>
                      </a:r>
                    </a:p>
                    <a:p>
                      <a:pPr marL="0" indent="0">
                        <a:lnSpc>
                          <a:spcPct val="100000"/>
                        </a:lnSpc>
                        <a:buNone/>
                      </a:pPr>
                      <a:r>
                        <a:rPr lang="en-ZA" sz="1000" i="0" baseline="0" dirty="0" smtClean="0">
                          <a:latin typeface="Century Gothic" charset="0"/>
                          <a:ea typeface="Century Gothic" charset="0"/>
                          <a:cs typeface="Century Gothic" charset="0"/>
                        </a:rPr>
                        <a:t>Approval of the revised APP after the budget shift to support Agri-Parks</a:t>
                      </a:r>
                      <a:endParaRPr lang="en-US" sz="1000" i="0" dirty="0" smtClean="0">
                        <a:effectLst/>
                        <a:latin typeface="Century Gothic"/>
                        <a:ea typeface="Century Gothic" charset="0"/>
                        <a:cs typeface="Century Gothic"/>
                      </a:endParaRPr>
                    </a:p>
                  </a:txBody>
                  <a:tcPr marL="35996" marR="35996" marT="0" marB="0"/>
                </a:tc>
                <a:tc>
                  <a:txBody>
                    <a:bodyPr/>
                    <a:lstStyle/>
                    <a:p>
                      <a:pPr marL="0" indent="0">
                        <a:lnSpc>
                          <a:spcPct val="100000"/>
                        </a:lnSpc>
                        <a:spcAft>
                          <a:spcPts val="0"/>
                        </a:spcAft>
                        <a:buFont typeface="Arial" panose="020B0604020202020204" pitchFamily="34" charset="0"/>
                        <a:buNone/>
                      </a:pPr>
                      <a:r>
                        <a:rPr lang="en-US" sz="1000" b="1" dirty="0" smtClean="0">
                          <a:effectLst/>
                          <a:latin typeface="Century Gothic" panose="020B0502020202020204" pitchFamily="34" charset="0"/>
                        </a:rPr>
                        <a:t>95 742.07 ha</a:t>
                      </a:r>
                    </a:p>
                    <a:p>
                      <a:pPr marL="0" indent="0">
                        <a:lnSpc>
                          <a:spcPct val="100000"/>
                        </a:lnSpc>
                        <a:spcAft>
                          <a:spcPts val="0"/>
                        </a:spcAft>
                        <a:buFont typeface="Arial" panose="020B0604020202020204" pitchFamily="34" charset="0"/>
                        <a:buNone/>
                      </a:pPr>
                      <a:r>
                        <a:rPr lang="en-US" sz="1000" b="1" dirty="0" smtClean="0">
                          <a:effectLst/>
                          <a:latin typeface="Century Gothic" panose="020B0502020202020204" pitchFamily="34" charset="0"/>
                        </a:rPr>
                        <a:t>(</a:t>
                      </a:r>
                      <a:r>
                        <a:rPr lang="en-US" sz="1000" b="1" dirty="0" smtClean="0">
                          <a:solidFill>
                            <a:srgbClr val="FF0000"/>
                          </a:solidFill>
                          <a:effectLst/>
                          <a:latin typeface="Century Gothic" panose="020B0502020202020204" pitchFamily="34" charset="0"/>
                        </a:rPr>
                        <a:t>-93</a:t>
                      </a:r>
                      <a:r>
                        <a:rPr lang="en-US" sz="1000" b="1" baseline="0" dirty="0" smtClean="0">
                          <a:solidFill>
                            <a:srgbClr val="FF0000"/>
                          </a:solidFill>
                          <a:effectLst/>
                          <a:latin typeface="Century Gothic" panose="020B0502020202020204" pitchFamily="34" charset="0"/>
                        </a:rPr>
                        <a:t>,741.07</a:t>
                      </a:r>
                      <a:r>
                        <a:rPr lang="en-US" sz="1000" b="1" dirty="0" smtClean="0">
                          <a:effectLst/>
                          <a:latin typeface="Century Gothic" panose="020B0502020202020204" pitchFamily="34" charset="0"/>
                        </a:rPr>
                        <a:t>)</a:t>
                      </a:r>
                    </a:p>
                  </a:txBody>
                  <a:tcPr marL="35996" marR="35996" marT="0" marB="0">
                    <a:solidFill>
                      <a:srgbClr val="FFC000"/>
                    </a:solidFill>
                  </a:tcPr>
                </a:tc>
              </a:tr>
              <a:tr h="6373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0" i="0" u="none" strike="noStrike" kern="1200" baseline="0" dirty="0" smtClean="0">
                          <a:solidFill>
                            <a:schemeClr val="dk1"/>
                          </a:solidFill>
                          <a:latin typeface="Century Gothic" panose="020B0502020202020204" pitchFamily="34" charset="0"/>
                          <a:ea typeface="+mn-ea"/>
                          <a:cs typeface="+mn-cs"/>
                        </a:rPr>
                        <a:t>Number of hectares allocated to smallholder farmers 	</a:t>
                      </a:r>
                    </a:p>
                  </a:txBody>
                  <a:tcPr marL="9525" marR="9525" marT="9525" marB="0"/>
                </a:tc>
                <a:tc>
                  <a:txBody>
                    <a:bodyPr/>
                    <a:lstStyle/>
                    <a:p>
                      <a:r>
                        <a:rPr lang="en-ZA" sz="1000" b="0" i="0" u="none" strike="noStrike" baseline="0" dirty="0" smtClean="0">
                          <a:solidFill>
                            <a:schemeClr val="tx1"/>
                          </a:solidFill>
                          <a:latin typeface="Century Gothic" panose="020B0502020202020204" pitchFamily="34" charset="0"/>
                        </a:rPr>
                        <a:t>185,000 		</a:t>
                      </a:r>
                    </a:p>
                  </a:txBody>
                  <a:tcPr marL="9525" marR="9525" marT="9525" marB="0"/>
                </a:tc>
                <a:tc>
                  <a:txBody>
                    <a:bodyPr/>
                    <a:lstStyle/>
                    <a:p>
                      <a:r>
                        <a:rPr lang="en-ZA" sz="1000" b="0" i="0" u="none" strike="noStrike" baseline="0" dirty="0" smtClean="0">
                          <a:solidFill>
                            <a:schemeClr val="tx1"/>
                          </a:solidFill>
                          <a:latin typeface="Century Gothic" panose="020B0502020202020204" pitchFamily="34" charset="0"/>
                        </a:rPr>
                        <a:t>35,243		</a:t>
                      </a: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i="0" u="none" strike="noStrike" dirty="0" smtClean="0">
                          <a:solidFill>
                            <a:srgbClr val="000000"/>
                          </a:solidFill>
                          <a:effectLst/>
                          <a:latin typeface="Century Gothic" panose="020B0502020202020204" pitchFamily="34" charset="0"/>
                        </a:rPr>
                        <a:t>4,197</a:t>
                      </a:r>
                      <a:endParaRPr lang="en-ZA" sz="10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50,663ha</a:t>
                      </a:r>
                    </a:p>
                  </a:txBody>
                  <a:tcPr marL="9525" marR="9525" marT="9525" marB="0"/>
                </a:tc>
                <a:tc>
                  <a:txBody>
                    <a:bodyPr/>
                    <a:lstStyle/>
                    <a:p>
                      <a:pPr algn="ctr" fontAlgn="b"/>
                      <a:r>
                        <a:rPr lang="en-ZA" sz="1000" b="1" i="0" u="none" strike="noStrike" dirty="0" smtClean="0">
                          <a:solidFill>
                            <a:srgbClr val="000000"/>
                          </a:solidFill>
                          <a:effectLst/>
                          <a:latin typeface="Century Gothic" panose="020B0502020202020204" pitchFamily="34" charset="0"/>
                        </a:rPr>
                        <a:t>34,331ha</a:t>
                      </a:r>
                    </a:p>
                  </a:txBody>
                  <a:tcPr marL="9525" marR="9525" marT="9525" marB="0">
                    <a:solidFill>
                      <a:srgbClr val="FFC000"/>
                    </a:solidFill>
                  </a:tcPr>
                </a:tc>
                <a:tc>
                  <a:txBody>
                    <a:bodyPr/>
                    <a:lstStyle/>
                    <a:p>
                      <a:pPr algn="ctr" fontAlgn="b"/>
                      <a:r>
                        <a:rPr lang="en-ZA" sz="1000" b="0" i="0" u="none" strike="noStrike" dirty="0" smtClean="0">
                          <a:solidFill>
                            <a:srgbClr val="000000"/>
                          </a:solidFill>
                          <a:effectLst/>
                          <a:latin typeface="Century Gothic" panose="020B0502020202020204" pitchFamily="34" charset="0"/>
                        </a:rPr>
                        <a:t>-16, 332</a:t>
                      </a:r>
                      <a:endParaRPr lang="en-ZA" sz="1000" b="0" i="0" u="none" strike="noStrike" dirty="0">
                        <a:solidFill>
                          <a:srgbClr val="000000"/>
                        </a:solidFill>
                        <a:effectLst/>
                        <a:latin typeface="Century Gothic" panose="020B0502020202020204" pitchFamily="34" charset="0"/>
                      </a:endParaRPr>
                    </a:p>
                  </a:txBody>
                  <a:tcPr marL="9525" marR="9525" marT="9525" marB="0"/>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ZA" altLang="en-US"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a) Planning and reporting on the Allocation of Hectares to smallholder farmers is derived from the MTSF target of  2m ha of  which  50% must be allocated to Smallholder farmers, and therefore the annual target of hectares acquired, 50% must be allocated to smallholder farmers.</a:t>
                      </a:r>
                      <a:endParaRPr kumimoji="0" lang="en-ZA" sz="1000" b="0" i="0" u="none" strike="noStrike" cap="none" normalizeH="0" baseline="0" dirty="0" smtClean="0">
                        <a:ln>
                          <a:noFill/>
                        </a:ln>
                        <a:solidFill>
                          <a:schemeClr val="tx1"/>
                        </a:solidFill>
                        <a:effectLst/>
                        <a:latin typeface="Century Gothic"/>
                        <a:ea typeface="Century Gothic" charset="0"/>
                        <a:cs typeface="Century Gothic"/>
                      </a:endParaRPr>
                    </a:p>
                  </a:txBody>
                  <a:tcPr marL="35996" marR="35996" marT="0" marB="0"/>
                </a:tc>
                <a:tc>
                  <a:txBody>
                    <a:bodyPr/>
                    <a:lstStyle/>
                    <a:p>
                      <a:pPr marL="0" marR="0" lvl="0" indent="0" algn="l" defTabSz="455613" rtl="0" eaLnBrk="1" fontAlgn="base" latinLnBrk="0" hangingPunct="1">
                        <a:lnSpc>
                          <a:spcPct val="100000"/>
                        </a:lnSpc>
                        <a:spcBef>
                          <a:spcPct val="0"/>
                        </a:spcBef>
                        <a:spcAft>
                          <a:spcPct val="0"/>
                        </a:spcAft>
                        <a:buClrTx/>
                        <a:buSzTx/>
                        <a:buFont typeface="Arial" charset="0"/>
                        <a:buNone/>
                        <a:tabLst/>
                      </a:pPr>
                      <a:r>
                        <a:rPr kumimoji="0" lang="en-ZA" altLang="en-US" sz="10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Develop a new standardized memorandum for approval, define smallholder farmers in order to improve the Portfolio of Evidence</a:t>
                      </a:r>
                      <a:endParaRPr lang="en-US" sz="1000" i="0" dirty="0" smtClean="0">
                        <a:effectLst/>
                        <a:latin typeface="Century Gothic"/>
                        <a:ea typeface="Century Gothic" charset="0"/>
                        <a:cs typeface="Century Gothic"/>
                      </a:endParaRPr>
                    </a:p>
                  </a:txBody>
                  <a:tcPr marL="35996" marR="35996" marT="0" marB="0"/>
                </a:tc>
                <a:tc>
                  <a:txBody>
                    <a:bodyPr/>
                    <a:lstStyle/>
                    <a:p>
                      <a:pPr marL="0" indent="0">
                        <a:lnSpc>
                          <a:spcPct val="100000"/>
                        </a:lnSpc>
                        <a:spcAft>
                          <a:spcPts val="0"/>
                        </a:spcAft>
                        <a:buFont typeface="Arial" panose="020B0604020202020204" pitchFamily="34" charset="0"/>
                        <a:buNone/>
                      </a:pPr>
                      <a:r>
                        <a:rPr lang="en-US" sz="1000" b="1" dirty="0" smtClean="0">
                          <a:solidFill>
                            <a:schemeClr val="tx1"/>
                          </a:solidFill>
                          <a:effectLst/>
                          <a:latin typeface="Century Gothic" panose="020B0502020202020204" pitchFamily="34" charset="0"/>
                        </a:rPr>
                        <a:t>38,528</a:t>
                      </a:r>
                      <a:r>
                        <a:rPr lang="en-US" sz="1000" b="1" baseline="0" dirty="0" smtClean="0">
                          <a:solidFill>
                            <a:schemeClr val="tx1"/>
                          </a:solidFill>
                          <a:effectLst/>
                          <a:latin typeface="Century Gothic" panose="020B0502020202020204" pitchFamily="34" charset="0"/>
                        </a:rPr>
                        <a:t> </a:t>
                      </a:r>
                      <a:r>
                        <a:rPr lang="en-US" sz="1000" b="1" dirty="0" smtClean="0">
                          <a:solidFill>
                            <a:schemeClr val="tx1"/>
                          </a:solidFill>
                          <a:effectLst/>
                          <a:latin typeface="Century Gothic" panose="020B0502020202020204" pitchFamily="34" charset="0"/>
                        </a:rPr>
                        <a:t>ha</a:t>
                      </a:r>
                    </a:p>
                    <a:p>
                      <a:pPr marL="0" indent="0">
                        <a:lnSpc>
                          <a:spcPct val="100000"/>
                        </a:lnSpc>
                        <a:spcAft>
                          <a:spcPts val="0"/>
                        </a:spcAft>
                        <a:buFont typeface="Arial" panose="020B0604020202020204" pitchFamily="34" charset="0"/>
                        <a:buNone/>
                      </a:pPr>
                      <a:r>
                        <a:rPr lang="en-US" sz="1000" b="1" dirty="0" smtClean="0">
                          <a:solidFill>
                            <a:schemeClr val="tx1"/>
                          </a:solidFill>
                          <a:effectLst/>
                          <a:latin typeface="Century Gothic" panose="020B0502020202020204" pitchFamily="34" charset="0"/>
                        </a:rPr>
                        <a:t>(-47,378)</a:t>
                      </a:r>
                    </a:p>
                  </a:txBody>
                  <a:tcPr marL="35996" marR="35996" marT="0" marB="0">
                    <a:solidFill>
                      <a:srgbClr val="FF0000"/>
                    </a:solidFill>
                  </a:tcPr>
                </a:tc>
              </a:tr>
            </a:tbl>
          </a:graphicData>
        </a:graphic>
      </p:graphicFrame>
    </p:spTree>
    <p:extLst>
      <p:ext uri="{BB962C8B-B14F-4D97-AF65-F5344CB8AC3E}">
        <p14:creationId xmlns:p14="http://schemas.microsoft.com/office/powerpoint/2010/main" xmlns="" val="2194015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369332"/>
          </a:xfrm>
          <a:prstGeom prst="rect">
            <a:avLst/>
          </a:prstGeom>
          <a:noFill/>
        </p:spPr>
        <p:txBody>
          <a:bodyPr wrap="square" rtlCol="0">
            <a:spAutoFit/>
          </a:bodyPr>
          <a:lstStyle/>
          <a:p>
            <a:r>
              <a:rPr lang="en-ZA" b="1" dirty="0" smtClean="0">
                <a:solidFill>
                  <a:prstClr val="black"/>
                </a:solidFill>
              </a:rPr>
              <a:t>PROGRAMME 5: LAND REFORM – LRD (2) </a:t>
            </a:r>
            <a:endParaRPr lang="en-ZA"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35315178"/>
              </p:ext>
            </p:extLst>
          </p:nvPr>
        </p:nvGraphicFramePr>
        <p:xfrm>
          <a:off x="38099" y="563875"/>
          <a:ext cx="9029700" cy="4844415"/>
        </p:xfrm>
        <a:graphic>
          <a:graphicData uri="http://schemas.openxmlformats.org/drawingml/2006/table">
            <a:tbl>
              <a:tblPr>
                <a:tableStyleId>{5C22544A-7EE6-4342-B048-85BDC9FD1C3A}</a:tableStyleId>
              </a:tblPr>
              <a:tblGrid>
                <a:gridCol w="1333501"/>
                <a:gridCol w="558800"/>
                <a:gridCol w="508000"/>
                <a:gridCol w="482600"/>
                <a:gridCol w="558800"/>
                <a:gridCol w="596900"/>
                <a:gridCol w="698500"/>
                <a:gridCol w="1320800"/>
                <a:gridCol w="2078383"/>
                <a:gridCol w="893416"/>
              </a:tblGrid>
              <a:tr h="4553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 performance (Q1 &amp; Q2)</a:t>
                      </a:r>
                    </a:p>
                  </a:txBody>
                  <a:tcPr marL="9525" marR="9525" marT="9525" marB="0">
                    <a:solidFill>
                      <a:schemeClr val="accent1">
                        <a:lumMod val="20000"/>
                        <a:lumOff val="80000"/>
                      </a:schemeClr>
                    </a:solidFill>
                  </a:tcPr>
                </a:tc>
              </a:tr>
              <a:tr h="3640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hectares allocated to farm dwellers and labour tenants </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chemeClr val="tx1"/>
                          </a:solidFill>
                          <a:latin typeface="Century Gothic" panose="020B0502020202020204" pitchFamily="34" charset="0"/>
                        </a:rPr>
                        <a:t>37,000</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chemeClr val="tx1"/>
                          </a:solidFill>
                          <a:latin typeface="Century Gothic" panose="020B0502020202020204" pitchFamily="34" charset="0"/>
                        </a:rPr>
                        <a:t>7,891</a:t>
                      </a: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entury Gothic" panose="020B0502020202020204" pitchFamily="34" charset="0"/>
                        </a:rPr>
                        <a:t>0</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13,128ha</a:t>
                      </a: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0</a:t>
                      </a:r>
                    </a:p>
                  </a:txBody>
                  <a:tcPr marL="9525" marR="9525" marT="9525" marB="0">
                    <a:solidFill>
                      <a:srgbClr val="FF0000"/>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-13,128ha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171450" marR="0" lvl="0" indent="-171450" algn="l" defTabSz="455613" rtl="0" eaLnBrk="0" fontAlgn="base" latinLnBrk="0" hangingPunct="0">
                        <a:lnSpc>
                          <a:spcPct val="100000"/>
                        </a:lnSpc>
                        <a:spcBef>
                          <a:spcPts val="0"/>
                        </a:spcBef>
                        <a:spcAft>
                          <a:spcPts val="0"/>
                        </a:spcAft>
                        <a:buClrTx/>
                        <a:buSzTx/>
                        <a:buFont typeface="Arial" panose="020B0604020202020204" pitchFamily="34" charset="0"/>
                        <a:buChar char="•"/>
                        <a:tabLst/>
                        <a:defRPr/>
                      </a:pPr>
                      <a:r>
                        <a:rPr kumimoji="0" lang="en-ZA" altLang="en-US" sz="11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Time laps between  NLARCC /MCM approval /Concurrence and land transfers </a:t>
                      </a:r>
                      <a:r>
                        <a:rPr kumimoji="0" lang="en-ZA" sz="1100" b="0" i="0" u="none" strike="noStrike" kern="1200" cap="none" spc="0" normalizeH="0" baseline="0" noProof="0" dirty="0" smtClean="0">
                          <a:ln>
                            <a:noFill/>
                          </a:ln>
                          <a:solidFill>
                            <a:prstClr val="black"/>
                          </a:solidFill>
                          <a:effectLst/>
                          <a:uLnTx/>
                          <a:uFillTx/>
                          <a:latin typeface="Century Gothic" pitchFamily="34" charset="0"/>
                          <a:ea typeface="+mn-ea"/>
                          <a:cs typeface="Times New Roman" pitchFamily="18" charset="0"/>
                        </a:rPr>
                        <a:t>of the tenure  reform related projects</a:t>
                      </a:r>
                    </a:p>
                    <a:p>
                      <a:pPr marL="0" marR="0" lvl="0" indent="0" algn="l" defTabSz="455613" rtl="0" eaLnBrk="0" fontAlgn="base" latinLnBrk="0" hangingPunct="0">
                        <a:lnSpc>
                          <a:spcPct val="100000"/>
                        </a:lnSpc>
                        <a:spcBef>
                          <a:spcPts val="0"/>
                        </a:spcBef>
                        <a:spcAft>
                          <a:spcPts val="0"/>
                        </a:spcAft>
                        <a:buClrTx/>
                        <a:buSzTx/>
                        <a:buFont typeface="+mj-lt"/>
                        <a:buNone/>
                        <a:tabLst/>
                        <a:defRPr/>
                      </a:pPr>
                      <a:endParaRPr kumimoji="0" lang="en-ZA" altLang="en-US" sz="1100" b="0" i="1"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pPr marL="171450" marR="0" lvl="0" indent="-171450" algn="l" defTabSz="455613" rtl="0" eaLnBrk="0" fontAlgn="base" latinLnBrk="0" hangingPunct="0">
                        <a:lnSpc>
                          <a:spcPct val="100000"/>
                        </a:lnSpc>
                        <a:spcBef>
                          <a:spcPts val="0"/>
                        </a:spcBef>
                        <a:spcAft>
                          <a:spcPts val="0"/>
                        </a:spcAft>
                        <a:buClrTx/>
                        <a:buSzTx/>
                        <a:buFont typeface="Arial" panose="020B0604020202020204" pitchFamily="34" charset="0"/>
                        <a:buChar char="•"/>
                        <a:tabLst/>
                        <a:defRPr/>
                      </a:pPr>
                      <a:r>
                        <a:rPr kumimoji="0" lang="en-ZA" altLang="en-US" sz="11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Focusing more on acquisition rather than identifying farms already bought through PLAS and Court Decision</a:t>
                      </a:r>
                      <a:endParaRPr kumimoji="0" lang="en-ZA" sz="1100" b="1" i="1" u="none" strike="noStrike" cap="none" normalizeH="0" baseline="0" dirty="0" smtClean="0">
                        <a:ln>
                          <a:noFill/>
                        </a:ln>
                        <a:solidFill>
                          <a:schemeClr val="tx1"/>
                        </a:solidFill>
                        <a:effectLst/>
                        <a:latin typeface="Century Gothic"/>
                        <a:cs typeface="Century Gothic"/>
                      </a:endParaRPr>
                    </a:p>
                  </a:txBody>
                  <a:tcPr marL="35998" marR="35998" marT="0" marB="0">
                    <a:solidFill>
                      <a:schemeClr val="accent1">
                        <a:lumMod val="20000"/>
                        <a:lumOff val="80000"/>
                      </a:schemeClr>
                    </a:solidFill>
                  </a:tcPr>
                </a:tc>
                <a:tc>
                  <a:txBody>
                    <a:bodyPr/>
                    <a:lstStyle/>
                    <a:p>
                      <a:pPr marL="171450" marR="0" lvl="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prstClr val="black"/>
                          </a:solidFill>
                          <a:effectLst/>
                          <a:uLnTx/>
                          <a:uFillTx/>
                          <a:latin typeface="Century Gothic" pitchFamily="34" charset="0"/>
                          <a:ea typeface="+mn-ea"/>
                          <a:cs typeface="Times New Roman" pitchFamily="18" charset="0"/>
                        </a:rPr>
                        <a:t>A number of projects have been approved  by NLARCC and endorsed by MCM during the 2</a:t>
                      </a:r>
                      <a:r>
                        <a:rPr kumimoji="0" lang="en-ZA" sz="1100" b="0" i="0" u="none" strike="noStrike" kern="1200" cap="none" spc="0" normalizeH="0" baseline="30000" noProof="0" dirty="0" smtClean="0">
                          <a:ln>
                            <a:noFill/>
                          </a:ln>
                          <a:solidFill>
                            <a:prstClr val="black"/>
                          </a:solidFill>
                          <a:effectLst/>
                          <a:uLnTx/>
                          <a:uFillTx/>
                          <a:latin typeface="Century Gothic" pitchFamily="34" charset="0"/>
                          <a:ea typeface="+mn-ea"/>
                          <a:cs typeface="Times New Roman" pitchFamily="18" charset="0"/>
                        </a:rPr>
                        <a:t>nd</a:t>
                      </a:r>
                      <a:r>
                        <a:rPr kumimoji="0" lang="en-ZA" sz="1100" b="0" i="0" u="none" strike="noStrike" kern="1200" cap="none" spc="0" normalizeH="0" baseline="0" noProof="0" dirty="0" smtClean="0">
                          <a:ln>
                            <a:noFill/>
                          </a:ln>
                          <a:solidFill>
                            <a:prstClr val="black"/>
                          </a:solidFill>
                          <a:effectLst/>
                          <a:uLnTx/>
                          <a:uFillTx/>
                          <a:latin typeface="Century Gothic" pitchFamily="34" charset="0"/>
                          <a:ea typeface="+mn-ea"/>
                          <a:cs typeface="Times New Roman" pitchFamily="18" charset="0"/>
                        </a:rPr>
                        <a:t> quarter but the transfer process has not been finalised and project are at different stages  of being transferred</a:t>
                      </a:r>
                      <a:endParaRPr kumimoji="0" lang="en-US" sz="11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endParaRPr>
                    </a:p>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All MCM endorsed projects during the 2</a:t>
                      </a:r>
                      <a:r>
                        <a:rPr kumimoji="0" lang="en-US" sz="1100" b="0" i="0" u="none" strike="noStrike" kern="1200" cap="none" spc="0" normalizeH="0" baseline="30000" noProof="0" dirty="0" smtClean="0">
                          <a:ln>
                            <a:noFill/>
                          </a:ln>
                          <a:solidFill>
                            <a:prstClr val="black"/>
                          </a:solidFill>
                          <a:effectLst/>
                          <a:uLnTx/>
                          <a:uFillTx/>
                          <a:latin typeface="Century Gothic" pitchFamily="34" charset="0"/>
                          <a:ea typeface="Calibri" charset="0"/>
                          <a:cs typeface="Calibri" charset="0"/>
                        </a:rPr>
                        <a:t>nd</a:t>
                      </a:r>
                      <a:r>
                        <a:rPr kumimoji="0" lang="en-US" sz="11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 quarter to be transferred during the 3</a:t>
                      </a:r>
                      <a:r>
                        <a:rPr kumimoji="0" lang="en-US" sz="1100" b="0" i="0" u="none" strike="noStrike" kern="1200" cap="none" spc="0" normalizeH="0" baseline="30000" noProof="0" dirty="0" smtClean="0">
                          <a:ln>
                            <a:noFill/>
                          </a:ln>
                          <a:solidFill>
                            <a:prstClr val="black"/>
                          </a:solidFill>
                          <a:effectLst/>
                          <a:uLnTx/>
                          <a:uFillTx/>
                          <a:latin typeface="Century Gothic" pitchFamily="34" charset="0"/>
                          <a:ea typeface="Calibri" charset="0"/>
                          <a:cs typeface="Calibri" charset="0"/>
                        </a:rPr>
                        <a:t>rd</a:t>
                      </a:r>
                      <a:r>
                        <a:rPr kumimoji="0" lang="en-US" sz="11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 quarter. This will amount to an expenditure of R23 981 061 and allocation of 3432 hectares </a:t>
                      </a:r>
                      <a:endParaRPr kumimoji="0" lang="en-ZA" sz="1100" b="0" i="0" u="none" strike="noStrike" kern="1200" cap="none" spc="0" normalizeH="0" baseline="0" noProof="0" dirty="0" smtClean="0">
                        <a:ln>
                          <a:noFill/>
                        </a:ln>
                        <a:solidFill>
                          <a:schemeClr val="tx1"/>
                        </a:solidFill>
                        <a:effectLst/>
                        <a:uLnTx/>
                        <a:uFillTx/>
                        <a:latin typeface="Century Gothic" pitchFamily="34" charset="0"/>
                        <a:ea typeface="+mn-ea"/>
                        <a:cs typeface="Times New Roman" pitchFamily="18" charset="0"/>
                      </a:endParaRPr>
                    </a:p>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Century Gothic" pitchFamily="34" charset="0"/>
                          <a:ea typeface="Calibri" charset="0"/>
                          <a:cs typeface="Calibri" charset="0"/>
                        </a:rPr>
                        <a:t>Provinces to identify farms bought through PLAS for disposals to farm dwellers and labour tenants.</a:t>
                      </a:r>
                      <a:endParaRPr lang="en-US" sz="1100" dirty="0" smtClean="0">
                        <a:effectLst/>
                        <a:latin typeface="Century Gothic"/>
                        <a:cs typeface="Century Gothic"/>
                      </a:endParaRPr>
                    </a:p>
                  </a:txBody>
                  <a:tcPr marL="35998" marR="35998" marT="0" marB="0">
                    <a:solidFill>
                      <a:schemeClr val="accent1">
                        <a:lumMod val="20000"/>
                        <a:lumOff val="80000"/>
                      </a:schemeClr>
                    </a:solidFill>
                  </a:tcPr>
                </a:tc>
                <a:tc>
                  <a:txBody>
                    <a:bodyPr/>
                    <a:lstStyle/>
                    <a:p>
                      <a:pPr marL="0" indent="0">
                        <a:lnSpc>
                          <a:spcPct val="100000"/>
                        </a:lnSpc>
                        <a:spcAft>
                          <a:spcPts val="0"/>
                        </a:spcAft>
                        <a:buFont typeface="Arial" panose="020B0604020202020204" pitchFamily="34" charset="0"/>
                        <a:buNone/>
                      </a:pPr>
                      <a:r>
                        <a:rPr lang="en-US" sz="1100" b="1" dirty="0" smtClean="0">
                          <a:effectLst/>
                          <a:latin typeface="Century Gothic" panose="020B0502020202020204" pitchFamily="34" charset="0"/>
                        </a:rPr>
                        <a:t>-21,019ha</a:t>
                      </a:r>
                    </a:p>
                  </a:txBody>
                  <a:tcPr marL="35998" marR="35998" marT="0" marB="0">
                    <a:solidFill>
                      <a:srgbClr val="FF0000"/>
                    </a:solidFill>
                  </a:tcPr>
                </a:tc>
              </a:tr>
              <a:tr h="3640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District Land Committees established </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rgbClr val="000000"/>
                          </a:solidFill>
                          <a:latin typeface="Century Gothic" panose="020B0502020202020204" pitchFamily="34" charset="0"/>
                        </a:rPr>
                        <a:t>27</a:t>
                      </a:r>
                    </a:p>
                  </a:txBody>
                  <a:tcPr marL="9525" marR="9525" marT="9525" marB="0">
                    <a:solidFill>
                      <a:schemeClr val="accent1">
                        <a:lumMod val="20000"/>
                        <a:lumOff val="80000"/>
                      </a:schemeClr>
                    </a:solidFill>
                  </a:tcPr>
                </a:tc>
                <a:tc>
                  <a:txBody>
                    <a:bodyPr/>
                    <a:lstStyle/>
                    <a:p>
                      <a:pPr algn="ctr"/>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baseline="0" dirty="0" smtClean="0">
                        <a:solidFill>
                          <a:srgbClr val="000000"/>
                        </a:solidFill>
                        <a:latin typeface="Century Gothic" panose="020B0502020202020204" pitchFamily="34" charset="0"/>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smtClean="0">
                          <a:effectLst/>
                          <a:latin typeface="Century Gothic" panose="020B0502020202020204" pitchFamily="34" charset="0"/>
                        </a:rPr>
                        <a:t>0</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kern="1200" dirty="0">
                        <a:solidFill>
                          <a:srgbClr val="000000"/>
                        </a:solidFill>
                        <a:effectLst/>
                        <a:latin typeface="Century Gothic" panose="020B0502020202020204" pitchFamily="34" charset="0"/>
                        <a:ea typeface="+mn-ea"/>
                        <a:cs typeface="+mn-cs"/>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28</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28</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r>
              <a:tr h="3640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farms acquired to support Agri-Parks </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rgbClr val="000000"/>
                          </a:solidFill>
                          <a:latin typeface="Century Gothic" panose="020B0502020202020204" pitchFamily="34" charset="0"/>
                        </a:rPr>
                        <a:t>27 </a:t>
                      </a:r>
                    </a:p>
                  </a:txBody>
                  <a:tcPr marL="9525" marR="9525" marT="9525" marB="0">
                    <a:solidFill>
                      <a:schemeClr val="accent1">
                        <a:lumMod val="20000"/>
                        <a:lumOff val="80000"/>
                      </a:schemeClr>
                    </a:solidFill>
                  </a:tcPr>
                </a:tc>
                <a:tc>
                  <a:txBody>
                    <a:bodyPr/>
                    <a:lstStyle/>
                    <a:p>
                      <a:pPr algn="ctr"/>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baseline="0" dirty="0" smtClean="0">
                        <a:solidFill>
                          <a:srgbClr val="000000"/>
                        </a:solidFill>
                        <a:latin typeface="Century Gothic" panose="020B0502020202020204" pitchFamily="34" charset="0"/>
                      </a:endParaRPr>
                    </a:p>
                  </a:txBody>
                  <a:tcPr marL="9525" marR="9525" marT="9525" marB="0">
                    <a:solidFill>
                      <a:srgbClr val="DCE7F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smtClean="0">
                          <a:effectLst/>
                          <a:latin typeface="Century Gothic" panose="020B0502020202020204" pitchFamily="34" charset="0"/>
                        </a:rPr>
                        <a:t>0</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marL="0" algn="ctr" defTabSz="914400" rtl="0" eaLnBrk="1" latinLnBrk="0" hangingPunct="1"/>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kern="1200" dirty="0">
                        <a:solidFill>
                          <a:srgbClr val="000000"/>
                        </a:solidFill>
                        <a:effectLst/>
                        <a:latin typeface="Century Gothic" panose="020B0502020202020204" pitchFamily="34" charset="0"/>
                        <a:ea typeface="+mn-ea"/>
                        <a:cs typeface="+mn-cs"/>
                      </a:endParaRPr>
                    </a:p>
                  </a:txBody>
                  <a:tcPr marL="9525" marR="9525" marT="9525" marB="0">
                    <a:solidFill>
                      <a:srgbClr val="DCE7F3"/>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16</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16</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DCE7F3"/>
                    </a:solidFill>
                  </a:tcPr>
                </a:tc>
              </a:tr>
            </a:tbl>
          </a:graphicData>
        </a:graphic>
      </p:graphicFrame>
    </p:spTree>
    <p:extLst>
      <p:ext uri="{BB962C8B-B14F-4D97-AF65-F5344CB8AC3E}">
        <p14:creationId xmlns:p14="http://schemas.microsoft.com/office/powerpoint/2010/main" xmlns="" val="3385125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369332"/>
          </a:xfrm>
          <a:prstGeom prst="rect">
            <a:avLst/>
          </a:prstGeom>
          <a:noFill/>
        </p:spPr>
        <p:txBody>
          <a:bodyPr wrap="square" rtlCol="0">
            <a:spAutoFit/>
          </a:bodyPr>
          <a:lstStyle/>
          <a:p>
            <a:r>
              <a:rPr lang="en-ZA" b="1" dirty="0" smtClean="0">
                <a:solidFill>
                  <a:prstClr val="black"/>
                </a:solidFill>
              </a:rPr>
              <a:t>PROGRAMME 5: LAND REFORM – LRD (3) </a:t>
            </a:r>
            <a:endParaRPr lang="en-ZA"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3997637353"/>
              </p:ext>
            </p:extLst>
          </p:nvPr>
        </p:nvGraphicFramePr>
        <p:xfrm>
          <a:off x="38099" y="563875"/>
          <a:ext cx="9029700" cy="4871090"/>
        </p:xfrm>
        <a:graphic>
          <a:graphicData uri="http://schemas.openxmlformats.org/drawingml/2006/table">
            <a:tbl>
              <a:tblPr>
                <a:tableStyleId>{5C22544A-7EE6-4342-B048-85BDC9FD1C3A}</a:tableStyleId>
              </a:tblPr>
              <a:tblGrid>
                <a:gridCol w="1752601"/>
                <a:gridCol w="622300"/>
                <a:gridCol w="584200"/>
                <a:gridCol w="457200"/>
                <a:gridCol w="571500"/>
                <a:gridCol w="520700"/>
                <a:gridCol w="647700"/>
                <a:gridCol w="1304036"/>
                <a:gridCol w="1676047"/>
                <a:gridCol w="893416"/>
              </a:tblGrid>
              <a:tr h="4934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Performance Indicator</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a:solidFill>
                            <a:schemeClr val="dk1"/>
                          </a:solidFill>
                          <a:effectLst/>
                          <a:latin typeface="Century Gothic" pitchFamily="34" charset="0"/>
                          <a:ea typeface="Calibri"/>
                          <a:cs typeface="Calibri"/>
                        </a:rPr>
                        <a:t>Annual 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Q1 </a:t>
                      </a:r>
                      <a:r>
                        <a:rPr lang="en-ZA" sz="105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Q1</a:t>
                      </a:r>
                      <a:r>
                        <a:rPr lang="en-ZA" sz="1050" b="1" kern="1200" baseline="0" dirty="0" smtClean="0">
                          <a:solidFill>
                            <a:schemeClr val="dk1"/>
                          </a:solidFill>
                          <a:effectLst/>
                          <a:latin typeface="Century Gothic" pitchFamily="34" charset="0"/>
                          <a:ea typeface="Calibri"/>
                          <a:cs typeface="Calibri"/>
                        </a:rPr>
                        <a:t> </a:t>
                      </a:r>
                      <a:r>
                        <a:rPr lang="en-ZA" sz="1050" b="1" kern="1200" dirty="0" smtClean="0">
                          <a:solidFill>
                            <a:schemeClr val="dk1"/>
                          </a:solidFill>
                          <a:effectLst/>
                          <a:latin typeface="Century Gothic" pitchFamily="34" charset="0"/>
                          <a:ea typeface="Calibri"/>
                          <a:cs typeface="Calibri"/>
                        </a:rPr>
                        <a:t>Results </a:t>
                      </a:r>
                      <a:endParaRPr lang="en-ZA" sz="105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Q2 </a:t>
                      </a:r>
                      <a:r>
                        <a:rPr lang="en-ZA" sz="105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Q2</a:t>
                      </a:r>
                      <a:r>
                        <a:rPr lang="en-ZA" sz="1050" b="1" kern="1200" baseline="0" dirty="0" smtClean="0">
                          <a:solidFill>
                            <a:schemeClr val="dk1"/>
                          </a:solidFill>
                          <a:effectLst/>
                          <a:latin typeface="Century Gothic" pitchFamily="34" charset="0"/>
                          <a:ea typeface="Calibri"/>
                          <a:cs typeface="Calibri"/>
                        </a:rPr>
                        <a:t> </a:t>
                      </a:r>
                      <a:r>
                        <a:rPr lang="en-ZA" sz="1050" b="1" kern="1200" dirty="0" smtClean="0">
                          <a:solidFill>
                            <a:schemeClr val="dk1"/>
                          </a:solidFill>
                          <a:effectLst/>
                          <a:latin typeface="Century Gothic" pitchFamily="34" charset="0"/>
                          <a:ea typeface="Calibri"/>
                          <a:cs typeface="Calibri"/>
                        </a:rPr>
                        <a:t>Results </a:t>
                      </a:r>
                      <a:endParaRPr lang="en-ZA" sz="105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5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50" b="1" kern="1200" dirty="0" smtClean="0">
                          <a:solidFill>
                            <a:schemeClr val="dk1"/>
                          </a:solidFill>
                          <a:effectLst/>
                          <a:latin typeface="Century Gothic" pitchFamily="34" charset="0"/>
                          <a:ea typeface="Calibri"/>
                          <a:cs typeface="Calibri"/>
                        </a:rPr>
                        <a:t>Explanation of the challenges leading to the variance</a:t>
                      </a:r>
                      <a:endParaRPr lang="en-ZA" sz="105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50" b="1" kern="1200" dirty="0" smtClean="0">
                          <a:solidFill>
                            <a:schemeClr val="dk1"/>
                          </a:solidFill>
                          <a:effectLst/>
                          <a:latin typeface="Century Gothic" pitchFamily="34" charset="0"/>
                          <a:ea typeface="Calibri"/>
                          <a:cs typeface="Calibri"/>
                        </a:rPr>
                        <a:t>Planned Interventions to address the challenges and variance</a:t>
                      </a:r>
                      <a:endParaRPr lang="en-ZA" sz="105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50" b="1" kern="1200" dirty="0" smtClean="0">
                          <a:solidFill>
                            <a:schemeClr val="dk1"/>
                          </a:solidFill>
                          <a:effectLst/>
                          <a:latin typeface="Century Gothic" pitchFamily="34" charset="0"/>
                          <a:ea typeface="Calibri"/>
                          <a:cs typeface="Calibri"/>
                        </a:rPr>
                        <a:t>Cumulative performance (Q1 &amp; Q2)</a:t>
                      </a:r>
                    </a:p>
                  </a:txBody>
                  <a:tcPr marL="9525" marR="9525" marT="9525" marB="0">
                    <a:solidFill>
                      <a:schemeClr val="accent1">
                        <a:lumMod val="20000"/>
                        <a:lumOff val="80000"/>
                      </a:schemeClr>
                    </a:solidFill>
                  </a:tcPr>
                </a:tc>
              </a:tr>
              <a:tr h="368531">
                <a:tc>
                  <a:txBody>
                    <a:bodyPr/>
                    <a:lstStyle/>
                    <a:p>
                      <a:r>
                        <a:rPr lang="en-ZA" sz="1100" b="0" i="0" u="none" strike="noStrike" kern="1200" baseline="0" dirty="0" smtClean="0">
                          <a:solidFill>
                            <a:schemeClr val="dk1"/>
                          </a:solidFill>
                          <a:latin typeface="Century Gothic" panose="020B0502020202020204" pitchFamily="34" charset="0"/>
                          <a:ea typeface="+mn-ea"/>
                          <a:cs typeface="+mn-cs"/>
                        </a:rPr>
                        <a:t>Number of PLAS farms identified for the incubation and training of agricultural graduates</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rgbClr val="000000"/>
                          </a:solidFill>
                          <a:latin typeface="Century Gothic" panose="020B0502020202020204" pitchFamily="34" charset="0"/>
                        </a:rPr>
                        <a:t>13</a:t>
                      </a:r>
                    </a:p>
                  </a:txBody>
                  <a:tcPr marL="9525" marR="9525" marT="9525" marB="0">
                    <a:solidFill>
                      <a:schemeClr val="accent1">
                        <a:lumMod val="20000"/>
                        <a:lumOff val="80000"/>
                      </a:schemeClr>
                    </a:solidFill>
                  </a:tcPr>
                </a:tc>
                <a:tc>
                  <a:txBody>
                    <a:bodyPr/>
                    <a:lstStyle/>
                    <a:p>
                      <a:pPr algn="ctr"/>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baseline="0" dirty="0" smtClean="0">
                        <a:solidFill>
                          <a:srgbClr val="000000"/>
                        </a:solidFill>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smtClean="0">
                          <a:effectLst/>
                          <a:latin typeface="Century Gothic" panose="020B0502020202020204" pitchFamily="34" charset="0"/>
                        </a:rPr>
                        <a:t>0</a:t>
                      </a:r>
                      <a:endParaRPr lang="en-ZA" sz="1100" b="1"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0" algn="ctr" defTabSz="914400" rtl="0" eaLnBrk="1" latinLnBrk="0" hangingPunct="1"/>
                      <a:r>
                        <a:rPr lang="en-ZA" sz="1100" b="0" i="0" u="none" strike="noStrike" kern="1200" dirty="0" smtClean="0">
                          <a:solidFill>
                            <a:srgbClr val="000000"/>
                          </a:solidFill>
                          <a:effectLst/>
                          <a:latin typeface="Century Gothic" panose="020B0502020202020204" pitchFamily="34" charset="0"/>
                          <a:ea typeface="+mn-ea"/>
                          <a:cs typeface="+mn-cs"/>
                        </a:rPr>
                        <a:t>No</a:t>
                      </a:r>
                      <a:r>
                        <a:rPr lang="en-ZA" sz="1100" b="0" i="0" u="none" strike="noStrike" kern="1200" baseline="0" dirty="0" smtClean="0">
                          <a:solidFill>
                            <a:srgbClr val="000000"/>
                          </a:solidFill>
                          <a:effectLst/>
                          <a:latin typeface="Century Gothic" panose="020B0502020202020204" pitchFamily="34" charset="0"/>
                          <a:ea typeface="+mn-ea"/>
                          <a:cs typeface="+mn-cs"/>
                        </a:rPr>
                        <a:t> target</a:t>
                      </a:r>
                      <a:endParaRPr lang="en-ZA" sz="1100" b="0" i="0" u="none" strike="noStrike" kern="1200" dirty="0">
                        <a:solidFill>
                          <a:srgbClr val="000000"/>
                        </a:solidFill>
                        <a:effectLst/>
                        <a:latin typeface="Century Gothic" panose="020B0502020202020204" pitchFamily="34" charset="0"/>
                        <a:ea typeface="+mn-ea"/>
                        <a:cs typeface="+mn-cs"/>
                      </a:endParaRP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1</a:t>
                      </a:r>
                      <a:endParaRPr lang="en-ZA" sz="1100" b="1"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1</a:t>
                      </a:r>
                      <a:endParaRPr lang="en-ZA" sz="1100" b="1"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r>
              <a:tr h="4758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pilot projects on Policy on Strengthening Relative Rights </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rgbClr val="000000"/>
                          </a:solidFill>
                          <a:latin typeface="Century Gothic" panose="020B0502020202020204" pitchFamily="34" charset="0"/>
                        </a:rPr>
                        <a:t>10 </a:t>
                      </a:r>
                    </a:p>
                  </a:txBody>
                  <a:tcPr marL="9525" marR="9525" marT="9525" marB="0">
                    <a:solidFill>
                      <a:schemeClr val="accent1">
                        <a:lumMod val="20000"/>
                        <a:lumOff val="80000"/>
                      </a:schemeClr>
                    </a:solidFill>
                  </a:tcPr>
                </a:tc>
                <a:tc>
                  <a:txBody>
                    <a:bodyPr/>
                    <a:lstStyle/>
                    <a:p>
                      <a:pPr algn="ctr"/>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baseline="0" dirty="0" smtClean="0">
                        <a:solidFill>
                          <a:srgbClr val="000000"/>
                        </a:solidFill>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smtClean="0">
                          <a:effectLst/>
                          <a:latin typeface="Century Gothic" panose="020B0502020202020204" pitchFamily="34" charset="0"/>
                        </a:rPr>
                        <a:t>0</a:t>
                      </a:r>
                      <a:endParaRPr lang="en-ZA" sz="1100" b="1"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0" algn="ctr" defTabSz="914400" rtl="0" eaLnBrk="1" latinLnBrk="0" hangingPunct="1"/>
                      <a:r>
                        <a:rPr lang="en-ZA" sz="1100" b="0" i="0" u="none" strike="noStrike" kern="1200" dirty="0" smtClean="0">
                          <a:solidFill>
                            <a:srgbClr val="000000"/>
                          </a:solidFill>
                          <a:effectLst/>
                          <a:latin typeface="Century Gothic" panose="020B0502020202020204" pitchFamily="34" charset="0"/>
                          <a:ea typeface="+mn-ea"/>
                          <a:cs typeface="+mn-cs"/>
                        </a:rPr>
                        <a:t>No Target</a:t>
                      </a:r>
                      <a:endParaRPr lang="en-ZA" sz="1100" b="0" i="0" u="none" strike="noStrike" kern="1200" dirty="0">
                        <a:solidFill>
                          <a:srgbClr val="000000"/>
                        </a:solidFill>
                        <a:effectLst/>
                        <a:latin typeface="Century Gothic" panose="020B0502020202020204" pitchFamily="34" charset="0"/>
                        <a:ea typeface="+mn-ea"/>
                        <a:cs typeface="+mn-cs"/>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N/A</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panose="020B0502020202020204" pitchFamily="34" charset="0"/>
                        </a:rPr>
                        <a:t>N/A</a:t>
                      </a:r>
                      <a:endParaRPr lang="en-ZA" sz="1100" b="1"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r>
              <a:tr h="4758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farms under the Recapitalisation and Development Programme</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chemeClr val="tx1"/>
                          </a:solidFill>
                          <a:latin typeface="Century Gothic" panose="020B0502020202020204" pitchFamily="34" charset="0"/>
                        </a:rPr>
                        <a:t>331</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chemeClr val="tx1"/>
                          </a:solidFill>
                          <a:latin typeface="Century Gothic" panose="020B0502020202020204" pitchFamily="34" charset="0"/>
                        </a:rPr>
                        <a:t>82</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a:effectLst/>
                          <a:latin typeface="Century Gothic" panose="020B0502020202020204" pitchFamily="34" charset="0"/>
                        </a:rPr>
                        <a:t> </a:t>
                      </a:r>
                      <a:r>
                        <a:rPr lang="en-ZA" sz="1100" b="1" u="none" strike="noStrike" dirty="0" smtClean="0">
                          <a:effectLst/>
                          <a:latin typeface="Century Gothic" panose="020B0502020202020204" pitchFamily="34" charset="0"/>
                        </a:rPr>
                        <a:t>36</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a:lnSpc>
                          <a:spcPct val="115000"/>
                        </a:lnSpc>
                        <a:spcAft>
                          <a:spcPts val="0"/>
                        </a:spcAft>
                      </a:pPr>
                      <a:r>
                        <a:rPr lang="en-ZA" sz="1100" dirty="0" smtClean="0">
                          <a:effectLst/>
                          <a:latin typeface="Century Gothic" charset="0"/>
                          <a:ea typeface="Century Gothic" charset="0"/>
                          <a:cs typeface="Century Gothic" charset="0"/>
                        </a:rPr>
                        <a:t>83</a:t>
                      </a:r>
                      <a:endParaRPr lang="en-ZA" sz="1100" dirty="0">
                        <a:effectLst/>
                        <a:latin typeface="Century Gothic" charset="0"/>
                        <a:ea typeface="Century Gothic" charset="0"/>
                        <a:cs typeface="Century Gothic" charset="0"/>
                      </a:endParaRPr>
                    </a:p>
                  </a:txBody>
                  <a:tcPr marL="41613" marR="41613" marT="12691"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entury Gothic" panose="020B0502020202020204" pitchFamily="34" charset="0"/>
                        </a:rPr>
                        <a:t>61</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100" b="0" i="0" u="none" strike="noStrike" dirty="0" smtClean="0">
                          <a:solidFill>
                            <a:srgbClr val="000000"/>
                          </a:solidFill>
                          <a:effectLst/>
                          <a:latin typeface="Century Gothic" panose="020B0502020202020204" pitchFamily="34" charset="0"/>
                        </a:rPr>
                        <a:t>-22</a:t>
                      </a:r>
                      <a:endParaRPr lang="en-ZA" sz="11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0" marR="0" lvl="0" indent="0" algn="l" defTabSz="455613" rtl="0" eaLnBrk="0" fontAlgn="base" latinLnBrk="0" hangingPunct="0">
                        <a:lnSpc>
                          <a:spcPct val="100000"/>
                        </a:lnSpc>
                        <a:spcBef>
                          <a:spcPts val="0"/>
                        </a:spcBef>
                        <a:spcAft>
                          <a:spcPts val="0"/>
                        </a:spcAft>
                        <a:buClrTx/>
                        <a:buSzTx/>
                        <a:buFont typeface="+mj-lt"/>
                        <a:buAutoNum type="alphaLcParenR"/>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Delays in packaging of payments after NLARCC /MCM approval /Concurrence </a:t>
                      </a:r>
                    </a:p>
                    <a:p>
                      <a:pPr marL="0" marR="0" lvl="0" indent="0" algn="l" defTabSz="455613" rtl="0" eaLnBrk="0" fontAlgn="base" latinLnBrk="0" hangingPunct="0">
                        <a:lnSpc>
                          <a:spcPct val="100000"/>
                        </a:lnSpc>
                        <a:spcBef>
                          <a:spcPts val="0"/>
                        </a:spcBef>
                        <a:spcAft>
                          <a:spcPts val="0"/>
                        </a:spcAft>
                        <a:buClrTx/>
                        <a:buSzTx/>
                        <a:buFont typeface="+mj-lt"/>
                        <a:buAutoNum type="alphaLcParenR"/>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Delays in processing of payments due to the non compliance by SP/Beneficiaries in submitting the invoices</a:t>
                      </a:r>
                    </a:p>
                    <a:p>
                      <a:pPr marL="0" marR="0" lvl="0" indent="0" algn="l" defTabSz="455613" rtl="0" eaLnBrk="0" fontAlgn="base" latinLnBrk="0" hangingPunct="0">
                        <a:lnSpc>
                          <a:spcPct val="100000"/>
                        </a:lnSpc>
                        <a:spcBef>
                          <a:spcPts val="0"/>
                        </a:spcBef>
                        <a:spcAft>
                          <a:spcPts val="0"/>
                        </a:spcAft>
                        <a:buClrTx/>
                        <a:buSzTx/>
                        <a:buFont typeface="+mj-lt"/>
                        <a:buAutoNum type="alphaLcParenR"/>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Delays in signing of the new Recap  contracts.</a:t>
                      </a:r>
                      <a:endParaRPr lang="en-US" sz="1100" i="0" kern="1200" dirty="0" smtClean="0">
                        <a:solidFill>
                          <a:schemeClr val="dk1"/>
                        </a:solidFill>
                        <a:latin typeface="Century Gothic"/>
                        <a:ea typeface="Century Gothic" charset="0"/>
                        <a:cs typeface="Century Gothic"/>
                      </a:endParaRPr>
                    </a:p>
                  </a:txBody>
                  <a:tcPr marL="68591" marR="68591" marT="0" marB="0">
                    <a:solidFill>
                      <a:schemeClr val="accent1">
                        <a:lumMod val="20000"/>
                        <a:lumOff val="80000"/>
                      </a:schemeClr>
                    </a:solidFill>
                  </a:tcPr>
                </a:tc>
                <a:tc>
                  <a:txBody>
                    <a:bodyPr/>
                    <a:lstStyle/>
                    <a:p>
                      <a:pPr marL="0" marR="0" lvl="0" indent="0" algn="l" defTabSz="455613" rtl="0" eaLnBrk="1" fontAlgn="base" latinLnBrk="0" hangingPunct="1">
                        <a:lnSpc>
                          <a:spcPct val="100000"/>
                        </a:lnSpc>
                        <a:spcBef>
                          <a:spcPts val="0"/>
                        </a:spcBef>
                        <a:spcAft>
                          <a:spcPts val="0"/>
                        </a:spcAft>
                        <a:buClrTx/>
                        <a:buSzTx/>
                        <a:buFont typeface="Arial" charset="0"/>
                        <a:buNone/>
                        <a:tabLst>
                          <a:tab pos="446088" algn="l"/>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The team, lead by Chief Directors within the Branch is tasked to assist Provinces  on:</a:t>
                      </a:r>
                    </a:p>
                    <a:p>
                      <a:pPr marL="0" marR="0" lvl="0" indent="0" algn="l" defTabSz="455613" rtl="0" eaLnBrk="1" fontAlgn="base" latinLnBrk="0" hangingPunct="1">
                        <a:lnSpc>
                          <a:spcPct val="100000"/>
                        </a:lnSpc>
                        <a:spcBef>
                          <a:spcPts val="0"/>
                        </a:spcBef>
                        <a:spcAft>
                          <a:spcPts val="0"/>
                        </a:spcAft>
                        <a:buClrTx/>
                        <a:buSzTx/>
                        <a:buFont typeface="Arial" charset="0"/>
                        <a:buChar char="•"/>
                        <a:tabLst>
                          <a:tab pos="0" algn="l"/>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 Unblocking the blockages (Ensure compliance of submissions including signing of contracts and Reconciliation of invoices).</a:t>
                      </a:r>
                    </a:p>
                    <a:p>
                      <a:pPr marL="0" marR="0" lvl="0" indent="0" algn="l" defTabSz="455613" rtl="0" eaLnBrk="1" fontAlgn="base" latinLnBrk="0" hangingPunct="1">
                        <a:lnSpc>
                          <a:spcPct val="100000"/>
                        </a:lnSpc>
                        <a:spcBef>
                          <a:spcPts val="0"/>
                        </a:spcBef>
                        <a:spcAft>
                          <a:spcPts val="0"/>
                        </a:spcAft>
                        <a:buClrTx/>
                        <a:buSzTx/>
                        <a:buFont typeface="Arial" charset="0"/>
                        <a:buChar char="•"/>
                        <a:tabLst>
                          <a:tab pos="0" algn="l"/>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Projects with SP and  beneficiaries that are non compliance with the reconciliation will be removed from the projections.</a:t>
                      </a:r>
                      <a:endParaRPr kumimoji="0" lang="en-ZA" sz="1100" b="0" i="0" u="none" strike="noStrike" cap="none" normalizeH="0" baseline="0" dirty="0" smtClean="0">
                        <a:ln>
                          <a:noFill/>
                        </a:ln>
                        <a:solidFill>
                          <a:schemeClr val="tx1"/>
                        </a:solidFill>
                        <a:effectLst/>
                        <a:latin typeface="Century Gothic"/>
                        <a:ea typeface="Century Gothic" charset="0"/>
                        <a:cs typeface="Century Gothic"/>
                      </a:endParaRPr>
                    </a:p>
                  </a:txBody>
                  <a:tcPr marL="68591" marR="68591" marT="0" marB="0">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ZA" sz="1100" b="1" i="0" u="none" strike="noStrike" cap="none" normalizeH="0" baseline="0" dirty="0" smtClean="0">
                          <a:ln>
                            <a:noFill/>
                          </a:ln>
                          <a:solidFill>
                            <a:schemeClr val="tx1"/>
                          </a:solidFill>
                          <a:effectLst/>
                          <a:latin typeface="Century Gothic" panose="020B0502020202020204" pitchFamily="34" charset="0"/>
                          <a:cs typeface="Times New Roman" pitchFamily="18" charset="0"/>
                        </a:rPr>
                        <a:t>97 (-68)</a:t>
                      </a:r>
                    </a:p>
                  </a:txBody>
                  <a:tcPr marL="68591" marR="68591" marT="0" marB="0">
                    <a:solidFill>
                      <a:srgbClr val="FF0000"/>
                    </a:solidFill>
                  </a:tcPr>
                </a:tc>
              </a:tr>
            </a:tbl>
          </a:graphicData>
        </a:graphic>
      </p:graphicFrame>
    </p:spTree>
    <p:extLst>
      <p:ext uri="{BB962C8B-B14F-4D97-AF65-F5344CB8AC3E}">
        <p14:creationId xmlns:p14="http://schemas.microsoft.com/office/powerpoint/2010/main" xmlns="" val="324146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163779"/>
            <a:ext cx="7024254" cy="369332"/>
          </a:xfrm>
          <a:prstGeom prst="rect">
            <a:avLst/>
          </a:prstGeom>
          <a:noFill/>
        </p:spPr>
        <p:txBody>
          <a:bodyPr wrap="square" rtlCol="0">
            <a:spAutoFit/>
          </a:bodyPr>
          <a:lstStyle/>
          <a:p>
            <a:r>
              <a:rPr lang="en-ZA" b="1" dirty="0" smtClean="0">
                <a:solidFill>
                  <a:prstClr val="black"/>
                </a:solidFill>
              </a:rPr>
              <a:t>PROGRAMME 5: LAND REFORM - LRD (4)</a:t>
            </a:r>
            <a:endParaRPr lang="en-ZA" b="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506870173"/>
              </p:ext>
            </p:extLst>
          </p:nvPr>
        </p:nvGraphicFramePr>
        <p:xfrm>
          <a:off x="89369" y="544288"/>
          <a:ext cx="8921364" cy="4993005"/>
        </p:xfrm>
        <a:graphic>
          <a:graphicData uri="http://schemas.openxmlformats.org/drawingml/2006/table">
            <a:tbl>
              <a:tblPr>
                <a:tableStyleId>{5C22544A-7EE6-4342-B048-85BDC9FD1C3A}</a:tableStyleId>
              </a:tblPr>
              <a:tblGrid>
                <a:gridCol w="1361479"/>
                <a:gridCol w="536448"/>
                <a:gridCol w="402336"/>
                <a:gridCol w="438912"/>
                <a:gridCol w="414528"/>
                <a:gridCol w="438912"/>
                <a:gridCol w="597408"/>
                <a:gridCol w="2304288"/>
                <a:gridCol w="1569720"/>
                <a:gridCol w="857333"/>
              </a:tblGrid>
              <a:tr h="443264">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Target</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a:t>
                      </a:r>
                      <a:r>
                        <a:rPr lang="en-ZA" sz="1000" b="1" kern="1200" baseline="0" dirty="0" smtClean="0">
                          <a:solidFill>
                            <a:schemeClr val="dk1"/>
                          </a:solidFill>
                          <a:effectLst/>
                          <a:latin typeface="Century Gothic" pitchFamily="34" charset="0"/>
                          <a:ea typeface="Calibri"/>
                          <a:cs typeface="Calibri"/>
                        </a:rPr>
                        <a:t> </a:t>
                      </a:r>
                      <a:r>
                        <a:rPr lang="en-ZA" sz="1000" b="1" kern="1200" dirty="0" smtClean="0">
                          <a:solidFill>
                            <a:schemeClr val="dk1"/>
                          </a:solidFill>
                          <a:effectLst/>
                          <a:latin typeface="Century Gothic" pitchFamily="34" charset="0"/>
                          <a:ea typeface="Calibri"/>
                          <a:cs typeface="Calibri"/>
                        </a:rPr>
                        <a:t>Results </a:t>
                      </a:r>
                      <a:endParaRPr lang="en-ZA" sz="1000" b="1" kern="120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Cumulative performance (Q1 &amp; Q2)</a:t>
                      </a:r>
                    </a:p>
                  </a:txBody>
                  <a:tcPr marL="9525" marR="9525" marT="9525" marB="0"/>
                </a:tc>
              </a:tr>
              <a:tr h="6133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farmers trained through the Recapitalisation and Development programme </a:t>
                      </a:r>
                    </a:p>
                  </a:txBody>
                  <a:tcPr marL="9525" marR="9525" marT="9525" marB="0"/>
                </a:tc>
                <a:tc>
                  <a:txBody>
                    <a:bodyPr/>
                    <a:lstStyle/>
                    <a:p>
                      <a:pPr algn="ctr"/>
                      <a:r>
                        <a:rPr lang="en-ZA" sz="1100" b="0" i="0" u="none" strike="noStrike" baseline="0" dirty="0" smtClean="0">
                          <a:solidFill>
                            <a:schemeClr val="tx1"/>
                          </a:solidFill>
                          <a:latin typeface="Century Gothic" panose="020B0502020202020204" pitchFamily="34" charset="0"/>
                        </a:rPr>
                        <a:t>994</a:t>
                      </a:r>
                    </a:p>
                  </a:txBody>
                  <a:tcPr marL="9525" marR="9525" marT="9525" marB="0"/>
                </a:tc>
                <a:tc>
                  <a:txBody>
                    <a:bodyPr/>
                    <a:lstStyle/>
                    <a:p>
                      <a:pPr algn="ctr"/>
                      <a:r>
                        <a:rPr lang="en-ZA" sz="1100" b="0" i="0" u="none" strike="noStrike" baseline="0" dirty="0" smtClean="0">
                          <a:solidFill>
                            <a:schemeClr val="tx1"/>
                          </a:solidFill>
                          <a:latin typeface="Century Gothic" panose="020B0502020202020204" pitchFamily="34" charset="0"/>
                        </a:rPr>
                        <a:t>248</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a:effectLst/>
                          <a:latin typeface="Century Gothic" panose="020B0502020202020204" pitchFamily="34" charset="0"/>
                        </a:rPr>
                        <a:t> </a:t>
                      </a:r>
                      <a:r>
                        <a:rPr lang="en-ZA" sz="1100" b="1" u="none" strike="noStrike" dirty="0" smtClean="0">
                          <a:effectLst/>
                          <a:latin typeface="Century Gothic" panose="020B0502020202020204" pitchFamily="34" charset="0"/>
                        </a:rPr>
                        <a:t>151</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a:lnSpc>
                          <a:spcPct val="115000"/>
                        </a:lnSpc>
                        <a:spcAft>
                          <a:spcPts val="0"/>
                        </a:spcAft>
                      </a:pPr>
                      <a:r>
                        <a:rPr lang="en-ZA" sz="1100" dirty="0" smtClean="0">
                          <a:effectLst/>
                          <a:latin typeface="Century Gothic" charset="0"/>
                          <a:ea typeface="Century Gothic" charset="0"/>
                          <a:cs typeface="Century Gothic" charset="0"/>
                        </a:rPr>
                        <a:t>248</a:t>
                      </a:r>
                      <a:endParaRPr lang="en-ZA" sz="1100" dirty="0">
                        <a:effectLst/>
                        <a:latin typeface="Century Gothic" charset="0"/>
                        <a:ea typeface="Century Gothic" charset="0"/>
                        <a:cs typeface="Century Gothic" charset="0"/>
                      </a:endParaRPr>
                    </a:p>
                  </a:txBody>
                  <a:tcPr marL="41613" marR="41613" marT="12691"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entury Gothic" panose="020B0502020202020204" pitchFamily="34" charset="0"/>
                        </a:rPr>
                        <a:t>255</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7</a:t>
                      </a:r>
                      <a:endParaRPr lang="en-ZA" sz="1100" b="0" i="0" u="none" strike="noStrike" dirty="0">
                        <a:solidFill>
                          <a:srgbClr val="000000"/>
                        </a:solidFill>
                        <a:effectLst/>
                        <a:latin typeface="Century Gothic" panose="020B0502020202020204" pitchFamily="34" charset="0"/>
                      </a:endParaRPr>
                    </a:p>
                  </a:txBody>
                  <a:tcPr marL="9525" marR="9525" marT="9525" marB="0"/>
                </a:tc>
                <a:tc>
                  <a:txBody>
                    <a:bodyPr/>
                    <a:lstStyle/>
                    <a:p>
                      <a:pPr rtl="0" eaLnBrk="1" latinLnBrk="0" hangingPunct="1"/>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Currently there is no proper system to report On-farm training provided by the strategic farmers.</a:t>
                      </a:r>
                      <a:endParaRPr lang="en-ZA" sz="1100" i="0" dirty="0">
                        <a:solidFill>
                          <a:schemeClr val="tx1"/>
                        </a:solidFill>
                        <a:effectLst/>
                        <a:latin typeface="Century Gothic"/>
                        <a:ea typeface="Century Gothic" charset="0"/>
                        <a:cs typeface="Century Gothic"/>
                      </a:endParaRPr>
                    </a:p>
                  </a:txBody>
                  <a:tcPr marL="68585" marR="68585" marT="0" marB="0"/>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82550" algn="l"/>
                        </a:tabLst>
                        <a:defRPr/>
                      </a:pPr>
                      <a:r>
                        <a:rPr kumimoji="0" lang="en-ZA" altLang="en-US" sz="1100" b="0" i="0" u="none" strike="noStrike" kern="1200" cap="none" spc="0" normalizeH="0" baseline="0" noProof="0" dirty="0" smtClean="0">
                          <a:ln>
                            <a:noFill/>
                          </a:ln>
                          <a:solidFill>
                            <a:prstClr val="black"/>
                          </a:solidFill>
                          <a:effectLst/>
                          <a:uLnTx/>
                          <a:uFillTx/>
                          <a:latin typeface="Century Gothic" charset="0"/>
                          <a:ea typeface="Century Gothic" charset="0"/>
                          <a:cs typeface="Century Gothic" charset="0"/>
                        </a:rPr>
                        <a:t>To improve the reporting templates, systems and tools to enable reporting on both formal and informal training by strategic  partners and training institutions.</a:t>
                      </a:r>
                      <a:endParaRPr lang="en-ZA" sz="1100" i="0" dirty="0">
                        <a:solidFill>
                          <a:schemeClr val="tx1"/>
                        </a:solidFill>
                        <a:effectLst/>
                        <a:latin typeface="Century Gothic"/>
                        <a:ea typeface="Century Gothic" charset="0"/>
                        <a:cs typeface="Century Gothic"/>
                      </a:endParaRPr>
                    </a:p>
                  </a:txBody>
                  <a:tcPr marL="68585" marR="68585" marT="0" marB="0"/>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82550" algn="l"/>
                        </a:tabLst>
                        <a:defRPr/>
                      </a:pPr>
                      <a:r>
                        <a:rPr lang="en-ZA" sz="1100" b="1" dirty="0" smtClean="0">
                          <a:solidFill>
                            <a:schemeClr val="tx1"/>
                          </a:solidFill>
                          <a:effectLst/>
                          <a:latin typeface="Century Gothic" panose="020B0502020202020204" pitchFamily="34" charset="0"/>
                          <a:ea typeface="Times New Roman"/>
                        </a:rPr>
                        <a:t>406</a:t>
                      </a:r>
                      <a:r>
                        <a:rPr lang="en-ZA" sz="1100" b="1" baseline="0" dirty="0" smtClean="0">
                          <a:solidFill>
                            <a:schemeClr val="tx1"/>
                          </a:solidFill>
                          <a:effectLst/>
                          <a:latin typeface="Century Gothic" panose="020B0502020202020204" pitchFamily="34" charset="0"/>
                          <a:ea typeface="Times New Roman"/>
                        </a:rPr>
                        <a:t> </a:t>
                      </a:r>
                      <a:r>
                        <a:rPr lang="en-ZA" sz="1100" b="1" dirty="0" smtClean="0">
                          <a:solidFill>
                            <a:schemeClr val="tx1"/>
                          </a:solidFill>
                          <a:effectLst/>
                          <a:latin typeface="Century Gothic" panose="020B0502020202020204" pitchFamily="34" charset="0"/>
                          <a:ea typeface="Times New Roman"/>
                        </a:rPr>
                        <a:t>(</a:t>
                      </a:r>
                      <a:r>
                        <a:rPr lang="en-ZA" sz="1100" b="1" dirty="0" smtClean="0">
                          <a:solidFill>
                            <a:srgbClr val="FF0000"/>
                          </a:solidFill>
                          <a:effectLst/>
                          <a:latin typeface="Century Gothic" panose="020B0502020202020204" pitchFamily="34" charset="0"/>
                          <a:ea typeface="Times New Roman"/>
                        </a:rPr>
                        <a:t>-90</a:t>
                      </a:r>
                      <a:r>
                        <a:rPr lang="en-ZA" sz="1100" b="1" dirty="0" smtClean="0">
                          <a:solidFill>
                            <a:schemeClr val="tx1"/>
                          </a:solidFill>
                          <a:effectLst/>
                          <a:latin typeface="Century Gothic" panose="020B0502020202020204" pitchFamily="34" charset="0"/>
                          <a:ea typeface="Times New Roman"/>
                        </a:rPr>
                        <a:t>)</a:t>
                      </a:r>
                      <a:endParaRPr lang="en-ZA" sz="1100" b="1" dirty="0">
                        <a:solidFill>
                          <a:schemeClr val="tx1"/>
                        </a:solidFill>
                        <a:effectLst/>
                        <a:latin typeface="Century Gothic" panose="020B0502020202020204" pitchFamily="34" charset="0"/>
                        <a:ea typeface="Times New Roman"/>
                      </a:endParaRPr>
                    </a:p>
                  </a:txBody>
                  <a:tcPr marL="68585" marR="68585" marT="0" marB="0">
                    <a:solidFill>
                      <a:srgbClr val="FFC000"/>
                    </a:solidFill>
                  </a:tcPr>
                </a:tc>
              </a:tr>
              <a:tr h="6857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jobs created in land reform projects through the Recapitalisation and Development programme </a:t>
                      </a:r>
                    </a:p>
                  </a:txBody>
                  <a:tcPr marL="9525" marR="9525" marT="9525" marB="0"/>
                </a:tc>
                <a:tc>
                  <a:txBody>
                    <a:bodyPr/>
                    <a:lstStyle/>
                    <a:p>
                      <a:pPr algn="ctr"/>
                      <a:r>
                        <a:rPr lang="en-ZA" sz="1100" b="0" i="0" u="none" strike="noStrike" baseline="0" dirty="0" smtClean="0">
                          <a:solidFill>
                            <a:schemeClr val="tx1"/>
                          </a:solidFill>
                          <a:latin typeface="Century Gothic" panose="020B0502020202020204" pitchFamily="34" charset="0"/>
                        </a:rPr>
                        <a:t>994</a:t>
                      </a:r>
                    </a:p>
                  </a:txBody>
                  <a:tcPr marL="9525" marR="9525" marT="9525" marB="0"/>
                </a:tc>
                <a:tc>
                  <a:txBody>
                    <a:bodyPr/>
                    <a:lstStyle/>
                    <a:p>
                      <a:pPr algn="ctr"/>
                      <a:r>
                        <a:rPr lang="en-ZA" sz="1100" b="0" i="0" u="none" strike="noStrike" baseline="0" dirty="0" smtClean="0">
                          <a:solidFill>
                            <a:schemeClr val="tx1"/>
                          </a:solidFill>
                          <a:latin typeface="Century Gothic" panose="020B0502020202020204" pitchFamily="34" charset="0"/>
                        </a:rPr>
                        <a:t>248</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smtClean="0">
                          <a:effectLst/>
                          <a:latin typeface="Century Gothic" panose="020B0502020202020204" pitchFamily="34" charset="0"/>
                        </a:rPr>
                        <a:t>659</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ZA" sz="1100" dirty="0" smtClean="0">
                          <a:effectLst/>
                          <a:latin typeface="Century Gothic" charset="0"/>
                          <a:ea typeface="Century Gothic" charset="0"/>
                          <a:cs typeface="Century Gothic" charset="0"/>
                        </a:rPr>
                        <a:t>248</a:t>
                      </a:r>
                      <a:endParaRPr lang="en-ZA" sz="1100" dirty="0">
                        <a:effectLst/>
                        <a:latin typeface="Century Gothic" charset="0"/>
                        <a:ea typeface="Century Gothic" charset="0"/>
                        <a:cs typeface="Century Gothic" charset="0"/>
                      </a:endParaRPr>
                    </a:p>
                  </a:txBody>
                  <a:tcPr marL="41613" marR="41613" marT="12690"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entury Gothic" panose="020B0502020202020204" pitchFamily="34" charset="0"/>
                        </a:rPr>
                        <a:t>670</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422</a:t>
                      </a:r>
                      <a:endParaRPr lang="en-ZA" sz="1100" b="0" i="0" u="none" strike="noStrike" dirty="0">
                        <a:solidFill>
                          <a:srgbClr val="000000"/>
                        </a:solidFill>
                        <a:effectLst/>
                        <a:latin typeface="Century Gothic" panose="020B0502020202020204" pitchFamily="34" charset="0"/>
                      </a:endParaRPr>
                    </a:p>
                  </a:txBody>
                  <a:tcPr marL="9525" marR="9525" marT="9525" marB="0"/>
                </a:tc>
                <a:tc>
                  <a:txBody>
                    <a:bodyPr/>
                    <a:lstStyle/>
                    <a:p>
                      <a:pPr rtl="0" eaLnBrk="1" latinLnBrk="0" hangingPunct="1"/>
                      <a:r>
                        <a:rPr lang="en-ZA" sz="1100" kern="1200" dirty="0" smtClean="0">
                          <a:solidFill>
                            <a:schemeClr val="dk1"/>
                          </a:solidFill>
                          <a:effectLst/>
                          <a:latin typeface="Century Gothic"/>
                          <a:ea typeface="+mn-ea"/>
                          <a:cs typeface="Century Gothic"/>
                        </a:rPr>
                        <a:t>The</a:t>
                      </a:r>
                      <a:r>
                        <a:rPr lang="en-ZA" sz="1100" kern="1200" baseline="0" dirty="0" smtClean="0">
                          <a:solidFill>
                            <a:schemeClr val="dk1"/>
                          </a:solidFill>
                          <a:effectLst/>
                          <a:latin typeface="Century Gothic"/>
                          <a:ea typeface="+mn-ea"/>
                          <a:cs typeface="Century Gothic"/>
                        </a:rPr>
                        <a:t> inclusion of the Jobs Created by other Land Reform Projects than those  that are targeted this financial year.</a:t>
                      </a:r>
                      <a:endParaRPr lang="en-ZA" sz="1100" dirty="0" smtClean="0">
                        <a:effectLst/>
                        <a:latin typeface="Century Gothic"/>
                        <a:cs typeface="Century Gothic"/>
                      </a:endParaRPr>
                    </a:p>
                    <a:p>
                      <a:pPr rtl="0" eaLnBrk="1" latinLnBrk="0" hangingPunct="1"/>
                      <a:r>
                        <a:rPr lang="en-ZA" sz="1100" kern="1200" baseline="0" dirty="0" smtClean="0">
                          <a:solidFill>
                            <a:schemeClr val="dk1"/>
                          </a:solidFill>
                          <a:effectLst/>
                          <a:latin typeface="Century Gothic"/>
                          <a:ea typeface="+mn-ea"/>
                          <a:cs typeface="Century Gothic"/>
                        </a:rPr>
                        <a:t>Farmers were preparing for the planting season hence  the demand of labour resulted in more jobs created.</a:t>
                      </a:r>
                      <a:endParaRPr lang="en-ZA" sz="1100" dirty="0" smtClean="0">
                        <a:effectLst/>
                        <a:latin typeface="Century Gothic"/>
                        <a:cs typeface="Century Gothic"/>
                      </a:endParaRPr>
                    </a:p>
                    <a:p>
                      <a:r>
                        <a:rPr lang="en-ZA" sz="1100" kern="1200" baseline="0" dirty="0" smtClean="0">
                          <a:solidFill>
                            <a:schemeClr val="dk1"/>
                          </a:solidFill>
                          <a:effectLst/>
                          <a:latin typeface="Century Gothic"/>
                          <a:ea typeface="+mn-ea"/>
                          <a:cs typeface="Century Gothic"/>
                        </a:rPr>
                        <a:t>Temporary Infrastructure development (Fencing)</a:t>
                      </a:r>
                      <a:r>
                        <a:rPr lang="en-ZA" sz="1100" dirty="0" smtClean="0">
                          <a:latin typeface="Century Gothic"/>
                          <a:cs typeface="Century Gothic"/>
                        </a:rPr>
                        <a:t> </a:t>
                      </a:r>
                      <a:endParaRPr lang="en-ZA" sz="1100" dirty="0">
                        <a:solidFill>
                          <a:schemeClr val="tx1"/>
                        </a:solidFill>
                        <a:effectLst/>
                        <a:latin typeface="Century Gothic"/>
                        <a:ea typeface="Century Gothic" charset="0"/>
                        <a:cs typeface="Century Gothic"/>
                      </a:endParaRPr>
                    </a:p>
                  </a:txBody>
                  <a:tcPr marL="68585" marR="68585" marT="0" marB="0"/>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82550" algn="l"/>
                        </a:tabLst>
                        <a:defRPr/>
                      </a:pPr>
                      <a:r>
                        <a:rPr lang="en-ZA" sz="1100" kern="1200" dirty="0" smtClean="0">
                          <a:solidFill>
                            <a:schemeClr val="dk1"/>
                          </a:solidFill>
                          <a:effectLst/>
                          <a:latin typeface="Century Gothic"/>
                          <a:ea typeface="+mn-ea"/>
                          <a:cs typeface="Century Gothic"/>
                        </a:rPr>
                        <a:t>Align</a:t>
                      </a:r>
                      <a:r>
                        <a:rPr lang="en-ZA" sz="1100" kern="1200" baseline="0" dirty="0" smtClean="0">
                          <a:solidFill>
                            <a:schemeClr val="dk1"/>
                          </a:solidFill>
                          <a:effectLst/>
                          <a:latin typeface="Century Gothic"/>
                          <a:ea typeface="+mn-ea"/>
                          <a:cs typeface="Century Gothic"/>
                        </a:rPr>
                        <a:t> performance with the targets</a:t>
                      </a:r>
                      <a:r>
                        <a:rPr lang="en-ZA" sz="1100" dirty="0" smtClean="0">
                          <a:latin typeface="Century Gothic"/>
                          <a:cs typeface="Century Gothic"/>
                        </a:rPr>
                        <a:t> </a:t>
                      </a:r>
                      <a:endParaRPr lang="en-ZA" sz="1100" dirty="0">
                        <a:solidFill>
                          <a:schemeClr val="tx1"/>
                        </a:solidFill>
                        <a:effectLst/>
                        <a:latin typeface="Century Gothic"/>
                        <a:ea typeface="Times New Roman"/>
                        <a:cs typeface="Century Gothic"/>
                      </a:endParaRPr>
                    </a:p>
                  </a:txBody>
                  <a:tcPr marL="68585" marR="68585" marT="0" marB="0"/>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82550" algn="l"/>
                        </a:tabLst>
                        <a:defRPr/>
                      </a:pPr>
                      <a:r>
                        <a:rPr lang="en-ZA" sz="1100" b="1" smtClean="0">
                          <a:solidFill>
                            <a:schemeClr val="tx1"/>
                          </a:solidFill>
                          <a:effectLst/>
                          <a:latin typeface="Century Gothic" panose="020B0502020202020204" pitchFamily="34" charset="0"/>
                          <a:ea typeface="Times New Roman"/>
                        </a:rPr>
                        <a:t>1,329</a:t>
                      </a:r>
                      <a:endParaRPr lang="en-ZA" sz="1100" b="1" dirty="0">
                        <a:solidFill>
                          <a:schemeClr val="tx1"/>
                        </a:solidFill>
                        <a:effectLst/>
                        <a:latin typeface="Century Gothic" panose="020B0502020202020204" pitchFamily="34" charset="0"/>
                        <a:ea typeface="Times New Roman"/>
                      </a:endParaRPr>
                    </a:p>
                  </a:txBody>
                  <a:tcPr marL="68585" marR="68585" marT="0" marB="0">
                    <a:solidFill>
                      <a:srgbClr val="00B050"/>
                    </a:solidFill>
                  </a:tcPr>
                </a:tc>
              </a:tr>
              <a:tr h="8278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panose="020B0502020202020204" pitchFamily="34" charset="0"/>
                          <a:ea typeface="+mn-ea"/>
                          <a:cs typeface="+mn-cs"/>
                        </a:rPr>
                        <a:t>Number of farms under Recapitalisation and Development Programme allocated to smallholder farmers</a:t>
                      </a:r>
                    </a:p>
                  </a:txBody>
                  <a:tcPr marL="9525" marR="9525" marT="9525" marB="0"/>
                </a:tc>
                <a:tc>
                  <a:txBody>
                    <a:bodyPr/>
                    <a:lstStyle/>
                    <a:p>
                      <a:pPr algn="ctr"/>
                      <a:r>
                        <a:rPr lang="en-ZA" sz="1100" b="0" i="0" u="none" strike="noStrike" baseline="0" dirty="0" smtClean="0">
                          <a:solidFill>
                            <a:schemeClr val="tx1"/>
                          </a:solidFill>
                          <a:latin typeface="Century Gothic" panose="020B0502020202020204" pitchFamily="34" charset="0"/>
                        </a:rPr>
                        <a:t>165</a:t>
                      </a:r>
                    </a:p>
                  </a:txBody>
                  <a:tcPr marL="9525" marR="9525" marT="9525" marB="0"/>
                </a:tc>
                <a:tc>
                  <a:txBody>
                    <a:bodyPr/>
                    <a:lstStyle/>
                    <a:p>
                      <a:pPr algn="ctr"/>
                      <a:r>
                        <a:rPr lang="en-ZA" sz="1100" b="0" i="0" u="none" strike="noStrike" baseline="0" dirty="0" smtClean="0">
                          <a:solidFill>
                            <a:schemeClr val="tx1"/>
                          </a:solidFill>
                          <a:latin typeface="Century Gothic" panose="020B0502020202020204" pitchFamily="34" charset="0"/>
                        </a:rPr>
                        <a:t>61</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a:effectLst/>
                          <a:latin typeface="Century Gothic" panose="020B0502020202020204" pitchFamily="34" charset="0"/>
                        </a:rPr>
                        <a:t> </a:t>
                      </a:r>
                      <a:r>
                        <a:rPr lang="en-ZA" sz="1100" b="1" u="none" strike="noStrike" dirty="0" smtClean="0">
                          <a:effectLst/>
                          <a:latin typeface="Century Gothic" panose="020B0502020202020204" pitchFamily="34" charset="0"/>
                        </a:rPr>
                        <a:t>0</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ZA" sz="1100" dirty="0" smtClean="0">
                          <a:effectLst/>
                          <a:latin typeface="Century Gothic" charset="0"/>
                          <a:ea typeface="Century Gothic" charset="0"/>
                          <a:cs typeface="Century Gothic" charset="0"/>
                        </a:rPr>
                        <a:t>62</a:t>
                      </a:r>
                      <a:endParaRPr lang="en-ZA" sz="1100" dirty="0">
                        <a:effectLst/>
                        <a:latin typeface="Century Gothic" charset="0"/>
                        <a:ea typeface="Century Gothic" charset="0"/>
                        <a:cs typeface="Century Gothic" charset="0"/>
                      </a:endParaRPr>
                    </a:p>
                  </a:txBody>
                  <a:tcPr marL="41613" marR="41613" marT="12690"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i="0" u="none" strike="noStrike" dirty="0" smtClean="0">
                          <a:solidFill>
                            <a:srgbClr val="000000"/>
                          </a:solidFill>
                          <a:effectLst/>
                          <a:latin typeface="Century Gothic" panose="020B0502020202020204" pitchFamily="34" charset="0"/>
                        </a:rPr>
                        <a:t>3</a:t>
                      </a:r>
                      <a:endParaRPr lang="en-ZA" sz="11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l" fontAlgn="b"/>
                      <a:r>
                        <a:rPr lang="en-ZA" sz="1100" b="0" i="0" u="none" strike="noStrike" dirty="0" smtClean="0">
                          <a:solidFill>
                            <a:srgbClr val="000000"/>
                          </a:solidFill>
                          <a:effectLst/>
                          <a:latin typeface="Century Gothic" panose="020B0502020202020204" pitchFamily="34" charset="0"/>
                        </a:rPr>
                        <a:t>-59</a:t>
                      </a:r>
                      <a:endParaRPr lang="en-ZA" sz="1100" b="0" i="0" u="none" strike="noStrike" dirty="0">
                        <a:solidFill>
                          <a:srgbClr val="000000"/>
                        </a:solidFill>
                        <a:effectLst/>
                        <a:latin typeface="Century Gothic" panose="020B0502020202020204" pitchFamily="34" charset="0"/>
                      </a:endParaRPr>
                    </a:p>
                  </a:txBody>
                  <a:tcPr marL="9525" marR="9525" marT="9525" marB="0"/>
                </a:tc>
                <a:tc>
                  <a:txBody>
                    <a:bodyPr/>
                    <a:lstStyle/>
                    <a:p>
                      <a:pPr rtl="0" eaLnBrk="1" fontAlgn="auto" latinLnBrk="0" hangingPunct="1"/>
                      <a:r>
                        <a:rPr lang="en-ZA" sz="1100" i="0" dirty="0" smtClean="0">
                          <a:solidFill>
                            <a:schemeClr val="tx1"/>
                          </a:solidFill>
                          <a:effectLst/>
                          <a:latin typeface="Century Gothic" charset="0"/>
                          <a:ea typeface="Century Gothic" charset="0"/>
                          <a:cs typeface="Century Gothic" charset="0"/>
                        </a:rPr>
                        <a:t>Smallholder farmers are Recapitalized but the memorandums of approval are not defining the smallholder farmers.</a:t>
                      </a:r>
                      <a:endParaRPr lang="en-ZA" sz="1100" i="0" dirty="0">
                        <a:solidFill>
                          <a:schemeClr val="tx1"/>
                        </a:solidFill>
                        <a:effectLst/>
                        <a:latin typeface="Century Gothic"/>
                        <a:ea typeface="Century Gothic" charset="0"/>
                        <a:cs typeface="Century Gothic"/>
                      </a:endParaRPr>
                    </a:p>
                  </a:txBody>
                  <a:tcPr marL="68585" marR="68585" marT="0" marB="0"/>
                </a:tc>
                <a:tc>
                  <a:txBody>
                    <a:bodyPr/>
                    <a:lstStyle/>
                    <a:p>
                      <a:pPr rtl="0" eaLnBrk="1" fontAlgn="base" latinLnBrk="0" hangingPunct="1"/>
                      <a:r>
                        <a:rPr lang="en-ZA" sz="1100" i="0" dirty="0" smtClean="0">
                          <a:solidFill>
                            <a:schemeClr val="tx1"/>
                          </a:solidFill>
                          <a:effectLst/>
                          <a:latin typeface="Century Gothic" charset="0"/>
                          <a:ea typeface="Century Gothic" charset="0"/>
                          <a:cs typeface="Century Gothic" charset="0"/>
                        </a:rPr>
                        <a:t>Develop a new standardized memorandum for approval, define smallholder farmers in order to improve the Portfolio of Evidence.</a:t>
                      </a:r>
                      <a:endParaRPr kumimoji="0" lang="en-ZA" sz="1100" b="0" i="0" u="none" strike="noStrike" cap="none" normalizeH="0" baseline="0" dirty="0" smtClean="0">
                        <a:ln>
                          <a:noFill/>
                        </a:ln>
                        <a:solidFill>
                          <a:schemeClr val="tx1"/>
                        </a:solidFill>
                        <a:effectLst/>
                        <a:latin typeface="Century Gothic"/>
                        <a:ea typeface="Century Gothic" charset="0"/>
                        <a:cs typeface="Century Gothic"/>
                      </a:endParaRPr>
                    </a:p>
                  </a:txBody>
                  <a:tcPr marL="68585" marR="68585" marT="0" marB="0"/>
                </a:tc>
                <a:tc>
                  <a:txBody>
                    <a:body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ZA" sz="1100" b="1" i="0" u="none" strike="noStrike" cap="none" normalizeH="0" baseline="0" dirty="0" smtClean="0">
                          <a:ln>
                            <a:noFill/>
                          </a:ln>
                          <a:solidFill>
                            <a:schemeClr val="tx1"/>
                          </a:solidFill>
                          <a:effectLst/>
                          <a:latin typeface="Century Gothic" panose="020B0502020202020204" pitchFamily="34" charset="0"/>
                          <a:cs typeface="Times New Roman" pitchFamily="18" charset="0"/>
                        </a:rPr>
                        <a:t>-120</a:t>
                      </a:r>
                    </a:p>
                  </a:txBody>
                  <a:tcPr marL="68585" marR="68585" marT="0" marB="0">
                    <a:solidFill>
                      <a:srgbClr val="FF0000"/>
                    </a:solidFill>
                  </a:tcPr>
                </a:tc>
              </a:tr>
            </a:tbl>
          </a:graphicData>
        </a:graphic>
      </p:graphicFrame>
    </p:spTree>
    <p:extLst>
      <p:ext uri="{BB962C8B-B14F-4D97-AF65-F5344CB8AC3E}">
        <p14:creationId xmlns:p14="http://schemas.microsoft.com/office/powerpoint/2010/main" xmlns="" val="3790859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70687"/>
            <a:ext cx="8229600" cy="548641"/>
          </a:xfrm>
          <a:noFill/>
        </p:spPr>
        <p:txBody>
          <a:bodyPr>
            <a:normAutofit/>
          </a:bodyPr>
          <a:lstStyle/>
          <a:p>
            <a:r>
              <a:rPr lang="en-ZA" altLang="en-US" sz="2800" b="1" dirty="0" smtClean="0">
                <a:latin typeface="Century Gothic" pitchFamily="34" charset="0"/>
              </a:rPr>
              <a:t>LRD OVERALL PERFORMANCE RATING </a:t>
            </a:r>
            <a:endParaRPr lang="en-US" altLang="en-US" sz="2800" b="1" dirty="0" smtClean="0">
              <a:latin typeface="Century Gothic" pitchFamily="34" charset="0"/>
            </a:endParaRPr>
          </a:p>
        </p:txBody>
      </p:sp>
      <p:sp>
        <p:nvSpPr>
          <p:cNvPr id="21507" name="Content Placeholder 2"/>
          <p:cNvSpPr>
            <a:spLocks noGrp="1"/>
          </p:cNvSpPr>
          <p:nvPr>
            <p:ph idx="1"/>
          </p:nvPr>
        </p:nvSpPr>
        <p:spPr>
          <a:xfrm>
            <a:off x="177399" y="730904"/>
            <a:ext cx="8759337" cy="4836519"/>
          </a:xfrm>
        </p:spPr>
        <p:txBody>
          <a:bodyPr>
            <a:normAutofit lnSpcReduction="10000"/>
          </a:bodyPr>
          <a:lstStyle/>
          <a:p>
            <a:pPr marL="0" indent="0" algn="just">
              <a:buFontTx/>
              <a:buNone/>
            </a:pPr>
            <a:r>
              <a:rPr lang="en-ZA" altLang="en-US" sz="2600" b="1" u="sng" dirty="0" smtClean="0">
                <a:latin typeface="Century Gothic" pitchFamily="34" charset="0"/>
              </a:rPr>
              <a:t>Land Reform - LRD</a:t>
            </a:r>
          </a:p>
          <a:p>
            <a:pPr marL="0" indent="0" algn="just">
              <a:buFontTx/>
              <a:buNone/>
            </a:pPr>
            <a:r>
              <a:rPr lang="en-ZA" altLang="en-US" sz="1800" u="sng" dirty="0" smtClean="0">
                <a:latin typeface="Century Gothic" pitchFamily="34" charset="0"/>
              </a:rPr>
              <a:t>7 targets </a:t>
            </a:r>
            <a:r>
              <a:rPr lang="en-ZA" altLang="en-US" sz="1800" dirty="0" smtClean="0">
                <a:latin typeface="Century Gothic" pitchFamily="34" charset="0"/>
              </a:rPr>
              <a:t>planned for implementation in the period under review:</a:t>
            </a:r>
          </a:p>
          <a:p>
            <a:pPr lvl="1" algn="just">
              <a:buFont typeface="Wingdings" charset="2"/>
              <a:buChar char="q"/>
            </a:pPr>
            <a:r>
              <a:rPr lang="en-ZA" altLang="en-US" sz="1700" dirty="0">
                <a:latin typeface="Century Gothic" pitchFamily="34" charset="0"/>
              </a:rPr>
              <a:t>2</a:t>
            </a:r>
            <a:r>
              <a:rPr lang="en-ZA" altLang="en-US" sz="1700" dirty="0" smtClean="0">
                <a:latin typeface="Century Gothic" pitchFamily="34" charset="0"/>
              </a:rPr>
              <a:t> targets were </a:t>
            </a:r>
            <a:r>
              <a:rPr lang="en-ZA" altLang="en-US" sz="1700" u="sng" dirty="0" smtClean="0">
                <a:latin typeface="Century Gothic" pitchFamily="34" charset="0"/>
              </a:rPr>
              <a:t>achieved</a:t>
            </a:r>
            <a:r>
              <a:rPr lang="en-ZA" altLang="en-US" sz="1700" dirty="0" smtClean="0">
                <a:latin typeface="Century Gothic" pitchFamily="34" charset="0"/>
              </a:rPr>
              <a:t>,</a:t>
            </a:r>
          </a:p>
          <a:p>
            <a:pPr lvl="1" algn="just">
              <a:buFont typeface="Wingdings" charset="2"/>
              <a:buChar char="q"/>
            </a:pPr>
            <a:r>
              <a:rPr lang="en-ZA" altLang="en-US" sz="1700" dirty="0">
                <a:latin typeface="Century Gothic" pitchFamily="34" charset="0"/>
              </a:rPr>
              <a:t>3</a:t>
            </a:r>
            <a:r>
              <a:rPr lang="en-ZA" altLang="en-US" sz="1700" dirty="0" smtClean="0">
                <a:latin typeface="Century Gothic" pitchFamily="34" charset="0"/>
              </a:rPr>
              <a:t> targets were </a:t>
            </a:r>
            <a:r>
              <a:rPr lang="en-ZA" altLang="en-US" sz="1700" u="sng" dirty="0" smtClean="0">
                <a:latin typeface="Century Gothic" pitchFamily="34" charset="0"/>
              </a:rPr>
              <a:t>partially achieved</a:t>
            </a:r>
            <a:r>
              <a:rPr lang="en-ZA" altLang="en-US" sz="1700" dirty="0" smtClean="0">
                <a:latin typeface="Century Gothic" pitchFamily="34" charset="0"/>
              </a:rPr>
              <a:t>, and</a:t>
            </a:r>
          </a:p>
          <a:p>
            <a:pPr lvl="1" algn="just">
              <a:buFont typeface="Wingdings" charset="2"/>
              <a:buChar char="q"/>
            </a:pPr>
            <a:r>
              <a:rPr lang="en-ZA" altLang="en-US" sz="1700" dirty="0">
                <a:latin typeface="Century Gothic" pitchFamily="34" charset="0"/>
              </a:rPr>
              <a:t>2</a:t>
            </a:r>
            <a:r>
              <a:rPr lang="en-ZA" altLang="en-US" sz="1700" dirty="0" smtClean="0">
                <a:latin typeface="Century Gothic" pitchFamily="34" charset="0"/>
              </a:rPr>
              <a:t> targets were </a:t>
            </a:r>
            <a:r>
              <a:rPr lang="en-ZA" altLang="en-US" sz="1700" u="sng" dirty="0" smtClean="0">
                <a:latin typeface="Century Gothic" pitchFamily="34" charset="0"/>
              </a:rPr>
              <a:t>not achieved</a:t>
            </a:r>
            <a:r>
              <a:rPr lang="en-ZA" altLang="en-US" sz="1700" dirty="0" smtClean="0">
                <a:latin typeface="Century Gothic" pitchFamily="34" charset="0"/>
              </a:rPr>
              <a:t>.</a:t>
            </a:r>
          </a:p>
          <a:p>
            <a:pPr marL="457200" lvl="1" indent="0" algn="just">
              <a:buNone/>
            </a:pPr>
            <a:endParaRPr lang="en-ZA" altLang="en-US" sz="1700" dirty="0">
              <a:latin typeface="Century Gothic" pitchFamily="34" charset="0"/>
            </a:endParaRPr>
          </a:p>
          <a:p>
            <a:pPr marL="0" indent="0" algn="just">
              <a:spcBef>
                <a:spcPts val="1824"/>
              </a:spcBef>
              <a:buFontTx/>
              <a:buNone/>
            </a:pPr>
            <a:r>
              <a:rPr lang="en-US" altLang="en-US" sz="1800" b="1" dirty="0" smtClean="0">
                <a:latin typeface="Century Gothic" pitchFamily="34" charset="0"/>
                <a:cs typeface="Times New Roman" pitchFamily="18" charset="0"/>
              </a:rPr>
              <a:t>Performance  </a:t>
            </a:r>
            <a:r>
              <a:rPr lang="en-US" altLang="en-US" sz="1800" dirty="0" smtClean="0">
                <a:latin typeface="Century Gothic" pitchFamily="34" charset="0"/>
                <a:cs typeface="Times New Roman" pitchFamily="18" charset="0"/>
              </a:rPr>
              <a:t>=  </a:t>
            </a:r>
            <a:r>
              <a:rPr lang="en-US" altLang="en-US" sz="1800" b="1" u="sng" dirty="0" smtClean="0">
                <a:latin typeface="Century Gothic" pitchFamily="34" charset="0"/>
                <a:cs typeface="Times New Roman" pitchFamily="18" charset="0"/>
              </a:rPr>
              <a:t>No. of targets achieved</a:t>
            </a:r>
            <a:r>
              <a:rPr lang="en-US" altLang="en-US" sz="1800" b="1" dirty="0" smtClean="0">
                <a:latin typeface="Century Gothic" pitchFamily="34" charset="0"/>
                <a:cs typeface="Times New Roman" pitchFamily="18" charset="0"/>
              </a:rPr>
              <a:t> x 100</a:t>
            </a:r>
          </a:p>
          <a:p>
            <a:pPr marL="0" indent="0" algn="just">
              <a:spcBef>
                <a:spcPts val="0"/>
              </a:spcBef>
              <a:buFontTx/>
              <a:buNone/>
            </a:pPr>
            <a:r>
              <a:rPr lang="en-US" altLang="en-US" sz="1800" b="1" dirty="0" smtClean="0">
                <a:latin typeface="Century Gothic" pitchFamily="34" charset="0"/>
                <a:cs typeface="Times New Roman" pitchFamily="18" charset="0"/>
              </a:rPr>
              <a:t>                             Total no of targets</a:t>
            </a:r>
          </a:p>
          <a:p>
            <a:pPr marL="0" indent="0" algn="just">
              <a:buFontTx/>
              <a:buNone/>
            </a:pPr>
            <a:endParaRPr lang="en-US" altLang="en-US" sz="1800" b="1" dirty="0" smtClean="0">
              <a:latin typeface="Century Gothic" pitchFamily="34" charset="0"/>
              <a:cs typeface="Times New Roman" pitchFamily="18" charset="0"/>
            </a:endParaRPr>
          </a:p>
          <a:p>
            <a:pPr marL="0" indent="0" algn="just">
              <a:buFontTx/>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endParaRPr lang="en-ZA" altLang="en-US" sz="1800" dirty="0">
              <a:latin typeface="Century Gothic" pitchFamily="34" charset="0"/>
            </a:endParaRPr>
          </a:p>
          <a:p>
            <a:pPr marL="0" indent="0" algn="just">
              <a:buFont typeface="Arial" pitchFamily="34" charset="0"/>
              <a:buNone/>
            </a:pPr>
            <a:r>
              <a:rPr lang="en-ZA" altLang="en-US" sz="2000" dirty="0" smtClean="0">
                <a:latin typeface="Century Gothic" pitchFamily="34" charset="0"/>
              </a:rPr>
              <a:t>The </a:t>
            </a:r>
            <a:r>
              <a:rPr lang="en-ZA" altLang="en-US" sz="2000" b="1" u="sng" dirty="0" smtClean="0">
                <a:latin typeface="Century Gothic" pitchFamily="34" charset="0"/>
              </a:rPr>
              <a:t>Land Reform - LRD programme</a:t>
            </a:r>
            <a:r>
              <a:rPr lang="en-ZA" altLang="en-US" sz="2000" dirty="0" smtClean="0">
                <a:latin typeface="Century Gothic" pitchFamily="34" charset="0"/>
              </a:rPr>
              <a:t> achieved </a:t>
            </a:r>
            <a:r>
              <a:rPr lang="en-ZA" altLang="en-US" sz="2000" b="1" dirty="0" smtClean="0">
                <a:solidFill>
                  <a:srgbClr val="FF0000"/>
                </a:solidFill>
                <a:latin typeface="Century Gothic" pitchFamily="34" charset="0"/>
              </a:rPr>
              <a:t>29%</a:t>
            </a:r>
            <a:r>
              <a:rPr lang="en-ZA" altLang="en-US" sz="2000" b="1" dirty="0" smtClean="0">
                <a:latin typeface="Century Gothic" pitchFamily="34" charset="0"/>
              </a:rPr>
              <a:t> </a:t>
            </a:r>
            <a:r>
              <a:rPr lang="en-ZA" altLang="en-US" sz="2000" dirty="0" smtClean="0">
                <a:latin typeface="Century Gothic" pitchFamily="34" charset="0"/>
              </a:rPr>
              <a:t>of the targets planned for implementation in quarter two and </a:t>
            </a:r>
            <a:r>
              <a:rPr lang="en-ZA" altLang="en-US" sz="2000" b="1" dirty="0" smtClean="0">
                <a:solidFill>
                  <a:srgbClr val="FF0000"/>
                </a:solidFill>
                <a:latin typeface="Century Gothic" pitchFamily="34" charset="0"/>
              </a:rPr>
              <a:t>21% </a:t>
            </a:r>
            <a:r>
              <a:rPr lang="en-ZA" altLang="en-US" sz="2000" dirty="0" smtClean="0">
                <a:latin typeface="Century Gothic" pitchFamily="34" charset="0"/>
              </a:rPr>
              <a:t>Mid-year.</a:t>
            </a:r>
          </a:p>
          <a:p>
            <a:pPr marL="0" indent="0">
              <a:buFont typeface="Arial" pitchFamily="34" charset="0"/>
              <a:buNone/>
            </a:pPr>
            <a:endParaRPr lang="en-ZA" alt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226924508"/>
              </p:ext>
            </p:extLst>
          </p:nvPr>
        </p:nvGraphicFramePr>
        <p:xfrm>
          <a:off x="471267" y="3511999"/>
          <a:ext cx="6307219" cy="990518"/>
        </p:xfrm>
        <a:graphic>
          <a:graphicData uri="http://schemas.openxmlformats.org/drawingml/2006/table">
            <a:tbl>
              <a:tblPr firstRow="1" bandRow="1">
                <a:tableStyleId>{5C22544A-7EE6-4342-B048-85BDC9FD1C3A}</a:tableStyleId>
              </a:tblPr>
              <a:tblGrid>
                <a:gridCol w="2595398"/>
                <a:gridCol w="1054798"/>
                <a:gridCol w="1482058"/>
                <a:gridCol w="1174965"/>
              </a:tblGrid>
              <a:tr h="370946">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636">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7 of 11</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3</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56554">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Mid-year APP targets = 14</a:t>
                      </a: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3</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5</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6</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19108564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198120"/>
            <a:ext cx="7024254" cy="400110"/>
          </a:xfrm>
          <a:prstGeom prst="rect">
            <a:avLst/>
          </a:prstGeom>
          <a:noFill/>
        </p:spPr>
        <p:txBody>
          <a:bodyPr wrap="square" rtlCol="0">
            <a:spAutoFit/>
          </a:bodyPr>
          <a:lstStyle/>
          <a:p>
            <a:r>
              <a:rPr lang="en-ZA" sz="2000" b="1" dirty="0" smtClean="0"/>
              <a:t>PROGRAMME 5: LAND REFORM - LTA </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750211708"/>
              </p:ext>
            </p:extLst>
          </p:nvPr>
        </p:nvGraphicFramePr>
        <p:xfrm>
          <a:off x="51185" y="603431"/>
          <a:ext cx="8989252" cy="3974469"/>
        </p:xfrm>
        <a:graphic>
          <a:graphicData uri="http://schemas.openxmlformats.org/drawingml/2006/table">
            <a:tbl>
              <a:tblPr>
                <a:tableStyleId>{5C22544A-7EE6-4342-B048-85BDC9FD1C3A}</a:tableStyleId>
              </a:tblPr>
              <a:tblGrid>
                <a:gridCol w="925273"/>
                <a:gridCol w="535684"/>
                <a:gridCol w="486949"/>
                <a:gridCol w="458346"/>
                <a:gridCol w="458347"/>
                <a:gridCol w="484537"/>
                <a:gridCol w="589303"/>
                <a:gridCol w="2068276"/>
                <a:gridCol w="2174700"/>
                <a:gridCol w="807837"/>
              </a:tblGrid>
              <a:tr h="49974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txBody>
                  <a:tcPr marL="9525" marR="9525" marT="9525" marB="0">
                    <a:solidFill>
                      <a:schemeClr val="accent1">
                        <a:lumMod val="20000"/>
                        <a:lumOff val="80000"/>
                      </a:schemeClr>
                    </a:solidFill>
                  </a:tcPr>
                </a:tc>
              </a:tr>
              <a:tr h="1624191">
                <a:tc>
                  <a:txBody>
                    <a:bodyPr/>
                    <a:lstStyle/>
                    <a:p>
                      <a:r>
                        <a:rPr lang="en-ZA" sz="1200" b="0" i="0" u="none" strike="noStrike" kern="1200" baseline="0" dirty="0" smtClean="0">
                          <a:solidFill>
                            <a:schemeClr val="dk1"/>
                          </a:solidFill>
                          <a:latin typeface="Century Gothic" panose="020B0502020202020204" pitchFamily="34" charset="0"/>
                          <a:ea typeface="+mn-ea"/>
                          <a:cs typeface="+mn-cs"/>
                        </a:rPr>
                        <a:t>Number of Communal Property Associations supported to be compliant with legislation. </a:t>
                      </a:r>
                    </a:p>
                  </a:txBody>
                  <a:tcPr marL="9525" marR="9525" marT="9525" marB="0">
                    <a:solidFill>
                      <a:schemeClr val="accent1">
                        <a:lumMod val="20000"/>
                        <a:lumOff val="80000"/>
                      </a:schemeClr>
                    </a:solidFill>
                  </a:tcPr>
                </a:tc>
                <a:tc>
                  <a:txBody>
                    <a:bodyPr/>
                    <a:lstStyle/>
                    <a:p>
                      <a:pPr algn="ctr"/>
                      <a:r>
                        <a:rPr lang="en-ZA" sz="1200" b="0" i="0" u="none" strike="noStrike" baseline="0" dirty="0" smtClean="0">
                          <a:solidFill>
                            <a:schemeClr val="tx1"/>
                          </a:solidFill>
                          <a:latin typeface="Century Gothic" panose="020B0502020202020204" pitchFamily="34" charset="0"/>
                        </a:rPr>
                        <a:t>200</a:t>
                      </a:r>
                    </a:p>
                  </a:txBody>
                  <a:tcPr marL="9525" marR="9525" marT="9525" marB="0">
                    <a:solidFill>
                      <a:schemeClr val="accent1">
                        <a:lumMod val="20000"/>
                        <a:lumOff val="80000"/>
                      </a:schemeClr>
                    </a:solidFill>
                  </a:tcPr>
                </a:tc>
                <a:tc>
                  <a:txBody>
                    <a:bodyPr/>
                    <a:lstStyle/>
                    <a:p>
                      <a:pPr algn="ctr"/>
                      <a:r>
                        <a:rPr lang="en-ZA" sz="1200" b="0" i="0" u="none" strike="noStrike" baseline="0" dirty="0" smtClean="0">
                          <a:solidFill>
                            <a:schemeClr val="tx1"/>
                          </a:solidFill>
                          <a:latin typeface="Century Gothic" panose="020B0502020202020204" pitchFamily="34" charset="0"/>
                        </a:rPr>
                        <a:t>50</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1" u="none" strike="noStrike" dirty="0">
                          <a:effectLst/>
                          <a:latin typeface="Century Gothic" panose="020B0502020202020204" pitchFamily="34" charset="0"/>
                        </a:rPr>
                        <a:t> </a:t>
                      </a:r>
                      <a:r>
                        <a:rPr lang="en-ZA" sz="1200" b="1" u="none" strike="noStrike" dirty="0" smtClean="0">
                          <a:effectLst/>
                          <a:latin typeface="Century Gothic" panose="020B0502020202020204" pitchFamily="34" charset="0"/>
                        </a:rPr>
                        <a:t>0</a:t>
                      </a:r>
                      <a:endParaRPr lang="en-ZA" sz="1200" b="1" i="0" u="none" strike="noStrike"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ZA" sz="1200" b="0" i="0" u="none" strike="noStrike" dirty="0" smtClean="0">
                          <a:solidFill>
                            <a:srgbClr val="000000"/>
                          </a:solidFill>
                          <a:effectLst/>
                          <a:latin typeface="Century Gothic" panose="020B0502020202020204" pitchFamily="34" charset="0"/>
                        </a:rPr>
                        <a:t>50</a:t>
                      </a:r>
                      <a:endParaRPr lang="en-ZA" sz="12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200" b="1" i="0" u="none" strike="noStrike" dirty="0" smtClean="0">
                          <a:solidFill>
                            <a:srgbClr val="000000"/>
                          </a:solidFill>
                          <a:effectLst/>
                          <a:latin typeface="Century Gothic" panose="020B0502020202020204" pitchFamily="34" charset="0"/>
                        </a:rPr>
                        <a:t>25</a:t>
                      </a:r>
                      <a:endParaRPr lang="en-ZA" sz="1200" b="1" i="0" u="none" strike="noStrike" dirty="0">
                        <a:solidFill>
                          <a:srgbClr val="000000"/>
                        </a:solidFill>
                        <a:effectLst/>
                        <a:latin typeface="Century Gothic" panose="020B0502020202020204" pitchFamily="34" charset="0"/>
                      </a:endParaRPr>
                    </a:p>
                  </a:txBody>
                  <a:tcPr marL="9525" marR="9525" marT="9525" marB="0">
                    <a:solidFill>
                      <a:srgbClr val="FFC000"/>
                    </a:solidFill>
                  </a:tcPr>
                </a:tc>
                <a:tc>
                  <a:txBody>
                    <a:bodyPr/>
                    <a:lstStyle/>
                    <a:p>
                      <a:pPr algn="ctr" fontAlgn="b"/>
                      <a:r>
                        <a:rPr lang="en-ZA" sz="1200" b="0" i="0" u="none" strike="noStrike" dirty="0" smtClean="0">
                          <a:solidFill>
                            <a:srgbClr val="000000"/>
                          </a:solidFill>
                          <a:effectLst/>
                          <a:latin typeface="Century Gothic" panose="020B0502020202020204" pitchFamily="34" charset="0"/>
                        </a:rPr>
                        <a:t>-25</a:t>
                      </a:r>
                      <a:endParaRPr lang="en-ZA" sz="12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marL="171450"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mn-cs"/>
                        </a:rPr>
                        <a:t>CPA have serious conflicts and governance issues which takes long to resolve. </a:t>
                      </a:r>
                    </a:p>
                    <a:p>
                      <a:pPr algn="l" fontAlgn="b">
                        <a:lnSpc>
                          <a:spcPct val="100000"/>
                        </a:lnSpc>
                        <a:spcBef>
                          <a:spcPts val="0"/>
                        </a:spcBef>
                        <a:spcAft>
                          <a:spcPts val="0"/>
                        </a:spcAft>
                      </a:pPr>
                      <a:endParaRPr lang="en-ZA" sz="1200" b="0" i="0" u="none" strike="noStrike" baseline="0" dirty="0" smtClean="0">
                        <a:solidFill>
                          <a:srgbClr val="000000"/>
                        </a:solidFill>
                        <a:effectLst/>
                        <a:latin typeface="Century Gothic" panose="020B0502020202020204" pitchFamily="34" charset="0"/>
                      </a:endParaRPr>
                    </a:p>
                    <a:p>
                      <a:pPr marL="171450" indent="-171450" algn="l" fontAlgn="b">
                        <a:lnSpc>
                          <a:spcPct val="100000"/>
                        </a:lnSpc>
                        <a:spcBef>
                          <a:spcPts val="0"/>
                        </a:spcBef>
                        <a:spcAft>
                          <a:spcPts val="0"/>
                        </a:spcAft>
                        <a:buFont typeface="Arial" panose="020B0604020202020204" pitchFamily="34" charset="0"/>
                        <a:buChar char="•"/>
                      </a:pPr>
                      <a:r>
                        <a:rPr lang="en-ZA" sz="1200" b="0" i="0" u="none" strike="noStrike" baseline="0" dirty="0" smtClean="0">
                          <a:solidFill>
                            <a:srgbClr val="000000"/>
                          </a:solidFill>
                          <a:effectLst/>
                          <a:latin typeface="Century Gothic" panose="020B0502020202020204" pitchFamily="34" charset="0"/>
                        </a:rPr>
                        <a:t>Mostly the challenges are community conflicts which usually end up in courts.</a:t>
                      </a:r>
                      <a:endParaRPr kumimoji="0" lang="en-ZA" altLang="en-US" sz="1200" b="0" i="0" u="none" strike="noStrike" cap="none" normalizeH="0" baseline="0" dirty="0" smtClean="0">
                        <a:ln>
                          <a:noFill/>
                        </a:ln>
                        <a:solidFill>
                          <a:srgbClr val="000000"/>
                        </a:solidFill>
                        <a:effectLst/>
                        <a:latin typeface="Century Gothic" charset="0"/>
                        <a:ea typeface="Arial" charset="0"/>
                        <a:cs typeface="Arial" charset="0"/>
                      </a:endParaRPr>
                    </a:p>
                  </a:txBody>
                  <a:tcPr marL="0" marR="0" marT="0" marB="0">
                    <a:solidFill>
                      <a:schemeClr val="accent1">
                        <a:lumMod val="20000"/>
                        <a:lumOff val="80000"/>
                      </a:schemeClr>
                    </a:solidFill>
                  </a:tcPr>
                </a:tc>
                <a:tc>
                  <a:txBody>
                    <a:bodyPr/>
                    <a:lstStyle/>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ZA"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lot of CPA have been supported and are in different stages of regularisation</a:t>
                      </a:r>
                    </a:p>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Provinces to immediately identify 5 less complicated CPA’s that can be regularize immediately through LRMF.</a:t>
                      </a:r>
                    </a:p>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Training of 134 implementers conducted in different provinces</a:t>
                      </a:r>
                    </a:p>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14 CPA Executive members trained on governance(NW13 and EC1).</a:t>
                      </a:r>
                    </a:p>
                    <a:p>
                      <a:pPr marL="171450" marR="0" lvl="0" indent="-171450" algn="l" defTabSz="457148" rtl="0" eaLnBrk="1" fontAlgn="auto" latinLnBrk="0" hangingPunct="1">
                        <a:lnSpc>
                          <a:spcPct val="100000"/>
                        </a:lnSpc>
                        <a:spcBef>
                          <a:spcPts val="0"/>
                        </a:spcBef>
                        <a:spcAft>
                          <a:spcPts val="0"/>
                        </a:spcAft>
                        <a:buClrTx/>
                        <a:buSzTx/>
                        <a:buFont typeface="Arial" pitchFamily="34" charset="0"/>
                        <a:buChar char="•"/>
                        <a:tabLst/>
                        <a:defRPr/>
                      </a:pPr>
                      <a:r>
                        <a:rPr kumimoji="0" lang="en-ZA" sz="1200" b="0" i="0" u="none" strike="noStrike" kern="1200" cap="none" spc="0" normalizeH="0" baseline="0" noProof="0" dirty="0" smtClean="0">
                          <a:ln>
                            <a:noFill/>
                          </a:ln>
                          <a:solidFill>
                            <a:prstClr val="black"/>
                          </a:solidFill>
                          <a:effectLst/>
                          <a:uLnTx/>
                          <a:uFillTx/>
                          <a:latin typeface="Century Gothic" pitchFamily="34" charset="0"/>
                          <a:ea typeface="Calibri" charset="0"/>
                          <a:cs typeface="Calibri" charset="0"/>
                        </a:rPr>
                        <a:t>65 CPAs pending in the regularisation process through LRMF.</a:t>
                      </a:r>
                      <a:endParaRPr lang="en-US" sz="1200" b="0" i="0" u="none" strike="noStrike" dirty="0">
                        <a:solidFill>
                          <a:srgbClr val="000000"/>
                        </a:solidFill>
                        <a:effectLst/>
                        <a:latin typeface="Century Gothic"/>
                      </a:endParaRPr>
                    </a:p>
                  </a:txBody>
                  <a:tcPr marL="0" marR="0" marT="0" marB="0">
                    <a:solidFill>
                      <a:schemeClr val="accent1">
                        <a:lumMod val="20000"/>
                        <a:lumOff val="80000"/>
                      </a:schemeClr>
                    </a:solidFill>
                  </a:tcPr>
                </a:tc>
                <a:tc>
                  <a:txBody>
                    <a:bodyPr/>
                    <a:lstStyle/>
                    <a:p>
                      <a:r>
                        <a:rPr lang="en-ZA" sz="1200" b="1" dirty="0" smtClean="0">
                          <a:latin typeface="Century Gothic" panose="020B0502020202020204" pitchFamily="34" charset="0"/>
                        </a:rPr>
                        <a:t>-75</a:t>
                      </a:r>
                      <a:endParaRPr lang="en-ZA" sz="1200" b="1" dirty="0">
                        <a:latin typeface="Century Gothic" panose="020B0502020202020204" pitchFamily="34" charset="0"/>
                      </a:endParaRPr>
                    </a:p>
                  </a:txBody>
                  <a:tcPr marL="9525" marR="9525" marT="9525" marB="0">
                    <a:solidFill>
                      <a:srgbClr val="FF0000"/>
                    </a:solidFill>
                  </a:tcPr>
                </a:tc>
              </a:tr>
            </a:tbl>
          </a:graphicData>
        </a:graphic>
      </p:graphicFrame>
    </p:spTree>
    <p:extLst>
      <p:ext uri="{BB962C8B-B14F-4D97-AF65-F5344CB8AC3E}">
        <p14:creationId xmlns:p14="http://schemas.microsoft.com/office/powerpoint/2010/main" xmlns="" val="9899116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198120"/>
            <a:ext cx="7024254" cy="400110"/>
          </a:xfrm>
          <a:prstGeom prst="rect">
            <a:avLst/>
          </a:prstGeom>
          <a:noFill/>
        </p:spPr>
        <p:txBody>
          <a:bodyPr wrap="square" rtlCol="0">
            <a:spAutoFit/>
          </a:bodyPr>
          <a:lstStyle/>
          <a:p>
            <a:r>
              <a:rPr lang="en-ZA" sz="2000" b="1" dirty="0" smtClean="0"/>
              <a:t>PROGRAMME 5: LAND REFORM - LTA (2)</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4204412200"/>
              </p:ext>
            </p:extLst>
          </p:nvPr>
        </p:nvGraphicFramePr>
        <p:xfrm>
          <a:off x="51185" y="603431"/>
          <a:ext cx="8989252" cy="4785999"/>
        </p:xfrm>
        <a:graphic>
          <a:graphicData uri="http://schemas.openxmlformats.org/drawingml/2006/table">
            <a:tbl>
              <a:tblPr>
                <a:tableStyleId>{5C22544A-7EE6-4342-B048-85BDC9FD1C3A}</a:tableStyleId>
              </a:tblPr>
              <a:tblGrid>
                <a:gridCol w="925273"/>
                <a:gridCol w="535684"/>
                <a:gridCol w="486949"/>
                <a:gridCol w="458346"/>
                <a:gridCol w="458347"/>
                <a:gridCol w="484537"/>
                <a:gridCol w="589303"/>
                <a:gridCol w="2207976"/>
                <a:gridCol w="1917700"/>
                <a:gridCol w="925137"/>
              </a:tblGrid>
              <a:tr h="49974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Performance Indicator</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Century Gothic" pitchFamily="34" charset="0"/>
                          <a:ea typeface="Calibri"/>
                          <a:cs typeface="Calibri"/>
                        </a:rPr>
                        <a:t>Annual 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Q1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a:t>
                      </a:r>
                      <a:r>
                        <a:rPr lang="en-ZA" sz="1000" b="1" kern="1200" dirty="0">
                          <a:solidFill>
                            <a:schemeClr val="dk1"/>
                          </a:solidFill>
                          <a:effectLst/>
                          <a:latin typeface="Century Gothic" pitchFamily="34" charset="0"/>
                          <a:ea typeface="Calibri"/>
                          <a:cs typeface="Calibri"/>
                        </a:rPr>
                        <a:t>Target</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Q2 Results </a:t>
                      </a:r>
                      <a:endParaRPr lang="en-ZA" sz="1000" b="1" kern="1200" dirty="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smtClean="0">
                          <a:solidFill>
                            <a:schemeClr val="dk1"/>
                          </a:solidFill>
                          <a:effectLst/>
                          <a:latin typeface="Century Gothic" pitchFamily="34" charset="0"/>
                          <a:ea typeface="Calibri"/>
                          <a:cs typeface="Calibri"/>
                        </a:rPr>
                        <a:t>Variance</a:t>
                      </a:r>
                    </a:p>
                  </a:txBody>
                  <a:tcPr marL="9525" marR="9525" marT="9525"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Explanation of the challenges leading to the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Century Gothic" pitchFamily="34" charset="0"/>
                          <a:ea typeface="Calibri"/>
                          <a:cs typeface="Calibri"/>
                        </a:rPr>
                        <a:t>Planned Interventions to address the challenges and variance</a:t>
                      </a:r>
                      <a:endParaRPr lang="en-ZA" sz="1000" b="1" kern="1200" dirty="0" smtClean="0">
                        <a:solidFill>
                          <a:schemeClr val="dk1"/>
                        </a:solidFill>
                        <a:effectLst/>
                        <a:latin typeface="Century Gothic" pitchFamily="34" charset="0"/>
                        <a:ea typeface="Calibri"/>
                        <a:cs typeface="Calibri"/>
                      </a:endParaRPr>
                    </a:p>
                  </a:txBody>
                  <a:tcPr marL="9525" marR="9525" marT="9525" marB="0">
                    <a:solidFill>
                      <a:schemeClr val="accent1">
                        <a:lumMod val="20000"/>
                        <a:lumOff val="80000"/>
                      </a:schemeClr>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txBody>
                  <a:tcPr marL="9525" marR="9525" marT="9525" marB="0">
                    <a:solidFill>
                      <a:schemeClr val="accent1">
                        <a:lumMod val="20000"/>
                        <a:lumOff val="80000"/>
                      </a:schemeClr>
                    </a:solidFill>
                  </a:tcPr>
                </a:tc>
              </a:tr>
              <a:tr h="7432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Century Gothic" charset="0"/>
                          <a:ea typeface="Century Gothic" charset="0"/>
                          <a:cs typeface="Century Gothic" charset="0"/>
                        </a:rPr>
                        <a:t>Number of labour tenants applications settled</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rgbClr val="000000"/>
                          </a:solidFill>
                          <a:latin typeface="Century Gothic" charset="0"/>
                          <a:ea typeface="Century Gothic" charset="0"/>
                          <a:cs typeface="Century Gothic" charset="0"/>
                        </a:rPr>
                        <a:t>137</a:t>
                      </a:r>
                    </a:p>
                  </a:txBody>
                  <a:tcPr marL="9525" marR="9525" marT="9525" marB="0">
                    <a:solidFill>
                      <a:schemeClr val="accent1">
                        <a:lumMod val="20000"/>
                        <a:lumOff val="80000"/>
                      </a:schemeClr>
                    </a:solidFill>
                  </a:tcPr>
                </a:tc>
                <a:tc>
                  <a:txBody>
                    <a:bodyPr/>
                    <a:lstStyle/>
                    <a:p>
                      <a:pPr algn="ctr"/>
                      <a:r>
                        <a:rPr lang="en-ZA" sz="1100" b="0" i="0" u="none" strike="noStrike" baseline="0" dirty="0" smtClean="0">
                          <a:solidFill>
                            <a:schemeClr val="tx1"/>
                          </a:solidFill>
                          <a:latin typeface="Century Gothic" charset="0"/>
                          <a:ea typeface="Century Gothic" charset="0"/>
                          <a:cs typeface="Century Gothic" charset="0"/>
                        </a:rPr>
                        <a:t>33</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100" b="1" u="none" strike="noStrike" dirty="0">
                          <a:effectLst/>
                          <a:latin typeface="Century Gothic" charset="0"/>
                          <a:ea typeface="Century Gothic" charset="0"/>
                          <a:cs typeface="Century Gothic" charset="0"/>
                        </a:rPr>
                        <a:t> </a:t>
                      </a:r>
                      <a:r>
                        <a:rPr lang="en-ZA" sz="1100" b="1" u="none" strike="noStrike" dirty="0" smtClean="0">
                          <a:effectLst/>
                          <a:latin typeface="Century Gothic" charset="0"/>
                          <a:ea typeface="Century Gothic" charset="0"/>
                          <a:cs typeface="Century Gothic" charset="0"/>
                        </a:rPr>
                        <a:t>0</a:t>
                      </a:r>
                      <a:endParaRPr lang="en-ZA" sz="1100" b="1"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FF0000"/>
                    </a:solidFill>
                  </a:tcPr>
                </a:tc>
                <a:tc>
                  <a:txBody>
                    <a:bodyPr/>
                    <a:lstStyle/>
                    <a:p>
                      <a:pPr algn="ctr" fontAlgn="b"/>
                      <a:r>
                        <a:rPr lang="en-ZA" sz="1100" b="0" i="0" u="none" strike="noStrike" dirty="0" smtClean="0">
                          <a:solidFill>
                            <a:srgbClr val="000000"/>
                          </a:solidFill>
                          <a:effectLst/>
                          <a:latin typeface="Century Gothic" charset="0"/>
                          <a:ea typeface="Century Gothic" charset="0"/>
                          <a:cs typeface="Century Gothic" charset="0"/>
                        </a:rPr>
                        <a:t>34</a:t>
                      </a:r>
                      <a:endParaRPr lang="en-ZA" sz="1100" b="0" i="0" u="none" strike="noStrike" dirty="0">
                        <a:solidFill>
                          <a:srgbClr val="000000"/>
                        </a:solidFill>
                        <a:effectLst/>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pPr algn="ctr" fontAlgn="b"/>
                      <a:r>
                        <a:rPr lang="en-ZA" sz="1100" b="1" i="0" u="none" strike="noStrike" dirty="0" smtClean="0">
                          <a:solidFill>
                            <a:srgbClr val="000000"/>
                          </a:solidFill>
                          <a:effectLst/>
                          <a:latin typeface="Century Gothic" charset="0"/>
                          <a:ea typeface="Century Gothic" charset="0"/>
                          <a:cs typeface="Century Gothic" charset="0"/>
                        </a:rPr>
                        <a:t>0</a:t>
                      </a:r>
                      <a:endParaRPr lang="en-ZA" sz="1100" b="1" i="0" u="none" strike="noStrike" dirty="0">
                        <a:solidFill>
                          <a:srgbClr val="000000"/>
                        </a:solidFill>
                        <a:effectLst/>
                        <a:latin typeface="Century Gothic" charset="0"/>
                        <a:ea typeface="Century Gothic" charset="0"/>
                        <a:cs typeface="Century Gothic" charset="0"/>
                      </a:endParaRPr>
                    </a:p>
                  </a:txBody>
                  <a:tcPr marL="9525" marR="9525" marT="9525" marB="0">
                    <a:solidFill>
                      <a:srgbClr val="FF0000"/>
                    </a:solidFill>
                  </a:tcPr>
                </a:tc>
                <a:tc>
                  <a:txBody>
                    <a:bodyPr/>
                    <a:lstStyle/>
                    <a:p>
                      <a:pPr algn="ctr" fontAlgn="b"/>
                      <a:r>
                        <a:rPr lang="en-ZA" sz="1100" b="0" i="0" u="none" strike="noStrike" dirty="0" smtClean="0">
                          <a:solidFill>
                            <a:srgbClr val="000000"/>
                          </a:solidFill>
                          <a:effectLst/>
                          <a:latin typeface="Century Gothic" charset="0"/>
                          <a:ea typeface="Century Gothic" charset="0"/>
                          <a:cs typeface="Century Gothic" charset="0"/>
                        </a:rPr>
                        <a:t>-34</a:t>
                      </a:r>
                      <a:endParaRPr lang="en-ZA" sz="1100" b="0" i="0" u="none" strike="noStrike" dirty="0">
                        <a:solidFill>
                          <a:srgbClr val="000000"/>
                        </a:solidFill>
                        <a:effectLst/>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pPr marL="0" marR="0" lvl="0" indent="0" algn="l" defTabSz="912813" rtl="0" eaLnBrk="1" fontAlgn="base" latinLnBrk="0" hangingPunct="1">
                        <a:lnSpc>
                          <a:spcPct val="100000"/>
                        </a:lnSpc>
                        <a:spcBef>
                          <a:spcPts val="0"/>
                        </a:spcBef>
                        <a:spcAft>
                          <a:spcPts val="0"/>
                        </a:spcAft>
                        <a:buClrTx/>
                        <a:buSzTx/>
                        <a:buFont typeface="Arial"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Century Gothic" charset="0"/>
                          <a:ea typeface="Century Gothic" charset="0"/>
                          <a:cs typeface="Century Gothic" charset="0"/>
                        </a:rPr>
                        <a:t>Lack of proper implementation of policy  and resources to settle/finalize labour tenant applications.</a:t>
                      </a:r>
                    </a:p>
                    <a:p>
                      <a:pPr marL="228600" marR="0" lvl="0" indent="-228600" algn="l" defTabSz="912813" rtl="0" eaLnBrk="1" fontAlgn="base" latinLnBrk="0" hangingPunct="1">
                        <a:lnSpc>
                          <a:spcPct val="100000"/>
                        </a:lnSpc>
                        <a:spcBef>
                          <a:spcPts val="0"/>
                        </a:spcBef>
                        <a:spcAft>
                          <a:spcPts val="0"/>
                        </a:spcAft>
                        <a:buClrTx/>
                        <a:buSzTx/>
                        <a:buFont typeface="Arial" pitchFamily="34" charset="0"/>
                        <a:buAutoNum type="arabicPeriod"/>
                        <a:tabLst/>
                        <a:defRPr/>
                      </a:pPr>
                      <a:r>
                        <a:rPr kumimoji="0" lang="en-ZA" sz="1100" b="0" i="0" u="none" strike="noStrike" kern="1200" cap="none" spc="0" normalizeH="0" baseline="0" noProof="0" dirty="0" smtClean="0">
                          <a:ln>
                            <a:noFill/>
                          </a:ln>
                          <a:solidFill>
                            <a:schemeClr val="tx1"/>
                          </a:solidFill>
                          <a:effectLst/>
                          <a:uLnTx/>
                          <a:uFillTx/>
                          <a:latin typeface="Century Gothic" charset="0"/>
                          <a:ea typeface="Century Gothic" charset="0"/>
                          <a:cs typeface="Century Gothic" charset="0"/>
                        </a:rPr>
                        <a:t>Capacity constraint due to the migration. Only Directors and DD were approved and prioritised.</a:t>
                      </a:r>
                    </a:p>
                    <a:p>
                      <a:pPr marL="228600" marR="0" lvl="0" indent="-228600" algn="l" defTabSz="912813" rtl="0" eaLnBrk="1" fontAlgn="base" latinLnBrk="0" hangingPunct="1">
                        <a:lnSpc>
                          <a:spcPct val="100000"/>
                        </a:lnSpc>
                        <a:spcBef>
                          <a:spcPts val="0"/>
                        </a:spcBef>
                        <a:spcAft>
                          <a:spcPts val="0"/>
                        </a:spcAft>
                        <a:buClrTx/>
                        <a:buSzTx/>
                        <a:buFont typeface="Arial" pitchFamily="34" charset="0"/>
                        <a:buAutoNum type="arabicPeriod"/>
                        <a:tabLst/>
                        <a:defRPr/>
                      </a:pPr>
                      <a:r>
                        <a:rPr kumimoji="0" lang="en-ZA" sz="1100" b="0" i="0" u="none" strike="noStrike" kern="1200" cap="none" spc="0" normalizeH="0" baseline="0" noProof="0" dirty="0" smtClean="0">
                          <a:ln>
                            <a:noFill/>
                          </a:ln>
                          <a:solidFill>
                            <a:schemeClr val="tx1"/>
                          </a:solidFill>
                          <a:effectLst/>
                          <a:uLnTx/>
                          <a:uFillTx/>
                          <a:latin typeface="Century Gothic" charset="0"/>
                          <a:ea typeface="Century Gothic" charset="0"/>
                          <a:cs typeface="Century Gothic" charset="0"/>
                        </a:rPr>
                        <a:t>Process of disposing land from PLAS underway  but taking longer due to this process being new.</a:t>
                      </a:r>
                    </a:p>
                    <a:p>
                      <a:pPr marL="228600" marR="0" lvl="0" indent="-228600" algn="l" defTabSz="912813" rtl="0" eaLnBrk="1" fontAlgn="base" latinLnBrk="0" hangingPunct="1">
                        <a:lnSpc>
                          <a:spcPct val="100000"/>
                        </a:lnSpc>
                        <a:spcBef>
                          <a:spcPts val="0"/>
                        </a:spcBef>
                        <a:spcAft>
                          <a:spcPts val="0"/>
                        </a:spcAft>
                        <a:buClrTx/>
                        <a:buSzTx/>
                        <a:buFont typeface="Arial" pitchFamily="34" charset="0"/>
                        <a:buAutoNum type="arabicPeriod"/>
                        <a:tabLst/>
                        <a:defRPr/>
                      </a:pPr>
                      <a:r>
                        <a:rPr kumimoji="0" lang="en-ZA" sz="1100" b="0" i="0" u="none" strike="noStrike" kern="1200" cap="none" spc="0" normalizeH="0" baseline="0" noProof="0" dirty="0" smtClean="0">
                          <a:ln>
                            <a:noFill/>
                          </a:ln>
                          <a:solidFill>
                            <a:schemeClr val="tx1"/>
                          </a:solidFill>
                          <a:effectLst/>
                          <a:uLnTx/>
                          <a:uFillTx/>
                          <a:latin typeface="Century Gothic" charset="0"/>
                          <a:ea typeface="Century Gothic" charset="0"/>
                          <a:cs typeface="Century Gothic" charset="0"/>
                        </a:rPr>
                        <a:t>Follow up on NLARC and MCM decisions. Some decisions have gone missing(Memo not returning in time to Provinces)</a:t>
                      </a:r>
                    </a:p>
                    <a:p>
                      <a:pPr marL="228600" marR="0" lvl="0" indent="-228600" algn="l" defTabSz="912813" rtl="0" eaLnBrk="1" fontAlgn="base" latinLnBrk="0" hangingPunct="1">
                        <a:lnSpc>
                          <a:spcPct val="100000"/>
                        </a:lnSpc>
                        <a:spcBef>
                          <a:spcPts val="0"/>
                        </a:spcBef>
                        <a:spcAft>
                          <a:spcPts val="0"/>
                        </a:spcAft>
                        <a:buClrTx/>
                        <a:buSzTx/>
                        <a:buFont typeface="Arial" pitchFamily="34" charset="0"/>
                        <a:buAutoNum type="arabicPeriod"/>
                        <a:tabLst/>
                        <a:defRPr/>
                      </a:pPr>
                      <a:r>
                        <a:rPr kumimoji="0" lang="en-ZA" sz="1100" b="0" i="0" u="none" strike="noStrike" kern="1200" cap="none" spc="0" normalizeH="0" baseline="0" noProof="0" dirty="0" smtClean="0">
                          <a:ln>
                            <a:noFill/>
                          </a:ln>
                          <a:solidFill>
                            <a:schemeClr val="tx1"/>
                          </a:solidFill>
                          <a:effectLst/>
                          <a:uLnTx/>
                          <a:uFillTx/>
                          <a:latin typeface="Century Gothic" charset="0"/>
                          <a:ea typeface="Century Gothic" charset="0"/>
                          <a:cs typeface="Century Gothic" charset="0"/>
                        </a:rPr>
                        <a:t>Systems and Procedures recently refined following the new policy direction.</a:t>
                      </a:r>
                      <a:endParaRPr lang="en-ZA" sz="1100" b="1" i="1" baseline="0" dirty="0" smtClean="0">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pPr marL="0" marR="0" lvl="0" indent="0" algn="l" defTabSz="455613" rtl="0" eaLnBrk="1" fontAlgn="t" latinLnBrk="0" hangingPunct="1">
                        <a:lnSpc>
                          <a:spcPct val="100000"/>
                        </a:lnSpc>
                        <a:spcBef>
                          <a:spcPct val="0"/>
                        </a:spcBef>
                        <a:spcAft>
                          <a:spcPct val="0"/>
                        </a:spcAft>
                        <a:buClrTx/>
                        <a:buSzTx/>
                        <a:buFont typeface="Arial" charset="0"/>
                        <a:buNone/>
                        <a:tabLst/>
                      </a:pPr>
                      <a:r>
                        <a:rPr kumimoji="0" lang="en-ZA" altLang="en-US" sz="1100" b="0" i="0" u="none" strike="noStrike" kern="1200" cap="none" spc="0" normalizeH="0" baseline="0" noProof="0" dirty="0" smtClean="0">
                          <a:ln>
                            <a:noFill/>
                          </a:ln>
                          <a:solidFill>
                            <a:schemeClr val="tx1"/>
                          </a:solidFill>
                          <a:effectLst/>
                          <a:uLnTx/>
                          <a:uFillTx/>
                          <a:latin typeface="Century Gothic" charset="0"/>
                          <a:ea typeface="Century Gothic" charset="0"/>
                          <a:cs typeface="Century Gothic" charset="0"/>
                        </a:rPr>
                        <a:t>Some staff appointments were made but still not enough due to the flaws in the structural design. Only Directors and DD were approved and prioritised</a:t>
                      </a:r>
                      <a:endParaRPr kumimoji="0" lang="en-US" altLang="en-US" sz="1100" b="0" i="0" u="none" strike="noStrike" cap="none" normalizeH="0" baseline="0" dirty="0" smtClean="0">
                        <a:ln>
                          <a:noFill/>
                        </a:ln>
                        <a:solidFill>
                          <a:srgbClr val="000000"/>
                        </a:solidFill>
                        <a:effectLst/>
                        <a:latin typeface="Century Gothic" charset="0"/>
                        <a:ea typeface="Century Gothic" charset="0"/>
                        <a:cs typeface="Century Gothic" charset="0"/>
                      </a:endParaRPr>
                    </a:p>
                  </a:txBody>
                  <a:tcPr marL="9525" marR="9525" marT="9525" marB="0">
                    <a:solidFill>
                      <a:schemeClr val="accent1">
                        <a:lumMod val="20000"/>
                        <a:lumOff val="80000"/>
                      </a:schemeClr>
                    </a:solidFill>
                  </a:tcPr>
                </a:tc>
                <a:tc>
                  <a:txBody>
                    <a:bodyPr/>
                    <a:lstStyle/>
                    <a:p>
                      <a:r>
                        <a:rPr lang="en-ZA" sz="1200" b="1" dirty="0" smtClean="0">
                          <a:latin typeface="Century Gothic" panose="020B0502020202020204" pitchFamily="34" charset="0"/>
                        </a:rPr>
                        <a:t>-67</a:t>
                      </a:r>
                      <a:endParaRPr lang="en-ZA" sz="1200" b="1" dirty="0">
                        <a:latin typeface="Century Gothic" panose="020B0502020202020204" pitchFamily="34" charset="0"/>
                      </a:endParaRPr>
                    </a:p>
                  </a:txBody>
                  <a:tcPr marL="9525" marR="9525" marT="9525" marB="0">
                    <a:solidFill>
                      <a:srgbClr val="FF0000"/>
                    </a:solidFill>
                  </a:tcPr>
                </a:tc>
              </a:tr>
              <a:tr h="7432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Century Gothic" panose="020B0502020202020204" pitchFamily="34" charset="0"/>
                          <a:ea typeface="+mn-ea"/>
                          <a:cs typeface="+mn-cs"/>
                        </a:rPr>
                        <a:t>% Complete Immovable Asset Register </a:t>
                      </a:r>
                    </a:p>
                  </a:txBody>
                  <a:tcPr marL="9525" marR="9525" marT="9525" marB="0">
                    <a:solidFill>
                      <a:schemeClr val="accent1">
                        <a:lumMod val="20000"/>
                        <a:lumOff val="80000"/>
                      </a:schemeClr>
                    </a:solidFill>
                  </a:tcPr>
                </a:tc>
                <a:tc>
                  <a:txBody>
                    <a:bodyPr/>
                    <a:lstStyle/>
                    <a:p>
                      <a:pPr algn="ctr"/>
                      <a:r>
                        <a:rPr lang="en-ZA" sz="1200" b="0" i="0" u="none" strike="noStrike" baseline="0" dirty="0" smtClean="0">
                          <a:solidFill>
                            <a:srgbClr val="000000"/>
                          </a:solidFill>
                          <a:latin typeface="Century Gothic" panose="020B0502020202020204" pitchFamily="34" charset="0"/>
                        </a:rPr>
                        <a:t>100%</a:t>
                      </a:r>
                    </a:p>
                  </a:txBody>
                  <a:tcPr marL="9525" marR="9525" marT="9525" marB="0">
                    <a:solidFill>
                      <a:schemeClr val="accent1">
                        <a:lumMod val="20000"/>
                        <a:lumOff val="80000"/>
                      </a:schemeClr>
                    </a:solidFill>
                  </a:tcPr>
                </a:tc>
                <a:tc>
                  <a:txBody>
                    <a:bodyPr/>
                    <a:lstStyle/>
                    <a:p>
                      <a:pPr algn="ctr"/>
                      <a:r>
                        <a:rPr lang="en-ZA" sz="1200" b="0" i="0" u="none" strike="noStrike" baseline="0" dirty="0" smtClean="0">
                          <a:solidFill>
                            <a:srgbClr val="000000"/>
                          </a:solidFill>
                          <a:latin typeface="Century Gothic" panose="020B0502020202020204" pitchFamily="34" charset="0"/>
                        </a:rPr>
                        <a:t>100%</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200" b="1" i="0" u="none" strike="noStrike" dirty="0" smtClean="0">
                          <a:solidFill>
                            <a:schemeClr val="dk1"/>
                          </a:solidFill>
                          <a:effectLst/>
                          <a:latin typeface="Century Gothic" panose="020B0502020202020204" pitchFamily="34" charset="0"/>
                        </a:rPr>
                        <a:t>100%</a:t>
                      </a:r>
                      <a:endParaRPr lang="en-ZA" sz="12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ctr" fontAlgn="b"/>
                      <a:r>
                        <a:rPr lang="en-ZA" sz="1200" b="0" i="0" u="none" strike="noStrike" dirty="0" smtClean="0">
                          <a:solidFill>
                            <a:srgbClr val="000000"/>
                          </a:solidFill>
                          <a:effectLst/>
                          <a:latin typeface="Century Gothic" panose="020B0502020202020204" pitchFamily="34" charset="0"/>
                        </a:rPr>
                        <a:t>100%</a:t>
                      </a:r>
                      <a:endParaRPr lang="en-ZA" sz="12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ctr" fontAlgn="b"/>
                      <a:r>
                        <a:rPr lang="en-ZA" sz="1200" b="1" i="0" u="none" strike="noStrike" dirty="0" smtClean="0">
                          <a:solidFill>
                            <a:srgbClr val="000000"/>
                          </a:solidFill>
                          <a:effectLst/>
                          <a:latin typeface="Century Gothic" panose="020B0502020202020204" pitchFamily="34" charset="0"/>
                        </a:rPr>
                        <a:t>100%</a:t>
                      </a:r>
                      <a:endParaRPr lang="en-ZA" sz="12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c>
                  <a:txBody>
                    <a:bodyPr/>
                    <a:lstStyle/>
                    <a:p>
                      <a:pPr algn="ctr" fontAlgn="b"/>
                      <a:r>
                        <a:rPr lang="en-ZA" sz="1200" b="0" i="0" u="none" strike="noStrike" dirty="0" smtClean="0">
                          <a:solidFill>
                            <a:srgbClr val="000000"/>
                          </a:solidFill>
                          <a:effectLst/>
                          <a:latin typeface="Century Gothic" panose="020B0502020202020204" pitchFamily="34" charset="0"/>
                        </a:rPr>
                        <a:t>None</a:t>
                      </a:r>
                      <a:endParaRPr lang="en-ZA" sz="12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l" fontAlgn="b"/>
                      <a:r>
                        <a:rPr lang="en-ZA" sz="1200" b="0" i="0" u="none" strike="noStrike" dirty="0" smtClean="0">
                          <a:solidFill>
                            <a:srgbClr val="000000"/>
                          </a:solidFill>
                          <a:effectLst/>
                          <a:latin typeface="Century Gothic" panose="020B0502020202020204" pitchFamily="34" charset="0"/>
                        </a:rPr>
                        <a:t>None</a:t>
                      </a:r>
                      <a:endParaRPr lang="en-ZA" sz="12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l" fontAlgn="b"/>
                      <a:r>
                        <a:rPr lang="en-ZA" sz="1200" b="0" i="0" u="none" strike="noStrike" dirty="0" smtClean="0">
                          <a:solidFill>
                            <a:srgbClr val="000000"/>
                          </a:solidFill>
                          <a:effectLst/>
                          <a:latin typeface="Century Gothic" panose="020B0502020202020204" pitchFamily="34" charset="0"/>
                        </a:rPr>
                        <a:t>None</a:t>
                      </a:r>
                      <a:endParaRPr lang="en-ZA" sz="1200" b="0" i="0" u="none" strike="noStrike" dirty="0">
                        <a:solidFill>
                          <a:srgbClr val="000000"/>
                        </a:solidFill>
                        <a:effectLst/>
                        <a:latin typeface="Century Gothic" panose="020B0502020202020204" pitchFamily="34" charset="0"/>
                      </a:endParaRPr>
                    </a:p>
                  </a:txBody>
                  <a:tcPr marL="9525" marR="9525" marT="9525" marB="0">
                    <a:solidFill>
                      <a:schemeClr val="accent1">
                        <a:lumMod val="20000"/>
                        <a:lumOff val="80000"/>
                      </a:schemeClr>
                    </a:solidFill>
                  </a:tcPr>
                </a:tc>
                <a:tc>
                  <a:txBody>
                    <a:bodyPr/>
                    <a:lstStyle/>
                    <a:p>
                      <a:pPr algn="l" fontAlgn="b"/>
                      <a:r>
                        <a:rPr lang="en-ZA" sz="1200" b="1" i="0" u="none" strike="noStrike" dirty="0" smtClean="0">
                          <a:solidFill>
                            <a:srgbClr val="000000"/>
                          </a:solidFill>
                          <a:effectLst/>
                          <a:latin typeface="Century Gothic" panose="020B0502020202020204" pitchFamily="34" charset="0"/>
                        </a:rPr>
                        <a:t>100%</a:t>
                      </a:r>
                      <a:endParaRPr lang="en-ZA" sz="1200" b="1" i="0" u="none" strike="noStrike" dirty="0">
                        <a:solidFill>
                          <a:srgbClr val="000000"/>
                        </a:solidFill>
                        <a:effectLst/>
                        <a:latin typeface="Century Gothic" panose="020B0502020202020204" pitchFamily="34" charset="0"/>
                      </a:endParaRPr>
                    </a:p>
                  </a:txBody>
                  <a:tcPr marL="9525" marR="9525" marT="9525" marB="0">
                    <a:solidFill>
                      <a:srgbClr val="00B050"/>
                    </a:solidFill>
                  </a:tcPr>
                </a:tc>
              </a:tr>
            </a:tbl>
          </a:graphicData>
        </a:graphic>
      </p:graphicFrame>
    </p:spTree>
    <p:extLst>
      <p:ext uri="{BB962C8B-B14F-4D97-AF65-F5344CB8AC3E}">
        <p14:creationId xmlns:p14="http://schemas.microsoft.com/office/powerpoint/2010/main" xmlns="" val="459113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12200"/>
            <a:ext cx="8229600" cy="424408"/>
          </a:xfrm>
        </p:spPr>
        <p:txBody>
          <a:bodyPr>
            <a:normAutofit fontScale="90000"/>
          </a:bodyPr>
          <a:lstStyle/>
          <a:p>
            <a:r>
              <a:rPr lang="en-ZA" altLang="en-US" sz="2400" b="1" dirty="0" smtClean="0">
                <a:latin typeface="Century Gothic" pitchFamily="34" charset="0"/>
              </a:rPr>
              <a:t>STRATEGIC GOALS</a:t>
            </a:r>
            <a:endParaRPr lang="en-ZA" sz="2400" dirty="0"/>
          </a:p>
        </p:txBody>
      </p:sp>
      <p:sp>
        <p:nvSpPr>
          <p:cNvPr id="6" name="Rectangle 3"/>
          <p:cNvSpPr txBox="1">
            <a:spLocks noChangeArrowheads="1"/>
          </p:cNvSpPr>
          <p:nvPr/>
        </p:nvSpPr>
        <p:spPr>
          <a:xfrm>
            <a:off x="196770" y="714375"/>
            <a:ext cx="8715736" cy="4886325"/>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Tx/>
              <a:buNone/>
            </a:pPr>
            <a:r>
              <a:rPr lang="en-GB" altLang="en-US" sz="2600" dirty="0" smtClean="0">
                <a:latin typeface="Calibri" charset="0"/>
              </a:rPr>
              <a:t>The Department has identified seven strategic goals it seeks to achieve in the five-year period of its Strategic Plan (2015-20) and beyond:</a:t>
            </a:r>
            <a:endParaRPr lang="en-GB" altLang="en-US" sz="2600" dirty="0" smtClean="0">
              <a:solidFill>
                <a:srgbClr val="FF0000"/>
              </a:solidFill>
              <a:latin typeface="Calibri" charset="0"/>
            </a:endParaRPr>
          </a:p>
          <a:p>
            <a:pPr marL="457200" indent="-457200">
              <a:spcBef>
                <a:spcPts val="1200"/>
              </a:spcBef>
              <a:buFont typeface="+mj-lt"/>
              <a:buAutoNum type="arabicPeriod"/>
            </a:pPr>
            <a:r>
              <a:rPr lang="en-GB" altLang="en-US" sz="2500" dirty="0" smtClean="0">
                <a:latin typeface="Calibri" charset="0"/>
              </a:rPr>
              <a:t>Foster corporate governance and service excellence.</a:t>
            </a:r>
          </a:p>
          <a:p>
            <a:pPr marL="457200" indent="-457200">
              <a:spcBef>
                <a:spcPts val="0"/>
              </a:spcBef>
              <a:buFont typeface="+mj-lt"/>
              <a:buAutoNum type="arabicPeriod"/>
            </a:pPr>
            <a:r>
              <a:rPr lang="en-GB" altLang="en-US" sz="2500" dirty="0" smtClean="0">
                <a:latin typeface="Calibri" charset="0"/>
              </a:rPr>
              <a:t>Improve land administration for integrated and sustainable growth and development.</a:t>
            </a:r>
          </a:p>
          <a:p>
            <a:pPr marL="457200" indent="-457200">
              <a:spcBef>
                <a:spcPts val="0"/>
              </a:spcBef>
              <a:buFont typeface="+mj-lt"/>
              <a:buAutoNum type="arabicPeriod"/>
            </a:pPr>
            <a:r>
              <a:rPr lang="en-GB" altLang="en-US" sz="2500" dirty="0" smtClean="0">
                <a:latin typeface="Calibri" charset="0"/>
              </a:rPr>
              <a:t>Promote equitable access to and sustainable use of land for development.</a:t>
            </a:r>
          </a:p>
          <a:p>
            <a:pPr marL="457200" indent="-457200">
              <a:spcBef>
                <a:spcPts val="0"/>
              </a:spcBef>
              <a:buFont typeface="+mj-lt"/>
              <a:buAutoNum type="arabicPeriod"/>
            </a:pPr>
            <a:r>
              <a:rPr lang="en-GB" altLang="en-US" sz="2500" dirty="0" smtClean="0">
                <a:latin typeface="Calibri" charset="0"/>
              </a:rPr>
              <a:t>Promote sustainable rural livelihoods.</a:t>
            </a:r>
          </a:p>
          <a:p>
            <a:pPr marL="457200" indent="-457200">
              <a:spcBef>
                <a:spcPts val="0"/>
              </a:spcBef>
              <a:buFont typeface="+mj-lt"/>
              <a:buAutoNum type="arabicPeriod"/>
            </a:pPr>
            <a:r>
              <a:rPr lang="en-GB" altLang="en-US" sz="2500" dirty="0" smtClean="0">
                <a:latin typeface="Calibri" charset="0"/>
              </a:rPr>
              <a:t>Improved access to services.</a:t>
            </a:r>
          </a:p>
          <a:p>
            <a:pPr marL="457200" indent="-457200">
              <a:spcBef>
                <a:spcPts val="0"/>
              </a:spcBef>
              <a:buFont typeface="+mj-lt"/>
              <a:buAutoNum type="arabicPeriod"/>
            </a:pPr>
            <a:r>
              <a:rPr lang="en-GB" altLang="en-US" sz="2500" dirty="0" smtClean="0">
                <a:latin typeface="Calibri" charset="0"/>
              </a:rPr>
              <a:t>Sustainable rural enterprises and industries.</a:t>
            </a:r>
          </a:p>
          <a:p>
            <a:pPr marL="457200" indent="-457200">
              <a:spcBef>
                <a:spcPts val="0"/>
              </a:spcBef>
              <a:buFont typeface="+mj-lt"/>
              <a:buAutoNum type="arabicPeriod"/>
            </a:pPr>
            <a:r>
              <a:rPr lang="en-GB" altLang="en-US" sz="2500" dirty="0" smtClean="0">
                <a:latin typeface="Calibri" charset="0"/>
              </a:rPr>
              <a:t>Restoration of Land rights.</a:t>
            </a:r>
            <a:endParaRPr lang="en-GB" altLang="en-US" sz="2500" dirty="0">
              <a:latin typeface="Calibri" charset="0"/>
            </a:endParaRPr>
          </a:p>
        </p:txBody>
      </p:sp>
    </p:spTree>
    <p:extLst>
      <p:ext uri="{BB962C8B-B14F-4D97-AF65-F5344CB8AC3E}">
        <p14:creationId xmlns:p14="http://schemas.microsoft.com/office/powerpoint/2010/main" xmlns="" val="20379849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704" y="201879"/>
            <a:ext cx="7024254" cy="400110"/>
          </a:xfrm>
          <a:prstGeom prst="rect">
            <a:avLst/>
          </a:prstGeom>
          <a:noFill/>
        </p:spPr>
        <p:txBody>
          <a:bodyPr wrap="square" rtlCol="0">
            <a:spAutoFit/>
          </a:bodyPr>
          <a:lstStyle/>
          <a:p>
            <a:r>
              <a:rPr lang="en-ZA" sz="2000" b="1" dirty="0" smtClean="0"/>
              <a:t>PROGRAMME 5: LAND REFORM - LTA (3)</a:t>
            </a:r>
            <a:endParaRPr lang="en-ZA"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719383006"/>
              </p:ext>
            </p:extLst>
          </p:nvPr>
        </p:nvGraphicFramePr>
        <p:xfrm>
          <a:off x="77273" y="620142"/>
          <a:ext cx="8965766" cy="4434458"/>
        </p:xfrm>
        <a:graphic>
          <a:graphicData uri="http://schemas.openxmlformats.org/drawingml/2006/table">
            <a:tbl>
              <a:tblPr>
                <a:tableStyleId>{5C22544A-7EE6-4342-B048-85BDC9FD1C3A}</a:tableStyleId>
              </a:tblPr>
              <a:tblGrid>
                <a:gridCol w="1014861"/>
                <a:gridCol w="518629"/>
                <a:gridCol w="445547"/>
                <a:gridCol w="709718"/>
                <a:gridCol w="417257"/>
                <a:gridCol w="770638"/>
                <a:gridCol w="613529"/>
                <a:gridCol w="2036548"/>
                <a:gridCol w="1585150"/>
                <a:gridCol w="853889"/>
              </a:tblGrid>
              <a:tr h="491052">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Performance Indicator</a:t>
                      </a: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Annual Target</a:t>
                      </a:r>
                      <a:endParaRPr lang="en-GB" sz="1000" b="1" kern="1200" noProof="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Q1 Target</a:t>
                      </a:r>
                      <a:endParaRPr lang="en-GB" sz="1000" b="1" kern="1200" noProof="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Q1 Results </a:t>
                      </a:r>
                      <a:endParaRPr lang="en-GB" sz="1000" b="1" kern="1200" noProof="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Q2 Target</a:t>
                      </a:r>
                      <a:endParaRPr lang="en-GB" sz="1000" b="1" kern="1200" noProof="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Q2 Results </a:t>
                      </a:r>
                      <a:endParaRPr lang="en-GB" sz="1000" b="1" kern="1200" noProof="0" dirty="0">
                        <a:solidFill>
                          <a:schemeClr val="dk1"/>
                        </a:solidFill>
                        <a:effectLst/>
                        <a:latin typeface="Century Gothic" pitchFamily="34" charset="0"/>
                        <a:ea typeface="Calibri"/>
                        <a:cs typeface="Calibri"/>
                      </a:endParaRPr>
                    </a:p>
                  </a:txBody>
                  <a:tcPr marL="9525" marR="9525" marT="9525" marB="0"/>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Variance</a:t>
                      </a: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Explanation of the challenges leading to the variance</a:t>
                      </a:r>
                    </a:p>
                  </a:txBody>
                  <a:tcPr marL="9525" marR="9525" marT="9525" marB="0"/>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000" b="1" kern="1200" noProof="0" dirty="0" smtClean="0">
                          <a:solidFill>
                            <a:schemeClr val="dk1"/>
                          </a:solidFill>
                          <a:effectLst/>
                          <a:latin typeface="Century Gothic" pitchFamily="34" charset="0"/>
                          <a:ea typeface="Calibri"/>
                          <a:cs typeface="Calibri"/>
                        </a:rPr>
                        <a:t>Planned Interventions to address the challenges and variance</a:t>
                      </a:r>
                    </a:p>
                  </a:txBody>
                  <a:tcPr marL="9525" marR="9525" marT="9525" marB="0"/>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entury Gothic" pitchFamily="34" charset="0"/>
                          <a:ea typeface="Calibri"/>
                          <a:cs typeface="Calibri"/>
                        </a:rPr>
                        <a:t>Cumulative performance (Q1 &amp; Q2)</a:t>
                      </a:r>
                    </a:p>
                  </a:txBody>
                  <a:tcPr marL="9525" marR="9525" marT="9525" marB="0"/>
                </a:tc>
              </a:tr>
              <a:tr h="179710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50" b="0" i="0" u="none" strike="noStrike" kern="1200" baseline="0" noProof="0" dirty="0" smtClean="0">
                          <a:solidFill>
                            <a:schemeClr val="dk1"/>
                          </a:solidFill>
                          <a:latin typeface="Century Gothic" panose="020B0502020202020204" pitchFamily="34" charset="0"/>
                          <a:ea typeface="+mn-ea"/>
                          <a:cs typeface="+mn-cs"/>
                        </a:rPr>
                        <a:t>Number of TRANCRAA projects (Transformation of Certain Rural Areas Act) supported towards transfers.	</a:t>
                      </a:r>
                    </a:p>
                  </a:txBody>
                  <a:tcPr marL="9525" marR="9525" marT="9525" marB="0">
                    <a:solidFill>
                      <a:schemeClr val="accent1">
                        <a:lumMod val="20000"/>
                        <a:lumOff val="80000"/>
                      </a:schemeClr>
                    </a:solidFill>
                  </a:tcPr>
                </a:tc>
                <a:tc>
                  <a:txBody>
                    <a:bodyPr/>
                    <a:lstStyle/>
                    <a:p>
                      <a:pPr algn="ctr"/>
                      <a:r>
                        <a:rPr lang="en-GB" sz="1150" b="0" i="0" u="none" strike="noStrike" baseline="0" noProof="0" dirty="0" smtClean="0">
                          <a:solidFill>
                            <a:schemeClr val="tx1"/>
                          </a:solidFill>
                          <a:latin typeface="Century Gothic" panose="020B0502020202020204" pitchFamily="34" charset="0"/>
                        </a:rPr>
                        <a:t>7</a:t>
                      </a:r>
                    </a:p>
                  </a:txBody>
                  <a:tcPr marL="9525" marR="9525" marT="9525" marB="0">
                    <a:solidFill>
                      <a:schemeClr val="accent1">
                        <a:lumMod val="20000"/>
                        <a:lumOff val="80000"/>
                      </a:schemeClr>
                    </a:solidFill>
                  </a:tcPr>
                </a:tc>
                <a:tc>
                  <a:txBody>
                    <a:bodyPr/>
                    <a:lstStyle/>
                    <a:p>
                      <a:pPr algn="ctr"/>
                      <a:r>
                        <a:rPr lang="en-GB" sz="1150" b="0" i="0" u="none" strike="noStrike" baseline="0" noProof="0" dirty="0" smtClean="0">
                          <a:solidFill>
                            <a:schemeClr val="tx1"/>
                          </a:solidFill>
                          <a:latin typeface="Century Gothic" panose="020B0502020202020204" pitchFamily="34" charset="0"/>
                        </a:rPr>
                        <a:t>1</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150" b="1" u="none" strike="noStrike" noProof="0" dirty="0" smtClean="0">
                          <a:effectLst/>
                          <a:latin typeface="Century Gothic" panose="020B0502020202020204" pitchFamily="34" charset="0"/>
                        </a:rPr>
                        <a:t> 0</a:t>
                      </a:r>
                      <a:endParaRPr lang="en-GB" sz="1150" b="1" i="0" u="none" strike="noStrike" noProof="0"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GB" sz="1150" b="0" i="0" u="none" strike="noStrike" noProof="0" dirty="0" smtClean="0">
                          <a:solidFill>
                            <a:srgbClr val="000000"/>
                          </a:solidFill>
                          <a:effectLst/>
                          <a:latin typeface="Century Gothic" panose="020B0502020202020204" pitchFamily="34" charset="0"/>
                        </a:rPr>
                        <a:t>2</a:t>
                      </a:r>
                      <a:endParaRPr lang="en-GB" sz="1150" b="0" i="0" u="none" strike="noStrike" noProof="0" dirty="0">
                        <a:solidFill>
                          <a:srgbClr val="000000"/>
                        </a:solidFill>
                        <a:effectLst/>
                        <a:latin typeface="Century Gothic" panose="020B0502020202020204" pitchFamily="34" charset="0"/>
                      </a:endParaRPr>
                    </a:p>
                  </a:txBody>
                  <a:tcPr marL="9525" marR="9525" marT="9525" marB="0"/>
                </a:tc>
                <a:tc>
                  <a:txBody>
                    <a:bodyPr/>
                    <a:lstStyle/>
                    <a:p>
                      <a:pPr algn="ctr" fontAlgn="b"/>
                      <a:r>
                        <a:rPr lang="en-GB" sz="1150" b="1" i="0" u="none" strike="noStrike" noProof="0" dirty="0" smtClean="0">
                          <a:solidFill>
                            <a:srgbClr val="000000"/>
                          </a:solidFill>
                          <a:effectLst/>
                          <a:latin typeface="Century Gothic" panose="020B0502020202020204" pitchFamily="34" charset="0"/>
                        </a:rPr>
                        <a:t>0</a:t>
                      </a:r>
                      <a:endParaRPr lang="en-GB" sz="1150" b="1" i="0" u="none" strike="noStrike" noProof="0"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GB" sz="1150" b="0" i="0" u="none" strike="noStrike" noProof="0" dirty="0" smtClean="0">
                          <a:solidFill>
                            <a:srgbClr val="000000"/>
                          </a:solidFill>
                          <a:effectLst/>
                          <a:latin typeface="Century Gothic" panose="020B0502020202020204" pitchFamily="34" charset="0"/>
                        </a:rPr>
                        <a:t>-2</a:t>
                      </a:r>
                      <a:endParaRPr lang="en-GB" sz="1150" b="0" i="0" u="none" strike="noStrike" noProof="0" dirty="0">
                        <a:solidFill>
                          <a:srgbClr val="000000"/>
                        </a:solidFill>
                        <a:effectLst/>
                        <a:latin typeface="Century Gothic" panose="020B0502020202020204" pitchFamily="34" charset="0"/>
                      </a:endParaRPr>
                    </a:p>
                  </a:txBody>
                  <a:tcPr marL="9525" marR="9525" marT="9525" marB="0"/>
                </a:tc>
                <a:tc>
                  <a:txBody>
                    <a:bodyPr/>
                    <a:lstStyle/>
                    <a:p>
                      <a:pPr lvl="0"/>
                      <a:r>
                        <a:rPr kumimoji="0" lang="en-ZA" sz="1100" b="0" i="0" u="none" strike="noStrike" kern="1200" cap="none" spc="0" normalizeH="0" baseline="0" noProof="0" dirty="0" smtClean="0">
                          <a:ln>
                            <a:noFill/>
                          </a:ln>
                          <a:solidFill>
                            <a:srgbClr val="000000"/>
                          </a:solidFill>
                          <a:effectLst/>
                          <a:uLnTx/>
                          <a:uFillTx/>
                          <a:latin typeface="Century Gothic" charset="0"/>
                          <a:ea typeface="Century Gothic" charset="0"/>
                          <a:cs typeface="Century Gothic" charset="0"/>
                        </a:rPr>
                        <a:t>The finalisation of these projects is long. There are issues with the legislation itself (section 2) – Communities do not want the land to be vested with Municipalities. They also want development before the actual transfer of the land.</a:t>
                      </a:r>
                      <a:endParaRPr lang="en-GB" sz="1100" b="0" i="0" u="none" strike="noStrike" noProof="0" dirty="0" smtClean="0">
                        <a:solidFill>
                          <a:srgbClr val="000000"/>
                        </a:solidFill>
                        <a:effectLst/>
                        <a:latin typeface="Century Gothic"/>
                        <a:cs typeface="Century Gothic"/>
                      </a:endParaRPr>
                    </a:p>
                  </a:txBody>
                  <a:tcPr marL="9525" marR="9525" marT="9525" marB="0"/>
                </a:tc>
                <a:tc>
                  <a:txBody>
                    <a:bodyPr/>
                    <a:lstStyle/>
                    <a:p>
                      <a:pPr marL="171450" marR="0" lvl="0" indent="-171450" algn="l" defTabSz="455613"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rgbClr val="000000"/>
                          </a:solidFill>
                          <a:effectLst/>
                          <a:uLnTx/>
                          <a:uFillTx/>
                          <a:latin typeface="Century Gothic" charset="0"/>
                          <a:ea typeface="Century Gothic" charset="0"/>
                          <a:cs typeface="Century Gothic" charset="0"/>
                        </a:rPr>
                        <a:t>All TRANCRAA projects are being supported, however they have not yet been finalised. </a:t>
                      </a:r>
                    </a:p>
                    <a:p>
                      <a:pPr marL="171450" marR="0" lvl="0" indent="-171450" algn="l" defTabSz="455613"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rgbClr val="000000"/>
                          </a:solidFill>
                          <a:effectLst/>
                          <a:uLnTx/>
                          <a:uFillTx/>
                          <a:latin typeface="Century Gothic" charset="0"/>
                          <a:ea typeface="Century Gothic" charset="0"/>
                          <a:cs typeface="Century Gothic" charset="0"/>
                        </a:rPr>
                        <a:t>One Project, Ebenhaezer will be transferred in Q3. </a:t>
                      </a:r>
                    </a:p>
                    <a:p>
                      <a:pPr marL="171450" marR="0" lvl="0" indent="-171450" algn="l" defTabSz="455613"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rgbClr val="000000"/>
                          </a:solidFill>
                          <a:effectLst/>
                          <a:uLnTx/>
                          <a:uFillTx/>
                          <a:latin typeface="Century Gothic" charset="0"/>
                          <a:ea typeface="Century Gothic" charset="0"/>
                          <a:cs typeface="Century Gothic" charset="0"/>
                        </a:rPr>
                        <a:t>The remaining  will be transferred in Q4</a:t>
                      </a:r>
                      <a:endParaRPr lang="en-GB" sz="1150" b="0" i="0" u="none" strike="noStrike" noProof="0" dirty="0">
                        <a:solidFill>
                          <a:srgbClr val="000000"/>
                        </a:solidFill>
                        <a:effectLst/>
                        <a:latin typeface="Century Gothic" charset="0"/>
                        <a:ea typeface="Century Gothic" charset="0"/>
                        <a:cs typeface="Century Gothic" charset="0"/>
                      </a:endParaRPr>
                    </a:p>
                  </a:txBody>
                  <a:tcPr marL="9525" marR="9525" marT="9525" marB="0"/>
                </a:tc>
                <a:tc>
                  <a:txBody>
                    <a:bodyPr/>
                    <a:lstStyle/>
                    <a:p>
                      <a:pPr algn="l" fontAlgn="b"/>
                      <a:r>
                        <a:rPr lang="en-GB" sz="1150" b="1" i="0" u="none" strike="noStrike" noProof="0" dirty="0" smtClean="0">
                          <a:solidFill>
                            <a:srgbClr val="000000"/>
                          </a:solidFill>
                          <a:effectLst/>
                          <a:latin typeface="Century Gothic" panose="020B0502020202020204" pitchFamily="34" charset="0"/>
                        </a:rPr>
                        <a:t>-3</a:t>
                      </a:r>
                      <a:endParaRPr lang="en-GB" sz="1150" b="1" i="0" u="none" strike="noStrike" noProof="0" dirty="0">
                        <a:solidFill>
                          <a:srgbClr val="000000"/>
                        </a:solidFill>
                        <a:effectLst/>
                        <a:latin typeface="Century Gothic" panose="020B0502020202020204" pitchFamily="34" charset="0"/>
                      </a:endParaRPr>
                    </a:p>
                  </a:txBody>
                  <a:tcPr marL="9525" marR="9525" marT="9525" marB="0">
                    <a:solidFill>
                      <a:srgbClr val="FF0000"/>
                    </a:solidFill>
                  </a:tcPr>
                </a:tc>
              </a:tr>
              <a:tr h="2146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b="0" i="0" u="none" strike="noStrike" kern="1200" baseline="0" noProof="0" dirty="0" smtClean="0">
                          <a:solidFill>
                            <a:schemeClr val="dk1"/>
                          </a:solidFill>
                          <a:latin typeface="Century Gothic" panose="020B0502020202020204" pitchFamily="34" charset="0"/>
                          <a:ea typeface="+mn-ea"/>
                          <a:cs typeface="+mn-cs"/>
                        </a:rPr>
                        <a:t>Number of State Land Parcels confirmed as vested.</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100" b="0" i="0" u="none" strike="noStrike" kern="1200" baseline="0" noProof="0" dirty="0" smtClean="0">
                        <a:solidFill>
                          <a:schemeClr val="dk1"/>
                        </a:solidFill>
                        <a:latin typeface="Century Gothic" panose="020B0502020202020204" pitchFamily="34" charset="0"/>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100" b="0" i="0" u="none" strike="noStrike" kern="1200" baseline="0" noProof="0" dirty="0" smtClean="0">
                        <a:solidFill>
                          <a:schemeClr val="dk1"/>
                        </a:solidFill>
                        <a:latin typeface="Century Gothic" panose="020B0502020202020204" pitchFamily="34" charset="0"/>
                        <a:ea typeface="+mn-ea"/>
                        <a:cs typeface="+mn-cs"/>
                      </a:endParaRPr>
                    </a:p>
                  </a:txBody>
                  <a:tcPr marL="9525" marR="9525" marT="9525" marB="0">
                    <a:solidFill>
                      <a:schemeClr val="accent1">
                        <a:lumMod val="20000"/>
                        <a:lumOff val="80000"/>
                      </a:schemeClr>
                    </a:solidFill>
                  </a:tcPr>
                </a:tc>
                <a:tc>
                  <a:txBody>
                    <a:bodyPr/>
                    <a:lstStyle/>
                    <a:p>
                      <a:pPr algn="ctr"/>
                      <a:r>
                        <a:rPr lang="en-GB" sz="1100" b="0" i="0" u="none" strike="noStrike" baseline="0" noProof="0" dirty="0" smtClean="0">
                          <a:solidFill>
                            <a:schemeClr val="tx1"/>
                          </a:solidFill>
                          <a:latin typeface="Century Gothic" panose="020B0502020202020204" pitchFamily="34" charset="0"/>
                        </a:rPr>
                        <a:t>2,625</a:t>
                      </a:r>
                    </a:p>
                  </a:txBody>
                  <a:tcPr marL="9525" marR="9525" marT="9525" marB="0">
                    <a:solidFill>
                      <a:schemeClr val="accent1">
                        <a:lumMod val="20000"/>
                        <a:lumOff val="80000"/>
                      </a:schemeClr>
                    </a:solidFill>
                  </a:tcPr>
                </a:tc>
                <a:tc>
                  <a:txBody>
                    <a:bodyPr/>
                    <a:lstStyle/>
                    <a:p>
                      <a:pPr algn="ctr"/>
                      <a:r>
                        <a:rPr lang="en-GB" sz="1100" b="0" i="0" u="none" strike="noStrike" baseline="0" noProof="0" dirty="0" smtClean="0">
                          <a:solidFill>
                            <a:schemeClr val="tx1"/>
                          </a:solidFill>
                          <a:latin typeface="Century Gothic" panose="020B0502020202020204" pitchFamily="34" charset="0"/>
                        </a:rPr>
                        <a:t>553</a:t>
                      </a:r>
                    </a:p>
                  </a:txBody>
                  <a:tcPr marL="9525" marR="9525" marT="9525" marB="0">
                    <a:solidFill>
                      <a:schemeClr val="accent1">
                        <a:lumMod val="20000"/>
                        <a:lumOff val="80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100" b="1" u="none" strike="noStrike" noProof="0" dirty="0" smtClean="0">
                          <a:effectLst/>
                          <a:latin typeface="Century Gothic" panose="020B0502020202020204" pitchFamily="34" charset="0"/>
                        </a:rPr>
                        <a:t> 191</a:t>
                      </a:r>
                      <a:endParaRPr lang="en-GB" sz="1100" b="1" i="0" u="none" strike="noStrike" noProof="0" dirty="0">
                        <a:solidFill>
                          <a:srgbClr val="000000"/>
                        </a:solidFill>
                        <a:effectLst/>
                        <a:latin typeface="Century Gothic" panose="020B0502020202020204" pitchFamily="34" charset="0"/>
                      </a:endParaRPr>
                    </a:p>
                  </a:txBody>
                  <a:tcPr marL="9525" marR="9525" marT="9525" marB="0">
                    <a:solidFill>
                      <a:srgbClr val="FF0000"/>
                    </a:solidFill>
                  </a:tcPr>
                </a:tc>
                <a:tc>
                  <a:txBody>
                    <a:bodyPr/>
                    <a:lstStyle/>
                    <a:p>
                      <a:pPr algn="ctr" fontAlgn="b"/>
                      <a:r>
                        <a:rPr lang="en-GB" sz="1100" b="0" i="0" u="none" strike="noStrike" noProof="0" dirty="0" smtClean="0">
                          <a:solidFill>
                            <a:srgbClr val="000000"/>
                          </a:solidFill>
                          <a:effectLst/>
                          <a:latin typeface="Century Gothic" panose="020B0502020202020204" pitchFamily="34" charset="0"/>
                        </a:rPr>
                        <a:t>620</a:t>
                      </a:r>
                      <a:endParaRPr lang="en-GB" sz="1100" b="0" i="0" u="none" strike="noStrike" noProof="0" dirty="0">
                        <a:solidFill>
                          <a:srgbClr val="000000"/>
                        </a:solidFill>
                        <a:effectLst/>
                        <a:latin typeface="Century Gothic" panose="020B0502020202020204" pitchFamily="34" charset="0"/>
                      </a:endParaRPr>
                    </a:p>
                  </a:txBody>
                  <a:tcPr marL="9525" marR="9525" marT="9525" marB="0"/>
                </a:tc>
                <a:tc>
                  <a:txBody>
                    <a:bodyPr/>
                    <a:lstStyle/>
                    <a:p>
                      <a:pPr marL="0" marR="0" lvl="0" indent="0" algn="l" defTabSz="912813" rtl="0" eaLnBrk="1" fontAlgn="base" latinLnBrk="0" hangingPunct="1">
                        <a:lnSpc>
                          <a:spcPct val="100000"/>
                        </a:lnSpc>
                        <a:spcBef>
                          <a:spcPct val="0"/>
                        </a:spcBef>
                        <a:spcAft>
                          <a:spcPts val="0"/>
                        </a:spcAft>
                        <a:buClrTx/>
                        <a:buSzTx/>
                        <a:buFontTx/>
                        <a:buNone/>
                        <a:tabLst/>
                      </a:pPr>
                      <a:r>
                        <a:rPr kumimoji="0" lang="en-GB" altLang="en-US" sz="1100" b="1" i="0" u="none" strike="noStrike" cap="none" normalizeH="0" baseline="0" noProof="0" dirty="0" smtClean="0">
                          <a:ln>
                            <a:noFill/>
                          </a:ln>
                          <a:solidFill>
                            <a:schemeClr val="tx1"/>
                          </a:solidFill>
                          <a:effectLst/>
                          <a:latin typeface="Century Gothic" charset="0"/>
                          <a:ea typeface="Times New Roman" charset="0"/>
                          <a:cs typeface="Times New Roman" charset="0"/>
                        </a:rPr>
                        <a:t>278</a:t>
                      </a:r>
                      <a:endParaRPr kumimoji="0" lang="en-GB" altLang="en-US" sz="1100" b="0" i="0" u="none" strike="noStrike" cap="none" normalizeH="0" baseline="0" noProof="0" dirty="0" smtClean="0">
                        <a:ln>
                          <a:noFill/>
                        </a:ln>
                        <a:solidFill>
                          <a:srgbClr val="000000"/>
                        </a:solidFill>
                        <a:effectLst/>
                        <a:latin typeface="Century Gothic" charset="0"/>
                        <a:ea typeface="Times New Roman" charset="0"/>
                        <a:cs typeface="Times New Roman" charset="0"/>
                      </a:endParaRPr>
                    </a:p>
                    <a:p>
                      <a:pPr marL="0" marR="0" lvl="0" indent="0" algn="just" defTabSz="912813" rtl="0" eaLnBrk="1" fontAlgn="base" latinLnBrk="0" hangingPunct="1">
                        <a:lnSpc>
                          <a:spcPct val="200000"/>
                        </a:lnSpc>
                        <a:spcBef>
                          <a:spcPct val="0"/>
                        </a:spcBef>
                        <a:spcAft>
                          <a:spcPts val="0"/>
                        </a:spcAft>
                        <a:buClrTx/>
                        <a:buSzTx/>
                        <a:buFontTx/>
                        <a:buNone/>
                        <a:tabLst/>
                      </a:pPr>
                      <a:r>
                        <a:rPr kumimoji="0" lang="en-GB" altLang="en-US" sz="1100" b="0" i="0" u="none" strike="noStrike" cap="none" normalizeH="0" baseline="0" noProof="0" dirty="0" smtClean="0">
                          <a:ln>
                            <a:noFill/>
                          </a:ln>
                          <a:solidFill>
                            <a:srgbClr val="000000"/>
                          </a:solidFill>
                          <a:effectLst/>
                          <a:latin typeface="Century Gothic" charset="0"/>
                          <a:ea typeface="Times New Roman" charset="0"/>
                          <a:cs typeface="Times New Roman" charset="0"/>
                        </a:rPr>
                        <a:t>EC –64</a:t>
                      </a:r>
                    </a:p>
                    <a:p>
                      <a:pPr marL="0" marR="0" lvl="0" indent="0" algn="just" defTabSz="912813" rtl="0" eaLnBrk="1" fontAlgn="base" latinLnBrk="0" hangingPunct="1">
                        <a:lnSpc>
                          <a:spcPct val="100000"/>
                        </a:lnSpc>
                        <a:spcBef>
                          <a:spcPct val="0"/>
                        </a:spcBef>
                        <a:spcAft>
                          <a:spcPts val="0"/>
                        </a:spcAft>
                        <a:buClrTx/>
                        <a:buSzTx/>
                        <a:buFontTx/>
                        <a:buNone/>
                        <a:tabLst/>
                      </a:pPr>
                      <a:r>
                        <a:rPr kumimoji="0" lang="en-GB" altLang="en-US" sz="1100" b="0" i="0" u="none" strike="noStrike" cap="none" normalizeH="0" baseline="0" noProof="0" dirty="0" smtClean="0">
                          <a:ln>
                            <a:noFill/>
                          </a:ln>
                          <a:solidFill>
                            <a:srgbClr val="000000"/>
                          </a:solidFill>
                          <a:effectLst/>
                          <a:latin typeface="Century Gothic" charset="0"/>
                          <a:ea typeface="Times New Roman" charset="0"/>
                          <a:cs typeface="Times New Roman" charset="0"/>
                        </a:rPr>
                        <a:t>KZN– 65 </a:t>
                      </a:r>
                    </a:p>
                    <a:p>
                      <a:pPr marL="0" marR="0" lvl="0" indent="0" algn="just" defTabSz="912813" rtl="0" eaLnBrk="1" fontAlgn="base" latinLnBrk="0" hangingPunct="1">
                        <a:lnSpc>
                          <a:spcPct val="100000"/>
                        </a:lnSpc>
                        <a:spcBef>
                          <a:spcPct val="0"/>
                        </a:spcBef>
                        <a:spcAft>
                          <a:spcPts val="0"/>
                        </a:spcAft>
                        <a:buClrTx/>
                        <a:buSzTx/>
                        <a:buFontTx/>
                        <a:buNone/>
                        <a:tabLst/>
                      </a:pPr>
                      <a:r>
                        <a:rPr kumimoji="0" lang="en-GB" altLang="en-US" sz="1100" b="0" i="0" u="none" strike="noStrike" cap="none" normalizeH="0" baseline="0" noProof="0" dirty="0" smtClean="0">
                          <a:ln>
                            <a:noFill/>
                          </a:ln>
                          <a:solidFill>
                            <a:srgbClr val="000000"/>
                          </a:solidFill>
                          <a:effectLst/>
                          <a:latin typeface="Century Gothic" charset="0"/>
                          <a:ea typeface="Times New Roman" charset="0"/>
                          <a:cs typeface="Times New Roman" charset="0"/>
                        </a:rPr>
                        <a:t>LIM – 45</a:t>
                      </a:r>
                    </a:p>
                    <a:p>
                      <a:pPr marL="0" marR="0" lvl="0" indent="0" algn="just" defTabSz="912813" rtl="0" eaLnBrk="1" fontAlgn="base" latinLnBrk="0" hangingPunct="1">
                        <a:lnSpc>
                          <a:spcPct val="100000"/>
                        </a:lnSpc>
                        <a:spcBef>
                          <a:spcPct val="0"/>
                        </a:spcBef>
                        <a:spcAft>
                          <a:spcPts val="0"/>
                        </a:spcAft>
                        <a:buClrTx/>
                        <a:buSzTx/>
                        <a:buFontTx/>
                        <a:buNone/>
                        <a:tabLst/>
                      </a:pPr>
                      <a:r>
                        <a:rPr kumimoji="0" lang="en-GB" altLang="en-US" sz="1100" b="0" i="0" u="none" strike="noStrike" cap="none" normalizeH="0" baseline="0" noProof="0" dirty="0" smtClean="0">
                          <a:ln>
                            <a:noFill/>
                          </a:ln>
                          <a:solidFill>
                            <a:srgbClr val="000000"/>
                          </a:solidFill>
                          <a:effectLst/>
                          <a:latin typeface="Century Gothic" charset="0"/>
                          <a:ea typeface="Times New Roman" charset="0"/>
                          <a:cs typeface="Times New Roman" charset="0"/>
                        </a:rPr>
                        <a:t>MPU- 25</a:t>
                      </a:r>
                    </a:p>
                    <a:p>
                      <a:pPr marL="0" marR="0" lvl="0" indent="0" algn="just" defTabSz="912813" rtl="0" eaLnBrk="1" fontAlgn="base" latinLnBrk="0" hangingPunct="1">
                        <a:lnSpc>
                          <a:spcPct val="100000"/>
                        </a:lnSpc>
                        <a:spcBef>
                          <a:spcPct val="0"/>
                        </a:spcBef>
                        <a:spcAft>
                          <a:spcPts val="0"/>
                        </a:spcAft>
                        <a:buClrTx/>
                        <a:buSzTx/>
                        <a:buFontTx/>
                        <a:buNone/>
                        <a:tabLst/>
                      </a:pPr>
                      <a:r>
                        <a:rPr kumimoji="0" lang="en-GB" altLang="en-US" sz="1100" b="0" i="0" u="none" strike="noStrike" cap="none" normalizeH="0" baseline="0" noProof="0" dirty="0" smtClean="0">
                          <a:ln>
                            <a:noFill/>
                          </a:ln>
                          <a:solidFill>
                            <a:srgbClr val="000000"/>
                          </a:solidFill>
                          <a:effectLst/>
                          <a:latin typeface="Century Gothic" charset="0"/>
                          <a:ea typeface="Times New Roman" charset="0"/>
                          <a:cs typeface="Times New Roman" charset="0"/>
                        </a:rPr>
                        <a:t>NW – 79</a:t>
                      </a:r>
                    </a:p>
                  </a:txBody>
                  <a:tcPr marL="9525" marR="9525" marT="9525" marB="0">
                    <a:solidFill>
                      <a:srgbClr val="FF0000"/>
                    </a:solidFill>
                  </a:tcPr>
                </a:tc>
                <a:tc>
                  <a:txBody>
                    <a:bodyPr/>
                    <a:lstStyle/>
                    <a:p>
                      <a:pPr algn="ctr" fontAlgn="b"/>
                      <a:r>
                        <a:rPr lang="en-GB" sz="1100" b="0" i="0" u="none" strike="noStrike" noProof="0" dirty="0" smtClean="0">
                          <a:solidFill>
                            <a:srgbClr val="000000"/>
                          </a:solidFill>
                          <a:effectLst/>
                          <a:latin typeface="Century Gothic" panose="020B0502020202020204" pitchFamily="34" charset="0"/>
                        </a:rPr>
                        <a:t>-342</a:t>
                      </a:r>
                      <a:endParaRPr lang="en-GB" sz="1100" b="0" i="0" u="none" strike="noStrike" noProof="0" dirty="0">
                        <a:solidFill>
                          <a:srgbClr val="000000"/>
                        </a:solidFill>
                        <a:effectLst/>
                        <a:latin typeface="Century Gothic" panose="020B050202020202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rgbClr val="000000"/>
                          </a:solidFill>
                          <a:effectLst/>
                          <a:uLnTx/>
                          <a:uFillTx/>
                          <a:latin typeface="Century Gothic" charset="0"/>
                          <a:ea typeface="Century Gothic" charset="0"/>
                          <a:cs typeface="Century Gothic" charset="0"/>
                        </a:rPr>
                        <a:t>The APP targets have been reviewed to correspond with actual targets from PSSCs but still awaiting approval.  </a:t>
                      </a:r>
                    </a:p>
                    <a:p>
                      <a:pPr algn="l" fontAlgn="b">
                        <a:lnSpc>
                          <a:spcPct val="100000"/>
                        </a:lnSpc>
                        <a:spcBef>
                          <a:spcPts val="0"/>
                        </a:spcBef>
                        <a:spcAft>
                          <a:spcPts val="0"/>
                        </a:spcAft>
                      </a:pPr>
                      <a:endParaRPr lang="en-ZA" sz="1100" b="0" i="0" u="none" strike="noStrike" dirty="0" smtClean="0">
                        <a:solidFill>
                          <a:srgbClr val="000000"/>
                        </a:solidFill>
                        <a:effectLst/>
                        <a:latin typeface="Century Gothic" charset="0"/>
                        <a:ea typeface="Century Gothic" charset="0"/>
                        <a:cs typeface="Century Gothic" charset="0"/>
                      </a:endParaRPr>
                    </a:p>
                    <a:p>
                      <a:pPr algn="l" fontAlgn="b">
                        <a:lnSpc>
                          <a:spcPct val="100000"/>
                        </a:lnSpc>
                        <a:spcBef>
                          <a:spcPts val="0"/>
                        </a:spcBef>
                        <a:spcAft>
                          <a:spcPts val="0"/>
                        </a:spcAft>
                      </a:pPr>
                      <a:r>
                        <a:rPr lang="en-ZA" sz="1100" b="0" i="0" u="none" strike="noStrike" dirty="0" smtClean="0">
                          <a:solidFill>
                            <a:srgbClr val="000000"/>
                          </a:solidFill>
                          <a:effectLst/>
                          <a:latin typeface="Century Gothic" charset="0"/>
                          <a:ea typeface="Century Gothic" charset="0"/>
                          <a:cs typeface="Century Gothic" charset="0"/>
                        </a:rPr>
                        <a:t>Notwithstanding this discrepancy, there still would be a </a:t>
                      </a:r>
                      <a:r>
                        <a:rPr lang="en-ZA" sz="1100" b="0" i="0" u="none" strike="noStrike" baseline="0" dirty="0" smtClean="0">
                          <a:solidFill>
                            <a:srgbClr val="000000"/>
                          </a:solidFill>
                          <a:effectLst/>
                          <a:latin typeface="Century Gothic" charset="0"/>
                          <a:ea typeface="Century Gothic" charset="0"/>
                          <a:cs typeface="Century Gothic" charset="0"/>
                        </a:rPr>
                        <a:t> </a:t>
                      </a:r>
                      <a:r>
                        <a:rPr lang="en-ZA" sz="1100" b="0" i="0" u="none" strike="noStrike" dirty="0" smtClean="0">
                          <a:solidFill>
                            <a:srgbClr val="000000"/>
                          </a:solidFill>
                          <a:effectLst/>
                          <a:latin typeface="Century Gothic" charset="0"/>
                          <a:ea typeface="Century Gothic" charset="0"/>
                          <a:cs typeface="Century Gothic" charset="0"/>
                        </a:rPr>
                        <a:t>variance of 79 on reviewed figures. </a:t>
                      </a:r>
                      <a:endParaRPr kumimoji="0" lang="en-GB" sz="1100" b="1" i="1"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marL="9525" marR="9525" marT="9525" marB="0"/>
                </a:tc>
                <a:tc>
                  <a:txBody>
                    <a:bodyPr/>
                    <a:lstStyle/>
                    <a:p>
                      <a:pPr algn="l" fontAlgn="b">
                        <a:lnSpc>
                          <a:spcPct val="100000"/>
                        </a:lnSpc>
                        <a:spcBef>
                          <a:spcPts val="0"/>
                        </a:spcBef>
                        <a:spcAft>
                          <a:spcPts val="0"/>
                        </a:spcAft>
                      </a:pPr>
                      <a:r>
                        <a:rPr lang="en-ZA" sz="1100" b="0" i="0" u="none" strike="noStrike" dirty="0" smtClean="0">
                          <a:solidFill>
                            <a:srgbClr val="000000"/>
                          </a:solidFill>
                          <a:effectLst/>
                          <a:latin typeface="Century Gothic" charset="0"/>
                          <a:ea typeface="Century Gothic" charset="0"/>
                          <a:cs typeface="Century Gothic" charset="0"/>
                        </a:rPr>
                        <a:t>Awaiting</a:t>
                      </a:r>
                      <a:r>
                        <a:rPr lang="en-ZA" sz="1100" b="0" i="0" u="none" strike="noStrike" baseline="0" dirty="0" smtClean="0">
                          <a:solidFill>
                            <a:srgbClr val="000000"/>
                          </a:solidFill>
                          <a:effectLst/>
                          <a:latin typeface="Century Gothic" charset="0"/>
                          <a:ea typeface="Century Gothic" charset="0"/>
                          <a:cs typeface="Century Gothic" charset="0"/>
                        </a:rPr>
                        <a:t> approval of the reviewed target</a:t>
                      </a:r>
                    </a:p>
                    <a:p>
                      <a:pPr algn="l" fontAlgn="b">
                        <a:lnSpc>
                          <a:spcPct val="100000"/>
                        </a:lnSpc>
                        <a:spcBef>
                          <a:spcPts val="0"/>
                        </a:spcBef>
                        <a:spcAft>
                          <a:spcPts val="0"/>
                        </a:spcAft>
                      </a:pPr>
                      <a:endParaRPr lang="en-ZA" sz="1100" b="0" i="0" u="none" strike="noStrike" baseline="0" dirty="0" smtClean="0">
                        <a:solidFill>
                          <a:srgbClr val="000000"/>
                        </a:solidFill>
                        <a:effectLst/>
                        <a:latin typeface="Century Gothic" charset="0"/>
                        <a:ea typeface="Century Gothic" charset="0"/>
                        <a:cs typeface="Century Gothic" charset="0"/>
                      </a:endParaRPr>
                    </a:p>
                    <a:p>
                      <a:pPr algn="l" fontAlgn="b">
                        <a:lnSpc>
                          <a:spcPct val="100000"/>
                        </a:lnSpc>
                        <a:spcBef>
                          <a:spcPts val="0"/>
                        </a:spcBef>
                        <a:spcAft>
                          <a:spcPts val="0"/>
                        </a:spcAft>
                      </a:pPr>
                      <a:r>
                        <a:rPr lang="en-ZA" sz="1100" b="0" i="0" u="none" strike="noStrike" dirty="0" smtClean="0">
                          <a:solidFill>
                            <a:srgbClr val="000000"/>
                          </a:solidFill>
                          <a:effectLst/>
                          <a:latin typeface="Century Gothic" charset="0"/>
                          <a:ea typeface="Century Gothic" charset="0"/>
                          <a:cs typeface="Century Gothic" charset="0"/>
                        </a:rPr>
                        <a:t>Eastern Cape and North West to expedite  finalisation</a:t>
                      </a:r>
                      <a:r>
                        <a:rPr lang="en-ZA" sz="1100" b="0" i="0" u="none" strike="noStrike" baseline="0" dirty="0" smtClean="0">
                          <a:solidFill>
                            <a:srgbClr val="000000"/>
                          </a:solidFill>
                          <a:effectLst/>
                          <a:latin typeface="Century Gothic" charset="0"/>
                          <a:ea typeface="Century Gothic" charset="0"/>
                          <a:cs typeface="Century Gothic" charset="0"/>
                        </a:rPr>
                        <a:t> of </a:t>
                      </a:r>
                      <a:r>
                        <a:rPr lang="en-ZA" sz="1100" b="0" i="0" u="none" strike="noStrike" dirty="0" smtClean="0">
                          <a:solidFill>
                            <a:srgbClr val="000000"/>
                          </a:solidFill>
                          <a:effectLst/>
                          <a:latin typeface="Century Gothic" charset="0"/>
                          <a:ea typeface="Century Gothic" charset="0"/>
                          <a:cs typeface="Century Gothic" charset="0"/>
                        </a:rPr>
                        <a:t>their outstanding targets </a:t>
                      </a:r>
                      <a:endParaRPr kumimoji="0" lang="en-GB" sz="1100" b="0" i="0" u="none" strike="noStrike" kern="1200" cap="none" spc="0" normalizeH="0" baseline="0" noProof="0" dirty="0" smtClean="0">
                        <a:ln>
                          <a:noFill/>
                        </a:ln>
                        <a:solidFill>
                          <a:prstClr val="black"/>
                        </a:solidFill>
                        <a:effectLst/>
                        <a:uLnTx/>
                        <a:uFillTx/>
                        <a:latin typeface="Century Gothic"/>
                        <a:ea typeface="Century Gothic" charset="0"/>
                        <a:cs typeface="Century Gothic"/>
                      </a:endParaRPr>
                    </a:p>
                  </a:txBody>
                  <a:tcPr marL="9525" marR="9525" marT="9525" marB="0"/>
                </a:tc>
                <a:tc>
                  <a:txBody>
                    <a:bodyPr/>
                    <a:lstStyle/>
                    <a:p>
                      <a:pPr algn="l" fontAlgn="b"/>
                      <a:r>
                        <a:rPr lang="en-GB" sz="1100" b="1" i="0" u="none" strike="noStrike" noProof="0" dirty="0" smtClean="0">
                          <a:solidFill>
                            <a:srgbClr val="000000"/>
                          </a:solidFill>
                          <a:effectLst/>
                          <a:latin typeface="Century Gothic" panose="020B0502020202020204" pitchFamily="34" charset="0"/>
                        </a:rPr>
                        <a:t>469 (-704)</a:t>
                      </a:r>
                      <a:endParaRPr lang="en-GB" sz="1100" b="1" i="0" u="none" strike="noStrike" noProof="0" dirty="0">
                        <a:solidFill>
                          <a:srgbClr val="000000"/>
                        </a:solidFill>
                        <a:effectLst/>
                        <a:latin typeface="Century Gothic" panose="020B0502020202020204" pitchFamily="34" charset="0"/>
                      </a:endParaRPr>
                    </a:p>
                  </a:txBody>
                  <a:tcPr marL="9525" marR="9525" marT="9525" marB="0">
                    <a:solidFill>
                      <a:srgbClr val="FF0000"/>
                    </a:solidFill>
                  </a:tcPr>
                </a:tc>
              </a:tr>
            </a:tbl>
          </a:graphicData>
        </a:graphic>
      </p:graphicFrame>
    </p:spTree>
    <p:extLst>
      <p:ext uri="{BB962C8B-B14F-4D97-AF65-F5344CB8AC3E}">
        <p14:creationId xmlns:p14="http://schemas.microsoft.com/office/powerpoint/2010/main" xmlns="" val="5987750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9"/>
            <a:ext cx="8229600" cy="570313"/>
          </a:xfrm>
        </p:spPr>
        <p:txBody>
          <a:bodyPr/>
          <a:lstStyle/>
          <a:p>
            <a:r>
              <a:rPr lang="en-ZA" altLang="en-US" sz="2800" b="1" dirty="0" smtClean="0">
                <a:latin typeface="Century Gothic" pitchFamily="34" charset="0"/>
              </a:rPr>
              <a:t>LTA OVERALL PERFORMANCE RATING </a:t>
            </a:r>
            <a:endParaRPr lang="en-US" altLang="en-US" sz="2800" b="1" dirty="0" smtClean="0">
              <a:latin typeface="Century Gothic" pitchFamily="34" charset="0"/>
            </a:endParaRPr>
          </a:p>
        </p:txBody>
      </p:sp>
      <p:sp>
        <p:nvSpPr>
          <p:cNvPr id="21507" name="Content Placeholder 2"/>
          <p:cNvSpPr>
            <a:spLocks noGrp="1"/>
          </p:cNvSpPr>
          <p:nvPr>
            <p:ph idx="1"/>
          </p:nvPr>
        </p:nvSpPr>
        <p:spPr>
          <a:xfrm>
            <a:off x="131100" y="844952"/>
            <a:ext cx="8802134" cy="4812136"/>
          </a:xfrm>
        </p:spPr>
        <p:txBody>
          <a:bodyPr>
            <a:normAutofit fontScale="92500" lnSpcReduction="10000"/>
          </a:bodyPr>
          <a:lstStyle/>
          <a:p>
            <a:pPr marL="0" indent="0" algn="just">
              <a:buNone/>
            </a:pPr>
            <a:r>
              <a:rPr lang="en-ZA" altLang="en-US" sz="2600" b="1" u="sng" dirty="0" smtClean="0">
                <a:latin typeface="Century Gothic" pitchFamily="34" charset="0"/>
              </a:rPr>
              <a:t>Land </a:t>
            </a:r>
            <a:r>
              <a:rPr lang="en-ZA" altLang="en-US" sz="2600" b="1" u="sng" dirty="0">
                <a:latin typeface="Century Gothic" pitchFamily="34" charset="0"/>
              </a:rPr>
              <a:t>Reform </a:t>
            </a:r>
            <a:r>
              <a:rPr lang="en-ZA" altLang="en-US" sz="2600" b="1" u="sng" dirty="0" smtClean="0">
                <a:latin typeface="Century Gothic" pitchFamily="34" charset="0"/>
              </a:rPr>
              <a:t>- LTA</a:t>
            </a:r>
            <a:endParaRPr lang="en-ZA" altLang="en-US" sz="2600" b="1" u="sng" dirty="0">
              <a:latin typeface="Century Gothic" pitchFamily="34" charset="0"/>
            </a:endParaRPr>
          </a:p>
          <a:p>
            <a:pPr marL="0" indent="0" algn="just">
              <a:buFontTx/>
              <a:buNone/>
            </a:pPr>
            <a:r>
              <a:rPr lang="en-ZA" altLang="en-US" sz="1900" dirty="0" smtClean="0">
                <a:latin typeface="Century Gothic" pitchFamily="34" charset="0"/>
              </a:rPr>
              <a:t>5 targets were planned for implementation in the period under review:</a:t>
            </a:r>
          </a:p>
          <a:p>
            <a:pPr lvl="1" algn="just">
              <a:buFont typeface="Wingdings" charset="2"/>
              <a:buChar char="q"/>
            </a:pPr>
            <a:r>
              <a:rPr lang="en-ZA" altLang="en-US" sz="1800" dirty="0">
                <a:latin typeface="Century Gothic" pitchFamily="34" charset="0"/>
              </a:rPr>
              <a:t>1</a:t>
            </a:r>
            <a:r>
              <a:rPr lang="en-ZA" altLang="en-US" sz="1800" dirty="0" smtClean="0">
                <a:latin typeface="Century Gothic" pitchFamily="34" charset="0"/>
              </a:rPr>
              <a:t> target was </a:t>
            </a:r>
            <a:r>
              <a:rPr lang="en-ZA" altLang="en-US" sz="1800" u="sng" dirty="0" smtClean="0">
                <a:latin typeface="Century Gothic" pitchFamily="34" charset="0"/>
              </a:rPr>
              <a:t>achieved</a:t>
            </a:r>
            <a:r>
              <a:rPr lang="en-ZA" altLang="en-US" sz="1800" dirty="0" smtClean="0">
                <a:latin typeface="Century Gothic" pitchFamily="34" charset="0"/>
              </a:rPr>
              <a:t>,</a:t>
            </a:r>
          </a:p>
          <a:p>
            <a:pPr lvl="1" algn="just">
              <a:buFont typeface="Wingdings" charset="2"/>
              <a:buChar char="q"/>
            </a:pPr>
            <a:r>
              <a:rPr lang="en-ZA" altLang="en-US" sz="1800" dirty="0" smtClean="0">
                <a:latin typeface="Century Gothic" pitchFamily="34" charset="0"/>
              </a:rPr>
              <a:t>1 target was </a:t>
            </a:r>
            <a:r>
              <a:rPr lang="en-ZA" altLang="en-US" sz="1800" u="sng" dirty="0" smtClean="0">
                <a:latin typeface="Century Gothic" pitchFamily="34" charset="0"/>
              </a:rPr>
              <a:t>partially achieved</a:t>
            </a:r>
            <a:r>
              <a:rPr lang="en-ZA" altLang="en-US" sz="1800" dirty="0" smtClean="0">
                <a:latin typeface="Century Gothic" pitchFamily="34" charset="0"/>
              </a:rPr>
              <a:t>, and</a:t>
            </a:r>
          </a:p>
          <a:p>
            <a:pPr lvl="1" algn="just">
              <a:buFont typeface="Wingdings" charset="2"/>
              <a:buChar char="q"/>
            </a:pPr>
            <a:r>
              <a:rPr lang="en-ZA" altLang="en-US" sz="1800" dirty="0">
                <a:latin typeface="Century Gothic" pitchFamily="34" charset="0"/>
              </a:rPr>
              <a:t>3</a:t>
            </a:r>
            <a:r>
              <a:rPr lang="en-ZA" altLang="en-US" sz="1800" dirty="0" smtClean="0">
                <a:latin typeface="Century Gothic" pitchFamily="34" charset="0"/>
              </a:rPr>
              <a:t> targets were </a:t>
            </a:r>
            <a:r>
              <a:rPr lang="en-ZA" altLang="en-US" sz="1800" u="sng" dirty="0" smtClean="0">
                <a:latin typeface="Century Gothic" pitchFamily="34" charset="0"/>
              </a:rPr>
              <a:t>not achieved</a:t>
            </a:r>
            <a:r>
              <a:rPr lang="en-ZA" altLang="en-US" sz="1800" dirty="0" smtClean="0">
                <a:latin typeface="Century Gothic" pitchFamily="34" charset="0"/>
              </a:rPr>
              <a:t>.</a:t>
            </a:r>
          </a:p>
          <a:p>
            <a:pPr marL="0" indent="0" algn="just">
              <a:spcBef>
                <a:spcPts val="2208"/>
              </a:spcBef>
              <a:buFontTx/>
              <a:buNone/>
            </a:pPr>
            <a:r>
              <a:rPr lang="en-US" altLang="en-US" sz="1800" b="1" dirty="0" smtClean="0">
                <a:latin typeface="Century Gothic" pitchFamily="34" charset="0"/>
                <a:cs typeface="Times New Roman" pitchFamily="18" charset="0"/>
              </a:rPr>
              <a:t>Performance  </a:t>
            </a:r>
            <a:r>
              <a:rPr lang="en-US" altLang="en-US" sz="1800" dirty="0" smtClean="0">
                <a:latin typeface="Century Gothic" pitchFamily="34" charset="0"/>
                <a:cs typeface="Times New Roman" pitchFamily="18" charset="0"/>
              </a:rPr>
              <a:t>=  </a:t>
            </a:r>
            <a:r>
              <a:rPr lang="en-US" altLang="en-US" sz="1800" b="1" u="sng" dirty="0" smtClean="0">
                <a:latin typeface="Century Gothic" pitchFamily="34" charset="0"/>
                <a:cs typeface="Times New Roman" pitchFamily="18" charset="0"/>
              </a:rPr>
              <a:t>No. of targets achieved</a:t>
            </a:r>
            <a:r>
              <a:rPr lang="en-US" altLang="en-US" sz="1800" b="1" dirty="0" smtClean="0">
                <a:latin typeface="Century Gothic" pitchFamily="34" charset="0"/>
                <a:cs typeface="Times New Roman" pitchFamily="18" charset="0"/>
              </a:rPr>
              <a:t> x 100</a:t>
            </a:r>
          </a:p>
          <a:p>
            <a:pPr marL="0" indent="0" algn="just">
              <a:buFontTx/>
              <a:buNone/>
            </a:pPr>
            <a:r>
              <a:rPr lang="en-US" altLang="en-US" sz="1800" b="1" dirty="0" smtClean="0">
                <a:latin typeface="Century Gothic" pitchFamily="34" charset="0"/>
                <a:cs typeface="Times New Roman" pitchFamily="18" charset="0"/>
              </a:rPr>
              <a:t>                                 Total no of targets</a:t>
            </a:r>
          </a:p>
          <a:p>
            <a:pPr marL="0" indent="0" algn="just">
              <a:buFontTx/>
              <a:buNone/>
            </a:pPr>
            <a:endParaRPr lang="en-US" altLang="en-US" sz="1800" b="1" dirty="0" smtClean="0">
              <a:latin typeface="Century Gothic" pitchFamily="34" charset="0"/>
              <a:cs typeface="Times New Roman" pitchFamily="18" charset="0"/>
            </a:endParaRPr>
          </a:p>
          <a:p>
            <a:pPr marL="0" indent="0" algn="just">
              <a:buFontTx/>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None/>
            </a:pPr>
            <a:endParaRPr lang="en-ZA" altLang="en-US" sz="2200" dirty="0" smtClean="0">
              <a:latin typeface="Century Gothic" pitchFamily="34" charset="0"/>
            </a:endParaRPr>
          </a:p>
          <a:p>
            <a:pPr marL="0" indent="0" algn="just">
              <a:buNone/>
            </a:pPr>
            <a:r>
              <a:rPr lang="en-ZA" altLang="en-US" sz="2200" dirty="0" smtClean="0">
                <a:latin typeface="Century Gothic" pitchFamily="34" charset="0"/>
              </a:rPr>
              <a:t>The </a:t>
            </a:r>
            <a:r>
              <a:rPr lang="en-ZA" altLang="en-US" sz="2200" b="1" u="sng" dirty="0">
                <a:latin typeface="Century Gothic" pitchFamily="34" charset="0"/>
              </a:rPr>
              <a:t>Land Reform </a:t>
            </a:r>
            <a:r>
              <a:rPr lang="en-ZA" altLang="en-US" sz="2200" b="1" u="sng" dirty="0" smtClean="0">
                <a:latin typeface="Century Gothic" pitchFamily="34" charset="0"/>
              </a:rPr>
              <a:t>- LTA </a:t>
            </a:r>
            <a:r>
              <a:rPr lang="en-ZA" altLang="en-US" sz="2200" b="1" u="sng" dirty="0">
                <a:latin typeface="Century Gothic" pitchFamily="34" charset="0"/>
              </a:rPr>
              <a:t>programme</a:t>
            </a:r>
            <a:r>
              <a:rPr lang="en-ZA" altLang="en-US" sz="2200" dirty="0">
                <a:latin typeface="Century Gothic" pitchFamily="34" charset="0"/>
              </a:rPr>
              <a:t> achieved </a:t>
            </a:r>
            <a:r>
              <a:rPr lang="en-ZA" altLang="en-US" sz="2200" b="1" dirty="0" smtClean="0">
                <a:solidFill>
                  <a:srgbClr val="FF0000"/>
                </a:solidFill>
                <a:latin typeface="Century Gothic" pitchFamily="34" charset="0"/>
              </a:rPr>
              <a:t>20%</a:t>
            </a:r>
            <a:r>
              <a:rPr lang="en-ZA" altLang="en-US" sz="2200" b="1" dirty="0" smtClean="0">
                <a:latin typeface="Century Gothic" pitchFamily="34" charset="0"/>
              </a:rPr>
              <a:t> </a:t>
            </a:r>
            <a:r>
              <a:rPr lang="en-ZA" altLang="en-US" sz="2200" dirty="0">
                <a:latin typeface="Century Gothic" pitchFamily="34" charset="0"/>
              </a:rPr>
              <a:t>of the targets planned for implementation in quarter </a:t>
            </a:r>
            <a:r>
              <a:rPr lang="en-ZA" altLang="en-US" sz="2200" dirty="0" smtClean="0">
                <a:latin typeface="Century Gothic" pitchFamily="34" charset="0"/>
              </a:rPr>
              <a:t>two and </a:t>
            </a:r>
            <a:r>
              <a:rPr lang="en-ZA" altLang="en-US" sz="2200" b="1" dirty="0" smtClean="0">
                <a:solidFill>
                  <a:srgbClr val="FF0000"/>
                </a:solidFill>
                <a:latin typeface="Century Gothic" pitchFamily="34" charset="0"/>
              </a:rPr>
              <a:t>20%</a:t>
            </a:r>
            <a:r>
              <a:rPr lang="en-ZA" altLang="en-US" sz="2200" b="1" dirty="0" smtClean="0">
                <a:latin typeface="Century Gothic" pitchFamily="34" charset="0"/>
              </a:rPr>
              <a:t> </a:t>
            </a:r>
            <a:r>
              <a:rPr lang="en-ZA" altLang="en-US" sz="2200" dirty="0" smtClean="0">
                <a:latin typeface="Century Gothic" pitchFamily="34" charset="0"/>
              </a:rPr>
              <a:t>Mid-year.</a:t>
            </a:r>
            <a:endParaRPr lang="en-ZA" altLang="en-US" sz="2200" dirty="0">
              <a:latin typeface="Century Gothic"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595375768"/>
              </p:ext>
            </p:extLst>
          </p:nvPr>
        </p:nvGraphicFramePr>
        <p:xfrm>
          <a:off x="517670" y="3417420"/>
          <a:ext cx="7282560" cy="922932"/>
        </p:xfrm>
        <a:graphic>
          <a:graphicData uri="http://schemas.openxmlformats.org/drawingml/2006/table">
            <a:tbl>
              <a:tblPr firstRow="1" bandRow="1">
                <a:tableStyleId>{5C22544A-7EE6-4342-B048-85BDC9FD1C3A}</a:tableStyleId>
              </a:tblPr>
              <a:tblGrid>
                <a:gridCol w="2544853"/>
                <a:gridCol w="1439099"/>
                <a:gridCol w="1843340"/>
                <a:gridCol w="1455268"/>
              </a:tblGrid>
              <a:tr h="370946">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956">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5 of 5</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1</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1</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3</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1648">
                <a:tc>
                  <a:txBody>
                    <a:bodyPr/>
                    <a:lstStyle/>
                    <a:p>
                      <a:pPr algn="just">
                        <a:lnSpc>
                          <a:spcPts val="1285"/>
                        </a:lnSpc>
                        <a:spcAft>
                          <a:spcPts val="1000"/>
                        </a:spcAft>
                      </a:pPr>
                      <a:r>
                        <a:rPr lang="en-ZA" sz="1200" b="1" dirty="0" smtClean="0">
                          <a:effectLst/>
                          <a:latin typeface="Century Gothic" pitchFamily="34" charset="0"/>
                          <a:ea typeface="Times New Roman"/>
                        </a:rPr>
                        <a:t>Mid-year APP targets = 10</a:t>
                      </a: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2</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1</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7</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897090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07950" y="274638"/>
            <a:ext cx="8804556" cy="651337"/>
          </a:xfrm>
        </p:spPr>
        <p:txBody>
          <a:bodyPr>
            <a:noAutofit/>
          </a:bodyPr>
          <a:lstStyle/>
          <a:p>
            <a:r>
              <a:rPr lang="en-ZA" altLang="en-US" sz="2800" b="1" dirty="0" smtClean="0">
                <a:latin typeface="Century Gothic" pitchFamily="34" charset="0"/>
              </a:rPr>
              <a:t>PROGRAMME 5 OVERALL PERFORMANCE RATING</a:t>
            </a:r>
            <a:endParaRPr lang="en-US" altLang="en-US" sz="2800" b="1" dirty="0" smtClean="0">
              <a:latin typeface="Century Gothic" pitchFamily="34" charset="0"/>
            </a:endParaRPr>
          </a:p>
        </p:txBody>
      </p:sp>
      <p:sp>
        <p:nvSpPr>
          <p:cNvPr id="21507" name="Content Placeholder 2"/>
          <p:cNvSpPr>
            <a:spLocks noGrp="1"/>
          </p:cNvSpPr>
          <p:nvPr>
            <p:ph idx="1"/>
          </p:nvPr>
        </p:nvSpPr>
        <p:spPr>
          <a:xfrm>
            <a:off x="107950" y="925975"/>
            <a:ext cx="8914130" cy="4745619"/>
          </a:xfrm>
        </p:spPr>
        <p:txBody>
          <a:bodyPr>
            <a:normAutofit/>
          </a:bodyPr>
          <a:lstStyle/>
          <a:p>
            <a:pPr marL="0" indent="0" algn="just">
              <a:buNone/>
            </a:pPr>
            <a:r>
              <a:rPr lang="en-ZA" altLang="en-US" sz="2400" b="1" u="sng" dirty="0" smtClean="0">
                <a:latin typeface="Century Gothic" pitchFamily="34" charset="0"/>
              </a:rPr>
              <a:t>Land Reform</a:t>
            </a:r>
            <a:endParaRPr lang="en-ZA" altLang="en-US" sz="2400" b="1" u="sng" dirty="0">
              <a:latin typeface="Century Gothic" pitchFamily="34" charset="0"/>
            </a:endParaRPr>
          </a:p>
          <a:p>
            <a:pPr marL="0" indent="0" algn="just">
              <a:buFontTx/>
              <a:buNone/>
            </a:pPr>
            <a:r>
              <a:rPr lang="en-ZA" altLang="en-US" sz="1800" u="sng" dirty="0" smtClean="0">
                <a:latin typeface="Century Gothic" pitchFamily="34" charset="0"/>
              </a:rPr>
              <a:t>12 targets</a:t>
            </a:r>
            <a:r>
              <a:rPr lang="en-ZA" altLang="en-US" sz="1800" dirty="0" smtClean="0">
                <a:latin typeface="Century Gothic" pitchFamily="34" charset="0"/>
              </a:rPr>
              <a:t> planned for implementation in the period under review:</a:t>
            </a:r>
          </a:p>
          <a:p>
            <a:pPr lvl="1" algn="just">
              <a:buFont typeface="Wingdings" charset="2"/>
              <a:buChar char="q"/>
            </a:pPr>
            <a:r>
              <a:rPr lang="en-ZA" altLang="en-US" sz="1700" dirty="0" smtClean="0">
                <a:latin typeface="Century Gothic" pitchFamily="34" charset="0"/>
              </a:rPr>
              <a:t>3 targets were </a:t>
            </a:r>
            <a:r>
              <a:rPr lang="en-ZA" altLang="en-US" sz="1700" u="sng" dirty="0" smtClean="0">
                <a:latin typeface="Century Gothic" pitchFamily="34" charset="0"/>
              </a:rPr>
              <a:t>achieved</a:t>
            </a:r>
            <a:r>
              <a:rPr lang="en-ZA" altLang="en-US" sz="1700" dirty="0" smtClean="0">
                <a:latin typeface="Century Gothic" pitchFamily="34" charset="0"/>
              </a:rPr>
              <a:t>,</a:t>
            </a:r>
          </a:p>
          <a:p>
            <a:pPr lvl="1" algn="just">
              <a:buFont typeface="Wingdings" charset="2"/>
              <a:buChar char="q"/>
            </a:pPr>
            <a:r>
              <a:rPr lang="en-ZA" altLang="en-US" sz="1700" dirty="0">
                <a:latin typeface="Century Gothic" pitchFamily="34" charset="0"/>
              </a:rPr>
              <a:t>3</a:t>
            </a:r>
            <a:r>
              <a:rPr lang="en-ZA" altLang="en-US" sz="1700" dirty="0" smtClean="0">
                <a:latin typeface="Century Gothic" pitchFamily="34" charset="0"/>
              </a:rPr>
              <a:t> targets that were </a:t>
            </a:r>
            <a:r>
              <a:rPr lang="en-ZA" altLang="en-US" sz="1700" u="sng" dirty="0" smtClean="0">
                <a:latin typeface="Century Gothic" pitchFamily="34" charset="0"/>
              </a:rPr>
              <a:t>partially achieved</a:t>
            </a:r>
            <a:r>
              <a:rPr lang="en-ZA" altLang="en-US" sz="1700" dirty="0" smtClean="0">
                <a:latin typeface="Century Gothic" pitchFamily="34" charset="0"/>
              </a:rPr>
              <a:t>, and</a:t>
            </a:r>
          </a:p>
          <a:p>
            <a:pPr lvl="1" algn="just">
              <a:buFont typeface="Wingdings" charset="2"/>
              <a:buChar char="q"/>
            </a:pPr>
            <a:r>
              <a:rPr lang="en-ZA" altLang="en-US" sz="1700" dirty="0">
                <a:latin typeface="Century Gothic" pitchFamily="34" charset="0"/>
              </a:rPr>
              <a:t>6</a:t>
            </a:r>
            <a:r>
              <a:rPr lang="en-ZA" altLang="en-US" sz="1700" dirty="0" smtClean="0">
                <a:latin typeface="Century Gothic" pitchFamily="34" charset="0"/>
              </a:rPr>
              <a:t> targets were not achieved.</a:t>
            </a:r>
          </a:p>
          <a:p>
            <a:pPr marL="0" indent="0" algn="just">
              <a:spcBef>
                <a:spcPts val="1032"/>
              </a:spcBef>
              <a:buFontTx/>
              <a:buNone/>
            </a:pPr>
            <a:r>
              <a:rPr lang="en-US" altLang="en-US" sz="1800" b="1" dirty="0" smtClean="0">
                <a:latin typeface="Century Gothic" pitchFamily="34" charset="0"/>
                <a:cs typeface="Times New Roman" pitchFamily="18" charset="0"/>
              </a:rPr>
              <a:t>Performance  </a:t>
            </a:r>
            <a:r>
              <a:rPr lang="en-US" altLang="en-US" sz="1800" dirty="0" smtClean="0">
                <a:latin typeface="Century Gothic" pitchFamily="34" charset="0"/>
                <a:cs typeface="Times New Roman" pitchFamily="18" charset="0"/>
              </a:rPr>
              <a:t>=  </a:t>
            </a:r>
            <a:r>
              <a:rPr lang="en-US" altLang="en-US" sz="1800" u="sng" dirty="0" smtClean="0">
                <a:latin typeface="Century Gothic" pitchFamily="34" charset="0"/>
                <a:cs typeface="Times New Roman" pitchFamily="18" charset="0"/>
              </a:rPr>
              <a:t> </a:t>
            </a:r>
            <a:r>
              <a:rPr lang="en-US" altLang="en-US" sz="1800" b="1" u="sng" dirty="0" smtClean="0">
                <a:latin typeface="Century Gothic" pitchFamily="34" charset="0"/>
                <a:cs typeface="Times New Roman" pitchFamily="18" charset="0"/>
              </a:rPr>
              <a:t>No. of targets achieved </a:t>
            </a:r>
            <a:r>
              <a:rPr lang="en-US" altLang="en-US" sz="1800" b="1" dirty="0" smtClean="0">
                <a:latin typeface="Century Gothic" pitchFamily="34" charset="0"/>
                <a:cs typeface="Times New Roman" pitchFamily="18" charset="0"/>
              </a:rPr>
              <a:t>x 100</a:t>
            </a:r>
          </a:p>
          <a:p>
            <a:pPr marL="0" indent="0" algn="just">
              <a:spcBef>
                <a:spcPts val="0"/>
              </a:spcBef>
              <a:spcAft>
                <a:spcPts val="1800"/>
              </a:spcAft>
              <a:buFontTx/>
              <a:buNone/>
            </a:pPr>
            <a:r>
              <a:rPr lang="en-US" altLang="en-US" sz="1800" b="1" dirty="0" smtClean="0">
                <a:latin typeface="Century Gothic" pitchFamily="34" charset="0"/>
                <a:cs typeface="Times New Roman" pitchFamily="18" charset="0"/>
              </a:rPr>
              <a:t>                             Total no of targets</a:t>
            </a:r>
          </a:p>
          <a:p>
            <a:pPr marL="0" indent="0" algn="just">
              <a:buFontTx/>
              <a:buNone/>
            </a:pPr>
            <a:endParaRPr lang="en-ZA" altLang="en-US" sz="1800" dirty="0" smtClean="0">
              <a:latin typeface="Century Gothic" pitchFamily="34" charset="0"/>
            </a:endParaRPr>
          </a:p>
          <a:p>
            <a:pPr marL="0" indent="0" algn="just">
              <a:buFont typeface="Arial" pitchFamily="34" charset="0"/>
              <a:buNone/>
            </a:pPr>
            <a:endParaRPr lang="en-ZA" altLang="en-US" sz="1800" dirty="0" smtClean="0">
              <a:latin typeface="Century Gothic" pitchFamily="34" charset="0"/>
            </a:endParaRPr>
          </a:p>
          <a:p>
            <a:pPr marL="0" indent="0" algn="just">
              <a:buNone/>
            </a:pPr>
            <a:endParaRPr lang="en-ZA" altLang="en-US" sz="2000" dirty="0" smtClean="0">
              <a:latin typeface="Century Gothic" pitchFamily="34" charset="0"/>
            </a:endParaRPr>
          </a:p>
          <a:p>
            <a:pPr marL="0" indent="0" algn="just">
              <a:buNone/>
            </a:pPr>
            <a:endParaRPr lang="en-ZA" altLang="en-US" sz="2000" dirty="0" smtClean="0">
              <a:latin typeface="Century Gothic" pitchFamily="34" charset="0"/>
            </a:endParaRPr>
          </a:p>
          <a:p>
            <a:pPr marL="0" indent="0" algn="just">
              <a:buNone/>
            </a:pPr>
            <a:r>
              <a:rPr lang="en-ZA" altLang="en-US" sz="2000" dirty="0" smtClean="0">
                <a:latin typeface="Century Gothic" pitchFamily="34" charset="0"/>
              </a:rPr>
              <a:t>The </a:t>
            </a:r>
            <a:r>
              <a:rPr lang="en-ZA" altLang="en-US" sz="2000" b="1" u="sng" dirty="0">
                <a:latin typeface="Century Gothic" pitchFamily="34" charset="0"/>
              </a:rPr>
              <a:t>Land </a:t>
            </a:r>
            <a:r>
              <a:rPr lang="en-ZA" altLang="en-US" sz="2000" b="1" u="sng" dirty="0" smtClean="0">
                <a:latin typeface="Century Gothic" pitchFamily="34" charset="0"/>
              </a:rPr>
              <a:t>Reform </a:t>
            </a:r>
            <a:r>
              <a:rPr lang="en-ZA" altLang="en-US" sz="2000" b="1" u="sng" dirty="0">
                <a:latin typeface="Century Gothic" pitchFamily="34" charset="0"/>
              </a:rPr>
              <a:t>programme</a:t>
            </a:r>
            <a:r>
              <a:rPr lang="en-ZA" altLang="en-US" sz="2000" dirty="0">
                <a:latin typeface="Century Gothic" pitchFamily="34" charset="0"/>
              </a:rPr>
              <a:t> achieved </a:t>
            </a:r>
            <a:r>
              <a:rPr lang="en-ZA" altLang="en-US" sz="2000" b="1" dirty="0" smtClean="0">
                <a:solidFill>
                  <a:srgbClr val="FF0000"/>
                </a:solidFill>
                <a:latin typeface="Century Gothic" pitchFamily="34" charset="0"/>
              </a:rPr>
              <a:t>25%</a:t>
            </a:r>
            <a:r>
              <a:rPr lang="en-ZA" altLang="en-US" sz="2000" b="1" dirty="0" smtClean="0">
                <a:latin typeface="Century Gothic" pitchFamily="34" charset="0"/>
              </a:rPr>
              <a:t> </a:t>
            </a:r>
            <a:r>
              <a:rPr lang="en-ZA" altLang="en-US" sz="2000" dirty="0">
                <a:latin typeface="Century Gothic" pitchFamily="34" charset="0"/>
              </a:rPr>
              <a:t>of the targets planned for implementation in quarter </a:t>
            </a:r>
            <a:r>
              <a:rPr lang="en-ZA" altLang="en-US" sz="2000" dirty="0" smtClean="0">
                <a:latin typeface="Century Gothic" pitchFamily="34" charset="0"/>
              </a:rPr>
              <a:t>two and</a:t>
            </a:r>
            <a:r>
              <a:rPr lang="en-ZA" altLang="en-US" sz="2000" b="1" dirty="0" smtClean="0">
                <a:latin typeface="Century Gothic" pitchFamily="34" charset="0"/>
              </a:rPr>
              <a:t> </a:t>
            </a:r>
            <a:r>
              <a:rPr lang="en-ZA" altLang="en-US" sz="2000" b="1" dirty="0" smtClean="0">
                <a:solidFill>
                  <a:srgbClr val="FF0000"/>
                </a:solidFill>
                <a:latin typeface="Century Gothic" pitchFamily="34" charset="0"/>
              </a:rPr>
              <a:t>21%</a:t>
            </a:r>
            <a:r>
              <a:rPr lang="en-ZA" altLang="en-US" sz="2000" b="1" dirty="0" smtClean="0">
                <a:latin typeface="Century Gothic" pitchFamily="34" charset="0"/>
              </a:rPr>
              <a:t> </a:t>
            </a:r>
            <a:r>
              <a:rPr lang="en-ZA" altLang="en-US" sz="2000" dirty="0" smtClean="0">
                <a:latin typeface="Century Gothic" pitchFamily="34" charset="0"/>
              </a:rPr>
              <a:t>Mid-year.</a:t>
            </a:r>
            <a:endParaRPr lang="en-ZA" altLang="en-US" sz="2000" dirty="0">
              <a:latin typeface="Century Gothic" pitchFamily="34" charset="0"/>
            </a:endParaRPr>
          </a:p>
          <a:p>
            <a:pPr marL="0" indent="0">
              <a:buFont typeface="Arial" pitchFamily="34" charset="0"/>
              <a:buNone/>
            </a:pPr>
            <a:endParaRPr lang="en-ZA" alt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989009126"/>
              </p:ext>
            </p:extLst>
          </p:nvPr>
        </p:nvGraphicFramePr>
        <p:xfrm>
          <a:off x="562710" y="3650850"/>
          <a:ext cx="6069978" cy="1030878"/>
        </p:xfrm>
        <a:graphic>
          <a:graphicData uri="http://schemas.openxmlformats.org/drawingml/2006/table">
            <a:tbl>
              <a:tblPr firstRow="1" bandRow="1">
                <a:tableStyleId>{5C22544A-7EE6-4342-B048-85BDC9FD1C3A}</a:tableStyleId>
              </a:tblPr>
              <a:tblGrid>
                <a:gridCol w="2309595"/>
                <a:gridCol w="1104742"/>
                <a:gridCol w="1411210"/>
                <a:gridCol w="1244431"/>
              </a:tblGrid>
              <a:tr h="370946">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Planned Targets</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Partially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200" b="1" kern="1200" dirty="0" smtClean="0">
                          <a:solidFill>
                            <a:srgbClr val="000000"/>
                          </a:solidFill>
                          <a:effectLst/>
                          <a:latin typeface="Century Gothic" pitchFamily="34" charset="0"/>
                          <a:ea typeface="Calibri"/>
                          <a:cs typeface="Times New Roman"/>
                        </a:rPr>
                        <a:t>Target Not Achieved</a:t>
                      </a:r>
                      <a:endParaRPr lang="en-ZA" sz="1200" dirty="0">
                        <a:effectLst/>
                        <a:latin typeface="Century Gothic" pitchFamily="34" charset="0"/>
                        <a:ea typeface="Calibri"/>
                        <a:cs typeface="Times New Roman"/>
                      </a:endParaRPr>
                    </a:p>
                  </a:txBody>
                  <a:tcPr marL="68588" marR="68588" marT="1270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134">
                <a:tc>
                  <a:txBody>
                    <a:bodyPr/>
                    <a:lstStyle/>
                    <a:p>
                      <a:pPr algn="just">
                        <a:lnSpc>
                          <a:spcPts val="1285"/>
                        </a:lnSpc>
                        <a:spcAft>
                          <a:spcPts val="1000"/>
                        </a:spcAft>
                      </a:pPr>
                      <a:r>
                        <a:rPr lang="en-ZA" sz="1200" b="1" kern="1200" dirty="0" smtClean="0">
                          <a:solidFill>
                            <a:srgbClr val="000000"/>
                          </a:solidFill>
                          <a:effectLst/>
                          <a:latin typeface="Century Gothic" pitchFamily="34" charset="0"/>
                          <a:ea typeface="Times New Roman"/>
                          <a:cs typeface="Arial"/>
                        </a:rPr>
                        <a:t>Q2 APP targets = 12 of 16</a:t>
                      </a:r>
                      <a:endParaRPr lang="en-ZA" sz="1200" dirty="0">
                        <a:effectLst/>
                        <a:latin typeface="Century Gothic" pitchFamily="34" charset="0"/>
                        <a:ea typeface="Times New Roman"/>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3</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4</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5</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80416">
                <a:tc>
                  <a:txBody>
                    <a:bodyPr/>
                    <a:lstStyle/>
                    <a:p>
                      <a:pPr algn="just">
                        <a:lnSpc>
                          <a:spcPts val="1285"/>
                        </a:lnSpc>
                        <a:spcAft>
                          <a:spcPts val="1000"/>
                        </a:spcAft>
                      </a:pPr>
                      <a:r>
                        <a:rPr lang="en-ZA" sz="1200" b="1" dirty="0" smtClean="0">
                          <a:effectLst/>
                          <a:latin typeface="Century Gothic" pitchFamily="34" charset="0"/>
                          <a:ea typeface="Times New Roman"/>
                        </a:rPr>
                        <a:t>Mid-year APP targets = 24</a:t>
                      </a: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dirty="0" smtClean="0">
                          <a:latin typeface="Century Gothic" panose="020B0502020202020204" pitchFamily="34" charset="0"/>
                        </a:rPr>
                        <a:t>5</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200" dirty="0" smtClean="0">
                          <a:latin typeface="Century Gothic" panose="020B0502020202020204" pitchFamily="34" charset="0"/>
                        </a:rPr>
                        <a:t>6</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dirty="0" smtClean="0">
                          <a:latin typeface="Century Gothic" panose="020B0502020202020204" pitchFamily="34" charset="0"/>
                        </a:rPr>
                        <a:t>13</a:t>
                      </a:r>
                      <a:endParaRPr lang="en-ZA" sz="1200" dirty="0">
                        <a:latin typeface="Century Gothic" panose="020B0502020202020204" pitchFamily="34" charset="0"/>
                      </a:endParaRPr>
                    </a:p>
                  </a:txBody>
                  <a:tcPr marL="68588" marR="68588" marT="127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42500350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9489" y="204788"/>
            <a:ext cx="8876560" cy="504825"/>
          </a:xfrm>
        </p:spPr>
        <p:txBody>
          <a:bodyPr>
            <a:noAutofit/>
          </a:bodyPr>
          <a:lstStyle/>
          <a:p>
            <a:pPr algn="ctr" eaLnBrk="1" hangingPunct="1">
              <a:defRPr/>
            </a:pPr>
            <a:r>
              <a:rPr lang="en-US" sz="2800" b="1" dirty="0" smtClean="0">
                <a:latin typeface="Century Gothic" pitchFamily="34" charset="0"/>
              </a:rPr>
              <a:t>OVERALL PROGRAMME PERFORMANCE SUMMARY</a:t>
            </a:r>
            <a:endParaRPr lang="en-US" altLang="en-US" sz="2800" dirty="0" smtClean="0">
              <a:latin typeface="Arial" charset="0"/>
              <a:cs typeface="Arial" charset="0"/>
            </a:endParaRPr>
          </a:p>
        </p:txBody>
      </p:sp>
      <p:sp>
        <p:nvSpPr>
          <p:cNvPr id="3" name="Content Placeholder 2"/>
          <p:cNvSpPr>
            <a:spLocks noGrp="1"/>
          </p:cNvSpPr>
          <p:nvPr>
            <p:ph idx="1"/>
          </p:nvPr>
        </p:nvSpPr>
        <p:spPr>
          <a:xfrm>
            <a:off x="159489" y="767489"/>
            <a:ext cx="8876561" cy="1112111"/>
          </a:xfrm>
        </p:spPr>
        <p:txBody>
          <a:bodyPr/>
          <a:lstStyle/>
          <a:p>
            <a:pPr marL="285750" indent="-285750" algn="just">
              <a:buFont typeface="Wingdings" pitchFamily="2" charset="2"/>
              <a:buChar char="q"/>
              <a:defRPr/>
            </a:pPr>
            <a:r>
              <a:rPr lang="en-ZA" sz="2000" dirty="0">
                <a:latin typeface="Century Gothic" pitchFamily="34" charset="0"/>
              </a:rPr>
              <a:t>The Department </a:t>
            </a:r>
            <a:r>
              <a:rPr lang="en-ZA" sz="2000" dirty="0" smtClean="0">
                <a:latin typeface="Century Gothic" pitchFamily="34" charset="0"/>
              </a:rPr>
              <a:t>achieved </a:t>
            </a:r>
            <a:r>
              <a:rPr lang="en-ZA" sz="2000" b="1" dirty="0" smtClean="0">
                <a:solidFill>
                  <a:srgbClr val="FF0000"/>
                </a:solidFill>
                <a:latin typeface="Century Gothic" pitchFamily="34" charset="0"/>
              </a:rPr>
              <a:t>44%</a:t>
            </a:r>
            <a:r>
              <a:rPr lang="en-ZA" sz="2000" dirty="0" smtClean="0">
                <a:latin typeface="Century Gothic" pitchFamily="34" charset="0"/>
              </a:rPr>
              <a:t> of </a:t>
            </a:r>
            <a:r>
              <a:rPr lang="en-ZA" sz="2000" dirty="0">
                <a:latin typeface="Century Gothic" pitchFamily="34" charset="0"/>
              </a:rPr>
              <a:t>the targets planned for implementation in quarter two and </a:t>
            </a:r>
            <a:r>
              <a:rPr lang="en-ZA" sz="2000" b="1" dirty="0" smtClean="0">
                <a:solidFill>
                  <a:srgbClr val="FF0000"/>
                </a:solidFill>
                <a:latin typeface="Century Gothic" pitchFamily="34" charset="0"/>
              </a:rPr>
              <a:t>42% </a:t>
            </a:r>
            <a:r>
              <a:rPr lang="en-ZA" sz="2000" dirty="0" smtClean="0">
                <a:latin typeface="Century Gothic" pitchFamily="34" charset="0"/>
              </a:rPr>
              <a:t>cumulatively.</a:t>
            </a:r>
          </a:p>
          <a:p>
            <a:pPr marL="0" indent="0" algn="just">
              <a:spcBef>
                <a:spcPts val="1200"/>
              </a:spcBef>
              <a:buNone/>
              <a:defRPr/>
            </a:pPr>
            <a:r>
              <a:rPr lang="en-US" sz="1400" b="1" i="1" dirty="0" smtClean="0">
                <a:latin typeface="Century Gothic" pitchFamily="34" charset="0"/>
                <a:ea typeface="Times New Roman"/>
                <a:cs typeface="Arabic Typesetting"/>
              </a:rPr>
              <a:t>Table 1: Quarter 2 and cumulative </a:t>
            </a:r>
            <a:r>
              <a:rPr lang="en-US" sz="1400" b="1" i="1" dirty="0">
                <a:latin typeface="Century Gothic" pitchFamily="34" charset="0"/>
                <a:ea typeface="Times New Roman"/>
                <a:cs typeface="Arabic Typesetting"/>
              </a:rPr>
              <a:t>non-financial performance per programme </a:t>
            </a:r>
            <a:r>
              <a:rPr lang="en-US" sz="1400" b="1" i="1" dirty="0" smtClean="0">
                <a:latin typeface="Century Gothic" pitchFamily="34" charset="0"/>
                <a:ea typeface="Times New Roman"/>
                <a:cs typeface="Arabic Typesetting"/>
              </a:rPr>
              <a:t>(APP </a:t>
            </a:r>
            <a:r>
              <a:rPr lang="en-US" sz="1400" b="1" i="1" dirty="0">
                <a:latin typeface="Century Gothic" pitchFamily="34" charset="0"/>
                <a:ea typeface="Times New Roman"/>
                <a:cs typeface="Arabic Typesetting"/>
              </a:rPr>
              <a:t>indicators)</a:t>
            </a:r>
            <a:endParaRPr lang="en-ZA" sz="1400" dirty="0">
              <a:latin typeface="Century Gothic" pitchFamily="34" charset="0"/>
              <a:ea typeface="Times New Roman"/>
              <a:cs typeface="Times New Roman"/>
            </a:endParaRPr>
          </a:p>
          <a:p>
            <a:pPr marL="0" indent="0" algn="just">
              <a:lnSpc>
                <a:spcPts val="1920"/>
              </a:lnSpc>
              <a:buFontTx/>
              <a:buNone/>
              <a:defRPr/>
            </a:pPr>
            <a:endParaRPr lang="en-US" sz="1600" dirty="0" smtClean="0">
              <a:latin typeface="Century Gothic" pitchFamily="34" charset="0"/>
              <a:cs typeface="Calibri" pitchFamily="34" charset="0"/>
            </a:endParaRPr>
          </a:p>
          <a:p>
            <a:pPr marL="0" indent="0">
              <a:buFont typeface="Arial" pitchFamily="34" charset="0"/>
              <a:buNone/>
              <a:defRPr/>
            </a:pPr>
            <a:endParaRPr lang="en-ZA" sz="1600" dirty="0"/>
          </a:p>
        </p:txBody>
      </p:sp>
      <p:graphicFrame>
        <p:nvGraphicFramePr>
          <p:cNvPr id="5" name="Table 4"/>
          <p:cNvGraphicFramePr>
            <a:graphicFrameLocks noGrp="1"/>
          </p:cNvGraphicFramePr>
          <p:nvPr>
            <p:extLst>
              <p:ext uri="{D42A27DB-BD31-4B8C-83A1-F6EECF244321}">
                <p14:modId xmlns:p14="http://schemas.microsoft.com/office/powerpoint/2010/main" xmlns="" val="790241507"/>
              </p:ext>
            </p:extLst>
          </p:nvPr>
        </p:nvGraphicFramePr>
        <p:xfrm>
          <a:off x="134089" y="1904999"/>
          <a:ext cx="8876560" cy="3670300"/>
        </p:xfrm>
        <a:graphic>
          <a:graphicData uri="http://schemas.openxmlformats.org/drawingml/2006/table">
            <a:tbl>
              <a:tblPr firstRow="1" bandRow="1">
                <a:tableStyleId>{5C22544A-7EE6-4342-B048-85BDC9FD1C3A}</a:tableStyleId>
              </a:tblPr>
              <a:tblGrid>
                <a:gridCol w="1722933"/>
                <a:gridCol w="1097311"/>
                <a:gridCol w="858154"/>
                <a:gridCol w="858154"/>
                <a:gridCol w="1041039"/>
                <a:gridCol w="980712"/>
                <a:gridCol w="1207008"/>
                <a:gridCol w="1111249"/>
              </a:tblGrid>
              <a:tr h="305919">
                <a:tc gridSpan="8">
                  <a:txBody>
                    <a:bodyPr/>
                    <a:lstStyle/>
                    <a:p>
                      <a:pPr algn="ctr">
                        <a:lnSpc>
                          <a:spcPct val="115000"/>
                        </a:lnSpc>
                        <a:spcAft>
                          <a:spcPts val="1000"/>
                        </a:spcAft>
                      </a:pPr>
                      <a:r>
                        <a:rPr lang="en-ZA" sz="1600" dirty="0" smtClean="0">
                          <a:effectLst>
                            <a:outerShdw blurRad="38100" dist="38100" dir="2700000" algn="tl">
                              <a:srgbClr val="000000">
                                <a:alpha val="43137"/>
                              </a:srgbClr>
                            </a:outerShdw>
                          </a:effectLst>
                          <a:latin typeface="Century Gothic" pitchFamily="34" charset="0"/>
                          <a:ea typeface="Calibri"/>
                          <a:cs typeface="Times New Roman"/>
                        </a:rPr>
                        <a:t>NATIONAL </a:t>
                      </a:r>
                      <a:endParaRPr lang="en-ZA" sz="16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hMerge="1">
                  <a:txBody>
                    <a:bodyPr/>
                    <a:lstStyle/>
                    <a:p>
                      <a:pPr algn="ctr">
                        <a:lnSpc>
                          <a:spcPct val="115000"/>
                        </a:lnSpc>
                        <a:spcAft>
                          <a:spcPts val="1000"/>
                        </a:spcAft>
                      </a:pPr>
                      <a:endParaRPr lang="en-ZA" sz="9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hMerge="1">
                  <a:txBody>
                    <a:bodyPr/>
                    <a:lstStyle/>
                    <a:p>
                      <a:pPr algn="ctr">
                        <a:lnSpc>
                          <a:spcPct val="115000"/>
                        </a:lnSpc>
                        <a:spcAft>
                          <a:spcPts val="1000"/>
                        </a:spcAft>
                      </a:pPr>
                      <a:endParaRPr lang="en-ZA" sz="9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hMerge="1">
                  <a:txBody>
                    <a:bodyPr/>
                    <a:lstStyle/>
                    <a:p>
                      <a:pPr algn="ctr">
                        <a:lnSpc>
                          <a:spcPct val="115000"/>
                        </a:lnSpc>
                        <a:spcAft>
                          <a:spcPts val="1000"/>
                        </a:spcAft>
                      </a:pPr>
                      <a:endParaRPr lang="en-ZA" sz="9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lnSpc>
                          <a:spcPct val="115000"/>
                        </a:lnSpc>
                        <a:spcAft>
                          <a:spcPts val="1000"/>
                        </a:spcAft>
                      </a:pPr>
                      <a:endParaRPr lang="en-ZA" sz="9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r>
              <a:tr h="830777">
                <a:tc>
                  <a:txBody>
                    <a:bodyPr/>
                    <a:lstStyle/>
                    <a:p>
                      <a:pPr algn="ctr">
                        <a:lnSpc>
                          <a:spcPct val="115000"/>
                        </a:lnSpc>
                        <a:spcAft>
                          <a:spcPts val="1000"/>
                        </a:spcAft>
                      </a:pPr>
                      <a:r>
                        <a:rPr lang="en-US" sz="1300" kern="1200" dirty="0" smtClean="0">
                          <a:effectLst>
                            <a:outerShdw blurRad="38100" dist="38100" dir="2700000" algn="tl">
                              <a:srgbClr val="000000">
                                <a:alpha val="43137"/>
                              </a:srgbClr>
                            </a:outerShdw>
                          </a:effectLst>
                          <a:latin typeface="Century Gothic" panose="020B0502020202020204" pitchFamily="34" charset="0"/>
                        </a:rPr>
                        <a:t>Programmes</a:t>
                      </a:r>
                      <a:endParaRPr lang="en-ZA" sz="13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a:txBody>
                    <a:bodyPr/>
                    <a:lstStyle/>
                    <a:p>
                      <a:pPr algn="ctr">
                        <a:lnSpc>
                          <a:spcPct val="115000"/>
                        </a:lnSpc>
                        <a:spcAft>
                          <a:spcPts val="1000"/>
                        </a:spcAft>
                      </a:pPr>
                      <a:r>
                        <a:rPr lang="en-ZA" sz="1300" dirty="0" smtClean="0">
                          <a:effectLst>
                            <a:outerShdw blurRad="38100" dist="38100" dir="2700000" algn="tl">
                              <a:srgbClr val="000000">
                                <a:alpha val="43137"/>
                              </a:srgbClr>
                            </a:outerShdw>
                          </a:effectLst>
                          <a:latin typeface="Century Gothic" pitchFamily="34" charset="0"/>
                          <a:ea typeface="Calibri"/>
                          <a:cs typeface="Times New Roman"/>
                        </a:rPr>
                        <a:t>APP Targets for 2015-2016</a:t>
                      </a:r>
                      <a:endParaRPr lang="en-ZA" sz="13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a:txBody>
                    <a:bodyPr/>
                    <a:lstStyle/>
                    <a:p>
                      <a:pPr algn="ctr">
                        <a:lnSpc>
                          <a:spcPct val="115000"/>
                        </a:lnSpc>
                        <a:spcAft>
                          <a:spcPts val="1000"/>
                        </a:spcAft>
                      </a:pPr>
                      <a:r>
                        <a:rPr lang="en-US" sz="1300" kern="1200" dirty="0" smtClean="0">
                          <a:effectLst>
                            <a:outerShdw blurRad="38100" dist="38100" dir="2700000" algn="tl">
                              <a:srgbClr val="000000">
                                <a:alpha val="43137"/>
                              </a:srgbClr>
                            </a:outerShdw>
                          </a:effectLst>
                          <a:latin typeface="Century Gothic" panose="020B0502020202020204" pitchFamily="34" charset="0"/>
                        </a:rPr>
                        <a:t>Targets Planned Q2</a:t>
                      </a:r>
                      <a:endParaRPr lang="en-ZA" sz="13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a:txBody>
                    <a:bodyPr/>
                    <a:lstStyle/>
                    <a:p>
                      <a:pPr algn="ctr">
                        <a:lnSpc>
                          <a:spcPct val="115000"/>
                        </a:lnSpc>
                        <a:spcAft>
                          <a:spcPts val="1000"/>
                        </a:spcAft>
                      </a:pPr>
                      <a:r>
                        <a:rPr lang="en-US" sz="1300" kern="1200" dirty="0" smtClean="0">
                          <a:effectLst>
                            <a:outerShdw blurRad="38100" dist="38100" dir="2700000" algn="tl">
                              <a:srgbClr val="000000">
                                <a:alpha val="43137"/>
                              </a:srgbClr>
                            </a:outerShdw>
                          </a:effectLst>
                          <a:latin typeface="Century Gothic" panose="020B0502020202020204" pitchFamily="34" charset="0"/>
                        </a:rPr>
                        <a:t>Targets Achieved Q2</a:t>
                      </a:r>
                      <a:endParaRPr lang="en-ZA" sz="13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13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Performance Rating Q2</a:t>
                      </a:r>
                      <a:endParaRPr kumimoji="0" lang="en-ZA" sz="13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itchFamily="34" charset="0"/>
                        <a:ea typeface="Calibri"/>
                        <a:cs typeface="Times New Roman"/>
                      </a:endParaRPr>
                    </a:p>
                  </a:txBody>
                  <a:tcPr marL="66672" marR="66672" marT="9518" marB="0">
                    <a:solidFill>
                      <a:srgbClr val="00B050"/>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300" kern="1200" dirty="0" smtClean="0">
                          <a:effectLst>
                            <a:outerShdw blurRad="38100" dist="38100" dir="2700000" algn="tl">
                              <a:srgbClr val="000000">
                                <a:alpha val="43137"/>
                              </a:srgbClr>
                            </a:outerShdw>
                          </a:effectLst>
                          <a:latin typeface="Century Gothic" panose="020B0502020202020204" pitchFamily="34" charset="0"/>
                        </a:rPr>
                        <a:t>Targets Planned </a:t>
                      </a:r>
                      <a:r>
                        <a:rPr lang="en-ZA" sz="1300" kern="1200" dirty="0" smtClean="0">
                          <a:effectLst>
                            <a:outerShdw blurRad="38100" dist="38100" dir="2700000" algn="tl">
                              <a:srgbClr val="000000">
                                <a:alpha val="43137"/>
                              </a:srgbClr>
                            </a:outerShdw>
                          </a:effectLst>
                          <a:latin typeface="Century Gothic" panose="020B0502020202020204" pitchFamily="34" charset="0"/>
                        </a:rPr>
                        <a:t>Mid-Year</a:t>
                      </a:r>
                      <a:endParaRPr lang="en-ZA" sz="1300" dirty="0" smtClean="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ZA" sz="1300" dirty="0" smtClean="0">
                          <a:effectLst>
                            <a:outerShdw blurRad="38100" dist="38100" dir="2700000" algn="tl">
                              <a:srgbClr val="000000">
                                <a:alpha val="43137"/>
                              </a:srgbClr>
                            </a:outerShdw>
                          </a:effectLst>
                          <a:latin typeface="Century Gothic" pitchFamily="34" charset="0"/>
                          <a:ea typeface="Calibri"/>
                          <a:cs typeface="Times New Roman"/>
                        </a:rPr>
                        <a:t>Mid-Year Performance Achieved</a:t>
                      </a:r>
                    </a:p>
                  </a:txBody>
                  <a:tcPr marL="66672" marR="66672" marT="9518" marB="0">
                    <a:solidFill>
                      <a:srgbClr val="00B050"/>
                    </a:solidFill>
                  </a:tcPr>
                </a:tc>
                <a:tc>
                  <a:txBody>
                    <a:bodyPr/>
                    <a:lstStyle/>
                    <a:p>
                      <a:pPr algn="ctr">
                        <a:lnSpc>
                          <a:spcPct val="115000"/>
                        </a:lnSpc>
                        <a:spcAft>
                          <a:spcPts val="1000"/>
                        </a:spcAft>
                      </a:pPr>
                      <a:r>
                        <a:rPr lang="en-US" sz="1300" kern="1200" dirty="0" smtClean="0">
                          <a:effectLst>
                            <a:outerShdw blurRad="38100" dist="38100" dir="2700000" algn="tl">
                              <a:srgbClr val="000000">
                                <a:alpha val="43137"/>
                              </a:srgbClr>
                            </a:outerShdw>
                          </a:effectLst>
                          <a:latin typeface="Century Gothic" panose="020B0502020202020204" pitchFamily="34" charset="0"/>
                        </a:rPr>
                        <a:t>Performance Rating Mid-Year</a:t>
                      </a:r>
                      <a:endParaRPr lang="en-ZA" sz="1300" dirty="0">
                        <a:effectLst>
                          <a:outerShdw blurRad="38100" dist="38100" dir="2700000" algn="tl">
                            <a:srgbClr val="000000">
                              <a:alpha val="43137"/>
                            </a:srgbClr>
                          </a:outerShdw>
                        </a:effectLst>
                        <a:latin typeface="Century Gothic" pitchFamily="34" charset="0"/>
                        <a:ea typeface="Calibri"/>
                        <a:cs typeface="Times New Roman"/>
                      </a:endParaRPr>
                    </a:p>
                  </a:txBody>
                  <a:tcPr marL="66672" marR="66672" marT="9518" marB="0">
                    <a:solidFill>
                      <a:srgbClr val="00B050"/>
                    </a:solidFill>
                  </a:tcPr>
                </a:tc>
              </a:tr>
              <a:tr h="219085">
                <a:tc>
                  <a:txBody>
                    <a:bodyPr/>
                    <a:lstStyle/>
                    <a:p>
                      <a:pPr algn="just">
                        <a:lnSpc>
                          <a:spcPts val="1270"/>
                        </a:lnSpc>
                        <a:spcAft>
                          <a:spcPts val="1000"/>
                        </a:spcAft>
                      </a:pPr>
                      <a:r>
                        <a:rPr lang="en-US" sz="1300" kern="1200" dirty="0" smtClean="0">
                          <a:solidFill>
                            <a:schemeClr val="tx1"/>
                          </a:solidFill>
                          <a:effectLst/>
                          <a:latin typeface="Century Gothic" panose="020B0502020202020204" pitchFamily="34" charset="0"/>
                        </a:rPr>
                        <a:t>Administration </a:t>
                      </a:r>
                      <a:endParaRPr lang="en-ZA" sz="1300" dirty="0">
                        <a:solidFill>
                          <a:schemeClr val="tx1"/>
                        </a:solidFill>
                        <a:effectLst/>
                        <a:latin typeface="Century Gothic" pitchFamily="34" charset="0"/>
                        <a:ea typeface="Calibri"/>
                        <a:cs typeface="Times New Roman"/>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10</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9</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3</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33%</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16</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6</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38%</a:t>
                      </a:r>
                      <a:endParaRPr lang="en-ZA" sz="1300" dirty="0">
                        <a:latin typeface="Century Gothic" panose="020B0502020202020204" pitchFamily="34" charset="0"/>
                      </a:endParaRPr>
                    </a:p>
                  </a:txBody>
                  <a:tcPr marL="72228" marR="72228" marT="9518" marB="0">
                    <a:solidFill>
                      <a:srgbClr val="CCFFFF"/>
                    </a:solidFill>
                  </a:tcPr>
                </a:tc>
              </a:tr>
              <a:tr h="490841">
                <a:tc>
                  <a:txBody>
                    <a:bodyPr/>
                    <a:lstStyle/>
                    <a:p>
                      <a:pPr algn="l">
                        <a:lnSpc>
                          <a:spcPct val="115000"/>
                        </a:lnSpc>
                        <a:spcAft>
                          <a:spcPts val="1000"/>
                        </a:spcAft>
                      </a:pPr>
                      <a:r>
                        <a:rPr lang="en-US" sz="1300" kern="1200" dirty="0" smtClean="0">
                          <a:solidFill>
                            <a:schemeClr val="tx1"/>
                          </a:solidFill>
                          <a:effectLst/>
                          <a:latin typeface="Century Gothic" panose="020B0502020202020204" pitchFamily="34" charset="0"/>
                        </a:rPr>
                        <a:t>Geospatial</a:t>
                      </a:r>
                      <a:r>
                        <a:rPr lang="en-US" sz="1300" kern="1200" baseline="0" dirty="0" smtClean="0">
                          <a:solidFill>
                            <a:schemeClr val="tx1"/>
                          </a:solidFill>
                          <a:effectLst/>
                          <a:latin typeface="Century Gothic" panose="020B0502020202020204" pitchFamily="34" charset="0"/>
                        </a:rPr>
                        <a:t> and </a:t>
                      </a:r>
                      <a:r>
                        <a:rPr lang="en-US" sz="1300" kern="1200" dirty="0" smtClean="0">
                          <a:solidFill>
                            <a:schemeClr val="tx1"/>
                          </a:solidFill>
                          <a:effectLst/>
                          <a:latin typeface="Century Gothic" panose="020B0502020202020204" pitchFamily="34" charset="0"/>
                        </a:rPr>
                        <a:t>Cadastral Services</a:t>
                      </a:r>
                      <a:endParaRPr lang="en-ZA" sz="1300" dirty="0">
                        <a:solidFill>
                          <a:schemeClr val="tx1"/>
                        </a:solidFill>
                        <a:effectLst/>
                        <a:latin typeface="Century Gothic" pitchFamily="34" charset="0"/>
                        <a:ea typeface="Calibri"/>
                        <a:cs typeface="Times New Roman"/>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13</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12</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5</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42%</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25</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10</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40%</a:t>
                      </a:r>
                      <a:endParaRPr lang="en-ZA" sz="1300" dirty="0">
                        <a:latin typeface="Century Gothic" panose="020B0502020202020204" pitchFamily="34" charset="0"/>
                      </a:endParaRPr>
                    </a:p>
                  </a:txBody>
                  <a:tcPr marL="72228" marR="72228" marT="9518" marB="0">
                    <a:solidFill>
                      <a:srgbClr val="CCFFFF"/>
                    </a:solidFill>
                  </a:tcPr>
                </a:tc>
              </a:tr>
              <a:tr h="250441">
                <a:tc>
                  <a:txBody>
                    <a:bodyPr/>
                    <a:lstStyle/>
                    <a:p>
                      <a:pPr algn="l">
                        <a:lnSpc>
                          <a:spcPct val="115000"/>
                        </a:lnSpc>
                        <a:spcAft>
                          <a:spcPts val="1000"/>
                        </a:spcAft>
                      </a:pPr>
                      <a:r>
                        <a:rPr lang="en-US" sz="1300" kern="1200" dirty="0" smtClean="0">
                          <a:solidFill>
                            <a:schemeClr val="tx1"/>
                          </a:solidFill>
                          <a:effectLst/>
                          <a:latin typeface="Century Gothic" panose="020B0502020202020204" pitchFamily="34" charset="0"/>
                        </a:rPr>
                        <a:t>Rural Development </a:t>
                      </a:r>
                      <a:endParaRPr lang="en-ZA" sz="1300" dirty="0">
                        <a:solidFill>
                          <a:schemeClr val="tx1"/>
                        </a:solidFill>
                        <a:effectLst/>
                        <a:latin typeface="Century Gothic" pitchFamily="34" charset="0"/>
                        <a:ea typeface="Calibri"/>
                        <a:cs typeface="Times New Roman"/>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14</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6</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4</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67%</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12</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8</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67%</a:t>
                      </a:r>
                      <a:endParaRPr lang="en-ZA" sz="1300" dirty="0">
                        <a:latin typeface="Century Gothic" panose="020B0502020202020204" pitchFamily="34" charset="0"/>
                      </a:endParaRPr>
                    </a:p>
                  </a:txBody>
                  <a:tcPr marL="72228" marR="72228" marT="9518" marB="0">
                    <a:solidFill>
                      <a:srgbClr val="CCFFFF"/>
                    </a:solidFill>
                  </a:tcPr>
                </a:tc>
              </a:tr>
              <a:tr h="219085">
                <a:tc>
                  <a:txBody>
                    <a:bodyPr/>
                    <a:lstStyle/>
                    <a:p>
                      <a:pPr algn="l">
                        <a:lnSpc>
                          <a:spcPts val="1215"/>
                        </a:lnSpc>
                        <a:spcAft>
                          <a:spcPts val="1000"/>
                        </a:spcAft>
                      </a:pPr>
                      <a:r>
                        <a:rPr lang="en-US" sz="1300" kern="1200" dirty="0" smtClean="0">
                          <a:solidFill>
                            <a:schemeClr val="tx1"/>
                          </a:solidFill>
                          <a:effectLst/>
                          <a:latin typeface="Century Gothic" panose="020B0502020202020204" pitchFamily="34" charset="0"/>
                        </a:rPr>
                        <a:t>Restitution </a:t>
                      </a:r>
                      <a:endParaRPr lang="en-ZA" sz="1300" dirty="0">
                        <a:solidFill>
                          <a:schemeClr val="tx1"/>
                        </a:solidFill>
                        <a:effectLst/>
                        <a:latin typeface="Century Gothic" pitchFamily="34" charset="0"/>
                        <a:ea typeface="Calibri"/>
                        <a:cs typeface="Times New Roman"/>
                      </a:endParaRPr>
                    </a:p>
                  </a:txBody>
                  <a:tcPr marL="72228" marR="72228" marT="9518" marB="0" anchor="ctr">
                    <a:solidFill>
                      <a:srgbClr val="CCFFFF"/>
                    </a:solidFill>
                  </a:tcPr>
                </a:tc>
                <a:tc>
                  <a:txBody>
                    <a:bodyPr/>
                    <a:lstStyle/>
                    <a:p>
                      <a:pPr algn="ctr"/>
                      <a:r>
                        <a:rPr lang="en-ZA" sz="1300" dirty="0" smtClean="0">
                          <a:solidFill>
                            <a:schemeClr val="tx1"/>
                          </a:solidFill>
                          <a:latin typeface="Century Gothic" pitchFamily="34" charset="0"/>
                        </a:rPr>
                        <a:t>5</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4</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4</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100%</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9</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7</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78%</a:t>
                      </a:r>
                    </a:p>
                  </a:txBody>
                  <a:tcPr marL="72228" marR="72228" marT="9518" marB="0">
                    <a:solidFill>
                      <a:srgbClr val="CCFFFF"/>
                    </a:solidFill>
                  </a:tcPr>
                </a:tc>
              </a:tr>
              <a:tr h="490841">
                <a:tc>
                  <a:txBody>
                    <a:bodyPr/>
                    <a:lstStyle/>
                    <a:p>
                      <a:pPr algn="l">
                        <a:lnSpc>
                          <a:spcPct val="115000"/>
                        </a:lnSpc>
                        <a:spcAft>
                          <a:spcPts val="1000"/>
                        </a:spcAft>
                      </a:pPr>
                      <a:r>
                        <a:rPr lang="en-US" sz="1300" dirty="0" smtClean="0">
                          <a:solidFill>
                            <a:schemeClr val="tx1"/>
                          </a:solidFill>
                          <a:effectLst/>
                          <a:latin typeface="Century Gothic" panose="020B0502020202020204" pitchFamily="34" charset="0"/>
                        </a:rPr>
                        <a:t>Land Redistribution and Development </a:t>
                      </a:r>
                      <a:endParaRPr lang="en-ZA" sz="1300" dirty="0">
                        <a:solidFill>
                          <a:schemeClr val="tx1"/>
                        </a:solidFill>
                        <a:effectLst/>
                        <a:latin typeface="Century Gothic" pitchFamily="34" charset="0"/>
                        <a:ea typeface="Calibri"/>
                        <a:cs typeface="Times New Roman"/>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11</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7</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29%</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14</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3</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21%</a:t>
                      </a:r>
                      <a:endParaRPr lang="en-ZA" sz="1300" dirty="0">
                        <a:latin typeface="Century Gothic" panose="020B0502020202020204" pitchFamily="34" charset="0"/>
                      </a:endParaRPr>
                    </a:p>
                  </a:txBody>
                  <a:tcPr marL="72228" marR="72228" marT="9518" marB="0">
                    <a:solidFill>
                      <a:srgbClr val="CCFFFF"/>
                    </a:solidFill>
                  </a:tcPr>
                </a:tc>
              </a:tr>
              <a:tr h="490841">
                <a:tc>
                  <a:txBody>
                    <a:bodyPr/>
                    <a:lstStyle/>
                    <a:p>
                      <a:pPr algn="l">
                        <a:lnSpc>
                          <a:spcPct val="115000"/>
                        </a:lnSpc>
                        <a:spcAft>
                          <a:spcPts val="1000"/>
                        </a:spcAft>
                      </a:pPr>
                      <a:r>
                        <a:rPr lang="en-US" sz="1300" kern="1200" dirty="0" smtClean="0">
                          <a:solidFill>
                            <a:schemeClr val="tx1"/>
                          </a:solidFill>
                          <a:effectLst/>
                          <a:latin typeface="Century Gothic" panose="020B0502020202020204" pitchFamily="34" charset="0"/>
                        </a:rPr>
                        <a:t>Land Tenure and Administration</a:t>
                      </a:r>
                      <a:endParaRPr lang="en-ZA" sz="1300" dirty="0">
                        <a:solidFill>
                          <a:schemeClr val="tx1"/>
                        </a:solidFill>
                        <a:effectLst/>
                        <a:latin typeface="Century Gothic" pitchFamily="34" charset="0"/>
                        <a:ea typeface="Calibri"/>
                        <a:cs typeface="Times New Roman"/>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5</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solidFill>
                            <a:schemeClr val="tx1"/>
                          </a:solidFill>
                          <a:latin typeface="Century Gothic" pitchFamily="34" charset="0"/>
                        </a:rPr>
                        <a:t>5</a:t>
                      </a:r>
                      <a:endParaRPr lang="en-ZA" sz="1300"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20%</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10</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a:t>
                      </a:r>
                      <a:endParaRPr lang="en-ZA" sz="1300" dirty="0">
                        <a:latin typeface="Century Gothic" panose="020B0502020202020204" pitchFamily="34" charset="0"/>
                      </a:endParaRPr>
                    </a:p>
                  </a:txBody>
                  <a:tcPr marL="72228" marR="72228" marT="9518" marB="0">
                    <a:solidFill>
                      <a:srgbClr val="CCFFFF"/>
                    </a:solidFill>
                  </a:tcPr>
                </a:tc>
                <a:tc>
                  <a:txBody>
                    <a:bodyPr/>
                    <a:lstStyle/>
                    <a:p>
                      <a:pPr algn="ctr"/>
                      <a:r>
                        <a:rPr lang="en-ZA" sz="1300" dirty="0" smtClean="0">
                          <a:latin typeface="Century Gothic" panose="020B0502020202020204" pitchFamily="34" charset="0"/>
                        </a:rPr>
                        <a:t>20%</a:t>
                      </a:r>
                      <a:endParaRPr lang="en-ZA" sz="1300" dirty="0">
                        <a:latin typeface="Century Gothic" panose="020B0502020202020204" pitchFamily="34" charset="0"/>
                      </a:endParaRPr>
                    </a:p>
                  </a:txBody>
                  <a:tcPr marL="72228" marR="72228" marT="9518" marB="0">
                    <a:solidFill>
                      <a:srgbClr val="CCFFFF"/>
                    </a:solidFill>
                  </a:tcPr>
                </a:tc>
              </a:tr>
              <a:tr h="372470">
                <a:tc>
                  <a:txBody>
                    <a:bodyPr/>
                    <a:lstStyle/>
                    <a:p>
                      <a:pPr algn="l">
                        <a:lnSpc>
                          <a:spcPct val="115000"/>
                        </a:lnSpc>
                        <a:spcAft>
                          <a:spcPts val="1000"/>
                        </a:spcAft>
                      </a:pPr>
                      <a:r>
                        <a:rPr lang="en-US" sz="1400" b="1" kern="1200" dirty="0" smtClean="0">
                          <a:solidFill>
                            <a:schemeClr val="tx1"/>
                          </a:solidFill>
                          <a:effectLst/>
                          <a:latin typeface="Century Gothic" panose="020B0502020202020204" pitchFamily="34" charset="0"/>
                        </a:rPr>
                        <a:t> Overall Total </a:t>
                      </a:r>
                    </a:p>
                  </a:txBody>
                  <a:tcPr marL="72228" marR="72228" marT="9518" marB="0">
                    <a:solidFill>
                      <a:srgbClr val="CCFFFF"/>
                    </a:solidFill>
                  </a:tcPr>
                </a:tc>
                <a:tc>
                  <a:txBody>
                    <a:bodyPr/>
                    <a:lstStyle/>
                    <a:p>
                      <a:pPr algn="ctr"/>
                      <a:r>
                        <a:rPr lang="en-ZA" sz="1400" b="1" dirty="0" smtClean="0">
                          <a:solidFill>
                            <a:schemeClr val="tx1"/>
                          </a:solidFill>
                          <a:latin typeface="Century Gothic" pitchFamily="34" charset="0"/>
                        </a:rPr>
                        <a:t>58</a:t>
                      </a:r>
                      <a:endParaRPr lang="en-ZA" sz="1400" b="1"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400" b="1" dirty="0" smtClean="0">
                          <a:solidFill>
                            <a:schemeClr val="tx1"/>
                          </a:solidFill>
                          <a:latin typeface="Century Gothic" pitchFamily="34" charset="0"/>
                        </a:rPr>
                        <a:t>43</a:t>
                      </a:r>
                      <a:endParaRPr lang="en-ZA" sz="1400" b="1" dirty="0">
                        <a:solidFill>
                          <a:schemeClr val="tx1"/>
                        </a:solidFill>
                        <a:latin typeface="Century Gothic" pitchFamily="34" charset="0"/>
                      </a:endParaRPr>
                    </a:p>
                  </a:txBody>
                  <a:tcPr marL="72228" marR="72228" marT="9518" marB="0">
                    <a:solidFill>
                      <a:srgbClr val="CCFFFF"/>
                    </a:solidFill>
                  </a:tcPr>
                </a:tc>
                <a:tc>
                  <a:txBody>
                    <a:bodyPr/>
                    <a:lstStyle/>
                    <a:p>
                      <a:pPr algn="ctr"/>
                      <a:r>
                        <a:rPr lang="en-ZA" sz="1400" b="1" dirty="0" smtClean="0">
                          <a:latin typeface="Century Gothic" panose="020B0502020202020204" pitchFamily="34" charset="0"/>
                        </a:rPr>
                        <a:t>19</a:t>
                      </a:r>
                      <a:endParaRPr lang="en-ZA" sz="1400" b="1" dirty="0">
                        <a:latin typeface="Century Gothic" panose="020B0502020202020204" pitchFamily="34" charset="0"/>
                      </a:endParaRPr>
                    </a:p>
                  </a:txBody>
                  <a:tcPr marL="72228" marR="72228" marT="9518" marB="0">
                    <a:solidFill>
                      <a:srgbClr val="CCFFFF"/>
                    </a:solidFill>
                  </a:tcPr>
                </a:tc>
                <a:tc>
                  <a:txBody>
                    <a:bodyPr/>
                    <a:lstStyle/>
                    <a:p>
                      <a:pPr algn="ctr"/>
                      <a:r>
                        <a:rPr lang="en-ZA" sz="1400" b="1" dirty="0" smtClean="0">
                          <a:solidFill>
                            <a:srgbClr val="FF0000"/>
                          </a:solidFill>
                          <a:latin typeface="Century Gothic" panose="020B0502020202020204" pitchFamily="34" charset="0"/>
                        </a:rPr>
                        <a:t>44%</a:t>
                      </a:r>
                      <a:endParaRPr lang="en-ZA" sz="1400" b="1" dirty="0">
                        <a:solidFill>
                          <a:srgbClr val="FF0000"/>
                        </a:solidFill>
                        <a:latin typeface="Century Gothic" panose="020B0502020202020204" pitchFamily="34" charset="0"/>
                      </a:endParaRPr>
                    </a:p>
                  </a:txBody>
                  <a:tcPr marL="72228" marR="72228" marT="9518" marB="0">
                    <a:solidFill>
                      <a:srgbClr val="CCFFFF"/>
                    </a:solidFill>
                  </a:tcPr>
                </a:tc>
                <a:tc>
                  <a:txBody>
                    <a:bodyPr/>
                    <a:lstStyle/>
                    <a:p>
                      <a:pPr algn="ctr"/>
                      <a:r>
                        <a:rPr lang="en-ZA" sz="1400" b="1" dirty="0" smtClean="0">
                          <a:latin typeface="Century Gothic" panose="020B0502020202020204" pitchFamily="34" charset="0"/>
                        </a:rPr>
                        <a:t>86</a:t>
                      </a:r>
                      <a:endParaRPr lang="en-ZA" sz="1400" b="1" dirty="0">
                        <a:latin typeface="Century Gothic" panose="020B0502020202020204" pitchFamily="34" charset="0"/>
                      </a:endParaRPr>
                    </a:p>
                  </a:txBody>
                  <a:tcPr marL="72228" marR="72228" marT="9518" marB="0">
                    <a:solidFill>
                      <a:srgbClr val="CCFFFF"/>
                    </a:solidFill>
                  </a:tcPr>
                </a:tc>
                <a:tc>
                  <a:txBody>
                    <a:bodyPr/>
                    <a:lstStyle/>
                    <a:p>
                      <a:pPr algn="ctr"/>
                      <a:r>
                        <a:rPr lang="en-ZA" sz="1400" b="1" dirty="0" smtClean="0">
                          <a:latin typeface="Century Gothic" panose="020B0502020202020204" pitchFamily="34" charset="0"/>
                        </a:rPr>
                        <a:t>36</a:t>
                      </a:r>
                      <a:endParaRPr lang="en-ZA" sz="1400" b="1" dirty="0">
                        <a:latin typeface="Century Gothic" panose="020B0502020202020204" pitchFamily="34" charset="0"/>
                      </a:endParaRPr>
                    </a:p>
                  </a:txBody>
                  <a:tcPr marL="72228" marR="72228" marT="9518" marB="0">
                    <a:solidFill>
                      <a:srgbClr val="CCFFFF"/>
                    </a:solidFill>
                  </a:tcPr>
                </a:tc>
                <a:tc>
                  <a:txBody>
                    <a:bodyPr/>
                    <a:lstStyle/>
                    <a:p>
                      <a:pPr algn="ctr"/>
                      <a:r>
                        <a:rPr lang="en-ZA" sz="1400" b="1" dirty="0" smtClean="0">
                          <a:solidFill>
                            <a:srgbClr val="FF0000"/>
                          </a:solidFill>
                          <a:latin typeface="Century Gothic" panose="020B0502020202020204" pitchFamily="34" charset="0"/>
                        </a:rPr>
                        <a:t>42%</a:t>
                      </a:r>
                      <a:endParaRPr lang="en-ZA" sz="1400" b="1" dirty="0">
                        <a:solidFill>
                          <a:srgbClr val="FF0000"/>
                        </a:solidFill>
                        <a:latin typeface="Century Gothic" panose="020B0502020202020204" pitchFamily="34" charset="0"/>
                      </a:endParaRPr>
                    </a:p>
                  </a:txBody>
                  <a:tcPr marL="72228" marR="72228" marT="9518" marB="0">
                    <a:solidFill>
                      <a:srgbClr val="CCFFFF"/>
                    </a:solidFill>
                  </a:tcPr>
                </a:tc>
              </a:tr>
            </a:tbl>
          </a:graphicData>
        </a:graphic>
      </p:graphicFrame>
    </p:spTree>
    <p:extLst>
      <p:ext uri="{BB962C8B-B14F-4D97-AF65-F5344CB8AC3E}">
        <p14:creationId xmlns:p14="http://schemas.microsoft.com/office/powerpoint/2010/main" xmlns="" val="34211035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228601"/>
            <a:ext cx="7473696" cy="637031"/>
          </a:xfrm>
        </p:spPr>
        <p:txBody>
          <a:bodyPr>
            <a:noAutofit/>
          </a:bodyPr>
          <a:lstStyle/>
          <a:p>
            <a:pPr algn="ctr"/>
            <a:r>
              <a:rPr lang="en-US" sz="2600" b="1" dirty="0" smtClean="0">
                <a:latin typeface="Century Gothic" panose="020B0502020202020204" pitchFamily="34" charset="0"/>
              </a:rPr>
              <a:t>WAY-FORWARD</a:t>
            </a:r>
            <a:endParaRPr lang="en-US" sz="2600" b="1" dirty="0">
              <a:latin typeface="Century Gothic" panose="020B0502020202020204" pitchFamily="34" charset="0"/>
            </a:endParaRPr>
          </a:p>
        </p:txBody>
      </p:sp>
      <p:sp>
        <p:nvSpPr>
          <p:cNvPr id="3" name="Content Placeholder 2"/>
          <p:cNvSpPr>
            <a:spLocks noGrp="1"/>
          </p:cNvSpPr>
          <p:nvPr>
            <p:ph idx="1"/>
          </p:nvPr>
        </p:nvSpPr>
        <p:spPr>
          <a:xfrm>
            <a:off x="107504" y="865633"/>
            <a:ext cx="8924241" cy="4778548"/>
          </a:xfrm>
        </p:spPr>
        <p:txBody>
          <a:bodyPr>
            <a:noAutofit/>
          </a:bodyPr>
          <a:lstStyle/>
          <a:p>
            <a:pPr>
              <a:spcBef>
                <a:spcPts val="0"/>
              </a:spcBef>
              <a:buFont typeface="Wingdings" charset="2"/>
              <a:buChar char="q"/>
            </a:pPr>
            <a:r>
              <a:rPr lang="en-US" sz="2600" dirty="0" smtClean="0"/>
              <a:t>Unless the Department starts over-achieving from Q3, it stands a high risk of missing its overall annual targets.</a:t>
            </a:r>
          </a:p>
          <a:p>
            <a:pPr marL="0" indent="0">
              <a:spcBef>
                <a:spcPts val="0"/>
              </a:spcBef>
              <a:buNone/>
            </a:pPr>
            <a:endParaRPr lang="en-US" sz="1000" dirty="0" smtClean="0"/>
          </a:p>
          <a:p>
            <a:pPr>
              <a:spcBef>
                <a:spcPts val="0"/>
              </a:spcBef>
              <a:buFont typeface="Wingdings" charset="2"/>
              <a:buChar char="q"/>
            </a:pPr>
            <a:r>
              <a:rPr lang="en-US" sz="2600" dirty="0" smtClean="0"/>
              <a:t>Concerted </a:t>
            </a:r>
            <a:r>
              <a:rPr lang="en-US" sz="2600" dirty="0"/>
              <a:t>efforts </a:t>
            </a:r>
            <a:r>
              <a:rPr lang="en-US" sz="2600" dirty="0" smtClean="0"/>
              <a:t>from all stakeholders is required </a:t>
            </a:r>
            <a:r>
              <a:rPr lang="en-US" sz="2600" dirty="0"/>
              <a:t>to </a:t>
            </a:r>
            <a:r>
              <a:rPr lang="en-US" sz="2600" dirty="0" smtClean="0"/>
              <a:t>turn around the </a:t>
            </a:r>
            <a:r>
              <a:rPr lang="en-US" sz="2600" dirty="0"/>
              <a:t>current </a:t>
            </a:r>
            <a:r>
              <a:rPr lang="en-US" sz="2600" dirty="0" smtClean="0"/>
              <a:t>status quo.</a:t>
            </a:r>
            <a:endParaRPr lang="en-US" sz="2600" dirty="0"/>
          </a:p>
          <a:p>
            <a:pPr marL="0" indent="0">
              <a:spcBef>
                <a:spcPts val="0"/>
              </a:spcBef>
              <a:buNone/>
            </a:pPr>
            <a:endParaRPr lang="en-US" sz="1000" dirty="0" smtClean="0"/>
          </a:p>
          <a:p>
            <a:pPr>
              <a:spcBef>
                <a:spcPts val="0"/>
              </a:spcBef>
              <a:buFont typeface="Wingdings" charset="2"/>
              <a:buChar char="q"/>
            </a:pPr>
            <a:r>
              <a:rPr lang="en-US" sz="2600" dirty="0" smtClean="0"/>
              <a:t>All Action plans and/or Turn-around strategies developed in Q1 and Q2 needs to be fully implemented, tracked and monitored.</a:t>
            </a:r>
          </a:p>
          <a:p>
            <a:pPr marL="0" indent="0">
              <a:spcBef>
                <a:spcPts val="0"/>
              </a:spcBef>
              <a:buNone/>
            </a:pPr>
            <a:endParaRPr lang="en-US" sz="1000" dirty="0" smtClean="0"/>
          </a:p>
          <a:p>
            <a:pPr>
              <a:spcBef>
                <a:spcPts val="0"/>
              </a:spcBef>
              <a:buFont typeface="Wingdings" charset="2"/>
              <a:buChar char="q"/>
            </a:pPr>
            <a:r>
              <a:rPr lang="en-US" sz="2600" dirty="0" smtClean="0"/>
              <a:t>Branches needs to take pro-active action in ensuring that all POEs are inline with the TIDs to avoid unnecessary back-and-forth during verifications and validations.</a:t>
            </a:r>
          </a:p>
        </p:txBody>
      </p:sp>
    </p:spTree>
    <p:extLst>
      <p:ext uri="{BB962C8B-B14F-4D97-AF65-F5344CB8AC3E}">
        <p14:creationId xmlns:p14="http://schemas.microsoft.com/office/powerpoint/2010/main" xmlns="" val="3972288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080655" y="944734"/>
            <a:ext cx="7190509" cy="3821230"/>
          </a:xfrm>
          <a:ln>
            <a:solidFill>
              <a:srgbClr val="008000"/>
            </a:solidFill>
            <a:miter lim="800000"/>
            <a:headEnd/>
            <a:tailEnd/>
          </a:ln>
        </p:spPr>
        <p:txBody>
          <a:bodyPr>
            <a:noAutofit/>
          </a:bodyPr>
          <a:lstStyle/>
          <a:p>
            <a:pPr marL="0" indent="0" algn="ctr">
              <a:lnSpc>
                <a:spcPct val="200000"/>
              </a:lnSpc>
              <a:buFont typeface="Arial" charset="0"/>
              <a:buNone/>
            </a:pPr>
            <a:r>
              <a:rPr lang="en-ZA" sz="8800" b="1" dirty="0" smtClean="0">
                <a:latin typeface="Calibri" charset="0"/>
              </a:rPr>
              <a:t>THANK YOU</a:t>
            </a:r>
          </a:p>
        </p:txBody>
      </p:sp>
    </p:spTree>
    <p:extLst>
      <p:ext uri="{BB962C8B-B14F-4D97-AF65-F5344CB8AC3E}">
        <p14:creationId xmlns:p14="http://schemas.microsoft.com/office/powerpoint/2010/main" xmlns="" val="1038123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39738" y="397658"/>
            <a:ext cx="8348662" cy="458869"/>
          </a:xfrm>
          <a:noFill/>
        </p:spPr>
        <p:txBody>
          <a:bodyPr>
            <a:normAutofit fontScale="90000"/>
          </a:bodyPr>
          <a:lstStyle/>
          <a:p>
            <a:pPr algn="ctr" eaLnBrk="1" hangingPunct="1"/>
            <a:r>
              <a:rPr lang="en-ZA" altLang="en-US" sz="2800" b="1" dirty="0" smtClean="0">
                <a:latin typeface="Century Gothic" pitchFamily="34" charset="0"/>
                <a:cs typeface="Arial" pitchFamily="34" charset="0"/>
              </a:rPr>
              <a:t>SUMMARY OF Q2 PERFORMANCE</a:t>
            </a:r>
            <a:endParaRPr lang="en-US" altLang="en-US" sz="2800" b="1" dirty="0" smtClean="0">
              <a:latin typeface="Century Gothic" pitchFamily="34" charset="0"/>
              <a:cs typeface="Arial" pitchFamily="34" charset="0"/>
            </a:endParaRPr>
          </a:p>
        </p:txBody>
      </p:sp>
      <p:sp>
        <p:nvSpPr>
          <p:cNvPr id="7171" name="Content Placeholder 2"/>
          <p:cNvSpPr>
            <a:spLocks noGrp="1"/>
          </p:cNvSpPr>
          <p:nvPr>
            <p:ph idx="1"/>
          </p:nvPr>
        </p:nvSpPr>
        <p:spPr>
          <a:xfrm>
            <a:off x="261937" y="3027333"/>
            <a:ext cx="8592007" cy="2052429"/>
          </a:xfrm>
        </p:spPr>
        <p:txBody>
          <a:bodyPr>
            <a:normAutofit/>
          </a:bodyPr>
          <a:lstStyle/>
          <a:p>
            <a:pPr marL="0" indent="0" algn="just">
              <a:lnSpc>
                <a:spcPct val="110000"/>
              </a:lnSpc>
              <a:spcBef>
                <a:spcPts val="1224"/>
              </a:spcBef>
              <a:buFontTx/>
              <a:buNone/>
            </a:pPr>
            <a:r>
              <a:rPr lang="en-ZA" altLang="en-US" sz="1800" b="1" dirty="0" smtClean="0">
                <a:latin typeface="Century Gothic" pitchFamily="34" charset="0"/>
                <a:cs typeface="Arial" pitchFamily="34" charset="0"/>
              </a:rPr>
              <a:t>Departmental Performance = </a:t>
            </a:r>
            <a:r>
              <a:rPr lang="en-ZA" altLang="en-US" sz="1800" b="1" u="sng" dirty="0" smtClean="0">
                <a:latin typeface="Century Gothic" pitchFamily="34" charset="0"/>
                <a:cs typeface="Arial" pitchFamily="34" charset="0"/>
              </a:rPr>
              <a:t>No. of  targets achieved</a:t>
            </a:r>
            <a:r>
              <a:rPr lang="en-ZA" altLang="en-US" sz="1800" b="1" dirty="0" smtClean="0">
                <a:latin typeface="Century Gothic" pitchFamily="34" charset="0"/>
                <a:cs typeface="Arial" pitchFamily="34" charset="0"/>
              </a:rPr>
              <a:t> x 100       </a:t>
            </a:r>
          </a:p>
          <a:p>
            <a:pPr marL="0" indent="0" algn="just">
              <a:spcBef>
                <a:spcPts val="0"/>
              </a:spcBef>
              <a:spcAft>
                <a:spcPts val="1200"/>
              </a:spcAft>
              <a:buFontTx/>
              <a:buNone/>
            </a:pPr>
            <a:r>
              <a:rPr lang="en-ZA" altLang="en-US" sz="1800" b="1" dirty="0" smtClean="0">
                <a:latin typeface="Century Gothic" pitchFamily="34" charset="0"/>
                <a:cs typeface="Arial" pitchFamily="34" charset="0"/>
              </a:rPr>
              <a:t>		                          Total no of targets set</a:t>
            </a:r>
          </a:p>
          <a:p>
            <a:pPr marL="0" indent="0">
              <a:buFontTx/>
              <a:buNone/>
            </a:pPr>
            <a:r>
              <a:rPr lang="en-ZA" altLang="en-US" sz="2100" dirty="0" smtClean="0">
                <a:latin typeface="Century Gothic" pitchFamily="34" charset="0"/>
              </a:rPr>
              <a:t>By end of September 2015, the Department achieved as follows:</a:t>
            </a:r>
          </a:p>
          <a:p>
            <a:pPr>
              <a:spcBef>
                <a:spcPts val="0"/>
              </a:spcBef>
              <a:buFont typeface="Wingdings" charset="2"/>
              <a:buChar char="q"/>
            </a:pPr>
            <a:r>
              <a:rPr lang="en-ZA" altLang="en-US" sz="2100" b="1" u="sng" dirty="0" smtClean="0">
                <a:solidFill>
                  <a:srgbClr val="FF0000"/>
                </a:solidFill>
                <a:latin typeface="Century Gothic" pitchFamily="34" charset="0"/>
              </a:rPr>
              <a:t>44%</a:t>
            </a:r>
            <a:r>
              <a:rPr lang="en-ZA" altLang="en-US" sz="2100" b="1" dirty="0" smtClean="0">
                <a:solidFill>
                  <a:srgbClr val="FF0000"/>
                </a:solidFill>
                <a:latin typeface="Century Gothic" pitchFamily="34" charset="0"/>
              </a:rPr>
              <a:t> </a:t>
            </a:r>
            <a:r>
              <a:rPr lang="en-ZA" altLang="en-US" sz="2100" dirty="0" smtClean="0">
                <a:latin typeface="Century Gothic" pitchFamily="34" charset="0"/>
              </a:rPr>
              <a:t>of planned targets for </a:t>
            </a:r>
            <a:r>
              <a:rPr lang="en-ZA" altLang="en-US" sz="2100" b="1" u="sng" dirty="0" smtClean="0">
                <a:latin typeface="Century Gothic" pitchFamily="34" charset="0"/>
              </a:rPr>
              <a:t>Quarter Two</a:t>
            </a:r>
            <a:r>
              <a:rPr lang="en-ZA" altLang="en-US" sz="2100" dirty="0" smtClean="0">
                <a:latin typeface="Century Gothic" pitchFamily="34" charset="0"/>
              </a:rPr>
              <a:t>, and</a:t>
            </a:r>
          </a:p>
          <a:p>
            <a:pPr>
              <a:spcBef>
                <a:spcPts val="0"/>
              </a:spcBef>
              <a:spcAft>
                <a:spcPts val="1200"/>
              </a:spcAft>
              <a:buFont typeface="Wingdings" charset="2"/>
              <a:buChar char="q"/>
            </a:pPr>
            <a:r>
              <a:rPr lang="en-ZA" altLang="en-US" sz="2100" b="1" dirty="0" smtClean="0">
                <a:solidFill>
                  <a:srgbClr val="FF0000"/>
                </a:solidFill>
                <a:latin typeface="Century Gothic" pitchFamily="34" charset="0"/>
              </a:rPr>
              <a:t>42%</a:t>
            </a:r>
            <a:r>
              <a:rPr lang="en-ZA" altLang="en-US" sz="2100" dirty="0" smtClean="0">
                <a:latin typeface="Century Gothic" pitchFamily="34" charset="0"/>
              </a:rPr>
              <a:t> of planned targets for </a:t>
            </a:r>
            <a:r>
              <a:rPr lang="en-ZA" altLang="en-US" sz="2100" b="1" u="sng" dirty="0" smtClean="0">
                <a:latin typeface="Century Gothic" pitchFamily="34" charset="0"/>
              </a:rPr>
              <a:t>Mid-year</a:t>
            </a:r>
            <a:r>
              <a:rPr lang="en-ZA" altLang="en-US" sz="2100" dirty="0" smtClean="0">
                <a:latin typeface="Century Gothic" pitchFamily="34" charset="0"/>
              </a:rPr>
              <a:t>.</a:t>
            </a:r>
          </a:p>
        </p:txBody>
      </p:sp>
      <p:graphicFrame>
        <p:nvGraphicFramePr>
          <p:cNvPr id="2" name="Table 1"/>
          <p:cNvGraphicFramePr>
            <a:graphicFrameLocks noGrp="1"/>
          </p:cNvGraphicFramePr>
          <p:nvPr>
            <p:extLst>
              <p:ext uri="{D42A27DB-BD31-4B8C-83A1-F6EECF244321}">
                <p14:modId xmlns:p14="http://schemas.microsoft.com/office/powerpoint/2010/main" xmlns="" val="1456466892"/>
              </p:ext>
            </p:extLst>
          </p:nvPr>
        </p:nvGraphicFramePr>
        <p:xfrm>
          <a:off x="538827" y="1152404"/>
          <a:ext cx="7748825" cy="1670794"/>
        </p:xfrm>
        <a:graphic>
          <a:graphicData uri="http://schemas.openxmlformats.org/drawingml/2006/table">
            <a:tbl>
              <a:tblPr firstRow="1" bandRow="1">
                <a:tableStyleId>{5C22544A-7EE6-4342-B048-85BDC9FD1C3A}</a:tableStyleId>
              </a:tblPr>
              <a:tblGrid>
                <a:gridCol w="3160917"/>
                <a:gridCol w="1559536"/>
                <a:gridCol w="1675403"/>
                <a:gridCol w="1352969"/>
              </a:tblGrid>
              <a:tr h="445455">
                <a:tc>
                  <a:txBody>
                    <a:bodyPr/>
                    <a:lstStyle/>
                    <a:p>
                      <a:pPr algn="ctr">
                        <a:lnSpc>
                          <a:spcPct val="115000"/>
                        </a:lnSpc>
                        <a:spcAft>
                          <a:spcPts val="1000"/>
                        </a:spcAft>
                      </a:pPr>
                      <a:r>
                        <a:rPr lang="en-US" sz="1600" b="1" kern="1200" dirty="0" smtClean="0">
                          <a:solidFill>
                            <a:schemeClr val="tx1"/>
                          </a:solidFill>
                          <a:effectLst/>
                          <a:latin typeface="Century Gothic" pitchFamily="34" charset="0"/>
                          <a:ea typeface="Calibri"/>
                          <a:cs typeface="Times New Roman"/>
                        </a:rPr>
                        <a:t>Planned</a:t>
                      </a:r>
                      <a:r>
                        <a:rPr lang="en-US" sz="1600" b="1" kern="1200" baseline="0" dirty="0" smtClean="0">
                          <a:solidFill>
                            <a:schemeClr val="tx1"/>
                          </a:solidFill>
                          <a:effectLst/>
                          <a:latin typeface="Century Gothic" pitchFamily="34" charset="0"/>
                          <a:ea typeface="Calibri"/>
                          <a:cs typeface="Times New Roman"/>
                        </a:rPr>
                        <a:t> </a:t>
                      </a:r>
                      <a:r>
                        <a:rPr lang="en-US" sz="1600" b="1" kern="1200" dirty="0" smtClean="0">
                          <a:solidFill>
                            <a:schemeClr val="tx1"/>
                          </a:solidFill>
                          <a:effectLst/>
                          <a:latin typeface="Century Gothic" pitchFamily="34" charset="0"/>
                          <a:ea typeface="Calibri"/>
                          <a:cs typeface="Times New Roman"/>
                        </a:rPr>
                        <a:t>Targets</a:t>
                      </a:r>
                      <a:endParaRPr lang="en-ZA" sz="1600" dirty="0">
                        <a:solidFill>
                          <a:schemeClr val="tx1"/>
                        </a:solidFill>
                        <a:effectLst/>
                        <a:latin typeface="Century Gothic" pitchFamily="34" charset="0"/>
                        <a:ea typeface="Calibri"/>
                        <a:cs typeface="Times New Roman"/>
                      </a:endParaRPr>
                    </a:p>
                  </a:txBody>
                  <a:tcPr marL="68590" marR="6859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1" kern="1200" dirty="0" smtClean="0">
                          <a:solidFill>
                            <a:schemeClr val="tx1"/>
                          </a:solidFill>
                          <a:effectLst/>
                          <a:latin typeface="Century Gothic" pitchFamily="34" charset="0"/>
                          <a:ea typeface="Calibri"/>
                          <a:cs typeface="Times New Roman"/>
                        </a:rPr>
                        <a:t>Achieved</a:t>
                      </a:r>
                      <a:endParaRPr lang="en-ZA" sz="1600" dirty="0">
                        <a:solidFill>
                          <a:schemeClr val="tx1"/>
                        </a:solidFill>
                        <a:effectLst/>
                        <a:latin typeface="Century Gothic" pitchFamily="34" charset="0"/>
                        <a:ea typeface="Calibri"/>
                        <a:cs typeface="Times New Roman"/>
                      </a:endParaRPr>
                    </a:p>
                  </a:txBody>
                  <a:tcPr marL="68590" marR="6859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1" kern="1200" dirty="0" smtClean="0">
                          <a:solidFill>
                            <a:schemeClr val="tx1"/>
                          </a:solidFill>
                          <a:effectLst/>
                          <a:latin typeface="Century Gothic" pitchFamily="34" charset="0"/>
                          <a:ea typeface="Calibri"/>
                          <a:cs typeface="Times New Roman"/>
                        </a:rPr>
                        <a:t>Partially </a:t>
                      </a:r>
                      <a:r>
                        <a:rPr lang="en-US" sz="1600" b="1" kern="1200" dirty="0">
                          <a:solidFill>
                            <a:schemeClr val="tx1"/>
                          </a:solidFill>
                          <a:effectLst/>
                          <a:latin typeface="Century Gothic" pitchFamily="34" charset="0"/>
                          <a:ea typeface="Calibri"/>
                          <a:cs typeface="Times New Roman"/>
                        </a:rPr>
                        <a:t>A</a:t>
                      </a:r>
                      <a:r>
                        <a:rPr lang="en-US" sz="1600" b="1" kern="1200" dirty="0" smtClean="0">
                          <a:solidFill>
                            <a:schemeClr val="tx1"/>
                          </a:solidFill>
                          <a:effectLst/>
                          <a:latin typeface="Century Gothic" pitchFamily="34" charset="0"/>
                          <a:ea typeface="Calibri"/>
                          <a:cs typeface="Times New Roman"/>
                        </a:rPr>
                        <a:t>chieved</a:t>
                      </a:r>
                      <a:endParaRPr lang="en-ZA" sz="1600" dirty="0">
                        <a:solidFill>
                          <a:schemeClr val="tx1"/>
                        </a:solidFill>
                        <a:effectLst/>
                        <a:latin typeface="Century Gothic" pitchFamily="34" charset="0"/>
                        <a:ea typeface="Calibri"/>
                        <a:cs typeface="Times New Roman"/>
                      </a:endParaRPr>
                    </a:p>
                  </a:txBody>
                  <a:tcPr marL="68590" marR="6859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1" kern="1200" dirty="0" smtClean="0">
                          <a:solidFill>
                            <a:schemeClr val="tx1"/>
                          </a:solidFill>
                          <a:effectLst/>
                          <a:latin typeface="Century Gothic" pitchFamily="34" charset="0"/>
                          <a:ea typeface="Calibri"/>
                          <a:cs typeface="Times New Roman"/>
                        </a:rPr>
                        <a:t>Not Achieved</a:t>
                      </a:r>
                      <a:endParaRPr lang="en-ZA" sz="1600" dirty="0">
                        <a:solidFill>
                          <a:schemeClr val="tx1"/>
                        </a:solidFill>
                        <a:effectLst/>
                        <a:latin typeface="Century Gothic" pitchFamily="34" charset="0"/>
                        <a:ea typeface="Calibri"/>
                        <a:cs typeface="Times New Roman"/>
                      </a:endParaRPr>
                    </a:p>
                  </a:txBody>
                  <a:tcPr marL="68590" marR="6859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0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kern="1200" dirty="0" smtClean="0">
                          <a:solidFill>
                            <a:srgbClr val="000000"/>
                          </a:solidFill>
                          <a:effectLst/>
                          <a:latin typeface="Century Gothic" pitchFamily="34" charset="0"/>
                          <a:ea typeface="Times New Roman"/>
                          <a:cs typeface="Arial"/>
                        </a:rPr>
                        <a:t>Q1 </a:t>
                      </a:r>
                      <a:r>
                        <a:rPr lang="en-ZA" sz="1800" b="1" kern="1200" dirty="0" smtClean="0">
                          <a:solidFill>
                            <a:schemeClr val="tx1"/>
                          </a:solidFill>
                          <a:effectLst/>
                          <a:latin typeface="Century Gothic" pitchFamily="34" charset="0"/>
                          <a:ea typeface="Times New Roman"/>
                          <a:cs typeface="Arial"/>
                        </a:rPr>
                        <a:t>APP targets = 43 of 58</a:t>
                      </a:r>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800" b="1" dirty="0" smtClean="0"/>
                        <a:t>14</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800" b="1" dirty="0" smtClean="0"/>
                        <a:t>8</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800" b="1" dirty="0" smtClean="0"/>
                        <a:t>21</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840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kern="1200" dirty="0" smtClean="0">
                          <a:solidFill>
                            <a:srgbClr val="000000"/>
                          </a:solidFill>
                          <a:effectLst/>
                          <a:latin typeface="Century Gothic" pitchFamily="34" charset="0"/>
                          <a:ea typeface="Times New Roman"/>
                          <a:cs typeface="Arial"/>
                        </a:rPr>
                        <a:t>Q2 </a:t>
                      </a:r>
                      <a:r>
                        <a:rPr lang="en-ZA" sz="1800" b="1" kern="1200" dirty="0" smtClean="0">
                          <a:solidFill>
                            <a:schemeClr val="tx1"/>
                          </a:solidFill>
                          <a:effectLst/>
                          <a:latin typeface="Century Gothic" pitchFamily="34" charset="0"/>
                          <a:ea typeface="Times New Roman"/>
                          <a:cs typeface="Arial"/>
                        </a:rPr>
                        <a:t>APP targets = 43 of 58</a:t>
                      </a:r>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800" b="1" dirty="0" smtClean="0"/>
                        <a:t>19</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800" b="1" dirty="0" smtClean="0"/>
                        <a:t>13</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800" b="1" dirty="0" smtClean="0"/>
                        <a:t>11</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840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kern="1200" dirty="0" smtClean="0">
                          <a:solidFill>
                            <a:schemeClr val="tx1"/>
                          </a:solidFill>
                          <a:effectLst/>
                          <a:latin typeface="Century Gothic" pitchFamily="34" charset="0"/>
                          <a:ea typeface="Times New Roman"/>
                          <a:cs typeface="Arial"/>
                        </a:rPr>
                        <a:t>Mid-year APP targets = 86</a:t>
                      </a:r>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800" b="1" dirty="0" smtClean="0"/>
                        <a:t>36</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ZA" sz="1800" b="1" dirty="0" smtClean="0"/>
                        <a:t>25</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800" b="1" dirty="0" smtClean="0"/>
                        <a:t>25</a:t>
                      </a:r>
                      <a:endParaRPr lang="en-ZA" sz="1800" b="1" dirty="0"/>
                    </a:p>
                  </a:txBody>
                  <a:tcPr marL="91454" marR="9145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530524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3238" y="200973"/>
            <a:ext cx="8229600" cy="433643"/>
          </a:xfrm>
          <a:noFill/>
        </p:spPr>
        <p:txBody>
          <a:bodyPr>
            <a:noAutofit/>
          </a:bodyPr>
          <a:lstStyle/>
          <a:p>
            <a:pPr algn="ctr" eaLnBrk="1" hangingPunct="1"/>
            <a:r>
              <a:rPr lang="en-ZA" altLang="en-US" sz="2400" b="1" dirty="0" smtClean="0">
                <a:latin typeface="Century Gothic" pitchFamily="34" charset="0"/>
                <a:cs typeface="Arial" pitchFamily="34" charset="0"/>
              </a:rPr>
              <a:t>MID-YEAR PROGRAMME PERFORMANCE</a:t>
            </a:r>
            <a:endParaRPr lang="en-US" altLang="en-US" sz="2400" b="1" dirty="0" smtClean="0">
              <a:latin typeface="Century Gothic" pitchFamily="34" charset="0"/>
              <a:cs typeface="Arial" pitchFamily="34" charset="0"/>
            </a:endParaRPr>
          </a:p>
        </p:txBody>
      </p:sp>
      <p:sp>
        <p:nvSpPr>
          <p:cNvPr id="7171" name="Content Placeholder 2"/>
          <p:cNvSpPr>
            <a:spLocks noGrp="1"/>
          </p:cNvSpPr>
          <p:nvPr>
            <p:ph idx="1"/>
          </p:nvPr>
        </p:nvSpPr>
        <p:spPr>
          <a:xfrm>
            <a:off x="114300" y="4796790"/>
            <a:ext cx="8928099" cy="692697"/>
          </a:xfrm>
        </p:spPr>
        <p:txBody>
          <a:bodyPr>
            <a:normAutofit/>
          </a:bodyPr>
          <a:lstStyle/>
          <a:p>
            <a:pPr marL="0" indent="0">
              <a:spcBef>
                <a:spcPts val="0"/>
              </a:spcBef>
              <a:buNone/>
            </a:pPr>
            <a:r>
              <a:rPr lang="en-ZA" altLang="en-US" sz="1800" b="1" u="sng" dirty="0">
                <a:latin typeface="Century Gothic" pitchFamily="34" charset="0"/>
              </a:rPr>
              <a:t>Key Message:</a:t>
            </a:r>
            <a:r>
              <a:rPr lang="en-ZA" altLang="en-US" sz="1800" dirty="0">
                <a:latin typeface="Century Gothic" pitchFamily="34" charset="0"/>
              </a:rPr>
              <a:t> </a:t>
            </a:r>
            <a:r>
              <a:rPr lang="en-ZA" altLang="en-US" sz="1800" dirty="0" smtClean="0">
                <a:latin typeface="Century Gothic" pitchFamily="34" charset="0"/>
              </a:rPr>
              <a:t>Cumulatively, the </a:t>
            </a:r>
            <a:r>
              <a:rPr lang="en-ZA" altLang="en-US" sz="1800" dirty="0">
                <a:latin typeface="Century Gothic" pitchFamily="34" charset="0"/>
              </a:rPr>
              <a:t>Department’s </a:t>
            </a:r>
            <a:r>
              <a:rPr lang="en-ZA" altLang="en-US" sz="1800" dirty="0" smtClean="0">
                <a:latin typeface="Century Gothic" pitchFamily="34" charset="0"/>
              </a:rPr>
              <a:t>performance </a:t>
            </a:r>
            <a:r>
              <a:rPr lang="en-ZA" altLang="en-US" sz="1800" dirty="0">
                <a:latin typeface="Century Gothic" pitchFamily="34" charset="0"/>
              </a:rPr>
              <a:t>should be at </a:t>
            </a:r>
            <a:r>
              <a:rPr lang="en-ZA" altLang="en-US" sz="1800" b="1" dirty="0">
                <a:latin typeface="Century Gothic" pitchFamily="34" charset="0"/>
              </a:rPr>
              <a:t>46%</a:t>
            </a:r>
            <a:r>
              <a:rPr lang="en-ZA" altLang="en-US" sz="1800" dirty="0">
                <a:latin typeface="Century Gothic" pitchFamily="34" charset="0"/>
              </a:rPr>
              <a:t>, compared to </a:t>
            </a:r>
            <a:r>
              <a:rPr lang="en-ZA" altLang="en-US" sz="1800" dirty="0" smtClean="0">
                <a:latin typeface="Century Gothic" pitchFamily="34" charset="0"/>
              </a:rPr>
              <a:t>actual </a:t>
            </a:r>
            <a:r>
              <a:rPr lang="en-ZA" altLang="en-US" sz="1800" dirty="0">
                <a:latin typeface="Century Gothic" pitchFamily="34" charset="0"/>
              </a:rPr>
              <a:t>performance of </a:t>
            </a:r>
            <a:r>
              <a:rPr lang="en-ZA" altLang="en-US" sz="1800" b="1" dirty="0" smtClean="0">
                <a:solidFill>
                  <a:srgbClr val="FF0000"/>
                </a:solidFill>
                <a:latin typeface="Century Gothic" pitchFamily="34" charset="0"/>
              </a:rPr>
              <a:t>17%</a:t>
            </a:r>
            <a:r>
              <a:rPr lang="en-ZA" altLang="en-US" sz="1800" b="1" dirty="0" smtClean="0">
                <a:latin typeface="Century Gothic" pitchFamily="34" charset="0"/>
              </a:rPr>
              <a:t>.</a:t>
            </a:r>
            <a:endParaRPr lang="en-ZA" altLang="en-US" sz="1800" dirty="0">
              <a:latin typeface="Century Gothic" pitchFamily="34" charset="0"/>
            </a:endParaRPr>
          </a:p>
        </p:txBody>
      </p:sp>
      <p:sp>
        <p:nvSpPr>
          <p:cNvPr id="8" name="Content Placeholder 2"/>
          <p:cNvSpPr txBox="1">
            <a:spLocks/>
          </p:cNvSpPr>
          <p:nvPr/>
        </p:nvSpPr>
        <p:spPr>
          <a:xfrm>
            <a:off x="114300" y="5554389"/>
            <a:ext cx="8928099" cy="276317"/>
          </a:xfrm>
          <a:prstGeom prst="rect">
            <a:avLst/>
          </a:prstGeom>
          <a:solidFill>
            <a:schemeClr val="bg1">
              <a:lumMod val="85000"/>
            </a:schemeClr>
          </a:solidFill>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1200"/>
              </a:spcBef>
              <a:buFont typeface="Arial" panose="020B0604020202020204" pitchFamily="34" charset="0"/>
              <a:buNone/>
            </a:pPr>
            <a:r>
              <a:rPr lang="en-ZA" altLang="en-US" sz="1800" b="1" u="sng" dirty="0" smtClean="0">
                <a:latin typeface="Century Gothic" pitchFamily="34" charset="0"/>
              </a:rPr>
              <a:t>Cumulative projections:</a:t>
            </a:r>
            <a:r>
              <a:rPr lang="en-ZA" altLang="en-US" sz="1800" dirty="0" smtClean="0">
                <a:latin typeface="Century Gothic" pitchFamily="34" charset="0"/>
              </a:rPr>
              <a:t> Q1 = 23% &gt;&gt; Q2 = 46% &gt;&gt; Q3 = 71% &gt;&gt; Q4 = 100%.</a:t>
            </a:r>
            <a:endParaRPr lang="en-ZA" altLang="en-US" sz="1800" dirty="0">
              <a:latin typeface="Century Gothic"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xmlns="" val="1734837148"/>
              </p:ext>
            </p:extLst>
          </p:nvPr>
        </p:nvGraphicFramePr>
        <p:xfrm>
          <a:off x="266218" y="699518"/>
          <a:ext cx="8611563" cy="40696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73265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3238" y="150173"/>
            <a:ext cx="8229600" cy="433643"/>
          </a:xfrm>
          <a:noFill/>
        </p:spPr>
        <p:txBody>
          <a:bodyPr>
            <a:noAutofit/>
          </a:bodyPr>
          <a:lstStyle/>
          <a:p>
            <a:pPr algn="ctr" eaLnBrk="1" hangingPunct="1"/>
            <a:r>
              <a:rPr lang="en-ZA" altLang="en-US" sz="2400" b="1" dirty="0" smtClean="0">
                <a:latin typeface="Century Gothic" pitchFamily="34" charset="0"/>
                <a:cs typeface="Arial" pitchFamily="34" charset="0"/>
              </a:rPr>
              <a:t>PROGRAMME PERFORMANCE COMPARISONS</a:t>
            </a:r>
            <a:endParaRPr lang="en-US" altLang="en-US" sz="2400" b="1" dirty="0" smtClean="0">
              <a:latin typeface="Century Gothic"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xmlns="" val="1881202318"/>
              </p:ext>
            </p:extLst>
          </p:nvPr>
        </p:nvGraphicFramePr>
        <p:xfrm>
          <a:off x="219920" y="583817"/>
          <a:ext cx="8715736" cy="5078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14903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3238" y="177594"/>
            <a:ext cx="8229600" cy="394752"/>
          </a:xfrm>
          <a:noFill/>
        </p:spPr>
        <p:txBody>
          <a:bodyPr>
            <a:noAutofit/>
          </a:bodyPr>
          <a:lstStyle/>
          <a:p>
            <a:pPr algn="ctr" eaLnBrk="1" hangingPunct="1"/>
            <a:r>
              <a:rPr lang="en-ZA" altLang="en-US" sz="2400" b="1" dirty="0" smtClean="0">
                <a:latin typeface="Century Gothic" pitchFamily="34" charset="0"/>
                <a:cs typeface="Arial" pitchFamily="34" charset="0"/>
              </a:rPr>
              <a:t>YEAR-ON-YEAR PERFORMANCE COMPARISON</a:t>
            </a:r>
            <a:endParaRPr lang="en-US" altLang="en-US" sz="2400" b="1" dirty="0" smtClean="0">
              <a:latin typeface="Century Gothic" pitchFamily="34" charset="0"/>
              <a:cs typeface="Arial" pitchFamily="34" charset="0"/>
            </a:endParaRPr>
          </a:p>
        </p:txBody>
      </p:sp>
      <p:sp>
        <p:nvSpPr>
          <p:cNvPr id="7171" name="Content Placeholder 2"/>
          <p:cNvSpPr>
            <a:spLocks noGrp="1"/>
          </p:cNvSpPr>
          <p:nvPr>
            <p:ph idx="1"/>
          </p:nvPr>
        </p:nvSpPr>
        <p:spPr>
          <a:xfrm>
            <a:off x="50800" y="4521199"/>
            <a:ext cx="9004300" cy="1193801"/>
          </a:xfrm>
        </p:spPr>
        <p:txBody>
          <a:bodyPr>
            <a:normAutofit fontScale="92500"/>
          </a:bodyPr>
          <a:lstStyle/>
          <a:p>
            <a:pPr>
              <a:spcBef>
                <a:spcPts val="0"/>
              </a:spcBef>
              <a:buFont typeface="Wingdings" charset="2"/>
              <a:buChar char="q"/>
            </a:pPr>
            <a:r>
              <a:rPr lang="en-ZA" altLang="en-US" sz="1800" dirty="0">
                <a:latin typeface="Century Gothic" pitchFamily="34" charset="0"/>
              </a:rPr>
              <a:t>Compared to the past three FYs, the </a:t>
            </a:r>
            <a:r>
              <a:rPr lang="en-ZA" altLang="en-US" sz="1800" dirty="0" smtClean="0">
                <a:latin typeface="Century Gothic" pitchFamily="34" charset="0"/>
              </a:rPr>
              <a:t>Dept. is on an </a:t>
            </a:r>
            <a:r>
              <a:rPr lang="en-ZA" altLang="en-US" sz="1800" u="sng" dirty="0" smtClean="0">
                <a:latin typeface="Century Gothic" pitchFamily="34" charset="0"/>
              </a:rPr>
              <a:t>upward trend</a:t>
            </a:r>
            <a:r>
              <a:rPr lang="en-ZA" altLang="en-US" sz="1800" dirty="0" smtClean="0">
                <a:latin typeface="Century Gothic" pitchFamily="34" charset="0"/>
              </a:rPr>
              <a:t> of 44%, which </a:t>
            </a:r>
            <a:r>
              <a:rPr lang="en-ZA" altLang="en-US" sz="1800" u="sng" dirty="0" smtClean="0">
                <a:latin typeface="Century Gothic" pitchFamily="34" charset="0"/>
              </a:rPr>
              <a:t>equals</a:t>
            </a:r>
            <a:r>
              <a:rPr lang="en-ZA" altLang="en-US" sz="1800" dirty="0" smtClean="0">
                <a:latin typeface="Century Gothic" pitchFamily="34" charset="0"/>
              </a:rPr>
              <a:t> its </a:t>
            </a:r>
            <a:r>
              <a:rPr lang="en-ZA" altLang="en-US" sz="1800" u="sng" dirty="0" smtClean="0">
                <a:latin typeface="Century Gothic" pitchFamily="34" charset="0"/>
              </a:rPr>
              <a:t>highest performance achieved</a:t>
            </a:r>
            <a:r>
              <a:rPr lang="en-ZA" altLang="en-US" sz="1800" dirty="0" smtClean="0">
                <a:latin typeface="Century Gothic" pitchFamily="34" charset="0"/>
              </a:rPr>
              <a:t> for Q2, last met in the FY 2012/13.</a:t>
            </a:r>
            <a:endParaRPr lang="en-ZA" altLang="en-US" sz="1800" dirty="0">
              <a:latin typeface="Century Gothic" pitchFamily="34" charset="0"/>
            </a:endParaRPr>
          </a:p>
          <a:p>
            <a:pPr>
              <a:spcBef>
                <a:spcPts val="0"/>
              </a:spcBef>
              <a:buFont typeface="Wingdings" charset="2"/>
              <a:buChar char="q"/>
            </a:pPr>
            <a:r>
              <a:rPr lang="en-ZA" altLang="en-US" sz="1800" dirty="0" smtClean="0">
                <a:latin typeface="Century Gothic" pitchFamily="34" charset="0"/>
              </a:rPr>
              <a:t>The performance also represent an </a:t>
            </a:r>
            <a:r>
              <a:rPr lang="en-ZA" altLang="en-US" sz="1800" u="sng" dirty="0" smtClean="0">
                <a:latin typeface="Century Gothic" pitchFamily="34" charset="0"/>
              </a:rPr>
              <a:t>improvement</a:t>
            </a:r>
            <a:r>
              <a:rPr lang="en-ZA" altLang="en-US" sz="1800" dirty="0" smtClean="0">
                <a:latin typeface="Century Gothic" pitchFamily="34" charset="0"/>
              </a:rPr>
              <a:t> on the </a:t>
            </a:r>
            <a:r>
              <a:rPr lang="en-ZA" altLang="en-US" sz="1800" u="sng" dirty="0" smtClean="0">
                <a:latin typeface="Century Gothic" pitchFamily="34" charset="0"/>
              </a:rPr>
              <a:t>expected Q2 average YOY performance</a:t>
            </a:r>
            <a:r>
              <a:rPr lang="en-ZA" altLang="en-US" sz="1800" dirty="0" smtClean="0">
                <a:latin typeface="Century Gothic" pitchFamily="34" charset="0"/>
              </a:rPr>
              <a:t> of </a:t>
            </a:r>
            <a:r>
              <a:rPr lang="en-ZA" altLang="en-US" sz="1800" u="sng" dirty="0" smtClean="0">
                <a:latin typeface="Century Gothic" pitchFamily="34" charset="0"/>
              </a:rPr>
              <a:t>29%</a:t>
            </a:r>
            <a:r>
              <a:rPr lang="en-ZA" altLang="en-US" sz="1800" dirty="0" smtClean="0">
                <a:latin typeface="Century Gothic" pitchFamily="34" charset="0"/>
              </a:rPr>
              <a:t> (</a:t>
            </a:r>
            <a:r>
              <a:rPr lang="en-ZA" altLang="en-US" sz="1800" i="1" dirty="0" smtClean="0">
                <a:latin typeface="Century Gothic" pitchFamily="34" charset="0"/>
              </a:rPr>
              <a:t>see next slide</a:t>
            </a:r>
            <a:r>
              <a:rPr lang="en-ZA" altLang="en-US" sz="1800" dirty="0" smtClean="0">
                <a:latin typeface="Century Gothic" pitchFamily="34" charset="0"/>
              </a:rPr>
              <a:t>).</a:t>
            </a:r>
          </a:p>
        </p:txBody>
      </p:sp>
      <p:graphicFrame>
        <p:nvGraphicFramePr>
          <p:cNvPr id="7" name="Chart 6"/>
          <p:cNvGraphicFramePr>
            <a:graphicFrameLocks/>
          </p:cNvGraphicFramePr>
          <p:nvPr>
            <p:extLst>
              <p:ext uri="{D42A27DB-BD31-4B8C-83A1-F6EECF244321}">
                <p14:modId xmlns:p14="http://schemas.microsoft.com/office/powerpoint/2010/main" xmlns="" val="639841818"/>
              </p:ext>
            </p:extLst>
          </p:nvPr>
        </p:nvGraphicFramePr>
        <p:xfrm>
          <a:off x="219919" y="572346"/>
          <a:ext cx="8669438" cy="39469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1083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31800" y="212574"/>
            <a:ext cx="8242300" cy="437087"/>
          </a:xfrm>
          <a:noFill/>
        </p:spPr>
        <p:txBody>
          <a:bodyPr>
            <a:noAutofit/>
          </a:bodyPr>
          <a:lstStyle/>
          <a:p>
            <a:pPr algn="ctr" eaLnBrk="1" hangingPunct="1"/>
            <a:r>
              <a:rPr lang="en-ZA" altLang="en-US" sz="2400" b="1" dirty="0" smtClean="0">
                <a:latin typeface="Century Gothic" pitchFamily="34" charset="0"/>
                <a:cs typeface="Arial" pitchFamily="34" charset="0"/>
              </a:rPr>
              <a:t>YEAR-ON-YEAR AVERAGE QUARTERLY PERFORMANCE</a:t>
            </a:r>
            <a:endParaRPr lang="en-US" altLang="en-US" sz="2400" b="1" dirty="0" smtClean="0">
              <a:latin typeface="Century Gothic" pitchFamily="34" charset="0"/>
              <a:cs typeface="Arial" pitchFamily="34" charset="0"/>
            </a:endParaRPr>
          </a:p>
        </p:txBody>
      </p:sp>
      <p:sp>
        <p:nvSpPr>
          <p:cNvPr id="7171" name="Content Placeholder 2"/>
          <p:cNvSpPr>
            <a:spLocks noGrp="1"/>
          </p:cNvSpPr>
          <p:nvPr>
            <p:ph idx="1"/>
          </p:nvPr>
        </p:nvSpPr>
        <p:spPr>
          <a:xfrm>
            <a:off x="102633" y="3886788"/>
            <a:ext cx="8901667" cy="1860012"/>
          </a:xfrm>
        </p:spPr>
        <p:txBody>
          <a:bodyPr>
            <a:normAutofit lnSpcReduction="10000"/>
          </a:bodyPr>
          <a:lstStyle/>
          <a:p>
            <a:pPr algn="just">
              <a:lnSpc>
                <a:spcPct val="90000"/>
              </a:lnSpc>
              <a:buFont typeface="Wingdings" charset="2"/>
              <a:buChar char="q"/>
            </a:pPr>
            <a:r>
              <a:rPr lang="en-ZA" altLang="en-US" sz="1600" dirty="0" smtClean="0">
                <a:latin typeface="Century Gothic" pitchFamily="34" charset="0"/>
              </a:rPr>
              <a:t>The graph shows typical </a:t>
            </a:r>
            <a:r>
              <a:rPr lang="en-ZA" altLang="en-US" sz="1600" u="sng" dirty="0" smtClean="0">
                <a:latin typeface="Century Gothic" pitchFamily="34" charset="0"/>
              </a:rPr>
              <a:t>average YOY performance</a:t>
            </a:r>
            <a:r>
              <a:rPr lang="en-ZA" altLang="en-US" sz="1600" dirty="0" smtClean="0">
                <a:latin typeface="Century Gothic" pitchFamily="34" charset="0"/>
              </a:rPr>
              <a:t> across the 4 quarters (over the past three FYs).</a:t>
            </a:r>
          </a:p>
          <a:p>
            <a:pPr algn="just">
              <a:lnSpc>
                <a:spcPct val="90000"/>
              </a:lnSpc>
              <a:buFont typeface="Wingdings" charset="2"/>
              <a:buChar char="q"/>
            </a:pPr>
            <a:r>
              <a:rPr lang="en-ZA" altLang="en-US" sz="1600" dirty="0" smtClean="0">
                <a:latin typeface="Century Gothic" pitchFamily="34" charset="0"/>
              </a:rPr>
              <a:t>Historically the Dept. has had a </a:t>
            </a:r>
            <a:r>
              <a:rPr lang="en-ZA" altLang="en-US" sz="1600" u="sng" dirty="0" smtClean="0">
                <a:latin typeface="Century Gothic" pitchFamily="34" charset="0"/>
              </a:rPr>
              <a:t>strong Q1 performance (50%+)</a:t>
            </a:r>
            <a:r>
              <a:rPr lang="en-ZA" altLang="en-US" sz="1600" dirty="0" smtClean="0">
                <a:latin typeface="Century Gothic" pitchFamily="34" charset="0"/>
              </a:rPr>
              <a:t>, though Q1 of current FY (33%) was an exception.</a:t>
            </a:r>
          </a:p>
          <a:p>
            <a:pPr algn="just">
              <a:lnSpc>
                <a:spcPct val="90000"/>
              </a:lnSpc>
              <a:buFont typeface="Wingdings" charset="2"/>
              <a:buChar char="q"/>
            </a:pPr>
            <a:r>
              <a:rPr lang="en-ZA" altLang="en-US" sz="1600" dirty="0" smtClean="0">
                <a:latin typeface="Century Gothic" pitchFamily="34" charset="0"/>
              </a:rPr>
              <a:t>Trends show that </a:t>
            </a:r>
            <a:r>
              <a:rPr lang="en-ZA" altLang="en-US" sz="1600" u="sng" dirty="0" smtClean="0">
                <a:latin typeface="Century Gothic" pitchFamily="34" charset="0"/>
              </a:rPr>
              <a:t>Q2 is consistently a slow performing quarter</a:t>
            </a:r>
            <a:r>
              <a:rPr lang="en-ZA" altLang="en-US" sz="1600" dirty="0" smtClean="0">
                <a:latin typeface="Century Gothic" pitchFamily="34" charset="0"/>
              </a:rPr>
              <a:t> (why is this?), though as per previous slide, Q2 of current FY represent the best achievement for Q2.</a:t>
            </a:r>
          </a:p>
          <a:p>
            <a:pPr algn="just">
              <a:lnSpc>
                <a:spcPct val="90000"/>
              </a:lnSpc>
              <a:buFont typeface="Wingdings" charset="2"/>
              <a:buChar char="q"/>
            </a:pPr>
            <a:r>
              <a:rPr lang="en-ZA" altLang="en-US" sz="1600" dirty="0" smtClean="0">
                <a:latin typeface="Century Gothic" pitchFamily="34" charset="0"/>
              </a:rPr>
              <a:t>To make up in quarters 3 and 4, the Dept. needs to </a:t>
            </a:r>
            <a:r>
              <a:rPr lang="en-ZA" altLang="en-US" sz="1600" b="1" u="sng" dirty="0" smtClean="0">
                <a:latin typeface="Century Gothic" pitchFamily="34" charset="0"/>
              </a:rPr>
              <a:t>over-achieve</a:t>
            </a:r>
            <a:r>
              <a:rPr lang="en-ZA" altLang="en-US" sz="1600" dirty="0" smtClean="0">
                <a:latin typeface="Century Gothic" pitchFamily="34" charset="0"/>
              </a:rPr>
              <a:t> in order to address any </a:t>
            </a:r>
            <a:r>
              <a:rPr lang="en-ZA" altLang="en-US" sz="1600" u="sng" dirty="0" smtClean="0">
                <a:latin typeface="Century Gothic" pitchFamily="34" charset="0"/>
              </a:rPr>
              <a:t>shortfalls</a:t>
            </a:r>
            <a:r>
              <a:rPr lang="en-ZA" altLang="en-US" sz="1600" dirty="0" smtClean="0">
                <a:latin typeface="Century Gothic" pitchFamily="34" charset="0"/>
              </a:rPr>
              <a:t> (which will count towards Cumulative and Annual achievements).</a:t>
            </a:r>
          </a:p>
        </p:txBody>
      </p:sp>
      <p:graphicFrame>
        <p:nvGraphicFramePr>
          <p:cNvPr id="7" name="Chart 6"/>
          <p:cNvGraphicFramePr>
            <a:graphicFrameLocks/>
          </p:cNvGraphicFramePr>
          <p:nvPr>
            <p:extLst>
              <p:ext uri="{D42A27DB-BD31-4B8C-83A1-F6EECF244321}">
                <p14:modId xmlns:p14="http://schemas.microsoft.com/office/powerpoint/2010/main" xmlns="" val="126885859"/>
              </p:ext>
            </p:extLst>
          </p:nvPr>
        </p:nvGraphicFramePr>
        <p:xfrm>
          <a:off x="217282" y="649661"/>
          <a:ext cx="8570457" cy="31601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15043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22950</TotalTime>
  <Words>6338</Words>
  <Application>Microsoft Office PowerPoint</Application>
  <PresentationFormat>On-screen Show (4:3)</PresentationFormat>
  <Paragraphs>1259</Paragraphs>
  <Slides>45</Slides>
  <Notes>28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Theme2</vt:lpstr>
      <vt:lpstr>Slide 1</vt:lpstr>
      <vt:lpstr>PRESENTATION OUTLINE</vt:lpstr>
      <vt:lpstr>  THE LEGEND  </vt:lpstr>
      <vt:lpstr>STRATEGIC GOALS</vt:lpstr>
      <vt:lpstr>SUMMARY OF Q2 PERFORMANCE</vt:lpstr>
      <vt:lpstr>MID-YEAR PROGRAMME PERFORMANCE</vt:lpstr>
      <vt:lpstr>PROGRAMME PERFORMANCE COMPARISONS</vt:lpstr>
      <vt:lpstr>YEAR-ON-YEAR PERFORMANCE COMPARISON</vt:lpstr>
      <vt:lpstr>YEAR-ON-YEAR AVERAGE QUARTERLY PERFORMANCE</vt:lpstr>
      <vt:lpstr>Slide 10</vt:lpstr>
      <vt:lpstr>Slide 11</vt:lpstr>
      <vt:lpstr>Slide 12</vt:lpstr>
      <vt:lpstr>Slide 13</vt:lpstr>
      <vt:lpstr>PROGRAMME 1 OVERALL PERFORMANCE RATING </vt:lpstr>
      <vt:lpstr>Slide 15</vt:lpstr>
      <vt:lpstr>Slide 16</vt:lpstr>
      <vt:lpstr>Slide 17</vt:lpstr>
      <vt:lpstr>Slide 18</vt:lpstr>
      <vt:lpstr>Slide 19</vt:lpstr>
      <vt:lpstr>Slide 20</vt:lpstr>
      <vt:lpstr>Slide 21</vt:lpstr>
      <vt:lpstr>Slide 22</vt:lpstr>
      <vt:lpstr>PROGRAMME 2 OVERALL PERFORMANCE RATING </vt:lpstr>
      <vt:lpstr>Slide 24</vt:lpstr>
      <vt:lpstr>Slide 25</vt:lpstr>
      <vt:lpstr>Slide 26</vt:lpstr>
      <vt:lpstr>Slide 27</vt:lpstr>
      <vt:lpstr>PROGRAMME 3 OVERALL PERFORMANCE RATING </vt:lpstr>
      <vt:lpstr>Slide 29</vt:lpstr>
      <vt:lpstr>Slide 30</vt:lpstr>
      <vt:lpstr>PROGRAMME 4 OVERALL PERFORMANCE RATING </vt:lpstr>
      <vt:lpstr>Slide 32</vt:lpstr>
      <vt:lpstr>Slide 33</vt:lpstr>
      <vt:lpstr>Slide 34</vt:lpstr>
      <vt:lpstr>Slide 35</vt:lpstr>
      <vt:lpstr>Slide 36</vt:lpstr>
      <vt:lpstr>LRD OVERALL PERFORMANCE RATING </vt:lpstr>
      <vt:lpstr>Slide 38</vt:lpstr>
      <vt:lpstr>Slide 39</vt:lpstr>
      <vt:lpstr>Slide 40</vt:lpstr>
      <vt:lpstr>LTA OVERALL PERFORMANCE RATING </vt:lpstr>
      <vt:lpstr>PROGRAMME 5 OVERALL PERFORMANCE RATING</vt:lpstr>
      <vt:lpstr>OVERALL PROGRAMME PERFORMANCE SUMMARY</vt:lpstr>
      <vt:lpstr>WAY-FORWARD</vt:lpstr>
      <vt:lpstr>Slide 45</vt:lpstr>
    </vt:vector>
  </TitlesOfParts>
  <Company>DRDLR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Madoda Hlongwane</dc:creator>
  <cp:lastModifiedBy>PUMZA</cp:lastModifiedBy>
  <cp:revision>1586</cp:revision>
  <cp:lastPrinted>2015-08-20T03:20:55Z</cp:lastPrinted>
  <dcterms:created xsi:type="dcterms:W3CDTF">2015-03-30T04:19:15Z</dcterms:created>
  <dcterms:modified xsi:type="dcterms:W3CDTF">2016-02-22T11:44:00Z</dcterms:modified>
</cp:coreProperties>
</file>