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37" r:id="rId3"/>
  </p:sldMasterIdLst>
  <p:notesMasterIdLst>
    <p:notesMasterId r:id="rId13"/>
  </p:notesMasterIdLst>
  <p:handoutMasterIdLst>
    <p:handoutMasterId r:id="rId14"/>
  </p:handoutMasterIdLst>
  <p:sldIdLst>
    <p:sldId id="408" r:id="rId4"/>
    <p:sldId id="454" r:id="rId5"/>
    <p:sldId id="544" r:id="rId6"/>
    <p:sldId id="549" r:id="rId7"/>
    <p:sldId id="548" r:id="rId8"/>
    <p:sldId id="556" r:id="rId9"/>
    <p:sldId id="557" r:id="rId10"/>
    <p:sldId id="558" r:id="rId11"/>
    <p:sldId id="299" r:id="rId12"/>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795" autoAdjust="0"/>
    <p:restoredTop sz="95363" autoAdjust="0"/>
  </p:normalViewPr>
  <p:slideViewPr>
    <p:cSldViewPr>
      <p:cViewPr varScale="1">
        <p:scale>
          <a:sx n="112" d="100"/>
          <a:sy n="112" d="100"/>
        </p:scale>
        <p:origin x="-1584" y="-84"/>
      </p:cViewPr>
      <p:guideLst>
        <p:guide orient="horz" pos="2160"/>
        <p:guide pos="2880"/>
      </p:guideLst>
    </p:cSldViewPr>
  </p:slideViewPr>
  <p:outlineViewPr>
    <p:cViewPr>
      <p:scale>
        <a:sx n="33" d="100"/>
        <a:sy n="33" d="100"/>
      </p:scale>
      <p:origin x="0" y="267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a:p>
        </p:txBody>
      </p:sp>
      <p:sp>
        <p:nvSpPr>
          <p:cNvPr id="3" name="Date Placeholder 2"/>
          <p:cNvSpPr>
            <a:spLocks noGrp="1"/>
          </p:cNvSpPr>
          <p:nvPr>
            <p:ph type="dt" sz="quarter" idx="1"/>
          </p:nvPr>
        </p:nvSpPr>
        <p:spPr>
          <a:xfrm>
            <a:off x="3849689" y="0"/>
            <a:ext cx="2946400" cy="49688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367659F-3153-40B8-ACDB-1BAECFBD19A2}" type="datetimeFigureOut">
              <a:rPr lang="en-ZA"/>
              <a:pPr>
                <a:defRPr/>
              </a:pPr>
              <a:t>2016/02/18</a:t>
            </a:fld>
            <a:endParaRPr lang="en-ZA"/>
          </a:p>
        </p:txBody>
      </p:sp>
      <p:sp>
        <p:nvSpPr>
          <p:cNvPr id="4" name="Footer Placeholder 3"/>
          <p:cNvSpPr>
            <a:spLocks noGrp="1"/>
          </p:cNvSpPr>
          <p:nvPr>
            <p:ph type="ftr" sz="quarter" idx="2"/>
          </p:nvPr>
        </p:nvSpPr>
        <p:spPr>
          <a:xfrm>
            <a:off x="1"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a:p>
        </p:txBody>
      </p:sp>
      <p:sp>
        <p:nvSpPr>
          <p:cNvPr id="5" name="Slide Number Placeholder 4"/>
          <p:cNvSpPr>
            <a:spLocks noGrp="1"/>
          </p:cNvSpPr>
          <p:nvPr>
            <p:ph type="sldNum" sz="quarter" idx="3"/>
          </p:nvPr>
        </p:nvSpPr>
        <p:spPr>
          <a:xfrm>
            <a:off x="3849689"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92880F4-DE8F-444E-BA3E-2FCB6FEDDB8E}" type="slidenum">
              <a:rPr lang="en-ZA"/>
              <a:pPr>
                <a:defRPr/>
              </a:pPr>
              <a:t>‹#›</a:t>
            </a:fld>
            <a:endParaRPr lang="en-ZA"/>
          </a:p>
        </p:txBody>
      </p:sp>
    </p:spTree>
    <p:extLst>
      <p:ext uri="{BB962C8B-B14F-4D97-AF65-F5344CB8AC3E}">
        <p14:creationId xmlns:p14="http://schemas.microsoft.com/office/powerpoint/2010/main" xmlns="" val="2751264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889"/>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a:p>
        </p:txBody>
      </p:sp>
      <p:sp>
        <p:nvSpPr>
          <p:cNvPr id="3" name="Date Placeholder 2"/>
          <p:cNvSpPr>
            <a:spLocks noGrp="1"/>
          </p:cNvSpPr>
          <p:nvPr>
            <p:ph type="dt" idx="1"/>
          </p:nvPr>
        </p:nvSpPr>
        <p:spPr>
          <a:xfrm>
            <a:off x="3849689" y="0"/>
            <a:ext cx="2946400" cy="496889"/>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0771E3E-4935-46BB-B41A-9D08E5F1CD34}" type="datetimeFigureOut">
              <a:rPr lang="en-ZA"/>
              <a:pPr>
                <a:defRPr/>
              </a:pPr>
              <a:t>2016/02/18</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ZA" noProof="0"/>
          </a:p>
        </p:txBody>
      </p:sp>
      <p:sp>
        <p:nvSpPr>
          <p:cNvPr id="5" name="Notes Placeholder 4"/>
          <p:cNvSpPr>
            <a:spLocks noGrp="1"/>
          </p:cNvSpPr>
          <p:nvPr>
            <p:ph type="body" sz="quarter" idx="3"/>
          </p:nvPr>
        </p:nvSpPr>
        <p:spPr>
          <a:xfrm>
            <a:off x="679451" y="4714875"/>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a:p>
        </p:txBody>
      </p:sp>
      <p:sp>
        <p:nvSpPr>
          <p:cNvPr id="6" name="Footer Placeholder 5"/>
          <p:cNvSpPr>
            <a:spLocks noGrp="1"/>
          </p:cNvSpPr>
          <p:nvPr>
            <p:ph type="ftr" sz="quarter" idx="4"/>
          </p:nvPr>
        </p:nvSpPr>
        <p:spPr>
          <a:xfrm>
            <a:off x="1"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a:p>
        </p:txBody>
      </p:sp>
      <p:sp>
        <p:nvSpPr>
          <p:cNvPr id="7" name="Slide Number Placeholder 6"/>
          <p:cNvSpPr>
            <a:spLocks noGrp="1"/>
          </p:cNvSpPr>
          <p:nvPr>
            <p:ph type="sldNum" sz="quarter" idx="5"/>
          </p:nvPr>
        </p:nvSpPr>
        <p:spPr>
          <a:xfrm>
            <a:off x="3849689"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3C12D0B-6022-4B75-B4F7-856063698446}" type="slidenum">
              <a:rPr lang="en-ZA"/>
              <a:pPr>
                <a:defRPr/>
              </a:pPr>
              <a:t>‹#›</a:t>
            </a:fld>
            <a:endParaRPr lang="en-ZA"/>
          </a:p>
        </p:txBody>
      </p:sp>
    </p:spTree>
    <p:extLst>
      <p:ext uri="{BB962C8B-B14F-4D97-AF65-F5344CB8AC3E}">
        <p14:creationId xmlns:p14="http://schemas.microsoft.com/office/powerpoint/2010/main" xmlns="" val="20667177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5E6E32BC-3321-40C5-9A71-DA90E6C7B766}" type="datetime1">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D0D14287-7017-4473-9B90-F67E35C3511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4DB34BBB-BD89-4E0A-B8B4-6C0716225017}" type="datetime1">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F6128BF2-B12B-41ED-9662-7CEDD4A3E57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B92BEB95-1D91-457A-BC6A-0DD1615B1EE5}" type="datetime1">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7C424329-4BBA-4E65-9357-3194C8E71B7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823ED4A3-AAFA-473D-89F3-D561BD795F3C}" type="datetime1">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AC6C0DB6-F96D-4DFE-8FB9-7D1998D7269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6CD0435E-D112-441C-9642-10DD15ED98B3}" type="datetime1">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5FC281BE-2EF7-492F-92D0-61475F29644F}"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2E71E2DD-B2CD-4B9E-BE1B-1844FED10FD8}" type="datetime1">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17B62EF4-CD42-4540-B676-251A2E41E06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2868F3E2-AA10-40AB-8D2D-F1FB75F339B6}" type="datetime1">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2721D804-62C8-4FE3-8B24-AFB94E82F9D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8F92BB5E-CB56-4F35-8B19-FBA026B8E8B4}" type="datetime1">
              <a:rPr lang="en-US"/>
              <a:pPr>
                <a:defRPr/>
              </a:pPr>
              <a:t>2/18/2016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1A7957B4-F0E9-4178-9290-7078FF736AB3}"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7DC334E2-F881-4ED0-A348-A5F3ED79281C}" type="datetime1">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002BF218-ACB0-4DD1-BCFE-FC35CBF5269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743C4705-05E0-405C-AD5A-2ED43EA83CC8}" type="datetime1">
              <a:rPr lang="en-US"/>
              <a:pPr>
                <a:defRPr/>
              </a:pPr>
              <a:t>2/18/2016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F2E0B7DB-1248-414D-8231-9B5B68768775}"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0EAF2233-EA35-4F2B-81CA-142F0E81F595}" type="datetime1">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8D651D7A-3162-4B56-9384-644BAEC512C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2A7CBAA9-8F8E-44F4-B8AC-FD09569C11B5}" type="datetime1">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A664A33D-2504-4F0A-93A3-4851EB5B265A}"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111" charset="0"/>
                <a:ea typeface="+mn-ea"/>
                <a:cs typeface="+mn-cs"/>
              </a:defRPr>
            </a:lvl1pPr>
          </a:lstStyle>
          <a:p>
            <a:pPr>
              <a:defRPr/>
            </a:pPr>
            <a:fld id="{F23F4ACC-25E5-4AA0-870E-FFE33961A17D}" type="datetime1">
              <a:rPr lang="en-US"/>
              <a:pPr>
                <a:defRPr/>
              </a:pPr>
              <a:t>2/18/2016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111" charset="0"/>
                <a:ea typeface="+mn-ea"/>
                <a:cs typeface="+mn-cs"/>
              </a:defRPr>
            </a:lvl1pPr>
          </a:lstStyle>
          <a:p>
            <a:pPr>
              <a:defRPr/>
            </a:pPr>
            <a:fld id="{565E95A6-C147-4B09-8831-FA5771BFDCD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D7C5D08-A29E-4C61-A903-75A5B6C6177F}" type="datetime1">
              <a:rPr lang="en-US" altLang="en-US"/>
              <a:pPr/>
              <a:t>2/18/2016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5CC94D1D-501F-4A8C-B19D-FAD54FA0C137}" type="slidenum">
              <a:rPr lang="en-US" altLang="en-US"/>
              <a:pPr/>
              <a:t>‹#›</a:t>
            </a:fld>
            <a:endParaRPr lang="en-US" altLang="en-US" dirty="0"/>
          </a:p>
        </p:txBody>
      </p:sp>
    </p:spTree>
    <p:extLst>
      <p:ext uri="{BB962C8B-B14F-4D97-AF65-F5344CB8AC3E}">
        <p14:creationId xmlns:p14="http://schemas.microsoft.com/office/powerpoint/2010/main" xmlns="" val="27113116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altLang="en-US" dirty="0" smtClean="0"/>
              <a:t>14/11/2014</a:t>
            </a:r>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 Etienne- Mazars</a:t>
            </a:r>
            <a:endParaRPr lang="en-US" dirty="0"/>
          </a:p>
        </p:txBody>
      </p:sp>
      <p:sp>
        <p:nvSpPr>
          <p:cNvPr id="6" name="Slide Number Placeholder 5"/>
          <p:cNvSpPr>
            <a:spLocks noGrp="1"/>
          </p:cNvSpPr>
          <p:nvPr>
            <p:ph type="sldNum" sz="quarter" idx="12"/>
          </p:nvPr>
        </p:nvSpPr>
        <p:spPr/>
        <p:txBody>
          <a:bodyPr/>
          <a:lstStyle>
            <a:lvl1pPr>
              <a:defRPr/>
            </a:lvl1pPr>
          </a:lstStyle>
          <a:p>
            <a:fld id="{8DADFB4D-B1BC-44D4-B7BA-E059E306D274}" type="slidenum">
              <a:rPr lang="en-US" altLang="en-US"/>
              <a:pPr/>
              <a:t>‹#›</a:t>
            </a:fld>
            <a:endParaRPr lang="en-US" altLang="en-US" dirty="0"/>
          </a:p>
        </p:txBody>
      </p:sp>
    </p:spTree>
    <p:extLst>
      <p:ext uri="{BB962C8B-B14F-4D97-AF65-F5344CB8AC3E}">
        <p14:creationId xmlns:p14="http://schemas.microsoft.com/office/powerpoint/2010/main" xmlns="" val="32195741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DE0CC58E-7A19-4F55-B7A4-CECB6BB83B7D}" type="datetime1">
              <a:rPr lang="en-US" altLang="en-US"/>
              <a:pPr/>
              <a:t>2/18/2016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2A0924D9-3D77-4B25-A0E2-18D52C18E315}" type="slidenum">
              <a:rPr lang="en-US" altLang="en-US"/>
              <a:pPr/>
              <a:t>‹#›</a:t>
            </a:fld>
            <a:endParaRPr lang="en-US" altLang="en-US" dirty="0"/>
          </a:p>
        </p:txBody>
      </p:sp>
    </p:spTree>
    <p:extLst>
      <p:ext uri="{BB962C8B-B14F-4D97-AF65-F5344CB8AC3E}">
        <p14:creationId xmlns:p14="http://schemas.microsoft.com/office/powerpoint/2010/main" xmlns="" val="2121345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39E2074C-4D02-404A-8C73-B552C316F1B2}" type="datetime1">
              <a:rPr lang="en-US" altLang="en-US"/>
              <a:pPr/>
              <a:t>2/18/2016</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35AE82F9-5DD7-419D-9875-3728BE8EBF45}" type="slidenum">
              <a:rPr lang="en-US" altLang="en-US"/>
              <a:pPr/>
              <a:t>‹#›</a:t>
            </a:fld>
            <a:endParaRPr lang="en-US" altLang="en-US" dirty="0"/>
          </a:p>
        </p:txBody>
      </p:sp>
    </p:spTree>
    <p:extLst>
      <p:ext uri="{BB962C8B-B14F-4D97-AF65-F5344CB8AC3E}">
        <p14:creationId xmlns:p14="http://schemas.microsoft.com/office/powerpoint/2010/main" xmlns="" val="23007549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2C53D178-5E20-48A1-AC95-25F63E308F48}" type="datetime1">
              <a:rPr lang="en-US" altLang="en-US"/>
              <a:pPr/>
              <a:t>2/18/2016</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3894FB7E-A197-4A2E-B68C-09E712A04940}" type="slidenum">
              <a:rPr lang="en-US" altLang="en-US"/>
              <a:pPr/>
              <a:t>‹#›</a:t>
            </a:fld>
            <a:endParaRPr lang="en-US" altLang="en-US" dirty="0"/>
          </a:p>
        </p:txBody>
      </p:sp>
    </p:spTree>
    <p:extLst>
      <p:ext uri="{BB962C8B-B14F-4D97-AF65-F5344CB8AC3E}">
        <p14:creationId xmlns:p14="http://schemas.microsoft.com/office/powerpoint/2010/main" xmlns="" val="28967065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2A1B7E2-24B1-47B2-9720-9F9E460C926A}" type="datetime1">
              <a:rPr lang="en-US" altLang="en-US"/>
              <a:pPr/>
              <a:t>2/18/2016</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392C3B27-F442-4183-9EEE-8E04CFC4689F}" type="slidenum">
              <a:rPr lang="en-US" altLang="en-US"/>
              <a:pPr/>
              <a:t>‹#›</a:t>
            </a:fld>
            <a:endParaRPr lang="en-US" altLang="en-US" dirty="0"/>
          </a:p>
        </p:txBody>
      </p:sp>
    </p:spTree>
    <p:extLst>
      <p:ext uri="{BB962C8B-B14F-4D97-AF65-F5344CB8AC3E}">
        <p14:creationId xmlns:p14="http://schemas.microsoft.com/office/powerpoint/2010/main" xmlns="" val="39532585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DE931A2C-C66D-402E-91F9-628B6E7FE6AD}" type="datetime1">
              <a:rPr lang="en-US" altLang="en-US"/>
              <a:pPr/>
              <a:t>2/18/2016</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B4FC8E50-D53F-48B8-A275-CBEE1562B46E}" type="slidenum">
              <a:rPr lang="en-US" altLang="en-US"/>
              <a:pPr/>
              <a:t>‹#›</a:t>
            </a:fld>
            <a:endParaRPr lang="en-US" altLang="en-US" dirty="0"/>
          </a:p>
        </p:txBody>
      </p:sp>
    </p:spTree>
    <p:extLst>
      <p:ext uri="{BB962C8B-B14F-4D97-AF65-F5344CB8AC3E}">
        <p14:creationId xmlns:p14="http://schemas.microsoft.com/office/powerpoint/2010/main" xmlns="" val="22534054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0ED96212-3956-498F-A6F0-E8CCE3B145E8}" type="datetime1">
              <a:rPr lang="en-US" altLang="en-US"/>
              <a:pPr/>
              <a:t>2/18/2016</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60EDA964-CB1B-4126-A621-6B9EDB43024B}" type="slidenum">
              <a:rPr lang="en-US" altLang="en-US"/>
              <a:pPr/>
              <a:t>‹#›</a:t>
            </a:fld>
            <a:endParaRPr lang="en-US" altLang="en-US" dirty="0"/>
          </a:p>
        </p:txBody>
      </p:sp>
    </p:spTree>
    <p:extLst>
      <p:ext uri="{BB962C8B-B14F-4D97-AF65-F5344CB8AC3E}">
        <p14:creationId xmlns:p14="http://schemas.microsoft.com/office/powerpoint/2010/main" xmlns="" val="39680033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25F13611-135A-4B8D-AB7F-A51E0F71792D}" type="datetime1">
              <a:rPr lang="en-US" altLang="en-US"/>
              <a:pPr/>
              <a:t>2/18/2016</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32F1C81-FBEB-48B6-931B-6B7AE3256713}" type="slidenum">
              <a:rPr lang="en-US" altLang="en-US"/>
              <a:pPr/>
              <a:t>‹#›</a:t>
            </a:fld>
            <a:endParaRPr lang="en-US" altLang="en-US" dirty="0"/>
          </a:p>
        </p:txBody>
      </p:sp>
    </p:spTree>
    <p:extLst>
      <p:ext uri="{BB962C8B-B14F-4D97-AF65-F5344CB8AC3E}">
        <p14:creationId xmlns:p14="http://schemas.microsoft.com/office/powerpoint/2010/main" xmlns="" val="2274349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9EC3F019-9047-4A30-8997-09FF3CE94E02}" type="datetime1">
              <a:rPr lang="en-US"/>
              <a:pPr>
                <a:defRPr/>
              </a:pPr>
              <a:t>2/18/2016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AC55C89F-3A7F-473D-98B3-AB57487547AE}"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100116C1-9986-4ACE-A6F0-E8F9F8BBEF14}" type="datetime1">
              <a:rPr lang="en-US" altLang="en-US"/>
              <a:pPr/>
              <a:t>2/18/2016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D3B19488-60AC-426E-AEB0-32D16F0BB45A}" type="slidenum">
              <a:rPr lang="en-US" altLang="en-US"/>
              <a:pPr/>
              <a:t>‹#›</a:t>
            </a:fld>
            <a:endParaRPr lang="en-US" altLang="en-US" dirty="0"/>
          </a:p>
        </p:txBody>
      </p:sp>
    </p:spTree>
    <p:extLst>
      <p:ext uri="{BB962C8B-B14F-4D97-AF65-F5344CB8AC3E}">
        <p14:creationId xmlns:p14="http://schemas.microsoft.com/office/powerpoint/2010/main" xmlns="" val="333191860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299FB82-E1F9-4F92-8AF9-D928E12FBC6B}" type="datetime1">
              <a:rPr lang="en-US" altLang="en-US"/>
              <a:pPr/>
              <a:t>2/18/2016</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755EB9B-1A50-406C-A6DC-5D1404BB60C7}" type="slidenum">
              <a:rPr lang="en-US" altLang="en-US"/>
              <a:pPr/>
              <a:t>‹#›</a:t>
            </a:fld>
            <a:endParaRPr lang="en-US" altLang="en-US" dirty="0"/>
          </a:p>
        </p:txBody>
      </p:sp>
    </p:spTree>
    <p:extLst>
      <p:ext uri="{BB962C8B-B14F-4D97-AF65-F5344CB8AC3E}">
        <p14:creationId xmlns:p14="http://schemas.microsoft.com/office/powerpoint/2010/main" xmlns="" val="2814660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B478C863-D216-470F-8AFA-BD40DC22D0A0}" type="datetime1">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F3DA82A1-86DA-4050-B3A7-BD96B9C3E6EF}"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6938222A-A321-4FE8-8643-EEE82D4E743E}" type="datetime1">
              <a:rPr lang="en-US"/>
              <a:pPr>
                <a:defRPr/>
              </a:pPr>
              <a:t>2/18/2016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4796CB13-5ADC-4C9C-9F6B-82D2A8D1ABCF}"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7BF2590D-C3E3-4F74-A56B-0420D5F70747}" type="datetime1">
              <a:rPr lang="en-US"/>
              <a:pPr>
                <a:defRPr/>
              </a:pPr>
              <a:t>2/18/2016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10F8076E-7943-465D-A516-D0BA670142B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D0D812BC-E544-43E6-9B5D-F09DE72C5987}" type="datetime1">
              <a:rPr lang="en-US"/>
              <a:pPr>
                <a:defRPr/>
              </a:pPr>
              <a:t>2/18/2016</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AD7181FB-0449-4275-B189-F68CFCBA4F2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B6FD2854-969D-46D4-B8BC-D01E36D908DB}" type="datetime1">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8BCF7460-A98A-4F39-B7AB-61BF5D9C7BD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fontAlgn="auto">
              <a:spcBef>
                <a:spcPts val="0"/>
              </a:spcBef>
              <a:spcAft>
                <a:spcPts val="0"/>
              </a:spcAft>
              <a:defRPr>
                <a:latin typeface="Calibri" pitchFamily="-80" charset="0"/>
              </a:defRPr>
            </a:lvl1pPr>
          </a:lstStyle>
          <a:p>
            <a:pPr>
              <a:defRPr/>
            </a:pPr>
            <a:fld id="{9DCE3BC2-90F5-492B-9E3D-681D8048B876}" type="datetime1">
              <a:rPr lang="en-US"/>
              <a:pPr>
                <a:defRPr/>
              </a:pPr>
              <a:t>2/18/2016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fontAlgn="auto">
              <a:spcBef>
                <a:spcPts val="0"/>
              </a:spcBef>
              <a:spcAft>
                <a:spcPts val="0"/>
              </a:spcAft>
              <a:defRPr>
                <a:latin typeface="Calibri" pitchFamily="-80" charset="0"/>
              </a:defRPr>
            </a:lvl1pPr>
          </a:lstStyle>
          <a:p>
            <a:pPr>
              <a:defRPr/>
            </a:pPr>
            <a:fld id="{8FBF6DB1-EE83-46F8-A1AB-E06D3274373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jpe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1.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268A4814-5B7B-4750-8650-98306D65ECD1}" type="datetime1">
              <a:rPr lang="en-US"/>
              <a:pPr>
                <a:defRPr/>
              </a:pPr>
              <a:t>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a:defRPr/>
            </a:pPr>
            <a:fld id="{9DC93F72-29F3-47B1-AA00-9B362E6876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33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ea typeface="ＭＳ Ｐゴシック"/>
                <a:cs typeface="ＭＳ Ｐゴシック"/>
              </a:defRPr>
            </a:lvl1pPr>
          </a:lstStyle>
          <a:p>
            <a:pPr>
              <a:defRPr/>
            </a:pPr>
            <a:fld id="{8DC1CCE9-7158-4100-AA75-840775CC873D}" type="datetime1">
              <a:rPr lang="en-US"/>
              <a:pPr>
                <a:defRPr/>
              </a:pPr>
              <a:t>2/18/2016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a:cs typeface="ＭＳ Ｐゴシック"/>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ea typeface="ＭＳ Ｐゴシック"/>
                <a:cs typeface="ＭＳ Ｐゴシック"/>
              </a:defRPr>
            </a:lvl1pPr>
          </a:lstStyle>
          <a:p>
            <a:pPr>
              <a:defRPr/>
            </a:pPr>
            <a:fld id="{75E7A65F-54EB-4480-95C1-CCBE433B3E4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endParaRPr lang="en-US"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endParaRPr lang="en-US"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defTabSz="457200"/>
            <a:fld id="{32E1F890-C8F4-4586-9C1A-243725DE3CB7}" type="datetime1">
              <a:rPr lang="en-US" altLang="en-US">
                <a:ea typeface="MS PGothic" pitchFamily="34" charset="-128"/>
              </a:rPr>
              <a:pPr defTabSz="457200"/>
              <a:t>2/18/2016</a:t>
            </a:fld>
            <a:endParaRPr lang="en-US" altLang="en-US" dirty="0">
              <a:ea typeface="MS PGothic"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ea typeface="ＭＳ Ｐゴシック" pitchFamily="-111" charset="-128"/>
                <a:cs typeface="ＭＳ Ｐゴシック" pitchFamily="-111" charset="-128"/>
              </a:defRPr>
            </a:lvl1pPr>
          </a:lstStyle>
          <a:p>
            <a:pPr defTabSz="457200">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pPr defTabSz="457200"/>
            <a:fld id="{577F1912-04EC-4FB1-8737-389CEEA1F77F}" type="slidenum">
              <a:rPr lang="en-US" altLang="en-US">
                <a:ea typeface="MS PGothic" pitchFamily="34" charset="-128"/>
              </a:rPr>
              <a:pPr defTabSz="457200"/>
              <a:t>‹#›</a:t>
            </a:fld>
            <a:endParaRPr lang="en-US" altLang="en-US" dirty="0">
              <a:ea typeface="MS PGothic" pitchFamily="34" charset="-128"/>
            </a:endParaRPr>
          </a:p>
        </p:txBody>
      </p:sp>
    </p:spTree>
    <p:extLst>
      <p:ext uri="{BB962C8B-B14F-4D97-AF65-F5344CB8AC3E}">
        <p14:creationId xmlns:p14="http://schemas.microsoft.com/office/powerpoint/2010/main" xmlns="" val="325072081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MS PGothic" pitchFamily="34"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MS PGothic" pitchFamily="34"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MS PGothic" pitchFamily="34"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MS PGothic" pitchFamily="34"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pitchFamily="-111"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Number Placeholder 5"/>
          <p:cNvSpPr>
            <a:spLocks noGrp="1"/>
          </p:cNvSpPr>
          <p:nvPr>
            <p:ph type="sldNum" sz="quarter" idx="12"/>
          </p:nvPr>
        </p:nvSpPr>
        <p:spPr bwMode="auto">
          <a:noFill/>
          <a:ln>
            <a:miter lim="800000"/>
            <a:headEnd/>
            <a:tailEnd/>
          </a:ln>
        </p:spPr>
        <p:txBody>
          <a:bodyPr/>
          <a:lstStyle/>
          <a:p>
            <a:pPr fontAlgn="base">
              <a:spcBef>
                <a:spcPct val="0"/>
              </a:spcBef>
              <a:spcAft>
                <a:spcPct val="0"/>
              </a:spcAft>
            </a:pPr>
            <a:fld id="{E8373B28-E839-4FC0-BFBD-7F556D32A5AE}" type="slidenum">
              <a:rPr lang="en-US" smtClean="0">
                <a:latin typeface="Calibri" pitchFamily="34" charset="0"/>
              </a:rPr>
              <a:pPr fontAlgn="base">
                <a:spcBef>
                  <a:spcPct val="0"/>
                </a:spcBef>
                <a:spcAft>
                  <a:spcPct val="0"/>
                </a:spcAft>
              </a:pPr>
              <a:t>1</a:t>
            </a:fld>
            <a:endParaRPr lang="en-US" smtClean="0">
              <a:latin typeface="Calibri" pitchFamily="34" charset="0"/>
            </a:endParaRPr>
          </a:p>
        </p:txBody>
      </p:sp>
      <p:pic>
        <p:nvPicPr>
          <p:cNvPr id="25602" name="Picture 5" descr="New_Powerpoint presentation-01.jpg"/>
          <p:cNvPicPr>
            <a:picLocks noChangeAspect="1"/>
          </p:cNvPicPr>
          <p:nvPr/>
        </p:nvPicPr>
        <p:blipFill>
          <a:blip r:embed="rId2" cstate="print"/>
          <a:srcRect/>
          <a:stretch>
            <a:fillRect/>
          </a:stretch>
        </p:blipFill>
        <p:spPr bwMode="auto">
          <a:xfrm>
            <a:off x="36512" y="27383"/>
            <a:ext cx="9144000" cy="6858001"/>
          </a:xfrm>
          <a:prstGeom prst="rect">
            <a:avLst/>
          </a:prstGeom>
          <a:noFill/>
          <a:ln w="9525">
            <a:noFill/>
            <a:miter lim="800000"/>
            <a:headEnd/>
            <a:tailEnd/>
          </a:ln>
        </p:spPr>
      </p:pic>
      <p:sp>
        <p:nvSpPr>
          <p:cNvPr id="25603" name="Title 16"/>
          <p:cNvSpPr txBox="1">
            <a:spLocks/>
          </p:cNvSpPr>
          <p:nvPr/>
        </p:nvSpPr>
        <p:spPr bwMode="auto">
          <a:xfrm>
            <a:off x="900112" y="312298"/>
            <a:ext cx="7559675" cy="2160587"/>
          </a:xfrm>
          <a:prstGeom prst="rect">
            <a:avLst/>
          </a:prstGeom>
          <a:noFill/>
          <a:ln w="9525">
            <a:noFill/>
            <a:miter lim="800000"/>
            <a:headEnd/>
            <a:tailEnd/>
          </a:ln>
        </p:spPr>
        <p:txBody>
          <a:bodyPr anchor="ctr"/>
          <a:lstStyle/>
          <a:p>
            <a:pPr algn="ctr" eaLnBrk="0" hangingPunct="0"/>
            <a:r>
              <a:rPr lang="en-ZA" b="1" dirty="0" smtClean="0"/>
              <a:t>DEPARTMENT OF LABOUR</a:t>
            </a:r>
          </a:p>
          <a:p>
            <a:pPr algn="ctr" eaLnBrk="0" hangingPunct="0"/>
            <a:r>
              <a:rPr lang="en-ZA" b="1" dirty="0" smtClean="0"/>
              <a:t>COMPENSATION FUND</a:t>
            </a:r>
            <a:endParaRPr lang="en-ZA" b="1" dirty="0"/>
          </a:p>
          <a:p>
            <a:pPr algn="ctr" eaLnBrk="0" hangingPunct="0"/>
            <a:endParaRPr lang="en-ZA" b="1" dirty="0"/>
          </a:p>
          <a:p>
            <a:pPr algn="ctr"/>
            <a:r>
              <a:rPr lang="en-ZA" b="1" dirty="0" smtClean="0"/>
              <a:t>PRESENTATION TO THE PORTFOLIO COMMITTEE OF POLICE ON </a:t>
            </a:r>
          </a:p>
          <a:p>
            <a:pPr algn="ctr"/>
            <a:r>
              <a:rPr lang="en-ZA" b="1" dirty="0" smtClean="0"/>
              <a:t>RISK FACTORS FOR POLICING</a:t>
            </a:r>
            <a:endParaRPr lang="en-ZA" b="1" dirty="0"/>
          </a:p>
        </p:txBody>
      </p:sp>
      <p:sp>
        <p:nvSpPr>
          <p:cNvPr id="25604" name="Subtitle 17"/>
          <p:cNvSpPr txBox="1">
            <a:spLocks/>
          </p:cNvSpPr>
          <p:nvPr/>
        </p:nvSpPr>
        <p:spPr bwMode="auto">
          <a:xfrm>
            <a:off x="323850" y="2836168"/>
            <a:ext cx="1905000" cy="276999"/>
          </a:xfrm>
          <a:prstGeom prst="rect">
            <a:avLst/>
          </a:prstGeom>
          <a:noFill/>
          <a:ln w="9525">
            <a:noFill/>
            <a:miter lim="800000"/>
            <a:headEnd/>
            <a:tailEnd/>
          </a:ln>
        </p:spPr>
        <p:txBody>
          <a:bodyPr>
            <a:spAutoFit/>
          </a:bodyPr>
          <a:lstStyle/>
          <a:p>
            <a:pPr defTabSz="457200">
              <a:spcBef>
                <a:spcPct val="20000"/>
              </a:spcBef>
              <a:buFont typeface="Arial" charset="0"/>
              <a:buNone/>
            </a:pPr>
            <a:r>
              <a:rPr lang="en-US" sz="1200" b="1" dirty="0" smtClean="0">
                <a:solidFill>
                  <a:srgbClr val="404040"/>
                </a:solidFill>
                <a:latin typeface="Arial Bold" pitchFamily="34" charset="0"/>
                <a:ea typeface="ＭＳ Ｐゴシック"/>
                <a:cs typeface="Arial Bold" pitchFamily="34" charset="0"/>
              </a:rPr>
              <a:t>17 FEBRUARY 2016</a:t>
            </a:r>
            <a:endParaRPr lang="en-US" sz="1200" b="1" dirty="0">
              <a:solidFill>
                <a:srgbClr val="404040"/>
              </a:solidFill>
              <a:latin typeface="Arial Bold" pitchFamily="34" charset="0"/>
              <a:ea typeface="ＭＳ Ｐゴシック"/>
              <a:cs typeface="Arial Bold"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5"/>
          <p:cNvSpPr>
            <a:spLocks noGrp="1"/>
          </p:cNvSpPr>
          <p:nvPr>
            <p:ph type="sldNum" sz="quarter" idx="12"/>
          </p:nvPr>
        </p:nvSpPr>
        <p:spPr bwMode="auto">
          <a:noFill/>
          <a:ln>
            <a:miter lim="800000"/>
            <a:headEnd/>
            <a:tailEnd/>
          </a:ln>
        </p:spPr>
        <p:txBody>
          <a:bodyPr/>
          <a:lstStyle/>
          <a:p>
            <a:pPr fontAlgn="base">
              <a:spcBef>
                <a:spcPct val="0"/>
              </a:spcBef>
              <a:spcAft>
                <a:spcPct val="0"/>
              </a:spcAft>
            </a:pPr>
            <a:fld id="{DC0DF323-88B9-47ED-8A48-022DF258382B}" type="slidenum">
              <a:rPr lang="en-US" smtClean="0">
                <a:latin typeface="Calibri" pitchFamily="34" charset="0"/>
              </a:rPr>
              <a:pPr fontAlgn="base">
                <a:spcBef>
                  <a:spcPct val="0"/>
                </a:spcBef>
                <a:spcAft>
                  <a:spcPct val="0"/>
                </a:spcAft>
              </a:pPr>
              <a:t>2</a:t>
            </a:fld>
            <a:endParaRPr lang="en-US" smtClean="0">
              <a:latin typeface="Calibri" pitchFamily="34" charset="0"/>
            </a:endParaRPr>
          </a:p>
        </p:txBody>
      </p:sp>
      <p:sp>
        <p:nvSpPr>
          <p:cNvPr id="26626" name="Title 1"/>
          <p:cNvSpPr>
            <a:spLocks noGrp="1"/>
          </p:cNvSpPr>
          <p:nvPr>
            <p:ph type="title"/>
          </p:nvPr>
        </p:nvSpPr>
        <p:spPr/>
        <p:txBody>
          <a:bodyPr/>
          <a:lstStyle/>
          <a:p>
            <a:r>
              <a:rPr lang="en-ZA" sz="3600" b="1" dirty="0" smtClean="0"/>
              <a:t>TABLE</a:t>
            </a:r>
            <a:r>
              <a:rPr lang="en-ZA" sz="4000" b="1" dirty="0" smtClean="0">
                <a:ea typeface="ＭＳ Ｐゴシック"/>
                <a:cs typeface="ＭＳ Ｐゴシック"/>
              </a:rPr>
              <a:t> OF CONTENTS</a:t>
            </a:r>
          </a:p>
        </p:txBody>
      </p:sp>
      <p:sp>
        <p:nvSpPr>
          <p:cNvPr id="26627" name="Content Placeholder 2"/>
          <p:cNvSpPr>
            <a:spLocks noGrp="1"/>
          </p:cNvSpPr>
          <p:nvPr>
            <p:ph idx="1"/>
          </p:nvPr>
        </p:nvSpPr>
        <p:spPr>
          <a:xfrm>
            <a:off x="467544" y="1484784"/>
            <a:ext cx="8229600" cy="4525963"/>
          </a:xfrm>
        </p:spPr>
        <p:txBody>
          <a:bodyPr/>
          <a:lstStyle/>
          <a:p>
            <a:pPr marL="0" indent="0">
              <a:buNone/>
            </a:pPr>
            <a:endParaRPr lang="en-US" sz="2000" b="1" dirty="0" smtClean="0"/>
          </a:p>
          <a:p>
            <a:pPr marL="514350" indent="-514350">
              <a:buAutoNum type="arabicPeriod"/>
            </a:pPr>
            <a:r>
              <a:rPr lang="en-US" sz="2800" b="1" dirty="0" smtClean="0">
                <a:ea typeface="ＭＳ Ｐゴシック"/>
                <a:cs typeface="ＭＳ Ｐゴシック"/>
              </a:rPr>
              <a:t>Background </a:t>
            </a:r>
          </a:p>
          <a:p>
            <a:pPr marL="514350" indent="-514350">
              <a:buAutoNum type="arabicPeriod"/>
            </a:pPr>
            <a:r>
              <a:rPr lang="en-US" sz="2800" b="1" dirty="0" smtClean="0">
                <a:ea typeface="ＭＳ Ｐゴシック"/>
                <a:cs typeface="ＭＳ Ｐゴシック"/>
              </a:rPr>
              <a:t>Overview and objective of the Compensation Fund</a:t>
            </a:r>
          </a:p>
          <a:p>
            <a:pPr marL="514350" indent="-514350">
              <a:buAutoNum type="arabicPeriod"/>
            </a:pPr>
            <a:r>
              <a:rPr lang="en-US" sz="2800" b="1" dirty="0" smtClean="0">
                <a:ea typeface="ＭＳ Ｐゴシック"/>
                <a:cs typeface="ＭＳ Ｐゴシック"/>
              </a:rPr>
              <a:t>Profile of SAPS claims</a:t>
            </a:r>
          </a:p>
          <a:p>
            <a:pPr marL="514350" indent="-514350">
              <a:buAutoNum type="arabicPeriod"/>
            </a:pPr>
            <a:r>
              <a:rPr lang="en-US" sz="2800" b="1" dirty="0" smtClean="0">
                <a:ea typeface="ＭＳ Ｐゴシック"/>
                <a:cs typeface="ＭＳ Ｐゴシック"/>
              </a:rPr>
              <a:t>Challenges</a:t>
            </a:r>
          </a:p>
          <a:p>
            <a:pPr marL="514350" indent="-514350">
              <a:buAutoNum type="arabicPeriod"/>
            </a:pPr>
            <a:r>
              <a:rPr lang="en-US" sz="2800" b="1" dirty="0" smtClean="0">
                <a:ea typeface="ＭＳ Ｐゴシック"/>
                <a:cs typeface="ＭＳ Ｐゴシック"/>
              </a:rPr>
              <a:t>Mitigating factors</a:t>
            </a:r>
          </a:p>
          <a:p>
            <a:pPr marL="609600" indent="-609600">
              <a:buFont typeface="Arial" charset="0"/>
              <a:buAutoNum type="arabicPeriod"/>
            </a:pPr>
            <a:endParaRPr lang="en-US" sz="2800" b="1" dirty="0" smtClean="0"/>
          </a:p>
          <a:p>
            <a:pPr marL="609600" indent="-609600">
              <a:buFont typeface="Arial" charset="0"/>
              <a:buAutoNum type="arabicPeriod" startAt="3"/>
            </a:pPr>
            <a:endParaRPr lang="en-US" b="1" dirty="0" smtClean="0">
              <a:ea typeface="ＭＳ Ｐゴシック"/>
              <a:cs typeface="ＭＳ Ｐゴシック"/>
            </a:endParaRPr>
          </a:p>
          <a:p>
            <a:pPr marL="609600" indent="-609600">
              <a:spcBef>
                <a:spcPct val="0"/>
              </a:spcBef>
              <a:buFontTx/>
              <a:buAutoNum type="arabicPeriod" startAt="4"/>
            </a:pPr>
            <a:endParaRPr lang="en-US" sz="1200" b="1" dirty="0" smtClean="0">
              <a:latin typeface="Arial" charset="0"/>
              <a:ea typeface="ＭＳ Ｐゴシック"/>
              <a:cs typeface="Arial" charset="0"/>
            </a:endParaRPr>
          </a:p>
        </p:txBody>
      </p:sp>
      <p:sp>
        <p:nvSpPr>
          <p:cNvPr id="26630" name="Title 1"/>
          <p:cNvSpPr>
            <a:spLocks/>
          </p:cNvSpPr>
          <p:nvPr/>
        </p:nvSpPr>
        <p:spPr bwMode="auto">
          <a:xfrm>
            <a:off x="673100" y="490538"/>
            <a:ext cx="8229600" cy="1143000"/>
          </a:xfrm>
          <a:prstGeom prst="rect">
            <a:avLst/>
          </a:prstGeom>
          <a:noFill/>
          <a:ln w="9525">
            <a:noFill/>
            <a:miter lim="800000"/>
            <a:headEnd/>
            <a:tailEnd/>
          </a:ln>
        </p:spPr>
        <p:txBody>
          <a:bodyPr anchor="ctr"/>
          <a:lstStyle/>
          <a:p>
            <a:pPr algn="ctr" defTabSz="457200" eaLnBrk="0" hangingPunct="0"/>
            <a:endParaRPr lang="en-US" sz="4400">
              <a:latin typeface="Calibri" pitchFamily="34" charset="0"/>
              <a:ea typeface="ＭＳ Ｐゴシック"/>
              <a:cs typeface="ＭＳ Ｐゴシック"/>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txBox="1">
            <a:spLocks/>
          </p:cNvSpPr>
          <p:nvPr/>
        </p:nvSpPr>
        <p:spPr bwMode="auto">
          <a:xfrm>
            <a:off x="5537200" y="6332538"/>
            <a:ext cx="3033713"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defTabSz="457200" eaLnBrk="1" hangingPunct="1"/>
            <a:r>
              <a:rPr lang="en-US" sz="1000">
                <a:solidFill>
                  <a:srgbClr val="FFFFFF"/>
                </a:solidFill>
                <a:cs typeface="Arial" pitchFamily="34" charset="0"/>
              </a:rPr>
              <a:t>Chief Directorate Communication  |  2011.00.00</a:t>
            </a:r>
          </a:p>
        </p:txBody>
      </p:sp>
      <p:sp>
        <p:nvSpPr>
          <p:cNvPr id="4099" name="Title 1"/>
          <p:cNvSpPr>
            <a:spLocks noGrp="1"/>
          </p:cNvSpPr>
          <p:nvPr>
            <p:ph type="title"/>
          </p:nvPr>
        </p:nvSpPr>
        <p:spPr>
          <a:xfrm>
            <a:off x="760413" y="481013"/>
            <a:ext cx="7604125" cy="541337"/>
          </a:xfrm>
        </p:spPr>
        <p:txBody>
          <a:bodyPr/>
          <a:lstStyle/>
          <a:p>
            <a:pPr eaLnBrk="1" hangingPunct="1"/>
            <a:r>
              <a:rPr lang="en-ZA" sz="2400" b="1" dirty="0" smtClean="0">
                <a:latin typeface="Arial MT Black"/>
              </a:rPr>
              <a:t>OVERVIEW AND OBJECTIVES OF THE FUND</a:t>
            </a:r>
            <a:endParaRPr lang="en-US" sz="2400" b="1" u="sng" dirty="0" smtClean="0">
              <a:solidFill>
                <a:schemeClr val="bg1"/>
              </a:solidFill>
              <a:latin typeface="Arial" pitchFamily="34" charset="0"/>
              <a:cs typeface="Arial" pitchFamily="34" charset="0"/>
            </a:endParaRPr>
          </a:p>
        </p:txBody>
      </p:sp>
      <p:sp>
        <p:nvSpPr>
          <p:cNvPr id="4100" name="Content Placeholder 2"/>
          <p:cNvSpPr>
            <a:spLocks noGrp="1"/>
          </p:cNvSpPr>
          <p:nvPr>
            <p:ph idx="1"/>
          </p:nvPr>
        </p:nvSpPr>
        <p:spPr>
          <a:xfrm>
            <a:off x="746125" y="1814513"/>
            <a:ext cx="7824788" cy="4518025"/>
          </a:xfrm>
        </p:spPr>
        <p:txBody>
          <a:bodyPr/>
          <a:lstStyle/>
          <a:p>
            <a:pPr marL="177800" indent="-177800" algn="just"/>
            <a:r>
              <a:rPr lang="en-GB" sz="1800" smtClean="0">
                <a:latin typeface="Arial" pitchFamily="34" charset="0"/>
                <a:cs typeface="Arial" pitchFamily="34" charset="0"/>
              </a:rPr>
              <a:t>The Compensation Fund is a public entity of the Department of Labour.  </a:t>
            </a:r>
          </a:p>
          <a:p>
            <a:pPr marL="177800" indent="-177800" algn="just"/>
            <a:endParaRPr lang="en-GB" sz="1800" smtClean="0">
              <a:latin typeface="Arial" pitchFamily="34" charset="0"/>
              <a:cs typeface="Arial" pitchFamily="34" charset="0"/>
            </a:endParaRPr>
          </a:p>
          <a:p>
            <a:pPr marL="177800" indent="-177800" algn="just"/>
            <a:r>
              <a:rPr lang="en-GB" sz="1800" smtClean="0">
                <a:latin typeface="Arial" pitchFamily="34" charset="0"/>
                <a:cs typeface="Arial" pitchFamily="34" charset="0"/>
              </a:rPr>
              <a:t>The Fund administers the Compensation for Occupational Injuries and Diseases Act no. 130/1993 as amended by the COIDA 61/1997. </a:t>
            </a:r>
          </a:p>
          <a:p>
            <a:pPr marL="177800" indent="-177800" algn="just"/>
            <a:endParaRPr lang="en-GB" sz="1800" smtClean="0">
              <a:latin typeface="Arial" pitchFamily="34" charset="0"/>
              <a:cs typeface="Arial" pitchFamily="34" charset="0"/>
            </a:endParaRPr>
          </a:p>
          <a:p>
            <a:pPr marL="177800" indent="-177800" algn="just"/>
            <a:r>
              <a:rPr lang="en-GB" sz="1800" smtClean="0">
                <a:latin typeface="Arial" pitchFamily="34" charset="0"/>
                <a:cs typeface="Arial" pitchFamily="34" charset="0"/>
              </a:rPr>
              <a:t>The main objective of the Act is to provide compensation for disablement caused by occupational injuries or diseases sustained or contracted by employees, or for death resulting from such injuries or diseases, and provide for matters connected therewith. </a:t>
            </a:r>
            <a:endParaRPr lang="en-US" sz="1800" smtClean="0">
              <a:latin typeface="Arial" pitchFamily="34" charset="0"/>
              <a:cs typeface="Arial" pitchFamily="34" charset="0"/>
            </a:endParaRPr>
          </a:p>
        </p:txBody>
      </p:sp>
      <p:sp>
        <p:nvSpPr>
          <p:cNvPr id="4101" name="Title 1"/>
          <p:cNvSpPr txBox="1">
            <a:spLocks/>
          </p:cNvSpPr>
          <p:nvPr/>
        </p:nvSpPr>
        <p:spPr bwMode="auto">
          <a:xfrm>
            <a:off x="738188" y="1544638"/>
            <a:ext cx="7626350" cy="2714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defTabSz="457200" eaLnBrk="1" hangingPunct="1"/>
            <a:endParaRPr lang="en-US" sz="2200" b="1">
              <a:solidFill>
                <a:srgbClr val="595959"/>
              </a:solidFill>
              <a:cs typeface="Arial" pitchFamily="34" charset="0"/>
            </a:endParaRPr>
          </a:p>
        </p:txBody>
      </p:sp>
      <p:sp>
        <p:nvSpPr>
          <p:cNvPr id="4102" name="Title 1"/>
          <p:cNvSpPr txBox="1">
            <a:spLocks/>
          </p:cNvSpPr>
          <p:nvPr/>
        </p:nvSpPr>
        <p:spPr bwMode="auto">
          <a:xfrm>
            <a:off x="5973763" y="989013"/>
            <a:ext cx="30337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MS PGothic" pitchFamily="34" charset="-128"/>
              </a:defRPr>
            </a:lvl1pPr>
            <a:lvl2pPr marL="742950" indent="-285750" eaLnBrk="0" hangingPunct="0">
              <a:defRPr>
                <a:solidFill>
                  <a:schemeClr val="tx1"/>
                </a:solidFill>
                <a:latin typeface="Arial" pitchFamily="34" charset="0"/>
                <a:ea typeface="MS PGothic" pitchFamily="34" charset="-128"/>
              </a:defRPr>
            </a:lvl2pPr>
            <a:lvl3pPr marL="1143000" indent="-228600" eaLnBrk="0" hangingPunct="0">
              <a:defRPr>
                <a:solidFill>
                  <a:schemeClr val="tx1"/>
                </a:solidFill>
                <a:latin typeface="Arial" pitchFamily="34" charset="0"/>
                <a:ea typeface="MS PGothic" pitchFamily="34" charset="-128"/>
              </a:defRPr>
            </a:lvl3pPr>
            <a:lvl4pPr marL="1600200" indent="-228600" eaLnBrk="0" hangingPunct="0">
              <a:defRPr>
                <a:solidFill>
                  <a:schemeClr val="tx1"/>
                </a:solidFill>
                <a:latin typeface="Arial" pitchFamily="34" charset="0"/>
                <a:ea typeface="MS PGothic" pitchFamily="34" charset="-128"/>
              </a:defRPr>
            </a:lvl4pPr>
            <a:lvl5pPr marL="2057400" indent="-228600" eaLnBrk="0" hangingPunct="0">
              <a:defRPr>
                <a:solidFill>
                  <a:schemeClr val="tx1"/>
                </a:solidFill>
                <a:latin typeface="Arial"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MS PGothic" pitchFamily="34" charset="-128"/>
              </a:defRPr>
            </a:lvl9pPr>
          </a:lstStyle>
          <a:p>
            <a:pPr defTabSz="457200" eaLnBrk="1" hangingPunct="1"/>
            <a:endParaRPr lang="en-US" sz="1000">
              <a:solidFill>
                <a:srgbClr val="FFFFFF"/>
              </a:solidFill>
              <a:cs typeface="Arial" pitchFamily="34" charset="0"/>
            </a:endParaRPr>
          </a:p>
        </p:txBody>
      </p:sp>
    </p:spTree>
    <p:extLst>
      <p:ext uri="{BB962C8B-B14F-4D97-AF65-F5344CB8AC3E}">
        <p14:creationId xmlns:p14="http://schemas.microsoft.com/office/powerpoint/2010/main" xmlns="" val="285106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solidFill>
                  <a:prstClr val="black"/>
                </a:solidFill>
                <a:latin typeface="Arial MT Black"/>
              </a:rPr>
              <a:t>OVERVIEW AND OBJECTIVES OF THE FUND</a:t>
            </a:r>
            <a:endParaRPr lang="en-ZA" dirty="0"/>
          </a:p>
        </p:txBody>
      </p:sp>
      <p:sp>
        <p:nvSpPr>
          <p:cNvPr id="3" name="Content Placeholder 2"/>
          <p:cNvSpPr>
            <a:spLocks noGrp="1"/>
          </p:cNvSpPr>
          <p:nvPr>
            <p:ph idx="1"/>
          </p:nvPr>
        </p:nvSpPr>
        <p:spPr/>
        <p:txBody>
          <a:bodyPr/>
          <a:lstStyle/>
          <a:p>
            <a:pPr marL="0" indent="0">
              <a:buNone/>
            </a:pPr>
            <a:r>
              <a:rPr lang="en-ZA" sz="1400" b="1" dirty="0" smtClean="0"/>
              <a:t>1. Benefits </a:t>
            </a:r>
            <a:r>
              <a:rPr lang="en-ZA" sz="1400" b="1" dirty="0"/>
              <a:t>offered by the  Compensation Fund relevant to Exempted employees (Police Department) </a:t>
            </a:r>
            <a:endParaRPr lang="en-ZA" sz="1400" b="1" dirty="0" smtClean="0"/>
          </a:p>
          <a:p>
            <a:pPr marL="0" indent="0">
              <a:buNone/>
            </a:pPr>
            <a:endParaRPr lang="en-ZA" sz="1400" b="1" dirty="0"/>
          </a:p>
          <a:p>
            <a:pPr marL="0" indent="0">
              <a:buNone/>
            </a:pPr>
            <a:r>
              <a:rPr lang="en-ZA" sz="1400" b="1" dirty="0" smtClean="0"/>
              <a:t>The Compensation Fund does not pay, but adjudicate and issue awards as per the degree of impairments</a:t>
            </a:r>
          </a:p>
          <a:p>
            <a:pPr marL="0" indent="0">
              <a:buNone/>
            </a:pPr>
            <a:r>
              <a:rPr lang="en-ZA" sz="1600" b="1" dirty="0" smtClean="0"/>
              <a:t>1.1. Permanent </a:t>
            </a:r>
            <a:r>
              <a:rPr lang="en-ZA" sz="1600" b="1" dirty="0"/>
              <a:t>disability</a:t>
            </a:r>
          </a:p>
          <a:p>
            <a:r>
              <a:rPr lang="en-ZA" sz="1600" dirty="0"/>
              <a:t>A permanent disability is an injury or illness that you will never recover from, for example, losing an eye. The seriousness of the disability will determine whether you’ll never be able to work again or whether you’ll find work more difficult.</a:t>
            </a:r>
          </a:p>
          <a:p>
            <a:r>
              <a:rPr lang="en-ZA" sz="1600" dirty="0"/>
              <a:t>Disabilities are rated from 100% to 1% depending on the seriousness. For example, a 100% would be the loss of both your hands or the loss of your sight. </a:t>
            </a:r>
          </a:p>
          <a:p>
            <a:r>
              <a:rPr lang="en-ZA" sz="1600" dirty="0"/>
              <a:t>Your doctor will write a medical report about the disability. The Commissioner and </a:t>
            </a:r>
            <a:r>
              <a:rPr lang="en-ZA" sz="1600" dirty="0" smtClean="0"/>
              <a:t>other </a:t>
            </a:r>
            <a:r>
              <a:rPr lang="en-ZA" sz="1600" dirty="0"/>
              <a:t>doctors will then decide how serious the disability is.</a:t>
            </a:r>
          </a:p>
          <a:p>
            <a:r>
              <a:rPr lang="en-ZA" sz="1600" dirty="0"/>
              <a:t>If the disability is more than a 30% disability, you will get paid a monthly pension. The size of the pension depends on what your wages were and on the seriousness of the disability. If you have a 100% disability you will get paid 75% (three-quarters) of your wages.</a:t>
            </a:r>
          </a:p>
          <a:p>
            <a:r>
              <a:rPr lang="en-ZA" sz="1600" dirty="0"/>
              <a:t>If the disability is less serious, the Commissioner will work out the monthly payment.</a:t>
            </a:r>
          </a:p>
          <a:p>
            <a:r>
              <a:rPr lang="en-ZA" sz="1600" dirty="0"/>
              <a:t>If the disability is less than a 30% disability, you will get paid a lump sum.</a:t>
            </a:r>
          </a:p>
          <a:p>
            <a:r>
              <a:rPr lang="en-ZA" sz="1600" dirty="0"/>
              <a:t>The lump sum payment is a once-off payment. The monthly payment will be paid for the rest of the worker's life.</a:t>
            </a:r>
          </a:p>
          <a:p>
            <a:endParaRPr lang="en-ZA" dirty="0"/>
          </a:p>
        </p:txBody>
      </p:sp>
    </p:spTree>
    <p:extLst>
      <p:ext uri="{BB962C8B-B14F-4D97-AF65-F5344CB8AC3E}">
        <p14:creationId xmlns:p14="http://schemas.microsoft.com/office/powerpoint/2010/main" xmlns="" val="39924098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2800" b="1" dirty="0">
                <a:solidFill>
                  <a:prstClr val="black"/>
                </a:solidFill>
                <a:latin typeface="Arial MT Black"/>
              </a:rPr>
              <a:t>OVERVIEW AND OBJECTIVES OF THE FUND</a:t>
            </a:r>
            <a:endParaRPr lang="en-ZA" dirty="0"/>
          </a:p>
        </p:txBody>
      </p:sp>
      <p:sp>
        <p:nvSpPr>
          <p:cNvPr id="3" name="Content Placeholder 2"/>
          <p:cNvSpPr>
            <a:spLocks noGrp="1"/>
          </p:cNvSpPr>
          <p:nvPr>
            <p:ph idx="1"/>
          </p:nvPr>
        </p:nvSpPr>
        <p:spPr/>
        <p:txBody>
          <a:bodyPr/>
          <a:lstStyle/>
          <a:p>
            <a:pPr marL="0" indent="0">
              <a:buNone/>
            </a:pPr>
            <a:r>
              <a:rPr lang="en-ZA" sz="1400" b="1" dirty="0" smtClean="0"/>
              <a:t>1.2. Death benefits</a:t>
            </a:r>
          </a:p>
          <a:p>
            <a:pPr marL="0" indent="0">
              <a:buNone/>
            </a:pPr>
            <a:endParaRPr lang="en-ZA" sz="1400" b="1" dirty="0"/>
          </a:p>
          <a:p>
            <a:r>
              <a:rPr lang="en-ZA" sz="1400" dirty="0"/>
              <a:t>If the family member that earns money to support the family (breadwinner) was killed by an occupational injury or disease, </a:t>
            </a:r>
            <a:r>
              <a:rPr lang="en-ZA" sz="1400" dirty="0" smtClean="0"/>
              <a:t>immediate family members can </a:t>
            </a:r>
            <a:r>
              <a:rPr lang="en-ZA" sz="1400" dirty="0"/>
              <a:t>claim from the </a:t>
            </a:r>
            <a:r>
              <a:rPr lang="en-ZA" sz="1400" dirty="0" smtClean="0"/>
              <a:t>Fund</a:t>
            </a:r>
            <a:r>
              <a:rPr lang="en-ZA" sz="1400" dirty="0"/>
              <a:t>.</a:t>
            </a:r>
          </a:p>
          <a:p>
            <a:r>
              <a:rPr lang="en-ZA" sz="1400" dirty="0"/>
              <a:t>The amount of compensation that </a:t>
            </a:r>
            <a:r>
              <a:rPr lang="en-ZA" sz="1400" dirty="0" smtClean="0"/>
              <a:t>family members receives will depend the </a:t>
            </a:r>
            <a:r>
              <a:rPr lang="en-ZA" sz="1400" dirty="0"/>
              <a:t>relationship </a:t>
            </a:r>
            <a:r>
              <a:rPr lang="en-ZA" sz="1400" dirty="0" smtClean="0"/>
              <a:t>between the claimant and the </a:t>
            </a:r>
            <a:r>
              <a:rPr lang="en-ZA" sz="1400" dirty="0"/>
              <a:t>person who died. The total amount paid to the family cannot be more than the pension the dead worker would have received.</a:t>
            </a:r>
          </a:p>
          <a:p>
            <a:r>
              <a:rPr lang="en-ZA" sz="1400" dirty="0"/>
              <a:t>The worker's spouse and children under the age of 18 (including illegitimate, adopted and step-children) are entitled to compensation. </a:t>
            </a:r>
          </a:p>
          <a:p>
            <a:r>
              <a:rPr lang="en-ZA" sz="1400" dirty="0"/>
              <a:t>If there is no spouse or children, other dependents, like parents, will be paid compensation. </a:t>
            </a:r>
          </a:p>
          <a:p>
            <a:r>
              <a:rPr lang="en-ZA" sz="1400" dirty="0"/>
              <a:t>To claim compensation for the death of a family member, you need to provide certified copies of:</a:t>
            </a:r>
          </a:p>
          <a:p>
            <a:pPr>
              <a:buFont typeface="+mj-lt"/>
              <a:buAutoNum type="alphaLcPeriod"/>
            </a:pPr>
            <a:r>
              <a:rPr lang="en-ZA" sz="1400" dirty="0" smtClean="0"/>
              <a:t>Marriage certificate</a:t>
            </a:r>
            <a:r>
              <a:rPr lang="en-ZA" sz="1400" dirty="0"/>
              <a:t>	</a:t>
            </a:r>
            <a:endParaRPr lang="en-ZA" sz="1400" dirty="0" smtClean="0"/>
          </a:p>
          <a:p>
            <a:pPr>
              <a:buFont typeface="+mj-lt"/>
              <a:buAutoNum type="alphaLcPeriod"/>
            </a:pPr>
            <a:r>
              <a:rPr lang="en-ZA" sz="1400" dirty="0" smtClean="0"/>
              <a:t>Children's </a:t>
            </a:r>
            <a:r>
              <a:rPr lang="en-ZA" sz="1400" dirty="0"/>
              <a:t>birth </a:t>
            </a:r>
            <a:r>
              <a:rPr lang="en-ZA" sz="1400" dirty="0" smtClean="0"/>
              <a:t>certificates</a:t>
            </a:r>
          </a:p>
          <a:p>
            <a:pPr>
              <a:buFont typeface="+mj-lt"/>
              <a:buAutoNum type="alphaLcPeriod"/>
            </a:pPr>
            <a:r>
              <a:rPr lang="en-ZA" sz="1400" dirty="0" smtClean="0"/>
              <a:t>Death certificate</a:t>
            </a:r>
          </a:p>
          <a:p>
            <a:pPr>
              <a:buFont typeface="+mj-lt"/>
              <a:buAutoNum type="alphaLcPeriod"/>
            </a:pPr>
            <a:r>
              <a:rPr lang="en-ZA" sz="1400" dirty="0" smtClean="0"/>
              <a:t>Declaration </a:t>
            </a:r>
            <a:r>
              <a:rPr lang="en-ZA" sz="1400" dirty="0"/>
              <a:t>by the spouse (form </a:t>
            </a:r>
            <a:r>
              <a:rPr lang="en-ZA" sz="1400" dirty="0" smtClean="0"/>
              <a:t>WCL32)</a:t>
            </a:r>
          </a:p>
          <a:p>
            <a:pPr>
              <a:buFont typeface="+mj-lt"/>
              <a:buAutoNum type="alphaLcPeriod"/>
            </a:pPr>
            <a:r>
              <a:rPr lang="en-ZA" sz="1400" dirty="0" smtClean="0"/>
              <a:t>The </a:t>
            </a:r>
            <a:r>
              <a:rPr lang="en-ZA" sz="1400" dirty="0"/>
              <a:t>employer's incident </a:t>
            </a:r>
            <a:r>
              <a:rPr lang="en-ZA" sz="1400" dirty="0" smtClean="0"/>
              <a:t>report</a:t>
            </a:r>
          </a:p>
          <a:p>
            <a:pPr>
              <a:buFont typeface="+mj-lt"/>
              <a:buAutoNum type="alphaLcPeriod"/>
            </a:pPr>
            <a:r>
              <a:rPr lang="en-ZA" sz="1400" dirty="0" smtClean="0"/>
              <a:t>Funeral </a:t>
            </a:r>
            <a:r>
              <a:rPr lang="en-ZA" sz="1400" dirty="0"/>
              <a:t>accounts (form </a:t>
            </a:r>
            <a:r>
              <a:rPr lang="en-ZA" sz="1400" dirty="0" smtClean="0"/>
              <a:t>WCL46)</a:t>
            </a:r>
          </a:p>
          <a:p>
            <a:pPr>
              <a:buFont typeface="+mj-lt"/>
              <a:buAutoNum type="alphaLcPeriod"/>
            </a:pPr>
            <a:r>
              <a:rPr lang="en-ZA" sz="1400" dirty="0" smtClean="0"/>
              <a:t>Details </a:t>
            </a:r>
            <a:r>
              <a:rPr lang="en-ZA" sz="1400" dirty="0"/>
              <a:t>of your income and property</a:t>
            </a:r>
          </a:p>
          <a:p>
            <a:endParaRPr lang="en-ZA" dirty="0"/>
          </a:p>
        </p:txBody>
      </p:sp>
    </p:spTree>
    <p:extLst>
      <p:ext uri="{BB962C8B-B14F-4D97-AF65-F5344CB8AC3E}">
        <p14:creationId xmlns:p14="http://schemas.microsoft.com/office/powerpoint/2010/main" xmlns="" val="2410985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Profile of SAPS Claims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93398115"/>
              </p:ext>
            </p:extLst>
          </p:nvPr>
        </p:nvGraphicFramePr>
        <p:xfrm>
          <a:off x="395536" y="2204864"/>
          <a:ext cx="8424936" cy="3730013"/>
        </p:xfrm>
        <a:graphic>
          <a:graphicData uri="http://schemas.openxmlformats.org/drawingml/2006/table">
            <a:tbl>
              <a:tblPr firstRow="1" bandRow="1">
                <a:tableStyleId>{5C22544A-7EE6-4342-B048-85BDC9FD1C3A}</a:tableStyleId>
              </a:tblPr>
              <a:tblGrid>
                <a:gridCol w="6350266"/>
                <a:gridCol w="2074670"/>
              </a:tblGrid>
              <a:tr h="532859">
                <a:tc>
                  <a:txBody>
                    <a:bodyPr/>
                    <a:lstStyle/>
                    <a:p>
                      <a:r>
                        <a:rPr lang="en-ZA" dirty="0" smtClean="0"/>
                        <a:t>Types of Injuries Reported</a:t>
                      </a:r>
                      <a:endParaRPr lang="en-ZA" dirty="0"/>
                    </a:p>
                  </a:txBody>
                  <a:tcPr/>
                </a:tc>
                <a:tc>
                  <a:txBody>
                    <a:bodyPr/>
                    <a:lstStyle/>
                    <a:p>
                      <a:r>
                        <a:rPr lang="en-ZA" dirty="0" smtClean="0"/>
                        <a:t>% of Cases</a:t>
                      </a:r>
                      <a:endParaRPr lang="en-ZA" dirty="0"/>
                    </a:p>
                  </a:txBody>
                  <a:tcPr/>
                </a:tc>
              </a:tr>
              <a:tr h="532859">
                <a:tc>
                  <a:txBody>
                    <a:bodyPr/>
                    <a:lstStyle/>
                    <a:p>
                      <a:r>
                        <a:rPr lang="en-ZA" dirty="0" smtClean="0"/>
                        <a:t>PTSD</a:t>
                      </a:r>
                      <a:endParaRPr lang="en-ZA" dirty="0"/>
                    </a:p>
                  </a:txBody>
                  <a:tcPr/>
                </a:tc>
                <a:tc>
                  <a:txBody>
                    <a:bodyPr/>
                    <a:lstStyle/>
                    <a:p>
                      <a:r>
                        <a:rPr lang="en-ZA" dirty="0" smtClean="0"/>
                        <a:t>41%</a:t>
                      </a:r>
                      <a:endParaRPr lang="en-ZA" dirty="0"/>
                    </a:p>
                  </a:txBody>
                  <a:tcPr/>
                </a:tc>
              </a:tr>
              <a:tr h="532859">
                <a:tc>
                  <a:txBody>
                    <a:bodyPr/>
                    <a:lstStyle/>
                    <a:p>
                      <a:r>
                        <a:rPr lang="en-ZA" dirty="0" smtClean="0"/>
                        <a:t>Fatal</a:t>
                      </a:r>
                      <a:endParaRPr lang="en-ZA" dirty="0"/>
                    </a:p>
                  </a:txBody>
                  <a:tcPr/>
                </a:tc>
                <a:tc>
                  <a:txBody>
                    <a:bodyPr/>
                    <a:lstStyle/>
                    <a:p>
                      <a:r>
                        <a:rPr lang="en-ZA" dirty="0" smtClean="0"/>
                        <a:t>11%</a:t>
                      </a:r>
                      <a:endParaRPr lang="en-ZA" dirty="0"/>
                    </a:p>
                  </a:txBody>
                  <a:tcPr/>
                </a:tc>
              </a:tr>
              <a:tr h="532859">
                <a:tc>
                  <a:txBody>
                    <a:bodyPr/>
                    <a:lstStyle/>
                    <a:p>
                      <a:r>
                        <a:rPr lang="en-ZA" dirty="0" smtClean="0"/>
                        <a:t>Occupational Diseases </a:t>
                      </a:r>
                      <a:endParaRPr lang="en-ZA" dirty="0"/>
                    </a:p>
                  </a:txBody>
                  <a:tcPr/>
                </a:tc>
                <a:tc>
                  <a:txBody>
                    <a:bodyPr/>
                    <a:lstStyle/>
                    <a:p>
                      <a:r>
                        <a:rPr lang="en-ZA" dirty="0" smtClean="0"/>
                        <a:t>7%</a:t>
                      </a:r>
                      <a:endParaRPr lang="en-ZA" dirty="0"/>
                    </a:p>
                  </a:txBody>
                  <a:tcPr/>
                </a:tc>
              </a:tr>
              <a:tr h="532859">
                <a:tc>
                  <a:txBody>
                    <a:bodyPr/>
                    <a:lstStyle/>
                    <a:p>
                      <a:r>
                        <a:rPr lang="en-ZA" dirty="0" smtClean="0"/>
                        <a:t>injuries</a:t>
                      </a:r>
                      <a:endParaRPr lang="en-ZA" dirty="0"/>
                    </a:p>
                  </a:txBody>
                  <a:tcPr/>
                </a:tc>
                <a:tc>
                  <a:txBody>
                    <a:bodyPr/>
                    <a:lstStyle/>
                    <a:p>
                      <a:r>
                        <a:rPr lang="en-ZA" dirty="0" smtClean="0"/>
                        <a:t>8%</a:t>
                      </a:r>
                      <a:endParaRPr lang="en-ZA" dirty="0"/>
                    </a:p>
                  </a:txBody>
                  <a:tcPr/>
                </a:tc>
              </a:tr>
              <a:tr h="532859">
                <a:tc>
                  <a:txBody>
                    <a:bodyPr/>
                    <a:lstStyle/>
                    <a:p>
                      <a:r>
                        <a:rPr lang="en-ZA" dirty="0" smtClean="0"/>
                        <a:t>Depression &amp; anxiety</a:t>
                      </a:r>
                      <a:endParaRPr lang="en-ZA" dirty="0"/>
                    </a:p>
                  </a:txBody>
                  <a:tcPr/>
                </a:tc>
                <a:tc>
                  <a:txBody>
                    <a:bodyPr/>
                    <a:lstStyle/>
                    <a:p>
                      <a:r>
                        <a:rPr lang="en-ZA" dirty="0" smtClean="0"/>
                        <a:t>30%</a:t>
                      </a:r>
                      <a:endParaRPr lang="en-ZA" dirty="0"/>
                    </a:p>
                  </a:txBody>
                  <a:tcPr/>
                </a:tc>
              </a:tr>
              <a:tr h="532859">
                <a:tc>
                  <a:txBody>
                    <a:bodyPr/>
                    <a:lstStyle/>
                    <a:p>
                      <a:r>
                        <a:rPr lang="en-ZA" dirty="0" smtClean="0"/>
                        <a:t>Amputation </a:t>
                      </a:r>
                      <a:endParaRPr lang="en-ZA" dirty="0"/>
                    </a:p>
                  </a:txBody>
                  <a:tcPr/>
                </a:tc>
                <a:tc>
                  <a:txBody>
                    <a:bodyPr/>
                    <a:lstStyle/>
                    <a:p>
                      <a:r>
                        <a:rPr lang="en-ZA" dirty="0" smtClean="0"/>
                        <a:t>3%</a:t>
                      </a:r>
                      <a:endParaRPr lang="en-ZA" dirty="0"/>
                    </a:p>
                  </a:txBody>
                  <a:tcPr/>
                </a:tc>
              </a:tr>
            </a:tbl>
          </a:graphicData>
        </a:graphic>
      </p:graphicFrame>
    </p:spTree>
    <p:extLst>
      <p:ext uri="{BB962C8B-B14F-4D97-AF65-F5344CB8AC3E}">
        <p14:creationId xmlns:p14="http://schemas.microsoft.com/office/powerpoint/2010/main" xmlns="" val="1388522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Challenges</a:t>
            </a:r>
            <a:endParaRPr lang="en-ZA" dirty="0"/>
          </a:p>
        </p:txBody>
      </p:sp>
      <p:sp>
        <p:nvSpPr>
          <p:cNvPr id="3" name="Content Placeholder 2"/>
          <p:cNvSpPr>
            <a:spLocks noGrp="1"/>
          </p:cNvSpPr>
          <p:nvPr>
            <p:ph idx="1"/>
          </p:nvPr>
        </p:nvSpPr>
        <p:spPr/>
        <p:txBody>
          <a:bodyPr/>
          <a:lstStyle/>
          <a:p>
            <a:r>
              <a:rPr lang="en-ZA" dirty="0" smtClean="0"/>
              <a:t>Reporting of injury on duty for SAPS members</a:t>
            </a:r>
          </a:p>
          <a:p>
            <a:r>
              <a:rPr lang="en-ZA" dirty="0" smtClean="0"/>
              <a:t>Reservists in relation to i.o.d</a:t>
            </a:r>
          </a:p>
          <a:p>
            <a:r>
              <a:rPr lang="en-ZA" dirty="0" smtClean="0"/>
              <a:t>Other associated mental disorders in members.</a:t>
            </a:r>
          </a:p>
          <a:p>
            <a:r>
              <a:rPr lang="en-ZA" dirty="0" smtClean="0"/>
              <a:t>An observed trend in the increased risk exposure for both the Compensation Fund and SAPS in relation to lodged claims for PTSD.</a:t>
            </a:r>
          </a:p>
          <a:p>
            <a:endParaRPr lang="en-ZA" dirty="0"/>
          </a:p>
        </p:txBody>
      </p:sp>
    </p:spTree>
    <p:extLst>
      <p:ext uri="{BB962C8B-B14F-4D97-AF65-F5344CB8AC3E}">
        <p14:creationId xmlns:p14="http://schemas.microsoft.com/office/powerpoint/2010/main" xmlns="" val="48490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Mitigation Factors.</a:t>
            </a:r>
            <a:endParaRPr lang="en-ZA" dirty="0"/>
          </a:p>
        </p:txBody>
      </p:sp>
      <p:sp>
        <p:nvSpPr>
          <p:cNvPr id="3" name="Content Placeholder 2"/>
          <p:cNvSpPr>
            <a:spLocks noGrp="1"/>
          </p:cNvSpPr>
          <p:nvPr>
            <p:ph idx="1"/>
          </p:nvPr>
        </p:nvSpPr>
        <p:spPr/>
        <p:txBody>
          <a:bodyPr/>
          <a:lstStyle/>
          <a:p>
            <a:r>
              <a:rPr lang="en-ZA" dirty="0" smtClean="0"/>
              <a:t>Improve communication between SAPS and CF in claims reporting.</a:t>
            </a:r>
          </a:p>
          <a:p>
            <a:r>
              <a:rPr lang="en-ZA" dirty="0" smtClean="0"/>
              <a:t>Establishment of the PTSD panel by the CF to develop a policy on PTSD.</a:t>
            </a:r>
            <a:endParaRPr lang="en-ZA" dirty="0"/>
          </a:p>
        </p:txBody>
      </p:sp>
    </p:spTree>
    <p:extLst>
      <p:ext uri="{BB962C8B-B14F-4D97-AF65-F5344CB8AC3E}">
        <p14:creationId xmlns:p14="http://schemas.microsoft.com/office/powerpoint/2010/main" xmlns="" val="4104802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5"/>
          <p:cNvSpPr>
            <a:spLocks noGrp="1"/>
          </p:cNvSpPr>
          <p:nvPr>
            <p:ph type="sldNum" sz="quarter" idx="12"/>
          </p:nvPr>
        </p:nvSpPr>
        <p:spPr bwMode="auto">
          <a:noFill/>
          <a:ln>
            <a:miter lim="800000"/>
            <a:headEnd/>
            <a:tailEnd/>
          </a:ln>
        </p:spPr>
        <p:txBody>
          <a:bodyPr/>
          <a:lstStyle/>
          <a:p>
            <a:pPr fontAlgn="base">
              <a:spcBef>
                <a:spcPct val="0"/>
              </a:spcBef>
              <a:spcAft>
                <a:spcPct val="0"/>
              </a:spcAft>
            </a:pPr>
            <a:fld id="{A07FAEE2-3F0C-4CDC-9D53-3897F2861843}" type="slidenum">
              <a:rPr lang="en-US" smtClean="0">
                <a:latin typeface="Calibri" pitchFamily="34" charset="0"/>
              </a:rPr>
              <a:pPr fontAlgn="base">
                <a:spcBef>
                  <a:spcPct val="0"/>
                </a:spcBef>
                <a:spcAft>
                  <a:spcPct val="0"/>
                </a:spcAft>
              </a:pPr>
              <a:t>9</a:t>
            </a:fld>
            <a:endParaRPr lang="en-US" smtClean="0">
              <a:latin typeface="Calibri" pitchFamily="34" charset="0"/>
            </a:endParaRPr>
          </a:p>
        </p:txBody>
      </p:sp>
      <p:pic>
        <p:nvPicPr>
          <p:cNvPr id="41986" name="Picture 9" descr="Extra3_3-01.jpg"/>
          <p:cNvPicPr>
            <a:picLocks noChangeAspect="1"/>
          </p:cNvPicPr>
          <p:nvPr/>
        </p:nvPicPr>
        <p:blipFill>
          <a:blip r:embed="rId2" cstate="print"/>
          <a:srcRect/>
          <a:stretch>
            <a:fillRect/>
          </a:stretch>
        </p:blipFill>
        <p:spPr bwMode="auto">
          <a:xfrm>
            <a:off x="0" y="27383"/>
            <a:ext cx="9144000" cy="6858001"/>
          </a:xfrm>
          <a:prstGeom prst="rect">
            <a:avLst/>
          </a:prstGeom>
          <a:noFill/>
          <a:ln w="9525">
            <a:noFill/>
            <a:miter lim="800000"/>
            <a:headEnd/>
            <a:tailEnd/>
          </a:ln>
        </p:spPr>
      </p:pic>
      <p:sp>
        <p:nvSpPr>
          <p:cNvPr id="41987" name="Title 1"/>
          <p:cNvSpPr txBox="1">
            <a:spLocks/>
          </p:cNvSpPr>
          <p:nvPr/>
        </p:nvSpPr>
        <p:spPr bwMode="auto">
          <a:xfrm rot="10800000" flipV="1">
            <a:off x="3190080" y="2628329"/>
            <a:ext cx="3363119" cy="728662"/>
          </a:xfrm>
          <a:prstGeom prst="rect">
            <a:avLst/>
          </a:prstGeom>
          <a:noFill/>
          <a:ln w="9525">
            <a:noFill/>
            <a:miter lim="800000"/>
            <a:headEnd/>
            <a:tailEnd/>
          </a:ln>
        </p:spPr>
        <p:txBody>
          <a:bodyPr anchor="ctr"/>
          <a:lstStyle/>
          <a:p>
            <a:pPr defTabSz="457200"/>
            <a:r>
              <a:rPr lang="en-US" sz="3600" b="1" dirty="0">
                <a:solidFill>
                  <a:srgbClr val="FFAB16"/>
                </a:solidFill>
                <a:effectLst>
                  <a:outerShdw blurRad="38100" dist="38100" dir="2700000" algn="tl">
                    <a:srgbClr val="000000">
                      <a:alpha val="43137"/>
                    </a:srgbClr>
                  </a:outerShdw>
                </a:effectLst>
                <a:cs typeface="Arial" charset="0"/>
              </a:rPr>
              <a:t>THANK YOU</a:t>
            </a:r>
          </a:p>
        </p:txBody>
      </p:sp>
      <p:sp>
        <p:nvSpPr>
          <p:cNvPr id="41988" name="Slide Number Placeholder 1"/>
          <p:cNvSpPr txBox="1">
            <a:spLocks noGrp="1"/>
          </p:cNvSpPr>
          <p:nvPr/>
        </p:nvSpPr>
        <p:spPr bwMode="auto">
          <a:xfrm>
            <a:off x="6553200" y="6356350"/>
            <a:ext cx="2133600" cy="365125"/>
          </a:xfrm>
          <a:prstGeom prst="rect">
            <a:avLst/>
          </a:prstGeom>
          <a:noFill/>
          <a:ln w="9525">
            <a:noFill/>
            <a:miter lim="800000"/>
            <a:headEnd/>
            <a:tailEnd/>
          </a:ln>
        </p:spPr>
        <p:txBody>
          <a:bodyPr anchor="ctr"/>
          <a:lstStyle/>
          <a:p>
            <a:pPr algn="r"/>
            <a:fld id="{E594A528-AAB8-43DB-A457-C8205C25980B}" type="slidenum">
              <a:rPr lang="en-US" sz="1200">
                <a:solidFill>
                  <a:srgbClr val="898989"/>
                </a:solidFill>
                <a:latin typeface="Calibri" pitchFamily="34" charset="0"/>
              </a:rPr>
              <a:pPr algn="r"/>
              <a:t>9</a:t>
            </a:fld>
            <a:endParaRPr lang="en-US" sz="1200">
              <a:solidFill>
                <a:srgbClr val="898989"/>
              </a:solidFill>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645</Words>
  <Application>Microsoft Office PowerPoint</Application>
  <PresentationFormat>On-screen Show (4:3)</PresentationFormat>
  <Paragraphs>76</Paragraphs>
  <Slides>9</Slides>
  <Notes>0</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1_Office Theme</vt:lpstr>
      <vt:lpstr>Office Theme</vt:lpstr>
      <vt:lpstr>2_Office Theme</vt:lpstr>
      <vt:lpstr>Slide 1</vt:lpstr>
      <vt:lpstr>TABLE OF CONTENTS</vt:lpstr>
      <vt:lpstr>OVERVIEW AND OBJECTIVES OF THE FUND</vt:lpstr>
      <vt:lpstr>OVERVIEW AND OBJECTIVES OF THE FUND</vt:lpstr>
      <vt:lpstr>OVERVIEW AND OBJECTIVES OF THE FUND</vt:lpstr>
      <vt:lpstr>Profile of SAPS Claims</vt:lpstr>
      <vt:lpstr>Challenges</vt:lpstr>
      <vt:lpstr>Mitigation Factors.</vt:lpstr>
      <vt:lpstr>Slide 9</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USER</cp:lastModifiedBy>
  <cp:revision>864</cp:revision>
  <cp:lastPrinted>2016-02-17T06:16:04Z</cp:lastPrinted>
  <dcterms:created xsi:type="dcterms:W3CDTF">2012-07-27T11:56:16Z</dcterms:created>
  <dcterms:modified xsi:type="dcterms:W3CDTF">2016-02-18T12:30:33Z</dcterms:modified>
</cp:coreProperties>
</file>