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1" r:id="rId5"/>
    <p:sldId id="334" r:id="rId6"/>
    <p:sldId id="331" r:id="rId7"/>
    <p:sldId id="333" r:id="rId8"/>
    <p:sldId id="335" r:id="rId9"/>
    <p:sldId id="336" r:id="rId10"/>
    <p:sldId id="265" r:id="rId11"/>
    <p:sldId id="313" r:id="rId12"/>
    <p:sldId id="323" r:id="rId13"/>
    <p:sldId id="330" r:id="rId14"/>
    <p:sldId id="259" r:id="rId15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2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Adminstration</c:v>
                </c:pt>
                <c:pt idx="1">
                  <c:v>Social, Political &amp; Economic Participation &amp; Empowerment</c:v>
                </c:pt>
                <c:pt idx="2">
                  <c:v>Research, Policy Coordination &amp; Knowledge Management</c:v>
                </c:pt>
                <c:pt idx="3">
                  <c:v>Monitoring, Evaluation and Outreach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80451</c:v>
                </c:pt>
                <c:pt idx="1">
                  <c:v>87230</c:v>
                </c:pt>
                <c:pt idx="2">
                  <c:v>6170</c:v>
                </c:pt>
                <c:pt idx="3">
                  <c:v>13151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Expenditure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Adminstration</c:v>
                </c:pt>
                <c:pt idx="1">
                  <c:v>Social, Political &amp; Economic Participation &amp; Empowerment</c:v>
                </c:pt>
                <c:pt idx="2">
                  <c:v>Research, Policy Coordination &amp; Knowledge Management</c:v>
                </c:pt>
                <c:pt idx="3">
                  <c:v>Monitoring, Evaluation and Outreach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42582</c:v>
                </c:pt>
                <c:pt idx="1">
                  <c:v>41457</c:v>
                </c:pt>
                <c:pt idx="2">
                  <c:v>1767</c:v>
                </c:pt>
                <c:pt idx="3">
                  <c:v>8246</c:v>
                </c:pt>
              </c:numCache>
            </c:numRef>
          </c:val>
        </c:ser>
        <c:dLbls/>
        <c:axId val="65028480"/>
        <c:axId val="65030016"/>
      </c:barChart>
      <c:catAx>
        <c:axId val="65028480"/>
        <c:scaling>
          <c:orientation val="minMax"/>
        </c:scaling>
        <c:axPos val="b"/>
        <c:tickLblPos val="nextTo"/>
        <c:crossAx val="65030016"/>
        <c:crosses val="autoZero"/>
        <c:auto val="1"/>
        <c:lblAlgn val="ctr"/>
        <c:lblOffset val="100"/>
      </c:catAx>
      <c:valAx>
        <c:axId val="65030016"/>
        <c:scaling>
          <c:orientation val="minMax"/>
        </c:scaling>
        <c:axPos val="l"/>
        <c:majorGridlines/>
        <c:numFmt formatCode="General" sourceLinked="1"/>
        <c:tickLblPos val="nextTo"/>
        <c:crossAx val="650284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Compensation of Employees</c:v>
                </c:pt>
                <c:pt idx="1">
                  <c:v>Goods and Services</c:v>
                </c:pt>
                <c:pt idx="2">
                  <c:v>Transfers and Subsidies</c:v>
                </c:pt>
                <c:pt idx="3">
                  <c:v>capital payments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66521</c:v>
                </c:pt>
                <c:pt idx="1">
                  <c:v>49298</c:v>
                </c:pt>
                <c:pt idx="2">
                  <c:v>67689</c:v>
                </c:pt>
                <c:pt idx="3">
                  <c:v>3494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Expenditure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Compensation of Employees</c:v>
                </c:pt>
                <c:pt idx="1">
                  <c:v>Goods and Services</c:v>
                </c:pt>
                <c:pt idx="2">
                  <c:v>Transfers and Subsidies</c:v>
                </c:pt>
                <c:pt idx="3">
                  <c:v>capital payments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31492</c:v>
                </c:pt>
                <c:pt idx="1">
                  <c:v>27853</c:v>
                </c:pt>
                <c:pt idx="2">
                  <c:v>34256</c:v>
                </c:pt>
                <c:pt idx="3">
                  <c:v>450</c:v>
                </c:pt>
              </c:numCache>
            </c:numRef>
          </c:val>
        </c:ser>
        <c:dLbls/>
        <c:axId val="94420992"/>
        <c:axId val="94422528"/>
      </c:barChart>
      <c:catAx>
        <c:axId val="94420992"/>
        <c:scaling>
          <c:orientation val="minMax"/>
        </c:scaling>
        <c:axPos val="b"/>
        <c:tickLblPos val="nextTo"/>
        <c:crossAx val="94422528"/>
        <c:crosses val="autoZero"/>
        <c:auto val="1"/>
        <c:lblAlgn val="ctr"/>
        <c:lblOffset val="100"/>
      </c:catAx>
      <c:valAx>
        <c:axId val="94422528"/>
        <c:scaling>
          <c:orientation val="minMax"/>
        </c:scaling>
        <c:axPos val="l"/>
        <c:majorGridlines/>
        <c:numFmt formatCode="General" sourceLinked="1"/>
        <c:tickLblPos val="nextTo"/>
        <c:crossAx val="944209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DFD1-30B5-4770-BB3F-AA748D71CD17}" type="datetimeFigureOut">
              <a:rPr lang="en-ZA" smtClean="0"/>
              <a:pPr/>
              <a:t>2016/02/18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6C5A-48A2-4CDD-A228-0FDFA60717E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26764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3F845-AACA-4ECE-BE4D-2C565836D2E7}" type="datetimeFigureOut">
              <a:rPr lang="en-ZA" smtClean="0"/>
              <a:pPr/>
              <a:t>2016/02/18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C6612-1D3A-4B6C-9A32-CC696A92A8B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1301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301-627A-4D4F-B1B0-E028861D9FD6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682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DA1B-CC9D-40F7-B556-B67CACDCDC6D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8375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E015-9647-4291-A89A-E0F512036763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4728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925-47FD-4A7C-AA5E-E421FD5E857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68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8CAF-2610-49A4-B9CB-5DA09B3AD0C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364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15FB-CFEA-4586-BAAF-422DC142BAB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160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77-0787-419D-9ED0-F76C2EEB6CF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5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2DCB-FB7B-47D6-84C0-D48353AA613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2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5D69-BBA1-4C8B-96CD-823D87E46FD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508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12A2-1E36-4B7A-AFAE-CA1C97AEB34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401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D21-88E4-4B83-8818-65868ED621A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94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8503-6153-4732-B1B6-26ECE67E6191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13062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F29-6911-43BB-84F7-6D21A8C35A1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939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86AF-1C79-4F87-8657-7235106717D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481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73F2-F8F8-4A90-B91A-3A9F3EE4DC0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341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D551-B929-4987-87B5-87503B7D0D4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ABDF-CF78-4090-B472-2BF03002C7D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174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C0A-CBE0-4BCD-A84B-BB27086ACAE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22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149D-2B5D-4FB8-8FEF-DCC815C238E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70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44-7D54-4940-81F2-751F55882F2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316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C460-54C4-4D3B-B7FC-7E1655EB767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99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0BEA-69C8-4076-8A73-664BADBFB2D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83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C61-12BD-4E42-80E7-F191821EC600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87550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1A72-260E-4A58-B94A-9720141C5C1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09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460E-0E34-41A2-8C24-38323DC9174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90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7BB9-6063-4859-B0EB-E8385166DF4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574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0467-8441-4B42-9718-ED8B1D40639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42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E432-3029-4BB8-A732-EBE1B6B41D68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4033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FF21-A9F7-4591-A8E5-A8F174FEA009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4395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A5B5-28DD-47B9-9748-456933DB00CE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8402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5D3-193E-49C1-B44A-0ECE1ECBFBB1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0940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0F1-E2CD-42AC-970F-5C9415CF4CC1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0854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800E-FC07-4EED-892D-789F13E82B97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551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1D52-3BFB-415B-80B4-CA93A90D8528}" type="datetime1">
              <a:rPr lang="en-ZA" smtClean="0"/>
              <a:pPr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4874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BF07-EA6F-4409-AFD1-573A10039B9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52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751C-7C95-4DAC-AE5C-EF43DDE60DB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2016/02/18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26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856984" cy="252028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GB" sz="2800" b="1" dirty="0" smtClean="0">
                <a:latin typeface="Calibri Light"/>
              </a:rPr>
              <a:t>PORTFOLIO COMMITTEE PRESENTATION  </a:t>
            </a:r>
          </a:p>
          <a:p>
            <a:pPr>
              <a:defRPr/>
            </a:pPr>
            <a:r>
              <a:rPr lang="en-GB" sz="2800" b="1" dirty="0" smtClean="0">
                <a:latin typeface="Calibri Light"/>
              </a:rPr>
              <a:t>ON THE 2</a:t>
            </a:r>
            <a:r>
              <a:rPr lang="en-GB" sz="2800" b="1" baseline="30000" dirty="0" smtClean="0">
                <a:latin typeface="Calibri Light"/>
              </a:rPr>
              <a:t>nd</a:t>
            </a:r>
            <a:r>
              <a:rPr lang="en-GB" sz="2800" b="1" dirty="0" smtClean="0">
                <a:latin typeface="Calibri Light"/>
              </a:rPr>
              <a:t> QUARTER </a:t>
            </a:r>
            <a:r>
              <a:rPr lang="en-GB" sz="2800" b="1" dirty="0">
                <a:latin typeface="Calibri Light"/>
              </a:rPr>
              <a:t>2015/16 </a:t>
            </a:r>
          </a:p>
          <a:p>
            <a:pPr lvl="0">
              <a:defRPr/>
            </a:pPr>
            <a:r>
              <a:rPr lang="en-GB" sz="2800" b="1" dirty="0" smtClean="0">
                <a:latin typeface="Calibri Light"/>
              </a:rPr>
              <a:t>FINANCIAL REPORT  (In-Year –Monitoring / IYM)</a:t>
            </a:r>
            <a:endParaRPr lang="en-GB" sz="2800" b="1" dirty="0">
              <a:latin typeface="Calibri Light"/>
            </a:endParaRPr>
          </a:p>
          <a:p>
            <a:pPr lvl="0">
              <a:defRPr/>
            </a:pPr>
            <a:r>
              <a:rPr lang="en-GB" sz="2800" b="1" dirty="0">
                <a:solidFill>
                  <a:schemeClr val="bg1"/>
                </a:solidFill>
                <a:latin typeface="Calibri Light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Calibri Light"/>
              </a:rPr>
            </a:br>
            <a:endParaRPr lang="en-GB" sz="2800" b="1" dirty="0">
              <a:solidFill>
                <a:schemeClr val="bg1"/>
              </a:solidFill>
              <a:latin typeface="Calibri Ligh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ZA" sz="2800" dirty="0" smtClean="0">
              <a:solidFill>
                <a:srgbClr val="004C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479715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Date: 16 February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181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rgbClr val="004C00"/>
                </a:solidFill>
              </a:rPr>
              <a:t>PROGRAMME 3: FINANCIAL PERFORMANCE</a:t>
            </a:r>
            <a:endParaRPr lang="en-ZA" sz="3200" b="1" dirty="0">
              <a:solidFill>
                <a:srgbClr val="004C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99992" y="1268760"/>
            <a:ext cx="3888432" cy="35712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ZA" sz="28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8997058"/>
              </p:ext>
            </p:extLst>
          </p:nvPr>
        </p:nvGraphicFramePr>
        <p:xfrm>
          <a:off x="431540" y="2276872"/>
          <a:ext cx="7848872" cy="3317458"/>
        </p:xfrm>
        <a:graphic>
          <a:graphicData uri="http://schemas.openxmlformats.org/drawingml/2006/table">
            <a:tbl>
              <a:tblPr firstRow="1" firstCol="1" bandRow="1"/>
              <a:tblGrid>
                <a:gridCol w="2683211"/>
                <a:gridCol w="1278201"/>
                <a:gridCol w="1444524"/>
                <a:gridCol w="1191701"/>
                <a:gridCol w="1251235"/>
              </a:tblGrid>
              <a:tr h="110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Sub-Programme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Appropriation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Actual Expenditure          30 September 2015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Available Budget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Spent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65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Management: Research, Policy Coordination and Knowledge Management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441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Research Management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3 369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1 326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2 043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Policy Analysis and Coordination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1 601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1 601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Information and Knowledge Management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6 170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1 767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4 403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budget for the Programme is R 6,170 million for the year. </a:t>
            </a:r>
            <a:r>
              <a:rPr lang="en-ZA" dirty="0"/>
              <a:t>The budget for Sub-Programmes </a:t>
            </a:r>
            <a:r>
              <a:rPr lang="en-ZA" dirty="0" smtClean="0"/>
              <a:t>with no expenditure </a:t>
            </a:r>
            <a:r>
              <a:rPr lang="en-ZA" dirty="0"/>
              <a:t>will be moved to the relevant Sub-Programmes at year end. Allocation of budget was done  to accommodate the new budget programme structure.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521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rgbClr val="004C00"/>
                </a:solidFill>
              </a:rPr>
              <a:t>PROGRAMME 4: FINANCIAL PERFORMANCE</a:t>
            </a:r>
            <a:endParaRPr lang="en-ZA" sz="3200" b="1" dirty="0">
              <a:solidFill>
                <a:srgbClr val="004C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99992" y="1268760"/>
            <a:ext cx="3888432" cy="35712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ZA" sz="28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394217"/>
              </p:ext>
            </p:extLst>
          </p:nvPr>
        </p:nvGraphicFramePr>
        <p:xfrm>
          <a:off x="503548" y="2276872"/>
          <a:ext cx="7776864" cy="3408184"/>
        </p:xfrm>
        <a:graphic>
          <a:graphicData uri="http://schemas.openxmlformats.org/drawingml/2006/table">
            <a:tbl>
              <a:tblPr firstRow="1" firstCol="1" bandRow="1"/>
              <a:tblGrid>
                <a:gridCol w="2858885"/>
                <a:gridCol w="1361888"/>
                <a:gridCol w="1200340"/>
                <a:gridCol w="1189221"/>
                <a:gridCol w="1166530"/>
              </a:tblGrid>
              <a:tr h="1360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Sub-Programme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Appropriation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Actual Expenditure          30 September 2015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Available Budget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Spent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Management: Monitoring, Evaluation and Outreach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Monitoring and Evaluation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5 933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2 510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3 423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Stakeholder Coordination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3 000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1 573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1 427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Outreach Initiatives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3 618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4 162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-544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-15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13 151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8 </a:t>
                      </a: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245 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4 906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90872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The budget for the Programme is R </a:t>
            </a:r>
            <a:r>
              <a:rPr lang="en-ZA" sz="2000" dirty="0" smtClean="0"/>
              <a:t>13,151 </a:t>
            </a:r>
            <a:r>
              <a:rPr lang="en-ZA" sz="2000" dirty="0"/>
              <a:t>million for the </a:t>
            </a:r>
            <a:r>
              <a:rPr lang="en-ZA" sz="2000" dirty="0" smtClean="0"/>
              <a:t>year.  The over- spending on Sub-Programme Outreach Initiatives will be defrayed from saving </a:t>
            </a:r>
            <a:r>
              <a:rPr lang="en-ZA" sz="2000" smtClean="0"/>
              <a:t>s within </a:t>
            </a:r>
            <a:r>
              <a:rPr lang="en-ZA" sz="2000" dirty="0" smtClean="0"/>
              <a:t>the main division in line with the prescripts governing virement. </a:t>
            </a:r>
            <a:endParaRPr lang="en-Z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37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24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Last Page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816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rgbClr val="004C00"/>
                </a:solidFill>
              </a:rPr>
              <a:t>DEPARTMENTAL FINANCIAL PERFORMANCE </a:t>
            </a:r>
            <a:endParaRPr lang="en-ZA" sz="3200" b="1" dirty="0">
              <a:solidFill>
                <a:srgbClr val="004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ZA" sz="4400" dirty="0" smtClean="0"/>
          </a:p>
          <a:p>
            <a:pPr marL="0" indent="0" algn="ctr">
              <a:buNone/>
            </a:pPr>
            <a:endParaRPr lang="en-ZA" sz="4400" dirty="0"/>
          </a:p>
          <a:p>
            <a:pPr marL="0" indent="0" algn="ctr">
              <a:buNone/>
            </a:pPr>
            <a:endParaRPr lang="en-ZA" sz="4400" dirty="0"/>
          </a:p>
        </p:txBody>
      </p:sp>
      <p:sp>
        <p:nvSpPr>
          <p:cNvPr id="4" name="Rectangle 3"/>
          <p:cNvSpPr/>
          <p:nvPr/>
        </p:nvSpPr>
        <p:spPr>
          <a:xfrm>
            <a:off x="683568" y="112474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sz="1600" dirty="0">
                <a:latin typeface="Arial"/>
                <a:ea typeface="Calibri"/>
                <a:cs typeface="Times New Roman"/>
              </a:rPr>
              <a:t>The </a:t>
            </a:r>
            <a:r>
              <a:rPr lang="en-ZA" sz="1600" dirty="0" smtClean="0">
                <a:latin typeface="Arial"/>
                <a:ea typeface="Calibri"/>
                <a:cs typeface="Times New Roman"/>
              </a:rPr>
              <a:t>appropriation for 2015/16 is R 187 102 million with the actual expenditure of R 94 052 million for the period ending September 2015. The expenditure is 50% of the total appropriation. Included in the budget allocation &amp; actual expenditure  of Programme 2 is the CGE at R 67 689 million. The net budget of the department excluding CGE is R119 313 million.  </a:t>
            </a:r>
            <a:endParaRPr lang="en-ZA" sz="1600" dirty="0">
              <a:ea typeface="Calibri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502176"/>
              </p:ext>
            </p:extLst>
          </p:nvPr>
        </p:nvGraphicFramePr>
        <p:xfrm>
          <a:off x="755577" y="3091647"/>
          <a:ext cx="7652531" cy="2947425"/>
        </p:xfrm>
        <a:graphic>
          <a:graphicData uri="http://schemas.openxmlformats.org/drawingml/2006/table">
            <a:tbl>
              <a:tblPr firstRow="1" firstCol="1" bandRow="1"/>
              <a:tblGrid>
                <a:gridCol w="2874044"/>
                <a:gridCol w="1300504"/>
                <a:gridCol w="1146238"/>
                <a:gridCol w="1169254"/>
                <a:gridCol w="1162491"/>
              </a:tblGrid>
              <a:tr h="17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Programme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Appropriation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Actual Expenditure          30 September 2015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Available Budget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Spent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9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Administration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80 451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42 582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37 869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Social, Political and Economic Participation and Empowerment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230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41 457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45 773   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    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Research, Policy Coordination and Knowledge Management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6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170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1 767 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4 403     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Monitoring, Evaluation and Outreach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151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8 246 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4 905  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187 002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94 </a:t>
                      </a: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052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92 950       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9485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rgbClr val="004C00"/>
                </a:solidFill>
              </a:rPr>
              <a:t>DEPARTMENTAL FINANCIAL PERFORMANCE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ZA" sz="4400" dirty="0" smtClean="0"/>
          </a:p>
          <a:p>
            <a:pPr marL="0" indent="0" algn="ctr">
              <a:buNone/>
            </a:pPr>
            <a:endParaRPr lang="en-ZA" sz="4400" dirty="0"/>
          </a:p>
          <a:p>
            <a:pPr marL="0" indent="0" algn="ctr">
              <a:buNone/>
            </a:pPr>
            <a:endParaRPr lang="en-ZA" sz="4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862711585"/>
              </p:ext>
            </p:extLst>
          </p:nvPr>
        </p:nvGraphicFramePr>
        <p:xfrm>
          <a:off x="539552" y="1052736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3427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ZA" sz="3200" b="1" dirty="0" smtClean="0">
                <a:solidFill>
                  <a:srgbClr val="004C00"/>
                </a:solidFill>
              </a:rPr>
              <a:t>FINANCIAL PERFORMANCE PER ECONOMIC CLASSIFICATION </a:t>
            </a:r>
            <a:endParaRPr lang="en-ZA" sz="3200" b="1" dirty="0">
              <a:solidFill>
                <a:srgbClr val="004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ZA" sz="4400" dirty="0" smtClean="0"/>
          </a:p>
          <a:p>
            <a:pPr marL="0" indent="0" algn="ctr">
              <a:buNone/>
            </a:pPr>
            <a:endParaRPr lang="en-ZA" sz="4400" dirty="0"/>
          </a:p>
          <a:p>
            <a:pPr marL="0" indent="0" algn="ctr">
              <a:buNone/>
            </a:pPr>
            <a:endParaRPr lang="en-ZA" sz="4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00324"/>
              </p:ext>
            </p:extLst>
          </p:nvPr>
        </p:nvGraphicFramePr>
        <p:xfrm>
          <a:off x="395536" y="3082541"/>
          <a:ext cx="7992889" cy="2738118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418159"/>
                <a:gridCol w="1110123"/>
                <a:gridCol w="1184132"/>
                <a:gridCol w="1184131"/>
              </a:tblGrid>
              <a:tr h="84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</a:t>
                      </a:r>
                      <a:r>
                        <a:rPr lang="en-ZA" sz="1200" b="1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Classification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Appropriation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Actual Expenditure          30 September 2015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Available</a:t>
                      </a:r>
                      <a:r>
                        <a:rPr lang="en-ZA" sz="1200" b="1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Budget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Spent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4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Compensation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of Employees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66 521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31 492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35 029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Goods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Services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49 298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27 854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21 444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Transfers</a:t>
                      </a:r>
                      <a:r>
                        <a:rPr lang="en-Z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Subsidies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67 689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34</a:t>
                      </a:r>
                      <a:r>
                        <a:rPr lang="en-ZA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256</a:t>
                      </a: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   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en-ZA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433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Capital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Payments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3 494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450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3 044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187 002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94 </a:t>
                      </a: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052 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92 950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90872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overall performance per economic classification depicted in the table below: </a:t>
            </a:r>
          </a:p>
          <a:p>
            <a:r>
              <a:rPr lang="en-ZA" dirty="0"/>
              <a:t>Goods &amp; Services </a:t>
            </a:r>
            <a:r>
              <a:rPr lang="en-ZA" dirty="0" smtClean="0"/>
              <a:t> of R49,2 </a:t>
            </a:r>
            <a:r>
              <a:rPr lang="en-ZA" dirty="0"/>
              <a:t>million </a:t>
            </a:r>
            <a:r>
              <a:rPr lang="en-ZA" dirty="0" smtClean="0"/>
              <a:t>includes ring fenced amount for </a:t>
            </a:r>
            <a:r>
              <a:rPr lang="en-ZA" dirty="0"/>
              <a:t>office accommodation and audit fees </a:t>
            </a:r>
            <a:r>
              <a:rPr lang="en-ZA" dirty="0" smtClean="0"/>
              <a:t> of R14,660 </a:t>
            </a:r>
            <a:r>
              <a:rPr lang="en-ZA" dirty="0"/>
              <a:t>million </a:t>
            </a:r>
            <a:r>
              <a:rPr lang="en-ZA" dirty="0" smtClean="0"/>
              <a:t>&amp; R4</a:t>
            </a:r>
            <a:r>
              <a:rPr lang="en-ZA" dirty="0"/>
              <a:t>, 073 </a:t>
            </a:r>
            <a:r>
              <a:rPr lang="en-ZA" dirty="0" smtClean="0"/>
              <a:t>million respectively.  The net budget of G&amp; S is R30, 565 million.  </a:t>
            </a:r>
          </a:p>
          <a:p>
            <a:r>
              <a:rPr lang="en-ZA" dirty="0" smtClean="0"/>
              <a:t>A virement of R3,5 million to augment spending pressures of Goods &amp; Services. All the transfers to CGE were done timely.  The under-spending in Capital Payments is earmarked for ICT &amp; Security projects.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6139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722"/>
          </a:xfrm>
        </p:spPr>
        <p:txBody>
          <a:bodyPr>
            <a:normAutofit fontScale="90000"/>
          </a:bodyPr>
          <a:lstStyle/>
          <a:p>
            <a:r>
              <a:rPr lang="en-ZA" sz="3200" b="1" dirty="0">
                <a:solidFill>
                  <a:srgbClr val="004C00"/>
                </a:solidFill>
              </a:rPr>
              <a:t>FINANCIAL PERFORMANCE PER ECONOMIC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ZA" sz="4400" dirty="0" smtClean="0"/>
          </a:p>
          <a:p>
            <a:pPr marL="0" indent="0" algn="ctr">
              <a:buNone/>
            </a:pPr>
            <a:endParaRPr lang="en-ZA" sz="4400" dirty="0"/>
          </a:p>
          <a:p>
            <a:pPr marL="0" indent="0" algn="ctr">
              <a:buNone/>
            </a:pPr>
            <a:endParaRPr lang="en-ZA" sz="4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030945562"/>
              </p:ext>
            </p:extLst>
          </p:nvPr>
        </p:nvGraphicFramePr>
        <p:xfrm>
          <a:off x="683568" y="1124744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2825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rgbClr val="004C00"/>
                </a:solidFill>
              </a:rPr>
              <a:t>OVERALL FINANCIAL NARRATIVE </a:t>
            </a:r>
            <a:endParaRPr lang="en-ZA" sz="3200" b="1" dirty="0">
              <a:solidFill>
                <a:srgbClr val="004C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99992" y="1268760"/>
            <a:ext cx="3888432" cy="35712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ZA" sz="2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124744"/>
            <a:ext cx="770485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ZA" sz="2400" b="1" dirty="0" smtClean="0"/>
              <a:t>Revenue </a:t>
            </a:r>
          </a:p>
          <a:p>
            <a:pPr marL="534988" indent="-260350">
              <a:buFont typeface="Wingdings" pitchFamily="2" charset="2"/>
              <a:buChar char="Ø"/>
            </a:pPr>
            <a:r>
              <a:rPr lang="en-ZA" sz="2400" dirty="0" smtClean="0"/>
              <a:t>Revenue collection as at 30 September 2015 is R16 thousand from commission on insurance and garnishes.</a:t>
            </a:r>
          </a:p>
          <a:p>
            <a:pPr marL="274638"/>
            <a:endParaRPr lang="en-ZA" sz="1000" dirty="0" smtClean="0"/>
          </a:p>
          <a:p>
            <a:pPr marL="274638" indent="-274638">
              <a:buFont typeface="Wingdings" pitchFamily="2" charset="2"/>
              <a:buChar char="Ø"/>
            </a:pPr>
            <a:r>
              <a:rPr lang="en-ZA" sz="2400" b="1" dirty="0" smtClean="0"/>
              <a:t>Payment of Invoices within 30 days </a:t>
            </a:r>
          </a:p>
          <a:p>
            <a:pPr marL="534988" indent="-260350">
              <a:buFont typeface="Wingdings" pitchFamily="2" charset="2"/>
              <a:buChar char="Ø"/>
            </a:pPr>
            <a:r>
              <a:rPr lang="en-US" sz="2400" dirty="0" smtClean="0"/>
              <a:t>From July to Sept 945 invoices </a:t>
            </a:r>
            <a:r>
              <a:rPr lang="en-US" sz="2400" dirty="0"/>
              <a:t>were </a:t>
            </a:r>
            <a:r>
              <a:rPr lang="en-US" sz="2400" dirty="0" smtClean="0"/>
              <a:t>received, 873 were paid within 30 days and 72 invoices were paid outside of 30 days. </a:t>
            </a:r>
          </a:p>
          <a:p>
            <a:pPr marL="534988" indent="-260350">
              <a:buFont typeface="Wingdings" pitchFamily="2" charset="2"/>
              <a:buChar char="Ø"/>
            </a:pPr>
            <a:r>
              <a:rPr lang="en-US" sz="2400" dirty="0" smtClean="0"/>
              <a:t>Delays in payment of invoices outside of 30 days was mainly due to verification processes </a:t>
            </a:r>
            <a:r>
              <a:rPr lang="en-US" sz="2400" dirty="0"/>
              <a:t>by end </a:t>
            </a:r>
            <a:r>
              <a:rPr lang="en-US" sz="2400" dirty="0" smtClean="0"/>
              <a:t>users.</a:t>
            </a:r>
          </a:p>
          <a:p>
            <a:pPr marL="534988" indent="-260350">
              <a:buFont typeface="Wingdings" pitchFamily="2" charset="2"/>
              <a:buChar char="Ø"/>
            </a:pPr>
            <a:r>
              <a:rPr lang="en-US" sz="2400" dirty="0" smtClean="0"/>
              <a:t>Consequence management in a form </a:t>
            </a:r>
            <a:r>
              <a:rPr lang="en-US" sz="2400" dirty="0"/>
              <a:t>warning </a:t>
            </a:r>
            <a:r>
              <a:rPr lang="en-US" sz="2400" dirty="0" smtClean="0"/>
              <a:t>letters have since been issued to officials who fail to comply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44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rgbClr val="004C00"/>
                </a:solidFill>
              </a:rPr>
              <a:t>OVERALL FINANCIAL NARRATIVE </a:t>
            </a:r>
            <a:endParaRPr lang="en-ZA" sz="3200" b="1" dirty="0">
              <a:solidFill>
                <a:srgbClr val="004C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99992" y="1268760"/>
            <a:ext cx="3888432" cy="35712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ZA" sz="2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052737"/>
            <a:ext cx="864096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ZA" sz="2000" b="1" dirty="0" smtClean="0"/>
              <a:t>Fruitless &amp; wasteful Expenditure </a:t>
            </a:r>
          </a:p>
          <a:p>
            <a:pPr marL="534988" indent="-260350">
              <a:buFont typeface="Wingdings" pitchFamily="2" charset="2"/>
              <a:buChar char="Ø"/>
            </a:pPr>
            <a:r>
              <a:rPr lang="en-ZA" sz="2000" dirty="0" smtClean="0"/>
              <a:t>No </a:t>
            </a:r>
            <a:r>
              <a:rPr lang="en-ZA" sz="2000" dirty="0"/>
              <a:t>fruitless and wasteful </a:t>
            </a:r>
            <a:r>
              <a:rPr lang="en-ZA" sz="2000" dirty="0" smtClean="0"/>
              <a:t>expenditure was reported </a:t>
            </a:r>
            <a:r>
              <a:rPr lang="en-ZA" sz="2000" dirty="0"/>
              <a:t>for the period under review </a:t>
            </a:r>
            <a:endParaRPr lang="en-ZA" sz="2000" dirty="0" smtClean="0"/>
          </a:p>
          <a:p>
            <a:pPr marL="274638"/>
            <a:endParaRPr lang="en-ZA" sz="900" dirty="0" smtClean="0"/>
          </a:p>
          <a:p>
            <a:pPr marL="274638" indent="-274638">
              <a:buFont typeface="Wingdings" pitchFamily="2" charset="2"/>
              <a:buChar char="Ø"/>
            </a:pPr>
            <a:r>
              <a:rPr lang="en-ZA" sz="2000" b="1" dirty="0" smtClean="0"/>
              <a:t>Irregular Expenditure – </a:t>
            </a:r>
          </a:p>
          <a:p>
            <a:pPr marL="274638" indent="-274638">
              <a:buFont typeface="Wingdings" pitchFamily="2" charset="2"/>
              <a:buChar char="Ø"/>
            </a:pPr>
            <a:r>
              <a:rPr lang="en-ZA" sz="2000" dirty="0" smtClean="0"/>
              <a:t>Total irregular expenditure for period under review is R 2,057 million</a:t>
            </a:r>
          </a:p>
          <a:p>
            <a:pPr marL="274638" indent="260350">
              <a:buFont typeface="Wingdings" pitchFamily="2" charset="2"/>
              <a:buChar char="Ø"/>
            </a:pPr>
            <a:r>
              <a:rPr lang="en-ZA" sz="2000" dirty="0" smtClean="0"/>
              <a:t>HR transactions  – R 196 thousand </a:t>
            </a:r>
          </a:p>
          <a:p>
            <a:pPr marL="901700" indent="-366713">
              <a:buFont typeface="Wingdings" pitchFamily="2" charset="2"/>
              <a:buChar char="Ø"/>
            </a:pPr>
            <a:r>
              <a:rPr lang="en-ZA" sz="2000" dirty="0" smtClean="0"/>
              <a:t>The </a:t>
            </a:r>
            <a:r>
              <a:rPr lang="en-ZA" sz="2000" dirty="0"/>
              <a:t>department incurred irregular expenditure on compensation of employees for full time / permanent officials appointed at higher salary levels without the posts being evaluated at higher </a:t>
            </a:r>
            <a:r>
              <a:rPr lang="en-ZA" sz="2000" dirty="0" smtClean="0"/>
              <a:t>levels, in previous financial year/s.</a:t>
            </a:r>
          </a:p>
          <a:p>
            <a:pPr marL="534988" indent="-260350">
              <a:buFont typeface="Wingdings" pitchFamily="2" charset="2"/>
              <a:buChar char="Ø"/>
            </a:pPr>
            <a:r>
              <a:rPr lang="en-ZA" sz="2000" dirty="0" smtClean="0"/>
              <a:t>SCM transactions – R 1,861 million </a:t>
            </a:r>
          </a:p>
          <a:p>
            <a:pPr marL="901700" indent="-366713">
              <a:buFont typeface="Wingdings" pitchFamily="2" charset="2"/>
              <a:buChar char="Ø"/>
            </a:pPr>
            <a:r>
              <a:rPr lang="en-ZA" sz="2000" dirty="0"/>
              <a:t>The irregular </a:t>
            </a:r>
            <a:r>
              <a:rPr lang="en-ZA" sz="2000" dirty="0" smtClean="0"/>
              <a:t>expenditure is due </a:t>
            </a:r>
            <a:r>
              <a:rPr lang="en-ZA" sz="2000" dirty="0"/>
              <a:t>to partial / non-compliance with SCM </a:t>
            </a:r>
            <a:r>
              <a:rPr lang="en-ZA" sz="2000" dirty="0" smtClean="0"/>
              <a:t>process, </a:t>
            </a:r>
          </a:p>
          <a:p>
            <a:pPr marL="901700" indent="-366713">
              <a:buFont typeface="Wingdings" pitchFamily="2" charset="2"/>
              <a:buChar char="Ø"/>
            </a:pPr>
            <a:r>
              <a:rPr lang="en-ZA" sz="2000" dirty="0" smtClean="0"/>
              <a:t>Deviation pending approval of R1,4 million was included in interim for period ending September as irregular expenditure for accountability purposes. 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60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rgbClr val="004C00"/>
                </a:solidFill>
              </a:rPr>
              <a:t>PROGRAMME 1: FINANCIAL PERFORMANCE</a:t>
            </a:r>
            <a:endParaRPr lang="en-ZA" sz="3200" b="1" dirty="0">
              <a:solidFill>
                <a:srgbClr val="004C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99992" y="1268760"/>
            <a:ext cx="3888432" cy="35712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ZA" sz="2800" dirty="0"/>
          </a:p>
        </p:txBody>
      </p:sp>
      <p:sp>
        <p:nvSpPr>
          <p:cNvPr id="7" name="Rectangle 6"/>
          <p:cNvSpPr/>
          <p:nvPr/>
        </p:nvSpPr>
        <p:spPr>
          <a:xfrm>
            <a:off x="323528" y="98072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ZA" sz="1600" dirty="0">
                <a:latin typeface="Arial"/>
                <a:ea typeface="Times New Roman"/>
              </a:rPr>
              <a:t>The net budget for the Programme is R </a:t>
            </a:r>
            <a:r>
              <a:rPr lang="en-ZA" sz="1600" dirty="0" smtClean="0">
                <a:latin typeface="Arial"/>
                <a:ea typeface="Times New Roman"/>
              </a:rPr>
              <a:t>61,718 million excluding ring fenced funds for office accommodation &amp;  Audit fees of R14,660 million and R4,073 million. </a:t>
            </a:r>
            <a:endParaRPr lang="en-ZA" sz="1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1188249"/>
              </p:ext>
            </p:extLst>
          </p:nvPr>
        </p:nvGraphicFramePr>
        <p:xfrm>
          <a:off x="354278" y="1988840"/>
          <a:ext cx="8178162" cy="3757900"/>
        </p:xfrm>
        <a:graphic>
          <a:graphicData uri="http://schemas.openxmlformats.org/drawingml/2006/table">
            <a:tbl>
              <a:tblPr firstRow="1" firstCol="1" bandRow="1"/>
              <a:tblGrid>
                <a:gridCol w="2827598"/>
                <a:gridCol w="1346983"/>
                <a:gridCol w="1187204"/>
                <a:gridCol w="1258648"/>
                <a:gridCol w="1557729"/>
              </a:tblGrid>
              <a:tr h="1465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Sub-Programme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Appropriation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Actual Expenditure          30 September 2015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Available Budget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Spent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1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3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Ministry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23 923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536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12 387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Departmental Management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6 865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4 755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2 110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Corporate Services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21 889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17 271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4 618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Financial Management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13 114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4 723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8 391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Office Accommodation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14 660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4 297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10 363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80 451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42 582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37 869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5778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rgbClr val="004C00"/>
                </a:solidFill>
              </a:rPr>
              <a:t>PROGRAMME 2: FINANCIAL PERFORMANCE</a:t>
            </a:r>
            <a:endParaRPr lang="en-ZA" sz="3200" b="1" dirty="0">
              <a:solidFill>
                <a:srgbClr val="004C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99992" y="1268760"/>
            <a:ext cx="3888432" cy="35712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ZA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8072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ZA" sz="1600" dirty="0" smtClean="0">
                <a:latin typeface="Arial"/>
                <a:ea typeface="Times New Roman"/>
              </a:rPr>
              <a:t>The budget of the Programme includes the budget of CGE of R 67,689 million, leaving a net budget R 19,541 million. The budget for Sub-Programmes with no  expenditure will be moved to the relevant Sub-Programmes at year end. Allocation of budget was done  to accommodate the new budget programme structure. </a:t>
            </a:r>
            <a:endParaRPr lang="en-ZA" sz="2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685830"/>
              </p:ext>
            </p:extLst>
          </p:nvPr>
        </p:nvGraphicFramePr>
        <p:xfrm>
          <a:off x="530464" y="2636298"/>
          <a:ext cx="8136903" cy="3471413"/>
        </p:xfrm>
        <a:graphic>
          <a:graphicData uri="http://schemas.openxmlformats.org/drawingml/2006/table">
            <a:tbl>
              <a:tblPr firstRow="1" firstCol="1" bandRow="1"/>
              <a:tblGrid>
                <a:gridCol w="2641973"/>
                <a:gridCol w="1417800"/>
                <a:gridCol w="1410560"/>
                <a:gridCol w="1410560"/>
                <a:gridCol w="1256010"/>
              </a:tblGrid>
              <a:tr h="90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Sub-Programme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Appropriation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Actual Expenditure          30 September 2015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Available Budget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Spent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22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R`000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7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Management: Social, Political and Economic Participation and Empowerment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3 105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1 518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1 587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Social and Related Functions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7 436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6 092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1 344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Justice and Public Order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3 000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3 000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Governance and Administration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3 000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ZA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000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Economic Empowerment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3 000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ZA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000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-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Commission for Gender Equality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67 689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33 846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33 843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87 230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41 </a:t>
                      </a: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456 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45 774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n-Z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02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1055</Words>
  <Application>Microsoft Office PowerPoint</Application>
  <PresentationFormat>On-screen Show (4:3)</PresentationFormat>
  <Paragraphs>282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3_Office Theme</vt:lpstr>
      <vt:lpstr>5_Office Theme</vt:lpstr>
      <vt:lpstr>Slide 1</vt:lpstr>
      <vt:lpstr>DEPARTMENTAL FINANCIAL PERFORMANCE </vt:lpstr>
      <vt:lpstr>DEPARTMENTAL FINANCIAL PERFORMANCE </vt:lpstr>
      <vt:lpstr>FINANCIAL PERFORMANCE PER ECONOMIC CLASSIFICATION </vt:lpstr>
      <vt:lpstr>FINANCIAL PERFORMANCE PER ECONOMIC CLASSIFICATION </vt:lpstr>
      <vt:lpstr>OVERALL FINANCIAL NARRATIVE </vt:lpstr>
      <vt:lpstr>OVERALL FINANCIAL NARRATIVE </vt:lpstr>
      <vt:lpstr>PROGRAMME 1: FINANCIAL PERFORMANCE</vt:lpstr>
      <vt:lpstr>PROGRAMME 2: FINANCIAL PERFORMANCE</vt:lpstr>
      <vt:lpstr>PROGRAMME 3: FINANCIAL PERFORMANCE</vt:lpstr>
      <vt:lpstr>PROGRAMME 4: FINANCIAL PERFORMANCE</vt:lpstr>
      <vt:lpstr>Last Page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DoW’s Presentaion</dc:title>
  <dc:creator>Xoliseka Matara</dc:creator>
  <cp:lastModifiedBy>PUMZA</cp:lastModifiedBy>
  <cp:revision>139</cp:revision>
  <cp:lastPrinted>2016-02-09T15:33:58Z</cp:lastPrinted>
  <dcterms:created xsi:type="dcterms:W3CDTF">2015-08-05T11:40:45Z</dcterms:created>
  <dcterms:modified xsi:type="dcterms:W3CDTF">2016-02-18T10:04:29Z</dcterms:modified>
</cp:coreProperties>
</file>