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75" r:id="rId3"/>
    <p:sldId id="317" r:id="rId4"/>
    <p:sldId id="334" r:id="rId5"/>
    <p:sldId id="344" r:id="rId6"/>
    <p:sldId id="333" r:id="rId7"/>
    <p:sldId id="335" r:id="rId8"/>
    <p:sldId id="336" r:id="rId9"/>
    <p:sldId id="376" r:id="rId10"/>
    <p:sldId id="369" r:id="rId11"/>
    <p:sldId id="337" r:id="rId12"/>
    <p:sldId id="339" r:id="rId13"/>
    <p:sldId id="377" r:id="rId14"/>
    <p:sldId id="373" r:id="rId15"/>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nkqubela Jordan" initials="NJ" lastIdx="0" clrIdx="0">
    <p:extLst>
      <p:ext uri="{19B8F6BF-5375-455C-9EA6-DF929625EA0E}">
        <p15:presenceInfo xmlns:p15="http://schemas.microsoft.com/office/powerpoint/2012/main" xmlns="" userId="S-1-5-21-2380184862-309048139-2695422336-32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4718"/>
    <a:srgbClr val="CC6600"/>
    <a:srgbClr val="EB6529"/>
    <a:srgbClr val="FFCC00"/>
    <a:srgbClr val="E15415"/>
    <a:srgbClr val="006600"/>
    <a:srgbClr val="663300"/>
    <a:srgbClr val="996633"/>
    <a:srgbClr val="1BB7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3712" autoAdjust="0"/>
  </p:normalViewPr>
  <p:slideViewPr>
    <p:cSldViewPr>
      <p:cViewPr>
        <p:scale>
          <a:sx n="57" d="100"/>
          <a:sy n="57" d="100"/>
        </p:scale>
        <p:origin x="-3666" y="-137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28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3C5AF-7A91-4666-94A6-D13765FB233A}"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3F1BFC41-3AF0-4D78-ABF9-5744661D3196}">
      <dgm:prSet phldrT="[Text]" custT="1"/>
      <dgm:spPr>
        <a:gradFill rotWithShape="0">
          <a:gsLst>
            <a:gs pos="0">
              <a:srgbClr val="92D050"/>
            </a:gs>
            <a:gs pos="80000">
              <a:schemeClr val="accent3">
                <a:shade val="93000"/>
                <a:satMod val="130000"/>
              </a:schemeClr>
            </a:gs>
            <a:gs pos="100000">
              <a:schemeClr val="accent3">
                <a:shade val="94000"/>
                <a:satMod val="135000"/>
              </a:schemeClr>
            </a:gs>
          </a:gsLst>
          <a:lin ang="16200000" scaled="0"/>
        </a:gradFill>
      </dgm:spPr>
      <dgm:t>
        <a:bodyPr/>
        <a:lstStyle/>
        <a:p>
          <a:pPr algn="ctr"/>
          <a:r>
            <a:rPr lang="en-US" sz="1800" dirty="0" smtClean="0">
              <a:solidFill>
                <a:schemeClr val="tx1"/>
              </a:solidFill>
              <a:latin typeface="Arial" panose="020B0604020202020204" pitchFamily="34" charset="0"/>
              <a:cs typeface="Arial" panose="020B0604020202020204" pitchFamily="34" charset="0"/>
            </a:rPr>
            <a:t>Waives such frequency assignment(s)</a:t>
          </a:r>
          <a:endParaRPr lang="en-US" sz="1800" dirty="0">
            <a:solidFill>
              <a:schemeClr val="tx1"/>
            </a:solidFill>
            <a:latin typeface="Arial" panose="020B0604020202020204" pitchFamily="34" charset="0"/>
            <a:cs typeface="Arial" panose="020B0604020202020204" pitchFamily="34" charset="0"/>
          </a:endParaRPr>
        </a:p>
      </dgm:t>
    </dgm:pt>
    <dgm:pt modelId="{A0C7D646-07BF-419F-96F3-2FE9D948A34D}" type="parTrans" cxnId="{92E23246-CD5E-49C6-9D8A-296629D9FEFB}">
      <dgm:prSet/>
      <dgm:spPr/>
      <dgm:t>
        <a:bodyPr/>
        <a:lstStyle/>
        <a:p>
          <a:pPr algn="ctr"/>
          <a:endParaRPr lang="en-US" sz="1800">
            <a:latin typeface="Arial" panose="020B0604020202020204" pitchFamily="34" charset="0"/>
            <a:cs typeface="Arial" panose="020B0604020202020204" pitchFamily="34" charset="0"/>
          </a:endParaRPr>
        </a:p>
      </dgm:t>
    </dgm:pt>
    <dgm:pt modelId="{288C2805-2DAB-4F76-9163-446D2BCC68FA}" type="sibTrans" cxnId="{92E23246-CD5E-49C6-9D8A-296629D9FEFB}">
      <dgm:prSet/>
      <dgm:spPr/>
      <dgm:t>
        <a:bodyPr/>
        <a:lstStyle/>
        <a:p>
          <a:pPr algn="ctr"/>
          <a:endParaRPr lang="en-US" sz="1800">
            <a:latin typeface="Arial" panose="020B0604020202020204" pitchFamily="34" charset="0"/>
            <a:cs typeface="Arial" panose="020B0604020202020204" pitchFamily="34" charset="0"/>
          </a:endParaRPr>
        </a:p>
      </dgm:t>
    </dgm:pt>
    <dgm:pt modelId="{EF72C084-B419-4C15-96C7-D98788AFCB0B}">
      <dgm:prSet custT="1"/>
      <dgm:spPr>
        <a:gradFill rotWithShape="0">
          <a:gsLst>
            <a:gs pos="0">
              <a:srgbClr val="92D050"/>
            </a:gs>
            <a:gs pos="80000">
              <a:schemeClr val="accent3">
                <a:shade val="93000"/>
                <a:satMod val="130000"/>
              </a:schemeClr>
            </a:gs>
            <a:gs pos="100000">
              <a:schemeClr val="accent3">
                <a:shade val="94000"/>
                <a:satMod val="135000"/>
              </a:schemeClr>
            </a:gs>
          </a:gsLst>
          <a:lin ang="16200000" scaled="0"/>
        </a:gradFill>
      </dgm:spPr>
      <dgm:t>
        <a:bodyPr/>
        <a:lstStyle/>
        <a:p>
          <a:pPr algn="ctr"/>
          <a:r>
            <a:rPr lang="en-US" sz="1800" dirty="0" smtClean="0">
              <a:solidFill>
                <a:schemeClr val="tx1"/>
              </a:solidFill>
              <a:latin typeface="Arial" panose="020B0604020202020204" pitchFamily="34" charset="0"/>
              <a:cs typeface="Arial" panose="020B0604020202020204" pitchFamily="34" charset="0"/>
            </a:rPr>
            <a:t>Uses such assignment(s) in ways other than </a:t>
          </a:r>
        </a:p>
        <a:p>
          <a:pPr algn="ctr"/>
          <a:r>
            <a:rPr lang="en-US" sz="1800" dirty="0" smtClean="0">
              <a:solidFill>
                <a:schemeClr val="tx1"/>
              </a:solidFill>
              <a:latin typeface="Arial" panose="020B0604020202020204" pitchFamily="34" charset="0"/>
              <a:cs typeface="Arial" panose="020B0604020202020204" pitchFamily="34" charset="0"/>
            </a:rPr>
            <a:t>those set forth in the Agreement</a:t>
          </a:r>
        </a:p>
      </dgm:t>
    </dgm:pt>
    <dgm:pt modelId="{18B24CB1-9523-43F0-AE56-D8C454AA0D89}" type="parTrans" cxnId="{5E802528-DC81-482B-96B6-59423C0469C5}">
      <dgm:prSet/>
      <dgm:spPr/>
      <dgm:t>
        <a:bodyPr/>
        <a:lstStyle/>
        <a:p>
          <a:pPr algn="ctr"/>
          <a:endParaRPr lang="en-US" sz="1800">
            <a:latin typeface="Arial" panose="020B0604020202020204" pitchFamily="34" charset="0"/>
            <a:cs typeface="Arial" panose="020B0604020202020204" pitchFamily="34" charset="0"/>
          </a:endParaRPr>
        </a:p>
      </dgm:t>
    </dgm:pt>
    <dgm:pt modelId="{3E35A5DA-A6EE-4987-80B2-14FA85B020F3}" type="sibTrans" cxnId="{5E802528-DC81-482B-96B6-59423C0469C5}">
      <dgm:prSet/>
      <dgm:spPr/>
      <dgm:t>
        <a:bodyPr/>
        <a:lstStyle/>
        <a:p>
          <a:pPr algn="ctr"/>
          <a:endParaRPr lang="en-US" sz="1800">
            <a:latin typeface="Arial" panose="020B0604020202020204" pitchFamily="34" charset="0"/>
            <a:cs typeface="Arial" panose="020B0604020202020204" pitchFamily="34" charset="0"/>
          </a:endParaRPr>
        </a:p>
      </dgm:t>
    </dgm:pt>
    <dgm:pt modelId="{D0143C48-6D00-4245-BE39-5FB3D1FCA79B}">
      <dgm:prSet custT="1"/>
      <dgm:spPr>
        <a:gradFill rotWithShape="0">
          <a:gsLst>
            <a:gs pos="0">
              <a:srgbClr val="92D050"/>
            </a:gs>
            <a:gs pos="80000">
              <a:schemeClr val="accent3">
                <a:shade val="93000"/>
                <a:satMod val="130000"/>
              </a:schemeClr>
            </a:gs>
            <a:gs pos="100000">
              <a:schemeClr val="accent3">
                <a:shade val="94000"/>
                <a:satMod val="135000"/>
              </a:schemeClr>
            </a:gs>
          </a:gsLst>
          <a:lin ang="16200000" scaled="0"/>
        </a:gradFill>
      </dgm:spPr>
      <dgm:t>
        <a:bodyPr/>
        <a:lstStyle/>
        <a:p>
          <a:pPr algn="ctr"/>
          <a:r>
            <a:rPr lang="en-US" sz="1800" dirty="0" smtClean="0">
              <a:solidFill>
                <a:schemeClr val="tx1"/>
              </a:solidFill>
              <a:latin typeface="Arial" panose="020B0604020202020204" pitchFamily="34" charset="0"/>
              <a:cs typeface="Arial" panose="020B0604020202020204" pitchFamily="34" charset="0"/>
            </a:rPr>
            <a:t>Declares bankruptcy</a:t>
          </a:r>
        </a:p>
      </dgm:t>
    </dgm:pt>
    <dgm:pt modelId="{125888AD-5CA8-4F21-B2AA-4F3258198FF3}" type="parTrans" cxnId="{4F552877-B3B1-48DC-BFF6-1F2F41E1B646}">
      <dgm:prSet/>
      <dgm:spPr/>
      <dgm:t>
        <a:bodyPr/>
        <a:lstStyle/>
        <a:p>
          <a:pPr algn="ctr"/>
          <a:endParaRPr lang="en-US" sz="1800">
            <a:latin typeface="Arial" panose="020B0604020202020204" pitchFamily="34" charset="0"/>
            <a:cs typeface="Arial" panose="020B0604020202020204" pitchFamily="34" charset="0"/>
          </a:endParaRPr>
        </a:p>
      </dgm:t>
    </dgm:pt>
    <dgm:pt modelId="{26B10E5A-FE57-471C-B2FC-067B7225F9A1}" type="sibTrans" cxnId="{4F552877-B3B1-48DC-BFF6-1F2F41E1B646}">
      <dgm:prSet/>
      <dgm:spPr/>
      <dgm:t>
        <a:bodyPr/>
        <a:lstStyle/>
        <a:p>
          <a:pPr algn="ctr"/>
          <a:endParaRPr lang="en-US" sz="1800">
            <a:latin typeface="Arial" panose="020B0604020202020204" pitchFamily="34" charset="0"/>
            <a:cs typeface="Arial" panose="020B0604020202020204" pitchFamily="34" charset="0"/>
          </a:endParaRPr>
        </a:p>
      </dgm:t>
    </dgm:pt>
    <dgm:pt modelId="{9C28D1E1-02E1-4576-AA9A-D40DFC56F4FD}" type="pres">
      <dgm:prSet presAssocID="{A5B3C5AF-7A91-4666-94A6-D13765FB233A}" presName="linear" presStyleCnt="0">
        <dgm:presLayoutVars>
          <dgm:animLvl val="lvl"/>
          <dgm:resizeHandles val="exact"/>
        </dgm:presLayoutVars>
      </dgm:prSet>
      <dgm:spPr/>
      <dgm:t>
        <a:bodyPr/>
        <a:lstStyle/>
        <a:p>
          <a:endParaRPr lang="en-US"/>
        </a:p>
      </dgm:t>
    </dgm:pt>
    <dgm:pt modelId="{111A88DB-8A9E-459B-86E7-021FD7D61B34}" type="pres">
      <dgm:prSet presAssocID="{3F1BFC41-3AF0-4D78-ABF9-5744661D3196}" presName="parentText" presStyleLbl="node1" presStyleIdx="0" presStyleCnt="3" custScaleX="74554" custScaleY="62820" custLinFactY="1898" custLinFactNeighborX="1944" custLinFactNeighborY="100000">
        <dgm:presLayoutVars>
          <dgm:chMax val="0"/>
          <dgm:bulletEnabled val="1"/>
        </dgm:presLayoutVars>
      </dgm:prSet>
      <dgm:spPr/>
      <dgm:t>
        <a:bodyPr/>
        <a:lstStyle/>
        <a:p>
          <a:endParaRPr lang="en-US"/>
        </a:p>
      </dgm:t>
    </dgm:pt>
    <dgm:pt modelId="{C6E81D0D-FA07-42D1-A99E-601D1B7590EB}" type="pres">
      <dgm:prSet presAssocID="{288C2805-2DAB-4F76-9163-446D2BCC68FA}" presName="spacer" presStyleCnt="0"/>
      <dgm:spPr/>
      <dgm:t>
        <a:bodyPr/>
        <a:lstStyle/>
        <a:p>
          <a:endParaRPr lang="en-US"/>
        </a:p>
      </dgm:t>
    </dgm:pt>
    <dgm:pt modelId="{C7198B54-5DED-4B20-AF78-DFA4A4082655}" type="pres">
      <dgm:prSet presAssocID="{EF72C084-B419-4C15-96C7-D98788AFCB0B}" presName="parentText" presStyleLbl="node1" presStyleIdx="1" presStyleCnt="3" custAng="0" custScaleX="86170" custScaleY="74559" custLinFactNeighborX="1085" custLinFactNeighborY="64153">
        <dgm:presLayoutVars>
          <dgm:chMax val="0"/>
          <dgm:bulletEnabled val="1"/>
        </dgm:presLayoutVars>
      </dgm:prSet>
      <dgm:spPr/>
      <dgm:t>
        <a:bodyPr/>
        <a:lstStyle/>
        <a:p>
          <a:endParaRPr lang="en-US"/>
        </a:p>
      </dgm:t>
    </dgm:pt>
    <dgm:pt modelId="{28E13CD3-5C73-4FED-9110-0F74222BB194}" type="pres">
      <dgm:prSet presAssocID="{3E35A5DA-A6EE-4987-80B2-14FA85B020F3}" presName="spacer" presStyleCnt="0"/>
      <dgm:spPr/>
      <dgm:t>
        <a:bodyPr/>
        <a:lstStyle/>
        <a:p>
          <a:endParaRPr lang="en-US"/>
        </a:p>
      </dgm:t>
    </dgm:pt>
    <dgm:pt modelId="{A3BB29FA-AFB6-45E3-91F6-6E7F2FD4F58E}" type="pres">
      <dgm:prSet presAssocID="{D0143C48-6D00-4245-BE39-5FB3D1FCA79B}" presName="parentText" presStyleLbl="node1" presStyleIdx="2" presStyleCnt="3" custScaleX="52659" custScaleY="52245" custLinFactNeighborX="1663" custLinFactNeighborY="54700">
        <dgm:presLayoutVars>
          <dgm:chMax val="0"/>
          <dgm:bulletEnabled val="1"/>
        </dgm:presLayoutVars>
      </dgm:prSet>
      <dgm:spPr/>
      <dgm:t>
        <a:bodyPr/>
        <a:lstStyle/>
        <a:p>
          <a:endParaRPr lang="en-US"/>
        </a:p>
      </dgm:t>
    </dgm:pt>
  </dgm:ptLst>
  <dgm:cxnLst>
    <dgm:cxn modelId="{CB884C69-8C96-4615-B9FE-99F50962030A}" type="presOf" srcId="{EF72C084-B419-4C15-96C7-D98788AFCB0B}" destId="{C7198B54-5DED-4B20-AF78-DFA4A4082655}" srcOrd="0" destOrd="0" presId="urn:microsoft.com/office/officeart/2005/8/layout/vList2"/>
    <dgm:cxn modelId="{5E802528-DC81-482B-96B6-59423C0469C5}" srcId="{A5B3C5AF-7A91-4666-94A6-D13765FB233A}" destId="{EF72C084-B419-4C15-96C7-D98788AFCB0B}" srcOrd="1" destOrd="0" parTransId="{18B24CB1-9523-43F0-AE56-D8C454AA0D89}" sibTransId="{3E35A5DA-A6EE-4987-80B2-14FA85B020F3}"/>
    <dgm:cxn modelId="{111A73B7-8E28-457B-8EB5-CE6A7DCA4003}" type="presOf" srcId="{3F1BFC41-3AF0-4D78-ABF9-5744661D3196}" destId="{111A88DB-8A9E-459B-86E7-021FD7D61B34}" srcOrd="0" destOrd="0" presId="urn:microsoft.com/office/officeart/2005/8/layout/vList2"/>
    <dgm:cxn modelId="{7ED80F9B-F56F-487B-932F-F12A7F08E2CB}" type="presOf" srcId="{D0143C48-6D00-4245-BE39-5FB3D1FCA79B}" destId="{A3BB29FA-AFB6-45E3-91F6-6E7F2FD4F58E}" srcOrd="0" destOrd="0" presId="urn:microsoft.com/office/officeart/2005/8/layout/vList2"/>
    <dgm:cxn modelId="{92E23246-CD5E-49C6-9D8A-296629D9FEFB}" srcId="{A5B3C5AF-7A91-4666-94A6-D13765FB233A}" destId="{3F1BFC41-3AF0-4D78-ABF9-5744661D3196}" srcOrd="0" destOrd="0" parTransId="{A0C7D646-07BF-419F-96F3-2FE9D948A34D}" sibTransId="{288C2805-2DAB-4F76-9163-446D2BCC68FA}"/>
    <dgm:cxn modelId="{4F552877-B3B1-48DC-BFF6-1F2F41E1B646}" srcId="{A5B3C5AF-7A91-4666-94A6-D13765FB233A}" destId="{D0143C48-6D00-4245-BE39-5FB3D1FCA79B}" srcOrd="2" destOrd="0" parTransId="{125888AD-5CA8-4F21-B2AA-4F3258198FF3}" sibTransId="{26B10E5A-FE57-471C-B2FC-067B7225F9A1}"/>
    <dgm:cxn modelId="{3B1DF226-3D4C-4AC0-B94F-189689A75E9C}" type="presOf" srcId="{A5B3C5AF-7A91-4666-94A6-D13765FB233A}" destId="{9C28D1E1-02E1-4576-AA9A-D40DFC56F4FD}" srcOrd="0" destOrd="0" presId="urn:microsoft.com/office/officeart/2005/8/layout/vList2"/>
    <dgm:cxn modelId="{5570A80B-4EEB-428F-9D13-6209A9F0AFEA}" type="presParOf" srcId="{9C28D1E1-02E1-4576-AA9A-D40DFC56F4FD}" destId="{111A88DB-8A9E-459B-86E7-021FD7D61B34}" srcOrd="0" destOrd="0" presId="urn:microsoft.com/office/officeart/2005/8/layout/vList2"/>
    <dgm:cxn modelId="{7C03C5D8-3417-46B3-937B-F3A1BF6479EA}" type="presParOf" srcId="{9C28D1E1-02E1-4576-AA9A-D40DFC56F4FD}" destId="{C6E81D0D-FA07-42D1-A99E-601D1B7590EB}" srcOrd="1" destOrd="0" presId="urn:microsoft.com/office/officeart/2005/8/layout/vList2"/>
    <dgm:cxn modelId="{1CBB8585-A631-46E9-A24B-4518F19B4F0B}" type="presParOf" srcId="{9C28D1E1-02E1-4576-AA9A-D40DFC56F4FD}" destId="{C7198B54-5DED-4B20-AF78-DFA4A4082655}" srcOrd="2" destOrd="0" presId="urn:microsoft.com/office/officeart/2005/8/layout/vList2"/>
    <dgm:cxn modelId="{6D509CC2-E0B2-4A8D-8D71-D0123E781BAC}" type="presParOf" srcId="{9C28D1E1-02E1-4576-AA9A-D40DFC56F4FD}" destId="{28E13CD3-5C73-4FED-9110-0F74222BB194}" srcOrd="3" destOrd="0" presId="urn:microsoft.com/office/officeart/2005/8/layout/vList2"/>
    <dgm:cxn modelId="{4CF9BACE-D459-4E3B-B54B-5A76CE08A147}" type="presParOf" srcId="{9C28D1E1-02E1-4576-AA9A-D40DFC56F4FD}" destId="{A3BB29FA-AFB6-45E3-91F6-6E7F2FD4F58E}" srcOrd="4"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1A88DB-8A9E-459B-86E7-021FD7D61B34}">
      <dsp:nvSpPr>
        <dsp:cNvPr id="0" name=""/>
        <dsp:cNvSpPr/>
      </dsp:nvSpPr>
      <dsp:spPr>
        <a:xfrm>
          <a:off x="1075208" y="152398"/>
          <a:ext cx="5465405" cy="540955"/>
        </a:xfrm>
        <a:prstGeom prst="roundRect">
          <a:avLst/>
        </a:prstGeom>
        <a:gradFill rotWithShape="0">
          <a:gsLst>
            <a:gs pos="0">
              <a:srgbClr val="92D050"/>
            </a:gs>
            <a:gs pos="80000">
              <a:schemeClr val="accent3">
                <a:shade val="93000"/>
                <a:satMod val="130000"/>
              </a:schemeClr>
            </a:gs>
            <a:gs pos="100000">
              <a:schemeClr val="accent3">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Waives such frequency assignment(s)</a:t>
          </a:r>
          <a:endParaRPr lang="en-US" sz="1800" kern="1200" dirty="0">
            <a:solidFill>
              <a:schemeClr val="tx1"/>
            </a:solidFill>
            <a:latin typeface="Arial" panose="020B0604020202020204" pitchFamily="34" charset="0"/>
            <a:cs typeface="Arial" panose="020B0604020202020204" pitchFamily="34" charset="0"/>
          </a:endParaRPr>
        </a:p>
      </dsp:txBody>
      <dsp:txXfrm>
        <a:off x="1075208" y="152398"/>
        <a:ext cx="5465405" cy="540955"/>
      </dsp:txXfrm>
    </dsp:sp>
    <dsp:sp modelId="{C7198B54-5DED-4B20-AF78-DFA4A4082655}">
      <dsp:nvSpPr>
        <dsp:cNvPr id="0" name=""/>
        <dsp:cNvSpPr/>
      </dsp:nvSpPr>
      <dsp:spPr>
        <a:xfrm>
          <a:off x="586464" y="762000"/>
          <a:ext cx="6316951" cy="642042"/>
        </a:xfrm>
        <a:prstGeom prst="roundRect">
          <a:avLst/>
        </a:prstGeom>
        <a:gradFill rotWithShape="0">
          <a:gsLst>
            <a:gs pos="0">
              <a:srgbClr val="92D050"/>
            </a:gs>
            <a:gs pos="80000">
              <a:schemeClr val="accent3">
                <a:shade val="93000"/>
                <a:satMod val="130000"/>
              </a:schemeClr>
            </a:gs>
            <a:gs pos="100000">
              <a:schemeClr val="accent3">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Uses such assignment(s) in ways other than </a:t>
          </a:r>
        </a:p>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those set forth in the Agreement</a:t>
          </a:r>
        </a:p>
      </dsp:txBody>
      <dsp:txXfrm>
        <a:off x="586464" y="762000"/>
        <a:ext cx="6316951" cy="642042"/>
      </dsp:txXfrm>
    </dsp:sp>
    <dsp:sp modelId="{A3BB29FA-AFB6-45E3-91F6-6E7F2FD4F58E}">
      <dsp:nvSpPr>
        <dsp:cNvPr id="0" name=""/>
        <dsp:cNvSpPr/>
      </dsp:nvSpPr>
      <dsp:spPr>
        <a:xfrm>
          <a:off x="1857148" y="1455107"/>
          <a:ext cx="3860326" cy="449892"/>
        </a:xfrm>
        <a:prstGeom prst="roundRect">
          <a:avLst/>
        </a:prstGeom>
        <a:gradFill rotWithShape="0">
          <a:gsLst>
            <a:gs pos="0">
              <a:srgbClr val="92D050"/>
            </a:gs>
            <a:gs pos="80000">
              <a:schemeClr val="accent3">
                <a:shade val="93000"/>
                <a:satMod val="130000"/>
              </a:schemeClr>
            </a:gs>
            <a:gs pos="100000">
              <a:schemeClr val="accent3">
                <a:shade val="94000"/>
                <a:satMod val="135000"/>
              </a:schemeClr>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Declares bankruptcy</a:t>
          </a:r>
        </a:p>
      </dsp:txBody>
      <dsp:txXfrm>
        <a:off x="1857148" y="1455107"/>
        <a:ext cx="3860326" cy="4498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11B82-2D48-4364-896D-32DCA8297D13}" type="datetimeFigureOut">
              <a:rPr lang="en-ZA" smtClean="0"/>
              <a:pPr/>
              <a:t>2015/11/26</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01C05-0A36-48FC-80F4-4B9CEA15D4A9}" type="slidenum">
              <a:rPr lang="en-ZA" smtClean="0"/>
              <a:pPr/>
              <a:t>‹#›</a:t>
            </a:fld>
            <a:endParaRPr lang="en-ZA"/>
          </a:p>
        </p:txBody>
      </p:sp>
    </p:spTree>
    <p:extLst>
      <p:ext uri="{BB962C8B-B14F-4D97-AF65-F5344CB8AC3E}">
        <p14:creationId xmlns:p14="http://schemas.microsoft.com/office/powerpoint/2010/main" xmlns="" val="1669943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4C101C05-0A36-48FC-80F4-4B9CEA15D4A9}" type="slidenum">
              <a:rPr lang="en-ZA" smtClean="0"/>
              <a:pPr/>
              <a:t>1</a:t>
            </a:fld>
            <a:endParaRPr lang="en-ZA"/>
          </a:p>
        </p:txBody>
      </p:sp>
    </p:spTree>
    <p:extLst>
      <p:ext uri="{BB962C8B-B14F-4D97-AF65-F5344CB8AC3E}">
        <p14:creationId xmlns:p14="http://schemas.microsoft.com/office/powerpoint/2010/main" xmlns="" val="156907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101C05-0A36-48FC-80F4-4B9CEA15D4A9}" type="slidenum">
              <a:rPr lang="en-ZA" smtClean="0"/>
              <a:pPr/>
              <a:t>3</a:t>
            </a:fld>
            <a:endParaRPr lang="en-ZA"/>
          </a:p>
        </p:txBody>
      </p:sp>
    </p:spTree>
    <p:extLst>
      <p:ext uri="{BB962C8B-B14F-4D97-AF65-F5344CB8AC3E}">
        <p14:creationId xmlns:p14="http://schemas.microsoft.com/office/powerpoint/2010/main" xmlns="" val="3916204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C101C05-0A36-48FC-80F4-4B9CEA15D4A9}" type="slidenum">
              <a:rPr lang="en-ZA" smtClean="0"/>
              <a:pPr/>
              <a:t>5</a:t>
            </a:fld>
            <a:endParaRPr lang="en-ZA"/>
          </a:p>
        </p:txBody>
      </p:sp>
    </p:spTree>
    <p:extLst>
      <p:ext uri="{BB962C8B-B14F-4D97-AF65-F5344CB8AC3E}">
        <p14:creationId xmlns:p14="http://schemas.microsoft.com/office/powerpoint/2010/main" xmlns="" val="379620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kern="1200" dirty="0" smtClean="0">
                <a:solidFill>
                  <a:schemeClr val="tx1"/>
                </a:solidFill>
                <a:effectLst/>
                <a:latin typeface="+mn-lt"/>
                <a:ea typeface="+mn-ea"/>
                <a:cs typeface="+mn-cs"/>
              </a:rPr>
              <a:t>The Space Affairs Act No 84 of 1993 provides the legal framework for matters pertaining to outer space in South Africa. The South African Council for Space Affairs is established under the authority of the Minister of Trade and Industry to exercise regulatory functions and advise the Minister on all space-related matters.</a:t>
            </a:r>
            <a:endParaRPr lang="en-ZA" dirty="0"/>
          </a:p>
        </p:txBody>
      </p:sp>
      <p:sp>
        <p:nvSpPr>
          <p:cNvPr id="4" name="Slide Number Placeholder 3"/>
          <p:cNvSpPr>
            <a:spLocks noGrp="1"/>
          </p:cNvSpPr>
          <p:nvPr>
            <p:ph type="sldNum" sz="quarter" idx="10"/>
          </p:nvPr>
        </p:nvSpPr>
        <p:spPr/>
        <p:txBody>
          <a:bodyPr/>
          <a:lstStyle/>
          <a:p>
            <a:fld id="{4C101C05-0A36-48FC-80F4-4B9CEA15D4A9}" type="slidenum">
              <a:rPr lang="en-ZA" smtClean="0"/>
              <a:pPr/>
              <a:t>11</a:t>
            </a:fld>
            <a:endParaRPr lang="en-ZA"/>
          </a:p>
        </p:txBody>
      </p:sp>
    </p:spTree>
    <p:extLst>
      <p:ext uri="{BB962C8B-B14F-4D97-AF65-F5344CB8AC3E}">
        <p14:creationId xmlns:p14="http://schemas.microsoft.com/office/powerpoint/2010/main" xmlns="" val="233146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All</a:t>
            </a:r>
            <a:r>
              <a:rPr lang="en-ZA" baseline="0" dirty="0" smtClean="0"/>
              <a:t> WRCs have a standing agenda item 7 based on Resolution 80</a:t>
            </a:r>
            <a:endParaRPr lang="en-ZA" dirty="0"/>
          </a:p>
        </p:txBody>
      </p:sp>
      <p:sp>
        <p:nvSpPr>
          <p:cNvPr id="4" name="Slide Number Placeholder 3"/>
          <p:cNvSpPr>
            <a:spLocks noGrp="1"/>
          </p:cNvSpPr>
          <p:nvPr>
            <p:ph type="sldNum" sz="quarter" idx="10"/>
          </p:nvPr>
        </p:nvSpPr>
        <p:spPr/>
        <p:txBody>
          <a:bodyPr/>
          <a:lstStyle/>
          <a:p>
            <a:fld id="{4C101C05-0A36-48FC-80F4-4B9CEA15D4A9}" type="slidenum">
              <a:rPr lang="en-ZA" smtClean="0"/>
              <a:pPr/>
              <a:t>12</a:t>
            </a:fld>
            <a:endParaRPr lang="en-ZA"/>
          </a:p>
        </p:txBody>
      </p:sp>
    </p:spTree>
    <p:extLst>
      <p:ext uri="{BB962C8B-B14F-4D97-AF65-F5344CB8AC3E}">
        <p14:creationId xmlns:p14="http://schemas.microsoft.com/office/powerpoint/2010/main" xmlns="" val="18199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77524D01-1AE4-4D37-9144-60BB9F385A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3EC24E7A-7641-4AC2-BAC7-280295D8C6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B8B379-2703-465C-AFA4-21AFDF7A3E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smtClean="0"/>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FF7A930C-9F51-4BB6-8DBB-EDAB0DE2C2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44A426-DFCB-4D22-8628-9A98DE1988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E1310D1B-3A25-4AB5-BBA7-8FF8B7239A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BA121AFD-2AA0-4253-BE75-42DD9A9B65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Footer Placeholder 7"/>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9" name="Slide Number Placeholder 8"/>
          <p:cNvSpPr>
            <a:spLocks noGrp="1"/>
          </p:cNvSpPr>
          <p:nvPr>
            <p:ph type="sldNum" sz="quarter" idx="12"/>
          </p:nvPr>
        </p:nvSpPr>
        <p:spPr/>
        <p:txBody>
          <a:bodyPr/>
          <a:lstStyle>
            <a:lvl1pPr>
              <a:defRPr smtClean="0"/>
            </a:lvl1pPr>
          </a:lstStyle>
          <a:p>
            <a:pPr>
              <a:defRPr/>
            </a:pPr>
            <a:fld id="{0C9176EB-7C4C-480E-9F48-FF9FCB2C86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smtClean="0"/>
            </a:lvl1pPr>
          </a:lstStyle>
          <a:p>
            <a:pPr>
              <a:defRPr/>
            </a:pPr>
            <a:endParaRPr lang="en-US"/>
          </a:p>
        </p:txBody>
      </p:sp>
      <p:sp>
        <p:nvSpPr>
          <p:cNvPr id="4" name="Footer Placeholder 3"/>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5" name="Slide Number Placeholder 4"/>
          <p:cNvSpPr>
            <a:spLocks noGrp="1"/>
          </p:cNvSpPr>
          <p:nvPr>
            <p:ph type="sldNum" sz="quarter" idx="12"/>
          </p:nvPr>
        </p:nvSpPr>
        <p:spPr/>
        <p:txBody>
          <a:bodyPr/>
          <a:lstStyle>
            <a:lvl1pPr>
              <a:defRPr smtClean="0"/>
            </a:lvl1pPr>
          </a:lstStyle>
          <a:p>
            <a:pPr>
              <a:defRPr/>
            </a:pPr>
            <a:fld id="{724897F3-50A6-4180-A788-158029C75B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Footer Placeholder 2"/>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4" name="Slide Number Placeholder 3"/>
          <p:cNvSpPr>
            <a:spLocks noGrp="1"/>
          </p:cNvSpPr>
          <p:nvPr>
            <p:ph type="sldNum" sz="quarter" idx="12"/>
          </p:nvPr>
        </p:nvSpPr>
        <p:spPr/>
        <p:txBody>
          <a:bodyPr/>
          <a:lstStyle>
            <a:lvl1pPr>
              <a:defRPr smtClean="0"/>
            </a:lvl1pPr>
          </a:lstStyle>
          <a:p>
            <a:pPr>
              <a:defRPr/>
            </a:pPr>
            <a:fld id="{A8C910BE-9E39-405E-B6AD-E908957B78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46F45D79-EE7F-43F1-A620-17187EB082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6B8A749A-B9D9-42D5-A4CB-EAA5E237F1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 Third level</a:t>
            </a:r>
          </a:p>
          <a:p>
            <a:pPr lvl="3"/>
            <a:endParaRPr lang="en-US" smtClean="0"/>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rgbClr val="E15415"/>
                </a:solidFill>
                <a:latin typeface="+mn-lt"/>
              </a:defRPr>
            </a:lvl1pPr>
          </a:lstStyle>
          <a:p>
            <a:pPr>
              <a:defRPr/>
            </a:pPr>
            <a:r>
              <a:rPr lang="en-US"/>
              <a:t>Making South Africa a Global Leader</a:t>
            </a:r>
          </a:p>
          <a:p>
            <a:pPr>
              <a:defRPr/>
            </a:pPr>
            <a:r>
              <a:rPr lang="en-US"/>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C76E20B3-BAA3-4D1A-8F42-3DC6E5335D8A}" type="slidenum">
              <a:rPr lang="en-US"/>
              <a:pPr>
                <a:defRPr/>
              </a:pPr>
              <a:t>‹#›</a:t>
            </a:fld>
            <a:endParaRPr lang="en-US"/>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a:off x="698500" y="2348880"/>
            <a:ext cx="7775575" cy="2664778"/>
          </a:xfrm>
        </p:spPr>
        <p:txBody>
          <a:bodyPr/>
          <a:lstStyle/>
          <a:p>
            <a:pPr lvl="0" eaLnBrk="1" fontAlgn="auto" hangingPunct="1">
              <a:spcBef>
                <a:spcPct val="20000"/>
              </a:spcBef>
              <a:spcAft>
                <a:spcPts val="0"/>
              </a:spcAft>
              <a:buClr>
                <a:srgbClr val="72A376"/>
              </a:buClr>
              <a:buSzPct val="85000"/>
              <a:defRPr/>
            </a:pPr>
            <a:r>
              <a:rPr lang="en-ZA" cap="all" dirty="0">
                <a:solidFill>
                  <a:srgbClr val="C00000"/>
                </a:solidFill>
                <a:latin typeface="Arial" panose="020B0604020202020204" pitchFamily="34" charset="0"/>
                <a:cs typeface="Arial" panose="020B0604020202020204" pitchFamily="34" charset="0"/>
              </a:rPr>
              <a:t>South Africa’s </a:t>
            </a:r>
            <a:r>
              <a:rPr lang="en-ZA" cap="all" dirty="0" smtClean="0">
                <a:solidFill>
                  <a:srgbClr val="C00000"/>
                </a:solidFill>
                <a:latin typeface="Arial" panose="020B0604020202020204" pitchFamily="34" charset="0"/>
                <a:cs typeface="Arial" panose="020B0604020202020204" pitchFamily="34" charset="0"/>
              </a:rPr>
              <a:t>ratification of</a:t>
            </a:r>
            <a:r>
              <a:rPr lang="en-GB" kern="1200" cap="all" spc="250" dirty="0" smtClean="0">
                <a:solidFill>
                  <a:srgbClr val="C00000"/>
                </a:solidFill>
                <a:latin typeface="Arial" panose="020B0604020202020204" pitchFamily="34" charset="0"/>
                <a:ea typeface="+mn-ea"/>
                <a:cs typeface="Arial" panose="020B0604020202020204" pitchFamily="34" charset="0"/>
              </a:rPr>
              <a:t> </a:t>
            </a:r>
            <a:r>
              <a:rPr lang="en-GB" kern="1200" cap="all" spc="250" dirty="0">
                <a:solidFill>
                  <a:srgbClr val="C00000"/>
                </a:solidFill>
                <a:latin typeface="Arial" panose="020B0604020202020204" pitchFamily="34" charset="0"/>
                <a:ea typeface="+mn-ea"/>
                <a:cs typeface="Arial" panose="020B0604020202020204" pitchFamily="34" charset="0"/>
              </a:rPr>
              <a:t>Article XII paragraph (c) (ii) OF THE ITSO Agreement</a:t>
            </a:r>
            <a:r>
              <a:rPr lang="en-US" kern="1200" cap="all" spc="250" dirty="0">
                <a:solidFill>
                  <a:srgbClr val="C00000"/>
                </a:solidFill>
                <a:latin typeface="Arial" panose="020B0604020202020204" pitchFamily="34" charset="0"/>
                <a:ea typeface="+mn-ea"/>
                <a:cs typeface="Arial" panose="020B0604020202020204" pitchFamily="34" charset="0"/>
              </a:rPr>
              <a:t/>
            </a:r>
            <a:br>
              <a:rPr lang="en-US" kern="1200" cap="all" spc="250" dirty="0">
                <a:solidFill>
                  <a:srgbClr val="C00000"/>
                </a:solidFill>
                <a:latin typeface="Arial" panose="020B0604020202020204" pitchFamily="34" charset="0"/>
                <a:ea typeface="+mn-ea"/>
                <a:cs typeface="Arial" panose="020B0604020202020204" pitchFamily="34" charset="0"/>
              </a:rPr>
            </a:br>
            <a:r>
              <a:rPr lang="en-ZA" sz="2400" cap="all" dirty="0" smtClean="0">
                <a:solidFill>
                  <a:srgbClr val="C00000"/>
                </a:solidFill>
                <a:latin typeface="Arial" panose="020B0604020202020204" pitchFamily="34" charset="0"/>
                <a:cs typeface="Arial" panose="020B0604020202020204" pitchFamily="34" charset="0"/>
              </a:rPr>
              <a:t> </a:t>
            </a:r>
            <a:r>
              <a:rPr lang="en-ZA" sz="2400" cap="all" dirty="0">
                <a:solidFill>
                  <a:srgbClr val="C00000"/>
                </a:solidFill>
                <a:latin typeface="Arial" panose="020B0604020202020204" pitchFamily="34" charset="0"/>
                <a:cs typeface="Arial" panose="020B0604020202020204" pitchFamily="34" charset="0"/>
              </a:rPr>
              <a:t/>
            </a:r>
            <a:br>
              <a:rPr lang="en-ZA" sz="2400" cap="all" dirty="0">
                <a:solidFill>
                  <a:srgbClr val="C00000"/>
                </a:solidFill>
                <a:latin typeface="Arial" panose="020B0604020202020204" pitchFamily="34" charset="0"/>
                <a:cs typeface="Arial" panose="020B0604020202020204" pitchFamily="34" charset="0"/>
              </a:rPr>
            </a:br>
            <a:r>
              <a:rPr lang="en-ZA" sz="2400" cap="all" dirty="0" smtClean="0">
                <a:solidFill>
                  <a:srgbClr val="C00000"/>
                </a:solidFill>
                <a:latin typeface="Arial" panose="020B0604020202020204" pitchFamily="34" charset="0"/>
                <a:cs typeface="Arial" panose="020B0604020202020204" pitchFamily="34" charset="0"/>
              </a:rPr>
              <a:t/>
            </a:r>
            <a:br>
              <a:rPr lang="en-ZA" sz="2400" cap="all" dirty="0" smtClean="0">
                <a:solidFill>
                  <a:srgbClr val="C00000"/>
                </a:solidFill>
                <a:latin typeface="Arial" panose="020B0604020202020204" pitchFamily="34" charset="0"/>
                <a:cs typeface="Arial" panose="020B0604020202020204" pitchFamily="34" charset="0"/>
              </a:rPr>
            </a:br>
            <a:r>
              <a:rPr lang="en-ZA" sz="2400" cap="all" dirty="0" smtClean="0">
                <a:solidFill>
                  <a:srgbClr val="C00000"/>
                </a:solidFill>
                <a:latin typeface="Arial" panose="020B0604020202020204" pitchFamily="34" charset="0"/>
                <a:cs typeface="Arial" panose="020B0604020202020204" pitchFamily="34" charset="0"/>
              </a:rPr>
              <a:t>20 November 2015 </a:t>
            </a:r>
            <a:endParaRPr lang="en-ZA" sz="2400" cap="all" dirty="0">
              <a:solidFill>
                <a:srgbClr val="C00000"/>
              </a:solidFill>
              <a:latin typeface="Arial" panose="020B0604020202020204" pitchFamily="34" charset="0"/>
              <a:cs typeface="Arial" panose="020B0604020202020204" pitchFamily="34" charset="0"/>
            </a:endParaRPr>
          </a:p>
        </p:txBody>
      </p:sp>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3"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77524D01-1AE4-4D37-9144-60BB9F385A7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1367170"/>
          </a:xfrm>
          <a:prstGeom prst="rect">
            <a:avLst/>
          </a:prstGeom>
          <a:noFill/>
          <a:ln w="9525">
            <a:noFill/>
            <a:miter lim="800000"/>
            <a:headEnd/>
            <a:tailEnd/>
          </a:ln>
        </p:spPr>
        <p:txBody>
          <a:bodyPr lIns="92075" tIns="46038" rIns="92075" bIns="46038">
            <a:spAutoFit/>
          </a:bodyPr>
          <a:lstStyle/>
          <a:p>
            <a:pPr algn="just">
              <a:spcBef>
                <a:spcPct val="20000"/>
              </a:spcBef>
              <a:tabLst>
                <a:tab pos="361950" algn="l"/>
              </a:tabLst>
            </a:pPr>
            <a:endParaRPr lang="en-ZA" sz="2400" b="0" dirty="0" smtClean="0">
              <a:latin typeface="Arial" pitchFamily="34" charset="0"/>
              <a:cs typeface="Arial" pitchFamily="34" charset="0"/>
            </a:endParaRPr>
          </a:p>
          <a:p>
            <a:pPr marL="361950" indent="-361950">
              <a:spcBef>
                <a:spcPct val="20000"/>
              </a:spcBef>
              <a:buFont typeface="Arial" pitchFamily="34" charset="0"/>
              <a:buChar char="•"/>
              <a:tabLst>
                <a:tab pos="361950" algn="l"/>
              </a:tabLst>
            </a:pPr>
            <a:endParaRPr lang="en-US" sz="2400" b="0" dirty="0" smtClean="0">
              <a:latin typeface="Arial" pitchFamily="34" charset="0"/>
              <a:cs typeface="Arial" pitchFamily="34" charset="0"/>
            </a:endParaRPr>
          </a:p>
          <a:p>
            <a:pPr marL="577850" indent="-476250" eaLnBrk="0" hangingPunct="0">
              <a:spcBef>
                <a:spcPct val="50000"/>
              </a:spcBef>
              <a:buClr>
                <a:srgbClr val="000000"/>
              </a:buClr>
              <a:buSzPct val="80000"/>
              <a:buFont typeface="Wingdings" pitchFamily="2" charset="2"/>
              <a:buNone/>
            </a:pPr>
            <a:endParaRPr lang="en-GB" sz="2000" b="0" dirty="0">
              <a:solidFill>
                <a:srgbClr val="000000"/>
              </a:solidFill>
              <a:latin typeface="Bookman Old Style" pitchFamily="18" charset="0"/>
            </a:endParaRPr>
          </a:p>
        </p:txBody>
      </p:sp>
      <p:cxnSp>
        <p:nvCxnSpPr>
          <p:cNvPr id="7" name="Straight Connector 6"/>
          <p:cNvCxnSpPr/>
          <p:nvPr/>
        </p:nvCxnSpPr>
        <p:spPr bwMode="auto">
          <a:xfrm>
            <a:off x="0" y="112474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10</a:t>
            </a:fld>
            <a:endParaRPr lang="en-US"/>
          </a:p>
        </p:txBody>
      </p:sp>
      <p:sp>
        <p:nvSpPr>
          <p:cNvPr id="3" name="Rectangle 2"/>
          <p:cNvSpPr/>
          <p:nvPr/>
        </p:nvSpPr>
        <p:spPr>
          <a:xfrm>
            <a:off x="2977787" y="-29168"/>
            <a:ext cx="5925988" cy="1077218"/>
          </a:xfrm>
          <a:prstGeom prst="rect">
            <a:avLst/>
          </a:prstGeom>
        </p:spPr>
        <p:txBody>
          <a:bodyPr wrap="square">
            <a:spAutoFit/>
          </a:bodyPr>
          <a:lstStyle/>
          <a:p>
            <a:pPr algn="r">
              <a:buFont typeface="Wingdings 2" panose="05020102010507070707" pitchFamily="18" charset="2"/>
              <a:buNone/>
            </a:pPr>
            <a:r>
              <a:rPr lang="en-US" altLang="en-US" sz="3200" dirty="0" smtClean="0">
                <a:solidFill>
                  <a:srgbClr val="EF4718"/>
                </a:solidFill>
              </a:rPr>
              <a:t>Article Xii (C) (Ii) </a:t>
            </a:r>
            <a:r>
              <a:rPr lang="en-US" altLang="en-US" sz="3200" i="1" u="sng" dirty="0" smtClean="0">
                <a:solidFill>
                  <a:srgbClr val="EF4718"/>
                </a:solidFill>
              </a:rPr>
              <a:t>After</a:t>
            </a:r>
            <a:r>
              <a:rPr lang="en-US" altLang="en-US" sz="3200" i="1" dirty="0" smtClean="0">
                <a:solidFill>
                  <a:srgbClr val="EF4718"/>
                </a:solidFill>
              </a:rPr>
              <a:t> </a:t>
            </a:r>
            <a:r>
              <a:rPr lang="en-US" altLang="en-US" sz="3200" dirty="0">
                <a:solidFill>
                  <a:srgbClr val="EF4718"/>
                </a:solidFill>
              </a:rPr>
              <a:t>t</a:t>
            </a:r>
            <a:r>
              <a:rPr lang="en-US" altLang="en-US" sz="3200" dirty="0" smtClean="0">
                <a:solidFill>
                  <a:srgbClr val="EF4718"/>
                </a:solidFill>
              </a:rPr>
              <a:t>he Amendment</a:t>
            </a:r>
            <a:endParaRPr lang="en-US" altLang="en-US" sz="3200" dirty="0">
              <a:solidFill>
                <a:srgbClr val="EF4718"/>
              </a:solidFill>
            </a:endParaRPr>
          </a:p>
        </p:txBody>
      </p:sp>
      <p:sp>
        <p:nvSpPr>
          <p:cNvPr id="9" name="Rounded Rectangle 8"/>
          <p:cNvSpPr/>
          <p:nvPr/>
        </p:nvSpPr>
        <p:spPr>
          <a:xfrm>
            <a:off x="266700" y="1221491"/>
            <a:ext cx="8610600" cy="2057400"/>
          </a:xfrm>
          <a:prstGeom prst="round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noFill/>
          </a:ln>
          <a:effectLst/>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i="1" dirty="0">
                <a:solidFill>
                  <a:schemeClr val="bg2">
                    <a:lumMod val="25000"/>
                  </a:schemeClr>
                </a:solidFill>
              </a:rPr>
              <a:t>“In the event that the Company, or any future entity using the Common Heritage frequency assignments, waives such frequency assignment(s), uses such assignment(s) in ways other than those set forth in this Agreement, or declares bankruptcy, the Notifying Administrations shall authorize the use of such frequency assignment(s) only by entities that have signed a public services agreement, which will enable ITSO to ensure that the selected entities fulfill the Core Principles.”</a:t>
            </a:r>
          </a:p>
        </p:txBody>
      </p:sp>
      <p:sp>
        <p:nvSpPr>
          <p:cNvPr id="4" name="Rectangle 3"/>
          <p:cNvSpPr/>
          <p:nvPr/>
        </p:nvSpPr>
        <p:spPr>
          <a:xfrm>
            <a:off x="266700" y="3672089"/>
            <a:ext cx="8770788" cy="2185214"/>
          </a:xfrm>
          <a:prstGeom prst="rect">
            <a:avLst/>
          </a:prstGeom>
        </p:spPr>
        <p:txBody>
          <a:bodyPr wrap="square">
            <a:spAutoFit/>
          </a:bodyPr>
          <a:lstStyle/>
          <a:p>
            <a:pPr marL="285750" indent="-285750" algn="just" eaLnBrk="1" hangingPunct="1">
              <a:spcBef>
                <a:spcPts val="1200"/>
              </a:spcBef>
              <a:buFont typeface="Wingdings" panose="05000000000000000000" pitchFamily="2" charset="2"/>
              <a:buChar char="q"/>
            </a:pPr>
            <a:r>
              <a:rPr lang="en-US" altLang="en-US" b="0" dirty="0"/>
              <a:t>The Amendment is compatible with ITU instruments and complements and strengthens the </a:t>
            </a:r>
            <a:r>
              <a:rPr lang="en-US" altLang="en-US" b="0" dirty="0" smtClean="0"/>
              <a:t>decision </a:t>
            </a:r>
            <a:r>
              <a:rPr lang="en-US" altLang="en-US" b="0" dirty="0"/>
              <a:t>that modifies Intelsat’s licenses with respect to the use of the </a:t>
            </a:r>
            <a:r>
              <a:rPr lang="en-US" altLang="en-US" b="0" dirty="0">
                <a:solidFill>
                  <a:srgbClr val="000000"/>
                </a:solidFill>
              </a:rPr>
              <a:t>Parties’ Common Heritage </a:t>
            </a:r>
            <a:r>
              <a:rPr lang="en-US" altLang="en-US" b="0" dirty="0"/>
              <a:t>orbital locations.</a:t>
            </a:r>
          </a:p>
          <a:p>
            <a:pPr marL="285750" indent="-285750" algn="just" eaLnBrk="1" hangingPunct="1">
              <a:spcBef>
                <a:spcPts val="1200"/>
              </a:spcBef>
              <a:buFont typeface="Wingdings" panose="05000000000000000000" pitchFamily="2" charset="2"/>
              <a:buChar char="q"/>
            </a:pPr>
            <a:r>
              <a:rPr lang="en-US" altLang="en-US" b="0" dirty="0"/>
              <a:t>The amendment allows the Parties’ Common Heritage to continue to be utilized in support of the Core Principles, if Intelsat waives such frequency assignment(s), uses such assignment(s) in ways other than those set forth in the ITSO Agreement, or declares bankruptcy.</a:t>
            </a:r>
          </a:p>
        </p:txBody>
      </p:sp>
    </p:spTree>
    <p:extLst>
      <p:ext uri="{BB962C8B-B14F-4D97-AF65-F5344CB8AC3E}">
        <p14:creationId xmlns:p14="http://schemas.microsoft.com/office/powerpoint/2010/main" xmlns="" val="2705443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5402121"/>
          </a:xfrm>
          <a:prstGeom prst="rect">
            <a:avLst/>
          </a:prstGeom>
          <a:noFill/>
          <a:ln w="9525">
            <a:noFill/>
            <a:miter lim="800000"/>
            <a:headEnd/>
            <a:tailEnd/>
          </a:ln>
        </p:spPr>
        <p:txBody>
          <a:bodyPr lIns="92075" tIns="46038" rIns="92075" bIns="46038">
            <a:spAutoFit/>
          </a:bodyPr>
          <a:lstStyle/>
          <a:p>
            <a:pPr marL="342900" indent="-342900" algn="just" eaLnBrk="1" hangingPunct="1">
              <a:spcBef>
                <a:spcPts val="1200"/>
              </a:spcBef>
              <a:buFont typeface="Wingdings" panose="05000000000000000000" pitchFamily="2" charset="2"/>
              <a:buChar char="q"/>
            </a:pPr>
            <a:r>
              <a:rPr lang="en-US" altLang="en-US" sz="2000" b="0" dirty="0"/>
              <a:t>The Notifying Administrations shall authorize the use of this frequency assignment(s) only by those entities that have entered into a Public Services Agreement with ITSO in the case Intelsat, its successor entity in case of bankruptcy  or any future entity:</a:t>
            </a:r>
          </a:p>
          <a:p>
            <a:pPr eaLnBrk="1" hangingPunct="1">
              <a:buFont typeface="Wingdings 2" panose="05020102010507070707" pitchFamily="18" charset="2"/>
              <a:buBlip>
                <a:blip r:embed="rId3"/>
              </a:buBlip>
            </a:pPr>
            <a:endParaRPr lang="en-US" altLang="en-US" sz="2000" dirty="0"/>
          </a:p>
          <a:p>
            <a:pPr eaLnBrk="1" hangingPunct="1">
              <a:buFont typeface="Wingdings 2" panose="05020102010507070707" pitchFamily="18" charset="2"/>
              <a:buNone/>
            </a:pPr>
            <a:endParaRPr lang="en-US" altLang="en-US" sz="2000" dirty="0"/>
          </a:p>
          <a:p>
            <a:pPr eaLnBrk="1" hangingPunct="1">
              <a:buFont typeface="Wingdings 2" panose="05020102010507070707" pitchFamily="18" charset="2"/>
              <a:buNone/>
            </a:pPr>
            <a:endParaRPr lang="en-US" altLang="en-US" sz="2000" dirty="0"/>
          </a:p>
          <a:p>
            <a:pPr eaLnBrk="1" hangingPunct="1">
              <a:buFont typeface="Wingdings 2" panose="05020102010507070707" pitchFamily="18" charset="2"/>
              <a:buNone/>
            </a:pPr>
            <a:endParaRPr lang="en-US" altLang="en-US" sz="2000" dirty="0"/>
          </a:p>
          <a:p>
            <a:pPr eaLnBrk="1" hangingPunct="1">
              <a:buFont typeface="Wingdings 2" panose="05020102010507070707" pitchFamily="18" charset="2"/>
              <a:buNone/>
            </a:pPr>
            <a:endParaRPr lang="en-US" altLang="en-US" sz="2000" dirty="0"/>
          </a:p>
          <a:p>
            <a:pPr eaLnBrk="1" hangingPunct="1">
              <a:buFont typeface="Wingdings 2" panose="05020102010507070707" pitchFamily="18" charset="2"/>
              <a:buNone/>
            </a:pPr>
            <a:endParaRPr lang="en-US" altLang="en-US" sz="2000" dirty="0"/>
          </a:p>
          <a:p>
            <a:pPr marL="342900" indent="-342900" algn="just" eaLnBrk="1" hangingPunct="1">
              <a:spcBef>
                <a:spcPts val="1800"/>
              </a:spcBef>
              <a:buFont typeface="Wingdings" panose="05000000000000000000" pitchFamily="2" charset="2"/>
              <a:buChar char="q"/>
            </a:pPr>
            <a:r>
              <a:rPr lang="en-US" altLang="en-US" sz="2000" b="0" dirty="0"/>
              <a:t>This Amendment enables ITSO to ensure that the selected entities, who use the Parties’ Common Heritage frequency assignment(s), fulfill the Core Principles. </a:t>
            </a:r>
          </a:p>
          <a:p>
            <a:pPr marL="342900" indent="-342900" algn="just" eaLnBrk="1" hangingPunct="1">
              <a:spcBef>
                <a:spcPts val="1200"/>
              </a:spcBef>
              <a:buFont typeface="Wingdings" panose="05000000000000000000" pitchFamily="2" charset="2"/>
              <a:buChar char="q"/>
            </a:pPr>
            <a:r>
              <a:rPr lang="en-US" altLang="en-US" sz="2000" b="0" dirty="0"/>
              <a:t>The Notifying Administrations will still have the responsibility to cancel  any unused frequency assignment(s) in case no entity wants to use them.</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4"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11</a:t>
            </a:fld>
            <a:endParaRPr lang="en-US" dirty="0"/>
          </a:p>
        </p:txBody>
      </p:sp>
      <p:sp>
        <p:nvSpPr>
          <p:cNvPr id="3" name="Rectangle 2"/>
          <p:cNvSpPr/>
          <p:nvPr/>
        </p:nvSpPr>
        <p:spPr>
          <a:xfrm>
            <a:off x="2555776" y="72414"/>
            <a:ext cx="6321524" cy="1077218"/>
          </a:xfrm>
          <a:prstGeom prst="rect">
            <a:avLst/>
          </a:prstGeom>
        </p:spPr>
        <p:txBody>
          <a:bodyPr wrap="square">
            <a:spAutoFit/>
          </a:bodyPr>
          <a:lstStyle/>
          <a:p>
            <a:pPr algn="r"/>
            <a:r>
              <a:rPr lang="en-US" altLang="en-US" sz="3200" dirty="0" smtClean="0">
                <a:solidFill>
                  <a:srgbClr val="EF4718"/>
                </a:solidFill>
              </a:rPr>
              <a:t>Article Xii (C) (Ii) </a:t>
            </a:r>
            <a:r>
              <a:rPr lang="en-US" altLang="en-US" sz="3200" i="1" u="sng" dirty="0" smtClean="0">
                <a:solidFill>
                  <a:srgbClr val="EF4718"/>
                </a:solidFill>
              </a:rPr>
              <a:t>After</a:t>
            </a:r>
            <a:r>
              <a:rPr lang="en-US" altLang="en-US" sz="3200" dirty="0" smtClean="0">
                <a:solidFill>
                  <a:srgbClr val="EF4718"/>
                </a:solidFill>
              </a:rPr>
              <a:t> the Amendment</a:t>
            </a:r>
            <a:endParaRPr lang="en-ZA" sz="3200" dirty="0">
              <a:solidFill>
                <a:srgbClr val="EF4718"/>
              </a:solidFill>
            </a:endParaRPr>
          </a:p>
        </p:txBody>
      </p:sp>
      <p:graphicFrame>
        <p:nvGraphicFramePr>
          <p:cNvPr id="9" name="Diagram 8"/>
          <p:cNvGraphicFramePr/>
          <p:nvPr>
            <p:extLst>
              <p:ext uri="{D42A27DB-BD31-4B8C-83A1-F6EECF244321}">
                <p14:modId xmlns:p14="http://schemas.microsoft.com/office/powerpoint/2010/main" xmlns="" val="253862091"/>
              </p:ext>
            </p:extLst>
          </p:nvPr>
        </p:nvGraphicFramePr>
        <p:xfrm>
          <a:off x="1201638" y="2578875"/>
          <a:ext cx="7330801" cy="1905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1128990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3218012" y="116632"/>
            <a:ext cx="5925988" cy="1077860"/>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200" dirty="0" smtClean="0">
                <a:solidFill>
                  <a:srgbClr val="EF4718"/>
                </a:solidFill>
                <a:latin typeface="Arial" pitchFamily="34" charset="0"/>
                <a:cs typeface="Arial" pitchFamily="34" charset="0"/>
              </a:rPr>
              <a:t>Problem with Satellite Communications</a:t>
            </a:r>
            <a:endParaRPr lang="en-GB" sz="32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66700" y="1196752"/>
            <a:ext cx="8610600" cy="5485221"/>
          </a:xfrm>
          <a:prstGeom prst="rect">
            <a:avLst/>
          </a:prstGeom>
          <a:noFill/>
          <a:ln w="9525">
            <a:noFill/>
            <a:miter lim="800000"/>
            <a:headEnd/>
            <a:tailEnd/>
          </a:ln>
        </p:spPr>
        <p:txBody>
          <a:bodyPr lIns="92075" tIns="46038" rIns="92075" bIns="46038">
            <a:spAutoFit/>
          </a:bodyPr>
          <a:lstStyle/>
          <a:p>
            <a:pPr marL="457200" indent="-457200" algn="just">
              <a:spcBef>
                <a:spcPct val="20000"/>
              </a:spcBef>
              <a:buFont typeface="Wingdings" panose="05000000000000000000" pitchFamily="2" charset="2"/>
              <a:buChar char="q"/>
              <a:tabLst>
                <a:tab pos="361950" algn="l"/>
              </a:tabLst>
            </a:pPr>
            <a:r>
              <a:rPr lang="en-ZA" sz="2800" b="0" dirty="0" smtClean="0">
                <a:latin typeface="Arial" pitchFamily="34" charset="0"/>
                <a:cs typeface="Arial" pitchFamily="34" charset="0"/>
              </a:rPr>
              <a:t>Within the ITU context access to satellite orbits and frequencies occurs in two ways:</a:t>
            </a:r>
          </a:p>
          <a:p>
            <a:pPr marL="819150" lvl="1" indent="-361950" algn="just">
              <a:spcBef>
                <a:spcPct val="20000"/>
              </a:spcBef>
              <a:buFont typeface="Arial" panose="020B0604020202020204" pitchFamily="34" charset="0"/>
              <a:buChar char="•"/>
              <a:tabLst>
                <a:tab pos="361950" algn="l"/>
              </a:tabLst>
            </a:pPr>
            <a:r>
              <a:rPr lang="en-ZA" sz="2400" b="0" dirty="0" smtClean="0">
                <a:latin typeface="Arial" pitchFamily="34" charset="0"/>
                <a:cs typeface="Arial" pitchFamily="34" charset="0"/>
              </a:rPr>
              <a:t>First-come first-served (disproportional allocation) via an international coordination process</a:t>
            </a:r>
          </a:p>
          <a:p>
            <a:pPr marL="1276350" lvl="2" indent="-361950" algn="just">
              <a:spcBef>
                <a:spcPct val="20000"/>
              </a:spcBef>
              <a:buFont typeface="Courier New" panose="02070309020205020404" pitchFamily="49" charset="0"/>
              <a:buChar char="o"/>
              <a:tabLst>
                <a:tab pos="361950" algn="l"/>
              </a:tabLst>
            </a:pPr>
            <a:r>
              <a:rPr lang="en-ZA" sz="2000" b="0" dirty="0" smtClean="0">
                <a:latin typeface="Arial" pitchFamily="34" charset="0"/>
                <a:cs typeface="Arial" pitchFamily="34" charset="0"/>
              </a:rPr>
              <a:t>This approach disadvantages developing countries due to first mover advantage by developed countries and filing of paper satellites.</a:t>
            </a:r>
          </a:p>
          <a:p>
            <a:pPr marL="361950" indent="-361950" algn="just">
              <a:spcBef>
                <a:spcPct val="20000"/>
              </a:spcBef>
              <a:buFont typeface="Wingdings" panose="05000000000000000000" pitchFamily="2" charset="2"/>
              <a:buChar char="q"/>
              <a:tabLst>
                <a:tab pos="361950" algn="l"/>
              </a:tabLst>
            </a:pPr>
            <a:r>
              <a:rPr lang="en-ZA" sz="2400" b="0" dirty="0" smtClean="0">
                <a:latin typeface="Arial" pitchFamily="34" charset="0"/>
                <a:cs typeface="Arial" pitchFamily="34" charset="0"/>
              </a:rPr>
              <a:t>Access via international coordinated plans that seek to guarantee equitable access to developing countries.</a:t>
            </a:r>
          </a:p>
          <a:p>
            <a:pPr marL="361950" indent="-361950" algn="just">
              <a:spcBef>
                <a:spcPct val="20000"/>
              </a:spcBef>
              <a:buFont typeface="Wingdings" panose="05000000000000000000" pitchFamily="2" charset="2"/>
              <a:buChar char="q"/>
              <a:tabLst>
                <a:tab pos="361950" algn="l"/>
              </a:tabLst>
            </a:pPr>
            <a:r>
              <a:rPr lang="en-ZA" sz="2400" b="0" dirty="0" smtClean="0">
                <a:latin typeface="Arial" pitchFamily="34" charset="0"/>
                <a:cs typeface="Arial" pitchFamily="34" charset="0"/>
              </a:rPr>
              <a:t>SADC has a proposal to WRC-15 for the development of a fixed-satellite service and broadcasting-satellite service plan to ensure high capacity satellite services for developing countries and for future infrastructure and satellite capabilities.</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12</a:t>
            </a:fld>
            <a:endParaRPr lang="en-US"/>
          </a:p>
        </p:txBody>
      </p:sp>
    </p:spTree>
    <p:extLst>
      <p:ext uri="{BB962C8B-B14F-4D97-AF65-F5344CB8AC3E}">
        <p14:creationId xmlns:p14="http://schemas.microsoft.com/office/powerpoint/2010/main" xmlns="" val="2201433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163240" y="1078879"/>
            <a:ext cx="8610600" cy="5386732"/>
          </a:xfrm>
          <a:prstGeom prst="rect">
            <a:avLst/>
          </a:prstGeom>
          <a:noFill/>
          <a:ln w="9525">
            <a:noFill/>
            <a:miter lim="800000"/>
            <a:headEnd/>
            <a:tailEnd/>
          </a:ln>
        </p:spPr>
        <p:txBody>
          <a:bodyPr lIns="92075" tIns="46038" rIns="92075" bIns="46038">
            <a:spAutoFit/>
          </a:bodyPr>
          <a:lstStyle/>
          <a:p>
            <a:pPr marL="361950" indent="-361950" algn="just">
              <a:spcBef>
                <a:spcPct val="20000"/>
              </a:spcBef>
              <a:buFont typeface="Wingdings" panose="05000000000000000000" pitchFamily="2" charset="2"/>
              <a:buChar char="q"/>
              <a:tabLst>
                <a:tab pos="361950" algn="l"/>
              </a:tabLst>
            </a:pPr>
            <a:r>
              <a:rPr lang="en-US" sz="2000" b="0" dirty="0">
                <a:solidFill>
                  <a:schemeClr val="bg2">
                    <a:lumMod val="25000"/>
                  </a:schemeClr>
                </a:solidFill>
              </a:rPr>
              <a:t>It is very important that the amendment enters into force as soon as possible to ensure that the Parties’ Common Heritage continues to be utilized in support of the Core Principles only by entities that have signed a Public Services Agreement with </a:t>
            </a:r>
            <a:r>
              <a:rPr lang="en-US" sz="2000" b="0" dirty="0" smtClean="0">
                <a:solidFill>
                  <a:schemeClr val="bg2">
                    <a:lumMod val="25000"/>
                  </a:schemeClr>
                </a:solidFill>
              </a:rPr>
              <a:t>ITSO.</a:t>
            </a:r>
          </a:p>
          <a:p>
            <a:pPr marL="361950" indent="-361950" algn="just">
              <a:spcBef>
                <a:spcPct val="20000"/>
              </a:spcBef>
              <a:buFont typeface="Wingdings" panose="05000000000000000000" pitchFamily="2" charset="2"/>
              <a:buChar char="q"/>
              <a:tabLst>
                <a:tab pos="361950" algn="l"/>
              </a:tabLst>
            </a:pPr>
            <a:r>
              <a:rPr lang="en-US" sz="2000" b="0" dirty="0" smtClean="0"/>
              <a:t>Approval/Acceptance </a:t>
            </a:r>
            <a:r>
              <a:rPr lang="en-US" sz="2000" b="0" dirty="0"/>
              <a:t>from at least </a:t>
            </a:r>
            <a:r>
              <a:rPr lang="en-US" sz="2000" b="0" dirty="0" smtClean="0"/>
              <a:t>two-thirds of </a:t>
            </a:r>
            <a:r>
              <a:rPr lang="en-US" sz="2000" b="0" dirty="0"/>
              <a:t>the Parties to the ITSO Agreement </a:t>
            </a:r>
            <a:r>
              <a:rPr lang="en-US" sz="2000" b="0" dirty="0" smtClean="0"/>
              <a:t>(</a:t>
            </a:r>
            <a:r>
              <a:rPr lang="en-US" sz="2000" b="0" dirty="0"/>
              <a:t>99 </a:t>
            </a:r>
            <a:r>
              <a:rPr lang="en-US" sz="2000" b="0" dirty="0" smtClean="0"/>
              <a:t>Parties)</a:t>
            </a:r>
          </a:p>
          <a:p>
            <a:pPr marL="819150" lvl="1" indent="-361950" algn="just">
              <a:spcBef>
                <a:spcPct val="20000"/>
              </a:spcBef>
              <a:buFont typeface="Arial" panose="020B0604020202020204" pitchFamily="34" charset="0"/>
              <a:buChar char="•"/>
              <a:tabLst>
                <a:tab pos="361950" algn="l"/>
              </a:tabLst>
            </a:pPr>
            <a:r>
              <a:rPr lang="en-US" sz="2000" b="0" dirty="0" smtClean="0"/>
              <a:t>92 </a:t>
            </a:r>
            <a:r>
              <a:rPr lang="en-US" sz="2000" b="0" dirty="0"/>
              <a:t>ITSO Parties </a:t>
            </a:r>
            <a:r>
              <a:rPr lang="en-US" sz="2000" b="0" dirty="0" smtClean="0"/>
              <a:t>have </a:t>
            </a:r>
            <a:r>
              <a:rPr lang="en-US" sz="2000" b="0" dirty="0"/>
              <a:t>completed </a:t>
            </a:r>
            <a:r>
              <a:rPr lang="en-US" sz="2000" b="0" dirty="0" smtClean="0"/>
              <a:t>the acceptance </a:t>
            </a:r>
            <a:r>
              <a:rPr lang="en-US" sz="2000" b="0" dirty="0"/>
              <a:t>process </a:t>
            </a:r>
            <a:endParaRPr lang="en-US" sz="2000" b="0" dirty="0" smtClean="0"/>
          </a:p>
          <a:p>
            <a:pPr marL="819150" lvl="1" indent="-361950" algn="just">
              <a:spcBef>
                <a:spcPct val="20000"/>
              </a:spcBef>
              <a:buFont typeface="Arial" panose="020B0604020202020204" pitchFamily="34" charset="0"/>
              <a:buChar char="•"/>
              <a:tabLst>
                <a:tab pos="361950" algn="l"/>
              </a:tabLst>
            </a:pPr>
            <a:r>
              <a:rPr lang="en-US" sz="2000" b="0" dirty="0" smtClean="0"/>
              <a:t>45 African countries are Parties to ITSO Agreement </a:t>
            </a:r>
          </a:p>
          <a:p>
            <a:pPr marL="819150" lvl="1" indent="-361950" algn="just">
              <a:spcBef>
                <a:spcPct val="20000"/>
              </a:spcBef>
              <a:buFont typeface="Arial" panose="020B0604020202020204" pitchFamily="34" charset="0"/>
              <a:buChar char="•"/>
              <a:tabLst>
                <a:tab pos="361950" algn="l"/>
              </a:tabLst>
            </a:pPr>
            <a:r>
              <a:rPr lang="en-US" sz="2000" b="0" dirty="0" smtClean="0"/>
              <a:t>10 African countries including SA have not yet ratified</a:t>
            </a:r>
          </a:p>
          <a:p>
            <a:pPr marL="361950" indent="-361950" algn="just">
              <a:spcBef>
                <a:spcPct val="20000"/>
              </a:spcBef>
              <a:buFont typeface="Wingdings" panose="05000000000000000000" pitchFamily="2" charset="2"/>
              <a:buChar char="q"/>
              <a:tabLst>
                <a:tab pos="361950" algn="l"/>
              </a:tabLst>
            </a:pPr>
            <a:r>
              <a:rPr lang="en-ZA" sz="2000" b="0" dirty="0"/>
              <a:t>R</a:t>
            </a:r>
            <a:r>
              <a:rPr lang="en-ZA" sz="2000" b="0" dirty="0" smtClean="0"/>
              <a:t>atification </a:t>
            </a:r>
            <a:r>
              <a:rPr lang="en-ZA" sz="2000" b="0" dirty="0"/>
              <a:t>of the amendment will contribute to bridging the digital divide and creating a better life for all, especially for those countries that rely on satellite services for their telecommunication and broadcasting services. </a:t>
            </a:r>
            <a:endParaRPr lang="en-ZA" sz="2000" b="0" dirty="0" smtClean="0"/>
          </a:p>
          <a:p>
            <a:pPr marL="361950" indent="-361950" algn="just">
              <a:spcBef>
                <a:spcPct val="20000"/>
              </a:spcBef>
              <a:buFont typeface="Wingdings" panose="05000000000000000000" pitchFamily="2" charset="2"/>
              <a:buChar char="q"/>
              <a:tabLst>
                <a:tab pos="361950" algn="l"/>
              </a:tabLst>
            </a:pPr>
            <a:r>
              <a:rPr lang="en-US" sz="2000" dirty="0" smtClean="0">
                <a:latin typeface="Arial" pitchFamily="34" charset="0"/>
                <a:cs typeface="Arial" pitchFamily="34" charset="0"/>
              </a:rPr>
              <a:t>This Agreement </a:t>
            </a:r>
            <a:r>
              <a:rPr lang="en-US" sz="2000" dirty="0">
                <a:latin typeface="Arial" pitchFamily="34" charset="0"/>
                <a:cs typeface="Arial" pitchFamily="34" charset="0"/>
              </a:rPr>
              <a:t>reinforces South Africa’s role in supporting infrastructure development in Africa and the role of ICTs in bringing socio-economic </a:t>
            </a:r>
            <a:r>
              <a:rPr lang="en-US" sz="2000" dirty="0" smtClean="0">
                <a:latin typeface="Arial" pitchFamily="34" charset="0"/>
                <a:cs typeface="Arial" pitchFamily="34" charset="0"/>
              </a:rPr>
              <a:t>development.</a:t>
            </a:r>
            <a:endParaRPr lang="en-US" sz="2000" dirty="0">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13</a:t>
            </a:fld>
            <a:endParaRPr lang="en-US"/>
          </a:p>
        </p:txBody>
      </p:sp>
      <p:sp>
        <p:nvSpPr>
          <p:cNvPr id="9" name="Text Box 2"/>
          <p:cNvSpPr txBox="1">
            <a:spLocks noChangeArrowheads="1"/>
          </p:cNvSpPr>
          <p:nvPr/>
        </p:nvSpPr>
        <p:spPr bwMode="auto">
          <a:xfrm>
            <a:off x="3179085" y="193668"/>
            <a:ext cx="5616624" cy="646973"/>
          </a:xfrm>
          <a:prstGeom prst="rect">
            <a:avLst/>
          </a:prstGeom>
          <a:noFill/>
          <a:ln w="9525">
            <a:noFill/>
            <a:miter lim="800000"/>
            <a:headEnd/>
            <a:tailEnd/>
          </a:ln>
        </p:spPr>
        <p:txBody>
          <a:bodyPr wrap="square" lIns="92075" tIns="46038" rIns="92075" bIns="46038">
            <a:spAutoFit/>
          </a:bodyPr>
          <a:lstStyle/>
          <a:p>
            <a:pPr algn="r" eaLnBrk="0" hangingPunct="0">
              <a:spcBef>
                <a:spcPts val="0"/>
              </a:spcBef>
              <a:buClr>
                <a:schemeClr val="tx2"/>
              </a:buClr>
            </a:pPr>
            <a:r>
              <a:rPr lang="en-ZA" altLang="en-US" sz="3600" dirty="0" smtClean="0">
                <a:solidFill>
                  <a:srgbClr val="EF4718"/>
                </a:solidFill>
              </a:rPr>
              <a:t>Why Ratify?</a:t>
            </a:r>
            <a:endParaRPr lang="en-GB" sz="3600" dirty="0">
              <a:solidFill>
                <a:srgbClr val="EF4718"/>
              </a:solidFill>
              <a:latin typeface="Arial" pitchFamily="34" charset="0"/>
              <a:cs typeface="Arial" pitchFamily="34" charset="0"/>
            </a:endParaRPr>
          </a:p>
        </p:txBody>
      </p:sp>
    </p:spTree>
    <p:extLst>
      <p:ext uri="{BB962C8B-B14F-4D97-AF65-F5344CB8AC3E}">
        <p14:creationId xmlns:p14="http://schemas.microsoft.com/office/powerpoint/2010/main" xmlns="" val="2184347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rot="10800000" flipV="1">
            <a:off x="4825814" y="5311651"/>
            <a:ext cx="4534272" cy="908670"/>
          </a:xfrm>
        </p:spPr>
        <p:txBody>
          <a:bodyPr/>
          <a:lstStyle/>
          <a:p>
            <a:pPr eaLnBrk="1" hangingPunct="1"/>
            <a:r>
              <a:rPr lang="en-US" sz="2500" b="0" dirty="0" smtClean="0">
                <a:solidFill>
                  <a:srgbClr val="000000"/>
                </a:solidFill>
              </a:rPr>
              <a:t> </a:t>
            </a:r>
            <a:br>
              <a:rPr lang="en-US" sz="2500" b="0" dirty="0" smtClean="0">
                <a:solidFill>
                  <a:srgbClr val="000000"/>
                </a:solidFill>
              </a:rPr>
            </a:br>
            <a:r>
              <a:rPr lang="en-US" sz="3500" dirty="0" smtClean="0">
                <a:solidFill>
                  <a:srgbClr val="EF4718"/>
                </a:solidFill>
                <a:latin typeface="Arial" pitchFamily="34" charset="0"/>
                <a:cs typeface="Arial" pitchFamily="34" charset="0"/>
              </a:rPr>
              <a:t>Thank You </a:t>
            </a:r>
            <a:br>
              <a:rPr lang="en-US" sz="3500" dirty="0" smtClean="0">
                <a:solidFill>
                  <a:srgbClr val="EF4718"/>
                </a:solidFill>
                <a:latin typeface="Arial" pitchFamily="34" charset="0"/>
                <a:cs typeface="Arial" pitchFamily="34" charset="0"/>
              </a:rPr>
            </a:br>
            <a:r>
              <a:rPr lang="en-US" sz="3500" dirty="0" smtClean="0">
                <a:solidFill>
                  <a:srgbClr val="EF4718"/>
                </a:solidFill>
                <a:latin typeface="Arial" pitchFamily="34" charset="0"/>
                <a:cs typeface="Arial" pitchFamily="34" charset="0"/>
              </a:rPr>
              <a:t/>
            </a:r>
            <a:br>
              <a:rPr lang="en-US" sz="3500" dirty="0" smtClean="0">
                <a:solidFill>
                  <a:srgbClr val="EF4718"/>
                </a:solidFill>
                <a:latin typeface="Arial" pitchFamily="34" charset="0"/>
                <a:cs typeface="Arial" pitchFamily="34" charset="0"/>
              </a:rPr>
            </a:br>
            <a:endParaRPr lang="en-US" sz="2100" dirty="0" smtClean="0">
              <a:solidFill>
                <a:srgbClr val="000000"/>
              </a:solidFill>
            </a:endParaRPr>
          </a:p>
        </p:txBody>
      </p:sp>
      <p:sp>
        <p:nvSpPr>
          <p:cNvPr id="3" name="Subtitle 2"/>
          <p:cNvSpPr>
            <a:spLocks noGrp="1"/>
          </p:cNvSpPr>
          <p:nvPr>
            <p:ph type="subTitle" idx="1"/>
          </p:nvPr>
        </p:nvSpPr>
        <p:spPr>
          <a:xfrm>
            <a:off x="324198" y="1239506"/>
            <a:ext cx="8362602" cy="1829157"/>
          </a:xfrm>
        </p:spPr>
        <p:txBody>
          <a:bodyPr/>
          <a:lstStyle/>
          <a:p>
            <a:pPr algn="just"/>
            <a:r>
              <a:rPr lang="en-US" altLang="en-US" dirty="0" smtClean="0">
                <a:solidFill>
                  <a:schemeClr val="tx1"/>
                </a:solidFill>
                <a:latin typeface="Arial" panose="020B0604020202020204" pitchFamily="34" charset="0"/>
                <a:cs typeface="Arial" panose="020B0604020202020204" pitchFamily="34" charset="0"/>
              </a:rPr>
              <a:t>Request approval of the ratification </a:t>
            </a:r>
            <a:r>
              <a:rPr lang="en-US" altLang="en-US" dirty="0">
                <a:solidFill>
                  <a:schemeClr val="tx1"/>
                </a:solidFill>
                <a:latin typeface="Arial" panose="020B0604020202020204" pitchFamily="34" charset="0"/>
                <a:cs typeface="Arial" panose="020B0604020202020204" pitchFamily="34" charset="0"/>
              </a:rPr>
              <a:t>of the Amendment to the ITSO </a:t>
            </a:r>
            <a:r>
              <a:rPr lang="en-US" altLang="en-US" dirty="0" smtClean="0">
                <a:solidFill>
                  <a:schemeClr val="tx1"/>
                </a:solidFill>
                <a:latin typeface="Arial" panose="020B0604020202020204" pitchFamily="34" charset="0"/>
                <a:cs typeface="Arial" panose="020B0604020202020204" pitchFamily="34" charset="0"/>
              </a:rPr>
              <a:t>Agreement, as it </a:t>
            </a:r>
            <a:r>
              <a:rPr lang="en-US" altLang="en-US" dirty="0">
                <a:solidFill>
                  <a:schemeClr val="tx1"/>
                </a:solidFill>
                <a:latin typeface="Arial" panose="020B0604020202020204" pitchFamily="34" charset="0"/>
                <a:cs typeface="Arial" panose="020B0604020202020204" pitchFamily="34" charset="0"/>
              </a:rPr>
              <a:t>is a very important and strategic action that needs to be completed by countries </a:t>
            </a:r>
            <a:r>
              <a:rPr lang="en-US" altLang="en-US" dirty="0" smtClean="0">
                <a:solidFill>
                  <a:schemeClr val="tx1"/>
                </a:solidFill>
                <a:latin typeface="Arial" panose="020B0604020202020204" pitchFamily="34" charset="0"/>
                <a:cs typeface="Arial" panose="020B0604020202020204" pitchFamily="34" charset="0"/>
              </a:rPr>
              <a:t>in </a:t>
            </a:r>
            <a:r>
              <a:rPr lang="en-US" altLang="en-US" dirty="0">
                <a:solidFill>
                  <a:schemeClr val="tx1"/>
                </a:solidFill>
                <a:latin typeface="Arial" panose="020B0604020202020204" pitchFamily="34" charset="0"/>
                <a:cs typeface="Arial" panose="020B0604020202020204" pitchFamily="34" charset="0"/>
              </a:rPr>
              <a:t>order to legally ensure availability of satellite orbital resources for global coverage</a:t>
            </a:r>
            <a:r>
              <a:rPr lang="en-US" altLang="en-US" dirty="0" smtClean="0">
                <a:solidFill>
                  <a:schemeClr val="tx1"/>
                </a:solidFill>
                <a:latin typeface="Arial" panose="020B0604020202020204" pitchFamily="34" charset="0"/>
                <a:cs typeface="Arial" panose="020B0604020202020204" pitchFamily="34" charset="0"/>
              </a:rPr>
              <a:t>.</a:t>
            </a:r>
          </a:p>
          <a:p>
            <a:pPr algn="just"/>
            <a:endParaRPr lang="en-US" altLang="en-US" dirty="0">
              <a:solidFill>
                <a:schemeClr val="tx1"/>
              </a:solidFill>
              <a:latin typeface="Arial" panose="020B0604020202020204" pitchFamily="34" charset="0"/>
              <a:cs typeface="Arial" panose="020B0604020202020204" pitchFamily="34" charset="0"/>
            </a:endParaRPr>
          </a:p>
          <a:p>
            <a:pPr algn="just"/>
            <a:r>
              <a:rPr lang="en-US" dirty="0">
                <a:solidFill>
                  <a:schemeClr val="tx1"/>
                </a:solidFill>
                <a:latin typeface="Arial" pitchFamily="34" charset="0"/>
                <a:cs typeface="Arial" pitchFamily="34" charset="0"/>
              </a:rPr>
              <a:t>That the National Assembly and the National Council of Provinces approve the ratification of the Amendment to the ITSO Agreement  Article XII paragraph (c) (ii), as agreed at the 31</a:t>
            </a:r>
            <a:r>
              <a:rPr lang="en-US" baseline="30000" dirty="0">
                <a:solidFill>
                  <a:schemeClr val="tx1"/>
                </a:solidFill>
                <a:latin typeface="Arial" pitchFamily="34" charset="0"/>
                <a:cs typeface="Arial" pitchFamily="34" charset="0"/>
              </a:rPr>
              <a:t>st</a:t>
            </a:r>
            <a:r>
              <a:rPr lang="en-US" dirty="0">
                <a:solidFill>
                  <a:schemeClr val="tx1"/>
                </a:solidFill>
                <a:latin typeface="Arial" pitchFamily="34" charset="0"/>
                <a:cs typeface="Arial" pitchFamily="34" charset="0"/>
              </a:rPr>
              <a:t> Assembly of Parties in Paris 2007</a:t>
            </a:r>
          </a:p>
        </p:txBody>
      </p:sp>
      <p:sp>
        <p:nvSpPr>
          <p:cNvPr id="5" name="Footer Placeholder 5"/>
          <p:cNvSpPr>
            <a:spLocks noGrp="1"/>
          </p:cNvSpPr>
          <p:nvPr>
            <p:ph type="ftr" sz="quarter" idx="11"/>
          </p:nvPr>
        </p:nvSpPr>
        <p:spPr>
          <a:xfrm>
            <a:off x="0" y="6426200"/>
            <a:ext cx="9144000" cy="431800"/>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2" name="Slide Number Placeholder 1"/>
          <p:cNvSpPr>
            <a:spLocks noGrp="1"/>
          </p:cNvSpPr>
          <p:nvPr>
            <p:ph type="sldNum" sz="quarter" idx="12"/>
          </p:nvPr>
        </p:nvSpPr>
        <p:spPr/>
        <p:txBody>
          <a:bodyPr/>
          <a:lstStyle/>
          <a:p>
            <a:pPr>
              <a:defRPr/>
            </a:pPr>
            <a:fld id="{77524D01-1AE4-4D37-9144-60BB9F385A78}" type="slidenum">
              <a:rPr lang="en-US" smtClean="0"/>
              <a:pPr>
                <a:defRPr/>
              </a:pPr>
              <a:t>14</a:t>
            </a:fld>
            <a:endParaRPr lang="en-US"/>
          </a:p>
        </p:txBody>
      </p:sp>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9" name="Text Box 2"/>
          <p:cNvSpPr txBox="1">
            <a:spLocks noChangeArrowheads="1"/>
          </p:cNvSpPr>
          <p:nvPr/>
        </p:nvSpPr>
        <p:spPr bwMode="auto">
          <a:xfrm>
            <a:off x="3923928" y="38535"/>
            <a:ext cx="5220072" cy="1200971"/>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600" dirty="0" smtClean="0">
                <a:solidFill>
                  <a:srgbClr val="EF4718"/>
                </a:solidFill>
                <a:latin typeface="Arial" pitchFamily="34" charset="0"/>
                <a:cs typeface="Arial" pitchFamily="34" charset="0"/>
              </a:rPr>
              <a:t>Recommendation &amp; Way forward</a:t>
            </a:r>
            <a:endParaRPr lang="en-GB" sz="3600" dirty="0">
              <a:solidFill>
                <a:srgbClr val="EF4718"/>
              </a:solidFill>
              <a:latin typeface="Arial" pitchFamily="34" charset="0"/>
              <a:cs typeface="Arial" pitchFamily="34" charset="0"/>
            </a:endParaRPr>
          </a:p>
        </p:txBody>
      </p:sp>
    </p:spTree>
    <p:extLst>
      <p:ext uri="{BB962C8B-B14F-4D97-AF65-F5344CB8AC3E}">
        <p14:creationId xmlns:p14="http://schemas.microsoft.com/office/powerpoint/2010/main" xmlns="" val="1669055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166027" y="1640445"/>
            <a:ext cx="8610600" cy="1200971"/>
          </a:xfrm>
          <a:prstGeom prst="rect">
            <a:avLst/>
          </a:prstGeom>
          <a:noFill/>
          <a:ln w="9525">
            <a:noFill/>
            <a:miter lim="800000"/>
            <a:headEnd/>
            <a:tailEnd/>
          </a:ln>
        </p:spPr>
        <p:txBody>
          <a:bodyPr lIns="92075" tIns="46038" rIns="92075" bIns="46038">
            <a:spAutoFit/>
          </a:bodyPr>
          <a:lstStyle/>
          <a:p>
            <a:r>
              <a:rPr lang="en-ZA" sz="2400" b="0" dirty="0"/>
              <a:t>To obtain approval for the submission of the Amendment to the ITSO Agreement to Parliament for ratification in terms of section 231(2) of the Constitution.</a:t>
            </a:r>
            <a:endParaRPr lang="en-ZA" sz="2400" b="0" dirty="0">
              <a:effectLst/>
            </a:endParaRPr>
          </a:p>
        </p:txBody>
      </p:sp>
      <p:cxnSp>
        <p:nvCxnSpPr>
          <p:cNvPr id="7" name="Straight Connector 6"/>
          <p:cNvCxnSpPr/>
          <p:nvPr/>
        </p:nvCxnSpPr>
        <p:spPr bwMode="auto">
          <a:xfrm>
            <a:off x="0" y="112474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2</a:t>
            </a:fld>
            <a:endParaRPr lang="en-US"/>
          </a:p>
        </p:txBody>
      </p:sp>
      <p:pic>
        <p:nvPicPr>
          <p:cNvPr id="12" name="Picture 5"/>
          <p:cNvPicPr>
            <a:picLocks noChangeAspect="1" noChangeArrowheads="1"/>
          </p:cNvPicPr>
          <p:nvPr/>
        </p:nvPicPr>
        <p:blipFill>
          <a:blip r:embed="rId3" cstate="print"/>
          <a:srcRect/>
          <a:stretch>
            <a:fillRect/>
          </a:stretch>
        </p:blipFill>
        <p:spPr bwMode="auto">
          <a:xfrm>
            <a:off x="5860710" y="2563922"/>
            <a:ext cx="3048001" cy="1535277"/>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63500"/>
          </a:effectLst>
        </p:spPr>
      </p:pic>
      <p:sp>
        <p:nvSpPr>
          <p:cNvPr id="6" name="Rectangle 5"/>
          <p:cNvSpPr/>
          <p:nvPr/>
        </p:nvSpPr>
        <p:spPr>
          <a:xfrm>
            <a:off x="3817036" y="245066"/>
            <a:ext cx="4953372" cy="584775"/>
          </a:xfrm>
          <a:prstGeom prst="rect">
            <a:avLst/>
          </a:prstGeom>
        </p:spPr>
        <p:txBody>
          <a:bodyPr wrap="square">
            <a:spAutoFit/>
          </a:bodyPr>
          <a:lstStyle/>
          <a:p>
            <a:pPr algn="r"/>
            <a:r>
              <a:rPr lang="en-US" sz="3200" dirty="0" smtClean="0">
                <a:solidFill>
                  <a:srgbClr val="EF4718"/>
                </a:solidFill>
              </a:rPr>
              <a:t>Purpose</a:t>
            </a:r>
            <a:endParaRPr lang="en-ZA" sz="3200" dirty="0">
              <a:solidFill>
                <a:srgbClr val="EF4718"/>
              </a:solidFill>
            </a:endParaRPr>
          </a:p>
        </p:txBody>
      </p:sp>
    </p:spTree>
    <p:extLst>
      <p:ext uri="{BB962C8B-B14F-4D97-AF65-F5344CB8AC3E}">
        <p14:creationId xmlns:p14="http://schemas.microsoft.com/office/powerpoint/2010/main" xmlns="" val="270935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3203848" y="35270"/>
            <a:ext cx="5935358" cy="831639"/>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GB" sz="2400" dirty="0" smtClean="0">
                <a:solidFill>
                  <a:srgbClr val="EF4718"/>
                </a:solidFill>
                <a:latin typeface="Arial" pitchFamily="34" charset="0"/>
                <a:cs typeface="Arial" pitchFamily="34" charset="0"/>
              </a:rPr>
              <a:t>International Telecommunications Satellite Organisation</a:t>
            </a:r>
            <a:endParaRPr lang="en-GB" sz="24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61907" y="2406878"/>
            <a:ext cx="8610600" cy="400752"/>
          </a:xfrm>
          <a:prstGeom prst="rect">
            <a:avLst/>
          </a:prstGeom>
          <a:noFill/>
          <a:ln w="9525">
            <a:noFill/>
            <a:miter lim="800000"/>
            <a:headEnd/>
            <a:tailEnd/>
          </a:ln>
        </p:spPr>
        <p:txBody>
          <a:bodyPr lIns="92075" tIns="46038" rIns="92075" bIns="46038">
            <a:spAutoFit/>
          </a:bodyPr>
          <a:lstStyle/>
          <a:p>
            <a:pPr marL="577850" indent="-476250" eaLnBrk="0" hangingPunct="0">
              <a:spcBef>
                <a:spcPct val="50000"/>
              </a:spcBef>
              <a:buClr>
                <a:srgbClr val="000000"/>
              </a:buClr>
              <a:buSzPct val="80000"/>
              <a:buFont typeface="Wingdings" pitchFamily="2" charset="2"/>
              <a:buNone/>
            </a:pPr>
            <a:endParaRPr lang="en-GB" sz="2000" b="0" dirty="0">
              <a:solidFill>
                <a:srgbClr val="000000"/>
              </a:solidFill>
              <a:latin typeface="Bookman Old Style" pitchFamily="18"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179512" y="116632"/>
            <a:ext cx="2771800" cy="931418"/>
          </a:xfrm>
          <a:prstGeom prst="rect">
            <a:avLst/>
          </a:prstGeom>
        </p:spPr>
      </p:pic>
      <p:sp>
        <p:nvSpPr>
          <p:cNvPr id="9" name="Slide Number Placeholder 8"/>
          <p:cNvSpPr>
            <a:spLocks noGrp="1"/>
          </p:cNvSpPr>
          <p:nvPr>
            <p:ph type="sldNum" sz="quarter" idx="12"/>
          </p:nvPr>
        </p:nvSpPr>
        <p:spPr/>
        <p:txBody>
          <a:bodyPr/>
          <a:lstStyle/>
          <a:p>
            <a:pPr>
              <a:defRPr/>
            </a:pPr>
            <a:fld id="{FF7A930C-9F51-4BB6-8DBB-EDAB0DE2C28C}" type="slidenum">
              <a:rPr lang="en-US" smtClean="0"/>
              <a:pPr>
                <a:defRPr/>
              </a:pPr>
              <a:t>3</a:t>
            </a:fld>
            <a:endParaRPr lang="en-US"/>
          </a:p>
        </p:txBody>
      </p:sp>
      <p:sp>
        <p:nvSpPr>
          <p:cNvPr id="12" name="Content Placeholder 7"/>
          <p:cNvSpPr txBox="1">
            <a:spLocks/>
          </p:cNvSpPr>
          <p:nvPr/>
        </p:nvSpPr>
        <p:spPr bwMode="auto">
          <a:xfrm>
            <a:off x="0" y="1239506"/>
            <a:ext cx="9144000" cy="5005719"/>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eaLnBrk="1" hangingPunct="1">
              <a:buFont typeface="Wingdings 2" panose="05020102010507070707" pitchFamily="18" charset="2"/>
              <a:buNone/>
              <a:defRPr/>
            </a:pPr>
            <a:r>
              <a:rPr lang="en-US" sz="3200" b="0" i="1" kern="0"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1973</a:t>
            </a:r>
            <a:r>
              <a:rPr lang="en-US" sz="3200" b="0" i="1" kern="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0" dirty="0">
                <a:solidFill>
                  <a:schemeClr val="tx1"/>
                </a:solidFill>
                <a:latin typeface="Arial" panose="020B0604020202020204" pitchFamily="34" charset="0"/>
                <a:cs typeface="Arial" panose="020B0604020202020204" pitchFamily="34" charset="0"/>
              </a:rPr>
              <a:t>The International Telecommunications Satellite Organization                                                   </a:t>
            </a:r>
            <a:r>
              <a:rPr lang="en-US" sz="2000" b="0" dirty="0" smtClean="0">
                <a:solidFill>
                  <a:schemeClr val="tx1"/>
                </a:solidFill>
                <a:latin typeface="Arial" panose="020B0604020202020204" pitchFamily="34" charset="0"/>
                <a:cs typeface="Arial" panose="020B0604020202020204" pitchFamily="34" charset="0"/>
              </a:rPr>
              <a:t>(</a:t>
            </a:r>
            <a:r>
              <a:rPr lang="en-US" sz="2000" b="0" dirty="0">
                <a:solidFill>
                  <a:schemeClr val="tx1"/>
                </a:solidFill>
                <a:latin typeface="Arial" panose="020B0604020202020204" pitchFamily="34" charset="0"/>
                <a:cs typeface="Arial" panose="020B0604020202020204" pitchFamily="34" charset="0"/>
              </a:rPr>
              <a:t>INTELSAT), </a:t>
            </a:r>
            <a:r>
              <a:rPr lang="en-US" sz="2000" b="0" kern="0" dirty="0" smtClean="0">
                <a:solidFill>
                  <a:schemeClr val="tx1"/>
                </a:solidFill>
                <a:latin typeface="Arial" panose="020B0604020202020204" pitchFamily="34" charset="0"/>
                <a:cs typeface="Arial" panose="020B0604020202020204" pitchFamily="34" charset="0"/>
              </a:rPr>
              <a:t>was  established to implement a UN resolution on communications satellites and use of “Outer Space”. </a:t>
            </a:r>
            <a:r>
              <a:rPr lang="en-ZA" i="1" dirty="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Resolution 1721 (XVI) of the General Assembly of the United Nations</a:t>
            </a:r>
            <a:endParaRPr lang="en-US" b="0" i="1" kern="0"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eaLnBrk="1" hangingPunct="1">
              <a:buFont typeface="Wingdings 2" panose="05020102010507070707" pitchFamily="18" charset="2"/>
              <a:buNone/>
              <a:defRPr/>
            </a:pPr>
            <a:endParaRPr lang="en-US" sz="2000" b="0" kern="0" dirty="0" smtClean="0">
              <a:solidFill>
                <a:schemeClr val="tx1"/>
              </a:solidFill>
              <a:latin typeface="Arial" panose="020B0604020202020204" pitchFamily="34" charset="0"/>
              <a:cs typeface="Arial" panose="020B0604020202020204" pitchFamily="34" charset="0"/>
            </a:endParaRPr>
          </a:p>
          <a:p>
            <a:pPr marL="0" indent="0" defTabSz="914293" eaLnBrk="1" fontAlgn="auto" hangingPunct="1">
              <a:spcBef>
                <a:spcPct val="0"/>
              </a:spcBef>
              <a:spcAft>
                <a:spcPts val="0"/>
              </a:spcAft>
              <a:buNone/>
              <a:defRPr/>
            </a:pPr>
            <a:r>
              <a:rPr lang="en-US" sz="3200" b="1" i="1" kern="0"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MISSION</a:t>
            </a:r>
            <a:r>
              <a:rPr lang="en-US" sz="2000" b="0" kern="0" dirty="0" smtClean="0">
                <a:solidFill>
                  <a:srgbClr val="EF4718"/>
                </a:solidFill>
                <a:latin typeface="Arial" panose="020B0604020202020204" pitchFamily="34" charset="0"/>
                <a:cs typeface="Arial" panose="020B0604020202020204" pitchFamily="34" charset="0"/>
              </a:rPr>
              <a:t> </a:t>
            </a:r>
            <a:r>
              <a:rPr lang="en-US" sz="2000" b="0" kern="0" dirty="0" smtClean="0">
                <a:solidFill>
                  <a:schemeClr val="tx1"/>
                </a:solidFill>
                <a:latin typeface="Arial" panose="020B0604020202020204" pitchFamily="34" charset="0"/>
                <a:cs typeface="Arial" panose="020B0604020202020204" pitchFamily="34" charset="0"/>
              </a:rPr>
              <a:t>to ensure availability of affordable satellite telecommunications services to all countries of the world on a non-discriminatory basis</a:t>
            </a:r>
          </a:p>
          <a:p>
            <a:pPr marL="0" indent="0" defTabSz="914293" eaLnBrk="1" fontAlgn="auto" hangingPunct="1">
              <a:spcBef>
                <a:spcPct val="0"/>
              </a:spcBef>
              <a:spcAft>
                <a:spcPts val="0"/>
              </a:spcAft>
              <a:buNone/>
              <a:defRPr/>
            </a:pPr>
            <a:endParaRPr lang="en-US" sz="2000" b="0" kern="0" dirty="0" smtClean="0">
              <a:solidFill>
                <a:schemeClr val="tx1"/>
              </a:solidFill>
              <a:latin typeface="Arial" panose="020B0604020202020204" pitchFamily="34" charset="0"/>
              <a:cs typeface="Arial" panose="020B0604020202020204" pitchFamily="34" charset="0"/>
            </a:endParaRPr>
          </a:p>
          <a:p>
            <a:pPr marL="0" indent="0" defTabSz="914293" eaLnBrk="1" fontAlgn="auto" hangingPunct="1">
              <a:spcBef>
                <a:spcPct val="0"/>
              </a:spcBef>
              <a:spcAft>
                <a:spcPts val="0"/>
              </a:spcAft>
              <a:buNone/>
              <a:defRPr/>
            </a:pPr>
            <a:r>
              <a:rPr lang="en-US" sz="3600" b="0" i="1" kern="0"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2001</a:t>
            </a:r>
            <a:r>
              <a:rPr lang="en-US" sz="3600" b="0" i="1" kern="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0" kern="0" dirty="0" smtClean="0">
                <a:solidFill>
                  <a:schemeClr val="tx1"/>
                </a:solidFill>
                <a:latin typeface="Arial" panose="020B0604020202020204" pitchFamily="34" charset="0"/>
                <a:cs typeface="Arial" panose="020B0604020202020204" pitchFamily="34" charset="0"/>
              </a:rPr>
              <a:t>Intelsat restructured in order to secure long term sustainability. The decision to restructure was driven by:</a:t>
            </a:r>
          </a:p>
          <a:p>
            <a:pPr lvl="2" defTabSz="914293" eaLnBrk="1" fontAlgn="auto" hangingPunct="1">
              <a:spcBef>
                <a:spcPct val="0"/>
              </a:spcBef>
              <a:spcAft>
                <a:spcPts val="0"/>
              </a:spcAft>
              <a:buFont typeface="Arial" panose="020B0604020202020204" pitchFamily="34" charset="0"/>
              <a:buChar char="•"/>
              <a:defRPr/>
            </a:pPr>
            <a:r>
              <a:rPr lang="en-US" b="0" kern="0" dirty="0" smtClean="0">
                <a:solidFill>
                  <a:schemeClr val="tx1"/>
                </a:solidFill>
                <a:latin typeface="Arial" panose="020B0604020202020204" pitchFamily="34" charset="0"/>
                <a:cs typeface="Arial" panose="020B0604020202020204" pitchFamily="34" charset="0"/>
              </a:rPr>
              <a:t>the need to provide an avenue for infusion of private capital to meet the high industry costs;</a:t>
            </a:r>
          </a:p>
          <a:p>
            <a:pPr lvl="2" defTabSz="914293" eaLnBrk="1" fontAlgn="auto" hangingPunct="1">
              <a:spcBef>
                <a:spcPct val="0"/>
              </a:spcBef>
              <a:spcAft>
                <a:spcPts val="0"/>
              </a:spcAft>
              <a:buFont typeface="Arial" panose="020B0604020202020204" pitchFamily="34" charset="0"/>
              <a:buChar char="•"/>
              <a:defRPr/>
            </a:pPr>
            <a:r>
              <a:rPr lang="en-US" sz="2000" b="0" kern="0" dirty="0" smtClean="0">
                <a:solidFill>
                  <a:schemeClr val="tx1"/>
                </a:solidFill>
                <a:latin typeface="Arial" panose="020B0604020202020204" pitchFamily="34" charset="0"/>
                <a:cs typeface="Arial" panose="020B0604020202020204" pitchFamily="34" charset="0"/>
              </a:rPr>
              <a:t>industry  trends and competition pressures.</a:t>
            </a:r>
            <a:endParaRPr lang="en-US" sz="2000" b="0" kern="0" dirty="0">
              <a:solidFill>
                <a:schemeClr val="tx1"/>
              </a:solidFill>
              <a:latin typeface="Arial" panose="020B0604020202020204" pitchFamily="34" charset="0"/>
              <a:cs typeface="Arial" panose="020B0604020202020204" pitchFamily="34" charset="0"/>
            </a:endParaRPr>
          </a:p>
          <a:p>
            <a:pPr marL="914400" lvl="2" indent="0" algn="ctr" defTabSz="914293" eaLnBrk="1" fontAlgn="auto" hangingPunct="1">
              <a:spcBef>
                <a:spcPct val="0"/>
              </a:spcBef>
              <a:spcAft>
                <a:spcPts val="0"/>
              </a:spcAft>
              <a:buNone/>
              <a:defRPr/>
            </a:pPr>
            <a:r>
              <a:rPr lang="en-US" sz="2800" b="0" i="1" kern="0" dirty="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current membership is 149 countries.</a:t>
            </a:r>
            <a:endParaRPr lang="en-US" sz="2800" b="0" i="1" kern="0"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01706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2951312" y="116632"/>
            <a:ext cx="6192688" cy="954750"/>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GB" sz="2800" dirty="0">
                <a:solidFill>
                  <a:srgbClr val="EF4718"/>
                </a:solidFill>
                <a:latin typeface="Arial" pitchFamily="34" charset="0"/>
                <a:cs typeface="Arial" pitchFamily="34" charset="0"/>
              </a:rPr>
              <a:t>International Telecommunications Satellite </a:t>
            </a:r>
            <a:r>
              <a:rPr lang="en-GB" sz="2800" dirty="0" smtClean="0">
                <a:solidFill>
                  <a:srgbClr val="EF4718"/>
                </a:solidFill>
                <a:latin typeface="Arial" pitchFamily="34" charset="0"/>
                <a:cs typeface="Arial" pitchFamily="34" charset="0"/>
              </a:rPr>
              <a:t>Organisation...2</a:t>
            </a:r>
            <a:endParaRPr lang="en-GB" sz="2800" dirty="0">
              <a:solidFill>
                <a:srgbClr val="EF4718"/>
              </a:solidFill>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3" name="Slide Number Placeholder 2"/>
          <p:cNvSpPr>
            <a:spLocks noGrp="1"/>
          </p:cNvSpPr>
          <p:nvPr>
            <p:ph type="sldNum" sz="quarter" idx="12"/>
          </p:nvPr>
        </p:nvSpPr>
        <p:spPr/>
        <p:txBody>
          <a:bodyPr/>
          <a:lstStyle/>
          <a:p>
            <a:pPr>
              <a:defRPr/>
            </a:pPr>
            <a:fld id="{FF7A930C-9F51-4BB6-8DBB-EDAB0DE2C28C}" type="slidenum">
              <a:rPr lang="en-US" smtClean="0"/>
              <a:pPr>
                <a:defRPr/>
              </a:pPr>
              <a:t>4</a:t>
            </a:fld>
            <a:endParaRPr lang="en-US"/>
          </a:p>
        </p:txBody>
      </p:sp>
      <p:sp>
        <p:nvSpPr>
          <p:cNvPr id="4" name="Rectangle 3"/>
          <p:cNvSpPr/>
          <p:nvPr/>
        </p:nvSpPr>
        <p:spPr>
          <a:xfrm>
            <a:off x="179512" y="1098654"/>
            <a:ext cx="8568952" cy="5447645"/>
          </a:xfrm>
          <a:prstGeom prst="rect">
            <a:avLst/>
          </a:prstGeom>
        </p:spPr>
        <p:txBody>
          <a:bodyPr wrap="square">
            <a:spAutoFit/>
          </a:bodyPr>
          <a:lstStyle/>
          <a:p>
            <a:pPr algn="just" defTabSz="914293" fontAlgn="auto">
              <a:spcAft>
                <a:spcPts val="0"/>
              </a:spcAft>
              <a:defRPr/>
            </a:pPr>
            <a:r>
              <a:rPr lang="en-US" sz="2800" b="0" i="1" dirty="0" smtClean="0">
                <a:solidFill>
                  <a:srgbClr val="EF4718"/>
                </a:solidFill>
                <a:effectLst>
                  <a:outerShdw blurRad="38100" dist="38100" dir="2700000" algn="tl">
                    <a:srgbClr val="000000">
                      <a:alpha val="43137"/>
                    </a:srgbClr>
                  </a:outerShdw>
                </a:effectLst>
              </a:rPr>
              <a:t>Outcomes of Restructuring</a:t>
            </a:r>
            <a:endParaRPr lang="en-US" sz="2800" b="0" i="1" dirty="0">
              <a:solidFill>
                <a:srgbClr val="EF4718"/>
              </a:solidFill>
              <a:effectLst>
                <a:outerShdw blurRad="38100" dist="38100" dir="2700000" algn="tl">
                  <a:srgbClr val="000000">
                    <a:alpha val="43137"/>
                  </a:srgbClr>
                </a:outerShdw>
              </a:effectLst>
            </a:endParaRPr>
          </a:p>
          <a:p>
            <a:pPr marL="457240" lvl="1" indent="-342900" algn="just" defTabSz="914293" fontAlgn="auto">
              <a:spcAft>
                <a:spcPts val="0"/>
              </a:spcAft>
              <a:buFont typeface="Wingdings" panose="05000000000000000000" pitchFamily="2" charset="2"/>
              <a:buChar char="q"/>
              <a:defRPr/>
            </a:pPr>
            <a:r>
              <a:rPr lang="en-US" sz="2000" b="0" dirty="0" smtClean="0"/>
              <a:t>Transfer </a:t>
            </a:r>
            <a:r>
              <a:rPr lang="en-US" sz="2000" b="0" dirty="0"/>
              <a:t>of all INTELSAT assets to a private entity, Intelsat Ltd., </a:t>
            </a:r>
            <a:r>
              <a:rPr lang="en-US" sz="2000" b="0" dirty="0" smtClean="0"/>
              <a:t>initially headquartered </a:t>
            </a:r>
            <a:r>
              <a:rPr lang="en-US" sz="2000" b="0" dirty="0"/>
              <a:t>in Bermuda but currently based in Luxembourg, with the </a:t>
            </a:r>
            <a:r>
              <a:rPr lang="en-US" sz="2000" b="0" u="sng" dirty="0"/>
              <a:t>mandate</a:t>
            </a:r>
            <a:r>
              <a:rPr lang="en-US" sz="2000" b="0" dirty="0"/>
              <a:t> to meet </a:t>
            </a:r>
            <a:r>
              <a:rPr lang="en-US" sz="2400" b="0" i="1" dirty="0">
                <a:solidFill>
                  <a:srgbClr val="EF4718"/>
                </a:solidFill>
                <a:effectLst>
                  <a:outerShdw blurRad="38100" dist="38100" dir="2700000" algn="tl">
                    <a:srgbClr val="000000">
                      <a:alpha val="43137"/>
                    </a:srgbClr>
                  </a:outerShdw>
                </a:effectLst>
              </a:rPr>
              <a:t>Public Service </a:t>
            </a:r>
            <a:r>
              <a:rPr lang="en-US" sz="2400" b="0" i="1" dirty="0" smtClean="0">
                <a:solidFill>
                  <a:srgbClr val="EF4718"/>
                </a:solidFill>
                <a:effectLst>
                  <a:outerShdw blurRad="38100" dist="38100" dir="2700000" algn="tl">
                    <a:srgbClr val="000000">
                      <a:alpha val="43137"/>
                    </a:srgbClr>
                  </a:outerShdw>
                </a:effectLst>
              </a:rPr>
              <a:t>Obligations</a:t>
            </a:r>
          </a:p>
          <a:p>
            <a:pPr marL="457240" lvl="1" indent="-342900" algn="just" defTabSz="914293" fontAlgn="auto">
              <a:spcAft>
                <a:spcPts val="0"/>
              </a:spcAft>
              <a:buFont typeface="Wingdings" panose="05000000000000000000" pitchFamily="2" charset="2"/>
              <a:buChar char="q"/>
              <a:defRPr/>
            </a:pPr>
            <a:endParaRPr lang="en-US" sz="2000" b="0" dirty="0" smtClean="0"/>
          </a:p>
          <a:p>
            <a:pPr marL="571540" lvl="2" algn="just" defTabSz="914293" fontAlgn="auto">
              <a:spcAft>
                <a:spcPts val="0"/>
              </a:spcAft>
              <a:defRPr/>
            </a:pPr>
            <a:endParaRPr lang="en-US" sz="2000" b="0" dirty="0" smtClean="0"/>
          </a:p>
          <a:p>
            <a:pPr marL="571540" lvl="2" algn="just" defTabSz="914293" fontAlgn="auto">
              <a:spcAft>
                <a:spcPts val="0"/>
              </a:spcAft>
              <a:defRPr/>
            </a:pPr>
            <a:endParaRPr lang="en-US" sz="2000" b="0" dirty="0" smtClean="0"/>
          </a:p>
          <a:p>
            <a:pPr marL="571540" lvl="2" algn="just" defTabSz="914293" fontAlgn="auto">
              <a:spcAft>
                <a:spcPts val="0"/>
              </a:spcAft>
              <a:defRPr/>
            </a:pPr>
            <a:endParaRPr lang="en-US" sz="2000" b="0" dirty="0"/>
          </a:p>
          <a:p>
            <a:pPr marL="571540" lvl="2" algn="just" defTabSz="914293" fontAlgn="auto">
              <a:spcAft>
                <a:spcPts val="0"/>
              </a:spcAft>
              <a:defRPr/>
            </a:pPr>
            <a:endParaRPr lang="en-US" sz="2000" b="0" dirty="0" smtClean="0"/>
          </a:p>
          <a:p>
            <a:pPr marL="571540" lvl="2" algn="just" defTabSz="914293" fontAlgn="auto">
              <a:spcAft>
                <a:spcPts val="0"/>
              </a:spcAft>
              <a:defRPr/>
            </a:pPr>
            <a:endParaRPr lang="en-US" sz="2000" b="0" dirty="0" smtClean="0"/>
          </a:p>
          <a:p>
            <a:pPr marL="457240" lvl="1" indent="-342900" algn="just" defTabSz="914293" fontAlgn="auto">
              <a:spcAft>
                <a:spcPts val="0"/>
              </a:spcAft>
              <a:buFont typeface="Wingdings" panose="05000000000000000000" pitchFamily="2" charset="2"/>
              <a:buChar char="q"/>
              <a:defRPr/>
            </a:pPr>
            <a:r>
              <a:rPr lang="en-US" sz="2000" b="0" dirty="0" smtClean="0"/>
              <a:t>Change </a:t>
            </a:r>
            <a:r>
              <a:rPr lang="en-US" sz="2000" b="0" dirty="0"/>
              <a:t>of the mandate of the Intergovernmental </a:t>
            </a:r>
            <a:r>
              <a:rPr lang="en-US" sz="2000" b="0" dirty="0" smtClean="0"/>
              <a:t>organization to  </a:t>
            </a:r>
            <a:r>
              <a:rPr lang="en-US" sz="2000" b="0" dirty="0"/>
              <a:t>International Telecommunications Satellite Organization (</a:t>
            </a:r>
            <a:r>
              <a:rPr lang="en-US" sz="3600" b="0" i="1" dirty="0">
                <a:solidFill>
                  <a:srgbClr val="EF4718"/>
                </a:solidFill>
                <a:effectLst>
                  <a:outerShdw blurRad="38100" dist="38100" dir="2700000" algn="tl">
                    <a:srgbClr val="000000">
                      <a:alpha val="43137"/>
                    </a:srgbClr>
                  </a:outerShdw>
                </a:effectLst>
              </a:rPr>
              <a:t>ITSO</a:t>
            </a:r>
            <a:r>
              <a:rPr lang="en-US" sz="2000" b="0" dirty="0"/>
              <a:t>) based in Washington, </a:t>
            </a:r>
            <a:r>
              <a:rPr lang="en-US" sz="2000" b="0" dirty="0" smtClean="0"/>
              <a:t>D.C.</a:t>
            </a:r>
          </a:p>
          <a:p>
            <a:pPr marL="114340" lvl="1" algn="just" defTabSz="914293" fontAlgn="auto">
              <a:spcAft>
                <a:spcPts val="0"/>
              </a:spcAft>
              <a:defRPr/>
            </a:pPr>
            <a:endParaRPr lang="en-US" sz="2000" b="0" dirty="0" smtClean="0"/>
          </a:p>
          <a:p>
            <a:pPr marL="457240" lvl="1" indent="-342900" algn="just" defTabSz="914293" fontAlgn="auto">
              <a:spcAft>
                <a:spcPts val="0"/>
              </a:spcAft>
              <a:buFont typeface="Wingdings" panose="05000000000000000000" pitchFamily="2" charset="2"/>
              <a:buChar char="q"/>
              <a:defRPr/>
            </a:pPr>
            <a:r>
              <a:rPr lang="en-US" sz="2000" b="0" dirty="0" smtClean="0"/>
              <a:t>Monitoring </a:t>
            </a:r>
            <a:r>
              <a:rPr lang="en-US" sz="2000" b="0" dirty="0"/>
              <a:t>of Intelsat’s performance by an Assembly of Parties, an Executive Organ and a Panel of Legal </a:t>
            </a:r>
            <a:r>
              <a:rPr lang="en-US" sz="2000" b="0" dirty="0" smtClean="0"/>
              <a:t>Experts</a:t>
            </a:r>
            <a:endParaRPr lang="en-US" sz="2000" b="0" dirty="0"/>
          </a:p>
        </p:txBody>
      </p:sp>
      <p:sp>
        <p:nvSpPr>
          <p:cNvPr id="9" name="Rectangle 8"/>
          <p:cNvSpPr/>
          <p:nvPr/>
        </p:nvSpPr>
        <p:spPr>
          <a:xfrm>
            <a:off x="615888" y="2636912"/>
            <a:ext cx="7696200" cy="1447800"/>
          </a:xfrm>
          <a:prstGeom prst="rect">
            <a:avLst/>
          </a:prstGeom>
          <a:gradFill>
            <a:gsLst>
              <a:gs pos="37000">
                <a:srgbClr val="92D05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17170" indent="-400050" fontAlgn="auto">
              <a:lnSpc>
                <a:spcPct val="90000"/>
              </a:lnSpc>
              <a:spcAft>
                <a:spcPts val="0"/>
              </a:spcAft>
              <a:buFont typeface="Wingdings" pitchFamily="2" charset="2"/>
              <a:buNone/>
              <a:defRPr/>
            </a:pPr>
            <a:r>
              <a:rPr lang="en-US" sz="1600" dirty="0">
                <a:solidFill>
                  <a:schemeClr val="tx1"/>
                </a:solidFill>
                <a:latin typeface="Arial" panose="020B0604020202020204" pitchFamily="34" charset="0"/>
                <a:cs typeface="Arial" panose="020B0604020202020204" pitchFamily="34" charset="0"/>
              </a:rPr>
              <a:t>To provide on a commercial basis, international public telecommunication services, in order to:</a:t>
            </a:r>
          </a:p>
          <a:p>
            <a:pPr marL="674370" lvl="1" indent="-400050" fontAlgn="auto">
              <a:lnSpc>
                <a:spcPct val="90000"/>
              </a:lnSpc>
              <a:spcBef>
                <a:spcPct val="20000"/>
              </a:spcBef>
              <a:spcAft>
                <a:spcPts val="0"/>
              </a:spcAft>
              <a:buClr>
                <a:schemeClr val="accent2"/>
              </a:buClr>
              <a:buSzPct val="70000"/>
              <a:buFontTx/>
              <a:buBlip>
                <a:blip r:embed="rId3"/>
              </a:buBlip>
              <a:defRPr/>
            </a:pPr>
            <a:r>
              <a:rPr lang="en-US" sz="1600" dirty="0">
                <a:solidFill>
                  <a:schemeClr val="tx2">
                    <a:lumMod val="75000"/>
                  </a:schemeClr>
                </a:solidFill>
                <a:latin typeface="Arial" panose="020B0604020202020204" pitchFamily="34" charset="0"/>
                <a:cs typeface="Arial" panose="020B0604020202020204" pitchFamily="34" charset="0"/>
              </a:rPr>
              <a:t> </a:t>
            </a:r>
            <a:r>
              <a:rPr lang="en-US" sz="1600" dirty="0">
                <a:solidFill>
                  <a:schemeClr val="bg2">
                    <a:lumMod val="25000"/>
                  </a:schemeClr>
                </a:solidFill>
                <a:latin typeface="Arial" panose="020B0604020202020204" pitchFamily="34" charset="0"/>
                <a:cs typeface="Arial" panose="020B0604020202020204" pitchFamily="34" charset="0"/>
              </a:rPr>
              <a:t>maintain global connectivity &amp; coverage</a:t>
            </a:r>
          </a:p>
          <a:p>
            <a:pPr marL="674370" lvl="1" indent="-400050" fontAlgn="auto">
              <a:lnSpc>
                <a:spcPct val="90000"/>
              </a:lnSpc>
              <a:spcBef>
                <a:spcPct val="20000"/>
              </a:spcBef>
              <a:spcAft>
                <a:spcPts val="0"/>
              </a:spcAft>
              <a:buClr>
                <a:schemeClr val="accent2"/>
              </a:buClr>
              <a:buSzPct val="70000"/>
              <a:buFontTx/>
              <a:buBlip>
                <a:blip r:embed="rId3"/>
              </a:buBlip>
              <a:defRPr/>
            </a:pPr>
            <a:r>
              <a:rPr lang="en-US" sz="1600" dirty="0">
                <a:solidFill>
                  <a:schemeClr val="bg2">
                    <a:lumMod val="25000"/>
                  </a:schemeClr>
                </a:solidFill>
                <a:latin typeface="Arial" panose="020B0604020202020204" pitchFamily="34" charset="0"/>
                <a:cs typeface="Arial" panose="020B0604020202020204" pitchFamily="34" charset="0"/>
              </a:rPr>
              <a:t> serve its lifeline connectivity customers </a:t>
            </a:r>
          </a:p>
          <a:p>
            <a:pPr marL="674370" lvl="1" indent="-400050" fontAlgn="auto">
              <a:lnSpc>
                <a:spcPct val="90000"/>
              </a:lnSpc>
              <a:spcBef>
                <a:spcPts val="0"/>
              </a:spcBef>
              <a:spcAft>
                <a:spcPts val="600"/>
              </a:spcAft>
              <a:buClr>
                <a:schemeClr val="accent2"/>
              </a:buClr>
              <a:buSzPct val="70000"/>
              <a:buFontTx/>
              <a:buBlip>
                <a:blip r:embed="rId3"/>
              </a:buBlip>
              <a:defRPr/>
            </a:pPr>
            <a:r>
              <a:rPr lang="en-US" sz="1600" dirty="0">
                <a:solidFill>
                  <a:schemeClr val="bg2">
                    <a:lumMod val="25000"/>
                  </a:schemeClr>
                </a:solidFill>
                <a:latin typeface="Arial" panose="020B0604020202020204" pitchFamily="34" charset="0"/>
                <a:cs typeface="Arial" panose="020B0604020202020204" pitchFamily="34" charset="0"/>
              </a:rPr>
              <a:t> provide non-discriminatory access to the Intelsat system</a:t>
            </a:r>
          </a:p>
        </p:txBody>
      </p:sp>
    </p:spTree>
    <p:extLst>
      <p:ext uri="{BB962C8B-B14F-4D97-AF65-F5344CB8AC3E}">
        <p14:creationId xmlns:p14="http://schemas.microsoft.com/office/powerpoint/2010/main" xmlns="" val="46419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5</a:t>
            </a:fld>
            <a:endParaRPr lang="en-US"/>
          </a:p>
        </p:txBody>
      </p:sp>
      <p:sp>
        <p:nvSpPr>
          <p:cNvPr id="3" name="Rectangle 2"/>
          <p:cNvSpPr/>
          <p:nvPr/>
        </p:nvSpPr>
        <p:spPr>
          <a:xfrm>
            <a:off x="4413117" y="333129"/>
            <a:ext cx="4283224" cy="646331"/>
          </a:xfrm>
          <a:prstGeom prst="rect">
            <a:avLst/>
          </a:prstGeom>
        </p:spPr>
        <p:txBody>
          <a:bodyPr wrap="none">
            <a:spAutoFit/>
          </a:bodyPr>
          <a:lstStyle/>
          <a:p>
            <a:pPr marL="731520" algn="r" eaLnBrk="1" hangingPunct="1">
              <a:spcBef>
                <a:spcPts val="0"/>
              </a:spcBef>
              <a:buFont typeface="Wingdings 2" panose="05020102010507070707" pitchFamily="18" charset="2"/>
              <a:buNone/>
              <a:defRPr/>
            </a:pPr>
            <a:r>
              <a:rPr lang="en-US" sz="3600" dirty="0" smtClean="0">
                <a:solidFill>
                  <a:srgbClr val="EF4718"/>
                </a:solidFill>
              </a:rPr>
              <a:t>ITSO’s Mission</a:t>
            </a:r>
            <a:endParaRPr lang="en-US" sz="3600" dirty="0">
              <a:solidFill>
                <a:srgbClr val="EF4718"/>
              </a:solidFill>
            </a:endParaRPr>
          </a:p>
        </p:txBody>
      </p:sp>
      <p:sp>
        <p:nvSpPr>
          <p:cNvPr id="4" name="Rectangle 3"/>
          <p:cNvSpPr/>
          <p:nvPr/>
        </p:nvSpPr>
        <p:spPr>
          <a:xfrm>
            <a:off x="179512" y="1306507"/>
            <a:ext cx="8640960" cy="2492990"/>
          </a:xfrm>
          <a:prstGeom prst="rect">
            <a:avLst/>
          </a:prstGeom>
        </p:spPr>
        <p:txBody>
          <a:bodyPr wrap="square">
            <a:spAutoFit/>
          </a:bodyPr>
          <a:lstStyle/>
          <a:p>
            <a:pPr algn="just"/>
            <a:r>
              <a:rPr lang="en-US" sz="2400" b="0" dirty="0"/>
              <a:t>Ensure  through Public Services Agreement (PSA) signed with Intelsat that Intelsat provides on a commercial basis, affordable international public telecommunication services to ensure performance of the </a:t>
            </a:r>
            <a:r>
              <a:rPr lang="en-US" sz="2800" b="0" i="1" dirty="0" smtClean="0">
                <a:solidFill>
                  <a:srgbClr val="EF4718"/>
                </a:solidFill>
                <a:effectLst>
                  <a:outerShdw blurRad="38100" dist="38100" dir="2700000" algn="tl">
                    <a:srgbClr val="000000">
                      <a:alpha val="43137"/>
                    </a:srgbClr>
                  </a:outerShdw>
                </a:effectLst>
              </a:rPr>
              <a:t>Core Principles</a:t>
            </a:r>
          </a:p>
          <a:p>
            <a:pPr algn="just"/>
            <a:endParaRPr lang="en-US" sz="2800" b="0" i="1" dirty="0">
              <a:solidFill>
                <a:srgbClr val="EF4718"/>
              </a:solidFill>
              <a:effectLst>
                <a:outerShdw blurRad="38100" dist="38100" dir="2700000" algn="tl">
                  <a:srgbClr val="000000">
                    <a:alpha val="43137"/>
                  </a:srgbClr>
                </a:outerShdw>
              </a:effectLst>
            </a:endParaRPr>
          </a:p>
          <a:p>
            <a:pPr algn="just"/>
            <a:r>
              <a:rPr lang="en-US" sz="2400" b="0" dirty="0"/>
              <a:t>Protect the </a:t>
            </a:r>
            <a:r>
              <a:rPr lang="en-US" sz="2800" b="0" i="1" dirty="0" smtClean="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Parties’ Common Heritage</a:t>
            </a:r>
            <a:endParaRPr lang="en-US" sz="2800" dirty="0">
              <a:solidFill>
                <a:srgbClr val="EF471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ctangle 10"/>
          <p:cNvSpPr/>
          <p:nvPr/>
        </p:nvSpPr>
        <p:spPr>
          <a:xfrm>
            <a:off x="277605" y="4047924"/>
            <a:ext cx="8271023" cy="1757340"/>
          </a:xfrm>
          <a:prstGeom prst="rect">
            <a:avLst/>
          </a:prstGeom>
          <a:gradFill>
            <a:gsLst>
              <a:gs pos="37000">
                <a:srgbClr val="92D05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674370" lvl="1" indent="-400050" fontAlgn="auto">
              <a:lnSpc>
                <a:spcPct val="90000"/>
              </a:lnSpc>
              <a:spcBef>
                <a:spcPct val="20000"/>
              </a:spcBef>
              <a:spcAft>
                <a:spcPts val="0"/>
              </a:spcAft>
              <a:buClr>
                <a:schemeClr val="accent2"/>
              </a:buClr>
              <a:buSzPct val="70000"/>
              <a:buFontTx/>
              <a:buBlip>
                <a:blip r:embed="rId4"/>
              </a:buBlip>
              <a:defRPr/>
            </a:pPr>
            <a:r>
              <a:rPr lang="en-US" sz="2000" dirty="0">
                <a:solidFill>
                  <a:schemeClr val="bg2">
                    <a:lumMod val="25000"/>
                  </a:schemeClr>
                </a:solidFill>
                <a:latin typeface="Arial" panose="020B0604020202020204" pitchFamily="34" charset="0"/>
                <a:cs typeface="Arial" panose="020B0604020202020204" pitchFamily="34" charset="0"/>
              </a:rPr>
              <a:t>Those frequency assignments associated with orbital locations registered on behalf of the Parties with the ITU</a:t>
            </a:r>
          </a:p>
          <a:p>
            <a:pPr marL="674370" lvl="1" indent="-400050" fontAlgn="auto">
              <a:lnSpc>
                <a:spcPct val="90000"/>
              </a:lnSpc>
              <a:spcBef>
                <a:spcPct val="20000"/>
              </a:spcBef>
              <a:spcAft>
                <a:spcPts val="0"/>
              </a:spcAft>
              <a:buClr>
                <a:schemeClr val="accent2"/>
              </a:buClr>
              <a:buSzPct val="70000"/>
              <a:buFontTx/>
              <a:buBlip>
                <a:blip r:embed="rId4"/>
              </a:buBlip>
              <a:defRPr/>
            </a:pPr>
            <a:r>
              <a:rPr lang="en-US" sz="2000" dirty="0">
                <a:solidFill>
                  <a:schemeClr val="bg2">
                    <a:lumMod val="25000"/>
                  </a:schemeClr>
                </a:solidFill>
                <a:latin typeface="Arial" panose="020B0604020202020204" pitchFamily="34" charset="0"/>
                <a:cs typeface="Arial" panose="020B0604020202020204" pitchFamily="34" charset="0"/>
              </a:rPr>
              <a:t>The UK &amp; the US were designated as Notifying Administrations of the Parties’ Common Heritage, at the time of restructuring</a:t>
            </a:r>
          </a:p>
          <a:p>
            <a:pPr marL="674370" lvl="1" indent="-400050" fontAlgn="auto">
              <a:lnSpc>
                <a:spcPct val="90000"/>
              </a:lnSpc>
              <a:spcBef>
                <a:spcPct val="20000"/>
              </a:spcBef>
              <a:spcAft>
                <a:spcPts val="0"/>
              </a:spcAft>
              <a:buClr>
                <a:schemeClr val="accent2"/>
              </a:buClr>
              <a:buSzPct val="70000"/>
              <a:buFontTx/>
              <a:buBlip>
                <a:blip r:embed="rId4"/>
              </a:buBlip>
              <a:defRPr/>
            </a:pPr>
            <a:r>
              <a:rPr lang="en-US" sz="2000" dirty="0">
                <a:solidFill>
                  <a:schemeClr val="bg2">
                    <a:lumMod val="25000"/>
                  </a:schemeClr>
                </a:solidFill>
                <a:latin typeface="Arial" panose="020B0604020202020204" pitchFamily="34" charset="0"/>
                <a:cs typeface="Arial" panose="020B0604020202020204" pitchFamily="34" charset="0"/>
              </a:rPr>
              <a:t>21 Orbital locations. Estimated value = US$1-1.5 B</a:t>
            </a:r>
          </a:p>
        </p:txBody>
      </p:sp>
    </p:spTree>
    <p:extLst>
      <p:ext uri="{BB962C8B-B14F-4D97-AF65-F5344CB8AC3E}">
        <p14:creationId xmlns:p14="http://schemas.microsoft.com/office/powerpoint/2010/main" xmlns="" val="2352525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5263621"/>
          </a:xfrm>
          <a:prstGeom prst="rect">
            <a:avLst/>
          </a:prstGeom>
          <a:noFill/>
          <a:ln w="9525">
            <a:noFill/>
            <a:miter lim="800000"/>
            <a:headEnd/>
            <a:tailEnd/>
          </a:ln>
        </p:spPr>
        <p:txBody>
          <a:bodyPr lIns="92075" tIns="46038" rIns="92075" bIns="46038">
            <a:spAutoFit/>
          </a:bodyPr>
          <a:lstStyle/>
          <a:p>
            <a:pPr marL="779463" indent="-381000" algn="just">
              <a:lnSpc>
                <a:spcPct val="80000"/>
              </a:lnSpc>
              <a:buFont typeface="Wingdings" panose="05000000000000000000" pitchFamily="2" charset="2"/>
              <a:buChar char="q"/>
              <a:defRPr/>
            </a:pPr>
            <a:r>
              <a:rPr lang="en-US" sz="2400" b="0" dirty="0"/>
              <a:t>Intelsat has to fulfill the Core of Principles in Article III of ITSO Agreement, particularly the </a:t>
            </a:r>
            <a:r>
              <a:rPr lang="en-US" sz="2800" b="0" i="1" dirty="0">
                <a:solidFill>
                  <a:srgbClr val="EF4718"/>
                </a:solidFill>
                <a:effectLst>
                  <a:outerShdw blurRad="38100" dist="38100" dir="2700000" algn="tl">
                    <a:srgbClr val="000000">
                      <a:alpha val="43137"/>
                    </a:srgbClr>
                  </a:outerShdw>
                </a:effectLst>
              </a:rPr>
              <a:t>provision of essential satellite capacity</a:t>
            </a:r>
            <a:r>
              <a:rPr lang="en-US" sz="2400" b="0" dirty="0"/>
              <a:t> on a timely basis. </a:t>
            </a:r>
            <a:endParaRPr lang="en-US" sz="2400" b="0" dirty="0" smtClean="0"/>
          </a:p>
          <a:p>
            <a:pPr marL="398463" algn="just">
              <a:lnSpc>
                <a:spcPct val="80000"/>
              </a:lnSpc>
              <a:defRPr/>
            </a:pPr>
            <a:endParaRPr lang="en-US" sz="2400" b="0" dirty="0"/>
          </a:p>
          <a:p>
            <a:pPr marL="779463" indent="-381000" algn="just">
              <a:lnSpc>
                <a:spcPct val="80000"/>
              </a:lnSpc>
              <a:buFont typeface="Wingdings" panose="05000000000000000000" pitchFamily="2" charset="2"/>
              <a:buChar char="q"/>
              <a:defRPr/>
            </a:pPr>
            <a:r>
              <a:rPr lang="en-US" sz="2400" b="0" dirty="0"/>
              <a:t>The purpose of the Amendment is to clarify the status of the </a:t>
            </a:r>
            <a:r>
              <a:rPr lang="en-US" sz="2800" b="0" i="1" dirty="0">
                <a:solidFill>
                  <a:srgbClr val="EF4718"/>
                </a:solidFill>
                <a:effectLst>
                  <a:outerShdw blurRad="38100" dist="38100" dir="2700000" algn="tl">
                    <a:srgbClr val="000000">
                      <a:alpha val="43137"/>
                    </a:srgbClr>
                  </a:outerShdw>
                </a:effectLst>
              </a:rPr>
              <a:t>Parties’ Common Heritage orbital locations </a:t>
            </a:r>
            <a:r>
              <a:rPr lang="en-US" sz="2400" b="0" dirty="0"/>
              <a:t>and to fulfill the Core Principles (Article III of the ITSO Agreement). </a:t>
            </a:r>
            <a:endParaRPr lang="en-US" sz="2400" b="0" dirty="0" smtClean="0"/>
          </a:p>
          <a:p>
            <a:pPr marL="398463" algn="just">
              <a:lnSpc>
                <a:spcPct val="80000"/>
              </a:lnSpc>
              <a:defRPr/>
            </a:pPr>
            <a:endParaRPr lang="en-US" sz="2400" b="0" dirty="0"/>
          </a:p>
          <a:p>
            <a:pPr marL="779463" indent="-381000" algn="just">
              <a:lnSpc>
                <a:spcPct val="80000"/>
              </a:lnSpc>
              <a:buFont typeface="Wingdings" panose="05000000000000000000" pitchFamily="2" charset="2"/>
              <a:buChar char="q"/>
              <a:defRPr/>
            </a:pPr>
            <a:r>
              <a:rPr lang="en-US" sz="2400" b="0" dirty="0"/>
              <a:t>The Amendment was approved by more than a two-third majority vote of the Parties present in the Thirty-First Meeting of the Assembly of Parties (AP-31) in 2007</a:t>
            </a:r>
            <a:r>
              <a:rPr lang="en-US" sz="2400" b="0" dirty="0" smtClean="0"/>
              <a:t>.</a:t>
            </a:r>
          </a:p>
          <a:p>
            <a:pPr marL="398463" algn="just">
              <a:lnSpc>
                <a:spcPct val="80000"/>
              </a:lnSpc>
              <a:defRPr/>
            </a:pPr>
            <a:endParaRPr lang="en-US" sz="2400" b="0" dirty="0"/>
          </a:p>
          <a:p>
            <a:pPr marL="779463" indent="-381000" algn="just">
              <a:lnSpc>
                <a:spcPct val="80000"/>
              </a:lnSpc>
              <a:buFont typeface="Wingdings" panose="05000000000000000000" pitchFamily="2" charset="2"/>
              <a:buChar char="q"/>
              <a:defRPr/>
            </a:pPr>
            <a:r>
              <a:rPr lang="en-US" sz="2400" b="0" dirty="0"/>
              <a:t>The Amendment is compatible with all ITU instruments and complements and strengthens the February 2008 FCC Decision that modifies Intelsat’s licenses with respect to the use of the orbital locations.</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6</a:t>
            </a:fld>
            <a:endParaRPr lang="en-US"/>
          </a:p>
        </p:txBody>
      </p:sp>
      <p:sp>
        <p:nvSpPr>
          <p:cNvPr id="3" name="Rectangle 2"/>
          <p:cNvSpPr/>
          <p:nvPr/>
        </p:nvSpPr>
        <p:spPr>
          <a:xfrm>
            <a:off x="3204509" y="93444"/>
            <a:ext cx="5673452" cy="1077218"/>
          </a:xfrm>
          <a:prstGeom prst="rect">
            <a:avLst/>
          </a:prstGeom>
        </p:spPr>
        <p:txBody>
          <a:bodyPr wrap="square">
            <a:spAutoFit/>
          </a:bodyPr>
          <a:lstStyle/>
          <a:p>
            <a:pPr algn="r"/>
            <a:r>
              <a:rPr lang="en-US" sz="3200" dirty="0" smtClean="0">
                <a:solidFill>
                  <a:srgbClr val="EF4718"/>
                </a:solidFill>
              </a:rPr>
              <a:t>Amendment to Article XII (C) (Ii) of the ITSO Agreement </a:t>
            </a:r>
            <a:endParaRPr lang="en-ZA" sz="3200" dirty="0">
              <a:solidFill>
                <a:srgbClr val="EF4718"/>
              </a:solidFill>
            </a:endParaRPr>
          </a:p>
        </p:txBody>
      </p:sp>
    </p:spTree>
    <p:extLst>
      <p:ext uri="{BB962C8B-B14F-4D97-AF65-F5344CB8AC3E}">
        <p14:creationId xmlns:p14="http://schemas.microsoft.com/office/powerpoint/2010/main" xmlns="" val="2411782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3478517"/>
          </a:xfrm>
          <a:prstGeom prst="rect">
            <a:avLst/>
          </a:prstGeom>
          <a:noFill/>
          <a:ln w="9525">
            <a:noFill/>
            <a:miter lim="800000"/>
            <a:headEnd/>
            <a:tailEnd/>
          </a:ln>
        </p:spPr>
        <p:txBody>
          <a:bodyPr lIns="92075" tIns="46038" rIns="92075" bIns="46038">
            <a:spAutoFit/>
          </a:bodyPr>
          <a:lstStyle/>
          <a:p>
            <a:pPr marL="285750" indent="-285750" algn="just" eaLnBrk="1" hangingPunct="1">
              <a:spcBef>
                <a:spcPts val="1200"/>
              </a:spcBef>
              <a:buFont typeface="Wingdings" panose="05000000000000000000" pitchFamily="2" charset="2"/>
              <a:buChar char="q"/>
              <a:defRPr/>
            </a:pPr>
            <a:r>
              <a:rPr lang="en-US" sz="2000" b="0" dirty="0"/>
              <a:t>Due to the level of indebtedness of </a:t>
            </a:r>
            <a:r>
              <a:rPr lang="en-US" sz="2000" b="0" dirty="0" smtClean="0"/>
              <a:t>Intelsat, AP-31 </a:t>
            </a:r>
            <a:r>
              <a:rPr lang="en-US" sz="2000" b="0" dirty="0"/>
              <a:t>considered the possibility of Intelsat’s </a:t>
            </a:r>
            <a:r>
              <a:rPr lang="en-US" sz="2000" b="0" dirty="0" smtClean="0"/>
              <a:t>inability. </a:t>
            </a:r>
            <a:r>
              <a:rPr lang="en-US" sz="2000" b="0" dirty="0" smtClean="0">
                <a:solidFill>
                  <a:schemeClr val="tx2">
                    <a:lumMod val="75000"/>
                  </a:schemeClr>
                </a:solidFill>
              </a:rPr>
              <a:t>Without </a:t>
            </a:r>
            <a:r>
              <a:rPr lang="en-US" sz="2000" b="0" dirty="0">
                <a:solidFill>
                  <a:schemeClr val="tx2">
                    <a:lumMod val="75000"/>
                  </a:schemeClr>
                </a:solidFill>
              </a:rPr>
              <a:t>the Amendment, if Intelsat </a:t>
            </a:r>
          </a:p>
          <a:p>
            <a:pPr marL="433387" lvl="1" indent="-342900" algn="just">
              <a:buSzPct val="85000"/>
              <a:buFont typeface="Arial" panose="020B0604020202020204" pitchFamily="34" charset="0"/>
              <a:buChar char="•"/>
              <a:defRPr/>
            </a:pPr>
            <a:r>
              <a:rPr lang="en-US" sz="2000" b="0" dirty="0">
                <a:solidFill>
                  <a:schemeClr val="tx2">
                    <a:lumMod val="75000"/>
                  </a:schemeClr>
                </a:solidFill>
              </a:rPr>
              <a:t>waives the Parties’ Common Heritage frequency assignment(s), </a:t>
            </a:r>
          </a:p>
          <a:p>
            <a:pPr marL="433387" lvl="1" indent="-342900" algn="just">
              <a:buSzPct val="85000"/>
              <a:buFont typeface="Arial" panose="020B0604020202020204" pitchFamily="34" charset="0"/>
              <a:buChar char="•"/>
              <a:defRPr/>
            </a:pPr>
            <a:r>
              <a:rPr lang="en-US" sz="2000" b="0" dirty="0">
                <a:solidFill>
                  <a:schemeClr val="tx2">
                    <a:lumMod val="75000"/>
                  </a:schemeClr>
                </a:solidFill>
              </a:rPr>
              <a:t>uses such assignment(s) in ways other than those set forth in the ITSO Agreement, or </a:t>
            </a:r>
          </a:p>
          <a:p>
            <a:pPr marL="433387" lvl="1" indent="-342900" algn="just">
              <a:buSzPct val="85000"/>
              <a:buFont typeface="Arial" panose="020B0604020202020204" pitchFamily="34" charset="0"/>
              <a:buChar char="•"/>
              <a:defRPr/>
            </a:pPr>
            <a:r>
              <a:rPr lang="en-US" sz="2000" b="0" dirty="0">
                <a:solidFill>
                  <a:schemeClr val="tx2">
                    <a:lumMod val="75000"/>
                  </a:schemeClr>
                </a:solidFill>
              </a:rPr>
              <a:t>declares bankruptcy; </a:t>
            </a:r>
          </a:p>
          <a:p>
            <a:pPr marL="433387" lvl="1" indent="-342900" algn="just">
              <a:buSzPct val="85000"/>
              <a:buFont typeface="Arial" panose="020B0604020202020204" pitchFamily="34" charset="0"/>
              <a:buChar char="•"/>
              <a:defRPr/>
            </a:pPr>
            <a:r>
              <a:rPr lang="en-US" sz="2000" b="0" dirty="0">
                <a:solidFill>
                  <a:srgbClr val="C00000"/>
                </a:solidFill>
              </a:rPr>
              <a:t>the Parties’ Common Heritage orbital locations could be transferred to third parties with no public service obligations</a:t>
            </a:r>
            <a:r>
              <a:rPr lang="en-US" sz="2000" b="0" dirty="0" smtClean="0">
                <a:solidFill>
                  <a:srgbClr val="C00000"/>
                </a:solidFill>
              </a:rPr>
              <a:t>.</a:t>
            </a:r>
          </a:p>
          <a:p>
            <a:pPr marL="90487" lvl="1" algn="just">
              <a:buSzPct val="85000"/>
              <a:defRPr/>
            </a:pPr>
            <a:endParaRPr lang="en-US" sz="2000" b="0" dirty="0">
              <a:solidFill>
                <a:srgbClr val="C00000"/>
              </a:solidFill>
            </a:endParaRPr>
          </a:p>
          <a:p>
            <a:pPr marL="158750" indent="-342900" algn="just">
              <a:buSzPct val="85000"/>
              <a:buFont typeface="Wingdings" panose="05000000000000000000" pitchFamily="2" charset="2"/>
              <a:buChar char="q"/>
              <a:defRPr/>
            </a:pPr>
            <a:r>
              <a:rPr lang="en-US" sz="2000" b="0" dirty="0" smtClean="0">
                <a:solidFill>
                  <a:schemeClr val="tx2">
                    <a:lumMod val="75000"/>
                  </a:schemeClr>
                </a:solidFill>
              </a:rPr>
              <a:t>The </a:t>
            </a:r>
            <a:r>
              <a:rPr lang="en-US" sz="2000" b="0" dirty="0">
                <a:solidFill>
                  <a:srgbClr val="C00000"/>
                </a:solidFill>
              </a:rPr>
              <a:t>Parties’ Common Heritage </a:t>
            </a:r>
            <a:r>
              <a:rPr lang="en-US" sz="2000" b="0" dirty="0">
                <a:solidFill>
                  <a:schemeClr val="tx2">
                    <a:lumMod val="75000"/>
                  </a:schemeClr>
                </a:solidFill>
              </a:rPr>
              <a:t>are those orbital </a:t>
            </a:r>
            <a:r>
              <a:rPr lang="en-US" sz="2000" b="0" dirty="0" smtClean="0">
                <a:solidFill>
                  <a:schemeClr val="tx2">
                    <a:lumMod val="75000"/>
                  </a:schemeClr>
                </a:solidFill>
              </a:rPr>
              <a:t>locations,  </a:t>
            </a:r>
            <a:r>
              <a:rPr lang="en-US" sz="2000" b="0" dirty="0">
                <a:solidFill>
                  <a:schemeClr val="tx2">
                    <a:lumMod val="75000"/>
                  </a:schemeClr>
                </a:solidFill>
              </a:rPr>
              <a:t>which </a:t>
            </a:r>
            <a:r>
              <a:rPr lang="en-US" sz="2000" b="0" dirty="0" smtClean="0">
                <a:solidFill>
                  <a:schemeClr val="tx2">
                    <a:lumMod val="75000"/>
                  </a:schemeClr>
                </a:solidFill>
              </a:rPr>
              <a:t>service </a:t>
            </a:r>
            <a:r>
              <a:rPr lang="en-US" sz="2000" b="0" dirty="0">
                <a:solidFill>
                  <a:schemeClr val="tx2">
                    <a:lumMod val="75000"/>
                  </a:schemeClr>
                </a:solidFill>
              </a:rPr>
              <a:t>to “lifeline” countries. </a:t>
            </a:r>
            <a:endParaRPr lang="en-US" sz="2000" b="0" dirty="0">
              <a:solidFill>
                <a:srgbClr val="C00000"/>
              </a:solidFill>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7</a:t>
            </a:fld>
            <a:endParaRPr lang="en-US"/>
          </a:p>
        </p:txBody>
      </p:sp>
      <p:sp>
        <p:nvSpPr>
          <p:cNvPr id="9" name="Rectangle 8"/>
          <p:cNvSpPr/>
          <p:nvPr/>
        </p:nvSpPr>
        <p:spPr>
          <a:xfrm>
            <a:off x="3204509" y="93444"/>
            <a:ext cx="5673452" cy="1077218"/>
          </a:xfrm>
          <a:prstGeom prst="rect">
            <a:avLst/>
          </a:prstGeom>
        </p:spPr>
        <p:txBody>
          <a:bodyPr wrap="square">
            <a:spAutoFit/>
          </a:bodyPr>
          <a:lstStyle/>
          <a:p>
            <a:pPr algn="r"/>
            <a:r>
              <a:rPr lang="en-US" sz="3200" dirty="0" smtClean="0">
                <a:solidFill>
                  <a:srgbClr val="EF4718"/>
                </a:solidFill>
              </a:rPr>
              <a:t>Amendment to Article XII (C) (Ii) of the ITSO Agreement..2 </a:t>
            </a:r>
            <a:endParaRPr lang="en-ZA" sz="3200" dirty="0">
              <a:solidFill>
                <a:srgbClr val="EF4718"/>
              </a:solidFill>
            </a:endParaRPr>
          </a:p>
        </p:txBody>
      </p:sp>
      <p:sp>
        <p:nvSpPr>
          <p:cNvPr id="10" name="Rectangle 9"/>
          <p:cNvSpPr/>
          <p:nvPr/>
        </p:nvSpPr>
        <p:spPr>
          <a:xfrm>
            <a:off x="266700" y="4763883"/>
            <a:ext cx="8271023" cy="1510956"/>
          </a:xfrm>
          <a:prstGeom prst="rect">
            <a:avLst/>
          </a:prstGeom>
          <a:gradFill>
            <a:gsLst>
              <a:gs pos="37000">
                <a:srgbClr val="92D05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SzPct val="85000"/>
              <a:defRPr/>
            </a:pPr>
            <a:r>
              <a:rPr lang="en-US" sz="2000" dirty="0">
                <a:solidFill>
                  <a:schemeClr val="tx1"/>
                </a:solidFill>
                <a:latin typeface="Arial" panose="020B0604020202020204" pitchFamily="34" charset="0"/>
                <a:cs typeface="Arial" panose="020B0604020202020204" pitchFamily="34" charset="0"/>
              </a:rPr>
              <a:t>The Parties’ Common Heritage resources are quite unique in their capability to ensure global coverage and to directly, instantly and reliably connect countries around the world. </a:t>
            </a:r>
          </a:p>
        </p:txBody>
      </p:sp>
    </p:spTree>
    <p:extLst>
      <p:ext uri="{BB962C8B-B14F-4D97-AF65-F5344CB8AC3E}">
        <p14:creationId xmlns:p14="http://schemas.microsoft.com/office/powerpoint/2010/main" xmlns="" val="1419154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1367170"/>
          </a:xfrm>
          <a:prstGeom prst="rect">
            <a:avLst/>
          </a:prstGeom>
          <a:noFill/>
          <a:ln w="9525">
            <a:noFill/>
            <a:miter lim="800000"/>
            <a:headEnd/>
            <a:tailEnd/>
          </a:ln>
        </p:spPr>
        <p:txBody>
          <a:bodyPr lIns="92075" tIns="46038" rIns="92075" bIns="46038">
            <a:spAutoFit/>
          </a:bodyPr>
          <a:lstStyle/>
          <a:p>
            <a:pPr algn="just">
              <a:spcBef>
                <a:spcPct val="20000"/>
              </a:spcBef>
              <a:tabLst>
                <a:tab pos="361950" algn="l"/>
              </a:tabLst>
            </a:pPr>
            <a:endParaRPr lang="en-ZA" sz="2400" b="0" dirty="0" smtClean="0">
              <a:latin typeface="Arial" pitchFamily="34" charset="0"/>
              <a:cs typeface="Arial" pitchFamily="34" charset="0"/>
            </a:endParaRPr>
          </a:p>
          <a:p>
            <a:pPr marL="361950" indent="-361950">
              <a:spcBef>
                <a:spcPct val="20000"/>
              </a:spcBef>
              <a:buFont typeface="Arial" pitchFamily="34" charset="0"/>
              <a:buChar char="•"/>
              <a:tabLst>
                <a:tab pos="361950" algn="l"/>
              </a:tabLst>
            </a:pPr>
            <a:endParaRPr lang="en-US" sz="2400" b="0" dirty="0" smtClean="0">
              <a:latin typeface="Arial" pitchFamily="34" charset="0"/>
              <a:cs typeface="Arial" pitchFamily="34" charset="0"/>
            </a:endParaRPr>
          </a:p>
          <a:p>
            <a:pPr marL="577850" indent="-476250" eaLnBrk="0" hangingPunct="0">
              <a:spcBef>
                <a:spcPct val="50000"/>
              </a:spcBef>
              <a:buClr>
                <a:srgbClr val="000000"/>
              </a:buClr>
              <a:buSzPct val="80000"/>
              <a:buFont typeface="Wingdings" pitchFamily="2" charset="2"/>
              <a:buNone/>
            </a:pPr>
            <a:endParaRPr lang="en-GB" sz="2000" b="0" dirty="0">
              <a:solidFill>
                <a:srgbClr val="000000"/>
              </a:solidFill>
              <a:latin typeface="Bookman Old Style" pitchFamily="18" charset="0"/>
            </a:endParaRPr>
          </a:p>
        </p:txBody>
      </p:sp>
      <p:cxnSp>
        <p:nvCxnSpPr>
          <p:cNvPr id="7" name="Straight Connector 6"/>
          <p:cNvCxnSpPr/>
          <p:nvPr/>
        </p:nvCxnSpPr>
        <p:spPr bwMode="auto">
          <a:xfrm>
            <a:off x="0" y="112474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8</a:t>
            </a:fld>
            <a:endParaRPr lang="en-US"/>
          </a:p>
        </p:txBody>
      </p:sp>
      <p:sp>
        <p:nvSpPr>
          <p:cNvPr id="11" name="Rectangle 10"/>
          <p:cNvSpPr/>
          <p:nvPr/>
        </p:nvSpPr>
        <p:spPr>
          <a:xfrm>
            <a:off x="266700" y="1412985"/>
            <a:ext cx="6934200" cy="1219200"/>
          </a:xfrm>
          <a:prstGeom prst="rect">
            <a:avLst/>
          </a:prstGeom>
          <a:gradFill>
            <a:gsLst>
              <a:gs pos="0">
                <a:srgbClr val="92D050"/>
              </a:gs>
              <a:gs pos="80000">
                <a:schemeClr val="accent3">
                  <a:shade val="93000"/>
                  <a:satMod val="130000"/>
                </a:schemeClr>
              </a:gs>
              <a:gs pos="100000">
                <a:schemeClr val="accent3">
                  <a:shade val="94000"/>
                  <a:satMod val="135000"/>
                </a:schemeClr>
              </a:gs>
            </a:gsLst>
          </a:gradFill>
          <a:ln>
            <a:solidFill>
              <a:schemeClr val="accent1">
                <a:lumMod val="60000"/>
                <a:lumOff val="40000"/>
              </a:schemeClr>
            </a:solidFill>
          </a:ln>
          <a:scene3d>
            <a:camera prst="perspectiveAbove"/>
            <a:lightRig rig="threePt" dir="t"/>
          </a:scene3d>
        </p:spPr>
        <p:style>
          <a:lnRef idx="1">
            <a:schemeClr val="accent3"/>
          </a:lnRef>
          <a:fillRef idx="3">
            <a:schemeClr val="accent3"/>
          </a:fillRef>
          <a:effectRef idx="2">
            <a:schemeClr val="accent3"/>
          </a:effectRef>
          <a:fontRef idx="minor">
            <a:schemeClr val="lt1"/>
          </a:fontRef>
        </p:style>
        <p:txBody>
          <a:bodyPr anchor="ctr"/>
          <a:lstStyle/>
          <a:p>
            <a:pPr marL="674370" lvl="1" indent="-400050" fontAlgn="auto">
              <a:lnSpc>
                <a:spcPct val="90000"/>
              </a:lnSpc>
              <a:spcBef>
                <a:spcPct val="20000"/>
              </a:spcBef>
              <a:spcAft>
                <a:spcPts val="0"/>
              </a:spcAft>
              <a:buClr>
                <a:schemeClr val="accent2"/>
              </a:buClr>
              <a:buSzPct val="70000"/>
              <a:defRPr/>
            </a:pPr>
            <a:endParaRPr lang="en-US" sz="1600" b="1" dirty="0">
              <a:solidFill>
                <a:schemeClr val="bg2">
                  <a:lumMod val="25000"/>
                </a:schemeClr>
              </a:solidFill>
              <a:latin typeface="Arial" panose="020B0604020202020204" pitchFamily="34" charset="0"/>
              <a:cs typeface="Arial" panose="020B0604020202020204" pitchFamily="34" charset="0"/>
            </a:endParaRPr>
          </a:p>
          <a:p>
            <a:pPr algn="ctr">
              <a:defRPr/>
            </a:pPr>
            <a:r>
              <a:rPr lang="en-US" dirty="0">
                <a:solidFill>
                  <a:schemeClr val="tx2">
                    <a:lumMod val="75000"/>
                  </a:schemeClr>
                </a:solidFill>
                <a:latin typeface="Arial" panose="020B0604020202020204" pitchFamily="34" charset="0"/>
                <a:cs typeface="Arial" panose="020B0604020202020204" pitchFamily="34" charset="0"/>
              </a:rPr>
              <a:t>The </a:t>
            </a:r>
            <a:r>
              <a:rPr lang="en-US" i="1" dirty="0">
                <a:solidFill>
                  <a:srgbClr val="C00000"/>
                </a:solidFill>
                <a:latin typeface="Arial" panose="020B0604020202020204" pitchFamily="34" charset="0"/>
                <a:cs typeface="Arial" panose="020B0604020202020204" pitchFamily="34" charset="0"/>
              </a:rPr>
              <a:t>PURPOSE</a:t>
            </a:r>
            <a:r>
              <a:rPr lang="en-US" dirty="0">
                <a:solidFill>
                  <a:srgbClr val="C00000"/>
                </a:solidFill>
                <a:latin typeface="Arial" panose="020B0604020202020204" pitchFamily="34" charset="0"/>
                <a:cs typeface="Arial" panose="020B0604020202020204" pitchFamily="34" charset="0"/>
              </a:rPr>
              <a:t> </a:t>
            </a:r>
            <a:r>
              <a:rPr lang="en-US" dirty="0">
                <a:solidFill>
                  <a:schemeClr val="tx2">
                    <a:lumMod val="75000"/>
                  </a:schemeClr>
                </a:solidFill>
                <a:latin typeface="Arial" panose="020B0604020202020204" pitchFamily="34" charset="0"/>
                <a:cs typeface="Arial" panose="020B0604020202020204" pitchFamily="34" charset="0"/>
              </a:rPr>
              <a:t>of the Amendment is to preserve the Parties’ Common Heritage so that it continues to be utilized for the fulfillment of the </a:t>
            </a:r>
            <a:r>
              <a:rPr lang="en-US" i="1" dirty="0">
                <a:solidFill>
                  <a:schemeClr val="tx2">
                    <a:lumMod val="75000"/>
                  </a:schemeClr>
                </a:solidFill>
                <a:latin typeface="Arial" panose="020B0604020202020204" pitchFamily="34" charset="0"/>
                <a:cs typeface="Arial" panose="020B0604020202020204" pitchFamily="34" charset="0"/>
              </a:rPr>
              <a:t>Core Principles.</a:t>
            </a:r>
            <a:endParaRPr lang="en-US" sz="1600" dirty="0">
              <a:solidFill>
                <a:schemeClr val="tx2">
                  <a:lumMod val="75000"/>
                </a:schemeClr>
              </a:solidFill>
              <a:latin typeface="Arial" panose="020B0604020202020204" pitchFamily="34" charset="0"/>
              <a:cs typeface="Arial" panose="020B0604020202020204" pitchFamily="34" charset="0"/>
            </a:endParaRPr>
          </a:p>
          <a:p>
            <a:pPr marL="674370" lvl="1" indent="-400050" algn="ctr" fontAlgn="auto">
              <a:lnSpc>
                <a:spcPct val="90000"/>
              </a:lnSpc>
              <a:spcBef>
                <a:spcPct val="20000"/>
              </a:spcBef>
              <a:spcAft>
                <a:spcPts val="0"/>
              </a:spcAft>
              <a:buClr>
                <a:schemeClr val="accent2"/>
              </a:buClr>
              <a:buSzPct val="70000"/>
              <a:defRPr/>
            </a:pPr>
            <a:endParaRPr lang="en-US" sz="1600" b="1" dirty="0">
              <a:solidFill>
                <a:schemeClr val="bg2">
                  <a:lumMod val="25000"/>
                </a:schemeClr>
              </a:solidFill>
              <a:latin typeface="Arial" panose="020B0604020202020204" pitchFamily="34" charset="0"/>
              <a:cs typeface="Arial" panose="020B0604020202020204" pitchFamily="34" charset="0"/>
            </a:endParaRPr>
          </a:p>
        </p:txBody>
      </p:sp>
      <p:pic>
        <p:nvPicPr>
          <p:cNvPr id="12" name="Picture 5"/>
          <p:cNvPicPr>
            <a:picLocks noChangeAspect="1" noChangeArrowheads="1"/>
          </p:cNvPicPr>
          <p:nvPr/>
        </p:nvPicPr>
        <p:blipFill>
          <a:blip r:embed="rId3" cstate="print"/>
          <a:srcRect/>
          <a:stretch>
            <a:fillRect/>
          </a:stretch>
        </p:blipFill>
        <p:spPr bwMode="auto">
          <a:xfrm>
            <a:off x="5829299" y="2780155"/>
            <a:ext cx="3048001" cy="1535277"/>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63500"/>
          </a:effectLst>
        </p:spPr>
      </p:pic>
      <p:sp>
        <p:nvSpPr>
          <p:cNvPr id="6" name="Rectangle 5"/>
          <p:cNvSpPr/>
          <p:nvPr/>
        </p:nvSpPr>
        <p:spPr>
          <a:xfrm>
            <a:off x="3047669" y="115341"/>
            <a:ext cx="5817468" cy="1077218"/>
          </a:xfrm>
          <a:prstGeom prst="rect">
            <a:avLst/>
          </a:prstGeom>
        </p:spPr>
        <p:txBody>
          <a:bodyPr wrap="square">
            <a:spAutoFit/>
          </a:bodyPr>
          <a:lstStyle/>
          <a:p>
            <a:pPr algn="r"/>
            <a:r>
              <a:rPr lang="en-US" sz="3200" dirty="0">
                <a:solidFill>
                  <a:srgbClr val="EF4718"/>
                </a:solidFill>
              </a:rPr>
              <a:t>Amendment to Article XII (C) (Ii) of the ITSO Agreement..2 </a:t>
            </a:r>
            <a:endParaRPr lang="en-ZA" sz="3200" dirty="0">
              <a:solidFill>
                <a:srgbClr val="EF4718"/>
              </a:solidFill>
            </a:endParaRPr>
          </a:p>
        </p:txBody>
      </p:sp>
      <p:sp>
        <p:nvSpPr>
          <p:cNvPr id="14" name="Rectangle 13"/>
          <p:cNvSpPr/>
          <p:nvPr/>
        </p:nvSpPr>
        <p:spPr bwMode="auto">
          <a:xfrm>
            <a:off x="395536" y="2897298"/>
            <a:ext cx="4686406" cy="2095896"/>
          </a:xfrm>
          <a:prstGeom prst="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buAutoNum type="arabicPeriod"/>
            </a:pPr>
            <a:r>
              <a:rPr lang="en-ZA" dirty="0"/>
              <a:t>provide public </a:t>
            </a:r>
            <a:r>
              <a:rPr lang="en-ZA" dirty="0" smtClean="0"/>
              <a:t>telecommunications and broadcasting </a:t>
            </a:r>
            <a:r>
              <a:rPr lang="en-ZA" dirty="0"/>
              <a:t>services, including voice, data and </a:t>
            </a:r>
            <a:r>
              <a:rPr lang="en-ZA" dirty="0" smtClean="0"/>
              <a:t>video</a:t>
            </a:r>
          </a:p>
          <a:p>
            <a:pPr marL="342900" indent="-342900">
              <a:buAutoNum type="arabicPeriod"/>
            </a:pPr>
            <a:r>
              <a:rPr lang="en-ZA" dirty="0"/>
              <a:t>enable distribution of educational content, telemedicine and other important services </a:t>
            </a:r>
            <a:endParaRPr lang="en-ZA" b="0" dirty="0"/>
          </a:p>
        </p:txBody>
      </p:sp>
      <p:pic>
        <p:nvPicPr>
          <p:cNvPr id="15" name="Picture 4" descr="ITSO-colo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78113" y="2044497"/>
            <a:ext cx="2008170" cy="7707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ctangle 12"/>
          <p:cNvSpPr/>
          <p:nvPr/>
        </p:nvSpPr>
        <p:spPr>
          <a:xfrm>
            <a:off x="539552" y="5275061"/>
            <a:ext cx="8147248" cy="1200329"/>
          </a:xfrm>
          <a:prstGeom prst="rect">
            <a:avLst/>
          </a:prstGeom>
        </p:spPr>
        <p:txBody>
          <a:bodyPr wrap="square">
            <a:spAutoFit/>
          </a:bodyPr>
          <a:lstStyle/>
          <a:p>
            <a:pPr algn="just">
              <a:spcBef>
                <a:spcPct val="20000"/>
              </a:spcBef>
              <a:tabLst>
                <a:tab pos="361950" algn="l"/>
              </a:tabLst>
            </a:pPr>
            <a:r>
              <a:rPr lang="en-US" sz="2400" b="0" dirty="0">
                <a:latin typeface="Arial" pitchFamily="34" charset="0"/>
                <a:cs typeface="Arial" pitchFamily="34" charset="0"/>
              </a:rPr>
              <a:t>Africa relies on satellite communications, therefore the common heritage is critical especially for least developed countries and this should be preserved.</a:t>
            </a:r>
          </a:p>
        </p:txBody>
      </p:sp>
    </p:spTree>
    <p:extLst>
      <p:ext uri="{BB962C8B-B14F-4D97-AF65-F5344CB8AC3E}">
        <p14:creationId xmlns:p14="http://schemas.microsoft.com/office/powerpoint/2010/main" xmlns="" val="19356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266700" y="1196752"/>
            <a:ext cx="8610600" cy="5048178"/>
          </a:xfrm>
          <a:prstGeom prst="rect">
            <a:avLst/>
          </a:prstGeom>
          <a:noFill/>
          <a:ln w="9525">
            <a:noFill/>
            <a:miter lim="800000"/>
            <a:headEnd/>
            <a:tailEnd/>
          </a:ln>
        </p:spPr>
        <p:txBody>
          <a:bodyPr lIns="92075" tIns="46038" rIns="92075" bIns="46038">
            <a:spAutoFit/>
          </a:bodyPr>
          <a:lstStyle/>
          <a:p>
            <a:pPr marL="285750" indent="-285750" algn="just" eaLnBrk="1" hangingPunct="1">
              <a:spcBef>
                <a:spcPts val="0"/>
              </a:spcBef>
              <a:buFont typeface="Wingdings" panose="05000000000000000000" pitchFamily="2" charset="2"/>
              <a:buChar char="q"/>
              <a:defRPr/>
            </a:pPr>
            <a:endParaRPr lang="en-US" dirty="0" smtClean="0"/>
          </a:p>
          <a:p>
            <a:pPr marL="285750" indent="-285750" algn="just" eaLnBrk="1" hangingPunct="1">
              <a:spcBef>
                <a:spcPts val="0"/>
              </a:spcBef>
              <a:buFont typeface="Wingdings" panose="05000000000000000000" pitchFamily="2" charset="2"/>
              <a:buChar char="q"/>
              <a:defRPr/>
            </a:pPr>
            <a:endParaRPr lang="en-US" dirty="0"/>
          </a:p>
          <a:p>
            <a:pPr marL="285750" indent="-285750" algn="just" eaLnBrk="1" hangingPunct="1">
              <a:spcBef>
                <a:spcPts val="0"/>
              </a:spcBef>
              <a:buFont typeface="Wingdings" panose="05000000000000000000" pitchFamily="2" charset="2"/>
              <a:buChar char="q"/>
              <a:defRPr/>
            </a:pPr>
            <a:endParaRPr lang="en-US" dirty="0" smtClean="0"/>
          </a:p>
          <a:p>
            <a:pPr marL="285750" indent="-285750" algn="just" eaLnBrk="1" hangingPunct="1">
              <a:spcBef>
                <a:spcPts val="0"/>
              </a:spcBef>
              <a:buFont typeface="Wingdings" panose="05000000000000000000" pitchFamily="2" charset="2"/>
              <a:buChar char="q"/>
              <a:defRPr/>
            </a:pPr>
            <a:endParaRPr lang="en-US" dirty="0"/>
          </a:p>
          <a:p>
            <a:pPr marL="285750" indent="-285750" algn="just" eaLnBrk="1" hangingPunct="1">
              <a:spcBef>
                <a:spcPts val="0"/>
              </a:spcBef>
              <a:buFont typeface="Wingdings" panose="05000000000000000000" pitchFamily="2" charset="2"/>
              <a:buChar char="q"/>
              <a:defRPr/>
            </a:pPr>
            <a:r>
              <a:rPr lang="en-US" sz="2000" b="0" dirty="0" smtClean="0"/>
              <a:t>In </a:t>
            </a:r>
            <a:r>
              <a:rPr lang="en-US" sz="2000" b="0" dirty="0"/>
              <a:t>the present form of Article XII (c)(ii), if Intelsat </a:t>
            </a:r>
          </a:p>
          <a:p>
            <a:pPr marL="742950" lvl="1" indent="-285750" algn="just" eaLnBrk="1" hangingPunct="1">
              <a:spcBef>
                <a:spcPts val="0"/>
              </a:spcBef>
              <a:buFont typeface="Arial" panose="020B0604020202020204" pitchFamily="34" charset="0"/>
              <a:buChar char="•"/>
              <a:defRPr/>
            </a:pPr>
            <a:r>
              <a:rPr lang="en-US" sz="2000" b="0" dirty="0"/>
              <a:t>waives the Parties’ Common Heritage frequency assignment(s), </a:t>
            </a:r>
          </a:p>
          <a:p>
            <a:pPr marL="742950" lvl="1" indent="-285750" algn="just" eaLnBrk="1" hangingPunct="1">
              <a:spcBef>
                <a:spcPts val="0"/>
              </a:spcBef>
              <a:buFont typeface="Arial" panose="020B0604020202020204" pitchFamily="34" charset="0"/>
              <a:buChar char="•"/>
              <a:defRPr/>
            </a:pPr>
            <a:r>
              <a:rPr lang="en-US" sz="2000" b="0" dirty="0"/>
              <a:t>uses such assignment(s) in ways other than those set forth in the ITSO Agreement, or </a:t>
            </a:r>
          </a:p>
          <a:p>
            <a:pPr marL="742950" lvl="1" indent="-285750" algn="just" eaLnBrk="1" hangingPunct="1">
              <a:spcBef>
                <a:spcPts val="0"/>
              </a:spcBef>
              <a:buFont typeface="Arial" panose="020B0604020202020204" pitchFamily="34" charset="0"/>
              <a:buChar char="•"/>
              <a:defRPr/>
            </a:pPr>
            <a:r>
              <a:rPr lang="en-US" sz="2000" b="0" dirty="0"/>
              <a:t>declares bankruptcy</a:t>
            </a:r>
          </a:p>
          <a:p>
            <a:pPr algn="just" eaLnBrk="1" hangingPunct="1">
              <a:spcBef>
                <a:spcPts val="0"/>
              </a:spcBef>
              <a:buFont typeface="Wingdings 2" panose="05020102010507070707" pitchFamily="18" charset="2"/>
              <a:buNone/>
              <a:defRPr/>
            </a:pPr>
            <a:r>
              <a:rPr lang="en-US" sz="2000" b="0" dirty="0" smtClean="0"/>
              <a:t>the </a:t>
            </a:r>
            <a:r>
              <a:rPr lang="en-US" sz="2000" b="0" dirty="0"/>
              <a:t>Parties’ Common Heritage will be lost for the purposes of fulfillment of the Core Principles.</a:t>
            </a:r>
          </a:p>
          <a:p>
            <a:pPr marL="285750" indent="-285750" algn="just" eaLnBrk="1" hangingPunct="1">
              <a:spcBef>
                <a:spcPts val="1200"/>
              </a:spcBef>
              <a:buFont typeface="Wingdings" panose="05000000000000000000" pitchFamily="2" charset="2"/>
              <a:buChar char="q"/>
              <a:defRPr/>
            </a:pPr>
            <a:r>
              <a:rPr lang="en-US" sz="2000" b="0" dirty="0"/>
              <a:t>Under certain circumstances, the satellites and the corresponding orbital locations could be transferred to third parties with no public services obligations. This could result in the irreversible loss of the Parties’ Common Heritage, which could negatively affect the provision of international public telecommunications</a:t>
            </a:r>
            <a:endParaRPr lang="en-GB" sz="2000" b="0" dirty="0">
              <a:solidFill>
                <a:srgbClr val="000000"/>
              </a:solidFill>
              <a:latin typeface="Bookman Old Style" pitchFamily="18" charset="0"/>
            </a:endParaRPr>
          </a:p>
        </p:txBody>
      </p:sp>
      <p:cxnSp>
        <p:nvCxnSpPr>
          <p:cNvPr id="7" name="Straight Connector 6"/>
          <p:cNvCxnSpPr/>
          <p:nvPr/>
        </p:nvCxnSpPr>
        <p:spPr bwMode="auto">
          <a:xfrm>
            <a:off x="0" y="112474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9</a:t>
            </a:fld>
            <a:endParaRPr lang="en-US"/>
          </a:p>
        </p:txBody>
      </p:sp>
      <p:sp>
        <p:nvSpPr>
          <p:cNvPr id="3" name="Rectangle 2"/>
          <p:cNvSpPr/>
          <p:nvPr/>
        </p:nvSpPr>
        <p:spPr>
          <a:xfrm>
            <a:off x="3375339" y="116632"/>
            <a:ext cx="5601444" cy="1077218"/>
          </a:xfrm>
          <a:prstGeom prst="rect">
            <a:avLst/>
          </a:prstGeom>
        </p:spPr>
        <p:txBody>
          <a:bodyPr wrap="square">
            <a:spAutoFit/>
          </a:bodyPr>
          <a:lstStyle/>
          <a:p>
            <a:pPr algn="r">
              <a:buFont typeface="Wingdings 2" panose="05020102010507070707" pitchFamily="18" charset="2"/>
              <a:buNone/>
              <a:defRPr/>
            </a:pPr>
            <a:r>
              <a:rPr lang="en-US" sz="3200" dirty="0" smtClean="0">
                <a:solidFill>
                  <a:srgbClr val="EF4718"/>
                </a:solidFill>
              </a:rPr>
              <a:t>Article xii (c) (ii) </a:t>
            </a:r>
            <a:r>
              <a:rPr lang="en-US" sz="3200" i="1" u="sng" dirty="0" smtClean="0">
                <a:solidFill>
                  <a:srgbClr val="EF4718"/>
                </a:solidFill>
              </a:rPr>
              <a:t>Before</a:t>
            </a:r>
            <a:r>
              <a:rPr lang="en-US" sz="3200" i="1" dirty="0" smtClean="0">
                <a:solidFill>
                  <a:srgbClr val="EF4718"/>
                </a:solidFill>
              </a:rPr>
              <a:t> </a:t>
            </a:r>
            <a:r>
              <a:rPr lang="en-US" sz="3200" dirty="0">
                <a:solidFill>
                  <a:srgbClr val="EF4718"/>
                </a:solidFill>
              </a:rPr>
              <a:t>t</a:t>
            </a:r>
            <a:r>
              <a:rPr lang="en-US" sz="3200" dirty="0" smtClean="0">
                <a:solidFill>
                  <a:srgbClr val="EF4718"/>
                </a:solidFill>
              </a:rPr>
              <a:t>he Amendment</a:t>
            </a:r>
            <a:endParaRPr lang="en-US" sz="3200" dirty="0">
              <a:solidFill>
                <a:srgbClr val="EF4718"/>
              </a:solidFill>
            </a:endParaRPr>
          </a:p>
        </p:txBody>
      </p:sp>
      <p:sp>
        <p:nvSpPr>
          <p:cNvPr id="9" name="Rounded Rectangle 8"/>
          <p:cNvSpPr/>
          <p:nvPr/>
        </p:nvSpPr>
        <p:spPr>
          <a:xfrm>
            <a:off x="179512" y="1262330"/>
            <a:ext cx="8458200" cy="990600"/>
          </a:xfrm>
          <a:prstGeom prst="round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solidFill>
              <a:schemeClr val="accent2">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i="1" dirty="0">
                <a:solidFill>
                  <a:schemeClr val="bg2">
                    <a:lumMod val="25000"/>
                  </a:schemeClr>
                </a:solidFill>
              </a:rPr>
              <a:t>“in the event that such use is no longer authorized, or the Company no longer requires such frequency assignment(s), cancel such frequency assignment under the procedures of the ITU”</a:t>
            </a:r>
          </a:p>
        </p:txBody>
      </p:sp>
    </p:spTree>
    <p:extLst>
      <p:ext uri="{BB962C8B-B14F-4D97-AF65-F5344CB8AC3E}">
        <p14:creationId xmlns:p14="http://schemas.microsoft.com/office/powerpoint/2010/main" xmlns="" val="152931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3158</TotalTime>
  <Words>1750</Words>
  <Application>Microsoft Office PowerPoint</Application>
  <PresentationFormat>On-screen Show (4:3)</PresentationFormat>
  <Paragraphs>144</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South Africa’s ratification of Article XII paragraph (c) (ii) OF THE ITSO Agreement    20 November 2015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  Thank You   </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279</cp:revision>
  <dcterms:created xsi:type="dcterms:W3CDTF">2006-03-29T18:40:00Z</dcterms:created>
  <dcterms:modified xsi:type="dcterms:W3CDTF">2015-11-26T09:15:08Z</dcterms:modified>
</cp:coreProperties>
</file>