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326" r:id="rId3"/>
    <p:sldId id="319" r:id="rId4"/>
    <p:sldId id="320" r:id="rId5"/>
    <p:sldId id="321" r:id="rId6"/>
    <p:sldId id="324" r:id="rId7"/>
    <p:sldId id="322" r:id="rId8"/>
    <p:sldId id="323" r:id="rId9"/>
    <p:sldId id="325" r:id="rId10"/>
    <p:sldId id="275" r:id="rId11"/>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F93E697-F001-4566-B228-EA0D3C04DEF0}">
          <p14:sldIdLst>
            <p14:sldId id="256"/>
          </p14:sldIdLst>
        </p14:section>
        <p14:section name="Untitled Section" id="{D1184739-7BC5-4901-AE81-A889DDD11195}">
          <p14:sldIdLst>
            <p14:sldId id="326"/>
            <p14:sldId id="319"/>
            <p14:sldId id="320"/>
            <p14:sldId id="321"/>
            <p14:sldId id="324"/>
            <p14:sldId id="322"/>
            <p14:sldId id="323"/>
            <p14:sldId id="325"/>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89" d="100"/>
          <a:sy n="89" d="100"/>
        </p:scale>
        <p:origin x="1282"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3633"/>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6" y="0"/>
            <a:ext cx="2945659" cy="493633"/>
          </a:xfrm>
          <a:prstGeom prst="rect">
            <a:avLst/>
          </a:prstGeom>
        </p:spPr>
        <p:txBody>
          <a:bodyPr vert="horz" lIns="91440" tIns="45720" rIns="91440" bIns="45720" rtlCol="0"/>
          <a:lstStyle>
            <a:lvl1pPr algn="r">
              <a:defRPr sz="1200"/>
            </a:lvl1pPr>
          </a:lstStyle>
          <a:p>
            <a:fld id="{D916414D-B6DA-4C22-BD1C-DD9F8F4A65A6}" type="datetimeFigureOut">
              <a:rPr lang="en-ZA" smtClean="0"/>
              <a:t>2015/11/05</a:t>
            </a:fld>
            <a:endParaRPr lang="en-ZA"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3" y="9377316"/>
            <a:ext cx="2945659" cy="493633"/>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6" y="9377316"/>
            <a:ext cx="2945659" cy="493633"/>
          </a:xfrm>
          <a:prstGeom prst="rect">
            <a:avLst/>
          </a:prstGeom>
        </p:spPr>
        <p:txBody>
          <a:bodyPr vert="horz" lIns="91440" tIns="45720" rIns="91440" bIns="45720" rtlCol="0" anchor="b"/>
          <a:lstStyle>
            <a:lvl1pPr algn="r">
              <a:defRPr sz="1200"/>
            </a:lvl1pPr>
          </a:lstStyle>
          <a:p>
            <a:fld id="{35704FBF-E46A-40A0-B18C-CF2F0E748C0A}" type="slidenum">
              <a:rPr lang="en-ZA" smtClean="0"/>
              <a:t>‹#›</a:t>
            </a:fld>
            <a:endParaRPr lang="en-ZA" dirty="0"/>
          </a:p>
        </p:txBody>
      </p:sp>
    </p:spTree>
    <p:extLst>
      <p:ext uri="{BB962C8B-B14F-4D97-AF65-F5344CB8AC3E}">
        <p14:creationId xmlns:p14="http://schemas.microsoft.com/office/powerpoint/2010/main" val="253761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704FBF-E46A-40A0-B18C-CF2F0E748C0A}" type="slidenum">
              <a:rPr lang="en-ZA" smtClean="0"/>
              <a:t>2</a:t>
            </a:fld>
            <a:endParaRPr lang="en-ZA" dirty="0"/>
          </a:p>
        </p:txBody>
      </p:sp>
    </p:spTree>
    <p:extLst>
      <p:ext uri="{BB962C8B-B14F-4D97-AF65-F5344CB8AC3E}">
        <p14:creationId xmlns:p14="http://schemas.microsoft.com/office/powerpoint/2010/main" val="33495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704FBF-E46A-40A0-B18C-CF2F0E748C0A}" type="slidenum">
              <a:rPr lang="en-ZA" smtClean="0"/>
              <a:t>3</a:t>
            </a:fld>
            <a:endParaRPr lang="en-ZA" dirty="0"/>
          </a:p>
        </p:txBody>
      </p:sp>
    </p:spTree>
    <p:extLst>
      <p:ext uri="{BB962C8B-B14F-4D97-AF65-F5344CB8AC3E}">
        <p14:creationId xmlns:p14="http://schemas.microsoft.com/office/powerpoint/2010/main" val="211317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704FBF-E46A-40A0-B18C-CF2F0E748C0A}" type="slidenum">
              <a:rPr lang="en-ZA" smtClean="0"/>
              <a:t>4</a:t>
            </a:fld>
            <a:endParaRPr lang="en-ZA" dirty="0"/>
          </a:p>
        </p:txBody>
      </p:sp>
    </p:spTree>
    <p:extLst>
      <p:ext uri="{BB962C8B-B14F-4D97-AF65-F5344CB8AC3E}">
        <p14:creationId xmlns:p14="http://schemas.microsoft.com/office/powerpoint/2010/main" val="3628814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704FBF-E46A-40A0-B18C-CF2F0E748C0A}" type="slidenum">
              <a:rPr lang="en-ZA" smtClean="0"/>
              <a:t>5</a:t>
            </a:fld>
            <a:endParaRPr lang="en-ZA" dirty="0"/>
          </a:p>
        </p:txBody>
      </p:sp>
    </p:spTree>
    <p:extLst>
      <p:ext uri="{BB962C8B-B14F-4D97-AF65-F5344CB8AC3E}">
        <p14:creationId xmlns:p14="http://schemas.microsoft.com/office/powerpoint/2010/main" val="563992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704FBF-E46A-40A0-B18C-CF2F0E748C0A}" type="slidenum">
              <a:rPr lang="en-ZA" smtClean="0"/>
              <a:t>6</a:t>
            </a:fld>
            <a:endParaRPr lang="en-ZA" dirty="0"/>
          </a:p>
        </p:txBody>
      </p:sp>
    </p:spTree>
    <p:extLst>
      <p:ext uri="{BB962C8B-B14F-4D97-AF65-F5344CB8AC3E}">
        <p14:creationId xmlns:p14="http://schemas.microsoft.com/office/powerpoint/2010/main" val="1962865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704FBF-E46A-40A0-B18C-CF2F0E748C0A}" type="slidenum">
              <a:rPr lang="en-ZA" smtClean="0"/>
              <a:t>7</a:t>
            </a:fld>
            <a:endParaRPr lang="en-ZA" dirty="0"/>
          </a:p>
        </p:txBody>
      </p:sp>
    </p:spTree>
    <p:extLst>
      <p:ext uri="{BB962C8B-B14F-4D97-AF65-F5344CB8AC3E}">
        <p14:creationId xmlns:p14="http://schemas.microsoft.com/office/powerpoint/2010/main" val="240257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704FBF-E46A-40A0-B18C-CF2F0E748C0A}" type="slidenum">
              <a:rPr lang="en-ZA" smtClean="0"/>
              <a:t>8</a:t>
            </a:fld>
            <a:endParaRPr lang="en-ZA" dirty="0"/>
          </a:p>
        </p:txBody>
      </p:sp>
    </p:spTree>
    <p:extLst>
      <p:ext uri="{BB962C8B-B14F-4D97-AF65-F5344CB8AC3E}">
        <p14:creationId xmlns:p14="http://schemas.microsoft.com/office/powerpoint/2010/main" val="425077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704FBF-E46A-40A0-B18C-CF2F0E748C0A}" type="slidenum">
              <a:rPr lang="en-ZA" smtClean="0"/>
              <a:t>9</a:t>
            </a:fld>
            <a:endParaRPr lang="en-ZA" dirty="0"/>
          </a:p>
        </p:txBody>
      </p:sp>
    </p:spTree>
    <p:extLst>
      <p:ext uri="{BB962C8B-B14F-4D97-AF65-F5344CB8AC3E}">
        <p14:creationId xmlns:p14="http://schemas.microsoft.com/office/powerpoint/2010/main" val="1825425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75122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248629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1375028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111246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404301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3028761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404432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283670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418304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108566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6A3BA7-E2FF-4BE2-B98A-4A11E58D0564}" type="datetimeFigureOut">
              <a:rPr lang="en-ZA" smtClean="0"/>
              <a:t>2015/11/05</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F236E4-C43B-47D9-92F3-DF5FF92BE2C0}" type="slidenum">
              <a:rPr lang="en-ZA" smtClean="0"/>
              <a:t>‹#›</a:t>
            </a:fld>
            <a:endParaRPr lang="en-ZA" dirty="0"/>
          </a:p>
        </p:txBody>
      </p:sp>
    </p:spTree>
    <p:extLst>
      <p:ext uri="{BB962C8B-B14F-4D97-AF65-F5344CB8AC3E}">
        <p14:creationId xmlns:p14="http://schemas.microsoft.com/office/powerpoint/2010/main" val="361311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A3BA7-E2FF-4BE2-B98A-4A11E58D0564}" type="datetimeFigureOut">
              <a:rPr lang="en-ZA" smtClean="0"/>
              <a:t>2015/11/05</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236E4-C43B-47D9-92F3-DF5FF92BE2C0}" type="slidenum">
              <a:rPr lang="en-ZA" smtClean="0"/>
              <a:t>‹#›</a:t>
            </a:fld>
            <a:endParaRPr lang="en-ZA" dirty="0"/>
          </a:p>
        </p:txBody>
      </p:sp>
    </p:spTree>
    <p:extLst>
      <p:ext uri="{BB962C8B-B14F-4D97-AF65-F5344CB8AC3E}">
        <p14:creationId xmlns:p14="http://schemas.microsoft.com/office/powerpoint/2010/main" val="220128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60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371600"/>
            <a:ext cx="7772400" cy="990600"/>
          </a:xfrm>
        </p:spPr>
        <p:txBody>
          <a:bodyPr>
            <a:normAutofit fontScale="90000"/>
          </a:bodyPr>
          <a:lstStyle/>
          <a:p>
            <a:r>
              <a:rPr lang="en-US" sz="4000" b="1" dirty="0" smtClean="0">
                <a:latin typeface="Arial Narrow" pitchFamily="34" charset="0"/>
              </a:rPr>
              <a:t/>
            </a:r>
            <a:br>
              <a:rPr lang="en-US" sz="4000" b="1" dirty="0" smtClean="0">
                <a:latin typeface="Arial Narrow" pitchFamily="34" charset="0"/>
              </a:rPr>
            </a:br>
            <a:r>
              <a:rPr lang="en-US" sz="4000" b="1" dirty="0">
                <a:latin typeface="Arial Narrow" pitchFamily="34" charset="0"/>
              </a:rPr>
              <a:t/>
            </a:r>
            <a:br>
              <a:rPr lang="en-US" sz="4000" b="1" dirty="0">
                <a:latin typeface="Arial Narrow" pitchFamily="34" charset="0"/>
              </a:rPr>
            </a:br>
            <a:r>
              <a:rPr lang="en-US" sz="4000" b="1" dirty="0" smtClean="0">
                <a:latin typeface="Arial Narrow" pitchFamily="34" charset="0"/>
              </a:rPr>
              <a:t/>
            </a:r>
            <a:br>
              <a:rPr lang="en-US" sz="4000" b="1" dirty="0" smtClean="0">
                <a:latin typeface="Arial Narrow" pitchFamily="34" charset="0"/>
              </a:rPr>
            </a:br>
            <a:r>
              <a:rPr lang="en-US" sz="4000" b="1" dirty="0" smtClean="0">
                <a:latin typeface="Arial Narrow" pitchFamily="34" charset="0"/>
              </a:rPr>
              <a:t>Immigration Inter-Ministerial </a:t>
            </a:r>
            <a:r>
              <a:rPr lang="en-US" sz="4000" b="1" dirty="0">
                <a:latin typeface="Arial Narrow" pitchFamily="34" charset="0"/>
              </a:rPr>
              <a:t>C</a:t>
            </a:r>
            <a:r>
              <a:rPr lang="en-US" sz="4000" b="1" dirty="0" smtClean="0">
                <a:latin typeface="Arial Narrow" pitchFamily="34" charset="0"/>
              </a:rPr>
              <a:t>ommittee (IMC) outcomes.</a:t>
            </a:r>
            <a:br>
              <a:rPr lang="en-US" sz="4000" b="1" dirty="0" smtClean="0">
                <a:latin typeface="Arial Narrow" pitchFamily="34" charset="0"/>
              </a:rPr>
            </a:br>
            <a:r>
              <a:rPr lang="en-US" sz="3600" dirty="0">
                <a:solidFill>
                  <a:schemeClr val="bg1">
                    <a:lumMod val="50000"/>
                  </a:schemeClr>
                </a:solidFill>
                <a:latin typeface="Arial Narrow" pitchFamily="34" charset="0"/>
              </a:rPr>
              <a:t>Presentation to the Portfolio Committee on </a:t>
            </a:r>
            <a:r>
              <a:rPr lang="en-US" sz="3600" dirty="0" smtClean="0">
                <a:solidFill>
                  <a:schemeClr val="bg1">
                    <a:lumMod val="50000"/>
                  </a:schemeClr>
                </a:solidFill>
                <a:latin typeface="Arial Narrow" pitchFamily="34" charset="0"/>
              </a:rPr>
              <a:t>Tourism</a:t>
            </a:r>
            <a:br>
              <a:rPr lang="en-US" sz="3600" dirty="0" smtClean="0">
                <a:solidFill>
                  <a:schemeClr val="bg1">
                    <a:lumMod val="50000"/>
                  </a:schemeClr>
                </a:solidFill>
                <a:latin typeface="Arial Narrow" pitchFamily="34" charset="0"/>
              </a:rPr>
            </a:br>
            <a:r>
              <a:rPr lang="en-US" sz="3600" b="1" dirty="0">
                <a:solidFill>
                  <a:schemeClr val="bg1">
                    <a:lumMod val="50000"/>
                  </a:schemeClr>
                </a:solidFill>
                <a:latin typeface="Arial Narrow" pitchFamily="34" charset="0"/>
              </a:rPr>
              <a:t/>
            </a:r>
            <a:br>
              <a:rPr lang="en-US" sz="3600" b="1" dirty="0">
                <a:solidFill>
                  <a:schemeClr val="bg1">
                    <a:lumMod val="50000"/>
                  </a:schemeClr>
                </a:solidFill>
                <a:latin typeface="Arial Narrow" pitchFamily="34" charset="0"/>
              </a:rPr>
            </a:br>
            <a:r>
              <a:rPr lang="en-US" sz="3600" b="1" dirty="0">
                <a:solidFill>
                  <a:schemeClr val="bg1">
                    <a:lumMod val="50000"/>
                  </a:schemeClr>
                </a:solidFill>
                <a:latin typeface="Arial Narrow" pitchFamily="34" charset="0"/>
              </a:rPr>
              <a:t>6 November </a:t>
            </a:r>
            <a:r>
              <a:rPr lang="en-US" sz="3600" b="1" dirty="0" smtClean="0">
                <a:solidFill>
                  <a:schemeClr val="bg1">
                    <a:lumMod val="50000"/>
                  </a:schemeClr>
                </a:solidFill>
                <a:latin typeface="Arial Narrow" pitchFamily="34" charset="0"/>
              </a:rPr>
              <a:t>2015</a:t>
            </a:r>
            <a:br>
              <a:rPr lang="en-US" sz="3600" b="1" dirty="0" smtClean="0">
                <a:solidFill>
                  <a:schemeClr val="bg1">
                    <a:lumMod val="50000"/>
                  </a:schemeClr>
                </a:solidFill>
                <a:latin typeface="Arial Narrow" pitchFamily="34" charset="0"/>
              </a:rPr>
            </a:br>
            <a:r>
              <a:rPr lang="en-ZA" sz="3600" dirty="0">
                <a:solidFill>
                  <a:schemeClr val="bg1">
                    <a:lumMod val="50000"/>
                  </a:schemeClr>
                </a:solidFill>
                <a:latin typeface="Gill Sans MT" pitchFamily="34" charset="0"/>
              </a:rPr>
              <a:t/>
            </a:r>
            <a:br>
              <a:rPr lang="en-ZA" sz="3600" dirty="0">
                <a:solidFill>
                  <a:schemeClr val="bg1">
                    <a:lumMod val="50000"/>
                  </a:schemeClr>
                </a:solidFill>
                <a:latin typeface="Gill Sans MT" pitchFamily="34" charset="0"/>
              </a:rPr>
            </a:br>
            <a:r>
              <a:rPr lang="en-US" sz="3600" b="1" dirty="0" smtClean="0">
                <a:latin typeface="Arial Narrow" pitchFamily="34" charset="0"/>
              </a:rPr>
              <a:t/>
            </a:r>
            <a:br>
              <a:rPr lang="en-US" sz="3600" b="1" dirty="0" smtClean="0">
                <a:latin typeface="Arial Narrow" pitchFamily="34" charset="0"/>
              </a:rPr>
            </a:br>
            <a:endParaRPr lang="en-ZA" sz="4000" b="1" dirty="0">
              <a:latin typeface="Gill Sans MT" pitchFamily="34" charset="0"/>
            </a:endParaRPr>
          </a:p>
        </p:txBody>
      </p:sp>
      <p:sp>
        <p:nvSpPr>
          <p:cNvPr id="5" name="TextBox 4"/>
          <p:cNvSpPr txBox="1"/>
          <p:nvPr/>
        </p:nvSpPr>
        <p:spPr>
          <a:xfrm>
            <a:off x="7391400" y="4267200"/>
            <a:ext cx="1524000" cy="400110"/>
          </a:xfrm>
          <a:prstGeom prst="rect">
            <a:avLst/>
          </a:prstGeom>
          <a:noFill/>
        </p:spPr>
        <p:txBody>
          <a:bodyPr wrap="square" rtlCol="0">
            <a:spAutoFit/>
          </a:bodyPr>
          <a:lstStyle/>
          <a:p>
            <a:pPr algn="r"/>
            <a:r>
              <a:rPr lang="en-US" sz="1000" i="1" dirty="0" smtClean="0">
                <a:solidFill>
                  <a:schemeClr val="bg1">
                    <a:lumMod val="50000"/>
                  </a:schemeClr>
                </a:solidFill>
                <a:latin typeface="Arial" pitchFamily="34" charset="0"/>
                <a:cs typeface="Arial" pitchFamily="34" charset="0"/>
              </a:rPr>
              <a:t>Department of Tourism</a:t>
            </a:r>
          </a:p>
          <a:p>
            <a:pPr algn="r"/>
            <a:r>
              <a:rPr lang="en-US" sz="1000" i="1" dirty="0" smtClean="0">
                <a:solidFill>
                  <a:schemeClr val="bg1">
                    <a:lumMod val="50000"/>
                  </a:schemeClr>
                </a:solidFill>
                <a:latin typeface="Arial" pitchFamily="34" charset="0"/>
                <a:cs typeface="Arial" pitchFamily="34" charset="0"/>
              </a:rPr>
              <a:t>www.tourism.gov.za</a:t>
            </a:r>
            <a:endParaRPr lang="en-ZA" sz="1000" i="1" dirty="0">
              <a:solidFill>
                <a:schemeClr val="bg1">
                  <a:lumMod val="50000"/>
                </a:schemeClr>
              </a:solidFill>
              <a:latin typeface="Arial" pitchFamily="34" charset="0"/>
              <a:cs typeface="Arial" pitchFamily="34" charset="0"/>
            </a:endParaRPr>
          </a:p>
        </p:txBody>
      </p:sp>
      <p:sp>
        <p:nvSpPr>
          <p:cNvPr id="6" name="Rectangle 5"/>
          <p:cNvSpPr/>
          <p:nvPr/>
        </p:nvSpPr>
        <p:spPr>
          <a:xfrm>
            <a:off x="4932674" y="5791200"/>
            <a:ext cx="242374" cy="246221"/>
          </a:xfrm>
          <a:prstGeom prst="rect">
            <a:avLst/>
          </a:prstGeom>
        </p:spPr>
        <p:txBody>
          <a:bodyPr wrap="none">
            <a:spAutoFit/>
          </a:bodyPr>
          <a:lstStyle/>
          <a:p>
            <a:pPr algn="ctr"/>
            <a:r>
              <a:rPr lang="en-ZA" sz="1000" dirty="0" smtClean="0">
                <a:solidFill>
                  <a:schemeClr val="bg1">
                    <a:lumMod val="65000"/>
                  </a:schemeClr>
                </a:solidFill>
                <a:latin typeface="Arial Narrow" pitchFamily="34" charset="0"/>
                <a:cs typeface="Arial" pitchFamily="34" charset="0"/>
              </a:rPr>
              <a:t>1</a:t>
            </a:r>
            <a:endParaRPr lang="en-ZA" sz="1000" dirty="0">
              <a:solidFill>
                <a:schemeClr val="bg1">
                  <a:lumMod val="65000"/>
                </a:schemeClr>
              </a:solidFill>
              <a:latin typeface="Arial Narrow" pitchFamily="34" charset="0"/>
              <a:cs typeface="Arial" pitchFamily="34" charset="0"/>
            </a:endParaRPr>
          </a:p>
        </p:txBody>
      </p:sp>
    </p:spTree>
    <p:extLst>
      <p:ext uri="{BB962C8B-B14F-4D97-AF65-F5344CB8AC3E}">
        <p14:creationId xmlns:p14="http://schemas.microsoft.com/office/powerpoint/2010/main" val="1089574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8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00"/>
            <a:ext cx="6705600" cy="3200400"/>
          </a:xfrm>
        </p:spPr>
        <p:txBody>
          <a:bodyPr>
            <a:normAutofit/>
          </a:bodyPr>
          <a:lstStyle/>
          <a:p>
            <a:pPr marL="0" indent="0">
              <a:buNone/>
            </a:pPr>
            <a:endParaRPr lang="en-ZA" sz="4400" b="1" dirty="0">
              <a:latin typeface="Arial Narrow" pitchFamily="34" charset="0"/>
              <a:cs typeface="Arial" pitchFamily="34" charset="0"/>
            </a:endParaRPr>
          </a:p>
          <a:p>
            <a:pPr marL="0" indent="0" algn="ctr">
              <a:buNone/>
            </a:pPr>
            <a:r>
              <a:rPr lang="en-ZA" sz="6000" b="1" dirty="0" smtClean="0">
                <a:latin typeface="Arial Narrow" pitchFamily="34" charset="0"/>
                <a:cs typeface="Arial" pitchFamily="34" charset="0"/>
              </a:rPr>
              <a:t>THANK </a:t>
            </a:r>
            <a:r>
              <a:rPr lang="en-ZA" sz="6000" b="1" dirty="0">
                <a:latin typeface="Arial Narrow" pitchFamily="34" charset="0"/>
                <a:cs typeface="Arial" pitchFamily="34" charset="0"/>
              </a:rPr>
              <a:t>YOU</a:t>
            </a:r>
            <a:endParaRPr lang="en-ZA" sz="6000" dirty="0">
              <a:latin typeface="Arial Narrow" pitchFamily="34" charset="0"/>
              <a:cs typeface="Arial" pitchFamily="34" charset="0"/>
            </a:endParaRPr>
          </a:p>
        </p:txBody>
      </p:sp>
      <p:sp>
        <p:nvSpPr>
          <p:cNvPr id="4" name="Rectangle 3"/>
          <p:cNvSpPr/>
          <p:nvPr/>
        </p:nvSpPr>
        <p:spPr>
          <a:xfrm>
            <a:off x="4571999" y="5791200"/>
            <a:ext cx="300082" cy="246221"/>
          </a:xfrm>
          <a:prstGeom prst="rect">
            <a:avLst/>
          </a:prstGeom>
        </p:spPr>
        <p:txBody>
          <a:bodyPr wrap="none">
            <a:spAutoFit/>
          </a:bodyPr>
          <a:lstStyle/>
          <a:p>
            <a:r>
              <a:rPr lang="en-ZA" sz="1000" b="1" dirty="0" smtClean="0">
                <a:solidFill>
                  <a:schemeClr val="bg1">
                    <a:lumMod val="65000"/>
                  </a:schemeClr>
                </a:solidFill>
                <a:latin typeface="Arial Narrow" pitchFamily="34" charset="0"/>
                <a:cs typeface="Arial" pitchFamily="34" charset="0"/>
              </a:rPr>
              <a:t>10</a:t>
            </a:r>
            <a:endParaRPr lang="en-ZA" sz="1000" b="1" dirty="0">
              <a:solidFill>
                <a:schemeClr val="bg1">
                  <a:lumMod val="65000"/>
                </a:schemeClr>
              </a:solidFill>
              <a:latin typeface="Arial Narrow" pitchFamily="34" charset="0"/>
              <a:cs typeface="Arial" pitchFamily="34" charset="0"/>
            </a:endParaRPr>
          </a:p>
        </p:txBody>
      </p:sp>
    </p:spTree>
    <p:extLst>
      <p:ext uri="{BB962C8B-B14F-4D97-AF65-F5344CB8AC3E}">
        <p14:creationId xmlns:p14="http://schemas.microsoft.com/office/powerpoint/2010/main" val="2870780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80000"/>
          </a:stretch>
        </a:blipFill>
        <a:effectLst/>
      </p:bgPr>
    </p:bg>
    <p:spTree>
      <p:nvGrpSpPr>
        <p:cNvPr id="1" name=""/>
        <p:cNvGrpSpPr/>
        <p:nvPr/>
      </p:nvGrpSpPr>
      <p:grpSpPr>
        <a:xfrm>
          <a:off x="0" y="0"/>
          <a:ext cx="0" cy="0"/>
          <a:chOff x="0" y="0"/>
          <a:chExt cx="0" cy="0"/>
        </a:xfrm>
      </p:grpSpPr>
      <p:sp>
        <p:nvSpPr>
          <p:cNvPr id="4" name="Rectangle 3"/>
          <p:cNvSpPr/>
          <p:nvPr/>
        </p:nvSpPr>
        <p:spPr>
          <a:xfrm>
            <a:off x="4896279" y="6253932"/>
            <a:ext cx="242375" cy="246221"/>
          </a:xfrm>
          <a:prstGeom prst="rect">
            <a:avLst/>
          </a:prstGeom>
        </p:spPr>
        <p:txBody>
          <a:bodyPr wrap="none">
            <a:spAutoFit/>
          </a:bodyPr>
          <a:lstStyle/>
          <a:p>
            <a:pPr algn="ctr"/>
            <a:r>
              <a:rPr lang="en-ZA" sz="1000" b="1" dirty="0" smtClean="0">
                <a:solidFill>
                  <a:schemeClr val="bg1">
                    <a:lumMod val="65000"/>
                  </a:schemeClr>
                </a:solidFill>
                <a:latin typeface="Arial Narrow" pitchFamily="34" charset="0"/>
                <a:cs typeface="Arial" pitchFamily="34" charset="0"/>
              </a:rPr>
              <a:t>2</a:t>
            </a:r>
            <a:endParaRPr lang="en-ZA" sz="1000" b="1" dirty="0">
              <a:solidFill>
                <a:schemeClr val="bg1">
                  <a:lumMod val="65000"/>
                </a:schemeClr>
              </a:solidFill>
              <a:latin typeface="Arial Narrow" pitchFamily="34" charset="0"/>
              <a:cs typeface="Arial" pitchFamily="34" charset="0"/>
            </a:endParaRPr>
          </a:p>
        </p:txBody>
      </p:sp>
      <p:sp>
        <p:nvSpPr>
          <p:cNvPr id="6" name="Title 1"/>
          <p:cNvSpPr txBox="1">
            <a:spLocks/>
          </p:cNvSpPr>
          <p:nvPr/>
        </p:nvSpPr>
        <p:spPr>
          <a:xfrm>
            <a:off x="1371600" y="228600"/>
            <a:ext cx="76962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latin typeface="Arial Narrow" panose="020B0606020202030204" pitchFamily="34" charset="0"/>
              </a:rPr>
              <a:t>APPLICATION IN PERSON</a:t>
            </a:r>
          </a:p>
          <a:p>
            <a:r>
              <a:rPr lang="en-ZA" sz="2800" b="1" dirty="0" smtClean="0">
                <a:latin typeface="Arial Narrow" panose="020B0606020202030204" pitchFamily="34" charset="0"/>
              </a:rPr>
              <a:t>- within 3 months (</a:t>
            </a:r>
            <a:r>
              <a:rPr lang="en-ZA" sz="2800" b="1" dirty="0" smtClean="0"/>
              <a:t>Nov to Jan) -</a:t>
            </a:r>
            <a:endParaRPr lang="en-ZA" sz="3600" dirty="0"/>
          </a:p>
        </p:txBody>
      </p:sp>
      <p:sp>
        <p:nvSpPr>
          <p:cNvPr id="5" name="Content Placeholder 4"/>
          <p:cNvSpPr>
            <a:spLocks noGrp="1"/>
          </p:cNvSpPr>
          <p:nvPr>
            <p:ph idx="1"/>
          </p:nvPr>
        </p:nvSpPr>
        <p:spPr>
          <a:xfrm>
            <a:off x="1709654" y="914400"/>
            <a:ext cx="6858000" cy="5715000"/>
          </a:xfrm>
        </p:spPr>
        <p:txBody>
          <a:bodyPr>
            <a:noAutofit/>
          </a:bodyPr>
          <a:lstStyle/>
          <a:p>
            <a:pPr marL="0" indent="0" algn="just">
              <a:buNone/>
            </a:pPr>
            <a:r>
              <a:rPr lang="en-ZA" sz="2400" b="1" dirty="0" smtClean="0">
                <a:latin typeface="Arial Narrow" panose="020B0606020202030204" pitchFamily="34" charset="0"/>
              </a:rPr>
              <a:t>Countries where no SA missions exist</a:t>
            </a:r>
          </a:p>
          <a:p>
            <a:pPr lvl="1" algn="just"/>
            <a:r>
              <a:rPr lang="en-ZA" sz="2000" dirty="0" smtClean="0">
                <a:latin typeface="Arial Narrow" panose="020B0606020202030204" pitchFamily="34" charset="0"/>
              </a:rPr>
              <a:t>DHA will accept applications (visitor and medical visas) sent by post</a:t>
            </a:r>
          </a:p>
          <a:p>
            <a:pPr lvl="1" algn="just"/>
            <a:r>
              <a:rPr lang="en-ZA" sz="2000" dirty="0" smtClean="0">
                <a:latin typeface="Arial Narrow" panose="020B0606020202030204" pitchFamily="34" charset="0"/>
              </a:rPr>
              <a:t>Biometrics and photos of travellers will be captured on arrival at ports of entry</a:t>
            </a:r>
          </a:p>
          <a:p>
            <a:pPr marL="0" indent="0" algn="just">
              <a:buNone/>
            </a:pPr>
            <a:r>
              <a:rPr lang="en-ZA" sz="2400" b="1" dirty="0" err="1" smtClean="0">
                <a:latin typeface="Arial Narrow" panose="020B0606020202030204" pitchFamily="34" charset="0"/>
              </a:rPr>
              <a:t>DHA</a:t>
            </a:r>
            <a:r>
              <a:rPr lang="en-ZA" sz="2400" b="1" dirty="0" smtClean="0">
                <a:latin typeface="Arial Narrow" panose="020B0606020202030204" pitchFamily="34" charset="0"/>
              </a:rPr>
              <a:t> will:</a:t>
            </a:r>
          </a:p>
          <a:p>
            <a:pPr algn="just"/>
            <a:r>
              <a:rPr lang="en-ZA" sz="2000" dirty="0">
                <a:latin typeface="Arial Narrow" panose="020B0606020202030204" pitchFamily="34" charset="0"/>
              </a:rPr>
              <a:t>I</a:t>
            </a:r>
            <a:r>
              <a:rPr lang="en-ZA" sz="2000" dirty="0" smtClean="0">
                <a:latin typeface="Arial Narrow" panose="020B0606020202030204" pitchFamily="34" charset="0"/>
              </a:rPr>
              <a:t>mplement biometrics (fingerprints &amp; photos) at ports of entry</a:t>
            </a:r>
          </a:p>
          <a:p>
            <a:pPr lvl="1" algn="just"/>
            <a:r>
              <a:rPr lang="en-ZA" sz="2000" dirty="0" smtClean="0">
                <a:latin typeface="Arial Narrow" panose="020B0606020202030204" pitchFamily="34" charset="0"/>
              </a:rPr>
              <a:t>Pilot sites: OR Tambo Airport, King </a:t>
            </a:r>
            <a:r>
              <a:rPr lang="en-ZA" sz="2000" dirty="0" err="1" smtClean="0">
                <a:latin typeface="Arial Narrow" panose="020B0606020202030204" pitchFamily="34" charset="0"/>
              </a:rPr>
              <a:t>Shaka</a:t>
            </a:r>
            <a:r>
              <a:rPr lang="en-ZA" sz="2000" dirty="0" smtClean="0">
                <a:latin typeface="Arial Narrow" panose="020B0606020202030204" pitchFamily="34" charset="0"/>
              </a:rPr>
              <a:t> </a:t>
            </a:r>
            <a:r>
              <a:rPr lang="en-ZA" sz="2000" dirty="0" smtClean="0">
                <a:latin typeface="Arial Narrow" panose="020B0606020202030204" pitchFamily="34" charset="0"/>
              </a:rPr>
              <a:t>Airport </a:t>
            </a:r>
            <a:r>
              <a:rPr lang="en-ZA" sz="2000" dirty="0" smtClean="0">
                <a:latin typeface="Arial Narrow" panose="020B0606020202030204" pitchFamily="34" charset="0"/>
              </a:rPr>
              <a:t>and Cape Town International Airport;</a:t>
            </a:r>
          </a:p>
          <a:p>
            <a:pPr algn="just"/>
            <a:r>
              <a:rPr lang="en-ZA" sz="2000" dirty="0">
                <a:latin typeface="Arial Narrow" panose="020B0606020202030204" pitchFamily="34" charset="0"/>
              </a:rPr>
              <a:t>I</a:t>
            </a:r>
            <a:r>
              <a:rPr lang="en-ZA" sz="2000" dirty="0" smtClean="0">
                <a:latin typeface="Arial Narrow" panose="020B0606020202030204" pitchFamily="34" charset="0"/>
              </a:rPr>
              <a:t>ntroduce an Accredited Tourism Company (ATC) Programme</a:t>
            </a:r>
          </a:p>
          <a:p>
            <a:pPr lvl="1" algn="just"/>
            <a:r>
              <a:rPr lang="en-ZA" sz="2000" dirty="0" smtClean="0">
                <a:latin typeface="Arial Narrow" panose="020B0606020202030204" pitchFamily="34" charset="0"/>
              </a:rPr>
              <a:t>for China, India and Russia;</a:t>
            </a:r>
          </a:p>
          <a:p>
            <a:pPr lvl="1" algn="just"/>
            <a:r>
              <a:rPr lang="en-ZA" sz="2000" dirty="0" smtClean="0">
                <a:latin typeface="Arial Narrow" panose="020B0606020202030204" pitchFamily="34" charset="0"/>
              </a:rPr>
              <a:t>with possible extension to other visa requiring countries</a:t>
            </a:r>
          </a:p>
          <a:p>
            <a:pPr algn="just"/>
            <a:r>
              <a:rPr lang="en-ZA" sz="2000" dirty="0">
                <a:latin typeface="Arial Narrow" panose="020B0606020202030204" pitchFamily="34" charset="0"/>
              </a:rPr>
              <a:t>C</a:t>
            </a:r>
            <a:r>
              <a:rPr lang="en-ZA" sz="2000" dirty="0" smtClean="0">
                <a:latin typeface="Arial Narrow" panose="020B0606020202030204" pitchFamily="34" charset="0"/>
              </a:rPr>
              <a:t>ontinue to issue a long-term Multiple Entry Visa to frequent travellers</a:t>
            </a:r>
          </a:p>
          <a:p>
            <a:pPr lvl="1" algn="just"/>
            <a:r>
              <a:rPr lang="en-ZA" sz="2000" dirty="0">
                <a:latin typeface="Arial Narrow" panose="020B0606020202030204" pitchFamily="34" charset="0"/>
              </a:rPr>
              <a:t>v</a:t>
            </a:r>
            <a:r>
              <a:rPr lang="en-ZA" sz="2000" dirty="0" smtClean="0">
                <a:latin typeface="Arial Narrow" panose="020B0606020202030204" pitchFamily="34" charset="0"/>
              </a:rPr>
              <a:t>alid for a period exceeding 3 months but not exceeding </a:t>
            </a:r>
            <a:r>
              <a:rPr lang="en-ZA" sz="2000" dirty="0" smtClean="0">
                <a:latin typeface="Arial Narrow" panose="020B0606020202030204" pitchFamily="34" charset="0"/>
              </a:rPr>
              <a:t>  </a:t>
            </a:r>
          </a:p>
          <a:p>
            <a:pPr marL="457200" lvl="1" indent="0" algn="just">
              <a:buNone/>
            </a:pPr>
            <a:r>
              <a:rPr lang="en-ZA" sz="2000" dirty="0">
                <a:latin typeface="Arial Narrow" panose="020B0606020202030204" pitchFamily="34" charset="0"/>
              </a:rPr>
              <a:t> </a:t>
            </a:r>
            <a:r>
              <a:rPr lang="en-ZA" sz="2000" dirty="0" smtClean="0">
                <a:latin typeface="Arial Narrow" panose="020B0606020202030204" pitchFamily="34" charset="0"/>
              </a:rPr>
              <a:t>     </a:t>
            </a:r>
            <a:r>
              <a:rPr lang="en-ZA" sz="2000" dirty="0" smtClean="0">
                <a:latin typeface="Arial Narrow" panose="020B0606020202030204" pitchFamily="34" charset="0"/>
              </a:rPr>
              <a:t>3 </a:t>
            </a:r>
            <a:r>
              <a:rPr lang="en-ZA" sz="2000" dirty="0" smtClean="0">
                <a:latin typeface="Arial Narrow" panose="020B0606020202030204" pitchFamily="34" charset="0"/>
              </a:rPr>
              <a:t>years.</a:t>
            </a:r>
          </a:p>
        </p:txBody>
      </p:sp>
    </p:spTree>
    <p:extLst>
      <p:ext uri="{BB962C8B-B14F-4D97-AF65-F5344CB8AC3E}">
        <p14:creationId xmlns:p14="http://schemas.microsoft.com/office/powerpoint/2010/main" val="4293973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80000"/>
          </a:stretch>
        </a:blipFill>
        <a:effectLst/>
      </p:bgPr>
    </p:bg>
    <p:spTree>
      <p:nvGrpSpPr>
        <p:cNvPr id="1" name=""/>
        <p:cNvGrpSpPr/>
        <p:nvPr/>
      </p:nvGrpSpPr>
      <p:grpSpPr>
        <a:xfrm>
          <a:off x="0" y="0"/>
          <a:ext cx="0" cy="0"/>
          <a:chOff x="0" y="0"/>
          <a:chExt cx="0" cy="0"/>
        </a:xfrm>
      </p:grpSpPr>
      <p:sp>
        <p:nvSpPr>
          <p:cNvPr id="4" name="Rectangle 3"/>
          <p:cNvSpPr/>
          <p:nvPr/>
        </p:nvSpPr>
        <p:spPr>
          <a:xfrm>
            <a:off x="4896279" y="6253932"/>
            <a:ext cx="242375" cy="246221"/>
          </a:xfrm>
          <a:prstGeom prst="rect">
            <a:avLst/>
          </a:prstGeom>
        </p:spPr>
        <p:txBody>
          <a:bodyPr wrap="none">
            <a:spAutoFit/>
          </a:bodyPr>
          <a:lstStyle/>
          <a:p>
            <a:pPr algn="ctr"/>
            <a:r>
              <a:rPr lang="en-ZA" sz="1000" b="1" dirty="0" smtClean="0">
                <a:solidFill>
                  <a:schemeClr val="bg1">
                    <a:lumMod val="65000"/>
                  </a:schemeClr>
                </a:solidFill>
                <a:latin typeface="Arial Narrow" pitchFamily="34" charset="0"/>
                <a:cs typeface="Arial" pitchFamily="34" charset="0"/>
              </a:rPr>
              <a:t>3</a:t>
            </a:r>
            <a:endParaRPr lang="en-ZA" sz="1000" b="1" dirty="0">
              <a:solidFill>
                <a:schemeClr val="bg1">
                  <a:lumMod val="65000"/>
                </a:schemeClr>
              </a:solidFill>
              <a:latin typeface="Arial Narrow" pitchFamily="34" charset="0"/>
              <a:cs typeface="Arial" pitchFamily="34" charset="0"/>
            </a:endParaRPr>
          </a:p>
        </p:txBody>
      </p:sp>
      <p:sp>
        <p:nvSpPr>
          <p:cNvPr id="6" name="Title 1"/>
          <p:cNvSpPr txBox="1">
            <a:spLocks/>
          </p:cNvSpPr>
          <p:nvPr/>
        </p:nvSpPr>
        <p:spPr>
          <a:xfrm>
            <a:off x="1371600" y="228600"/>
            <a:ext cx="76962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latin typeface="Arial Narrow" panose="020B0606020202030204" pitchFamily="34" charset="0"/>
              </a:rPr>
              <a:t>APPLICATION IN PERSON</a:t>
            </a:r>
          </a:p>
          <a:p>
            <a:r>
              <a:rPr lang="en-ZA" sz="2800" b="1" dirty="0" smtClean="0">
                <a:latin typeface="Arial Narrow" panose="020B0606020202030204" pitchFamily="34" charset="0"/>
              </a:rPr>
              <a:t>- within 3 months to 1 year-</a:t>
            </a:r>
            <a:endParaRPr lang="en-ZA" sz="3600" dirty="0">
              <a:latin typeface="Arial Narrow" panose="020B0606020202030204" pitchFamily="34" charset="0"/>
            </a:endParaRPr>
          </a:p>
        </p:txBody>
      </p:sp>
      <p:sp>
        <p:nvSpPr>
          <p:cNvPr id="5" name="Content Placeholder 4"/>
          <p:cNvSpPr>
            <a:spLocks noGrp="1"/>
          </p:cNvSpPr>
          <p:nvPr>
            <p:ph idx="1"/>
          </p:nvPr>
        </p:nvSpPr>
        <p:spPr>
          <a:xfrm>
            <a:off x="1905000" y="1676400"/>
            <a:ext cx="6858000" cy="1249363"/>
          </a:xfrm>
        </p:spPr>
        <p:txBody>
          <a:bodyPr>
            <a:noAutofit/>
          </a:bodyPr>
          <a:lstStyle/>
          <a:p>
            <a:pPr marL="0" indent="0">
              <a:buNone/>
            </a:pPr>
            <a:r>
              <a:rPr lang="en-ZA" sz="2800" b="1" dirty="0" smtClean="0">
                <a:latin typeface="Arial Narrow" panose="020B0606020202030204" pitchFamily="34" charset="0"/>
              </a:rPr>
              <a:t>DHA will:</a:t>
            </a:r>
          </a:p>
          <a:p>
            <a:pPr marL="0" indent="0">
              <a:buNone/>
            </a:pPr>
            <a:endParaRPr lang="en-ZA" sz="2800" b="1" dirty="0" smtClean="0">
              <a:latin typeface="Arial Narrow" panose="020B0606020202030204" pitchFamily="34" charset="0"/>
            </a:endParaRPr>
          </a:p>
          <a:p>
            <a:pPr algn="just"/>
            <a:r>
              <a:rPr lang="en-ZA" sz="2800" dirty="0">
                <a:latin typeface="Arial Narrow" panose="020B0606020202030204" pitchFamily="34" charset="0"/>
              </a:rPr>
              <a:t>I</a:t>
            </a:r>
            <a:r>
              <a:rPr lang="en-ZA" sz="2800" dirty="0" smtClean="0">
                <a:latin typeface="Arial Narrow" panose="020B0606020202030204" pitchFamily="34" charset="0"/>
              </a:rPr>
              <a:t>ncrease Visa Facilitation Centres (VFC) in:</a:t>
            </a:r>
          </a:p>
          <a:p>
            <a:pPr lvl="1" algn="just"/>
            <a:r>
              <a:rPr lang="en-ZA" dirty="0" smtClean="0">
                <a:latin typeface="Arial Narrow" panose="020B0606020202030204" pitchFamily="34" charset="0"/>
              </a:rPr>
              <a:t>China, India, UK, Nigeria, DRC, Angola, Ghana, Kenya and Uganda;</a:t>
            </a:r>
          </a:p>
          <a:p>
            <a:pPr marL="457200" lvl="1" indent="0" algn="just">
              <a:buNone/>
            </a:pPr>
            <a:endParaRPr lang="en-ZA" dirty="0" smtClean="0">
              <a:latin typeface="Arial Narrow" panose="020B0606020202030204" pitchFamily="34" charset="0"/>
            </a:endParaRPr>
          </a:p>
          <a:p>
            <a:pPr algn="just"/>
            <a:r>
              <a:rPr lang="en-ZA" sz="2800" dirty="0" smtClean="0">
                <a:latin typeface="Arial Narrow" panose="020B0606020202030204" pitchFamily="34" charset="0"/>
              </a:rPr>
              <a:t>Fast-track the opening of VFC in:</a:t>
            </a:r>
          </a:p>
          <a:p>
            <a:pPr lvl="1" algn="just"/>
            <a:r>
              <a:rPr lang="en-ZA" dirty="0" smtClean="0">
                <a:latin typeface="Arial Narrow" panose="020B0606020202030204" pitchFamily="34" charset="0"/>
              </a:rPr>
              <a:t>Zimbabwe, UAE and Botswana.</a:t>
            </a:r>
          </a:p>
        </p:txBody>
      </p:sp>
    </p:spTree>
    <p:extLst>
      <p:ext uri="{BB962C8B-B14F-4D97-AF65-F5344CB8AC3E}">
        <p14:creationId xmlns:p14="http://schemas.microsoft.com/office/powerpoint/2010/main" val="4146817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80000"/>
          </a:stretch>
        </a:blipFill>
        <a:effectLst/>
      </p:bgPr>
    </p:bg>
    <p:spTree>
      <p:nvGrpSpPr>
        <p:cNvPr id="1" name=""/>
        <p:cNvGrpSpPr/>
        <p:nvPr/>
      </p:nvGrpSpPr>
      <p:grpSpPr>
        <a:xfrm>
          <a:off x="0" y="0"/>
          <a:ext cx="0" cy="0"/>
          <a:chOff x="0" y="0"/>
          <a:chExt cx="0" cy="0"/>
        </a:xfrm>
      </p:grpSpPr>
      <p:sp>
        <p:nvSpPr>
          <p:cNvPr id="4" name="Rectangle 3"/>
          <p:cNvSpPr/>
          <p:nvPr/>
        </p:nvSpPr>
        <p:spPr>
          <a:xfrm>
            <a:off x="4896279" y="6253932"/>
            <a:ext cx="242375" cy="246221"/>
          </a:xfrm>
          <a:prstGeom prst="rect">
            <a:avLst/>
          </a:prstGeom>
        </p:spPr>
        <p:txBody>
          <a:bodyPr wrap="none">
            <a:spAutoFit/>
          </a:bodyPr>
          <a:lstStyle/>
          <a:p>
            <a:pPr algn="ctr"/>
            <a:r>
              <a:rPr lang="en-ZA" sz="1000" b="1" dirty="0">
                <a:solidFill>
                  <a:schemeClr val="bg1">
                    <a:lumMod val="65000"/>
                  </a:schemeClr>
                </a:solidFill>
                <a:latin typeface="Arial Narrow" pitchFamily="34" charset="0"/>
                <a:cs typeface="Arial" pitchFamily="34" charset="0"/>
              </a:rPr>
              <a:t>4</a:t>
            </a:r>
          </a:p>
        </p:txBody>
      </p:sp>
      <p:sp>
        <p:nvSpPr>
          <p:cNvPr id="6" name="Title 1"/>
          <p:cNvSpPr txBox="1">
            <a:spLocks/>
          </p:cNvSpPr>
          <p:nvPr/>
        </p:nvSpPr>
        <p:spPr>
          <a:xfrm>
            <a:off x="838200" y="228600"/>
            <a:ext cx="76962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latin typeface="Arial Narrow" panose="020B0606020202030204" pitchFamily="34" charset="0"/>
              </a:rPr>
              <a:t>APPLICATION IN PERSON</a:t>
            </a:r>
          </a:p>
          <a:p>
            <a:r>
              <a:rPr lang="en-ZA" sz="2800" b="1" dirty="0" smtClean="0">
                <a:latin typeface="Arial Narrow" panose="020B0606020202030204" pitchFamily="34" charset="0"/>
              </a:rPr>
              <a:t>- beyond 1 year </a:t>
            </a:r>
            <a:r>
              <a:rPr lang="en-ZA" sz="2800" b="1" dirty="0" smtClean="0"/>
              <a:t>-</a:t>
            </a:r>
            <a:endParaRPr lang="en-ZA" sz="3600" dirty="0"/>
          </a:p>
        </p:txBody>
      </p:sp>
      <p:sp>
        <p:nvSpPr>
          <p:cNvPr id="5" name="Content Placeholder 4"/>
          <p:cNvSpPr>
            <a:spLocks noGrp="1"/>
          </p:cNvSpPr>
          <p:nvPr>
            <p:ph idx="1"/>
          </p:nvPr>
        </p:nvSpPr>
        <p:spPr>
          <a:xfrm>
            <a:off x="1905000" y="1371600"/>
            <a:ext cx="7086600" cy="4648200"/>
          </a:xfrm>
        </p:spPr>
        <p:txBody>
          <a:bodyPr>
            <a:noAutofit/>
          </a:bodyPr>
          <a:lstStyle/>
          <a:p>
            <a:pPr marL="0" indent="0">
              <a:buNone/>
            </a:pPr>
            <a:r>
              <a:rPr lang="en-ZA" sz="2400" b="1" dirty="0" smtClean="0">
                <a:latin typeface="Arial Narrow" panose="020B0606020202030204" pitchFamily="34" charset="0"/>
              </a:rPr>
              <a:t>DHA will:</a:t>
            </a:r>
          </a:p>
          <a:p>
            <a:pPr marL="0" indent="0">
              <a:buNone/>
            </a:pPr>
            <a:endParaRPr lang="en-ZA" sz="2400" b="1" dirty="0" smtClean="0">
              <a:latin typeface="Arial Narrow" panose="020B0606020202030204" pitchFamily="34" charset="0"/>
            </a:endParaRPr>
          </a:p>
          <a:p>
            <a:pPr algn="just"/>
            <a:r>
              <a:rPr lang="en-ZA" sz="2400" dirty="0">
                <a:latin typeface="Arial Narrow" panose="020B0606020202030204" pitchFamily="34" charset="0"/>
              </a:rPr>
              <a:t>I</a:t>
            </a:r>
            <a:r>
              <a:rPr lang="en-ZA" sz="2400" dirty="0" smtClean="0">
                <a:latin typeface="Arial Narrow" panose="020B0606020202030204" pitchFamily="34" charset="0"/>
              </a:rPr>
              <a:t>nstall systems for pre-flight checks (incl. operation-centres) at international airports;</a:t>
            </a:r>
          </a:p>
          <a:p>
            <a:pPr marL="0" indent="0">
              <a:buNone/>
            </a:pPr>
            <a:endParaRPr lang="en-ZA" sz="2400" dirty="0" smtClean="0">
              <a:latin typeface="Arial Narrow" panose="020B0606020202030204" pitchFamily="34" charset="0"/>
            </a:endParaRPr>
          </a:p>
          <a:p>
            <a:r>
              <a:rPr lang="en-ZA" sz="2400" dirty="0">
                <a:latin typeface="Arial Narrow" panose="020B0606020202030204" pitchFamily="34" charset="0"/>
              </a:rPr>
              <a:t>U</a:t>
            </a:r>
            <a:r>
              <a:rPr lang="en-ZA" sz="2400" dirty="0" smtClean="0">
                <a:latin typeface="Arial Narrow" panose="020B0606020202030204" pitchFamily="34" charset="0"/>
              </a:rPr>
              <a:t>pgrade Advance Passenger Processing (APP) systems;</a:t>
            </a:r>
          </a:p>
          <a:p>
            <a:pPr marL="0" indent="0">
              <a:buNone/>
            </a:pPr>
            <a:endParaRPr lang="en-ZA" sz="2400" dirty="0" smtClean="0">
              <a:latin typeface="Arial Narrow" panose="020B0606020202030204" pitchFamily="34" charset="0"/>
            </a:endParaRPr>
          </a:p>
          <a:p>
            <a:r>
              <a:rPr lang="en-ZA" sz="2400" dirty="0">
                <a:latin typeface="Arial Narrow" panose="020B0606020202030204" pitchFamily="34" charset="0"/>
              </a:rPr>
              <a:t>I</a:t>
            </a:r>
            <a:r>
              <a:rPr lang="en-ZA" sz="2400" dirty="0" smtClean="0">
                <a:latin typeface="Arial Narrow" panose="020B0606020202030204" pitchFamily="34" charset="0"/>
              </a:rPr>
              <a:t>mplement a Passenger Name Record (PNR) to enhance risk assessment and</a:t>
            </a:r>
          </a:p>
          <a:p>
            <a:endParaRPr lang="en-ZA" sz="2400" dirty="0" smtClean="0">
              <a:latin typeface="Arial Narrow" panose="020B0606020202030204" pitchFamily="34" charset="0"/>
            </a:endParaRPr>
          </a:p>
          <a:p>
            <a:r>
              <a:rPr lang="en-ZA" sz="2400" dirty="0">
                <a:latin typeface="Arial Narrow" panose="020B0606020202030204" pitchFamily="34" charset="0"/>
              </a:rPr>
              <a:t>F</a:t>
            </a:r>
            <a:r>
              <a:rPr lang="en-ZA" sz="2400" dirty="0" smtClean="0">
                <a:latin typeface="Arial Narrow" panose="020B0606020202030204" pitchFamily="34" charset="0"/>
              </a:rPr>
              <a:t>inalise the automation of the visa and permitting system.</a:t>
            </a:r>
          </a:p>
        </p:txBody>
      </p:sp>
    </p:spTree>
    <p:extLst>
      <p:ext uri="{BB962C8B-B14F-4D97-AF65-F5344CB8AC3E}">
        <p14:creationId xmlns:p14="http://schemas.microsoft.com/office/powerpoint/2010/main" val="4243936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80000"/>
          </a:stretch>
        </a:blipFill>
        <a:effectLst/>
      </p:bgPr>
    </p:bg>
    <p:spTree>
      <p:nvGrpSpPr>
        <p:cNvPr id="1" name=""/>
        <p:cNvGrpSpPr/>
        <p:nvPr/>
      </p:nvGrpSpPr>
      <p:grpSpPr>
        <a:xfrm>
          <a:off x="0" y="0"/>
          <a:ext cx="0" cy="0"/>
          <a:chOff x="0" y="0"/>
          <a:chExt cx="0" cy="0"/>
        </a:xfrm>
      </p:grpSpPr>
      <p:sp>
        <p:nvSpPr>
          <p:cNvPr id="4" name="Rectangle 3"/>
          <p:cNvSpPr/>
          <p:nvPr/>
        </p:nvSpPr>
        <p:spPr>
          <a:xfrm>
            <a:off x="4896279" y="6253932"/>
            <a:ext cx="242375" cy="246221"/>
          </a:xfrm>
          <a:prstGeom prst="rect">
            <a:avLst/>
          </a:prstGeom>
        </p:spPr>
        <p:txBody>
          <a:bodyPr wrap="none">
            <a:spAutoFit/>
          </a:bodyPr>
          <a:lstStyle/>
          <a:p>
            <a:pPr algn="ctr"/>
            <a:r>
              <a:rPr lang="en-ZA" sz="1000" b="1" dirty="0" smtClean="0">
                <a:solidFill>
                  <a:schemeClr val="bg1">
                    <a:lumMod val="65000"/>
                  </a:schemeClr>
                </a:solidFill>
                <a:latin typeface="Arial Narrow" pitchFamily="34" charset="0"/>
                <a:cs typeface="Arial" pitchFamily="34" charset="0"/>
              </a:rPr>
              <a:t>5</a:t>
            </a:r>
            <a:endParaRPr lang="en-ZA" sz="1000" b="1" dirty="0">
              <a:solidFill>
                <a:schemeClr val="bg1">
                  <a:lumMod val="65000"/>
                </a:schemeClr>
              </a:solidFill>
              <a:latin typeface="Arial Narrow" pitchFamily="34" charset="0"/>
              <a:cs typeface="Arial" pitchFamily="34" charset="0"/>
            </a:endParaRPr>
          </a:p>
        </p:txBody>
      </p:sp>
      <p:sp>
        <p:nvSpPr>
          <p:cNvPr id="6" name="Title 1"/>
          <p:cNvSpPr txBox="1">
            <a:spLocks/>
          </p:cNvSpPr>
          <p:nvPr/>
        </p:nvSpPr>
        <p:spPr>
          <a:xfrm>
            <a:off x="1290554" y="533400"/>
            <a:ext cx="76962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latin typeface="Arial Narrow" panose="020B0606020202030204" pitchFamily="34" charset="0"/>
              </a:rPr>
              <a:t>CHILD-TRAVEL REQUIREMENTS</a:t>
            </a:r>
          </a:p>
          <a:p>
            <a:pPr marL="457200" indent="-457200">
              <a:buFontTx/>
              <a:buChar char="-"/>
            </a:pPr>
            <a:r>
              <a:rPr lang="en-ZA" sz="2800" b="1" dirty="0" smtClean="0">
                <a:latin typeface="Arial Narrow" panose="020B0606020202030204" pitchFamily="34" charset="0"/>
              </a:rPr>
              <a:t>South African children –</a:t>
            </a:r>
          </a:p>
          <a:p>
            <a:r>
              <a:rPr lang="en-ZA" sz="2800" b="1" dirty="0" smtClean="0">
                <a:latin typeface="Arial Narrow" panose="020B0606020202030204" pitchFamily="34" charset="0"/>
              </a:rPr>
              <a:t>(Outbound travel)</a:t>
            </a:r>
            <a:endParaRPr lang="en-ZA" sz="3600" dirty="0">
              <a:latin typeface="Arial Narrow" panose="020B0606020202030204" pitchFamily="34" charset="0"/>
            </a:endParaRPr>
          </a:p>
        </p:txBody>
      </p:sp>
      <p:sp>
        <p:nvSpPr>
          <p:cNvPr id="5" name="Content Placeholder 4"/>
          <p:cNvSpPr>
            <a:spLocks noGrp="1"/>
          </p:cNvSpPr>
          <p:nvPr>
            <p:ph idx="1"/>
          </p:nvPr>
        </p:nvSpPr>
        <p:spPr>
          <a:xfrm>
            <a:off x="1828800" y="2362200"/>
            <a:ext cx="7086600" cy="1524000"/>
          </a:xfrm>
        </p:spPr>
        <p:txBody>
          <a:bodyPr>
            <a:noAutofit/>
          </a:bodyPr>
          <a:lstStyle/>
          <a:p>
            <a:pPr algn="just">
              <a:spcAft>
                <a:spcPts val="600"/>
              </a:spcAft>
            </a:pPr>
            <a:r>
              <a:rPr lang="en-ZA" sz="2400" dirty="0" smtClean="0">
                <a:latin typeface="Arial Narrow" panose="020B0606020202030204" pitchFamily="34" charset="0"/>
              </a:rPr>
              <a:t>IMC accepted the implementation of the current </a:t>
            </a:r>
          </a:p>
          <a:p>
            <a:pPr marL="0" indent="0" algn="just">
              <a:spcAft>
                <a:spcPts val="600"/>
              </a:spcAft>
              <a:buNone/>
            </a:pPr>
            <a:r>
              <a:rPr lang="en-ZA" sz="2400" dirty="0" smtClean="0">
                <a:latin typeface="Arial Narrow" panose="020B0606020202030204" pitchFamily="34" charset="0"/>
              </a:rPr>
              <a:t>     child-travel requirements, including the parental </a:t>
            </a:r>
          </a:p>
          <a:p>
            <a:pPr marL="0" indent="0" algn="just">
              <a:spcAft>
                <a:spcPts val="600"/>
              </a:spcAft>
              <a:buNone/>
            </a:pPr>
            <a:r>
              <a:rPr lang="en-ZA" sz="2400" dirty="0">
                <a:latin typeface="Arial Narrow" panose="020B0606020202030204" pitchFamily="34" charset="0"/>
              </a:rPr>
              <a:t> </a:t>
            </a:r>
            <a:r>
              <a:rPr lang="en-ZA" sz="2400" dirty="0" smtClean="0">
                <a:latin typeface="Arial Narrow" panose="020B0606020202030204" pitchFamily="34" charset="0"/>
              </a:rPr>
              <a:t>     consent affidavits as these seek to protect children.</a:t>
            </a:r>
          </a:p>
        </p:txBody>
      </p:sp>
    </p:spTree>
    <p:extLst>
      <p:ext uri="{BB962C8B-B14F-4D97-AF65-F5344CB8AC3E}">
        <p14:creationId xmlns:p14="http://schemas.microsoft.com/office/powerpoint/2010/main" val="54360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80000"/>
          </a:stretch>
        </a:blipFill>
        <a:effectLst/>
      </p:bgPr>
    </p:bg>
    <p:spTree>
      <p:nvGrpSpPr>
        <p:cNvPr id="1" name=""/>
        <p:cNvGrpSpPr/>
        <p:nvPr/>
      </p:nvGrpSpPr>
      <p:grpSpPr>
        <a:xfrm>
          <a:off x="0" y="0"/>
          <a:ext cx="0" cy="0"/>
          <a:chOff x="0" y="0"/>
          <a:chExt cx="0" cy="0"/>
        </a:xfrm>
      </p:grpSpPr>
      <p:sp>
        <p:nvSpPr>
          <p:cNvPr id="4" name="Rectangle 3"/>
          <p:cNvSpPr/>
          <p:nvPr/>
        </p:nvSpPr>
        <p:spPr>
          <a:xfrm>
            <a:off x="4896279" y="6253932"/>
            <a:ext cx="242375" cy="246221"/>
          </a:xfrm>
          <a:prstGeom prst="rect">
            <a:avLst/>
          </a:prstGeom>
        </p:spPr>
        <p:txBody>
          <a:bodyPr wrap="none">
            <a:spAutoFit/>
          </a:bodyPr>
          <a:lstStyle/>
          <a:p>
            <a:pPr algn="ctr"/>
            <a:r>
              <a:rPr lang="en-ZA" sz="1000" b="1" dirty="0" smtClean="0">
                <a:solidFill>
                  <a:schemeClr val="bg1">
                    <a:lumMod val="65000"/>
                  </a:schemeClr>
                </a:solidFill>
                <a:latin typeface="Arial Narrow" pitchFamily="34" charset="0"/>
                <a:cs typeface="Arial" pitchFamily="34" charset="0"/>
              </a:rPr>
              <a:t>6</a:t>
            </a:r>
            <a:endParaRPr lang="en-ZA" sz="1000" b="1" dirty="0">
              <a:solidFill>
                <a:schemeClr val="bg1">
                  <a:lumMod val="65000"/>
                </a:schemeClr>
              </a:solidFill>
              <a:latin typeface="Arial Narrow" pitchFamily="34" charset="0"/>
              <a:cs typeface="Arial" pitchFamily="34" charset="0"/>
            </a:endParaRPr>
          </a:p>
        </p:txBody>
      </p:sp>
      <p:sp>
        <p:nvSpPr>
          <p:cNvPr id="6" name="Title 1"/>
          <p:cNvSpPr txBox="1">
            <a:spLocks/>
          </p:cNvSpPr>
          <p:nvPr/>
        </p:nvSpPr>
        <p:spPr>
          <a:xfrm>
            <a:off x="1290554" y="533400"/>
            <a:ext cx="76962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latin typeface="Arial Narrow" panose="020B0606020202030204" pitchFamily="34" charset="0"/>
              </a:rPr>
              <a:t>CHILD-TRAVEL REQUIREMENTS</a:t>
            </a:r>
          </a:p>
          <a:p>
            <a:pPr marL="457200" indent="-457200">
              <a:buFontTx/>
              <a:buChar char="-"/>
            </a:pPr>
            <a:r>
              <a:rPr lang="en-ZA" sz="2800" b="1" dirty="0" smtClean="0">
                <a:latin typeface="Arial Narrow" panose="020B0606020202030204" pitchFamily="34" charset="0"/>
              </a:rPr>
              <a:t>Foreign children –</a:t>
            </a:r>
          </a:p>
          <a:p>
            <a:r>
              <a:rPr lang="en-ZA" sz="2800" b="1" dirty="0" smtClean="0">
                <a:latin typeface="Arial Narrow" panose="020B0606020202030204" pitchFamily="34" charset="0"/>
              </a:rPr>
              <a:t>(Inbound travel)</a:t>
            </a:r>
            <a:endParaRPr lang="en-ZA" sz="3600" dirty="0">
              <a:latin typeface="Arial Narrow" panose="020B0606020202030204" pitchFamily="34" charset="0"/>
            </a:endParaRPr>
          </a:p>
        </p:txBody>
      </p:sp>
      <p:sp>
        <p:nvSpPr>
          <p:cNvPr id="5" name="Content Placeholder 4"/>
          <p:cNvSpPr>
            <a:spLocks noGrp="1"/>
          </p:cNvSpPr>
          <p:nvPr>
            <p:ph idx="1"/>
          </p:nvPr>
        </p:nvSpPr>
        <p:spPr>
          <a:xfrm>
            <a:off x="1828800" y="2133600"/>
            <a:ext cx="7086600" cy="1524000"/>
          </a:xfrm>
        </p:spPr>
        <p:txBody>
          <a:bodyPr>
            <a:noAutofit/>
          </a:bodyPr>
          <a:lstStyle/>
          <a:p>
            <a:pPr algn="just"/>
            <a:r>
              <a:rPr lang="en-ZA" sz="2400" b="1" dirty="0" smtClean="0">
                <a:latin typeface="Arial Narrow" panose="020B0606020202030204" pitchFamily="34" charset="0"/>
              </a:rPr>
              <a:t>Where visas are required</a:t>
            </a:r>
          </a:p>
          <a:p>
            <a:pPr lvl="1" algn="just"/>
            <a:r>
              <a:rPr lang="en-ZA" sz="2400" dirty="0">
                <a:latin typeface="Arial Narrow" panose="020B0606020202030204" pitchFamily="34" charset="0"/>
              </a:rPr>
              <a:t>p</a:t>
            </a:r>
            <a:r>
              <a:rPr lang="en-ZA" sz="2400" dirty="0" smtClean="0">
                <a:latin typeface="Arial Narrow" panose="020B0606020202030204" pitchFamily="34" charset="0"/>
              </a:rPr>
              <a:t>rovision of original birth certificates or certified copies of required documents continue during the visa application process.</a:t>
            </a:r>
          </a:p>
          <a:p>
            <a:pPr lvl="1" algn="just"/>
            <a:r>
              <a:rPr lang="en-ZA" sz="2400" dirty="0" smtClean="0">
                <a:latin typeface="Arial Narrow" panose="020B0606020202030204" pitchFamily="34" charset="0"/>
              </a:rPr>
              <a:t>this is in line with practise in many other countries.</a:t>
            </a:r>
          </a:p>
          <a:p>
            <a:pPr lvl="1" algn="just"/>
            <a:endParaRPr lang="en-ZA" sz="2000" dirty="0" smtClean="0">
              <a:latin typeface="Arial Narrow" panose="020B0606020202030204" pitchFamily="34" charset="0"/>
            </a:endParaRPr>
          </a:p>
          <a:p>
            <a:pPr algn="just"/>
            <a:r>
              <a:rPr lang="en-ZA" sz="2400" b="1" dirty="0" smtClean="0">
                <a:latin typeface="Arial Narrow" panose="020B0606020202030204" pitchFamily="34" charset="0"/>
              </a:rPr>
              <a:t>For children from visa-exempt countries</a:t>
            </a:r>
          </a:p>
          <a:p>
            <a:pPr lvl="1" algn="just"/>
            <a:r>
              <a:rPr lang="en-ZA" sz="2400" dirty="0" smtClean="0">
                <a:latin typeface="Arial Narrow" panose="020B0606020202030204" pitchFamily="34" charset="0"/>
              </a:rPr>
              <a:t>travellers will be strongly advised to bring along proof of the relation and consent from the absent parent/s or guardian/s</a:t>
            </a:r>
          </a:p>
        </p:txBody>
      </p:sp>
    </p:spTree>
    <p:extLst>
      <p:ext uri="{BB962C8B-B14F-4D97-AF65-F5344CB8AC3E}">
        <p14:creationId xmlns:p14="http://schemas.microsoft.com/office/powerpoint/2010/main" val="4138126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80000"/>
          </a:stretch>
        </a:blipFill>
        <a:effectLst/>
      </p:bgPr>
    </p:bg>
    <p:spTree>
      <p:nvGrpSpPr>
        <p:cNvPr id="1" name=""/>
        <p:cNvGrpSpPr/>
        <p:nvPr/>
      </p:nvGrpSpPr>
      <p:grpSpPr>
        <a:xfrm>
          <a:off x="0" y="0"/>
          <a:ext cx="0" cy="0"/>
          <a:chOff x="0" y="0"/>
          <a:chExt cx="0" cy="0"/>
        </a:xfrm>
      </p:grpSpPr>
      <p:sp>
        <p:nvSpPr>
          <p:cNvPr id="4" name="Rectangle 3"/>
          <p:cNvSpPr/>
          <p:nvPr/>
        </p:nvSpPr>
        <p:spPr>
          <a:xfrm>
            <a:off x="4896278" y="6253932"/>
            <a:ext cx="242375" cy="246221"/>
          </a:xfrm>
          <a:prstGeom prst="rect">
            <a:avLst/>
          </a:prstGeom>
        </p:spPr>
        <p:txBody>
          <a:bodyPr wrap="none">
            <a:spAutoFit/>
          </a:bodyPr>
          <a:lstStyle/>
          <a:p>
            <a:pPr algn="ctr"/>
            <a:r>
              <a:rPr lang="en-ZA" sz="1000" b="1" dirty="0">
                <a:solidFill>
                  <a:schemeClr val="bg1">
                    <a:lumMod val="65000"/>
                  </a:schemeClr>
                </a:solidFill>
                <a:latin typeface="Arial Narrow" pitchFamily="34" charset="0"/>
                <a:cs typeface="Arial" pitchFamily="34" charset="0"/>
              </a:rPr>
              <a:t>7</a:t>
            </a:r>
          </a:p>
        </p:txBody>
      </p:sp>
      <p:sp>
        <p:nvSpPr>
          <p:cNvPr id="6" name="Title 1"/>
          <p:cNvSpPr txBox="1">
            <a:spLocks/>
          </p:cNvSpPr>
          <p:nvPr/>
        </p:nvSpPr>
        <p:spPr>
          <a:xfrm>
            <a:off x="1290554" y="533400"/>
            <a:ext cx="76962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t>CHILD-TRAVEL REQUIREMENTS</a:t>
            </a:r>
          </a:p>
          <a:p>
            <a:r>
              <a:rPr lang="en-ZA" sz="2800" b="1" dirty="0"/>
              <a:t>- within 3 months -</a:t>
            </a:r>
            <a:endParaRPr lang="en-ZA" sz="3600" dirty="0"/>
          </a:p>
          <a:p>
            <a:endParaRPr lang="en-ZA" sz="2800" b="1" dirty="0" smtClean="0"/>
          </a:p>
        </p:txBody>
      </p:sp>
      <p:sp>
        <p:nvSpPr>
          <p:cNvPr id="5" name="Content Placeholder 4"/>
          <p:cNvSpPr>
            <a:spLocks noGrp="1"/>
          </p:cNvSpPr>
          <p:nvPr>
            <p:ph idx="1"/>
          </p:nvPr>
        </p:nvSpPr>
        <p:spPr>
          <a:xfrm>
            <a:off x="1752600" y="1600200"/>
            <a:ext cx="7086600" cy="1524000"/>
          </a:xfrm>
        </p:spPr>
        <p:txBody>
          <a:bodyPr>
            <a:noAutofit/>
          </a:bodyPr>
          <a:lstStyle/>
          <a:p>
            <a:pPr algn="just"/>
            <a:r>
              <a:rPr lang="en-ZA" sz="2400" b="1" dirty="0" smtClean="0">
                <a:latin typeface="Arial Narrow" panose="020B0606020202030204" pitchFamily="34" charset="0"/>
              </a:rPr>
              <a:t>School principals will issue letters confirming the permission for children to travel on school tours</a:t>
            </a:r>
          </a:p>
          <a:p>
            <a:pPr lvl="1" algn="just"/>
            <a:r>
              <a:rPr lang="en-ZA" sz="2400" dirty="0" smtClean="0">
                <a:latin typeface="Arial Narrow" panose="020B0606020202030204" pitchFamily="34" charset="0"/>
              </a:rPr>
              <a:t>this authority will also be extended to include registered sports bodies.</a:t>
            </a:r>
          </a:p>
          <a:p>
            <a:pPr marL="457200" lvl="1" indent="0" algn="just">
              <a:buNone/>
            </a:pPr>
            <a:endParaRPr lang="en-ZA" sz="2000" dirty="0" smtClean="0">
              <a:latin typeface="Arial Narrow" panose="020B0606020202030204" pitchFamily="34" charset="0"/>
            </a:endParaRPr>
          </a:p>
          <a:p>
            <a:pPr algn="just"/>
            <a:r>
              <a:rPr lang="en-ZA" sz="2400" dirty="0" smtClean="0">
                <a:latin typeface="Arial Narrow" panose="020B0606020202030204" pitchFamily="34" charset="0"/>
              </a:rPr>
              <a:t>Validity of the </a:t>
            </a:r>
            <a:r>
              <a:rPr lang="en-ZA" sz="2400" b="1" dirty="0" smtClean="0">
                <a:latin typeface="Arial Narrow" panose="020B0606020202030204" pitchFamily="34" charset="0"/>
              </a:rPr>
              <a:t>Parental Consent Affidavit </a:t>
            </a:r>
            <a:r>
              <a:rPr lang="en-ZA" sz="2400" dirty="0" smtClean="0">
                <a:latin typeface="Arial Narrow" panose="020B0606020202030204" pitchFamily="34" charset="0"/>
              </a:rPr>
              <a:t>will be extended to a period no longer than 6 months.</a:t>
            </a:r>
          </a:p>
        </p:txBody>
      </p:sp>
    </p:spTree>
    <p:extLst>
      <p:ext uri="{BB962C8B-B14F-4D97-AF65-F5344CB8AC3E}">
        <p14:creationId xmlns:p14="http://schemas.microsoft.com/office/powerpoint/2010/main" val="934368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80000"/>
          </a:stretch>
        </a:blipFill>
        <a:effectLst/>
      </p:bgPr>
    </p:bg>
    <p:spTree>
      <p:nvGrpSpPr>
        <p:cNvPr id="1" name=""/>
        <p:cNvGrpSpPr/>
        <p:nvPr/>
      </p:nvGrpSpPr>
      <p:grpSpPr>
        <a:xfrm>
          <a:off x="0" y="0"/>
          <a:ext cx="0" cy="0"/>
          <a:chOff x="0" y="0"/>
          <a:chExt cx="0" cy="0"/>
        </a:xfrm>
      </p:grpSpPr>
      <p:sp>
        <p:nvSpPr>
          <p:cNvPr id="4" name="Rectangle 3"/>
          <p:cNvSpPr/>
          <p:nvPr/>
        </p:nvSpPr>
        <p:spPr>
          <a:xfrm>
            <a:off x="4896278" y="6253932"/>
            <a:ext cx="242375" cy="246221"/>
          </a:xfrm>
          <a:prstGeom prst="rect">
            <a:avLst/>
          </a:prstGeom>
        </p:spPr>
        <p:txBody>
          <a:bodyPr wrap="none">
            <a:spAutoFit/>
          </a:bodyPr>
          <a:lstStyle/>
          <a:p>
            <a:pPr algn="ctr"/>
            <a:r>
              <a:rPr lang="en-ZA" sz="1000" b="1" dirty="0" smtClean="0">
                <a:solidFill>
                  <a:schemeClr val="bg1">
                    <a:lumMod val="65000"/>
                  </a:schemeClr>
                </a:solidFill>
                <a:latin typeface="Arial Narrow" pitchFamily="34" charset="0"/>
                <a:cs typeface="Arial" pitchFamily="34" charset="0"/>
              </a:rPr>
              <a:t>8</a:t>
            </a:r>
            <a:endParaRPr lang="en-ZA" sz="1000" b="1" dirty="0">
              <a:solidFill>
                <a:schemeClr val="bg1">
                  <a:lumMod val="65000"/>
                </a:schemeClr>
              </a:solidFill>
              <a:latin typeface="Arial Narrow" pitchFamily="34" charset="0"/>
              <a:cs typeface="Arial" pitchFamily="34" charset="0"/>
            </a:endParaRPr>
          </a:p>
        </p:txBody>
      </p:sp>
      <p:sp>
        <p:nvSpPr>
          <p:cNvPr id="6" name="Title 1"/>
          <p:cNvSpPr txBox="1">
            <a:spLocks/>
          </p:cNvSpPr>
          <p:nvPr/>
        </p:nvSpPr>
        <p:spPr>
          <a:xfrm>
            <a:off x="1290554" y="533400"/>
            <a:ext cx="76962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t>CHILD-TRAVEL REQUIREMENTS</a:t>
            </a:r>
          </a:p>
          <a:p>
            <a:r>
              <a:rPr lang="en-ZA" sz="2800" b="1" dirty="0"/>
              <a:t>- within 3 months to 1 year-</a:t>
            </a:r>
            <a:endParaRPr lang="en-ZA" sz="3600" dirty="0"/>
          </a:p>
          <a:p>
            <a:endParaRPr lang="en-ZA" sz="2800" b="1" dirty="0" smtClean="0"/>
          </a:p>
        </p:txBody>
      </p:sp>
      <p:sp>
        <p:nvSpPr>
          <p:cNvPr id="5" name="Content Placeholder 4"/>
          <p:cNvSpPr>
            <a:spLocks noGrp="1"/>
          </p:cNvSpPr>
          <p:nvPr>
            <p:ph idx="1"/>
          </p:nvPr>
        </p:nvSpPr>
        <p:spPr>
          <a:xfrm>
            <a:off x="1752600" y="1600200"/>
            <a:ext cx="7086600" cy="1524000"/>
          </a:xfrm>
        </p:spPr>
        <p:txBody>
          <a:bodyPr>
            <a:noAutofit/>
          </a:bodyPr>
          <a:lstStyle/>
          <a:p>
            <a:pPr algn="just"/>
            <a:r>
              <a:rPr lang="en-ZA" sz="2400" dirty="0" smtClean="0">
                <a:latin typeface="Arial Narrow" panose="020B0606020202030204" pitchFamily="34" charset="0"/>
              </a:rPr>
              <a:t>Term</a:t>
            </a:r>
            <a:r>
              <a:rPr lang="en-ZA" sz="2400" b="1" dirty="0" smtClean="0">
                <a:latin typeface="Arial Narrow" panose="020B0606020202030204" pitchFamily="34" charset="0"/>
              </a:rPr>
              <a:t> ‘Unabridged Birth Certificate’ </a:t>
            </a:r>
            <a:r>
              <a:rPr lang="en-ZA" sz="2400" dirty="0" smtClean="0">
                <a:latin typeface="Arial Narrow" panose="020B0606020202030204" pitchFamily="34" charset="0"/>
              </a:rPr>
              <a:t>will be changed to </a:t>
            </a:r>
            <a:r>
              <a:rPr lang="en-ZA" sz="2400" b="1" dirty="0" smtClean="0">
                <a:latin typeface="Arial Narrow" panose="020B0606020202030204" pitchFamily="34" charset="0"/>
              </a:rPr>
              <a:t>‘Birth Certificate containing parental details’</a:t>
            </a:r>
          </a:p>
          <a:p>
            <a:pPr marL="0" indent="0" algn="just">
              <a:buNone/>
            </a:pPr>
            <a:endParaRPr lang="en-ZA" sz="2400" b="1" dirty="0" smtClean="0">
              <a:latin typeface="Arial Narrow" panose="020B0606020202030204" pitchFamily="34" charset="0"/>
            </a:endParaRPr>
          </a:p>
          <a:p>
            <a:pPr algn="just"/>
            <a:r>
              <a:rPr lang="en-ZA" sz="2400" b="1" dirty="0" smtClean="0">
                <a:latin typeface="Arial Narrow" panose="020B0606020202030204" pitchFamily="34" charset="0"/>
              </a:rPr>
              <a:t>Details of parents will be printed in </a:t>
            </a:r>
            <a:r>
              <a:rPr lang="en-ZA" sz="2400" b="1" dirty="0" smtClean="0">
                <a:latin typeface="Arial Narrow" panose="020B0606020202030204" pitchFamily="34" charset="0"/>
              </a:rPr>
              <a:t>SA passports</a:t>
            </a:r>
            <a:endParaRPr lang="en-ZA" sz="2400" b="1" dirty="0" smtClean="0">
              <a:latin typeface="Arial Narrow" panose="020B0606020202030204" pitchFamily="34" charset="0"/>
            </a:endParaRPr>
          </a:p>
          <a:p>
            <a:pPr lvl="1" algn="just"/>
            <a:r>
              <a:rPr lang="en-ZA" sz="2400" dirty="0">
                <a:latin typeface="Arial Narrow" panose="020B0606020202030204" pitchFamily="34" charset="0"/>
              </a:rPr>
              <a:t>p</a:t>
            </a:r>
            <a:r>
              <a:rPr lang="en-ZA" sz="2400" dirty="0" smtClean="0">
                <a:latin typeface="Arial Narrow" panose="020B0606020202030204" pitchFamily="34" charset="0"/>
              </a:rPr>
              <a:t>arents whose particulars are printed would not be required to carry birth certificates</a:t>
            </a:r>
          </a:p>
        </p:txBody>
      </p:sp>
    </p:spTree>
    <p:extLst>
      <p:ext uri="{BB962C8B-B14F-4D97-AF65-F5344CB8AC3E}">
        <p14:creationId xmlns:p14="http://schemas.microsoft.com/office/powerpoint/2010/main" val="4234706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80000"/>
          </a:stretch>
        </a:blipFill>
        <a:effectLst/>
      </p:bgPr>
    </p:bg>
    <p:spTree>
      <p:nvGrpSpPr>
        <p:cNvPr id="1" name=""/>
        <p:cNvGrpSpPr/>
        <p:nvPr/>
      </p:nvGrpSpPr>
      <p:grpSpPr>
        <a:xfrm>
          <a:off x="0" y="0"/>
          <a:ext cx="0" cy="0"/>
          <a:chOff x="0" y="0"/>
          <a:chExt cx="0" cy="0"/>
        </a:xfrm>
      </p:grpSpPr>
      <p:sp>
        <p:nvSpPr>
          <p:cNvPr id="4" name="Rectangle 3"/>
          <p:cNvSpPr/>
          <p:nvPr/>
        </p:nvSpPr>
        <p:spPr>
          <a:xfrm>
            <a:off x="4896278" y="6253932"/>
            <a:ext cx="242375" cy="246221"/>
          </a:xfrm>
          <a:prstGeom prst="rect">
            <a:avLst/>
          </a:prstGeom>
        </p:spPr>
        <p:txBody>
          <a:bodyPr wrap="none">
            <a:spAutoFit/>
          </a:bodyPr>
          <a:lstStyle/>
          <a:p>
            <a:pPr algn="ctr"/>
            <a:r>
              <a:rPr lang="en-ZA" sz="1000" b="1" dirty="0">
                <a:solidFill>
                  <a:schemeClr val="bg1">
                    <a:lumMod val="65000"/>
                  </a:schemeClr>
                </a:solidFill>
                <a:latin typeface="Arial Narrow" pitchFamily="34" charset="0"/>
                <a:cs typeface="Arial" pitchFamily="34" charset="0"/>
              </a:rPr>
              <a:t>9</a:t>
            </a:r>
          </a:p>
        </p:txBody>
      </p:sp>
      <p:sp>
        <p:nvSpPr>
          <p:cNvPr id="6" name="Title 1"/>
          <p:cNvSpPr txBox="1">
            <a:spLocks/>
          </p:cNvSpPr>
          <p:nvPr/>
        </p:nvSpPr>
        <p:spPr>
          <a:xfrm>
            <a:off x="1290554" y="152400"/>
            <a:ext cx="7696200" cy="38100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t>GENERAL</a:t>
            </a:r>
            <a:endParaRPr lang="en-ZA" sz="3600" dirty="0"/>
          </a:p>
          <a:p>
            <a:endParaRPr lang="en-ZA" sz="2800" b="1" dirty="0" smtClean="0"/>
          </a:p>
        </p:txBody>
      </p:sp>
      <p:sp>
        <p:nvSpPr>
          <p:cNvPr id="5" name="Content Placeholder 4"/>
          <p:cNvSpPr>
            <a:spLocks noGrp="1"/>
          </p:cNvSpPr>
          <p:nvPr>
            <p:ph idx="1"/>
          </p:nvPr>
        </p:nvSpPr>
        <p:spPr>
          <a:xfrm>
            <a:off x="1524000" y="381000"/>
            <a:ext cx="7462754" cy="6324600"/>
          </a:xfrm>
        </p:spPr>
        <p:txBody>
          <a:bodyPr>
            <a:noAutofit/>
          </a:bodyPr>
          <a:lstStyle/>
          <a:p>
            <a:pPr algn="just">
              <a:spcBef>
                <a:spcPts val="600"/>
              </a:spcBef>
            </a:pPr>
            <a:r>
              <a:rPr lang="en-ZA" sz="2300" dirty="0" err="1" smtClean="0">
                <a:latin typeface="Arial Narrow" panose="020B0606020202030204" pitchFamily="34" charset="0"/>
              </a:rPr>
              <a:t>DHA</a:t>
            </a:r>
            <a:r>
              <a:rPr lang="en-ZA" sz="2300" dirty="0" smtClean="0">
                <a:latin typeface="Arial Narrow" panose="020B0606020202030204" pitchFamily="34" charset="0"/>
              </a:rPr>
              <a:t> to also consider the introduction of visas on arrival for nationals of visa requiring countries who hold valid visas for the UK, US and Canada (and other countries with stringent visa requirements)</a:t>
            </a:r>
          </a:p>
          <a:p>
            <a:pPr marL="0" indent="0" algn="just">
              <a:spcBef>
                <a:spcPts val="0"/>
              </a:spcBef>
              <a:buNone/>
            </a:pPr>
            <a:endParaRPr lang="en-ZA" sz="2300" dirty="0" smtClean="0">
              <a:latin typeface="Arial Narrow" panose="020B0606020202030204" pitchFamily="34" charset="0"/>
            </a:endParaRPr>
          </a:p>
          <a:p>
            <a:pPr algn="just"/>
            <a:r>
              <a:rPr lang="en-ZA" sz="2300" dirty="0" smtClean="0">
                <a:latin typeface="Arial Narrow" panose="020B0606020202030204" pitchFamily="34" charset="0"/>
              </a:rPr>
              <a:t>Other </a:t>
            </a:r>
            <a:r>
              <a:rPr lang="en-ZA" sz="2300" dirty="0" smtClean="0">
                <a:latin typeface="Arial Narrow" panose="020B0606020202030204" pitchFamily="34" charset="0"/>
              </a:rPr>
              <a:t>administrative issues affecting relevant departments will be resolved through inter-departmental engagements</a:t>
            </a:r>
            <a:r>
              <a:rPr lang="en-ZA" sz="2300" dirty="0" smtClean="0">
                <a:latin typeface="Arial Narrow" panose="020B0606020202030204" pitchFamily="34" charset="0"/>
              </a:rPr>
              <a:t>;</a:t>
            </a:r>
          </a:p>
          <a:p>
            <a:pPr marL="0" indent="0" algn="just">
              <a:spcBef>
                <a:spcPts val="0"/>
              </a:spcBef>
              <a:buNone/>
            </a:pPr>
            <a:endParaRPr lang="en-ZA" sz="2300" dirty="0" smtClean="0">
              <a:latin typeface="Arial Narrow" panose="020B0606020202030204" pitchFamily="34" charset="0"/>
            </a:endParaRPr>
          </a:p>
          <a:p>
            <a:pPr algn="just"/>
            <a:r>
              <a:rPr lang="en-ZA" sz="2300" dirty="0" err="1" smtClean="0">
                <a:latin typeface="Arial Narrow" panose="020B0606020202030204" pitchFamily="34" charset="0"/>
              </a:rPr>
              <a:t>DHA</a:t>
            </a:r>
            <a:r>
              <a:rPr lang="en-ZA" sz="2300" dirty="0" smtClean="0">
                <a:latin typeface="Arial Narrow" panose="020B0606020202030204" pitchFamily="34" charset="0"/>
              </a:rPr>
              <a:t> </a:t>
            </a:r>
            <a:r>
              <a:rPr lang="en-ZA" sz="2300" dirty="0" smtClean="0">
                <a:latin typeface="Arial Narrow" panose="020B0606020202030204" pitchFamily="34" charset="0"/>
              </a:rPr>
              <a:t>should facilitate the legal instruments to implement the recommendations</a:t>
            </a:r>
            <a:r>
              <a:rPr lang="en-ZA" sz="2300" dirty="0" smtClean="0">
                <a:latin typeface="Arial Narrow" panose="020B0606020202030204" pitchFamily="34" charset="0"/>
              </a:rPr>
              <a:t>;</a:t>
            </a:r>
          </a:p>
          <a:p>
            <a:pPr algn="just">
              <a:spcBef>
                <a:spcPts val="0"/>
              </a:spcBef>
            </a:pPr>
            <a:endParaRPr lang="en-ZA" sz="2300" dirty="0" smtClean="0">
              <a:latin typeface="Arial Narrow" panose="020B0606020202030204" pitchFamily="34" charset="0"/>
            </a:endParaRPr>
          </a:p>
          <a:p>
            <a:pPr algn="just"/>
            <a:r>
              <a:rPr lang="en-ZA" sz="2300" dirty="0" smtClean="0">
                <a:latin typeface="Arial Narrow" panose="020B0606020202030204" pitchFamily="34" charset="0"/>
              </a:rPr>
              <a:t>Relevant departments </a:t>
            </a:r>
            <a:r>
              <a:rPr lang="en-ZA" sz="2300" dirty="0" smtClean="0">
                <a:latin typeface="Arial Narrow" panose="020B0606020202030204" pitchFamily="34" charset="0"/>
              </a:rPr>
              <a:t>to engage their relevant stakeholders to present the approved recommendations</a:t>
            </a:r>
            <a:r>
              <a:rPr lang="en-ZA" sz="2300" dirty="0" smtClean="0">
                <a:latin typeface="Arial Narrow" panose="020B0606020202030204" pitchFamily="34" charset="0"/>
              </a:rPr>
              <a:t>;</a:t>
            </a:r>
          </a:p>
          <a:p>
            <a:pPr marL="0" indent="0" algn="just">
              <a:spcBef>
                <a:spcPts val="0"/>
              </a:spcBef>
              <a:buNone/>
            </a:pPr>
            <a:endParaRPr lang="en-ZA" sz="2300" dirty="0" smtClean="0">
              <a:latin typeface="Arial Narrow" panose="020B0606020202030204" pitchFamily="34" charset="0"/>
            </a:endParaRPr>
          </a:p>
          <a:p>
            <a:pPr algn="just"/>
            <a:r>
              <a:rPr lang="en-ZA" sz="2300" dirty="0" smtClean="0">
                <a:latin typeface="Arial Narrow" panose="020B0606020202030204" pitchFamily="34" charset="0"/>
              </a:rPr>
              <a:t>Cabinet </a:t>
            </a:r>
            <a:r>
              <a:rPr lang="en-ZA" sz="2300" dirty="0" smtClean="0">
                <a:latin typeface="Arial Narrow" panose="020B0606020202030204" pitchFamily="34" charset="0"/>
              </a:rPr>
              <a:t>extended the life of the IMC to deal with issues that may arise whilst implementing the Cabinet decision</a:t>
            </a:r>
            <a:r>
              <a:rPr lang="en-ZA" sz="2400" dirty="0" smtClean="0">
                <a:latin typeface="Arial Narrow" panose="020B0606020202030204" pitchFamily="34" charset="0"/>
              </a:rPr>
              <a:t>.</a:t>
            </a:r>
            <a:endParaRPr lang="en-ZA" sz="2000" dirty="0" smtClean="0">
              <a:latin typeface="Arial Narrow" panose="020B0606020202030204" pitchFamily="34" charset="0"/>
            </a:endParaRPr>
          </a:p>
        </p:txBody>
      </p:sp>
    </p:spTree>
    <p:extLst>
      <p:ext uri="{BB962C8B-B14F-4D97-AF65-F5344CB8AC3E}">
        <p14:creationId xmlns:p14="http://schemas.microsoft.com/office/powerpoint/2010/main" val="2589024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TotalTime>
  <Words>554</Words>
  <Application>Microsoft Office PowerPoint</Application>
  <PresentationFormat>On-screen Show (4:3)</PresentationFormat>
  <Paragraphs>94</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Gill Sans MT</vt:lpstr>
      <vt:lpstr>Office Theme</vt:lpstr>
      <vt:lpstr>   Immigration Inter-Ministerial Committee (IMC) outcomes. Presentation to the Portfolio Committee on Tourism  6 November 2015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NDeGroote</dc:creator>
  <cp:lastModifiedBy>PvanNiekerk</cp:lastModifiedBy>
  <cp:revision>181</cp:revision>
  <cp:lastPrinted>2015-11-05T13:50:42Z</cp:lastPrinted>
  <dcterms:created xsi:type="dcterms:W3CDTF">2013-05-24T14:21:56Z</dcterms:created>
  <dcterms:modified xsi:type="dcterms:W3CDTF">2015-11-05T13:54:37Z</dcterms:modified>
</cp:coreProperties>
</file>