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charts/chart7.xml" ContentType="application/vnd.openxmlformats-officedocument.drawingml.chart+xml"/>
  <Override PartName="/ppt/diagrams/layout1.xml" ContentType="application/vnd.openxmlformats-officedocument.drawingml.diagramLayout+xml"/>
  <Override PartName="/ppt/diagrams/data2.xml" ContentType="application/vnd.openxmlformats-officedocument.drawingml.diagramData+xml"/>
  <Override PartName="/ppt/charts/chart3.xml" ContentType="application/vnd.openxmlformats-officedocument.drawingml.chart+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colors16.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12.xml" ContentType="application/vnd.openxmlformats-officedocument.drawingml.diagramColors+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charts/chart8.xml" ContentType="application/vnd.openxmlformats-officedocument.drawingml.chart+xml"/>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charts/chart4.xml" ContentType="application/vnd.openxmlformats-officedocument.drawingml.chart+xml"/>
  <Override PartName="/ppt/diagrams/layout14.xml" ContentType="application/vnd.openxmlformats-officedocument.drawingml.diagramLayout+xml"/>
  <Override PartName="/ppt/slides/slide4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diagrams/data11.xml" ContentType="application/vnd.openxmlformats-officedocument.drawingml.diagramData+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diagrams/layout11.xml" ContentType="application/vnd.openxmlformats-officedocument.drawingml.diagramLayout+xml"/>
  <Override PartName="/ppt/diagrams/colors14.xml" ContentType="application/vnd.openxmlformats-officedocument.drawingml.diagramColor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1.xml" ContentType="application/vnd.openxmlformats-officedocument.presentationml.notesSlid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charts/chart6.xml" ContentType="application/vnd.openxmlformats-officedocument.drawingml.chart+xml"/>
  <Override PartName="/ppt/diagrams/quickStyle12.xml" ContentType="application/vnd.openxmlformats-officedocument.drawingml.diagramStyle+xml"/>
  <Override PartName="/ppt/diagrams/layout16.xml" ContentType="application/vnd.openxmlformats-officedocument.drawingml.diagramLayout+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charts/chart2.xml" ContentType="application/vnd.openxmlformats-officedocument.drawingml.chart+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80"/>
  </p:notesMasterIdLst>
  <p:handoutMasterIdLst>
    <p:handoutMasterId r:id="rId81"/>
  </p:handoutMasterIdLst>
  <p:sldIdLst>
    <p:sldId id="420" r:id="rId3"/>
    <p:sldId id="421" r:id="rId4"/>
    <p:sldId id="456" r:id="rId5"/>
    <p:sldId id="422" r:id="rId6"/>
    <p:sldId id="423" r:id="rId7"/>
    <p:sldId id="424" r:id="rId8"/>
    <p:sldId id="425" r:id="rId9"/>
    <p:sldId id="426" r:id="rId10"/>
    <p:sldId id="427" r:id="rId11"/>
    <p:sldId id="464" r:id="rId12"/>
    <p:sldId id="428" r:id="rId13"/>
    <p:sldId id="267" r:id="rId14"/>
    <p:sldId id="430" r:id="rId15"/>
    <p:sldId id="431" r:id="rId16"/>
    <p:sldId id="432" r:id="rId17"/>
    <p:sldId id="433" r:id="rId18"/>
    <p:sldId id="465" r:id="rId19"/>
    <p:sldId id="419" r:id="rId20"/>
    <p:sldId id="444" r:id="rId21"/>
    <p:sldId id="478" r:id="rId22"/>
    <p:sldId id="382" r:id="rId23"/>
    <p:sldId id="466" r:id="rId24"/>
    <p:sldId id="479" r:id="rId25"/>
    <p:sldId id="443" r:id="rId26"/>
    <p:sldId id="467" r:id="rId27"/>
    <p:sldId id="481" r:id="rId28"/>
    <p:sldId id="331" r:id="rId29"/>
    <p:sldId id="449" r:id="rId30"/>
    <p:sldId id="451" r:id="rId31"/>
    <p:sldId id="450" r:id="rId32"/>
    <p:sldId id="493" r:id="rId33"/>
    <p:sldId id="472" r:id="rId34"/>
    <p:sldId id="473" r:id="rId35"/>
    <p:sldId id="474" r:id="rId36"/>
    <p:sldId id="475" r:id="rId37"/>
    <p:sldId id="476" r:id="rId38"/>
    <p:sldId id="477" r:id="rId39"/>
    <p:sldId id="468" r:id="rId40"/>
    <p:sldId id="483" r:id="rId41"/>
    <p:sldId id="485" r:id="rId42"/>
    <p:sldId id="486" r:id="rId43"/>
    <p:sldId id="488" r:id="rId44"/>
    <p:sldId id="490" r:id="rId45"/>
    <p:sldId id="482" r:id="rId46"/>
    <p:sldId id="463" r:id="rId47"/>
    <p:sldId id="448" r:id="rId48"/>
    <p:sldId id="403" r:id="rId49"/>
    <p:sldId id="434" r:id="rId50"/>
    <p:sldId id="305" r:id="rId51"/>
    <p:sldId id="404" r:id="rId52"/>
    <p:sldId id="445" r:id="rId53"/>
    <p:sldId id="387" r:id="rId54"/>
    <p:sldId id="405" r:id="rId55"/>
    <p:sldId id="344" r:id="rId56"/>
    <p:sldId id="389" r:id="rId57"/>
    <p:sldId id="390" r:id="rId58"/>
    <p:sldId id="438" r:id="rId59"/>
    <p:sldId id="439" r:id="rId60"/>
    <p:sldId id="360" r:id="rId61"/>
    <p:sldId id="446" r:id="rId62"/>
    <p:sldId id="447" r:id="rId63"/>
    <p:sldId id="368" r:id="rId64"/>
    <p:sldId id="397" r:id="rId65"/>
    <p:sldId id="441" r:id="rId66"/>
    <p:sldId id="292" r:id="rId67"/>
    <p:sldId id="480" r:id="rId68"/>
    <p:sldId id="442" r:id="rId69"/>
    <p:sldId id="295" r:id="rId70"/>
    <p:sldId id="414" r:id="rId71"/>
    <p:sldId id="469" r:id="rId72"/>
    <p:sldId id="452" r:id="rId73"/>
    <p:sldId id="453" r:id="rId74"/>
    <p:sldId id="454" r:id="rId75"/>
    <p:sldId id="383" r:id="rId76"/>
    <p:sldId id="455" r:id="rId77"/>
    <p:sldId id="301" r:id="rId78"/>
    <p:sldId id="429" r:id="rId79"/>
  </p:sldIdLst>
  <p:sldSz cx="9144000" cy="6858000" type="screen4x3"/>
  <p:notesSz cx="9926638" cy="6797675"/>
  <p:custDataLst>
    <p:tags r:id="rId82"/>
  </p:custDataLst>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F9900"/>
    <a:srgbClr val="0E66B1"/>
    <a:srgbClr val="8EAED9"/>
    <a:srgbClr val="F36403"/>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750" autoAdjust="0"/>
    <p:restoredTop sz="99462" autoAdjust="0"/>
  </p:normalViewPr>
  <p:slideViewPr>
    <p:cSldViewPr snapToObjects="1">
      <p:cViewPr>
        <p:scale>
          <a:sx n="86" d="100"/>
          <a:sy n="86" d="100"/>
        </p:scale>
        <p:origin x="-1824" y="-192"/>
      </p:cViewPr>
      <p:guideLst>
        <p:guide orient="horz" pos="999"/>
        <p:guide/>
      </p:guideLst>
    </p:cSldViewPr>
  </p:slideViewPr>
  <p:outlineViewPr>
    <p:cViewPr>
      <p:scale>
        <a:sx n="33" d="100"/>
        <a:sy n="33" d="100"/>
      </p:scale>
      <p:origin x="0" y="22416"/>
    </p:cViewPr>
  </p:outlineViewPr>
  <p:notesTextViewPr>
    <p:cViewPr>
      <p:scale>
        <a:sx n="100" d="100"/>
        <a:sy n="100" d="100"/>
      </p:scale>
      <p:origin x="0" y="0"/>
    </p:cViewPr>
  </p:notesTextViewPr>
  <p:sorterViewPr>
    <p:cViewPr>
      <p:scale>
        <a:sx n="66" d="100"/>
        <a:sy n="66" d="100"/>
      </p:scale>
      <p:origin x="0" y="522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gs" Target="tags/tag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inahm\Documents\DST%202015\M&amp;E%20FILE\QUARTERLY%20REPORTS\Analysis%20for%20Reporting\Analysis%20of%20the%20Annual%20Report%20Final%2022%20July%20201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LuckyS\Documents\GRAPHS%20PERFOMANCE%20INFORMATION\Comparative%20DST%20performanc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sinahm\Documents\DST%202015\M&amp;E%20FILE\QUARTERLY%20REPORTS\Analysis%20for%20Reporting\Analysis%20of%20the%20Annual%20Report%20Final%2022%20July%202015.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sinahm\Documents\DST%202015\M&amp;E%20FILE\QUARTERLY%20REPORTS\Analysis%20for%20Reporting\Analysis%20of%20the%20Annual%20Report%20Final%2022%20July%202015.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sinahm\Documents\DST%202015\M&amp;E%20FILE\QUARTERLY%20REPORTS\Analysis%20for%20Reporting\Analysis%20of%20the%20Annual%20Report%20Final%2022%20July%202015.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sinahm\Documents\DST%202015\M&amp;E%20FILE\QUARTERLY%20REPORTS\Analysis%20for%20Reporting\Analysis%20of%20the%20Annual%20Report%20Final%2022%20July%202015.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andriess\Documents\Quarter%204%20workings%20201415.xlsm"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GB"/>
  <c:style val="26"/>
  <c:chart>
    <c:view3D>
      <c:rotX val="30"/>
      <c:perspective val="30"/>
    </c:view3D>
    <c:plotArea>
      <c:layout>
        <c:manualLayout>
          <c:layoutTarget val="inner"/>
          <c:xMode val="edge"/>
          <c:yMode val="edge"/>
          <c:x val="0.30725272188198732"/>
          <c:y val="2.4232994990664612E-3"/>
          <c:w val="0.65308240983765287"/>
          <c:h val="0.87730568414591503"/>
        </c:manualLayout>
      </c:layout>
      <c:pie3DChart>
        <c:varyColors val="1"/>
      </c:pie3DChart>
    </c:plotArea>
    <c:legend>
      <c:legendPos val="r"/>
      <c:txPr>
        <a:bodyPr/>
        <a:lstStyle/>
        <a:p>
          <a:pPr>
            <a:defRPr lang="en-ZA" b="1"/>
          </a:pPr>
          <a:endParaRPr lang="en-US"/>
        </a:p>
      </c:txPr>
    </c:legend>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GB"/>
  <c:style val="26"/>
  <c:chart>
    <c:plotArea>
      <c:layout/>
      <c:barChart>
        <c:barDir val="bar"/>
        <c:grouping val="stacked"/>
        <c:ser>
          <c:idx val="1"/>
          <c:order val="1"/>
          <c:cat>
            <c:multiLvlStrRef>
              <c:f>Sheet1!$A$1:$D$1</c:f>
            </c:multiLvlStrRef>
          </c:cat>
          <c:val>
            <c:numRef>
              <c:f>Sheet1!$A$2:$D$2</c:f>
            </c:numRef>
          </c:val>
        </c:ser>
        <c:ser>
          <c:idx val="0"/>
          <c:order val="0"/>
          <c:spPr>
            <a:solidFill>
              <a:schemeClr val="tx2">
                <a:lumMod val="60000"/>
                <a:lumOff val="40000"/>
              </a:schemeClr>
            </a:solidFill>
          </c:spPr>
          <c:dLbls>
            <c:dLbl>
              <c:idx val="0"/>
              <c:showVal val="1"/>
            </c:dLbl>
            <c:dLbl>
              <c:idx val="1"/>
              <c:showVal val="1"/>
            </c:dLbl>
            <c:dLbl>
              <c:idx val="2"/>
              <c:showVal val="1"/>
            </c:dLbl>
            <c:dLbl>
              <c:idx val="3"/>
              <c:showVal val="1"/>
            </c:dLbl>
            <c:delete val="1"/>
          </c:dLbls>
          <c:cat>
            <c:strRef>
              <c:f>'[Comparative DST performance.xlsx]Sheet1'!$A$1:$D$1</c:f>
              <c:strCache>
                <c:ptCount val="4"/>
                <c:pt idx="0">
                  <c:v>2011/12</c:v>
                </c:pt>
                <c:pt idx="1">
                  <c:v>2012/13</c:v>
                </c:pt>
                <c:pt idx="2">
                  <c:v>2013/14</c:v>
                </c:pt>
                <c:pt idx="3">
                  <c:v>2014/15</c:v>
                </c:pt>
              </c:strCache>
            </c:strRef>
          </c:cat>
          <c:val>
            <c:numRef>
              <c:f>'[Comparative DST performance.xlsx]Sheet1'!$A$2:$D$2</c:f>
              <c:numCache>
                <c:formatCode>0%</c:formatCode>
                <c:ptCount val="4"/>
                <c:pt idx="0">
                  <c:v>0.6700000000000047</c:v>
                </c:pt>
                <c:pt idx="1">
                  <c:v>0.71000000000000163</c:v>
                </c:pt>
                <c:pt idx="2">
                  <c:v>0.77000000000000124</c:v>
                </c:pt>
                <c:pt idx="3">
                  <c:v>0.85000000000000164</c:v>
                </c:pt>
              </c:numCache>
            </c:numRef>
          </c:val>
        </c:ser>
        <c:overlap val="100"/>
        <c:axId val="54037888"/>
        <c:axId val="54056064"/>
      </c:barChart>
      <c:catAx>
        <c:axId val="54037888"/>
        <c:scaling>
          <c:orientation val="minMax"/>
        </c:scaling>
        <c:axPos val="l"/>
        <c:tickLblPos val="nextTo"/>
        <c:txPr>
          <a:bodyPr/>
          <a:lstStyle/>
          <a:p>
            <a:pPr>
              <a:defRPr lang="en-ZA" sz="1600" b="1">
                <a:latin typeface="Arial" pitchFamily="34" charset="0"/>
                <a:cs typeface="Arial" pitchFamily="34" charset="0"/>
              </a:defRPr>
            </a:pPr>
            <a:endParaRPr lang="en-US"/>
          </a:p>
        </c:txPr>
        <c:crossAx val="54056064"/>
        <c:crosses val="autoZero"/>
        <c:auto val="1"/>
        <c:lblAlgn val="ctr"/>
        <c:lblOffset val="100"/>
      </c:catAx>
      <c:valAx>
        <c:axId val="54056064"/>
        <c:scaling>
          <c:orientation val="minMax"/>
        </c:scaling>
        <c:axPos val="b"/>
        <c:majorGridlines/>
        <c:numFmt formatCode="0%" sourceLinked="1"/>
        <c:tickLblPos val="nextTo"/>
        <c:txPr>
          <a:bodyPr/>
          <a:lstStyle/>
          <a:p>
            <a:pPr>
              <a:defRPr lang="en-ZA" sz="1400" b="1">
                <a:latin typeface="Arial" pitchFamily="34" charset="0"/>
                <a:cs typeface="Arial" pitchFamily="34" charset="0"/>
              </a:defRPr>
            </a:pPr>
            <a:endParaRPr lang="en-US"/>
          </a:p>
        </c:txPr>
        <c:crossAx val="54037888"/>
        <c:crosses val="autoZero"/>
        <c:crossBetween val="between"/>
      </c:valAx>
    </c:plotArea>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GB"/>
  <c:style val="26"/>
  <c:chart>
    <c:view3D>
      <c:rotX val="30"/>
      <c:perspective val="30"/>
    </c:view3D>
    <c:plotArea>
      <c:layout>
        <c:manualLayout>
          <c:layoutTarget val="inner"/>
          <c:xMode val="edge"/>
          <c:yMode val="edge"/>
          <c:x val="0.30725272188198732"/>
          <c:y val="2.4232994990664482E-3"/>
          <c:w val="0.65308240983765353"/>
          <c:h val="0.8773056841459147"/>
        </c:manualLayout>
      </c:layout>
      <c:pie3DChart>
        <c:varyColors val="1"/>
      </c:pie3DChart>
    </c:plotArea>
    <c:legend>
      <c:legendPos val="r"/>
      <c:txPr>
        <a:bodyPr/>
        <a:lstStyle/>
        <a:p>
          <a:pPr>
            <a:defRPr b="1"/>
          </a:pPr>
          <a:endParaRPr lang="en-US"/>
        </a:p>
      </c:txPr>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GB"/>
  <c:style val="26"/>
  <c:chart>
    <c:view3D>
      <c:rotX val="30"/>
      <c:perspective val="30"/>
    </c:view3D>
    <c:plotArea>
      <c:layout>
        <c:manualLayout>
          <c:layoutTarget val="inner"/>
          <c:xMode val="edge"/>
          <c:yMode val="edge"/>
          <c:x val="6.4968722659667591E-2"/>
          <c:y val="8.5648148148148348E-2"/>
          <c:w val="0.64845275590551177"/>
          <c:h val="0.87037037037037712"/>
        </c:manualLayout>
      </c:layout>
      <c:pie3DChart>
        <c:varyColors val="1"/>
        <c:ser>
          <c:idx val="0"/>
          <c:order val="0"/>
          <c:explosion val="25"/>
          <c:dPt>
            <c:idx val="0"/>
            <c:spPr>
              <a:solidFill>
                <a:srgbClr val="00B0F0"/>
              </a:solidFill>
            </c:spPr>
          </c:dPt>
          <c:dPt>
            <c:idx val="1"/>
            <c:spPr>
              <a:solidFill>
                <a:srgbClr val="FFC000"/>
              </a:solidFill>
            </c:spPr>
          </c:dPt>
          <c:dPt>
            <c:idx val="2"/>
            <c:spPr>
              <a:solidFill>
                <a:srgbClr val="FF0000"/>
              </a:solidFill>
            </c:spPr>
          </c:dPt>
          <c:dLbls>
            <c:dLbl>
              <c:idx val="0"/>
              <c:tx>
                <c:rich>
                  <a:bodyPr/>
                  <a:lstStyle/>
                  <a:p>
                    <a:r>
                      <a:rPr lang="en-US" dirty="0"/>
                      <a:t>55(85%)</a:t>
                    </a:r>
                  </a:p>
                </c:rich>
              </c:tx>
              <c:showVal val="1"/>
            </c:dLbl>
            <c:dLbl>
              <c:idx val="1"/>
              <c:tx>
                <c:rich>
                  <a:bodyPr/>
                  <a:lstStyle/>
                  <a:p>
                    <a:r>
                      <a:rPr lang="en-US" dirty="0"/>
                      <a:t>6(9%)</a:t>
                    </a:r>
                  </a:p>
                </c:rich>
              </c:tx>
              <c:showVal val="1"/>
            </c:dLbl>
            <c:dLbl>
              <c:idx val="2"/>
              <c:tx>
                <c:rich>
                  <a:bodyPr/>
                  <a:lstStyle/>
                  <a:p>
                    <a:r>
                      <a:rPr lang="en-US" dirty="0"/>
                      <a:t>4(6%)</a:t>
                    </a:r>
                  </a:p>
                </c:rich>
              </c:tx>
              <c:showVal val="1"/>
            </c:dLbl>
            <c:txPr>
              <a:bodyPr/>
              <a:lstStyle/>
              <a:p>
                <a:pPr>
                  <a:defRPr b="1"/>
                </a:pPr>
                <a:endParaRPr lang="en-US"/>
              </a:p>
            </c:txPr>
            <c:showVal val="1"/>
            <c:showLeaderLines val="1"/>
          </c:dLbls>
          <c:cat>
            <c:strRef>
              <c:f>'AUDIT PIE CHART'!$B$5:$B$7</c:f>
              <c:strCache>
                <c:ptCount val="3"/>
                <c:pt idx="0">
                  <c:v>Achieved</c:v>
                </c:pt>
                <c:pt idx="1">
                  <c:v>Partially Achieved </c:v>
                </c:pt>
                <c:pt idx="2">
                  <c:v>Not Achieved</c:v>
                </c:pt>
              </c:strCache>
            </c:strRef>
          </c:cat>
          <c:val>
            <c:numRef>
              <c:f>'AUDIT PIE CHART'!$C$5:$C$7</c:f>
              <c:numCache>
                <c:formatCode>General</c:formatCode>
                <c:ptCount val="3"/>
                <c:pt idx="0">
                  <c:v>55</c:v>
                </c:pt>
                <c:pt idx="1">
                  <c:v>6</c:v>
                </c:pt>
                <c:pt idx="2">
                  <c:v>4</c:v>
                </c:pt>
              </c:numCache>
            </c:numRef>
          </c:val>
        </c:ser>
      </c:pie3DChart>
    </c:plotArea>
    <c:legend>
      <c:legendPos val="r"/>
      <c:layout>
        <c:manualLayout>
          <c:xMode val="edge"/>
          <c:yMode val="edge"/>
          <c:x val="0.75983236470441196"/>
          <c:y val="0.39725602481508032"/>
          <c:w val="0.22826287339082629"/>
          <c:h val="0.20548765211166894"/>
        </c:manualLayout>
      </c:layout>
      <c:txPr>
        <a:bodyPr/>
        <a:lstStyle/>
        <a:p>
          <a:pPr>
            <a:defRPr b="1"/>
          </a:pPr>
          <a:endParaRPr lang="en-US"/>
        </a:p>
      </c:txPr>
    </c:legend>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GB"/>
  <c:style val="26"/>
  <c:chart>
    <c:view3D>
      <c:rotX val="30"/>
      <c:perspective val="30"/>
    </c:view3D>
    <c:plotArea>
      <c:layout>
        <c:manualLayout>
          <c:layoutTarget val="inner"/>
          <c:xMode val="edge"/>
          <c:yMode val="edge"/>
          <c:x val="0.30725272188198732"/>
          <c:y val="2.4232994990664482E-3"/>
          <c:w val="0.65308240983765353"/>
          <c:h val="0.8773056841459147"/>
        </c:manualLayout>
      </c:layout>
      <c:pie3DChart>
        <c:varyColors val="1"/>
      </c:pie3DChart>
    </c:plotArea>
    <c:legend>
      <c:legendPos val="r"/>
      <c:txPr>
        <a:bodyPr/>
        <a:lstStyle/>
        <a:p>
          <a:pPr>
            <a:defRPr b="1"/>
          </a:pPr>
          <a:endParaRPr lang="en-US"/>
        </a:p>
      </c:txPr>
    </c:legend>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GB"/>
  <c:style val="26"/>
  <c:chart>
    <c:view3D>
      <c:rAngAx val="1"/>
    </c:view3D>
    <c:plotArea>
      <c:layout/>
      <c:bar3DChart>
        <c:barDir val="col"/>
        <c:grouping val="clustered"/>
        <c:ser>
          <c:idx val="0"/>
          <c:order val="0"/>
          <c:tx>
            <c:strRef>
              <c:f>'AUDIT BAR GRAPH'!$C$4</c:f>
              <c:strCache>
                <c:ptCount val="1"/>
                <c:pt idx="0">
                  <c:v>Achieved </c:v>
                </c:pt>
              </c:strCache>
            </c:strRef>
          </c:tx>
          <c:spPr>
            <a:solidFill>
              <a:srgbClr val="00B0F0"/>
            </a:solidFill>
          </c:spPr>
          <c:dLbls>
            <c:dLbl>
              <c:idx val="0"/>
              <c:layout>
                <c:manualLayout>
                  <c:x val="0"/>
                  <c:y val="0.13675209584850309"/>
                </c:manualLayout>
              </c:layout>
              <c:tx>
                <c:rich>
                  <a:bodyPr/>
                  <a:lstStyle/>
                  <a:p>
                    <a:r>
                      <a:rPr lang="en-US" dirty="0"/>
                      <a:t>15(88%)</a:t>
                    </a:r>
                  </a:p>
                </c:rich>
              </c:tx>
              <c:showVal val="1"/>
            </c:dLbl>
            <c:dLbl>
              <c:idx val="1"/>
              <c:layout>
                <c:manualLayout>
                  <c:x val="6.1633281972265034E-3"/>
                  <c:y val="8.7369394569877065E-2"/>
                </c:manualLayout>
              </c:layout>
              <c:tx>
                <c:rich>
                  <a:bodyPr/>
                  <a:lstStyle/>
                  <a:p>
                    <a:r>
                      <a:rPr lang="en-US" dirty="0"/>
                      <a:t>9(64%)</a:t>
                    </a:r>
                  </a:p>
                </c:rich>
              </c:tx>
              <c:showVal val="1"/>
            </c:dLbl>
            <c:dLbl>
              <c:idx val="2"/>
              <c:layout>
                <c:manualLayout>
                  <c:x val="2.0544427324088337E-3"/>
                  <c:y val="6.8376047924251823E-2"/>
                </c:manualLayout>
              </c:layout>
              <c:tx>
                <c:rich>
                  <a:bodyPr/>
                  <a:lstStyle/>
                  <a:p>
                    <a:r>
                      <a:rPr lang="en-US" dirty="0"/>
                      <a:t>10(100%)</a:t>
                    </a:r>
                  </a:p>
                </c:rich>
              </c:tx>
              <c:showVal val="1"/>
            </c:dLbl>
            <c:dLbl>
              <c:idx val="3"/>
              <c:layout>
                <c:manualLayout>
                  <c:x val="0"/>
                  <c:y val="0.10636274121550392"/>
                </c:manualLayout>
              </c:layout>
              <c:tx>
                <c:rich>
                  <a:bodyPr/>
                  <a:lstStyle/>
                  <a:p>
                    <a:r>
                      <a:rPr lang="en-US" dirty="0"/>
                      <a:t>11(84%)</a:t>
                    </a:r>
                  </a:p>
                </c:rich>
              </c:tx>
              <c:showVal val="1"/>
            </c:dLbl>
            <c:dLbl>
              <c:idx val="4"/>
              <c:layout>
                <c:manualLayout>
                  <c:x val="0"/>
                  <c:y val="0.13675209584850309"/>
                </c:manualLayout>
              </c:layout>
              <c:tx>
                <c:rich>
                  <a:bodyPr/>
                  <a:lstStyle/>
                  <a:p>
                    <a:r>
                      <a:rPr lang="en-US" dirty="0"/>
                      <a:t>10(91%)</a:t>
                    </a:r>
                  </a:p>
                </c:rich>
              </c:tx>
              <c:showVal val="1"/>
            </c:dLbl>
            <c:txPr>
              <a:bodyPr/>
              <a:lstStyle/>
              <a:p>
                <a:pPr>
                  <a:defRPr b="1"/>
                </a:pPr>
                <a:endParaRPr lang="en-US"/>
              </a:p>
            </c:txPr>
            <c:showVal val="1"/>
          </c:dLbls>
          <c:cat>
            <c:strRef>
              <c:f>'AUDIT BAR GRAPH'!$D$3:$H$3</c:f>
              <c:strCache>
                <c:ptCount val="5"/>
                <c:pt idx="0">
                  <c:v>Pgm 1:Admin (n=17)</c:v>
                </c:pt>
                <c:pt idx="1">
                  <c:v>Pgm 2:  TI (n=14)</c:v>
                </c:pt>
                <c:pt idx="2">
                  <c:v>Pgm 3: ICR (n=10)</c:v>
                </c:pt>
                <c:pt idx="3">
                  <c:v>Pgm 4: RDS (n=13)</c:v>
                </c:pt>
                <c:pt idx="4">
                  <c:v>Pgm 5: SIP (n=11)</c:v>
                </c:pt>
              </c:strCache>
            </c:strRef>
          </c:cat>
          <c:val>
            <c:numRef>
              <c:f>'AUDIT BAR GRAPH'!$D$4:$H$4</c:f>
              <c:numCache>
                <c:formatCode>General</c:formatCode>
                <c:ptCount val="5"/>
                <c:pt idx="0">
                  <c:v>15</c:v>
                </c:pt>
                <c:pt idx="1">
                  <c:v>9</c:v>
                </c:pt>
                <c:pt idx="2">
                  <c:v>10</c:v>
                </c:pt>
                <c:pt idx="3">
                  <c:v>11</c:v>
                </c:pt>
                <c:pt idx="4">
                  <c:v>10</c:v>
                </c:pt>
              </c:numCache>
            </c:numRef>
          </c:val>
        </c:ser>
        <c:ser>
          <c:idx val="1"/>
          <c:order val="1"/>
          <c:tx>
            <c:strRef>
              <c:f>'AUDIT BAR GRAPH'!$C$5</c:f>
              <c:strCache>
                <c:ptCount val="1"/>
                <c:pt idx="0">
                  <c:v>Partially Achieved</c:v>
                </c:pt>
              </c:strCache>
            </c:strRef>
          </c:tx>
          <c:spPr>
            <a:solidFill>
              <a:srgbClr val="FFC000"/>
            </a:solidFill>
          </c:spPr>
          <c:dLbls>
            <c:dLbl>
              <c:idx val="0"/>
              <c:layout>
                <c:manualLayout>
                  <c:x val="1.2708730047917846E-2"/>
                  <c:y val="4.202852190151829E-2"/>
                </c:manualLayout>
              </c:layout>
              <c:tx>
                <c:rich>
                  <a:bodyPr/>
                  <a:lstStyle/>
                  <a:p>
                    <a:r>
                      <a:rPr lang="en-US" dirty="0"/>
                      <a:t>2(12%)</a:t>
                    </a:r>
                  </a:p>
                </c:rich>
              </c:tx>
              <c:showVal val="1"/>
            </c:dLbl>
            <c:dLbl>
              <c:idx val="1"/>
              <c:layout>
                <c:manualLayout>
                  <c:x val="-6.1633281972265034E-3"/>
                  <c:y val="6.8376047924251823E-2"/>
                </c:manualLayout>
              </c:layout>
              <c:tx>
                <c:rich>
                  <a:bodyPr/>
                  <a:lstStyle/>
                  <a:p>
                    <a:r>
                      <a:rPr lang="en-US" dirty="0"/>
                      <a:t>2(14%)</a:t>
                    </a:r>
                  </a:p>
                </c:rich>
              </c:tx>
              <c:showVal val="1"/>
            </c:dLbl>
            <c:dLbl>
              <c:idx val="3"/>
              <c:layout>
                <c:manualLayout>
                  <c:x val="3.2486734777041892E-3"/>
                  <c:y val="3.5290341545231751E-2"/>
                </c:manualLayout>
              </c:layout>
              <c:tx>
                <c:rich>
                  <a:bodyPr/>
                  <a:lstStyle/>
                  <a:p>
                    <a:r>
                      <a:rPr lang="en-US" dirty="0"/>
                      <a:t>1(8%)</a:t>
                    </a:r>
                  </a:p>
                </c:rich>
              </c:tx>
              <c:showVal val="1"/>
            </c:dLbl>
            <c:dLbl>
              <c:idx val="4"/>
              <c:layout>
                <c:manualLayout>
                  <c:x val="8.6158561149704046E-3"/>
                  <c:y val="1.6664433214744263E-2"/>
                </c:manualLayout>
              </c:layout>
              <c:tx>
                <c:rich>
                  <a:bodyPr/>
                  <a:lstStyle/>
                  <a:p>
                    <a:r>
                      <a:rPr lang="en-US" dirty="0"/>
                      <a:t>1(9%)</a:t>
                    </a:r>
                  </a:p>
                </c:rich>
              </c:tx>
              <c:showVal val="1"/>
            </c:dLbl>
            <c:txPr>
              <a:bodyPr/>
              <a:lstStyle/>
              <a:p>
                <a:pPr>
                  <a:defRPr b="1"/>
                </a:pPr>
                <a:endParaRPr lang="en-US"/>
              </a:p>
            </c:txPr>
            <c:showVal val="1"/>
          </c:dLbls>
          <c:cat>
            <c:strRef>
              <c:f>'AUDIT BAR GRAPH'!$D$3:$H$3</c:f>
              <c:strCache>
                <c:ptCount val="5"/>
                <c:pt idx="0">
                  <c:v>Pgm 1:Admin (n=17)</c:v>
                </c:pt>
                <c:pt idx="1">
                  <c:v>Pgm 2:  TI (n=14)</c:v>
                </c:pt>
                <c:pt idx="2">
                  <c:v>Pgm 3: ICR (n=10)</c:v>
                </c:pt>
                <c:pt idx="3">
                  <c:v>Pgm 4: RDS (n=13)</c:v>
                </c:pt>
                <c:pt idx="4">
                  <c:v>Pgm 5: SIP (n=11)</c:v>
                </c:pt>
              </c:strCache>
            </c:strRef>
          </c:cat>
          <c:val>
            <c:numRef>
              <c:f>'AUDIT BAR GRAPH'!$D$5:$H$5</c:f>
              <c:numCache>
                <c:formatCode>General</c:formatCode>
                <c:ptCount val="5"/>
                <c:pt idx="0">
                  <c:v>2</c:v>
                </c:pt>
                <c:pt idx="1">
                  <c:v>2</c:v>
                </c:pt>
                <c:pt idx="3">
                  <c:v>1</c:v>
                </c:pt>
                <c:pt idx="4">
                  <c:v>1</c:v>
                </c:pt>
              </c:numCache>
            </c:numRef>
          </c:val>
        </c:ser>
        <c:ser>
          <c:idx val="2"/>
          <c:order val="2"/>
          <c:tx>
            <c:strRef>
              <c:f>'AUDIT BAR GRAPH'!$C$6</c:f>
              <c:strCache>
                <c:ptCount val="1"/>
                <c:pt idx="0">
                  <c:v>Not Achieved</c:v>
                </c:pt>
              </c:strCache>
            </c:strRef>
          </c:tx>
          <c:spPr>
            <a:solidFill>
              <a:srgbClr val="FF0000"/>
            </a:solidFill>
          </c:spPr>
          <c:dLbls>
            <c:dLbl>
              <c:idx val="1"/>
              <c:layout>
                <c:manualLayout>
                  <c:x val="4.9210583452819114E-3"/>
                  <c:y val="-1.495151968391626E-2"/>
                </c:manualLayout>
              </c:layout>
              <c:tx>
                <c:rich>
                  <a:bodyPr/>
                  <a:lstStyle/>
                  <a:p>
                    <a:r>
                      <a:rPr lang="en-US" dirty="0"/>
                      <a:t>3(22%)</a:t>
                    </a:r>
                  </a:p>
                </c:rich>
              </c:tx>
              <c:showVal val="1"/>
            </c:dLbl>
            <c:dLbl>
              <c:idx val="3"/>
              <c:layout>
                <c:manualLayout>
                  <c:x val="1.9684233381127503E-2"/>
                  <c:y val="-3.4312305743717892E-3"/>
                </c:manualLayout>
              </c:layout>
              <c:tx>
                <c:rich>
                  <a:bodyPr/>
                  <a:lstStyle/>
                  <a:p>
                    <a:r>
                      <a:rPr lang="en-US" dirty="0"/>
                      <a:t>1(8%)</a:t>
                    </a:r>
                  </a:p>
                </c:rich>
              </c:tx>
              <c:showVal val="1"/>
            </c:dLbl>
            <c:txPr>
              <a:bodyPr/>
              <a:lstStyle/>
              <a:p>
                <a:pPr>
                  <a:defRPr b="1"/>
                </a:pPr>
                <a:endParaRPr lang="en-US"/>
              </a:p>
            </c:txPr>
            <c:showVal val="1"/>
          </c:dLbls>
          <c:cat>
            <c:strRef>
              <c:f>'AUDIT BAR GRAPH'!$D$3:$H$3</c:f>
              <c:strCache>
                <c:ptCount val="5"/>
                <c:pt idx="0">
                  <c:v>Pgm 1:Admin (n=17)</c:v>
                </c:pt>
                <c:pt idx="1">
                  <c:v>Pgm 2:  TI (n=14)</c:v>
                </c:pt>
                <c:pt idx="2">
                  <c:v>Pgm 3: ICR (n=10)</c:v>
                </c:pt>
                <c:pt idx="3">
                  <c:v>Pgm 4: RDS (n=13)</c:v>
                </c:pt>
                <c:pt idx="4">
                  <c:v>Pgm 5: SIP (n=11)</c:v>
                </c:pt>
              </c:strCache>
            </c:strRef>
          </c:cat>
          <c:val>
            <c:numRef>
              <c:f>'AUDIT BAR GRAPH'!$D$6:$H$6</c:f>
              <c:numCache>
                <c:formatCode>General</c:formatCode>
                <c:ptCount val="5"/>
                <c:pt idx="1">
                  <c:v>3</c:v>
                </c:pt>
                <c:pt idx="3">
                  <c:v>1</c:v>
                </c:pt>
              </c:numCache>
            </c:numRef>
          </c:val>
        </c:ser>
        <c:shape val="box"/>
        <c:axId val="57562624"/>
        <c:axId val="57564160"/>
        <c:axId val="0"/>
      </c:bar3DChart>
      <c:catAx>
        <c:axId val="57562624"/>
        <c:scaling>
          <c:orientation val="minMax"/>
        </c:scaling>
        <c:axPos val="b"/>
        <c:tickLblPos val="nextTo"/>
        <c:crossAx val="57564160"/>
        <c:crosses val="autoZero"/>
        <c:auto val="1"/>
        <c:lblAlgn val="ctr"/>
        <c:lblOffset val="100"/>
      </c:catAx>
      <c:valAx>
        <c:axId val="57564160"/>
        <c:scaling>
          <c:orientation val="minMax"/>
        </c:scaling>
        <c:axPos val="l"/>
        <c:majorGridlines/>
        <c:numFmt formatCode="General" sourceLinked="1"/>
        <c:tickLblPos val="nextTo"/>
        <c:crossAx val="57562624"/>
        <c:crosses val="autoZero"/>
        <c:crossBetween val="between"/>
      </c:valAx>
    </c:plotArea>
    <c:legend>
      <c:legendPos val="r"/>
      <c:txPr>
        <a:bodyPr/>
        <a:lstStyle/>
        <a:p>
          <a:pPr>
            <a:defRPr b="1"/>
          </a:pPr>
          <a:endParaRPr lang="en-US"/>
        </a:p>
      </c:txPr>
    </c:legend>
    <c:plotVisOnly val="1"/>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GB"/>
  <c:style val="26"/>
  <c:chart>
    <c:view3D>
      <c:rotX val="30"/>
      <c:perspective val="30"/>
    </c:view3D>
    <c:plotArea>
      <c:layout/>
      <c:pie3DChart>
        <c:varyColors val="1"/>
        <c:ser>
          <c:idx val="0"/>
          <c:order val="0"/>
          <c:dLbls>
            <c:txPr>
              <a:bodyPr/>
              <a:lstStyle/>
              <a:p>
                <a:pPr>
                  <a:defRPr lang="en-ZA"/>
                </a:pPr>
                <a:endParaRPr lang="en-US"/>
              </a:p>
            </c:txPr>
            <c:dLblPos val="bestFit"/>
            <c:showVal val="1"/>
            <c:showCatName val="1"/>
            <c:showPercent val="1"/>
          </c:dLbls>
          <c:cat>
            <c:strRef>
              <c:f>Sheet1!$A$2:$A$6</c:f>
              <c:strCache>
                <c:ptCount val="5"/>
                <c:pt idx="0">
                  <c:v>Programme 1</c:v>
                </c:pt>
                <c:pt idx="1">
                  <c:v>Programme 2</c:v>
                </c:pt>
                <c:pt idx="2">
                  <c:v>Porgramme 3</c:v>
                </c:pt>
                <c:pt idx="3">
                  <c:v>Programme 4</c:v>
                </c:pt>
                <c:pt idx="4">
                  <c:v>Programme 5</c:v>
                </c:pt>
              </c:strCache>
            </c:strRef>
          </c:cat>
          <c:val>
            <c:numRef>
              <c:f>Sheet1!$B$2:$B$6</c:f>
              <c:numCache>
                <c:formatCode>_(* #,##0_);_(* \(#,##0\);_(* "-"??_);_(@_)</c:formatCode>
                <c:ptCount val="5"/>
                <c:pt idx="0">
                  <c:v>283790</c:v>
                </c:pt>
                <c:pt idx="1">
                  <c:v>1049450</c:v>
                </c:pt>
                <c:pt idx="2">
                  <c:v>111519</c:v>
                </c:pt>
                <c:pt idx="3">
                  <c:v>3492889</c:v>
                </c:pt>
                <c:pt idx="4">
                  <c:v>1542242</c:v>
                </c:pt>
              </c:numCache>
            </c:numRef>
          </c:val>
        </c:ser>
        <c:ser>
          <c:idx val="1"/>
          <c:order val="1"/>
          <c:cat>
            <c:strRef>
              <c:f>Sheet1!$A$2:$A$6</c:f>
              <c:strCache>
                <c:ptCount val="5"/>
                <c:pt idx="0">
                  <c:v>Programme 1</c:v>
                </c:pt>
                <c:pt idx="1">
                  <c:v>Programme 2</c:v>
                </c:pt>
                <c:pt idx="2">
                  <c:v>Porgramme 3</c:v>
                </c:pt>
                <c:pt idx="3">
                  <c:v>Programme 4</c:v>
                </c:pt>
                <c:pt idx="4">
                  <c:v>Programme 5</c:v>
                </c:pt>
              </c:strCache>
            </c:strRef>
          </c:cat>
          <c:val>
            <c:numRef>
              <c:f>Sheet1!$C$2:$C$6</c:f>
              <c:numCache>
                <c:formatCode>0%</c:formatCode>
                <c:ptCount val="5"/>
                <c:pt idx="0">
                  <c:v>4.3795496528490532E-2</c:v>
                </c:pt>
                <c:pt idx="1">
                  <c:v>0.16195490972840601</c:v>
                </c:pt>
                <c:pt idx="2">
                  <c:v>1.7210014367527803E-2</c:v>
                </c:pt>
                <c:pt idx="3">
                  <c:v>0.53903523053632163</c:v>
                </c:pt>
                <c:pt idx="4">
                  <c:v>0.23800434883925575</c:v>
                </c:pt>
              </c:numCache>
            </c:numRef>
          </c:val>
        </c:ser>
      </c:pie3DChart>
    </c:plotArea>
    <c:plotVisOnly val="1"/>
    <c:dispBlanksAs val="zero"/>
  </c:chart>
  <c:txPr>
    <a:bodyPr/>
    <a:lstStyle/>
    <a:p>
      <a:pPr>
        <a:defRPr sz="1800"/>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GB"/>
  <c:chart>
    <c:plotArea>
      <c:layout>
        <c:manualLayout>
          <c:layoutTarget val="inner"/>
          <c:xMode val="edge"/>
          <c:yMode val="edge"/>
          <c:x val="0.12493229737011641"/>
          <c:y val="0.17839195979899541"/>
          <c:w val="0.87428632413945551"/>
          <c:h val="0.808837270341207"/>
        </c:manualLayout>
      </c:layout>
      <c:barChart>
        <c:barDir val="col"/>
        <c:grouping val="clustered"/>
        <c:ser>
          <c:idx val="0"/>
          <c:order val="0"/>
          <c:tx>
            <c:strRef>
              <c:f>'With 2'!$B$54</c:f>
              <c:strCache>
                <c:ptCount val="1"/>
                <c:pt idx="0">
                  <c:v> Planned expenditure</c:v>
                </c:pt>
              </c:strCache>
            </c:strRef>
          </c:tx>
          <c:spPr>
            <a:solidFill>
              <a:srgbClr val="9999FF"/>
            </a:solidFill>
            <a:ln w="12700">
              <a:solidFill>
                <a:srgbClr val="000000"/>
              </a:solidFill>
              <a:prstDash val="solid"/>
            </a:ln>
          </c:spPr>
          <c:dLbls>
            <c:dLbl>
              <c:idx val="3"/>
              <c:layout>
                <c:manualLayout>
                  <c:x val="-2.5899080495732701E-3"/>
                  <c:y val="0.19261820915601599"/>
                </c:manualLayout>
              </c:layout>
              <c:dLblPos val="outEnd"/>
              <c:showVal val="1"/>
            </c:dLbl>
            <c:spPr>
              <a:noFill/>
              <a:ln w="25400">
                <a:noFill/>
              </a:ln>
            </c:spPr>
            <c:txPr>
              <a:bodyPr rot="-5400000" vert="horz"/>
              <a:lstStyle/>
              <a:p>
                <a:pPr algn="ctr">
                  <a:defRPr lang="en-US" sz="825" b="1" i="0" u="none" strike="noStrike" baseline="0">
                    <a:solidFill>
                      <a:srgbClr val="000000"/>
                    </a:solidFill>
                    <a:latin typeface="Arial"/>
                    <a:ea typeface="Arial"/>
                    <a:cs typeface="Arial"/>
                  </a:defRPr>
                </a:pPr>
                <a:endParaRPr lang="en-US"/>
              </a:p>
            </c:txPr>
            <c:dLblPos val="outEnd"/>
            <c:showVal val="1"/>
          </c:dLbls>
          <c:cat>
            <c:strRef>
              <c:f>'With 2'!$A$55:$A$59</c:f>
              <c:strCache>
                <c:ptCount val="5"/>
                <c:pt idx="0">
                  <c:v>Programme 1</c:v>
                </c:pt>
                <c:pt idx="1">
                  <c:v>Programme 2</c:v>
                </c:pt>
                <c:pt idx="2">
                  <c:v>Programme 3</c:v>
                </c:pt>
                <c:pt idx="3">
                  <c:v>Programme 4</c:v>
                </c:pt>
                <c:pt idx="4">
                  <c:v>Programme 5</c:v>
                </c:pt>
              </c:strCache>
            </c:strRef>
          </c:cat>
          <c:val>
            <c:numRef>
              <c:f>'With 2'!$B$55:$B$59</c:f>
              <c:numCache>
                <c:formatCode>_(* #,##0_);_(* \(#,##0\);_(* "-"??_);_(@_)</c:formatCode>
                <c:ptCount val="5"/>
                <c:pt idx="0">
                  <c:v>284870</c:v>
                </c:pt>
                <c:pt idx="1">
                  <c:v>1049150</c:v>
                </c:pt>
                <c:pt idx="2">
                  <c:v>111519</c:v>
                </c:pt>
                <c:pt idx="3">
                  <c:v>3492889</c:v>
                </c:pt>
                <c:pt idx="4">
                  <c:v>1541462</c:v>
                </c:pt>
              </c:numCache>
            </c:numRef>
          </c:val>
        </c:ser>
        <c:ser>
          <c:idx val="1"/>
          <c:order val="1"/>
          <c:tx>
            <c:strRef>
              <c:f>'With 2'!$C$54</c:f>
              <c:strCache>
                <c:ptCount val="1"/>
                <c:pt idx="0">
                  <c:v>Actual expenditure</c:v>
                </c:pt>
              </c:strCache>
            </c:strRef>
          </c:tx>
          <c:spPr>
            <a:solidFill>
              <a:srgbClr val="339966"/>
            </a:solidFill>
            <a:ln w="12700">
              <a:solidFill>
                <a:srgbClr val="000000"/>
              </a:solidFill>
              <a:prstDash val="solid"/>
            </a:ln>
          </c:spPr>
          <c:dLbls>
            <c:dLbl>
              <c:idx val="3"/>
              <c:layout>
                <c:manualLayout>
                  <c:x val="2.9433406916850612E-3"/>
                  <c:y val="0.18425434257904427"/>
                </c:manualLayout>
              </c:layout>
              <c:dLblPos val="outEnd"/>
              <c:showVal val="1"/>
            </c:dLbl>
            <c:spPr>
              <a:noFill/>
              <a:ln w="25400">
                <a:noFill/>
              </a:ln>
            </c:spPr>
            <c:txPr>
              <a:bodyPr rot="-5400000" vert="horz"/>
              <a:lstStyle/>
              <a:p>
                <a:pPr algn="ctr">
                  <a:defRPr lang="en-US" sz="825" b="1" i="0" u="none" strike="noStrike" baseline="0">
                    <a:solidFill>
                      <a:srgbClr val="000000"/>
                    </a:solidFill>
                    <a:latin typeface="Arial"/>
                    <a:ea typeface="Arial"/>
                    <a:cs typeface="Arial"/>
                  </a:defRPr>
                </a:pPr>
                <a:endParaRPr lang="en-US"/>
              </a:p>
            </c:txPr>
            <c:dLblPos val="outEnd"/>
            <c:showVal val="1"/>
          </c:dLbls>
          <c:cat>
            <c:strRef>
              <c:f>'With 2'!$A$55:$A$59</c:f>
              <c:strCache>
                <c:ptCount val="5"/>
                <c:pt idx="0">
                  <c:v>Programme 1</c:v>
                </c:pt>
                <c:pt idx="1">
                  <c:v>Programme 2</c:v>
                </c:pt>
                <c:pt idx="2">
                  <c:v>Programme 3</c:v>
                </c:pt>
                <c:pt idx="3">
                  <c:v>Programme 4</c:v>
                </c:pt>
                <c:pt idx="4">
                  <c:v>Programme 5</c:v>
                </c:pt>
              </c:strCache>
            </c:strRef>
          </c:cat>
          <c:val>
            <c:numRef>
              <c:f>'With 2'!$C$55:$C$59</c:f>
              <c:numCache>
                <c:formatCode>_(* #,##0_);_(* \(#,##0\);_(* "-"??_);_(@_)</c:formatCode>
                <c:ptCount val="5"/>
                <c:pt idx="0">
                  <c:v>278412</c:v>
                </c:pt>
                <c:pt idx="1">
                  <c:v>974039</c:v>
                </c:pt>
                <c:pt idx="2">
                  <c:v>107590</c:v>
                </c:pt>
                <c:pt idx="3">
                  <c:v>3489836</c:v>
                </c:pt>
                <c:pt idx="4">
                  <c:v>1539166</c:v>
                </c:pt>
              </c:numCache>
            </c:numRef>
          </c:val>
        </c:ser>
        <c:ser>
          <c:idx val="2"/>
          <c:order val="2"/>
          <c:tx>
            <c:strRef>
              <c:f>'With 2'!$D$54</c:f>
              <c:strCache>
                <c:ptCount val="1"/>
                <c:pt idx="0">
                  <c:v>Suprlus</c:v>
                </c:pt>
              </c:strCache>
            </c:strRef>
          </c:tx>
          <c:spPr>
            <a:solidFill>
              <a:srgbClr val="FF0000"/>
            </a:solidFill>
            <a:ln w="12700">
              <a:solidFill>
                <a:srgbClr val="000000"/>
              </a:solidFill>
              <a:prstDash val="solid"/>
            </a:ln>
          </c:spPr>
          <c:dLbls>
            <c:dLbl>
              <c:idx val="0"/>
              <c:layout>
                <c:manualLayout>
                  <c:x val="-1.040659391260006E-4"/>
                  <c:y val="-2.2004374453194104E-2"/>
                </c:manualLayout>
              </c:layout>
              <c:dLblPos val="outEnd"/>
              <c:showVal val="1"/>
            </c:dLbl>
            <c:dLbl>
              <c:idx val="1"/>
              <c:layout>
                <c:manualLayout>
                  <c:x val="-4.4377064002722737E-5"/>
                  <c:y val="-8.4374774254134602E-3"/>
                </c:manualLayout>
              </c:layout>
              <c:dLblPos val="outEnd"/>
              <c:showVal val="1"/>
            </c:dLbl>
            <c:dLbl>
              <c:idx val="2"/>
              <c:layout>
                <c:manualLayout>
                  <c:x val="2.8727110283574379E-3"/>
                  <c:y val="-6.8931256563994096E-3"/>
                </c:manualLayout>
              </c:layout>
              <c:dLblPos val="outEnd"/>
              <c:showVal val="1"/>
            </c:dLbl>
            <c:dLbl>
              <c:idx val="3"/>
              <c:layout>
                <c:manualLayout>
                  <c:x val="1.7026819016044141E-3"/>
                  <c:y val="-1.3617454068241401E-2"/>
                </c:manualLayout>
              </c:layout>
              <c:dLblPos val="outEnd"/>
              <c:showVal val="1"/>
            </c:dLbl>
            <c:dLbl>
              <c:idx val="4"/>
              <c:layout>
                <c:manualLayout>
                  <c:x val="9.8158782783731228E-4"/>
                  <c:y val="-1.7290244969378799E-2"/>
                </c:manualLayout>
              </c:layout>
              <c:dLblPos val="outEnd"/>
              <c:showVal val="1"/>
            </c:dLbl>
            <c:spPr>
              <a:noFill/>
              <a:ln w="25400">
                <a:noFill/>
              </a:ln>
            </c:spPr>
            <c:txPr>
              <a:bodyPr rot="-5400000" vert="horz"/>
              <a:lstStyle/>
              <a:p>
                <a:pPr algn="ctr">
                  <a:defRPr lang="en-US" sz="825" b="1" i="0" u="none" strike="noStrike" baseline="0">
                    <a:solidFill>
                      <a:srgbClr val="000000"/>
                    </a:solidFill>
                    <a:latin typeface="Arial"/>
                    <a:ea typeface="Arial"/>
                    <a:cs typeface="Arial"/>
                  </a:defRPr>
                </a:pPr>
                <a:endParaRPr lang="en-US"/>
              </a:p>
            </c:txPr>
            <c:dLblPos val="outEnd"/>
            <c:showVal val="1"/>
          </c:dLbls>
          <c:cat>
            <c:strRef>
              <c:f>'With 2'!$A$55:$A$59</c:f>
              <c:strCache>
                <c:ptCount val="5"/>
                <c:pt idx="0">
                  <c:v>Programme 1</c:v>
                </c:pt>
                <c:pt idx="1">
                  <c:v>Programme 2</c:v>
                </c:pt>
                <c:pt idx="2">
                  <c:v>Programme 3</c:v>
                </c:pt>
                <c:pt idx="3">
                  <c:v>Programme 4</c:v>
                </c:pt>
                <c:pt idx="4">
                  <c:v>Programme 5</c:v>
                </c:pt>
              </c:strCache>
            </c:strRef>
          </c:cat>
          <c:val>
            <c:numRef>
              <c:f>'With 2'!$D$55:$D$59</c:f>
              <c:numCache>
                <c:formatCode>_(* #,##0_);_(* \(#,##0\);_(* "-"??_);_(@_)</c:formatCode>
                <c:ptCount val="5"/>
                <c:pt idx="0">
                  <c:v>6458</c:v>
                </c:pt>
                <c:pt idx="1">
                  <c:v>75111</c:v>
                </c:pt>
                <c:pt idx="2">
                  <c:v>3929</c:v>
                </c:pt>
                <c:pt idx="3">
                  <c:v>3053</c:v>
                </c:pt>
                <c:pt idx="4">
                  <c:v>2296</c:v>
                </c:pt>
              </c:numCache>
            </c:numRef>
          </c:val>
        </c:ser>
        <c:dLbls>
          <c:showVal val="1"/>
        </c:dLbls>
        <c:axId val="54233728"/>
        <c:axId val="57610624"/>
      </c:barChart>
      <c:catAx>
        <c:axId val="54233728"/>
        <c:scaling>
          <c:orientation val="minMax"/>
        </c:scaling>
        <c:axPos val="b"/>
        <c:numFmt formatCode="General" sourceLinked="1"/>
        <c:tickLblPos val="nextTo"/>
        <c:spPr>
          <a:ln w="3175">
            <a:solidFill>
              <a:srgbClr val="000000"/>
            </a:solidFill>
            <a:prstDash val="solid"/>
          </a:ln>
        </c:spPr>
        <c:txPr>
          <a:bodyPr rot="0" vert="horz"/>
          <a:lstStyle/>
          <a:p>
            <a:pPr>
              <a:defRPr lang="en-US" sz="800" b="1" i="0" u="none" strike="noStrike" baseline="0">
                <a:solidFill>
                  <a:srgbClr val="000000"/>
                </a:solidFill>
                <a:latin typeface="Arial"/>
                <a:ea typeface="Arial"/>
                <a:cs typeface="Arial"/>
              </a:defRPr>
            </a:pPr>
            <a:endParaRPr lang="en-US"/>
          </a:p>
        </c:txPr>
        <c:crossAx val="57610624"/>
        <c:crosses val="autoZero"/>
        <c:auto val="1"/>
        <c:lblAlgn val="ctr"/>
        <c:lblOffset val="100"/>
        <c:tickLblSkip val="1"/>
        <c:tickMarkSkip val="1"/>
      </c:catAx>
      <c:valAx>
        <c:axId val="57610624"/>
        <c:scaling>
          <c:orientation val="minMax"/>
        </c:scaling>
        <c:axPos val="l"/>
        <c:numFmt formatCode="_(* #,##0_);_(* \(#,##0\);_(* &quot;-&quot;??_);_(@_)" sourceLinked="1"/>
        <c:tickLblPos val="nextTo"/>
        <c:spPr>
          <a:ln w="3175">
            <a:solidFill>
              <a:srgbClr val="000000"/>
            </a:solidFill>
            <a:prstDash val="solid"/>
          </a:ln>
        </c:spPr>
        <c:txPr>
          <a:bodyPr rot="0" vert="horz"/>
          <a:lstStyle/>
          <a:p>
            <a:pPr>
              <a:defRPr lang="en-US" sz="800" b="0" i="0" u="none" strike="noStrike" baseline="0">
                <a:solidFill>
                  <a:srgbClr val="000000"/>
                </a:solidFill>
                <a:latin typeface="Arial"/>
                <a:ea typeface="Arial"/>
                <a:cs typeface="Arial"/>
              </a:defRPr>
            </a:pPr>
            <a:endParaRPr lang="en-US"/>
          </a:p>
        </c:txPr>
        <c:crossAx val="54233728"/>
        <c:crosses val="autoZero"/>
        <c:crossBetween val="between"/>
      </c:valAx>
      <c:spPr>
        <a:solidFill>
          <a:srgbClr val="FFFFFF"/>
        </a:solidFill>
        <a:ln w="12700">
          <a:solidFill>
            <a:srgbClr val="FFFFFF"/>
          </a:solidFill>
          <a:prstDash val="solid"/>
        </a:ln>
      </c:spPr>
    </c:plotArea>
    <c:legend>
      <c:legendPos val="r"/>
      <c:layout>
        <c:manualLayout>
          <c:xMode val="edge"/>
          <c:yMode val="edge"/>
          <c:x val="0.28305504858250274"/>
          <c:y val="1.7587939698492521E-2"/>
          <c:w val="0.48000034763867239"/>
          <c:h val="7.286432160804282E-2"/>
        </c:manualLayout>
      </c:layout>
      <c:spPr>
        <a:solidFill>
          <a:srgbClr val="FFFFFF"/>
        </a:solidFill>
        <a:ln w="3175">
          <a:solidFill>
            <a:srgbClr val="000000"/>
          </a:solidFill>
          <a:prstDash val="solid"/>
        </a:ln>
      </c:spPr>
      <c:txPr>
        <a:bodyPr/>
        <a:lstStyle/>
        <a:p>
          <a:pPr>
            <a:defRPr lang="en-US" sz="620" b="1"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3175">
      <a:solidFill>
        <a:srgbClr val="FFFFFF"/>
      </a:solidFill>
      <a:prstDash val="solid"/>
    </a:ln>
  </c:spPr>
  <c:txPr>
    <a:bodyPr/>
    <a:lstStyle/>
    <a:p>
      <a:pPr>
        <a:defRPr sz="1125" b="0" i="0" u="none" strike="noStrike" baseline="0">
          <a:solidFill>
            <a:srgbClr val="000000"/>
          </a:solidFill>
          <a:latin typeface="Arial"/>
          <a:ea typeface="Arial"/>
          <a:cs typeface="Arial"/>
        </a:defRPr>
      </a:pPr>
      <a:endParaRPr lang="en-US"/>
    </a:p>
  </c:txPr>
  <c:externalData r:id="rId1"/>
</c:chartSpace>
</file>

<file path=ppt/diagrams/_rels/data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diagrams/_rels/data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CE17-D923-42B5-82B2-41DDB9072B93}"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GB"/>
        </a:p>
      </dgm:t>
    </dgm:pt>
    <dgm:pt modelId="{E69819B2-C778-4D75-A019-9C1017CEBFE5}">
      <dgm:prSet phldrT="[Text]"/>
      <dgm:spPr>
        <a:solidFill>
          <a:schemeClr val="tx2">
            <a:lumMod val="60000"/>
            <a:lumOff val="40000"/>
          </a:schemeClr>
        </a:solidFill>
        <a:ln>
          <a:noFill/>
        </a:ln>
      </dgm:spPr>
      <dgm:t>
        <a:bodyPr/>
        <a:lstStyle/>
        <a:p>
          <a:pPr algn="ctr"/>
          <a:r>
            <a:rPr lang="en-US" b="1" dirty="0" smtClean="0">
              <a:ln>
                <a:noFill/>
              </a:ln>
              <a:solidFill>
                <a:schemeClr val="bg1"/>
              </a:solidFill>
              <a:latin typeface="Arial" pitchFamily="34" charset="0"/>
              <a:cs typeface="Arial" pitchFamily="34" charset="0"/>
            </a:rPr>
            <a:t>BACKGROUND</a:t>
          </a:r>
          <a:endParaRPr lang="en-GB" b="1" dirty="0">
            <a:ln>
              <a:noFill/>
            </a:ln>
            <a:solidFill>
              <a:schemeClr val="bg1"/>
            </a:solidFill>
            <a:latin typeface="Arial" pitchFamily="34" charset="0"/>
            <a:cs typeface="Arial" pitchFamily="34" charset="0"/>
          </a:endParaRPr>
        </a:p>
      </dgm:t>
    </dgm:pt>
    <dgm:pt modelId="{91C5A170-9B67-4EE4-A5C7-B554F7C2AFFC}" type="parTrans" cxnId="{403F4171-5307-477F-A2CE-AAA6DA22F4B2}">
      <dgm:prSet/>
      <dgm:spPr/>
      <dgm:t>
        <a:bodyPr/>
        <a:lstStyle/>
        <a:p>
          <a:endParaRPr lang="en-GB"/>
        </a:p>
      </dgm:t>
    </dgm:pt>
    <dgm:pt modelId="{C0749945-6830-4AF9-B746-03615859FBBE}" type="sibTrans" cxnId="{403F4171-5307-477F-A2CE-AAA6DA22F4B2}">
      <dgm:prSet/>
      <dgm:spPr/>
      <dgm:t>
        <a:bodyPr/>
        <a:lstStyle/>
        <a:p>
          <a:endParaRPr lang="en-GB"/>
        </a:p>
      </dgm:t>
    </dgm:pt>
    <dgm:pt modelId="{CE195D97-4810-468D-933E-CAC6DE4C5A87}">
      <dgm:prSet phldrT="[Text]"/>
      <dgm:spPr/>
      <dgm:t>
        <a:bodyPr/>
        <a:lstStyle/>
        <a:p>
          <a:endParaRPr lang="en-GB" dirty="0"/>
        </a:p>
      </dgm:t>
    </dgm:pt>
    <dgm:pt modelId="{A06DAAA3-7715-4AFE-A04E-00C69501CD6F}" type="parTrans" cxnId="{AC5F4D28-9034-467A-9F95-7B166B7CC8E5}">
      <dgm:prSet/>
      <dgm:spPr/>
      <dgm:t>
        <a:bodyPr/>
        <a:lstStyle/>
        <a:p>
          <a:endParaRPr lang="en-GB"/>
        </a:p>
      </dgm:t>
    </dgm:pt>
    <dgm:pt modelId="{2125CC21-1BA1-4340-8CBF-6A179699022E}" type="sibTrans" cxnId="{AC5F4D28-9034-467A-9F95-7B166B7CC8E5}">
      <dgm:prSet/>
      <dgm:spPr/>
      <dgm:t>
        <a:bodyPr/>
        <a:lstStyle/>
        <a:p>
          <a:endParaRPr lang="en-GB"/>
        </a:p>
      </dgm:t>
    </dgm:pt>
    <dgm:pt modelId="{F1DE9BB3-A5F2-4251-99AD-0D2D11B76D9C}" type="pres">
      <dgm:prSet presAssocID="{08F6CE17-D923-42B5-82B2-41DDB9072B93}" presName="linear" presStyleCnt="0">
        <dgm:presLayoutVars>
          <dgm:animLvl val="lvl"/>
          <dgm:resizeHandles val="exact"/>
        </dgm:presLayoutVars>
      </dgm:prSet>
      <dgm:spPr/>
      <dgm:t>
        <a:bodyPr/>
        <a:lstStyle/>
        <a:p>
          <a:endParaRPr lang="en-GB"/>
        </a:p>
      </dgm:t>
    </dgm:pt>
    <dgm:pt modelId="{EC8DC889-2541-4582-880E-89E3AD5F2B91}" type="pres">
      <dgm:prSet presAssocID="{E69819B2-C778-4D75-A019-9C1017CEBFE5}" presName="parentText" presStyleLbl="node1" presStyleIdx="0" presStyleCnt="1" custScaleY="70769" custLinFactNeighborY="50329">
        <dgm:presLayoutVars>
          <dgm:chMax val="0"/>
          <dgm:bulletEnabled val="1"/>
        </dgm:presLayoutVars>
      </dgm:prSet>
      <dgm:spPr/>
      <dgm:t>
        <a:bodyPr/>
        <a:lstStyle/>
        <a:p>
          <a:endParaRPr lang="en-GB"/>
        </a:p>
      </dgm:t>
    </dgm:pt>
    <dgm:pt modelId="{E1C91CC1-E606-4BE9-9E4E-F496581E7F73}" type="pres">
      <dgm:prSet presAssocID="{E69819B2-C778-4D75-A019-9C1017CEBFE5}" presName="childText" presStyleLbl="revTx" presStyleIdx="0" presStyleCnt="1">
        <dgm:presLayoutVars>
          <dgm:bulletEnabled val="1"/>
        </dgm:presLayoutVars>
      </dgm:prSet>
      <dgm:spPr/>
      <dgm:t>
        <a:bodyPr/>
        <a:lstStyle/>
        <a:p>
          <a:endParaRPr lang="en-GB"/>
        </a:p>
      </dgm:t>
    </dgm:pt>
  </dgm:ptLst>
  <dgm:cxnLst>
    <dgm:cxn modelId="{FE706AE3-0999-4BE3-9147-E0323A678BCA}" type="presOf" srcId="{E69819B2-C778-4D75-A019-9C1017CEBFE5}" destId="{EC8DC889-2541-4582-880E-89E3AD5F2B91}" srcOrd="0" destOrd="0" presId="urn:microsoft.com/office/officeart/2005/8/layout/vList2"/>
    <dgm:cxn modelId="{403F4171-5307-477F-A2CE-AAA6DA22F4B2}" srcId="{08F6CE17-D923-42B5-82B2-41DDB9072B93}" destId="{E69819B2-C778-4D75-A019-9C1017CEBFE5}" srcOrd="0" destOrd="0" parTransId="{91C5A170-9B67-4EE4-A5C7-B554F7C2AFFC}" sibTransId="{C0749945-6830-4AF9-B746-03615859FBBE}"/>
    <dgm:cxn modelId="{AC5F4D28-9034-467A-9F95-7B166B7CC8E5}" srcId="{E69819B2-C778-4D75-A019-9C1017CEBFE5}" destId="{CE195D97-4810-468D-933E-CAC6DE4C5A87}" srcOrd="0" destOrd="0" parTransId="{A06DAAA3-7715-4AFE-A04E-00C69501CD6F}" sibTransId="{2125CC21-1BA1-4340-8CBF-6A179699022E}"/>
    <dgm:cxn modelId="{5CECFE0E-3A0E-4430-83B1-C714657A6C4A}" type="presOf" srcId="{CE195D97-4810-468D-933E-CAC6DE4C5A87}" destId="{E1C91CC1-E606-4BE9-9E4E-F496581E7F73}" srcOrd="0" destOrd="0" presId="urn:microsoft.com/office/officeart/2005/8/layout/vList2"/>
    <dgm:cxn modelId="{6C239778-8766-4E58-8BFE-139FA9CD14C4}" type="presOf" srcId="{08F6CE17-D923-42B5-82B2-41DDB9072B93}" destId="{F1DE9BB3-A5F2-4251-99AD-0D2D11B76D9C}" srcOrd="0" destOrd="0" presId="urn:microsoft.com/office/officeart/2005/8/layout/vList2"/>
    <dgm:cxn modelId="{279A23F0-B468-4885-B12F-D8DA49FEC998}" type="presParOf" srcId="{F1DE9BB3-A5F2-4251-99AD-0D2D11B76D9C}" destId="{EC8DC889-2541-4582-880E-89E3AD5F2B91}" srcOrd="0" destOrd="0" presId="urn:microsoft.com/office/officeart/2005/8/layout/vList2"/>
    <dgm:cxn modelId="{E262838B-E600-4DAC-98BE-FB21D2FB4CCD}" type="presParOf" srcId="{F1DE9BB3-A5F2-4251-99AD-0D2D11B76D9C}" destId="{E1C91CC1-E606-4BE9-9E4E-F496581E7F73}" srcOrd="1" destOrd="0" presId="urn:microsoft.com/office/officeart/2005/8/layout/vList2"/>
  </dgm:cxnLst>
  <dgm:bg/>
  <dgm:whole/>
</dgm:dataModel>
</file>

<file path=ppt/diagrams/data10.xml><?xml version="1.0" encoding="utf-8"?>
<dgm:dataModel xmlns:dgm="http://schemas.openxmlformats.org/drawingml/2006/diagram" xmlns:a="http://schemas.openxmlformats.org/drawingml/2006/main">
  <dgm:ptLst>
    <dgm:pt modelId="{08F6CE17-D923-42B5-82B2-41DDB9072B93}"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GB"/>
        </a:p>
      </dgm:t>
    </dgm:pt>
    <dgm:pt modelId="{E69819B2-C778-4D75-A019-9C1017CEBFE5}">
      <dgm:prSet phldrT="[Text]" custT="1"/>
      <dgm:spPr>
        <a:solidFill>
          <a:schemeClr val="tx2">
            <a:lumMod val="60000"/>
            <a:lumOff val="40000"/>
          </a:schemeClr>
        </a:solidFill>
      </dgm:spPr>
      <dgm:t>
        <a:bodyPr/>
        <a:lstStyle/>
        <a:p>
          <a:pPr algn="ctr"/>
          <a:r>
            <a:rPr lang="en-US" sz="3600" b="1" dirty="0" smtClean="0">
              <a:solidFill>
                <a:schemeClr val="bg1"/>
              </a:solidFill>
              <a:latin typeface="Arial" pitchFamily="34" charset="0"/>
              <a:cs typeface="Arial" pitchFamily="34" charset="0"/>
            </a:rPr>
            <a:t>PERFORMANCE OVERVIEW</a:t>
          </a:r>
          <a:r>
            <a:rPr lang="en-US" sz="3600" b="1" dirty="0" smtClean="0">
              <a:solidFill>
                <a:srgbClr val="F36403"/>
              </a:solidFill>
              <a:latin typeface="Arial" pitchFamily="34" charset="0"/>
              <a:cs typeface="Arial" pitchFamily="34" charset="0"/>
            </a:rPr>
            <a:t> </a:t>
          </a:r>
          <a:endParaRPr lang="en-GB" sz="3600" b="1" dirty="0">
            <a:solidFill>
              <a:srgbClr val="F36403"/>
            </a:solidFill>
            <a:latin typeface="Arial" pitchFamily="34" charset="0"/>
            <a:cs typeface="Arial" pitchFamily="34" charset="0"/>
          </a:endParaRPr>
        </a:p>
      </dgm:t>
    </dgm:pt>
    <dgm:pt modelId="{91C5A170-9B67-4EE4-A5C7-B554F7C2AFFC}" type="parTrans" cxnId="{403F4171-5307-477F-A2CE-AAA6DA22F4B2}">
      <dgm:prSet/>
      <dgm:spPr/>
      <dgm:t>
        <a:bodyPr/>
        <a:lstStyle/>
        <a:p>
          <a:endParaRPr lang="en-GB"/>
        </a:p>
      </dgm:t>
    </dgm:pt>
    <dgm:pt modelId="{C0749945-6830-4AF9-B746-03615859FBBE}" type="sibTrans" cxnId="{403F4171-5307-477F-A2CE-AAA6DA22F4B2}">
      <dgm:prSet/>
      <dgm:spPr/>
      <dgm:t>
        <a:bodyPr/>
        <a:lstStyle/>
        <a:p>
          <a:endParaRPr lang="en-GB"/>
        </a:p>
      </dgm:t>
    </dgm:pt>
    <dgm:pt modelId="{CE195D97-4810-468D-933E-CAC6DE4C5A87}">
      <dgm:prSet phldrT="[Text]"/>
      <dgm:spPr/>
      <dgm:t>
        <a:bodyPr/>
        <a:lstStyle/>
        <a:p>
          <a:endParaRPr lang="en-GB" dirty="0"/>
        </a:p>
      </dgm:t>
    </dgm:pt>
    <dgm:pt modelId="{A06DAAA3-7715-4AFE-A04E-00C69501CD6F}" type="parTrans" cxnId="{AC5F4D28-9034-467A-9F95-7B166B7CC8E5}">
      <dgm:prSet/>
      <dgm:spPr/>
      <dgm:t>
        <a:bodyPr/>
        <a:lstStyle/>
        <a:p>
          <a:endParaRPr lang="en-GB"/>
        </a:p>
      </dgm:t>
    </dgm:pt>
    <dgm:pt modelId="{2125CC21-1BA1-4340-8CBF-6A179699022E}" type="sibTrans" cxnId="{AC5F4D28-9034-467A-9F95-7B166B7CC8E5}">
      <dgm:prSet/>
      <dgm:spPr/>
      <dgm:t>
        <a:bodyPr/>
        <a:lstStyle/>
        <a:p>
          <a:endParaRPr lang="en-GB"/>
        </a:p>
      </dgm:t>
    </dgm:pt>
    <dgm:pt modelId="{F1DE9BB3-A5F2-4251-99AD-0D2D11B76D9C}" type="pres">
      <dgm:prSet presAssocID="{08F6CE17-D923-42B5-82B2-41DDB9072B93}" presName="linear" presStyleCnt="0">
        <dgm:presLayoutVars>
          <dgm:animLvl val="lvl"/>
          <dgm:resizeHandles val="exact"/>
        </dgm:presLayoutVars>
      </dgm:prSet>
      <dgm:spPr/>
      <dgm:t>
        <a:bodyPr/>
        <a:lstStyle/>
        <a:p>
          <a:endParaRPr lang="en-GB"/>
        </a:p>
      </dgm:t>
    </dgm:pt>
    <dgm:pt modelId="{EC8DC889-2541-4582-880E-89E3AD5F2B91}" type="pres">
      <dgm:prSet presAssocID="{E69819B2-C778-4D75-A019-9C1017CEBFE5}" presName="parentText" presStyleLbl="node1" presStyleIdx="0" presStyleCnt="1" custScaleY="89786" custLinFactNeighborY="55885">
        <dgm:presLayoutVars>
          <dgm:chMax val="0"/>
          <dgm:bulletEnabled val="1"/>
        </dgm:presLayoutVars>
      </dgm:prSet>
      <dgm:spPr/>
      <dgm:t>
        <a:bodyPr/>
        <a:lstStyle/>
        <a:p>
          <a:endParaRPr lang="en-GB"/>
        </a:p>
      </dgm:t>
    </dgm:pt>
    <dgm:pt modelId="{E1C91CC1-E606-4BE9-9E4E-F496581E7F73}" type="pres">
      <dgm:prSet presAssocID="{E69819B2-C778-4D75-A019-9C1017CEBFE5}" presName="childText" presStyleLbl="revTx" presStyleIdx="0" presStyleCnt="1">
        <dgm:presLayoutVars>
          <dgm:bulletEnabled val="1"/>
        </dgm:presLayoutVars>
      </dgm:prSet>
      <dgm:spPr/>
      <dgm:t>
        <a:bodyPr/>
        <a:lstStyle/>
        <a:p>
          <a:endParaRPr lang="en-GB"/>
        </a:p>
      </dgm:t>
    </dgm:pt>
  </dgm:ptLst>
  <dgm:cxnLst>
    <dgm:cxn modelId="{512BA18D-EC7E-4083-87C4-D723B63565F3}" type="presOf" srcId="{CE195D97-4810-468D-933E-CAC6DE4C5A87}" destId="{E1C91CC1-E606-4BE9-9E4E-F496581E7F73}" srcOrd="0" destOrd="0" presId="urn:microsoft.com/office/officeart/2005/8/layout/vList2"/>
    <dgm:cxn modelId="{CC5037E6-EB3B-48A9-970E-5D53DBD02D6D}" type="presOf" srcId="{08F6CE17-D923-42B5-82B2-41DDB9072B93}" destId="{F1DE9BB3-A5F2-4251-99AD-0D2D11B76D9C}" srcOrd="0" destOrd="0" presId="urn:microsoft.com/office/officeart/2005/8/layout/vList2"/>
    <dgm:cxn modelId="{403F4171-5307-477F-A2CE-AAA6DA22F4B2}" srcId="{08F6CE17-D923-42B5-82B2-41DDB9072B93}" destId="{E69819B2-C778-4D75-A019-9C1017CEBFE5}" srcOrd="0" destOrd="0" parTransId="{91C5A170-9B67-4EE4-A5C7-B554F7C2AFFC}" sibTransId="{C0749945-6830-4AF9-B746-03615859FBBE}"/>
    <dgm:cxn modelId="{AC5F4D28-9034-467A-9F95-7B166B7CC8E5}" srcId="{E69819B2-C778-4D75-A019-9C1017CEBFE5}" destId="{CE195D97-4810-468D-933E-CAC6DE4C5A87}" srcOrd="0" destOrd="0" parTransId="{A06DAAA3-7715-4AFE-A04E-00C69501CD6F}" sibTransId="{2125CC21-1BA1-4340-8CBF-6A179699022E}"/>
    <dgm:cxn modelId="{24E46130-933C-44E4-BC93-75C4056B5D67}" type="presOf" srcId="{E69819B2-C778-4D75-A019-9C1017CEBFE5}" destId="{EC8DC889-2541-4582-880E-89E3AD5F2B91}" srcOrd="0" destOrd="0" presId="urn:microsoft.com/office/officeart/2005/8/layout/vList2"/>
    <dgm:cxn modelId="{95C4DBFF-237A-4B69-82F1-E7F08C128B14}" type="presParOf" srcId="{F1DE9BB3-A5F2-4251-99AD-0D2D11B76D9C}" destId="{EC8DC889-2541-4582-880E-89E3AD5F2B91}" srcOrd="0" destOrd="0" presId="urn:microsoft.com/office/officeart/2005/8/layout/vList2"/>
    <dgm:cxn modelId="{E8E6B0D2-58E4-4770-940B-DC5A8B8C822A}" type="presParOf" srcId="{F1DE9BB3-A5F2-4251-99AD-0D2D11B76D9C}" destId="{E1C91CC1-E606-4BE9-9E4E-F496581E7F73}" srcOrd="1" destOrd="0" presId="urn:microsoft.com/office/officeart/2005/8/layout/vList2"/>
  </dgm:cxnLst>
  <dgm:bg/>
  <dgm:whole/>
</dgm:dataModel>
</file>

<file path=ppt/diagrams/data11.xml><?xml version="1.0" encoding="utf-8"?>
<dgm:dataModel xmlns:dgm="http://schemas.openxmlformats.org/drawingml/2006/diagram" xmlns:a="http://schemas.openxmlformats.org/drawingml/2006/main">
  <dgm:ptLst>
    <dgm:pt modelId="{08F6CE17-D923-42B5-82B2-41DDB9072B93}"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GB"/>
        </a:p>
      </dgm:t>
    </dgm:pt>
    <dgm:pt modelId="{E69819B2-C778-4D75-A019-9C1017CEBFE5}">
      <dgm:prSet phldrT="[Text]" custT="1"/>
      <dgm:spPr>
        <a:solidFill>
          <a:schemeClr val="tx2">
            <a:lumMod val="60000"/>
            <a:lumOff val="40000"/>
          </a:schemeClr>
        </a:solidFill>
      </dgm:spPr>
      <dgm:t>
        <a:bodyPr/>
        <a:lstStyle/>
        <a:p>
          <a:pPr algn="ctr"/>
          <a:r>
            <a:rPr lang="en-US" sz="3600" b="1" dirty="0" smtClean="0">
              <a:solidFill>
                <a:schemeClr val="bg1"/>
              </a:solidFill>
              <a:latin typeface="Arial" pitchFamily="34" charset="0"/>
              <a:cs typeface="Arial" pitchFamily="34" charset="0"/>
            </a:rPr>
            <a:t>PERFORMANCE PER PROGRAMME  </a:t>
          </a:r>
          <a:endParaRPr lang="en-GB" sz="3600" b="1" dirty="0">
            <a:solidFill>
              <a:schemeClr val="bg1"/>
            </a:solidFill>
            <a:latin typeface="Arial" pitchFamily="34" charset="0"/>
            <a:cs typeface="Arial" pitchFamily="34" charset="0"/>
          </a:endParaRPr>
        </a:p>
      </dgm:t>
    </dgm:pt>
    <dgm:pt modelId="{91C5A170-9B67-4EE4-A5C7-B554F7C2AFFC}" type="parTrans" cxnId="{403F4171-5307-477F-A2CE-AAA6DA22F4B2}">
      <dgm:prSet/>
      <dgm:spPr/>
      <dgm:t>
        <a:bodyPr/>
        <a:lstStyle/>
        <a:p>
          <a:endParaRPr lang="en-GB"/>
        </a:p>
      </dgm:t>
    </dgm:pt>
    <dgm:pt modelId="{C0749945-6830-4AF9-B746-03615859FBBE}" type="sibTrans" cxnId="{403F4171-5307-477F-A2CE-AAA6DA22F4B2}">
      <dgm:prSet/>
      <dgm:spPr/>
      <dgm:t>
        <a:bodyPr/>
        <a:lstStyle/>
        <a:p>
          <a:endParaRPr lang="en-GB"/>
        </a:p>
      </dgm:t>
    </dgm:pt>
    <dgm:pt modelId="{CE195D97-4810-468D-933E-CAC6DE4C5A87}">
      <dgm:prSet phldrT="[Text]"/>
      <dgm:spPr/>
      <dgm:t>
        <a:bodyPr/>
        <a:lstStyle/>
        <a:p>
          <a:endParaRPr lang="en-GB" dirty="0"/>
        </a:p>
      </dgm:t>
    </dgm:pt>
    <dgm:pt modelId="{A06DAAA3-7715-4AFE-A04E-00C69501CD6F}" type="parTrans" cxnId="{AC5F4D28-9034-467A-9F95-7B166B7CC8E5}">
      <dgm:prSet/>
      <dgm:spPr/>
      <dgm:t>
        <a:bodyPr/>
        <a:lstStyle/>
        <a:p>
          <a:endParaRPr lang="en-GB"/>
        </a:p>
      </dgm:t>
    </dgm:pt>
    <dgm:pt modelId="{2125CC21-1BA1-4340-8CBF-6A179699022E}" type="sibTrans" cxnId="{AC5F4D28-9034-467A-9F95-7B166B7CC8E5}">
      <dgm:prSet/>
      <dgm:spPr/>
      <dgm:t>
        <a:bodyPr/>
        <a:lstStyle/>
        <a:p>
          <a:endParaRPr lang="en-GB"/>
        </a:p>
      </dgm:t>
    </dgm:pt>
    <dgm:pt modelId="{F1DE9BB3-A5F2-4251-99AD-0D2D11B76D9C}" type="pres">
      <dgm:prSet presAssocID="{08F6CE17-D923-42B5-82B2-41DDB9072B93}" presName="linear" presStyleCnt="0">
        <dgm:presLayoutVars>
          <dgm:animLvl val="lvl"/>
          <dgm:resizeHandles val="exact"/>
        </dgm:presLayoutVars>
      </dgm:prSet>
      <dgm:spPr/>
      <dgm:t>
        <a:bodyPr/>
        <a:lstStyle/>
        <a:p>
          <a:endParaRPr lang="en-GB"/>
        </a:p>
      </dgm:t>
    </dgm:pt>
    <dgm:pt modelId="{EC8DC889-2541-4582-880E-89E3AD5F2B91}" type="pres">
      <dgm:prSet presAssocID="{E69819B2-C778-4D75-A019-9C1017CEBFE5}" presName="parentText" presStyleLbl="node1" presStyleIdx="0" presStyleCnt="1" custLinFactNeighborY="43046">
        <dgm:presLayoutVars>
          <dgm:chMax val="0"/>
          <dgm:bulletEnabled val="1"/>
        </dgm:presLayoutVars>
      </dgm:prSet>
      <dgm:spPr/>
      <dgm:t>
        <a:bodyPr/>
        <a:lstStyle/>
        <a:p>
          <a:endParaRPr lang="en-GB"/>
        </a:p>
      </dgm:t>
    </dgm:pt>
    <dgm:pt modelId="{E1C91CC1-E606-4BE9-9E4E-F496581E7F73}" type="pres">
      <dgm:prSet presAssocID="{E69819B2-C778-4D75-A019-9C1017CEBFE5}" presName="childText" presStyleLbl="revTx" presStyleIdx="0" presStyleCnt="1">
        <dgm:presLayoutVars>
          <dgm:bulletEnabled val="1"/>
        </dgm:presLayoutVars>
      </dgm:prSet>
      <dgm:spPr/>
      <dgm:t>
        <a:bodyPr/>
        <a:lstStyle/>
        <a:p>
          <a:endParaRPr lang="en-GB"/>
        </a:p>
      </dgm:t>
    </dgm:pt>
  </dgm:ptLst>
  <dgm:cxnLst>
    <dgm:cxn modelId="{403F4171-5307-477F-A2CE-AAA6DA22F4B2}" srcId="{08F6CE17-D923-42B5-82B2-41DDB9072B93}" destId="{E69819B2-C778-4D75-A019-9C1017CEBFE5}" srcOrd="0" destOrd="0" parTransId="{91C5A170-9B67-4EE4-A5C7-B554F7C2AFFC}" sibTransId="{C0749945-6830-4AF9-B746-03615859FBBE}"/>
    <dgm:cxn modelId="{0755A409-3E66-4966-BA2B-AFE7452576F4}" type="presOf" srcId="{E69819B2-C778-4D75-A019-9C1017CEBFE5}" destId="{EC8DC889-2541-4582-880E-89E3AD5F2B91}" srcOrd="0" destOrd="0" presId="urn:microsoft.com/office/officeart/2005/8/layout/vList2"/>
    <dgm:cxn modelId="{2E6EFB7E-B82F-4ADE-967C-701810F20449}" type="presOf" srcId="{08F6CE17-D923-42B5-82B2-41DDB9072B93}" destId="{F1DE9BB3-A5F2-4251-99AD-0D2D11B76D9C}" srcOrd="0" destOrd="0" presId="urn:microsoft.com/office/officeart/2005/8/layout/vList2"/>
    <dgm:cxn modelId="{0716FD12-936F-488F-B967-E1870C3CA8F9}" type="presOf" srcId="{CE195D97-4810-468D-933E-CAC6DE4C5A87}" destId="{E1C91CC1-E606-4BE9-9E4E-F496581E7F73}" srcOrd="0" destOrd="0" presId="urn:microsoft.com/office/officeart/2005/8/layout/vList2"/>
    <dgm:cxn modelId="{AC5F4D28-9034-467A-9F95-7B166B7CC8E5}" srcId="{E69819B2-C778-4D75-A019-9C1017CEBFE5}" destId="{CE195D97-4810-468D-933E-CAC6DE4C5A87}" srcOrd="0" destOrd="0" parTransId="{A06DAAA3-7715-4AFE-A04E-00C69501CD6F}" sibTransId="{2125CC21-1BA1-4340-8CBF-6A179699022E}"/>
    <dgm:cxn modelId="{95C10F45-4CC1-49DB-8249-7B4D6A82CD83}" type="presParOf" srcId="{F1DE9BB3-A5F2-4251-99AD-0D2D11B76D9C}" destId="{EC8DC889-2541-4582-880E-89E3AD5F2B91}" srcOrd="0" destOrd="0" presId="urn:microsoft.com/office/officeart/2005/8/layout/vList2"/>
    <dgm:cxn modelId="{A669C999-121D-465D-85AE-1311F85FEBC7}" type="presParOf" srcId="{F1DE9BB3-A5F2-4251-99AD-0D2D11B76D9C}" destId="{E1C91CC1-E606-4BE9-9E4E-F496581E7F73}" srcOrd="1" destOrd="0" presId="urn:microsoft.com/office/officeart/2005/8/layout/vList2"/>
  </dgm:cxnLst>
  <dgm:bg/>
  <dgm:whole/>
</dgm:dataModel>
</file>

<file path=ppt/diagrams/data12.xml><?xml version="1.0" encoding="utf-8"?>
<dgm:dataModel xmlns:dgm="http://schemas.openxmlformats.org/drawingml/2006/diagram" xmlns:a="http://schemas.openxmlformats.org/drawingml/2006/main">
  <dgm:ptLst>
    <dgm:pt modelId="{08F6CE17-D923-42B5-82B2-41DDB9072B93}"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GB"/>
        </a:p>
      </dgm:t>
    </dgm:pt>
    <dgm:pt modelId="{E69819B2-C778-4D75-A019-9C1017CEBFE5}">
      <dgm:prSet phldrT="[Text]" custT="1"/>
      <dgm:spPr>
        <a:solidFill>
          <a:schemeClr val="tx2">
            <a:lumMod val="60000"/>
            <a:lumOff val="40000"/>
          </a:schemeClr>
        </a:solidFill>
      </dgm:spPr>
      <dgm:t>
        <a:bodyPr/>
        <a:lstStyle/>
        <a:p>
          <a:pPr algn="ctr"/>
          <a:r>
            <a:rPr lang="en-US" sz="2900" b="1" dirty="0" smtClean="0">
              <a:solidFill>
                <a:schemeClr val="bg1"/>
              </a:solidFill>
              <a:latin typeface="Arial" pitchFamily="34" charset="0"/>
              <a:cs typeface="Arial" pitchFamily="34" charset="0"/>
            </a:rPr>
            <a:t>TARGETS UNDERACHIEVED </a:t>
          </a:r>
        </a:p>
        <a:p>
          <a:pPr algn="ctr"/>
          <a:r>
            <a:rPr lang="en-US" sz="2900" b="1" dirty="0" smtClean="0">
              <a:solidFill>
                <a:schemeClr val="bg1"/>
              </a:solidFill>
              <a:latin typeface="Arial" pitchFamily="34" charset="0"/>
              <a:cs typeface="Arial" pitchFamily="34" charset="0"/>
            </a:rPr>
            <a:t>AND NOT ACHIEVED</a:t>
          </a:r>
          <a:endParaRPr lang="en-GB" sz="2900" b="1" dirty="0">
            <a:solidFill>
              <a:schemeClr val="bg1"/>
            </a:solidFill>
            <a:latin typeface="Arial" pitchFamily="34" charset="0"/>
            <a:cs typeface="Arial" pitchFamily="34" charset="0"/>
          </a:endParaRPr>
        </a:p>
      </dgm:t>
    </dgm:pt>
    <dgm:pt modelId="{91C5A170-9B67-4EE4-A5C7-B554F7C2AFFC}" type="parTrans" cxnId="{403F4171-5307-477F-A2CE-AAA6DA22F4B2}">
      <dgm:prSet/>
      <dgm:spPr/>
      <dgm:t>
        <a:bodyPr/>
        <a:lstStyle/>
        <a:p>
          <a:endParaRPr lang="en-GB"/>
        </a:p>
      </dgm:t>
    </dgm:pt>
    <dgm:pt modelId="{C0749945-6830-4AF9-B746-03615859FBBE}" type="sibTrans" cxnId="{403F4171-5307-477F-A2CE-AAA6DA22F4B2}">
      <dgm:prSet/>
      <dgm:spPr/>
      <dgm:t>
        <a:bodyPr/>
        <a:lstStyle/>
        <a:p>
          <a:endParaRPr lang="en-GB"/>
        </a:p>
      </dgm:t>
    </dgm:pt>
    <dgm:pt modelId="{CE195D97-4810-468D-933E-CAC6DE4C5A87}">
      <dgm:prSet phldrT="[Text]"/>
      <dgm:spPr/>
      <dgm:t>
        <a:bodyPr/>
        <a:lstStyle/>
        <a:p>
          <a:endParaRPr lang="en-GB" dirty="0"/>
        </a:p>
      </dgm:t>
    </dgm:pt>
    <dgm:pt modelId="{A06DAAA3-7715-4AFE-A04E-00C69501CD6F}" type="parTrans" cxnId="{AC5F4D28-9034-467A-9F95-7B166B7CC8E5}">
      <dgm:prSet/>
      <dgm:spPr/>
      <dgm:t>
        <a:bodyPr/>
        <a:lstStyle/>
        <a:p>
          <a:endParaRPr lang="en-GB"/>
        </a:p>
      </dgm:t>
    </dgm:pt>
    <dgm:pt modelId="{2125CC21-1BA1-4340-8CBF-6A179699022E}" type="sibTrans" cxnId="{AC5F4D28-9034-467A-9F95-7B166B7CC8E5}">
      <dgm:prSet/>
      <dgm:spPr/>
      <dgm:t>
        <a:bodyPr/>
        <a:lstStyle/>
        <a:p>
          <a:endParaRPr lang="en-GB"/>
        </a:p>
      </dgm:t>
    </dgm:pt>
    <dgm:pt modelId="{F1DE9BB3-A5F2-4251-99AD-0D2D11B76D9C}" type="pres">
      <dgm:prSet presAssocID="{08F6CE17-D923-42B5-82B2-41DDB9072B93}" presName="linear" presStyleCnt="0">
        <dgm:presLayoutVars>
          <dgm:animLvl val="lvl"/>
          <dgm:resizeHandles val="exact"/>
        </dgm:presLayoutVars>
      </dgm:prSet>
      <dgm:spPr/>
      <dgm:t>
        <a:bodyPr/>
        <a:lstStyle/>
        <a:p>
          <a:endParaRPr lang="en-GB"/>
        </a:p>
      </dgm:t>
    </dgm:pt>
    <dgm:pt modelId="{EC8DC889-2541-4582-880E-89E3AD5F2B91}" type="pres">
      <dgm:prSet presAssocID="{E69819B2-C778-4D75-A019-9C1017CEBFE5}" presName="parentText" presStyleLbl="node1" presStyleIdx="0" presStyleCnt="1" custLinFactNeighborY="34187">
        <dgm:presLayoutVars>
          <dgm:chMax val="0"/>
          <dgm:bulletEnabled val="1"/>
        </dgm:presLayoutVars>
      </dgm:prSet>
      <dgm:spPr/>
      <dgm:t>
        <a:bodyPr/>
        <a:lstStyle/>
        <a:p>
          <a:endParaRPr lang="en-GB"/>
        </a:p>
      </dgm:t>
    </dgm:pt>
    <dgm:pt modelId="{E1C91CC1-E606-4BE9-9E4E-F496581E7F73}" type="pres">
      <dgm:prSet presAssocID="{E69819B2-C778-4D75-A019-9C1017CEBFE5}" presName="childText" presStyleLbl="revTx" presStyleIdx="0" presStyleCnt="1">
        <dgm:presLayoutVars>
          <dgm:bulletEnabled val="1"/>
        </dgm:presLayoutVars>
      </dgm:prSet>
      <dgm:spPr/>
      <dgm:t>
        <a:bodyPr/>
        <a:lstStyle/>
        <a:p>
          <a:endParaRPr lang="en-GB"/>
        </a:p>
      </dgm:t>
    </dgm:pt>
  </dgm:ptLst>
  <dgm:cxnLst>
    <dgm:cxn modelId="{403F4171-5307-477F-A2CE-AAA6DA22F4B2}" srcId="{08F6CE17-D923-42B5-82B2-41DDB9072B93}" destId="{E69819B2-C778-4D75-A019-9C1017CEBFE5}" srcOrd="0" destOrd="0" parTransId="{91C5A170-9B67-4EE4-A5C7-B554F7C2AFFC}" sibTransId="{C0749945-6830-4AF9-B746-03615859FBBE}"/>
    <dgm:cxn modelId="{AC5F4D28-9034-467A-9F95-7B166B7CC8E5}" srcId="{E69819B2-C778-4D75-A019-9C1017CEBFE5}" destId="{CE195D97-4810-468D-933E-CAC6DE4C5A87}" srcOrd="0" destOrd="0" parTransId="{A06DAAA3-7715-4AFE-A04E-00C69501CD6F}" sibTransId="{2125CC21-1BA1-4340-8CBF-6A179699022E}"/>
    <dgm:cxn modelId="{FA534E97-C6B1-4EBF-94B5-881C919B32D2}" type="presOf" srcId="{E69819B2-C778-4D75-A019-9C1017CEBFE5}" destId="{EC8DC889-2541-4582-880E-89E3AD5F2B91}" srcOrd="0" destOrd="0" presId="urn:microsoft.com/office/officeart/2005/8/layout/vList2"/>
    <dgm:cxn modelId="{A66D83ED-A4EF-4A6E-A5F5-6D49D2F78EE7}" type="presOf" srcId="{CE195D97-4810-468D-933E-CAC6DE4C5A87}" destId="{E1C91CC1-E606-4BE9-9E4E-F496581E7F73}" srcOrd="0" destOrd="0" presId="urn:microsoft.com/office/officeart/2005/8/layout/vList2"/>
    <dgm:cxn modelId="{DB147672-101A-40E1-81FA-E5914C90EC42}" type="presOf" srcId="{08F6CE17-D923-42B5-82B2-41DDB9072B93}" destId="{F1DE9BB3-A5F2-4251-99AD-0D2D11B76D9C}" srcOrd="0" destOrd="0" presId="urn:microsoft.com/office/officeart/2005/8/layout/vList2"/>
    <dgm:cxn modelId="{2C612BEA-6696-49A5-8880-66E375D014F7}" type="presParOf" srcId="{F1DE9BB3-A5F2-4251-99AD-0D2D11B76D9C}" destId="{EC8DC889-2541-4582-880E-89E3AD5F2B91}" srcOrd="0" destOrd="0" presId="urn:microsoft.com/office/officeart/2005/8/layout/vList2"/>
    <dgm:cxn modelId="{F649D00F-FCE4-482D-AAF6-2EF04E88CD0B}" type="presParOf" srcId="{F1DE9BB3-A5F2-4251-99AD-0D2D11B76D9C}" destId="{E1C91CC1-E606-4BE9-9E4E-F496581E7F73}" srcOrd="1" destOrd="0" presId="urn:microsoft.com/office/officeart/2005/8/layout/vList2"/>
  </dgm:cxnLst>
  <dgm:bg/>
  <dgm:whole/>
</dgm:dataModel>
</file>

<file path=ppt/diagrams/data13.xml><?xml version="1.0" encoding="utf-8"?>
<dgm:dataModel xmlns:dgm="http://schemas.openxmlformats.org/drawingml/2006/diagram" xmlns:a="http://schemas.openxmlformats.org/drawingml/2006/main">
  <dgm:ptLst>
    <dgm:pt modelId="{08F6CE17-D923-42B5-82B2-41DDB9072B93}"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GB"/>
        </a:p>
      </dgm:t>
    </dgm:pt>
    <dgm:pt modelId="{CE195D97-4810-468D-933E-CAC6DE4C5A87}">
      <dgm:prSet phldrT="[Text]"/>
      <dgm:spPr/>
      <dgm:t>
        <a:bodyPr/>
        <a:lstStyle/>
        <a:p>
          <a:endParaRPr lang="en-GB" dirty="0"/>
        </a:p>
      </dgm:t>
    </dgm:pt>
    <dgm:pt modelId="{A06DAAA3-7715-4AFE-A04E-00C69501CD6F}" type="parTrans" cxnId="{AC5F4D28-9034-467A-9F95-7B166B7CC8E5}">
      <dgm:prSet/>
      <dgm:spPr/>
      <dgm:t>
        <a:bodyPr/>
        <a:lstStyle/>
        <a:p>
          <a:endParaRPr lang="en-GB"/>
        </a:p>
      </dgm:t>
    </dgm:pt>
    <dgm:pt modelId="{2125CC21-1BA1-4340-8CBF-6A179699022E}" type="sibTrans" cxnId="{AC5F4D28-9034-467A-9F95-7B166B7CC8E5}">
      <dgm:prSet/>
      <dgm:spPr/>
      <dgm:t>
        <a:bodyPr/>
        <a:lstStyle/>
        <a:p>
          <a:endParaRPr lang="en-GB"/>
        </a:p>
      </dgm:t>
    </dgm:pt>
    <dgm:pt modelId="{E69819B2-C778-4D75-A019-9C1017CEBFE5}">
      <dgm:prSet phldrT="[Text]" custT="1"/>
      <dgm:spPr>
        <a:solidFill>
          <a:schemeClr val="tx2">
            <a:lumMod val="60000"/>
            <a:lumOff val="40000"/>
          </a:schemeClr>
        </a:solidFill>
      </dgm:spPr>
      <dgm:t>
        <a:bodyPr/>
        <a:lstStyle/>
        <a:p>
          <a:pPr algn="ctr"/>
          <a:r>
            <a:rPr lang="en-US" sz="3600" b="1" dirty="0" smtClean="0">
              <a:solidFill>
                <a:schemeClr val="bg1"/>
              </a:solidFill>
              <a:latin typeface="Arial" pitchFamily="34" charset="0"/>
              <a:cs typeface="Arial" pitchFamily="34" charset="0"/>
            </a:rPr>
            <a:t>DST’s CONTRIBUTION TO THE NSI  </a:t>
          </a:r>
          <a:endParaRPr lang="en-GB" sz="3600" b="1" dirty="0">
            <a:solidFill>
              <a:schemeClr val="bg1"/>
            </a:solidFill>
            <a:latin typeface="Arial" pitchFamily="34" charset="0"/>
            <a:cs typeface="Arial" pitchFamily="34" charset="0"/>
          </a:endParaRPr>
        </a:p>
      </dgm:t>
    </dgm:pt>
    <dgm:pt modelId="{C0749945-6830-4AF9-B746-03615859FBBE}" type="sibTrans" cxnId="{403F4171-5307-477F-A2CE-AAA6DA22F4B2}">
      <dgm:prSet/>
      <dgm:spPr/>
      <dgm:t>
        <a:bodyPr/>
        <a:lstStyle/>
        <a:p>
          <a:endParaRPr lang="en-GB"/>
        </a:p>
      </dgm:t>
    </dgm:pt>
    <dgm:pt modelId="{91C5A170-9B67-4EE4-A5C7-B554F7C2AFFC}" type="parTrans" cxnId="{403F4171-5307-477F-A2CE-AAA6DA22F4B2}">
      <dgm:prSet/>
      <dgm:spPr/>
      <dgm:t>
        <a:bodyPr/>
        <a:lstStyle/>
        <a:p>
          <a:endParaRPr lang="en-GB"/>
        </a:p>
      </dgm:t>
    </dgm:pt>
    <dgm:pt modelId="{F1DE9BB3-A5F2-4251-99AD-0D2D11B76D9C}" type="pres">
      <dgm:prSet presAssocID="{08F6CE17-D923-42B5-82B2-41DDB9072B93}" presName="linear" presStyleCnt="0">
        <dgm:presLayoutVars>
          <dgm:animLvl val="lvl"/>
          <dgm:resizeHandles val="exact"/>
        </dgm:presLayoutVars>
      </dgm:prSet>
      <dgm:spPr/>
      <dgm:t>
        <a:bodyPr/>
        <a:lstStyle/>
        <a:p>
          <a:endParaRPr lang="en-GB"/>
        </a:p>
      </dgm:t>
    </dgm:pt>
    <dgm:pt modelId="{EC8DC889-2541-4582-880E-89E3AD5F2B91}" type="pres">
      <dgm:prSet presAssocID="{E69819B2-C778-4D75-A019-9C1017CEBFE5}" presName="parentText" presStyleLbl="node1" presStyleIdx="0" presStyleCnt="1" custLinFactNeighborY="43046">
        <dgm:presLayoutVars>
          <dgm:chMax val="0"/>
          <dgm:bulletEnabled val="1"/>
        </dgm:presLayoutVars>
      </dgm:prSet>
      <dgm:spPr/>
      <dgm:t>
        <a:bodyPr/>
        <a:lstStyle/>
        <a:p>
          <a:endParaRPr lang="en-GB"/>
        </a:p>
      </dgm:t>
    </dgm:pt>
    <dgm:pt modelId="{E1C91CC1-E606-4BE9-9E4E-F496581E7F73}" type="pres">
      <dgm:prSet presAssocID="{E69819B2-C778-4D75-A019-9C1017CEBFE5}" presName="childText" presStyleLbl="revTx" presStyleIdx="0" presStyleCnt="1">
        <dgm:presLayoutVars>
          <dgm:bulletEnabled val="1"/>
        </dgm:presLayoutVars>
      </dgm:prSet>
      <dgm:spPr/>
      <dgm:t>
        <a:bodyPr/>
        <a:lstStyle/>
        <a:p>
          <a:endParaRPr lang="en-GB"/>
        </a:p>
      </dgm:t>
    </dgm:pt>
  </dgm:ptLst>
  <dgm:cxnLst>
    <dgm:cxn modelId="{AF5F9148-4BBF-4153-BDB4-3D696D659D09}" type="presOf" srcId="{CE195D97-4810-468D-933E-CAC6DE4C5A87}" destId="{E1C91CC1-E606-4BE9-9E4E-F496581E7F73}" srcOrd="0" destOrd="0" presId="urn:microsoft.com/office/officeart/2005/8/layout/vList2"/>
    <dgm:cxn modelId="{403F4171-5307-477F-A2CE-AAA6DA22F4B2}" srcId="{08F6CE17-D923-42B5-82B2-41DDB9072B93}" destId="{E69819B2-C778-4D75-A019-9C1017CEBFE5}" srcOrd="0" destOrd="0" parTransId="{91C5A170-9B67-4EE4-A5C7-B554F7C2AFFC}" sibTransId="{C0749945-6830-4AF9-B746-03615859FBBE}"/>
    <dgm:cxn modelId="{AC5F4D28-9034-467A-9F95-7B166B7CC8E5}" srcId="{E69819B2-C778-4D75-A019-9C1017CEBFE5}" destId="{CE195D97-4810-468D-933E-CAC6DE4C5A87}" srcOrd="0" destOrd="0" parTransId="{A06DAAA3-7715-4AFE-A04E-00C69501CD6F}" sibTransId="{2125CC21-1BA1-4340-8CBF-6A179699022E}"/>
    <dgm:cxn modelId="{E96AC622-7B22-4161-9354-99ED549E4EF6}" type="presOf" srcId="{08F6CE17-D923-42B5-82B2-41DDB9072B93}" destId="{F1DE9BB3-A5F2-4251-99AD-0D2D11B76D9C}" srcOrd="0" destOrd="0" presId="urn:microsoft.com/office/officeart/2005/8/layout/vList2"/>
    <dgm:cxn modelId="{61138152-69DF-4E40-91CE-672E5F07E875}" type="presOf" srcId="{E69819B2-C778-4D75-A019-9C1017CEBFE5}" destId="{EC8DC889-2541-4582-880E-89E3AD5F2B91}" srcOrd="0" destOrd="0" presId="urn:microsoft.com/office/officeart/2005/8/layout/vList2"/>
    <dgm:cxn modelId="{F38CAC12-0B86-4CA2-BDBD-517D3E2D32FF}" type="presParOf" srcId="{F1DE9BB3-A5F2-4251-99AD-0D2D11B76D9C}" destId="{EC8DC889-2541-4582-880E-89E3AD5F2B91}" srcOrd="0" destOrd="0" presId="urn:microsoft.com/office/officeart/2005/8/layout/vList2"/>
    <dgm:cxn modelId="{C814C040-FFB4-4711-A53C-4705DF5B6759}" type="presParOf" srcId="{F1DE9BB3-A5F2-4251-99AD-0D2D11B76D9C}" destId="{E1C91CC1-E606-4BE9-9E4E-F496581E7F73}" srcOrd="1" destOrd="0" presId="urn:microsoft.com/office/officeart/2005/8/layout/vList2"/>
  </dgm:cxnLst>
  <dgm:bg/>
  <dgm:whole/>
</dgm:dataModel>
</file>

<file path=ppt/diagrams/data14.xml><?xml version="1.0" encoding="utf-8"?>
<dgm:dataModel xmlns:dgm="http://schemas.openxmlformats.org/drawingml/2006/diagram" xmlns:a="http://schemas.openxmlformats.org/drawingml/2006/main">
  <dgm:ptLst>
    <dgm:pt modelId="{08F6CE17-D923-42B5-82B2-41DDB9072B93}"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GB"/>
        </a:p>
      </dgm:t>
    </dgm:pt>
    <dgm:pt modelId="{E69819B2-C778-4D75-A019-9C1017CEBFE5}">
      <dgm:prSet phldrT="[Text]" custT="1"/>
      <dgm:spPr>
        <a:solidFill>
          <a:schemeClr val="tx2">
            <a:lumMod val="60000"/>
            <a:lumOff val="40000"/>
          </a:schemeClr>
        </a:solidFill>
      </dgm:spPr>
      <dgm:t>
        <a:bodyPr/>
        <a:lstStyle/>
        <a:p>
          <a:pPr algn="ctr"/>
          <a:r>
            <a:rPr lang="en-US" sz="3600" b="1" dirty="0" smtClean="0">
              <a:solidFill>
                <a:schemeClr val="bg1"/>
              </a:solidFill>
              <a:latin typeface="Arial" pitchFamily="34" charset="0"/>
              <a:cs typeface="Arial" pitchFamily="34" charset="0"/>
            </a:rPr>
            <a:t>DST PROJECTS ACROSS THE PROVINCES </a:t>
          </a:r>
          <a:endParaRPr lang="en-GB" sz="3600" b="1" dirty="0">
            <a:solidFill>
              <a:schemeClr val="bg1"/>
            </a:solidFill>
            <a:latin typeface="Arial" pitchFamily="34" charset="0"/>
            <a:cs typeface="Arial" pitchFamily="34" charset="0"/>
          </a:endParaRPr>
        </a:p>
      </dgm:t>
    </dgm:pt>
    <dgm:pt modelId="{91C5A170-9B67-4EE4-A5C7-B554F7C2AFFC}" type="parTrans" cxnId="{403F4171-5307-477F-A2CE-AAA6DA22F4B2}">
      <dgm:prSet/>
      <dgm:spPr/>
      <dgm:t>
        <a:bodyPr/>
        <a:lstStyle/>
        <a:p>
          <a:endParaRPr lang="en-GB"/>
        </a:p>
      </dgm:t>
    </dgm:pt>
    <dgm:pt modelId="{C0749945-6830-4AF9-B746-03615859FBBE}" type="sibTrans" cxnId="{403F4171-5307-477F-A2CE-AAA6DA22F4B2}">
      <dgm:prSet/>
      <dgm:spPr/>
      <dgm:t>
        <a:bodyPr/>
        <a:lstStyle/>
        <a:p>
          <a:endParaRPr lang="en-GB"/>
        </a:p>
      </dgm:t>
    </dgm:pt>
    <dgm:pt modelId="{CE195D97-4810-468D-933E-CAC6DE4C5A87}">
      <dgm:prSet phldrT="[Text]"/>
      <dgm:spPr/>
      <dgm:t>
        <a:bodyPr/>
        <a:lstStyle/>
        <a:p>
          <a:endParaRPr lang="en-GB" dirty="0"/>
        </a:p>
      </dgm:t>
    </dgm:pt>
    <dgm:pt modelId="{A06DAAA3-7715-4AFE-A04E-00C69501CD6F}" type="parTrans" cxnId="{AC5F4D28-9034-467A-9F95-7B166B7CC8E5}">
      <dgm:prSet/>
      <dgm:spPr/>
      <dgm:t>
        <a:bodyPr/>
        <a:lstStyle/>
        <a:p>
          <a:endParaRPr lang="en-GB"/>
        </a:p>
      </dgm:t>
    </dgm:pt>
    <dgm:pt modelId="{2125CC21-1BA1-4340-8CBF-6A179699022E}" type="sibTrans" cxnId="{AC5F4D28-9034-467A-9F95-7B166B7CC8E5}">
      <dgm:prSet/>
      <dgm:spPr/>
      <dgm:t>
        <a:bodyPr/>
        <a:lstStyle/>
        <a:p>
          <a:endParaRPr lang="en-GB"/>
        </a:p>
      </dgm:t>
    </dgm:pt>
    <dgm:pt modelId="{F1DE9BB3-A5F2-4251-99AD-0D2D11B76D9C}" type="pres">
      <dgm:prSet presAssocID="{08F6CE17-D923-42B5-82B2-41DDB9072B93}" presName="linear" presStyleCnt="0">
        <dgm:presLayoutVars>
          <dgm:animLvl val="lvl"/>
          <dgm:resizeHandles val="exact"/>
        </dgm:presLayoutVars>
      </dgm:prSet>
      <dgm:spPr/>
      <dgm:t>
        <a:bodyPr/>
        <a:lstStyle/>
        <a:p>
          <a:endParaRPr lang="en-GB"/>
        </a:p>
      </dgm:t>
    </dgm:pt>
    <dgm:pt modelId="{EC8DC889-2541-4582-880E-89E3AD5F2B91}" type="pres">
      <dgm:prSet presAssocID="{E69819B2-C778-4D75-A019-9C1017CEBFE5}" presName="parentText" presStyleLbl="node1" presStyleIdx="0" presStyleCnt="1" custLinFactNeighborY="28637">
        <dgm:presLayoutVars>
          <dgm:chMax val="0"/>
          <dgm:bulletEnabled val="1"/>
        </dgm:presLayoutVars>
      </dgm:prSet>
      <dgm:spPr/>
      <dgm:t>
        <a:bodyPr/>
        <a:lstStyle/>
        <a:p>
          <a:endParaRPr lang="en-GB"/>
        </a:p>
      </dgm:t>
    </dgm:pt>
    <dgm:pt modelId="{E1C91CC1-E606-4BE9-9E4E-F496581E7F73}" type="pres">
      <dgm:prSet presAssocID="{E69819B2-C778-4D75-A019-9C1017CEBFE5}" presName="childText" presStyleLbl="revTx" presStyleIdx="0" presStyleCnt="1">
        <dgm:presLayoutVars>
          <dgm:bulletEnabled val="1"/>
        </dgm:presLayoutVars>
      </dgm:prSet>
      <dgm:spPr/>
      <dgm:t>
        <a:bodyPr/>
        <a:lstStyle/>
        <a:p>
          <a:endParaRPr lang="en-GB"/>
        </a:p>
      </dgm:t>
    </dgm:pt>
  </dgm:ptLst>
  <dgm:cxnLst>
    <dgm:cxn modelId="{403F4171-5307-477F-A2CE-AAA6DA22F4B2}" srcId="{08F6CE17-D923-42B5-82B2-41DDB9072B93}" destId="{E69819B2-C778-4D75-A019-9C1017CEBFE5}" srcOrd="0" destOrd="0" parTransId="{91C5A170-9B67-4EE4-A5C7-B554F7C2AFFC}" sibTransId="{C0749945-6830-4AF9-B746-03615859FBBE}"/>
    <dgm:cxn modelId="{AC5F4D28-9034-467A-9F95-7B166B7CC8E5}" srcId="{E69819B2-C778-4D75-A019-9C1017CEBFE5}" destId="{CE195D97-4810-468D-933E-CAC6DE4C5A87}" srcOrd="0" destOrd="0" parTransId="{A06DAAA3-7715-4AFE-A04E-00C69501CD6F}" sibTransId="{2125CC21-1BA1-4340-8CBF-6A179699022E}"/>
    <dgm:cxn modelId="{090E2150-10C5-4BAC-83BA-BE4EF3FC429C}" type="presOf" srcId="{CE195D97-4810-468D-933E-CAC6DE4C5A87}" destId="{E1C91CC1-E606-4BE9-9E4E-F496581E7F73}" srcOrd="0" destOrd="0" presId="urn:microsoft.com/office/officeart/2005/8/layout/vList2"/>
    <dgm:cxn modelId="{99256AB4-623A-47EE-916C-0F6965A5D72E}" type="presOf" srcId="{E69819B2-C778-4D75-A019-9C1017CEBFE5}" destId="{EC8DC889-2541-4582-880E-89E3AD5F2B91}" srcOrd="0" destOrd="0" presId="urn:microsoft.com/office/officeart/2005/8/layout/vList2"/>
    <dgm:cxn modelId="{7234E591-8B18-4126-BA3B-10C230FAB171}" type="presOf" srcId="{08F6CE17-D923-42B5-82B2-41DDB9072B93}" destId="{F1DE9BB3-A5F2-4251-99AD-0D2D11B76D9C}" srcOrd="0" destOrd="0" presId="urn:microsoft.com/office/officeart/2005/8/layout/vList2"/>
    <dgm:cxn modelId="{C0DBC29D-B6EF-4637-A158-21C25CDE77C4}" type="presParOf" srcId="{F1DE9BB3-A5F2-4251-99AD-0D2D11B76D9C}" destId="{EC8DC889-2541-4582-880E-89E3AD5F2B91}" srcOrd="0" destOrd="0" presId="urn:microsoft.com/office/officeart/2005/8/layout/vList2"/>
    <dgm:cxn modelId="{D4A57F15-0D4E-4405-B750-19BD55E68BE0}" type="presParOf" srcId="{F1DE9BB3-A5F2-4251-99AD-0D2D11B76D9C}" destId="{E1C91CC1-E606-4BE9-9E4E-F496581E7F73}" srcOrd="1" destOrd="0" presId="urn:microsoft.com/office/officeart/2005/8/layout/vList2"/>
  </dgm:cxnLst>
  <dgm:bg/>
  <dgm:whole/>
</dgm:dataModel>
</file>

<file path=ppt/diagrams/data15.xml><?xml version="1.0" encoding="utf-8"?>
<dgm:dataModel xmlns:dgm="http://schemas.openxmlformats.org/drawingml/2006/diagram" xmlns:a="http://schemas.openxmlformats.org/drawingml/2006/main">
  <dgm:ptLst>
    <dgm:pt modelId="{08F6CE17-D923-42B5-82B2-41DDB9072B93}"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GB"/>
        </a:p>
      </dgm:t>
    </dgm:pt>
    <dgm:pt modelId="{E69819B2-C778-4D75-A019-9C1017CEBFE5}">
      <dgm:prSet phldrT="[Text]" custT="1"/>
      <dgm:spPr>
        <a:solidFill>
          <a:schemeClr val="tx2">
            <a:lumMod val="60000"/>
            <a:lumOff val="40000"/>
          </a:schemeClr>
        </a:solidFill>
      </dgm:spPr>
      <dgm:t>
        <a:bodyPr/>
        <a:lstStyle/>
        <a:p>
          <a:pPr algn="ctr"/>
          <a:r>
            <a:rPr lang="en-US" sz="3600" b="1" dirty="0" smtClean="0">
              <a:solidFill>
                <a:schemeClr val="bg1"/>
              </a:solidFill>
              <a:latin typeface="Arial" pitchFamily="34" charset="0"/>
              <a:cs typeface="Arial" pitchFamily="34" charset="0"/>
            </a:rPr>
            <a:t>KEY ACHIEVEMENTS PER PROGRAMME </a:t>
          </a:r>
          <a:endParaRPr lang="en-GB" sz="3600" b="1" dirty="0">
            <a:solidFill>
              <a:schemeClr val="bg1"/>
            </a:solidFill>
            <a:latin typeface="Arial" pitchFamily="34" charset="0"/>
            <a:cs typeface="Arial" pitchFamily="34" charset="0"/>
          </a:endParaRPr>
        </a:p>
      </dgm:t>
    </dgm:pt>
    <dgm:pt modelId="{91C5A170-9B67-4EE4-A5C7-B554F7C2AFFC}" type="parTrans" cxnId="{403F4171-5307-477F-A2CE-AAA6DA22F4B2}">
      <dgm:prSet/>
      <dgm:spPr/>
      <dgm:t>
        <a:bodyPr/>
        <a:lstStyle/>
        <a:p>
          <a:endParaRPr lang="en-GB"/>
        </a:p>
      </dgm:t>
    </dgm:pt>
    <dgm:pt modelId="{C0749945-6830-4AF9-B746-03615859FBBE}" type="sibTrans" cxnId="{403F4171-5307-477F-A2CE-AAA6DA22F4B2}">
      <dgm:prSet/>
      <dgm:spPr/>
      <dgm:t>
        <a:bodyPr/>
        <a:lstStyle/>
        <a:p>
          <a:endParaRPr lang="en-GB"/>
        </a:p>
      </dgm:t>
    </dgm:pt>
    <dgm:pt modelId="{CE195D97-4810-468D-933E-CAC6DE4C5A87}">
      <dgm:prSet phldrT="[Text]"/>
      <dgm:spPr/>
      <dgm:t>
        <a:bodyPr/>
        <a:lstStyle/>
        <a:p>
          <a:endParaRPr lang="en-GB" dirty="0"/>
        </a:p>
      </dgm:t>
    </dgm:pt>
    <dgm:pt modelId="{A06DAAA3-7715-4AFE-A04E-00C69501CD6F}" type="parTrans" cxnId="{AC5F4D28-9034-467A-9F95-7B166B7CC8E5}">
      <dgm:prSet/>
      <dgm:spPr/>
      <dgm:t>
        <a:bodyPr/>
        <a:lstStyle/>
        <a:p>
          <a:endParaRPr lang="en-GB"/>
        </a:p>
      </dgm:t>
    </dgm:pt>
    <dgm:pt modelId="{2125CC21-1BA1-4340-8CBF-6A179699022E}" type="sibTrans" cxnId="{AC5F4D28-9034-467A-9F95-7B166B7CC8E5}">
      <dgm:prSet/>
      <dgm:spPr/>
      <dgm:t>
        <a:bodyPr/>
        <a:lstStyle/>
        <a:p>
          <a:endParaRPr lang="en-GB"/>
        </a:p>
      </dgm:t>
    </dgm:pt>
    <dgm:pt modelId="{F1DE9BB3-A5F2-4251-99AD-0D2D11B76D9C}" type="pres">
      <dgm:prSet presAssocID="{08F6CE17-D923-42B5-82B2-41DDB9072B93}" presName="linear" presStyleCnt="0">
        <dgm:presLayoutVars>
          <dgm:animLvl val="lvl"/>
          <dgm:resizeHandles val="exact"/>
        </dgm:presLayoutVars>
      </dgm:prSet>
      <dgm:spPr/>
      <dgm:t>
        <a:bodyPr/>
        <a:lstStyle/>
        <a:p>
          <a:endParaRPr lang="en-GB"/>
        </a:p>
      </dgm:t>
    </dgm:pt>
    <dgm:pt modelId="{EC8DC889-2541-4582-880E-89E3AD5F2B91}" type="pres">
      <dgm:prSet presAssocID="{E69819B2-C778-4D75-A019-9C1017CEBFE5}" presName="parentText" presStyleLbl="node1" presStyleIdx="0" presStyleCnt="1" custLinFactNeighborY="28637">
        <dgm:presLayoutVars>
          <dgm:chMax val="0"/>
          <dgm:bulletEnabled val="1"/>
        </dgm:presLayoutVars>
      </dgm:prSet>
      <dgm:spPr/>
      <dgm:t>
        <a:bodyPr/>
        <a:lstStyle/>
        <a:p>
          <a:endParaRPr lang="en-GB"/>
        </a:p>
      </dgm:t>
    </dgm:pt>
    <dgm:pt modelId="{E1C91CC1-E606-4BE9-9E4E-F496581E7F73}" type="pres">
      <dgm:prSet presAssocID="{E69819B2-C778-4D75-A019-9C1017CEBFE5}" presName="childText" presStyleLbl="revTx" presStyleIdx="0" presStyleCnt="1">
        <dgm:presLayoutVars>
          <dgm:bulletEnabled val="1"/>
        </dgm:presLayoutVars>
      </dgm:prSet>
      <dgm:spPr/>
      <dgm:t>
        <a:bodyPr/>
        <a:lstStyle/>
        <a:p>
          <a:endParaRPr lang="en-GB"/>
        </a:p>
      </dgm:t>
    </dgm:pt>
  </dgm:ptLst>
  <dgm:cxnLst>
    <dgm:cxn modelId="{AC9288E0-98AD-4CE6-98A1-ACAA4FF2C493}" type="presOf" srcId="{CE195D97-4810-468D-933E-CAC6DE4C5A87}" destId="{E1C91CC1-E606-4BE9-9E4E-F496581E7F73}" srcOrd="0" destOrd="0" presId="urn:microsoft.com/office/officeart/2005/8/layout/vList2"/>
    <dgm:cxn modelId="{A775FD88-1566-4992-B678-07910517B48E}" type="presOf" srcId="{08F6CE17-D923-42B5-82B2-41DDB9072B93}" destId="{F1DE9BB3-A5F2-4251-99AD-0D2D11B76D9C}" srcOrd="0" destOrd="0" presId="urn:microsoft.com/office/officeart/2005/8/layout/vList2"/>
    <dgm:cxn modelId="{403F4171-5307-477F-A2CE-AAA6DA22F4B2}" srcId="{08F6CE17-D923-42B5-82B2-41DDB9072B93}" destId="{E69819B2-C778-4D75-A019-9C1017CEBFE5}" srcOrd="0" destOrd="0" parTransId="{91C5A170-9B67-4EE4-A5C7-B554F7C2AFFC}" sibTransId="{C0749945-6830-4AF9-B746-03615859FBBE}"/>
    <dgm:cxn modelId="{AC5F4D28-9034-467A-9F95-7B166B7CC8E5}" srcId="{E69819B2-C778-4D75-A019-9C1017CEBFE5}" destId="{CE195D97-4810-468D-933E-CAC6DE4C5A87}" srcOrd="0" destOrd="0" parTransId="{A06DAAA3-7715-4AFE-A04E-00C69501CD6F}" sibTransId="{2125CC21-1BA1-4340-8CBF-6A179699022E}"/>
    <dgm:cxn modelId="{779AB563-C8A3-444E-9270-3EE00F0CE31E}" type="presOf" srcId="{E69819B2-C778-4D75-A019-9C1017CEBFE5}" destId="{EC8DC889-2541-4582-880E-89E3AD5F2B91}" srcOrd="0" destOrd="0" presId="urn:microsoft.com/office/officeart/2005/8/layout/vList2"/>
    <dgm:cxn modelId="{BF148CB9-C5E4-484C-A3E1-747C1EE31F97}" type="presParOf" srcId="{F1DE9BB3-A5F2-4251-99AD-0D2D11B76D9C}" destId="{EC8DC889-2541-4582-880E-89E3AD5F2B91}" srcOrd="0" destOrd="0" presId="urn:microsoft.com/office/officeart/2005/8/layout/vList2"/>
    <dgm:cxn modelId="{2F5CDE1B-8886-4333-BE14-46081538A84D}" type="presParOf" srcId="{F1DE9BB3-A5F2-4251-99AD-0D2D11B76D9C}" destId="{E1C91CC1-E606-4BE9-9E4E-F496581E7F73}" srcOrd="1" destOrd="0" presId="urn:microsoft.com/office/officeart/2005/8/layout/vList2"/>
  </dgm:cxnLst>
  <dgm:bg/>
  <dgm:whole/>
</dgm:dataModel>
</file>

<file path=ppt/diagrams/data16.xml><?xml version="1.0" encoding="utf-8"?>
<dgm:dataModel xmlns:dgm="http://schemas.openxmlformats.org/drawingml/2006/diagram" xmlns:a="http://schemas.openxmlformats.org/drawingml/2006/main">
  <dgm:ptLst>
    <dgm:pt modelId="{08F6CE17-D923-42B5-82B2-41DDB9072B93}"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GB"/>
        </a:p>
      </dgm:t>
    </dgm:pt>
    <dgm:pt modelId="{E69819B2-C778-4D75-A019-9C1017CEBFE5}">
      <dgm:prSet phldrT="[Text]" custT="1"/>
      <dgm:spPr>
        <a:solidFill>
          <a:schemeClr val="tx2">
            <a:lumMod val="60000"/>
            <a:lumOff val="40000"/>
          </a:schemeClr>
        </a:solidFill>
      </dgm:spPr>
      <dgm:t>
        <a:bodyPr/>
        <a:lstStyle/>
        <a:p>
          <a:pPr algn="ctr"/>
          <a:r>
            <a:rPr lang="en-US" sz="3600" b="1" dirty="0" smtClean="0">
              <a:solidFill>
                <a:schemeClr val="bg1"/>
              </a:solidFill>
              <a:latin typeface="Arial" pitchFamily="34" charset="0"/>
              <a:cs typeface="Arial" pitchFamily="34" charset="0"/>
            </a:rPr>
            <a:t>FINANCIAL PERFORMANCE AND CONCLUSION  </a:t>
          </a:r>
          <a:endParaRPr lang="en-GB" sz="3600" b="1" dirty="0">
            <a:solidFill>
              <a:schemeClr val="bg1"/>
            </a:solidFill>
            <a:latin typeface="Arial" pitchFamily="34" charset="0"/>
            <a:cs typeface="Arial" pitchFamily="34" charset="0"/>
          </a:endParaRPr>
        </a:p>
      </dgm:t>
    </dgm:pt>
    <dgm:pt modelId="{91C5A170-9B67-4EE4-A5C7-B554F7C2AFFC}" type="parTrans" cxnId="{403F4171-5307-477F-A2CE-AAA6DA22F4B2}">
      <dgm:prSet/>
      <dgm:spPr/>
      <dgm:t>
        <a:bodyPr/>
        <a:lstStyle/>
        <a:p>
          <a:endParaRPr lang="en-GB"/>
        </a:p>
      </dgm:t>
    </dgm:pt>
    <dgm:pt modelId="{C0749945-6830-4AF9-B746-03615859FBBE}" type="sibTrans" cxnId="{403F4171-5307-477F-A2CE-AAA6DA22F4B2}">
      <dgm:prSet/>
      <dgm:spPr/>
      <dgm:t>
        <a:bodyPr/>
        <a:lstStyle/>
        <a:p>
          <a:endParaRPr lang="en-GB"/>
        </a:p>
      </dgm:t>
    </dgm:pt>
    <dgm:pt modelId="{CE195D97-4810-468D-933E-CAC6DE4C5A87}">
      <dgm:prSet phldrT="[Text]"/>
      <dgm:spPr/>
      <dgm:t>
        <a:bodyPr/>
        <a:lstStyle/>
        <a:p>
          <a:endParaRPr lang="en-GB" dirty="0"/>
        </a:p>
      </dgm:t>
    </dgm:pt>
    <dgm:pt modelId="{A06DAAA3-7715-4AFE-A04E-00C69501CD6F}" type="parTrans" cxnId="{AC5F4D28-9034-467A-9F95-7B166B7CC8E5}">
      <dgm:prSet/>
      <dgm:spPr/>
      <dgm:t>
        <a:bodyPr/>
        <a:lstStyle/>
        <a:p>
          <a:endParaRPr lang="en-GB"/>
        </a:p>
      </dgm:t>
    </dgm:pt>
    <dgm:pt modelId="{2125CC21-1BA1-4340-8CBF-6A179699022E}" type="sibTrans" cxnId="{AC5F4D28-9034-467A-9F95-7B166B7CC8E5}">
      <dgm:prSet/>
      <dgm:spPr/>
      <dgm:t>
        <a:bodyPr/>
        <a:lstStyle/>
        <a:p>
          <a:endParaRPr lang="en-GB"/>
        </a:p>
      </dgm:t>
    </dgm:pt>
    <dgm:pt modelId="{F1DE9BB3-A5F2-4251-99AD-0D2D11B76D9C}" type="pres">
      <dgm:prSet presAssocID="{08F6CE17-D923-42B5-82B2-41DDB9072B93}" presName="linear" presStyleCnt="0">
        <dgm:presLayoutVars>
          <dgm:animLvl val="lvl"/>
          <dgm:resizeHandles val="exact"/>
        </dgm:presLayoutVars>
      </dgm:prSet>
      <dgm:spPr/>
      <dgm:t>
        <a:bodyPr/>
        <a:lstStyle/>
        <a:p>
          <a:endParaRPr lang="en-GB"/>
        </a:p>
      </dgm:t>
    </dgm:pt>
    <dgm:pt modelId="{EC8DC889-2541-4582-880E-89E3AD5F2B91}" type="pres">
      <dgm:prSet presAssocID="{E69819B2-C778-4D75-A019-9C1017CEBFE5}" presName="parentText" presStyleLbl="node1" presStyleIdx="0" presStyleCnt="1" custLinFactNeighborY="28888">
        <dgm:presLayoutVars>
          <dgm:chMax val="0"/>
          <dgm:bulletEnabled val="1"/>
        </dgm:presLayoutVars>
      </dgm:prSet>
      <dgm:spPr/>
      <dgm:t>
        <a:bodyPr/>
        <a:lstStyle/>
        <a:p>
          <a:endParaRPr lang="en-GB"/>
        </a:p>
      </dgm:t>
    </dgm:pt>
    <dgm:pt modelId="{E1C91CC1-E606-4BE9-9E4E-F496581E7F73}" type="pres">
      <dgm:prSet presAssocID="{E69819B2-C778-4D75-A019-9C1017CEBFE5}" presName="childText" presStyleLbl="revTx" presStyleIdx="0" presStyleCnt="1">
        <dgm:presLayoutVars>
          <dgm:bulletEnabled val="1"/>
        </dgm:presLayoutVars>
      </dgm:prSet>
      <dgm:spPr/>
      <dgm:t>
        <a:bodyPr/>
        <a:lstStyle/>
        <a:p>
          <a:endParaRPr lang="en-GB"/>
        </a:p>
      </dgm:t>
    </dgm:pt>
  </dgm:ptLst>
  <dgm:cxnLst>
    <dgm:cxn modelId="{57EE3194-8C93-4CCB-B05E-7B5FBDE4FEFC}" type="presOf" srcId="{08F6CE17-D923-42B5-82B2-41DDB9072B93}" destId="{F1DE9BB3-A5F2-4251-99AD-0D2D11B76D9C}" srcOrd="0" destOrd="0" presId="urn:microsoft.com/office/officeart/2005/8/layout/vList2"/>
    <dgm:cxn modelId="{403F4171-5307-477F-A2CE-AAA6DA22F4B2}" srcId="{08F6CE17-D923-42B5-82B2-41DDB9072B93}" destId="{E69819B2-C778-4D75-A019-9C1017CEBFE5}" srcOrd="0" destOrd="0" parTransId="{91C5A170-9B67-4EE4-A5C7-B554F7C2AFFC}" sibTransId="{C0749945-6830-4AF9-B746-03615859FBBE}"/>
    <dgm:cxn modelId="{AC16C4A6-9129-463C-8DA4-CBBA27146F58}" type="presOf" srcId="{CE195D97-4810-468D-933E-CAC6DE4C5A87}" destId="{E1C91CC1-E606-4BE9-9E4E-F496581E7F73}" srcOrd="0" destOrd="0" presId="urn:microsoft.com/office/officeart/2005/8/layout/vList2"/>
    <dgm:cxn modelId="{0A016A09-43A6-4F28-99FA-2385E5461FF3}" type="presOf" srcId="{E69819B2-C778-4D75-A019-9C1017CEBFE5}" destId="{EC8DC889-2541-4582-880E-89E3AD5F2B91}" srcOrd="0" destOrd="0" presId="urn:microsoft.com/office/officeart/2005/8/layout/vList2"/>
    <dgm:cxn modelId="{AC5F4D28-9034-467A-9F95-7B166B7CC8E5}" srcId="{E69819B2-C778-4D75-A019-9C1017CEBFE5}" destId="{CE195D97-4810-468D-933E-CAC6DE4C5A87}" srcOrd="0" destOrd="0" parTransId="{A06DAAA3-7715-4AFE-A04E-00C69501CD6F}" sibTransId="{2125CC21-1BA1-4340-8CBF-6A179699022E}"/>
    <dgm:cxn modelId="{4D4D8DEE-F792-4DAC-AA97-E21D57FED9C8}" type="presParOf" srcId="{F1DE9BB3-A5F2-4251-99AD-0D2D11B76D9C}" destId="{EC8DC889-2541-4582-880E-89E3AD5F2B91}" srcOrd="0" destOrd="0" presId="urn:microsoft.com/office/officeart/2005/8/layout/vList2"/>
    <dgm:cxn modelId="{95230263-352F-4DDA-8BBA-D96366CA312A}" type="presParOf" srcId="{F1DE9BB3-A5F2-4251-99AD-0D2D11B76D9C}" destId="{E1C91CC1-E606-4BE9-9E4E-F496581E7F73}" srcOrd="1" destOrd="0" presId="urn:microsoft.com/office/officeart/2005/8/layout/vList2"/>
  </dgm:cxnLst>
  <dgm:bg/>
  <dgm:whole/>
</dgm:dataModel>
</file>

<file path=ppt/diagrams/data2.xml><?xml version="1.0" encoding="utf-8"?>
<dgm:dataModel xmlns:dgm="http://schemas.openxmlformats.org/drawingml/2006/diagram" xmlns:a="http://schemas.openxmlformats.org/drawingml/2006/main">
  <dgm:ptLst>
    <dgm:pt modelId="{535E54D1-3011-9D4A-B1D3-A2A703A3CCB7}" type="doc">
      <dgm:prSet loTypeId="urn:microsoft.com/office/officeart/2005/8/layout/process4" loCatId="" qsTypeId="urn:microsoft.com/office/officeart/2005/8/quickstyle/simple5" qsCatId="simple" csTypeId="urn:microsoft.com/office/officeart/2005/8/colors/accent1_2" csCatId="accent1" phldr="1"/>
      <dgm:spPr/>
      <dgm:t>
        <a:bodyPr/>
        <a:lstStyle/>
        <a:p>
          <a:endParaRPr lang="en-US"/>
        </a:p>
      </dgm:t>
    </dgm:pt>
    <dgm:pt modelId="{B8132490-C0A9-274C-98FB-FDAD1706E31C}">
      <dgm:prSet/>
      <dgm:spPr/>
      <dgm:t>
        <a:bodyPr/>
        <a:lstStyle/>
        <a:p>
          <a:pPr rtl="0"/>
          <a:r>
            <a:rPr lang="en-US" dirty="0" smtClean="0">
              <a:solidFill>
                <a:schemeClr val="tx1"/>
              </a:solidFill>
              <a:latin typeface="Arial" pitchFamily="34" charset="0"/>
              <a:cs typeface="Arial" pitchFamily="34" charset="0"/>
            </a:rPr>
            <a:t>The Department of Science and Technology (DST) derives its mandate from the 1996 White Paper on Science and Technology, which introduced the concept of a National System of Innovation (NSI).  </a:t>
          </a:r>
          <a:endParaRPr lang="en-US" dirty="0">
            <a:solidFill>
              <a:schemeClr val="tx1"/>
            </a:solidFill>
            <a:latin typeface="Arial" pitchFamily="34" charset="0"/>
            <a:cs typeface="Arial" pitchFamily="34" charset="0"/>
          </a:endParaRPr>
        </a:p>
      </dgm:t>
    </dgm:pt>
    <dgm:pt modelId="{DFF97FE1-A440-414C-964C-66EB4465F55C}" type="parTrans" cxnId="{92F71621-705D-2443-8515-44EC53627F69}">
      <dgm:prSet/>
      <dgm:spPr/>
      <dgm:t>
        <a:bodyPr/>
        <a:lstStyle/>
        <a:p>
          <a:endParaRPr lang="en-US"/>
        </a:p>
      </dgm:t>
    </dgm:pt>
    <dgm:pt modelId="{2C118928-576A-C74F-A65E-2D79450CD00D}" type="sibTrans" cxnId="{92F71621-705D-2443-8515-44EC53627F69}">
      <dgm:prSet/>
      <dgm:spPr/>
      <dgm:t>
        <a:bodyPr/>
        <a:lstStyle/>
        <a:p>
          <a:endParaRPr lang="en-US"/>
        </a:p>
      </dgm:t>
    </dgm:pt>
    <dgm:pt modelId="{8C0D498F-0DB7-1A4B-BF2A-9808F1EA6D03}">
      <dgm:prSet/>
      <dgm:spPr/>
      <dgm:t>
        <a:bodyPr/>
        <a:lstStyle/>
        <a:p>
          <a:pPr rtl="0"/>
          <a:r>
            <a:rPr lang="en-US" dirty="0" smtClean="0">
              <a:solidFill>
                <a:schemeClr val="tx1"/>
              </a:solidFill>
              <a:latin typeface="Arial" pitchFamily="34" charset="0"/>
              <a:cs typeface="Arial" pitchFamily="34" charset="0"/>
            </a:rPr>
            <a:t>The NSI remains an ideal for which South Africa continues to strive. It is an enabling framework for science, technology and innovation (STI).  </a:t>
          </a:r>
          <a:endParaRPr lang="en-US" dirty="0">
            <a:solidFill>
              <a:schemeClr val="tx1"/>
            </a:solidFill>
            <a:latin typeface="Arial" pitchFamily="34" charset="0"/>
            <a:cs typeface="Arial" pitchFamily="34" charset="0"/>
          </a:endParaRPr>
        </a:p>
      </dgm:t>
    </dgm:pt>
    <dgm:pt modelId="{957006E4-2102-5341-A6AE-D361C5C19231}" type="parTrans" cxnId="{3BBC834A-A47E-6348-AC1B-4C6A674F8824}">
      <dgm:prSet/>
      <dgm:spPr/>
      <dgm:t>
        <a:bodyPr/>
        <a:lstStyle/>
        <a:p>
          <a:endParaRPr lang="en-US"/>
        </a:p>
      </dgm:t>
    </dgm:pt>
    <dgm:pt modelId="{266AEF58-A109-7947-9EE4-7BA59BB0D20B}" type="sibTrans" cxnId="{3BBC834A-A47E-6348-AC1B-4C6A674F8824}">
      <dgm:prSet/>
      <dgm:spPr/>
      <dgm:t>
        <a:bodyPr/>
        <a:lstStyle/>
        <a:p>
          <a:endParaRPr lang="en-US"/>
        </a:p>
      </dgm:t>
    </dgm:pt>
    <dgm:pt modelId="{35C44CBA-1E83-5244-903C-3B395CBB535B}">
      <dgm:prSet/>
      <dgm:spPr/>
      <dgm:t>
        <a:bodyPr/>
        <a:lstStyle/>
        <a:p>
          <a:pPr rtl="0"/>
          <a:r>
            <a:rPr lang="en-US" dirty="0" smtClean="0">
              <a:solidFill>
                <a:schemeClr val="tx1"/>
              </a:solidFill>
              <a:latin typeface="Arial" pitchFamily="34" charset="0"/>
              <a:cs typeface="Arial" pitchFamily="34" charset="0"/>
            </a:rPr>
            <a:t>The NSI can be understood as a set of functioning institutions, organisations and policies that interact constructively in the pursuit of a common set of social and economic goals and objectives, seeking to promote change through the introduction of innovations.  </a:t>
          </a:r>
          <a:endParaRPr lang="en-US" dirty="0">
            <a:solidFill>
              <a:schemeClr val="tx1"/>
            </a:solidFill>
            <a:latin typeface="Arial" pitchFamily="34" charset="0"/>
            <a:cs typeface="Arial" pitchFamily="34" charset="0"/>
          </a:endParaRPr>
        </a:p>
      </dgm:t>
    </dgm:pt>
    <dgm:pt modelId="{87C1A524-503D-B249-A74C-301D6AE95D84}" type="parTrans" cxnId="{B71FCBBB-0EF6-9343-AAAE-55A2C791E6DD}">
      <dgm:prSet/>
      <dgm:spPr/>
      <dgm:t>
        <a:bodyPr/>
        <a:lstStyle/>
        <a:p>
          <a:endParaRPr lang="en-US"/>
        </a:p>
      </dgm:t>
    </dgm:pt>
    <dgm:pt modelId="{BC77D244-65F0-274A-9A3F-0DF5DE331A39}" type="sibTrans" cxnId="{B71FCBBB-0EF6-9343-AAAE-55A2C791E6DD}">
      <dgm:prSet/>
      <dgm:spPr/>
      <dgm:t>
        <a:bodyPr/>
        <a:lstStyle/>
        <a:p>
          <a:endParaRPr lang="en-US"/>
        </a:p>
      </dgm:t>
    </dgm:pt>
    <dgm:pt modelId="{F4F291EA-9F2C-0743-9A72-7B9C95D16CBC}" type="pres">
      <dgm:prSet presAssocID="{535E54D1-3011-9D4A-B1D3-A2A703A3CCB7}" presName="Name0" presStyleCnt="0">
        <dgm:presLayoutVars>
          <dgm:dir/>
          <dgm:animLvl val="lvl"/>
          <dgm:resizeHandles val="exact"/>
        </dgm:presLayoutVars>
      </dgm:prSet>
      <dgm:spPr/>
      <dgm:t>
        <a:bodyPr/>
        <a:lstStyle/>
        <a:p>
          <a:endParaRPr lang="en-US"/>
        </a:p>
      </dgm:t>
    </dgm:pt>
    <dgm:pt modelId="{90082DCD-BEF4-694F-97E2-F7A6B6E8EA5F}" type="pres">
      <dgm:prSet presAssocID="{35C44CBA-1E83-5244-903C-3B395CBB535B}" presName="boxAndChildren" presStyleCnt="0"/>
      <dgm:spPr/>
      <dgm:t>
        <a:bodyPr/>
        <a:lstStyle/>
        <a:p>
          <a:endParaRPr lang="en-ZA"/>
        </a:p>
      </dgm:t>
    </dgm:pt>
    <dgm:pt modelId="{937D3765-2E7F-6644-A8D4-479ADEA7CB89}" type="pres">
      <dgm:prSet presAssocID="{35C44CBA-1E83-5244-903C-3B395CBB535B}" presName="parentTextBox" presStyleLbl="node1" presStyleIdx="0" presStyleCnt="3"/>
      <dgm:spPr/>
      <dgm:t>
        <a:bodyPr/>
        <a:lstStyle/>
        <a:p>
          <a:endParaRPr lang="en-US"/>
        </a:p>
      </dgm:t>
    </dgm:pt>
    <dgm:pt modelId="{42DE98AA-87C9-1F4C-A979-089E3C2C71EA}" type="pres">
      <dgm:prSet presAssocID="{266AEF58-A109-7947-9EE4-7BA59BB0D20B}" presName="sp" presStyleCnt="0"/>
      <dgm:spPr/>
      <dgm:t>
        <a:bodyPr/>
        <a:lstStyle/>
        <a:p>
          <a:endParaRPr lang="en-ZA"/>
        </a:p>
      </dgm:t>
    </dgm:pt>
    <dgm:pt modelId="{4642E994-60EE-EC48-A607-239DB4ED4F37}" type="pres">
      <dgm:prSet presAssocID="{8C0D498F-0DB7-1A4B-BF2A-9808F1EA6D03}" presName="arrowAndChildren" presStyleCnt="0"/>
      <dgm:spPr/>
      <dgm:t>
        <a:bodyPr/>
        <a:lstStyle/>
        <a:p>
          <a:endParaRPr lang="en-ZA"/>
        </a:p>
      </dgm:t>
    </dgm:pt>
    <dgm:pt modelId="{F12E4204-19EC-E44B-A152-31D39F6F9B5D}" type="pres">
      <dgm:prSet presAssocID="{8C0D498F-0DB7-1A4B-BF2A-9808F1EA6D03}" presName="parentTextArrow" presStyleLbl="node1" presStyleIdx="1" presStyleCnt="3"/>
      <dgm:spPr/>
      <dgm:t>
        <a:bodyPr/>
        <a:lstStyle/>
        <a:p>
          <a:endParaRPr lang="en-US"/>
        </a:p>
      </dgm:t>
    </dgm:pt>
    <dgm:pt modelId="{2AB0CF3C-593A-204B-B333-5F047F70A53A}" type="pres">
      <dgm:prSet presAssocID="{2C118928-576A-C74F-A65E-2D79450CD00D}" presName="sp" presStyleCnt="0"/>
      <dgm:spPr/>
      <dgm:t>
        <a:bodyPr/>
        <a:lstStyle/>
        <a:p>
          <a:endParaRPr lang="en-ZA"/>
        </a:p>
      </dgm:t>
    </dgm:pt>
    <dgm:pt modelId="{9BF8E1A6-7538-D84C-BF41-4B1F0EE439DA}" type="pres">
      <dgm:prSet presAssocID="{B8132490-C0A9-274C-98FB-FDAD1706E31C}" presName="arrowAndChildren" presStyleCnt="0"/>
      <dgm:spPr/>
      <dgm:t>
        <a:bodyPr/>
        <a:lstStyle/>
        <a:p>
          <a:endParaRPr lang="en-ZA"/>
        </a:p>
      </dgm:t>
    </dgm:pt>
    <dgm:pt modelId="{C60BAEC9-21B3-1D47-8D19-6D9CB4220F84}" type="pres">
      <dgm:prSet presAssocID="{B8132490-C0A9-274C-98FB-FDAD1706E31C}" presName="parentTextArrow" presStyleLbl="node1" presStyleIdx="2" presStyleCnt="3"/>
      <dgm:spPr/>
      <dgm:t>
        <a:bodyPr/>
        <a:lstStyle/>
        <a:p>
          <a:endParaRPr lang="en-US"/>
        </a:p>
      </dgm:t>
    </dgm:pt>
  </dgm:ptLst>
  <dgm:cxnLst>
    <dgm:cxn modelId="{F852E0C5-9A38-4FEF-AE81-7ACF7DA0E1F5}" type="presOf" srcId="{B8132490-C0A9-274C-98FB-FDAD1706E31C}" destId="{C60BAEC9-21B3-1D47-8D19-6D9CB4220F84}" srcOrd="0" destOrd="0" presId="urn:microsoft.com/office/officeart/2005/8/layout/process4"/>
    <dgm:cxn modelId="{79F917C4-77C1-4B54-A3DC-C9FF992FFC91}" type="presOf" srcId="{8C0D498F-0DB7-1A4B-BF2A-9808F1EA6D03}" destId="{F12E4204-19EC-E44B-A152-31D39F6F9B5D}" srcOrd="0" destOrd="0" presId="urn:microsoft.com/office/officeart/2005/8/layout/process4"/>
    <dgm:cxn modelId="{3BBC834A-A47E-6348-AC1B-4C6A674F8824}" srcId="{535E54D1-3011-9D4A-B1D3-A2A703A3CCB7}" destId="{8C0D498F-0DB7-1A4B-BF2A-9808F1EA6D03}" srcOrd="1" destOrd="0" parTransId="{957006E4-2102-5341-A6AE-D361C5C19231}" sibTransId="{266AEF58-A109-7947-9EE4-7BA59BB0D20B}"/>
    <dgm:cxn modelId="{92F71621-705D-2443-8515-44EC53627F69}" srcId="{535E54D1-3011-9D4A-B1D3-A2A703A3CCB7}" destId="{B8132490-C0A9-274C-98FB-FDAD1706E31C}" srcOrd="0" destOrd="0" parTransId="{DFF97FE1-A440-414C-964C-66EB4465F55C}" sibTransId="{2C118928-576A-C74F-A65E-2D79450CD00D}"/>
    <dgm:cxn modelId="{F710AEDA-E08C-4848-AF4E-CC00F655F9C5}" type="presOf" srcId="{535E54D1-3011-9D4A-B1D3-A2A703A3CCB7}" destId="{F4F291EA-9F2C-0743-9A72-7B9C95D16CBC}" srcOrd="0" destOrd="0" presId="urn:microsoft.com/office/officeart/2005/8/layout/process4"/>
    <dgm:cxn modelId="{4D57DC7D-D3E6-41E3-AE6A-C6E9F46E7F0C}" type="presOf" srcId="{35C44CBA-1E83-5244-903C-3B395CBB535B}" destId="{937D3765-2E7F-6644-A8D4-479ADEA7CB89}" srcOrd="0" destOrd="0" presId="urn:microsoft.com/office/officeart/2005/8/layout/process4"/>
    <dgm:cxn modelId="{B71FCBBB-0EF6-9343-AAAE-55A2C791E6DD}" srcId="{535E54D1-3011-9D4A-B1D3-A2A703A3CCB7}" destId="{35C44CBA-1E83-5244-903C-3B395CBB535B}" srcOrd="2" destOrd="0" parTransId="{87C1A524-503D-B249-A74C-301D6AE95D84}" sibTransId="{BC77D244-65F0-274A-9A3F-0DF5DE331A39}"/>
    <dgm:cxn modelId="{A7BFA4B2-D299-4A90-8A9E-A7D187F3DE62}" type="presParOf" srcId="{F4F291EA-9F2C-0743-9A72-7B9C95D16CBC}" destId="{90082DCD-BEF4-694F-97E2-F7A6B6E8EA5F}" srcOrd="0" destOrd="0" presId="urn:microsoft.com/office/officeart/2005/8/layout/process4"/>
    <dgm:cxn modelId="{A180BF0C-5C6B-4D08-9406-9376D6D4295F}" type="presParOf" srcId="{90082DCD-BEF4-694F-97E2-F7A6B6E8EA5F}" destId="{937D3765-2E7F-6644-A8D4-479ADEA7CB89}" srcOrd="0" destOrd="0" presId="urn:microsoft.com/office/officeart/2005/8/layout/process4"/>
    <dgm:cxn modelId="{A91B5FE3-D93E-4318-86EE-247098022BC3}" type="presParOf" srcId="{F4F291EA-9F2C-0743-9A72-7B9C95D16CBC}" destId="{42DE98AA-87C9-1F4C-A979-089E3C2C71EA}" srcOrd="1" destOrd="0" presId="urn:microsoft.com/office/officeart/2005/8/layout/process4"/>
    <dgm:cxn modelId="{A011763D-52F8-44D8-B89B-4B7A82D26C7B}" type="presParOf" srcId="{F4F291EA-9F2C-0743-9A72-7B9C95D16CBC}" destId="{4642E994-60EE-EC48-A607-239DB4ED4F37}" srcOrd="2" destOrd="0" presId="urn:microsoft.com/office/officeart/2005/8/layout/process4"/>
    <dgm:cxn modelId="{F203ACA9-D997-481D-8182-B1E4E3B71FE3}" type="presParOf" srcId="{4642E994-60EE-EC48-A607-239DB4ED4F37}" destId="{F12E4204-19EC-E44B-A152-31D39F6F9B5D}" srcOrd="0" destOrd="0" presId="urn:microsoft.com/office/officeart/2005/8/layout/process4"/>
    <dgm:cxn modelId="{D70E6B7C-CEA5-4C96-B01F-4CE455954DE5}" type="presParOf" srcId="{F4F291EA-9F2C-0743-9A72-7B9C95D16CBC}" destId="{2AB0CF3C-593A-204B-B333-5F047F70A53A}" srcOrd="3" destOrd="0" presId="urn:microsoft.com/office/officeart/2005/8/layout/process4"/>
    <dgm:cxn modelId="{DCEA5F81-ABBA-4AF1-94E7-45622CCF441B}" type="presParOf" srcId="{F4F291EA-9F2C-0743-9A72-7B9C95D16CBC}" destId="{9BF8E1A6-7538-D84C-BF41-4B1F0EE439DA}" srcOrd="4" destOrd="0" presId="urn:microsoft.com/office/officeart/2005/8/layout/process4"/>
    <dgm:cxn modelId="{6C415C77-716C-47D4-81BC-5691653F161C}" type="presParOf" srcId="{9BF8E1A6-7538-D84C-BF41-4B1F0EE439DA}" destId="{C60BAEC9-21B3-1D47-8D19-6D9CB4220F84}" srcOrd="0" destOrd="0" presId="urn:microsoft.com/office/officeart/2005/8/layout/process4"/>
  </dgm:cxnLst>
  <dgm:bg/>
  <dgm:whole/>
</dgm:dataModel>
</file>

<file path=ppt/diagrams/data3.xml><?xml version="1.0" encoding="utf-8"?>
<dgm:dataModel xmlns:dgm="http://schemas.openxmlformats.org/drawingml/2006/diagram" xmlns:a="http://schemas.openxmlformats.org/drawingml/2006/main">
  <dgm:ptLst>
    <dgm:pt modelId="{1373C752-C57B-6446-9B97-10096F9EFCB5}" type="doc">
      <dgm:prSet loTypeId="urn:microsoft.com/office/officeart/2005/8/layout/process4" loCatId="" qsTypeId="urn:microsoft.com/office/officeart/2005/8/quickstyle/simple5" qsCatId="simple" csTypeId="urn:microsoft.com/office/officeart/2005/8/colors/accent1_2" csCatId="accent1" phldr="1"/>
      <dgm:spPr/>
      <dgm:t>
        <a:bodyPr/>
        <a:lstStyle/>
        <a:p>
          <a:endParaRPr lang="en-US"/>
        </a:p>
      </dgm:t>
    </dgm:pt>
    <dgm:pt modelId="{631912B2-9141-B442-AB63-11F7C4BBBE22}">
      <dgm:prSet/>
      <dgm:spPr/>
      <dgm:t>
        <a:bodyPr/>
        <a:lstStyle/>
        <a:p>
          <a:pPr rtl="0"/>
          <a:r>
            <a:rPr lang="en-US" dirty="0" smtClean="0">
              <a:solidFill>
                <a:schemeClr val="tx1"/>
              </a:solidFill>
              <a:latin typeface="Arial" pitchFamily="34" charset="0"/>
              <a:cs typeface="Arial" pitchFamily="34" charset="0"/>
            </a:rPr>
            <a:t>The DST, as the custodial coordinator for the development of the NSI, influences this system through key strategies such as the National Research and Development Strategy (NRDS) and the Ten-Year Innovation Plan (TYIP).  </a:t>
          </a:r>
          <a:endParaRPr lang="en-US" dirty="0">
            <a:solidFill>
              <a:schemeClr val="tx1"/>
            </a:solidFill>
            <a:latin typeface="Arial" pitchFamily="34" charset="0"/>
            <a:cs typeface="Arial" pitchFamily="34" charset="0"/>
          </a:endParaRPr>
        </a:p>
      </dgm:t>
    </dgm:pt>
    <dgm:pt modelId="{F2D2BD7A-945D-E74E-951C-9AF8FC5A62D9}" type="parTrans" cxnId="{289AB52A-95BD-794E-A572-D0B5447B7277}">
      <dgm:prSet/>
      <dgm:spPr/>
      <dgm:t>
        <a:bodyPr/>
        <a:lstStyle/>
        <a:p>
          <a:endParaRPr lang="en-US"/>
        </a:p>
      </dgm:t>
    </dgm:pt>
    <dgm:pt modelId="{7AC7E6F7-AFF2-664E-B675-E291C16282E2}" type="sibTrans" cxnId="{289AB52A-95BD-794E-A572-D0B5447B7277}">
      <dgm:prSet/>
      <dgm:spPr/>
      <dgm:t>
        <a:bodyPr/>
        <a:lstStyle/>
        <a:p>
          <a:endParaRPr lang="en-US"/>
        </a:p>
      </dgm:t>
    </dgm:pt>
    <dgm:pt modelId="{A0024675-C953-C84E-9B14-A54D811125A2}">
      <dgm:prSet/>
      <dgm:spPr/>
      <dgm:t>
        <a:bodyPr/>
        <a:lstStyle/>
        <a:p>
          <a:pPr rtl="0"/>
          <a:r>
            <a:rPr lang="en-US" dirty="0" smtClean="0">
              <a:solidFill>
                <a:schemeClr val="tx1"/>
              </a:solidFill>
              <a:latin typeface="Arial" pitchFamily="34" charset="0"/>
              <a:cs typeface="Arial" pitchFamily="34" charset="0"/>
            </a:rPr>
            <a:t>The latter, particularly, seeks to contribute to the transformation of the South African economy from a resource-based  into a knowledge-based economy,  in which the production and dissemination of knowledge will lead to economic benefits and enrich all fields of human endeavor.  </a:t>
          </a:r>
          <a:endParaRPr lang="en-US" dirty="0">
            <a:solidFill>
              <a:schemeClr val="tx1"/>
            </a:solidFill>
            <a:latin typeface="Arial" pitchFamily="34" charset="0"/>
            <a:cs typeface="Arial" pitchFamily="34" charset="0"/>
          </a:endParaRPr>
        </a:p>
      </dgm:t>
    </dgm:pt>
    <dgm:pt modelId="{06251F8B-A0DD-FD49-899C-376D936E960E}" type="parTrans" cxnId="{E6D29B60-89A2-1242-AACA-A9899ED63459}">
      <dgm:prSet/>
      <dgm:spPr/>
      <dgm:t>
        <a:bodyPr/>
        <a:lstStyle/>
        <a:p>
          <a:endParaRPr lang="en-US"/>
        </a:p>
      </dgm:t>
    </dgm:pt>
    <dgm:pt modelId="{592D63DD-9573-094C-9FEB-39DD77E7CB70}" type="sibTrans" cxnId="{E6D29B60-89A2-1242-AACA-A9899ED63459}">
      <dgm:prSet/>
      <dgm:spPr/>
      <dgm:t>
        <a:bodyPr/>
        <a:lstStyle/>
        <a:p>
          <a:endParaRPr lang="en-US"/>
        </a:p>
      </dgm:t>
    </dgm:pt>
    <dgm:pt modelId="{226E98F5-2B93-C342-B676-9A57583CE949}">
      <dgm:prSet/>
      <dgm:spPr/>
      <dgm:t>
        <a:bodyPr/>
        <a:lstStyle/>
        <a:p>
          <a:pPr rtl="0"/>
          <a:r>
            <a:rPr lang="en-US" dirty="0" smtClean="0">
              <a:solidFill>
                <a:schemeClr val="tx1"/>
              </a:solidFill>
              <a:latin typeface="Arial" pitchFamily="34" charset="0"/>
              <a:cs typeface="Arial" pitchFamily="34" charset="0"/>
            </a:rPr>
            <a:t>In this regard, the measure of success will be the level to which science, technology and innovation (STI) play a driving role in enhancing productivity, economic growth and socio-economic development.  </a:t>
          </a:r>
          <a:endParaRPr lang="en-US" dirty="0">
            <a:solidFill>
              <a:schemeClr val="tx1"/>
            </a:solidFill>
            <a:latin typeface="Arial" pitchFamily="34" charset="0"/>
            <a:cs typeface="Arial" pitchFamily="34" charset="0"/>
          </a:endParaRPr>
        </a:p>
      </dgm:t>
    </dgm:pt>
    <dgm:pt modelId="{408AE0C2-A254-494D-8D2B-171C94E9D075}" type="parTrans" cxnId="{CAFA694A-0DEE-7B46-B259-C794AE138E48}">
      <dgm:prSet/>
      <dgm:spPr/>
      <dgm:t>
        <a:bodyPr/>
        <a:lstStyle/>
        <a:p>
          <a:endParaRPr lang="en-US"/>
        </a:p>
      </dgm:t>
    </dgm:pt>
    <dgm:pt modelId="{3BD2CA7D-C3B6-2C4D-A0FA-EDB3FACE5A8D}" type="sibTrans" cxnId="{CAFA694A-0DEE-7B46-B259-C794AE138E48}">
      <dgm:prSet/>
      <dgm:spPr/>
      <dgm:t>
        <a:bodyPr/>
        <a:lstStyle/>
        <a:p>
          <a:endParaRPr lang="en-US"/>
        </a:p>
      </dgm:t>
    </dgm:pt>
    <dgm:pt modelId="{66DC3FD3-726E-4448-AB4D-8EA14BDD3FEF}" type="pres">
      <dgm:prSet presAssocID="{1373C752-C57B-6446-9B97-10096F9EFCB5}" presName="Name0" presStyleCnt="0">
        <dgm:presLayoutVars>
          <dgm:dir/>
          <dgm:animLvl val="lvl"/>
          <dgm:resizeHandles val="exact"/>
        </dgm:presLayoutVars>
      </dgm:prSet>
      <dgm:spPr/>
      <dgm:t>
        <a:bodyPr/>
        <a:lstStyle/>
        <a:p>
          <a:endParaRPr lang="en-US"/>
        </a:p>
      </dgm:t>
    </dgm:pt>
    <dgm:pt modelId="{E74125C7-B0B8-014A-8F0E-0A1973B7D716}" type="pres">
      <dgm:prSet presAssocID="{226E98F5-2B93-C342-B676-9A57583CE949}" presName="boxAndChildren" presStyleCnt="0"/>
      <dgm:spPr/>
      <dgm:t>
        <a:bodyPr/>
        <a:lstStyle/>
        <a:p>
          <a:endParaRPr lang="en-ZA"/>
        </a:p>
      </dgm:t>
    </dgm:pt>
    <dgm:pt modelId="{65BA5DBB-2222-BF4E-902F-B0E4E773F8F2}" type="pres">
      <dgm:prSet presAssocID="{226E98F5-2B93-C342-B676-9A57583CE949}" presName="parentTextBox" presStyleLbl="node1" presStyleIdx="0" presStyleCnt="3"/>
      <dgm:spPr/>
      <dgm:t>
        <a:bodyPr/>
        <a:lstStyle/>
        <a:p>
          <a:endParaRPr lang="en-US"/>
        </a:p>
      </dgm:t>
    </dgm:pt>
    <dgm:pt modelId="{00BC401D-81CD-894D-81C7-8DC62C381151}" type="pres">
      <dgm:prSet presAssocID="{592D63DD-9573-094C-9FEB-39DD77E7CB70}" presName="sp" presStyleCnt="0"/>
      <dgm:spPr/>
      <dgm:t>
        <a:bodyPr/>
        <a:lstStyle/>
        <a:p>
          <a:endParaRPr lang="en-ZA"/>
        </a:p>
      </dgm:t>
    </dgm:pt>
    <dgm:pt modelId="{575D5663-D933-6C43-9B69-8124F1B9B8F1}" type="pres">
      <dgm:prSet presAssocID="{A0024675-C953-C84E-9B14-A54D811125A2}" presName="arrowAndChildren" presStyleCnt="0"/>
      <dgm:spPr/>
      <dgm:t>
        <a:bodyPr/>
        <a:lstStyle/>
        <a:p>
          <a:endParaRPr lang="en-ZA"/>
        </a:p>
      </dgm:t>
    </dgm:pt>
    <dgm:pt modelId="{B3A2D344-17A2-8542-8621-262321C27098}" type="pres">
      <dgm:prSet presAssocID="{A0024675-C953-C84E-9B14-A54D811125A2}" presName="parentTextArrow" presStyleLbl="node1" presStyleIdx="1" presStyleCnt="3"/>
      <dgm:spPr/>
      <dgm:t>
        <a:bodyPr/>
        <a:lstStyle/>
        <a:p>
          <a:endParaRPr lang="en-US"/>
        </a:p>
      </dgm:t>
    </dgm:pt>
    <dgm:pt modelId="{A39E32B3-9925-9A41-967F-724EEBCABE6D}" type="pres">
      <dgm:prSet presAssocID="{7AC7E6F7-AFF2-664E-B675-E291C16282E2}" presName="sp" presStyleCnt="0"/>
      <dgm:spPr/>
      <dgm:t>
        <a:bodyPr/>
        <a:lstStyle/>
        <a:p>
          <a:endParaRPr lang="en-ZA"/>
        </a:p>
      </dgm:t>
    </dgm:pt>
    <dgm:pt modelId="{CAE58C56-6D65-9B4F-BE34-615A93AD3009}" type="pres">
      <dgm:prSet presAssocID="{631912B2-9141-B442-AB63-11F7C4BBBE22}" presName="arrowAndChildren" presStyleCnt="0"/>
      <dgm:spPr/>
      <dgm:t>
        <a:bodyPr/>
        <a:lstStyle/>
        <a:p>
          <a:endParaRPr lang="en-ZA"/>
        </a:p>
      </dgm:t>
    </dgm:pt>
    <dgm:pt modelId="{4A461E16-737F-F84A-9DFE-239A08F4A491}" type="pres">
      <dgm:prSet presAssocID="{631912B2-9141-B442-AB63-11F7C4BBBE22}" presName="parentTextArrow" presStyleLbl="node1" presStyleIdx="2" presStyleCnt="3"/>
      <dgm:spPr/>
      <dgm:t>
        <a:bodyPr/>
        <a:lstStyle/>
        <a:p>
          <a:endParaRPr lang="en-US"/>
        </a:p>
      </dgm:t>
    </dgm:pt>
  </dgm:ptLst>
  <dgm:cxnLst>
    <dgm:cxn modelId="{6E95CFE1-B25C-4BC1-B6B6-B68AAC564101}" type="presOf" srcId="{631912B2-9141-B442-AB63-11F7C4BBBE22}" destId="{4A461E16-737F-F84A-9DFE-239A08F4A491}" srcOrd="0" destOrd="0" presId="urn:microsoft.com/office/officeart/2005/8/layout/process4"/>
    <dgm:cxn modelId="{ED5BE43E-DF55-4081-A803-70CE5C604868}" type="presOf" srcId="{A0024675-C953-C84E-9B14-A54D811125A2}" destId="{B3A2D344-17A2-8542-8621-262321C27098}" srcOrd="0" destOrd="0" presId="urn:microsoft.com/office/officeart/2005/8/layout/process4"/>
    <dgm:cxn modelId="{E6D29B60-89A2-1242-AACA-A9899ED63459}" srcId="{1373C752-C57B-6446-9B97-10096F9EFCB5}" destId="{A0024675-C953-C84E-9B14-A54D811125A2}" srcOrd="1" destOrd="0" parTransId="{06251F8B-A0DD-FD49-899C-376D936E960E}" sibTransId="{592D63DD-9573-094C-9FEB-39DD77E7CB70}"/>
    <dgm:cxn modelId="{289AB52A-95BD-794E-A572-D0B5447B7277}" srcId="{1373C752-C57B-6446-9B97-10096F9EFCB5}" destId="{631912B2-9141-B442-AB63-11F7C4BBBE22}" srcOrd="0" destOrd="0" parTransId="{F2D2BD7A-945D-E74E-951C-9AF8FC5A62D9}" sibTransId="{7AC7E6F7-AFF2-664E-B675-E291C16282E2}"/>
    <dgm:cxn modelId="{DEA04B26-1EF3-45D6-BA24-218C46BD191C}" type="presOf" srcId="{226E98F5-2B93-C342-B676-9A57583CE949}" destId="{65BA5DBB-2222-BF4E-902F-B0E4E773F8F2}" srcOrd="0" destOrd="0" presId="urn:microsoft.com/office/officeart/2005/8/layout/process4"/>
    <dgm:cxn modelId="{1AA049B8-F754-4B9A-B1BB-27B58EF9BABF}" type="presOf" srcId="{1373C752-C57B-6446-9B97-10096F9EFCB5}" destId="{66DC3FD3-726E-4448-AB4D-8EA14BDD3FEF}" srcOrd="0" destOrd="0" presId="urn:microsoft.com/office/officeart/2005/8/layout/process4"/>
    <dgm:cxn modelId="{CAFA694A-0DEE-7B46-B259-C794AE138E48}" srcId="{1373C752-C57B-6446-9B97-10096F9EFCB5}" destId="{226E98F5-2B93-C342-B676-9A57583CE949}" srcOrd="2" destOrd="0" parTransId="{408AE0C2-A254-494D-8D2B-171C94E9D075}" sibTransId="{3BD2CA7D-C3B6-2C4D-A0FA-EDB3FACE5A8D}"/>
    <dgm:cxn modelId="{D778620D-3CF7-4E2C-B9D9-F40FC5A9BA32}" type="presParOf" srcId="{66DC3FD3-726E-4448-AB4D-8EA14BDD3FEF}" destId="{E74125C7-B0B8-014A-8F0E-0A1973B7D716}" srcOrd="0" destOrd="0" presId="urn:microsoft.com/office/officeart/2005/8/layout/process4"/>
    <dgm:cxn modelId="{5614D426-75EE-4395-AF68-9F2ABC1132AC}" type="presParOf" srcId="{E74125C7-B0B8-014A-8F0E-0A1973B7D716}" destId="{65BA5DBB-2222-BF4E-902F-B0E4E773F8F2}" srcOrd="0" destOrd="0" presId="urn:microsoft.com/office/officeart/2005/8/layout/process4"/>
    <dgm:cxn modelId="{1A6030DC-C49E-462F-B947-5B69B4DC73CC}" type="presParOf" srcId="{66DC3FD3-726E-4448-AB4D-8EA14BDD3FEF}" destId="{00BC401D-81CD-894D-81C7-8DC62C381151}" srcOrd="1" destOrd="0" presId="urn:microsoft.com/office/officeart/2005/8/layout/process4"/>
    <dgm:cxn modelId="{A5D8D82B-6544-45D4-BC9D-AE143246D4FC}" type="presParOf" srcId="{66DC3FD3-726E-4448-AB4D-8EA14BDD3FEF}" destId="{575D5663-D933-6C43-9B69-8124F1B9B8F1}" srcOrd="2" destOrd="0" presId="urn:microsoft.com/office/officeart/2005/8/layout/process4"/>
    <dgm:cxn modelId="{A89C5ABA-4756-432D-8166-4A5B9C127486}" type="presParOf" srcId="{575D5663-D933-6C43-9B69-8124F1B9B8F1}" destId="{B3A2D344-17A2-8542-8621-262321C27098}" srcOrd="0" destOrd="0" presId="urn:microsoft.com/office/officeart/2005/8/layout/process4"/>
    <dgm:cxn modelId="{CCCAB090-01E3-4CF4-97E7-06732CAE6959}" type="presParOf" srcId="{66DC3FD3-726E-4448-AB4D-8EA14BDD3FEF}" destId="{A39E32B3-9925-9A41-967F-724EEBCABE6D}" srcOrd="3" destOrd="0" presId="urn:microsoft.com/office/officeart/2005/8/layout/process4"/>
    <dgm:cxn modelId="{A9A4B156-471A-4801-A16F-5A7E7ECF355A}" type="presParOf" srcId="{66DC3FD3-726E-4448-AB4D-8EA14BDD3FEF}" destId="{CAE58C56-6D65-9B4F-BE34-615A93AD3009}" srcOrd="4" destOrd="0" presId="urn:microsoft.com/office/officeart/2005/8/layout/process4"/>
    <dgm:cxn modelId="{BC9CC167-F4F6-4329-9CAB-B0151C5C5F83}" type="presParOf" srcId="{CAE58C56-6D65-9B4F-BE34-615A93AD3009}" destId="{4A461E16-737F-F84A-9DFE-239A08F4A491}" srcOrd="0" destOrd="0" presId="urn:microsoft.com/office/officeart/2005/8/layout/process4"/>
  </dgm:cxnLst>
  <dgm:bg/>
  <dgm:whole/>
</dgm:dataModel>
</file>

<file path=ppt/diagrams/data4.xml><?xml version="1.0" encoding="utf-8"?>
<dgm:dataModel xmlns:dgm="http://schemas.openxmlformats.org/drawingml/2006/diagram" xmlns:a="http://schemas.openxmlformats.org/drawingml/2006/main">
  <dgm:ptLst>
    <dgm:pt modelId="{94FA7A75-518C-F54D-8002-E14DF504F667}" type="doc">
      <dgm:prSet loTypeId="urn:microsoft.com/office/officeart/2005/8/layout/arrow6" loCatId="" qsTypeId="urn:microsoft.com/office/officeart/2005/8/quickstyle/simple2" qsCatId="simple" csTypeId="urn:microsoft.com/office/officeart/2005/8/colors/colorful3" csCatId="colorful" phldr="1"/>
      <dgm:spPr/>
      <dgm:t>
        <a:bodyPr/>
        <a:lstStyle/>
        <a:p>
          <a:endParaRPr lang="en-US"/>
        </a:p>
      </dgm:t>
    </dgm:pt>
    <dgm:pt modelId="{F336CB07-D9E8-6C46-B678-D61DB9E1B6C3}">
      <dgm:prSet/>
      <dgm:spPr/>
      <dgm:t>
        <a:bodyPr/>
        <a:lstStyle/>
        <a:p>
          <a:pPr rtl="0"/>
          <a:r>
            <a:rPr lang="en-ZA" b="1" dirty="0" smtClean="0">
              <a:solidFill>
                <a:schemeClr val="bg1"/>
              </a:solidFill>
              <a:latin typeface="Arial" pitchFamily="34" charset="0"/>
              <a:cs typeface="Arial" pitchFamily="34" charset="0"/>
            </a:rPr>
            <a:t>Vision</a:t>
          </a:r>
          <a:endParaRPr lang="en-ZA" dirty="0">
            <a:solidFill>
              <a:schemeClr val="bg1"/>
            </a:solidFill>
            <a:latin typeface="Arial" pitchFamily="34" charset="0"/>
            <a:cs typeface="Arial" pitchFamily="34" charset="0"/>
          </a:endParaRPr>
        </a:p>
      </dgm:t>
    </dgm:pt>
    <dgm:pt modelId="{A6FEF421-D606-964A-81EA-7249D351F3D3}" type="parTrans" cxnId="{D60B8DFE-C46B-3243-9D7A-3EFD5590F6C4}">
      <dgm:prSet/>
      <dgm:spPr/>
      <dgm:t>
        <a:bodyPr/>
        <a:lstStyle/>
        <a:p>
          <a:endParaRPr lang="en-US"/>
        </a:p>
      </dgm:t>
    </dgm:pt>
    <dgm:pt modelId="{A5A7BD81-642F-D34F-B662-30BE51517B09}" type="sibTrans" cxnId="{D60B8DFE-C46B-3243-9D7A-3EFD5590F6C4}">
      <dgm:prSet/>
      <dgm:spPr/>
      <dgm:t>
        <a:bodyPr/>
        <a:lstStyle/>
        <a:p>
          <a:endParaRPr lang="en-US"/>
        </a:p>
      </dgm:t>
    </dgm:pt>
    <dgm:pt modelId="{D4212AC0-69F2-9643-9CA5-54A0A5935A20}">
      <dgm:prSet/>
      <dgm:spPr/>
      <dgm:t>
        <a:bodyPr/>
        <a:lstStyle/>
        <a:p>
          <a:pPr rtl="0"/>
          <a:r>
            <a:rPr lang="en-US" dirty="0" smtClean="0">
              <a:solidFill>
                <a:schemeClr val="bg1"/>
              </a:solidFill>
              <a:latin typeface="Arial" pitchFamily="34" charset="0"/>
              <a:cs typeface="Arial" pitchFamily="34" charset="0"/>
            </a:rPr>
            <a:t>To create a prosperous society that derives enduring and equitable benefits from science and technology </a:t>
          </a:r>
          <a:endParaRPr lang="en-US" dirty="0">
            <a:solidFill>
              <a:schemeClr val="bg1"/>
            </a:solidFill>
            <a:latin typeface="Arial" pitchFamily="34" charset="0"/>
            <a:cs typeface="Arial" pitchFamily="34" charset="0"/>
          </a:endParaRPr>
        </a:p>
      </dgm:t>
    </dgm:pt>
    <dgm:pt modelId="{F5BA731F-CAD4-D84C-89F5-D54BF1E371AE}" type="parTrans" cxnId="{E1FA6F20-966F-E14A-A8AE-90DCF5A918BB}">
      <dgm:prSet/>
      <dgm:spPr/>
      <dgm:t>
        <a:bodyPr/>
        <a:lstStyle/>
        <a:p>
          <a:endParaRPr lang="en-US"/>
        </a:p>
      </dgm:t>
    </dgm:pt>
    <dgm:pt modelId="{878E363F-A44C-6141-B960-3C3D54E60957}" type="sibTrans" cxnId="{E1FA6F20-966F-E14A-A8AE-90DCF5A918BB}">
      <dgm:prSet/>
      <dgm:spPr/>
      <dgm:t>
        <a:bodyPr/>
        <a:lstStyle/>
        <a:p>
          <a:endParaRPr lang="en-US"/>
        </a:p>
      </dgm:t>
    </dgm:pt>
    <dgm:pt modelId="{85E1B99C-411A-D149-9F69-389CB55B1487}" type="pres">
      <dgm:prSet presAssocID="{94FA7A75-518C-F54D-8002-E14DF504F667}" presName="compositeShape" presStyleCnt="0">
        <dgm:presLayoutVars>
          <dgm:chMax val="2"/>
          <dgm:dir/>
          <dgm:resizeHandles val="exact"/>
        </dgm:presLayoutVars>
      </dgm:prSet>
      <dgm:spPr/>
      <dgm:t>
        <a:bodyPr/>
        <a:lstStyle/>
        <a:p>
          <a:endParaRPr lang="en-US"/>
        </a:p>
      </dgm:t>
    </dgm:pt>
    <dgm:pt modelId="{254AC3E1-333B-754D-AB66-25F8CC3BEC1C}" type="pres">
      <dgm:prSet presAssocID="{94FA7A75-518C-F54D-8002-E14DF504F667}" presName="ribbon" presStyleLbl="node1" presStyleIdx="0" presStyleCnt="1" custScaleY="101104"/>
      <dgm:spPr>
        <a:solidFill>
          <a:schemeClr val="tx2">
            <a:lumMod val="60000"/>
            <a:lumOff val="40000"/>
          </a:schemeClr>
        </a:solidFill>
      </dgm:spPr>
      <dgm:t>
        <a:bodyPr/>
        <a:lstStyle/>
        <a:p>
          <a:endParaRPr lang="en-GB"/>
        </a:p>
      </dgm:t>
    </dgm:pt>
    <dgm:pt modelId="{DBAA845D-F5AF-3E41-A42F-C2AA8B8BB60B}" type="pres">
      <dgm:prSet presAssocID="{94FA7A75-518C-F54D-8002-E14DF504F667}" presName="leftArrowText" presStyleLbl="node1" presStyleIdx="0" presStyleCnt="1">
        <dgm:presLayoutVars>
          <dgm:chMax val="0"/>
          <dgm:bulletEnabled val="1"/>
        </dgm:presLayoutVars>
      </dgm:prSet>
      <dgm:spPr/>
      <dgm:t>
        <a:bodyPr/>
        <a:lstStyle/>
        <a:p>
          <a:endParaRPr lang="en-US"/>
        </a:p>
      </dgm:t>
    </dgm:pt>
    <dgm:pt modelId="{AA5B285A-6120-324F-8CDC-8332CA95C70B}" type="pres">
      <dgm:prSet presAssocID="{94FA7A75-518C-F54D-8002-E14DF504F667}" presName="rightArrowText" presStyleLbl="node1" presStyleIdx="0" presStyleCnt="1">
        <dgm:presLayoutVars>
          <dgm:chMax val="0"/>
          <dgm:bulletEnabled val="1"/>
        </dgm:presLayoutVars>
      </dgm:prSet>
      <dgm:spPr/>
      <dgm:t>
        <a:bodyPr/>
        <a:lstStyle/>
        <a:p>
          <a:endParaRPr lang="en-US"/>
        </a:p>
      </dgm:t>
    </dgm:pt>
  </dgm:ptLst>
  <dgm:cxnLst>
    <dgm:cxn modelId="{1FAFC892-4409-4601-876B-1ECFED63C7FC}" type="presOf" srcId="{F336CB07-D9E8-6C46-B678-D61DB9E1B6C3}" destId="{DBAA845D-F5AF-3E41-A42F-C2AA8B8BB60B}" srcOrd="0" destOrd="0" presId="urn:microsoft.com/office/officeart/2005/8/layout/arrow6"/>
    <dgm:cxn modelId="{E86E1E4C-D162-4FFE-B6B6-7927F8E6C12D}" type="presOf" srcId="{94FA7A75-518C-F54D-8002-E14DF504F667}" destId="{85E1B99C-411A-D149-9F69-389CB55B1487}" srcOrd="0" destOrd="0" presId="urn:microsoft.com/office/officeart/2005/8/layout/arrow6"/>
    <dgm:cxn modelId="{E1FA6F20-966F-E14A-A8AE-90DCF5A918BB}" srcId="{94FA7A75-518C-F54D-8002-E14DF504F667}" destId="{D4212AC0-69F2-9643-9CA5-54A0A5935A20}" srcOrd="1" destOrd="0" parTransId="{F5BA731F-CAD4-D84C-89F5-D54BF1E371AE}" sibTransId="{878E363F-A44C-6141-B960-3C3D54E60957}"/>
    <dgm:cxn modelId="{0DABC94F-C9AC-4A6C-A39F-C133EE140F29}" type="presOf" srcId="{D4212AC0-69F2-9643-9CA5-54A0A5935A20}" destId="{AA5B285A-6120-324F-8CDC-8332CA95C70B}" srcOrd="0" destOrd="0" presId="urn:microsoft.com/office/officeart/2005/8/layout/arrow6"/>
    <dgm:cxn modelId="{D60B8DFE-C46B-3243-9D7A-3EFD5590F6C4}" srcId="{94FA7A75-518C-F54D-8002-E14DF504F667}" destId="{F336CB07-D9E8-6C46-B678-D61DB9E1B6C3}" srcOrd="0" destOrd="0" parTransId="{A6FEF421-D606-964A-81EA-7249D351F3D3}" sibTransId="{A5A7BD81-642F-D34F-B662-30BE51517B09}"/>
    <dgm:cxn modelId="{2690E229-A890-4A97-8955-9764B104944A}" type="presParOf" srcId="{85E1B99C-411A-D149-9F69-389CB55B1487}" destId="{254AC3E1-333B-754D-AB66-25F8CC3BEC1C}" srcOrd="0" destOrd="0" presId="urn:microsoft.com/office/officeart/2005/8/layout/arrow6"/>
    <dgm:cxn modelId="{14D7BD93-9392-449F-9A56-9D250CDF16EE}" type="presParOf" srcId="{85E1B99C-411A-D149-9F69-389CB55B1487}" destId="{DBAA845D-F5AF-3E41-A42F-C2AA8B8BB60B}" srcOrd="1" destOrd="0" presId="urn:microsoft.com/office/officeart/2005/8/layout/arrow6"/>
    <dgm:cxn modelId="{B581C345-E282-4A9B-8467-2B3DA74DCFED}" type="presParOf" srcId="{85E1B99C-411A-D149-9F69-389CB55B1487}" destId="{AA5B285A-6120-324F-8CDC-8332CA95C70B}" srcOrd="2" destOrd="0" presId="urn:microsoft.com/office/officeart/2005/8/layout/arrow6"/>
  </dgm:cxnLst>
  <dgm:bg/>
  <dgm:whole/>
</dgm:dataModel>
</file>

<file path=ppt/diagrams/data5.xml><?xml version="1.0" encoding="utf-8"?>
<dgm:dataModel xmlns:dgm="http://schemas.openxmlformats.org/drawingml/2006/diagram" xmlns:a="http://schemas.openxmlformats.org/drawingml/2006/main">
  <dgm:ptLst>
    <dgm:pt modelId="{84F3FFFC-1C97-B44E-9CB3-5F9F85BC55D3}" type="doc">
      <dgm:prSet loTypeId="urn:microsoft.com/office/officeart/2005/8/layout/arrow6" loCatId="" qsTypeId="urn:microsoft.com/office/officeart/2005/8/quickstyle/simple2" qsCatId="simple" csTypeId="urn:microsoft.com/office/officeart/2005/8/colors/colorful3" csCatId="colorful" phldr="1"/>
      <dgm:spPr/>
      <dgm:t>
        <a:bodyPr/>
        <a:lstStyle/>
        <a:p>
          <a:endParaRPr lang="en-US"/>
        </a:p>
      </dgm:t>
    </dgm:pt>
    <dgm:pt modelId="{54365D06-4612-004C-A89F-BDFFAD0E0BC8}">
      <dgm:prSet/>
      <dgm:spPr/>
      <dgm:t>
        <a:bodyPr/>
        <a:lstStyle/>
        <a:p>
          <a:pPr rtl="0"/>
          <a:r>
            <a:rPr lang="en-ZA" b="1" dirty="0" smtClean="0">
              <a:solidFill>
                <a:schemeClr val="bg1"/>
              </a:solidFill>
              <a:latin typeface="Arial" pitchFamily="34" charset="0"/>
              <a:cs typeface="Arial" pitchFamily="34" charset="0"/>
            </a:rPr>
            <a:t>Mission</a:t>
          </a:r>
          <a:endParaRPr lang="en-ZA" dirty="0">
            <a:solidFill>
              <a:schemeClr val="bg1"/>
            </a:solidFill>
            <a:latin typeface="Arial" pitchFamily="34" charset="0"/>
            <a:cs typeface="Arial" pitchFamily="34" charset="0"/>
          </a:endParaRPr>
        </a:p>
      </dgm:t>
    </dgm:pt>
    <dgm:pt modelId="{A01423A6-14FE-774F-9FBE-62ECF87AAE54}" type="parTrans" cxnId="{0353360F-5C12-8143-A558-60C8A3139D98}">
      <dgm:prSet/>
      <dgm:spPr/>
      <dgm:t>
        <a:bodyPr/>
        <a:lstStyle/>
        <a:p>
          <a:endParaRPr lang="en-US"/>
        </a:p>
      </dgm:t>
    </dgm:pt>
    <dgm:pt modelId="{69069615-4084-6C4C-8588-AAE77B15C83E}" type="sibTrans" cxnId="{0353360F-5C12-8143-A558-60C8A3139D98}">
      <dgm:prSet/>
      <dgm:spPr/>
      <dgm:t>
        <a:bodyPr/>
        <a:lstStyle/>
        <a:p>
          <a:endParaRPr lang="en-US"/>
        </a:p>
      </dgm:t>
    </dgm:pt>
    <dgm:pt modelId="{9C26105C-83E4-8546-BEFC-0BA41878E3A9}">
      <dgm:prSet/>
      <dgm:spPr/>
      <dgm:t>
        <a:bodyPr/>
        <a:lstStyle/>
        <a:p>
          <a:pPr rtl="0"/>
          <a:r>
            <a:rPr lang="en-US" dirty="0" smtClean="0">
              <a:solidFill>
                <a:schemeClr val="bg1"/>
              </a:solidFill>
              <a:latin typeface="Arial" pitchFamily="34" charset="0"/>
              <a:cs typeface="Arial" pitchFamily="34" charset="0"/>
            </a:rPr>
            <a:t>To develop, coordinate and manage a National System of Innovation that will bring about maximum human capital, sustainable economic growth and improved quality of life   </a:t>
          </a:r>
          <a:endParaRPr lang="en-US" dirty="0">
            <a:solidFill>
              <a:schemeClr val="bg1"/>
            </a:solidFill>
            <a:latin typeface="Arial" pitchFamily="34" charset="0"/>
            <a:cs typeface="Arial" pitchFamily="34" charset="0"/>
          </a:endParaRPr>
        </a:p>
      </dgm:t>
    </dgm:pt>
    <dgm:pt modelId="{22DEB834-9F5E-4B49-ABC0-F5AA3EC69D22}" type="parTrans" cxnId="{A2E373F4-7D3E-9C41-AF59-B2C0BEC3B456}">
      <dgm:prSet/>
      <dgm:spPr/>
      <dgm:t>
        <a:bodyPr/>
        <a:lstStyle/>
        <a:p>
          <a:endParaRPr lang="en-US"/>
        </a:p>
      </dgm:t>
    </dgm:pt>
    <dgm:pt modelId="{2685682B-179A-F64A-9558-3C7A177250CF}" type="sibTrans" cxnId="{A2E373F4-7D3E-9C41-AF59-B2C0BEC3B456}">
      <dgm:prSet/>
      <dgm:spPr/>
      <dgm:t>
        <a:bodyPr/>
        <a:lstStyle/>
        <a:p>
          <a:endParaRPr lang="en-US"/>
        </a:p>
      </dgm:t>
    </dgm:pt>
    <dgm:pt modelId="{0FFD3B2F-4AD8-8847-BD00-7D5768F18AC9}" type="pres">
      <dgm:prSet presAssocID="{84F3FFFC-1C97-B44E-9CB3-5F9F85BC55D3}" presName="compositeShape" presStyleCnt="0">
        <dgm:presLayoutVars>
          <dgm:chMax val="2"/>
          <dgm:dir/>
          <dgm:resizeHandles val="exact"/>
        </dgm:presLayoutVars>
      </dgm:prSet>
      <dgm:spPr/>
      <dgm:t>
        <a:bodyPr/>
        <a:lstStyle/>
        <a:p>
          <a:endParaRPr lang="en-US"/>
        </a:p>
      </dgm:t>
    </dgm:pt>
    <dgm:pt modelId="{4741E72F-90EE-7E43-967C-6385BF6B29D7}" type="pres">
      <dgm:prSet presAssocID="{84F3FFFC-1C97-B44E-9CB3-5F9F85BC55D3}" presName="ribbon" presStyleLbl="node1" presStyleIdx="0" presStyleCnt="1"/>
      <dgm:spPr>
        <a:solidFill>
          <a:schemeClr val="tx2">
            <a:lumMod val="60000"/>
            <a:lumOff val="40000"/>
          </a:schemeClr>
        </a:solidFill>
      </dgm:spPr>
      <dgm:t>
        <a:bodyPr/>
        <a:lstStyle/>
        <a:p>
          <a:endParaRPr lang="en-GB"/>
        </a:p>
      </dgm:t>
    </dgm:pt>
    <dgm:pt modelId="{EC03809C-B581-114B-8FB5-E0D768717005}" type="pres">
      <dgm:prSet presAssocID="{84F3FFFC-1C97-B44E-9CB3-5F9F85BC55D3}" presName="leftArrowText" presStyleLbl="node1" presStyleIdx="0" presStyleCnt="1">
        <dgm:presLayoutVars>
          <dgm:chMax val="0"/>
          <dgm:bulletEnabled val="1"/>
        </dgm:presLayoutVars>
      </dgm:prSet>
      <dgm:spPr/>
      <dgm:t>
        <a:bodyPr/>
        <a:lstStyle/>
        <a:p>
          <a:endParaRPr lang="en-US"/>
        </a:p>
      </dgm:t>
    </dgm:pt>
    <dgm:pt modelId="{9CBD4FAC-FD79-F140-A389-FDCC27DFAD7D}" type="pres">
      <dgm:prSet presAssocID="{84F3FFFC-1C97-B44E-9CB3-5F9F85BC55D3}" presName="rightArrowText" presStyleLbl="node1" presStyleIdx="0" presStyleCnt="1">
        <dgm:presLayoutVars>
          <dgm:chMax val="0"/>
          <dgm:bulletEnabled val="1"/>
        </dgm:presLayoutVars>
      </dgm:prSet>
      <dgm:spPr/>
      <dgm:t>
        <a:bodyPr/>
        <a:lstStyle/>
        <a:p>
          <a:endParaRPr lang="en-US"/>
        </a:p>
      </dgm:t>
    </dgm:pt>
  </dgm:ptLst>
  <dgm:cxnLst>
    <dgm:cxn modelId="{51B45A4B-E788-4510-9DC7-ADF70388307B}" type="presOf" srcId="{9C26105C-83E4-8546-BEFC-0BA41878E3A9}" destId="{9CBD4FAC-FD79-F140-A389-FDCC27DFAD7D}" srcOrd="0" destOrd="0" presId="urn:microsoft.com/office/officeart/2005/8/layout/arrow6"/>
    <dgm:cxn modelId="{A2E373F4-7D3E-9C41-AF59-B2C0BEC3B456}" srcId="{84F3FFFC-1C97-B44E-9CB3-5F9F85BC55D3}" destId="{9C26105C-83E4-8546-BEFC-0BA41878E3A9}" srcOrd="1" destOrd="0" parTransId="{22DEB834-9F5E-4B49-ABC0-F5AA3EC69D22}" sibTransId="{2685682B-179A-F64A-9558-3C7A177250CF}"/>
    <dgm:cxn modelId="{0353360F-5C12-8143-A558-60C8A3139D98}" srcId="{84F3FFFC-1C97-B44E-9CB3-5F9F85BC55D3}" destId="{54365D06-4612-004C-A89F-BDFFAD0E0BC8}" srcOrd="0" destOrd="0" parTransId="{A01423A6-14FE-774F-9FBE-62ECF87AAE54}" sibTransId="{69069615-4084-6C4C-8588-AAE77B15C83E}"/>
    <dgm:cxn modelId="{0D68888B-2835-4059-9795-49064AFF8982}" type="presOf" srcId="{54365D06-4612-004C-A89F-BDFFAD0E0BC8}" destId="{EC03809C-B581-114B-8FB5-E0D768717005}" srcOrd="0" destOrd="0" presId="urn:microsoft.com/office/officeart/2005/8/layout/arrow6"/>
    <dgm:cxn modelId="{8E38907E-6FFE-493A-BB36-71052C155F99}" type="presOf" srcId="{84F3FFFC-1C97-B44E-9CB3-5F9F85BC55D3}" destId="{0FFD3B2F-4AD8-8847-BD00-7D5768F18AC9}" srcOrd="0" destOrd="0" presId="urn:microsoft.com/office/officeart/2005/8/layout/arrow6"/>
    <dgm:cxn modelId="{DE12F5AA-35C1-45D2-B0BE-95E09CBABE95}" type="presParOf" srcId="{0FFD3B2F-4AD8-8847-BD00-7D5768F18AC9}" destId="{4741E72F-90EE-7E43-967C-6385BF6B29D7}" srcOrd="0" destOrd="0" presId="urn:microsoft.com/office/officeart/2005/8/layout/arrow6"/>
    <dgm:cxn modelId="{C0580BC9-A5C9-43CB-ABCF-A58BECE788EB}" type="presParOf" srcId="{0FFD3B2F-4AD8-8847-BD00-7D5768F18AC9}" destId="{EC03809C-B581-114B-8FB5-E0D768717005}" srcOrd="1" destOrd="0" presId="urn:microsoft.com/office/officeart/2005/8/layout/arrow6"/>
    <dgm:cxn modelId="{F9033711-E540-4648-8026-1EB36230711C}" type="presParOf" srcId="{0FFD3B2F-4AD8-8847-BD00-7D5768F18AC9}" destId="{9CBD4FAC-FD79-F140-A389-FDCC27DFAD7D}" srcOrd="2" destOrd="0" presId="urn:microsoft.com/office/officeart/2005/8/layout/arrow6"/>
  </dgm:cxnLst>
  <dgm:bg/>
  <dgm:whole/>
</dgm:dataModel>
</file>

<file path=ppt/diagrams/data6.xml><?xml version="1.0" encoding="utf-8"?>
<dgm:dataModel xmlns:dgm="http://schemas.openxmlformats.org/drawingml/2006/diagram" xmlns:a="http://schemas.openxmlformats.org/drawingml/2006/main">
  <dgm:ptLst>
    <dgm:pt modelId="{AB219F21-78C8-E243-AC54-4372254978B5}" type="doc">
      <dgm:prSet loTypeId="urn:microsoft.com/office/officeart/2005/8/layout/vList4#1" loCatId="" qsTypeId="urn:microsoft.com/office/officeart/2005/8/quickstyle/simple4" qsCatId="simple" csTypeId="urn:microsoft.com/office/officeart/2005/8/colors/accent1_2" csCatId="accent1" phldr="1"/>
      <dgm:spPr/>
      <dgm:t>
        <a:bodyPr/>
        <a:lstStyle/>
        <a:p>
          <a:endParaRPr lang="en-US"/>
        </a:p>
      </dgm:t>
    </dgm:pt>
    <dgm:pt modelId="{21FDE1D9-12A6-BA45-99D4-66B90ED0D2D7}">
      <dgm:prSet custT="1"/>
      <dgm:spPr/>
      <dgm:t>
        <a:bodyPr/>
        <a:lstStyle/>
        <a:p>
          <a:pPr marL="0" indent="0" rtl="0"/>
          <a:r>
            <a:rPr lang="en-US" sz="2400" dirty="0" smtClean="0">
              <a:solidFill>
                <a:schemeClr val="bg1"/>
              </a:solidFill>
              <a:latin typeface="Arial" pitchFamily="34" charset="0"/>
              <a:cs typeface="Arial" pitchFamily="34" charset="0"/>
            </a:rPr>
            <a:t>To develop the innovation capacity of the NSI. </a:t>
          </a:r>
          <a:endParaRPr lang="en-US" sz="2400" dirty="0">
            <a:solidFill>
              <a:schemeClr val="bg1"/>
            </a:solidFill>
            <a:latin typeface="Arial" pitchFamily="34" charset="0"/>
            <a:cs typeface="Arial" pitchFamily="34" charset="0"/>
          </a:endParaRPr>
        </a:p>
      </dgm:t>
    </dgm:pt>
    <dgm:pt modelId="{30AF340D-B61E-0347-850A-72FBB5E748F0}" type="parTrans" cxnId="{28DE894A-8393-F645-AF2D-7BE4C1D645E7}">
      <dgm:prSet/>
      <dgm:spPr/>
      <dgm:t>
        <a:bodyPr/>
        <a:lstStyle/>
        <a:p>
          <a:endParaRPr lang="en-US"/>
        </a:p>
      </dgm:t>
    </dgm:pt>
    <dgm:pt modelId="{D5A4F777-8AF8-6A40-AB97-1C2F623410AF}" type="sibTrans" cxnId="{28DE894A-8393-F645-AF2D-7BE4C1D645E7}">
      <dgm:prSet/>
      <dgm:spPr/>
      <dgm:t>
        <a:bodyPr/>
        <a:lstStyle/>
        <a:p>
          <a:endParaRPr lang="en-US"/>
        </a:p>
      </dgm:t>
    </dgm:pt>
    <dgm:pt modelId="{708DFAC1-A9DE-CD4F-BBE1-64CE1278654A}">
      <dgm:prSet custT="1"/>
      <dgm:spPr/>
      <dgm:t>
        <a:bodyPr/>
        <a:lstStyle/>
        <a:p>
          <a:pPr rtl="0"/>
          <a:r>
            <a:rPr lang="en-US" sz="2400" dirty="0" smtClean="0">
              <a:solidFill>
                <a:schemeClr val="bg1"/>
              </a:solidFill>
              <a:latin typeface="Arial" pitchFamily="34" charset="0"/>
              <a:cs typeface="Arial" pitchFamily="34" charset="0"/>
            </a:rPr>
            <a:t>To enhance South Africa’s knowledge capacity.</a:t>
          </a:r>
          <a:endParaRPr lang="en-US" sz="2400" dirty="0">
            <a:solidFill>
              <a:schemeClr val="bg1"/>
            </a:solidFill>
            <a:latin typeface="Arial" pitchFamily="34" charset="0"/>
            <a:cs typeface="Arial" pitchFamily="34" charset="0"/>
          </a:endParaRPr>
        </a:p>
      </dgm:t>
    </dgm:pt>
    <dgm:pt modelId="{0C451482-1ABD-AA4E-AABA-C1EC432B70F1}" type="parTrans" cxnId="{87150037-64D7-A840-8DA5-7A80E2F273C2}">
      <dgm:prSet/>
      <dgm:spPr/>
      <dgm:t>
        <a:bodyPr/>
        <a:lstStyle/>
        <a:p>
          <a:endParaRPr lang="en-US"/>
        </a:p>
      </dgm:t>
    </dgm:pt>
    <dgm:pt modelId="{2E341963-09C4-CF40-AE1B-9C627C766B06}" type="sibTrans" cxnId="{87150037-64D7-A840-8DA5-7A80E2F273C2}">
      <dgm:prSet/>
      <dgm:spPr/>
      <dgm:t>
        <a:bodyPr/>
        <a:lstStyle/>
        <a:p>
          <a:endParaRPr lang="en-US"/>
        </a:p>
      </dgm:t>
    </dgm:pt>
    <dgm:pt modelId="{D11622B9-817F-AB4F-9E73-2E9383DA7EC3}">
      <dgm:prSet custT="1"/>
      <dgm:spPr/>
      <dgm:t>
        <a:bodyPr/>
        <a:lstStyle/>
        <a:p>
          <a:pPr rtl="0"/>
          <a:r>
            <a:rPr lang="en-US" sz="2400" dirty="0" smtClean="0">
              <a:solidFill>
                <a:schemeClr val="bg1"/>
              </a:solidFill>
              <a:latin typeface="Arial" pitchFamily="34" charset="0"/>
              <a:cs typeface="Arial" pitchFamily="34" charset="0"/>
            </a:rPr>
            <a:t>To develop appropriate STI human capital to meet the needs of society.</a:t>
          </a:r>
          <a:endParaRPr lang="en-US" sz="2400" dirty="0">
            <a:solidFill>
              <a:schemeClr val="bg1"/>
            </a:solidFill>
            <a:latin typeface="Arial" pitchFamily="34" charset="0"/>
            <a:cs typeface="Arial" pitchFamily="34" charset="0"/>
          </a:endParaRPr>
        </a:p>
      </dgm:t>
    </dgm:pt>
    <dgm:pt modelId="{AFAE7D64-7466-E24D-9599-6FE4DA09D4B1}" type="parTrans" cxnId="{4077B4AC-27B5-894A-B472-0F2A0CEE4962}">
      <dgm:prSet/>
      <dgm:spPr/>
      <dgm:t>
        <a:bodyPr/>
        <a:lstStyle/>
        <a:p>
          <a:endParaRPr lang="en-US"/>
        </a:p>
      </dgm:t>
    </dgm:pt>
    <dgm:pt modelId="{D24B562F-F26A-E045-8AD2-5C227C48FC41}" type="sibTrans" cxnId="{4077B4AC-27B5-894A-B472-0F2A0CEE4962}">
      <dgm:prSet/>
      <dgm:spPr/>
      <dgm:t>
        <a:bodyPr/>
        <a:lstStyle/>
        <a:p>
          <a:endParaRPr lang="en-US"/>
        </a:p>
      </dgm:t>
    </dgm:pt>
    <dgm:pt modelId="{898E700E-9C97-F747-91F0-30B96CBA60B6}">
      <dgm:prSet custT="1"/>
      <dgm:spPr/>
      <dgm:t>
        <a:bodyPr/>
        <a:lstStyle/>
        <a:p>
          <a:pPr rtl="0"/>
          <a:r>
            <a:rPr lang="en-US" sz="2400" dirty="0" smtClean="0">
              <a:solidFill>
                <a:schemeClr val="bg1"/>
              </a:solidFill>
              <a:latin typeface="Arial" pitchFamily="34" charset="0"/>
              <a:cs typeface="Arial" pitchFamily="34" charset="0"/>
            </a:rPr>
            <a:t>To build world-class STI infrastructure.</a:t>
          </a:r>
          <a:endParaRPr lang="en-US" sz="2400" dirty="0">
            <a:solidFill>
              <a:schemeClr val="bg1"/>
            </a:solidFill>
            <a:latin typeface="Arial" pitchFamily="34" charset="0"/>
            <a:cs typeface="Arial" pitchFamily="34" charset="0"/>
          </a:endParaRPr>
        </a:p>
      </dgm:t>
    </dgm:pt>
    <dgm:pt modelId="{DB2E8F39-CE31-B446-8117-D28C9D2E8EEC}" type="parTrans" cxnId="{2F3C2559-6CB2-4E46-8875-0AC433DF2846}">
      <dgm:prSet/>
      <dgm:spPr/>
      <dgm:t>
        <a:bodyPr/>
        <a:lstStyle/>
        <a:p>
          <a:endParaRPr lang="en-US"/>
        </a:p>
      </dgm:t>
    </dgm:pt>
    <dgm:pt modelId="{59D4D249-FA2B-F44D-96A6-D74FBE220DAA}" type="sibTrans" cxnId="{2F3C2559-6CB2-4E46-8875-0AC433DF2846}">
      <dgm:prSet/>
      <dgm:spPr/>
      <dgm:t>
        <a:bodyPr/>
        <a:lstStyle/>
        <a:p>
          <a:endParaRPr lang="en-US"/>
        </a:p>
      </dgm:t>
    </dgm:pt>
    <dgm:pt modelId="{7E8BB700-24CB-174B-A27B-F590983C0DC5}">
      <dgm:prSet custT="1"/>
      <dgm:spPr/>
      <dgm:t>
        <a:bodyPr/>
        <a:lstStyle/>
        <a:p>
          <a:pPr rtl="0"/>
          <a:r>
            <a:rPr lang="en-US" sz="2400" dirty="0" smtClean="0">
              <a:solidFill>
                <a:schemeClr val="bg1"/>
              </a:solidFill>
              <a:latin typeface="Arial" pitchFamily="34" charset="0"/>
              <a:cs typeface="Arial" pitchFamily="34" charset="0"/>
            </a:rPr>
            <a:t>To position South Africa as a strategic international RDI partner.</a:t>
          </a:r>
          <a:endParaRPr lang="en-US" sz="2400" dirty="0">
            <a:solidFill>
              <a:schemeClr val="bg1"/>
            </a:solidFill>
            <a:latin typeface="Arial" pitchFamily="34" charset="0"/>
            <a:cs typeface="Arial" pitchFamily="34" charset="0"/>
          </a:endParaRPr>
        </a:p>
      </dgm:t>
    </dgm:pt>
    <dgm:pt modelId="{5D94DDF2-9B12-EC4E-AD51-197961B12FD0}" type="parTrans" cxnId="{78A9F8FF-6F0A-C642-8645-B087452BBE40}">
      <dgm:prSet/>
      <dgm:spPr/>
      <dgm:t>
        <a:bodyPr/>
        <a:lstStyle/>
        <a:p>
          <a:endParaRPr lang="en-US"/>
        </a:p>
      </dgm:t>
    </dgm:pt>
    <dgm:pt modelId="{9F5C8A46-7799-7F47-8E9C-F4D729ECAAB1}" type="sibTrans" cxnId="{78A9F8FF-6F0A-C642-8645-B087452BBE40}">
      <dgm:prSet/>
      <dgm:spPr/>
      <dgm:t>
        <a:bodyPr/>
        <a:lstStyle/>
        <a:p>
          <a:endParaRPr lang="en-US"/>
        </a:p>
      </dgm:t>
    </dgm:pt>
    <dgm:pt modelId="{6F526446-7443-0A40-917E-A96303CD6D90}" type="pres">
      <dgm:prSet presAssocID="{AB219F21-78C8-E243-AC54-4372254978B5}" presName="linear" presStyleCnt="0">
        <dgm:presLayoutVars>
          <dgm:dir/>
          <dgm:resizeHandles val="exact"/>
        </dgm:presLayoutVars>
      </dgm:prSet>
      <dgm:spPr/>
      <dgm:t>
        <a:bodyPr/>
        <a:lstStyle/>
        <a:p>
          <a:endParaRPr lang="en-US"/>
        </a:p>
      </dgm:t>
    </dgm:pt>
    <dgm:pt modelId="{E5CD988D-2749-B741-BB50-E8C2523D9138}" type="pres">
      <dgm:prSet presAssocID="{21FDE1D9-12A6-BA45-99D4-66B90ED0D2D7}" presName="comp" presStyleCnt="0"/>
      <dgm:spPr/>
    </dgm:pt>
    <dgm:pt modelId="{B3D834C2-E9AB-4D48-972D-BE1D9B74D1DF}" type="pres">
      <dgm:prSet presAssocID="{21FDE1D9-12A6-BA45-99D4-66B90ED0D2D7}" presName="box" presStyleLbl="node1" presStyleIdx="0" presStyleCnt="5"/>
      <dgm:spPr/>
      <dgm:t>
        <a:bodyPr/>
        <a:lstStyle/>
        <a:p>
          <a:endParaRPr lang="en-US"/>
        </a:p>
      </dgm:t>
    </dgm:pt>
    <dgm:pt modelId="{4023BCDE-95BC-2340-AFF8-FC58349318B7}" type="pres">
      <dgm:prSet presAssocID="{21FDE1D9-12A6-BA45-99D4-66B90ED0D2D7}" presName="img" presStyleLbl="fgImgPlace1" presStyleIdx="0" presStyleCnt="5" custScaleX="94700" custScaleY="94291" custLinFactNeighborX="1215"/>
      <dgm:spPr>
        <a:blipFill dpi="0" rotWithShape="0">
          <a:blip xmlns:r="http://schemas.openxmlformats.org/officeDocument/2006/relationships" r:embed="rId1"/>
          <a:srcRect/>
          <a:stretch>
            <a:fillRect t="-41786" b="-34178"/>
          </a:stretch>
        </a:blipFill>
      </dgm:spPr>
      <dgm:t>
        <a:bodyPr/>
        <a:lstStyle/>
        <a:p>
          <a:endParaRPr lang="en-GB"/>
        </a:p>
      </dgm:t>
    </dgm:pt>
    <dgm:pt modelId="{D810CD0F-793C-8343-8BD9-C6B2D64A4AAC}" type="pres">
      <dgm:prSet presAssocID="{21FDE1D9-12A6-BA45-99D4-66B90ED0D2D7}" presName="text" presStyleLbl="node1" presStyleIdx="0" presStyleCnt="5">
        <dgm:presLayoutVars>
          <dgm:bulletEnabled val="1"/>
        </dgm:presLayoutVars>
      </dgm:prSet>
      <dgm:spPr/>
      <dgm:t>
        <a:bodyPr/>
        <a:lstStyle/>
        <a:p>
          <a:endParaRPr lang="en-US"/>
        </a:p>
      </dgm:t>
    </dgm:pt>
    <dgm:pt modelId="{89B407E2-C35F-A249-A6B7-CB335B302FE1}" type="pres">
      <dgm:prSet presAssocID="{D5A4F777-8AF8-6A40-AB97-1C2F623410AF}" presName="spacer" presStyleCnt="0"/>
      <dgm:spPr/>
    </dgm:pt>
    <dgm:pt modelId="{1DBF7C6F-97E8-2446-AD70-BBC66497C91E}" type="pres">
      <dgm:prSet presAssocID="{708DFAC1-A9DE-CD4F-BBE1-64CE1278654A}" presName="comp" presStyleCnt="0"/>
      <dgm:spPr/>
    </dgm:pt>
    <dgm:pt modelId="{A97D95B5-EE64-4549-8A45-9EC72BAED576}" type="pres">
      <dgm:prSet presAssocID="{708DFAC1-A9DE-CD4F-BBE1-64CE1278654A}" presName="box" presStyleLbl="node1" presStyleIdx="1" presStyleCnt="5"/>
      <dgm:spPr/>
      <dgm:t>
        <a:bodyPr/>
        <a:lstStyle/>
        <a:p>
          <a:endParaRPr lang="en-US"/>
        </a:p>
      </dgm:t>
    </dgm:pt>
    <dgm:pt modelId="{BD46DC57-5033-8D49-905C-E1C926019C8A}" type="pres">
      <dgm:prSet presAssocID="{708DFAC1-A9DE-CD4F-BBE1-64CE1278654A}" presName="img" presStyleLbl="fgImgPlace1" presStyleIdx="1" presStyleCnt="5" custScaleX="94700" custScaleY="94291" custLinFactNeighborX="0"/>
      <dgm:spPr>
        <a:blipFill rotWithShape="0">
          <a:blip xmlns:r="http://schemas.openxmlformats.org/officeDocument/2006/relationships" r:embed="rId2"/>
          <a:stretch>
            <a:fillRect/>
          </a:stretch>
        </a:blipFill>
      </dgm:spPr>
      <dgm:t>
        <a:bodyPr/>
        <a:lstStyle/>
        <a:p>
          <a:endParaRPr lang="en-US"/>
        </a:p>
      </dgm:t>
    </dgm:pt>
    <dgm:pt modelId="{20C2F2C4-4CA6-6D47-850B-637F515A64D5}" type="pres">
      <dgm:prSet presAssocID="{708DFAC1-A9DE-CD4F-BBE1-64CE1278654A}" presName="text" presStyleLbl="node1" presStyleIdx="1" presStyleCnt="5">
        <dgm:presLayoutVars>
          <dgm:bulletEnabled val="1"/>
        </dgm:presLayoutVars>
      </dgm:prSet>
      <dgm:spPr/>
      <dgm:t>
        <a:bodyPr/>
        <a:lstStyle/>
        <a:p>
          <a:endParaRPr lang="en-US"/>
        </a:p>
      </dgm:t>
    </dgm:pt>
    <dgm:pt modelId="{1B3C48A3-51C7-0041-A05D-0DBF0489D1D9}" type="pres">
      <dgm:prSet presAssocID="{2E341963-09C4-CF40-AE1B-9C627C766B06}" presName="spacer" presStyleCnt="0"/>
      <dgm:spPr/>
    </dgm:pt>
    <dgm:pt modelId="{920B5F3B-6267-5E42-943F-0EC3BAB20543}" type="pres">
      <dgm:prSet presAssocID="{D11622B9-817F-AB4F-9E73-2E9383DA7EC3}" presName="comp" presStyleCnt="0"/>
      <dgm:spPr/>
    </dgm:pt>
    <dgm:pt modelId="{8E5482A5-4CD7-6943-BE86-AE27ADA3A193}" type="pres">
      <dgm:prSet presAssocID="{D11622B9-817F-AB4F-9E73-2E9383DA7EC3}" presName="box" presStyleLbl="node1" presStyleIdx="2" presStyleCnt="5"/>
      <dgm:spPr/>
      <dgm:t>
        <a:bodyPr/>
        <a:lstStyle/>
        <a:p>
          <a:endParaRPr lang="en-US"/>
        </a:p>
      </dgm:t>
    </dgm:pt>
    <dgm:pt modelId="{4896AE91-B512-2240-A91B-91CB33AE6AAD}" type="pres">
      <dgm:prSet presAssocID="{D11622B9-817F-AB4F-9E73-2E9383DA7EC3}" presName="img" presStyleLbl="fgImgPlace1" presStyleIdx="2" presStyleCnt="5" custScaleX="94700" custScaleY="94291" custLinFactNeighborX="-3240"/>
      <dgm:spPr>
        <a:blipFill dpi="0" rotWithShape="0">
          <a:blip xmlns:r="http://schemas.openxmlformats.org/officeDocument/2006/relationships" r:embed="rId3"/>
          <a:srcRect/>
          <a:stretch>
            <a:fillRect l="1243" t="-18109" r="-1243" b="-50697"/>
          </a:stretch>
        </a:blipFill>
      </dgm:spPr>
      <dgm:t>
        <a:bodyPr/>
        <a:lstStyle/>
        <a:p>
          <a:endParaRPr lang="en-US"/>
        </a:p>
      </dgm:t>
    </dgm:pt>
    <dgm:pt modelId="{95064DAD-1963-AA44-A44F-7C1B9E014424}" type="pres">
      <dgm:prSet presAssocID="{D11622B9-817F-AB4F-9E73-2E9383DA7EC3}" presName="text" presStyleLbl="node1" presStyleIdx="2" presStyleCnt="5">
        <dgm:presLayoutVars>
          <dgm:bulletEnabled val="1"/>
        </dgm:presLayoutVars>
      </dgm:prSet>
      <dgm:spPr/>
      <dgm:t>
        <a:bodyPr/>
        <a:lstStyle/>
        <a:p>
          <a:endParaRPr lang="en-US"/>
        </a:p>
      </dgm:t>
    </dgm:pt>
    <dgm:pt modelId="{1CF47137-B8A9-A844-9C00-E41DCADDFAB1}" type="pres">
      <dgm:prSet presAssocID="{D24B562F-F26A-E045-8AD2-5C227C48FC41}" presName="spacer" presStyleCnt="0"/>
      <dgm:spPr/>
    </dgm:pt>
    <dgm:pt modelId="{DDA92BBE-524B-4B4B-B74E-A45993FE0D35}" type="pres">
      <dgm:prSet presAssocID="{898E700E-9C97-F747-91F0-30B96CBA60B6}" presName="comp" presStyleCnt="0"/>
      <dgm:spPr/>
    </dgm:pt>
    <dgm:pt modelId="{CDF1E053-8383-1E40-A4B4-9C2846FCB91E}" type="pres">
      <dgm:prSet presAssocID="{898E700E-9C97-F747-91F0-30B96CBA60B6}" presName="box" presStyleLbl="node1" presStyleIdx="3" presStyleCnt="5" custLinFactNeighborY="2817"/>
      <dgm:spPr/>
      <dgm:t>
        <a:bodyPr/>
        <a:lstStyle/>
        <a:p>
          <a:endParaRPr lang="en-US"/>
        </a:p>
      </dgm:t>
    </dgm:pt>
    <dgm:pt modelId="{C3EB0687-CF0B-FE46-98F4-201F81D13653}" type="pres">
      <dgm:prSet presAssocID="{898E700E-9C97-F747-91F0-30B96CBA60B6}" presName="img" presStyleLbl="fgImgPlace1" presStyleIdx="3" presStyleCnt="5" custScaleX="94700" custScaleY="94291" custLinFactNeighborY="6748"/>
      <dgm:spPr>
        <a:blipFill dpi="0" rotWithShape="0">
          <a:blip xmlns:r="http://schemas.openxmlformats.org/officeDocument/2006/relationships" r:embed="rId4"/>
          <a:srcRect/>
          <a:stretch>
            <a:fillRect t="-46237" b="-45324"/>
          </a:stretch>
        </a:blipFill>
      </dgm:spPr>
      <dgm:t>
        <a:bodyPr/>
        <a:lstStyle/>
        <a:p>
          <a:endParaRPr lang="en-GB"/>
        </a:p>
      </dgm:t>
    </dgm:pt>
    <dgm:pt modelId="{E73591E4-58D5-674C-8B2F-A44A35EA4F9C}" type="pres">
      <dgm:prSet presAssocID="{898E700E-9C97-F747-91F0-30B96CBA60B6}" presName="text" presStyleLbl="node1" presStyleIdx="3" presStyleCnt="5">
        <dgm:presLayoutVars>
          <dgm:bulletEnabled val="1"/>
        </dgm:presLayoutVars>
      </dgm:prSet>
      <dgm:spPr/>
      <dgm:t>
        <a:bodyPr/>
        <a:lstStyle/>
        <a:p>
          <a:endParaRPr lang="en-US"/>
        </a:p>
      </dgm:t>
    </dgm:pt>
    <dgm:pt modelId="{55D89BD8-680F-A841-BBD0-60004B7337AA}" type="pres">
      <dgm:prSet presAssocID="{59D4D249-FA2B-F44D-96A6-D74FBE220DAA}" presName="spacer" presStyleCnt="0"/>
      <dgm:spPr/>
    </dgm:pt>
    <dgm:pt modelId="{BD22BC3F-9554-1946-8A4E-FBAF37AE6931}" type="pres">
      <dgm:prSet presAssocID="{7E8BB700-24CB-174B-A27B-F590983C0DC5}" presName="comp" presStyleCnt="0"/>
      <dgm:spPr/>
    </dgm:pt>
    <dgm:pt modelId="{BFE12EBD-D669-4E49-9729-685DF203FE77}" type="pres">
      <dgm:prSet presAssocID="{7E8BB700-24CB-174B-A27B-F590983C0DC5}" presName="box" presStyleLbl="node1" presStyleIdx="4" presStyleCnt="5"/>
      <dgm:spPr/>
      <dgm:t>
        <a:bodyPr/>
        <a:lstStyle/>
        <a:p>
          <a:endParaRPr lang="en-US"/>
        </a:p>
      </dgm:t>
    </dgm:pt>
    <dgm:pt modelId="{A62A9A31-BD4A-2F49-B49B-EDAD439F8AE9}" type="pres">
      <dgm:prSet presAssocID="{7E8BB700-24CB-174B-A27B-F590983C0DC5}" presName="img" presStyleLbl="fgImgPlace1" presStyleIdx="4" presStyleCnt="5" custScaleX="10109" custScaleY="8407" custLinFactNeighborX="-15982" custLinFactNeighborY="13991"/>
      <dgm:spPr>
        <a:blipFill>
          <a:blip xmlns:r="http://schemas.openxmlformats.org/officeDocument/2006/relationships" r:embed="rId5">
            <a:extLst/>
          </a:blip>
          <a:srcRect/>
          <a:stretch>
            <a:fillRect t="-32000" b="-32000"/>
          </a:stretch>
        </a:blipFill>
      </dgm:spPr>
      <dgm:t>
        <a:bodyPr/>
        <a:lstStyle/>
        <a:p>
          <a:endParaRPr lang="en-US"/>
        </a:p>
      </dgm:t>
    </dgm:pt>
    <dgm:pt modelId="{E59CF0C4-AF23-E645-99F6-69840CD5DB82}" type="pres">
      <dgm:prSet presAssocID="{7E8BB700-24CB-174B-A27B-F590983C0DC5}" presName="text" presStyleLbl="node1" presStyleIdx="4" presStyleCnt="5">
        <dgm:presLayoutVars>
          <dgm:bulletEnabled val="1"/>
        </dgm:presLayoutVars>
      </dgm:prSet>
      <dgm:spPr/>
      <dgm:t>
        <a:bodyPr/>
        <a:lstStyle/>
        <a:p>
          <a:endParaRPr lang="en-US"/>
        </a:p>
      </dgm:t>
    </dgm:pt>
  </dgm:ptLst>
  <dgm:cxnLst>
    <dgm:cxn modelId="{7D80257B-C1AF-4AB4-8474-5CF11F379FA6}" type="presOf" srcId="{21FDE1D9-12A6-BA45-99D4-66B90ED0D2D7}" destId="{D810CD0F-793C-8343-8BD9-C6B2D64A4AAC}" srcOrd="1" destOrd="0" presId="urn:microsoft.com/office/officeart/2005/8/layout/vList4#1"/>
    <dgm:cxn modelId="{BDD98517-F433-4DCB-9056-510E56466D8B}" type="presOf" srcId="{D11622B9-817F-AB4F-9E73-2E9383DA7EC3}" destId="{95064DAD-1963-AA44-A44F-7C1B9E014424}" srcOrd="1" destOrd="0" presId="urn:microsoft.com/office/officeart/2005/8/layout/vList4#1"/>
    <dgm:cxn modelId="{3DD73A72-0A66-4B9F-B655-243D8714FDEC}" type="presOf" srcId="{7E8BB700-24CB-174B-A27B-F590983C0DC5}" destId="{E59CF0C4-AF23-E645-99F6-69840CD5DB82}" srcOrd="1" destOrd="0" presId="urn:microsoft.com/office/officeart/2005/8/layout/vList4#1"/>
    <dgm:cxn modelId="{87150037-64D7-A840-8DA5-7A80E2F273C2}" srcId="{AB219F21-78C8-E243-AC54-4372254978B5}" destId="{708DFAC1-A9DE-CD4F-BBE1-64CE1278654A}" srcOrd="1" destOrd="0" parTransId="{0C451482-1ABD-AA4E-AABA-C1EC432B70F1}" sibTransId="{2E341963-09C4-CF40-AE1B-9C627C766B06}"/>
    <dgm:cxn modelId="{5D82825A-023E-406E-8835-E3CE98426099}" type="presOf" srcId="{898E700E-9C97-F747-91F0-30B96CBA60B6}" destId="{CDF1E053-8383-1E40-A4B4-9C2846FCB91E}" srcOrd="0" destOrd="0" presId="urn:microsoft.com/office/officeart/2005/8/layout/vList4#1"/>
    <dgm:cxn modelId="{28DE894A-8393-F645-AF2D-7BE4C1D645E7}" srcId="{AB219F21-78C8-E243-AC54-4372254978B5}" destId="{21FDE1D9-12A6-BA45-99D4-66B90ED0D2D7}" srcOrd="0" destOrd="0" parTransId="{30AF340D-B61E-0347-850A-72FBB5E748F0}" sibTransId="{D5A4F777-8AF8-6A40-AB97-1C2F623410AF}"/>
    <dgm:cxn modelId="{4077B4AC-27B5-894A-B472-0F2A0CEE4962}" srcId="{AB219F21-78C8-E243-AC54-4372254978B5}" destId="{D11622B9-817F-AB4F-9E73-2E9383DA7EC3}" srcOrd="2" destOrd="0" parTransId="{AFAE7D64-7466-E24D-9599-6FE4DA09D4B1}" sibTransId="{D24B562F-F26A-E045-8AD2-5C227C48FC41}"/>
    <dgm:cxn modelId="{DA0E5E5B-FC4B-4477-AC4E-ED08CF0ABD35}" type="presOf" srcId="{7E8BB700-24CB-174B-A27B-F590983C0DC5}" destId="{BFE12EBD-D669-4E49-9729-685DF203FE77}" srcOrd="0" destOrd="0" presId="urn:microsoft.com/office/officeart/2005/8/layout/vList4#1"/>
    <dgm:cxn modelId="{3B171F46-B6A9-402C-A2BE-105A57E67D0B}" type="presOf" srcId="{898E700E-9C97-F747-91F0-30B96CBA60B6}" destId="{E73591E4-58D5-674C-8B2F-A44A35EA4F9C}" srcOrd="1" destOrd="0" presId="urn:microsoft.com/office/officeart/2005/8/layout/vList4#1"/>
    <dgm:cxn modelId="{180525C6-DB9D-4FD6-83CA-2DD0903DB76F}" type="presOf" srcId="{708DFAC1-A9DE-CD4F-BBE1-64CE1278654A}" destId="{20C2F2C4-4CA6-6D47-850B-637F515A64D5}" srcOrd="1" destOrd="0" presId="urn:microsoft.com/office/officeart/2005/8/layout/vList4#1"/>
    <dgm:cxn modelId="{06349ECC-ABAC-48EC-8E0B-696F9BC2CB63}" type="presOf" srcId="{708DFAC1-A9DE-CD4F-BBE1-64CE1278654A}" destId="{A97D95B5-EE64-4549-8A45-9EC72BAED576}" srcOrd="0" destOrd="0" presId="urn:microsoft.com/office/officeart/2005/8/layout/vList4#1"/>
    <dgm:cxn modelId="{8CC88054-E90A-42D8-A4BD-D30FB88D6266}" type="presOf" srcId="{D11622B9-817F-AB4F-9E73-2E9383DA7EC3}" destId="{8E5482A5-4CD7-6943-BE86-AE27ADA3A193}" srcOrd="0" destOrd="0" presId="urn:microsoft.com/office/officeart/2005/8/layout/vList4#1"/>
    <dgm:cxn modelId="{78A9F8FF-6F0A-C642-8645-B087452BBE40}" srcId="{AB219F21-78C8-E243-AC54-4372254978B5}" destId="{7E8BB700-24CB-174B-A27B-F590983C0DC5}" srcOrd="4" destOrd="0" parTransId="{5D94DDF2-9B12-EC4E-AD51-197961B12FD0}" sibTransId="{9F5C8A46-7799-7F47-8E9C-F4D729ECAAB1}"/>
    <dgm:cxn modelId="{2F3C2559-6CB2-4E46-8875-0AC433DF2846}" srcId="{AB219F21-78C8-E243-AC54-4372254978B5}" destId="{898E700E-9C97-F747-91F0-30B96CBA60B6}" srcOrd="3" destOrd="0" parTransId="{DB2E8F39-CE31-B446-8117-D28C9D2E8EEC}" sibTransId="{59D4D249-FA2B-F44D-96A6-D74FBE220DAA}"/>
    <dgm:cxn modelId="{327B341D-B24A-42B6-B484-EC53952058ED}" type="presOf" srcId="{AB219F21-78C8-E243-AC54-4372254978B5}" destId="{6F526446-7443-0A40-917E-A96303CD6D90}" srcOrd="0" destOrd="0" presId="urn:microsoft.com/office/officeart/2005/8/layout/vList4#1"/>
    <dgm:cxn modelId="{96E58C6F-75A3-4D6B-A64C-1B709849AA1F}" type="presOf" srcId="{21FDE1D9-12A6-BA45-99D4-66B90ED0D2D7}" destId="{B3D834C2-E9AB-4D48-972D-BE1D9B74D1DF}" srcOrd="0" destOrd="0" presId="urn:microsoft.com/office/officeart/2005/8/layout/vList4#1"/>
    <dgm:cxn modelId="{229A09D5-526E-46C5-A851-D3AB0776C756}" type="presParOf" srcId="{6F526446-7443-0A40-917E-A96303CD6D90}" destId="{E5CD988D-2749-B741-BB50-E8C2523D9138}" srcOrd="0" destOrd="0" presId="urn:microsoft.com/office/officeart/2005/8/layout/vList4#1"/>
    <dgm:cxn modelId="{1B58C30E-943C-4D5D-A36E-0A07BBF783C5}" type="presParOf" srcId="{E5CD988D-2749-B741-BB50-E8C2523D9138}" destId="{B3D834C2-E9AB-4D48-972D-BE1D9B74D1DF}" srcOrd="0" destOrd="0" presId="urn:microsoft.com/office/officeart/2005/8/layout/vList4#1"/>
    <dgm:cxn modelId="{C5A9DDB2-BEEC-47AC-9282-EECA339BA351}" type="presParOf" srcId="{E5CD988D-2749-B741-BB50-E8C2523D9138}" destId="{4023BCDE-95BC-2340-AFF8-FC58349318B7}" srcOrd="1" destOrd="0" presId="urn:microsoft.com/office/officeart/2005/8/layout/vList4#1"/>
    <dgm:cxn modelId="{8D79E905-6C39-480E-87DE-8BC6A2794B33}" type="presParOf" srcId="{E5CD988D-2749-B741-BB50-E8C2523D9138}" destId="{D810CD0F-793C-8343-8BD9-C6B2D64A4AAC}" srcOrd="2" destOrd="0" presId="urn:microsoft.com/office/officeart/2005/8/layout/vList4#1"/>
    <dgm:cxn modelId="{07A9CBC3-D855-46B2-BF9B-5763579D2834}" type="presParOf" srcId="{6F526446-7443-0A40-917E-A96303CD6D90}" destId="{89B407E2-C35F-A249-A6B7-CB335B302FE1}" srcOrd="1" destOrd="0" presId="urn:microsoft.com/office/officeart/2005/8/layout/vList4#1"/>
    <dgm:cxn modelId="{060305A4-5848-481E-8F49-63112832D7F5}" type="presParOf" srcId="{6F526446-7443-0A40-917E-A96303CD6D90}" destId="{1DBF7C6F-97E8-2446-AD70-BBC66497C91E}" srcOrd="2" destOrd="0" presId="urn:microsoft.com/office/officeart/2005/8/layout/vList4#1"/>
    <dgm:cxn modelId="{102C0079-5D77-4C72-8B4C-61DF16F64233}" type="presParOf" srcId="{1DBF7C6F-97E8-2446-AD70-BBC66497C91E}" destId="{A97D95B5-EE64-4549-8A45-9EC72BAED576}" srcOrd="0" destOrd="0" presId="urn:microsoft.com/office/officeart/2005/8/layout/vList4#1"/>
    <dgm:cxn modelId="{DE7DD9B2-1917-470E-9042-45C2A4BBC162}" type="presParOf" srcId="{1DBF7C6F-97E8-2446-AD70-BBC66497C91E}" destId="{BD46DC57-5033-8D49-905C-E1C926019C8A}" srcOrd="1" destOrd="0" presId="urn:microsoft.com/office/officeart/2005/8/layout/vList4#1"/>
    <dgm:cxn modelId="{A9DBEDF2-632A-4770-B515-0B0733639B08}" type="presParOf" srcId="{1DBF7C6F-97E8-2446-AD70-BBC66497C91E}" destId="{20C2F2C4-4CA6-6D47-850B-637F515A64D5}" srcOrd="2" destOrd="0" presId="urn:microsoft.com/office/officeart/2005/8/layout/vList4#1"/>
    <dgm:cxn modelId="{88B9B801-5D50-4B1B-A020-F939DE9A89DD}" type="presParOf" srcId="{6F526446-7443-0A40-917E-A96303CD6D90}" destId="{1B3C48A3-51C7-0041-A05D-0DBF0489D1D9}" srcOrd="3" destOrd="0" presId="urn:microsoft.com/office/officeart/2005/8/layout/vList4#1"/>
    <dgm:cxn modelId="{7755F58F-E1DA-45D6-8CFD-440F8D0EC9B3}" type="presParOf" srcId="{6F526446-7443-0A40-917E-A96303CD6D90}" destId="{920B5F3B-6267-5E42-943F-0EC3BAB20543}" srcOrd="4" destOrd="0" presId="urn:microsoft.com/office/officeart/2005/8/layout/vList4#1"/>
    <dgm:cxn modelId="{8B4D508B-58DA-4D1E-8321-2C147A437803}" type="presParOf" srcId="{920B5F3B-6267-5E42-943F-0EC3BAB20543}" destId="{8E5482A5-4CD7-6943-BE86-AE27ADA3A193}" srcOrd="0" destOrd="0" presId="urn:microsoft.com/office/officeart/2005/8/layout/vList4#1"/>
    <dgm:cxn modelId="{0D7A6425-DC04-44AE-9CBC-3EDDD7F5C440}" type="presParOf" srcId="{920B5F3B-6267-5E42-943F-0EC3BAB20543}" destId="{4896AE91-B512-2240-A91B-91CB33AE6AAD}" srcOrd="1" destOrd="0" presId="urn:microsoft.com/office/officeart/2005/8/layout/vList4#1"/>
    <dgm:cxn modelId="{6AEC041D-3381-4E14-9CE0-C43AA822A1B2}" type="presParOf" srcId="{920B5F3B-6267-5E42-943F-0EC3BAB20543}" destId="{95064DAD-1963-AA44-A44F-7C1B9E014424}" srcOrd="2" destOrd="0" presId="urn:microsoft.com/office/officeart/2005/8/layout/vList4#1"/>
    <dgm:cxn modelId="{DBAE915D-062D-4E3B-8980-D1B0E3A00366}" type="presParOf" srcId="{6F526446-7443-0A40-917E-A96303CD6D90}" destId="{1CF47137-B8A9-A844-9C00-E41DCADDFAB1}" srcOrd="5" destOrd="0" presId="urn:microsoft.com/office/officeart/2005/8/layout/vList4#1"/>
    <dgm:cxn modelId="{2C16CFE4-ED30-4260-A577-912E66AD1C96}" type="presParOf" srcId="{6F526446-7443-0A40-917E-A96303CD6D90}" destId="{DDA92BBE-524B-4B4B-B74E-A45993FE0D35}" srcOrd="6" destOrd="0" presId="urn:microsoft.com/office/officeart/2005/8/layout/vList4#1"/>
    <dgm:cxn modelId="{78045DEA-934F-490E-8F86-784784C1469C}" type="presParOf" srcId="{DDA92BBE-524B-4B4B-B74E-A45993FE0D35}" destId="{CDF1E053-8383-1E40-A4B4-9C2846FCB91E}" srcOrd="0" destOrd="0" presId="urn:microsoft.com/office/officeart/2005/8/layout/vList4#1"/>
    <dgm:cxn modelId="{B2D91058-A534-4FE5-81A9-ED191EAC0AB0}" type="presParOf" srcId="{DDA92BBE-524B-4B4B-B74E-A45993FE0D35}" destId="{C3EB0687-CF0B-FE46-98F4-201F81D13653}" srcOrd="1" destOrd="0" presId="urn:microsoft.com/office/officeart/2005/8/layout/vList4#1"/>
    <dgm:cxn modelId="{76E77BAF-29AB-4A8B-829A-3D297FAB22ED}" type="presParOf" srcId="{DDA92BBE-524B-4B4B-B74E-A45993FE0D35}" destId="{E73591E4-58D5-674C-8B2F-A44A35EA4F9C}" srcOrd="2" destOrd="0" presId="urn:microsoft.com/office/officeart/2005/8/layout/vList4#1"/>
    <dgm:cxn modelId="{64ABC42B-3AF3-4AB2-9870-73BD1EFB29D9}" type="presParOf" srcId="{6F526446-7443-0A40-917E-A96303CD6D90}" destId="{55D89BD8-680F-A841-BBD0-60004B7337AA}" srcOrd="7" destOrd="0" presId="urn:microsoft.com/office/officeart/2005/8/layout/vList4#1"/>
    <dgm:cxn modelId="{8ABC6C85-4CA5-45D4-A968-E21E0954DC74}" type="presParOf" srcId="{6F526446-7443-0A40-917E-A96303CD6D90}" destId="{BD22BC3F-9554-1946-8A4E-FBAF37AE6931}" srcOrd="8" destOrd="0" presId="urn:microsoft.com/office/officeart/2005/8/layout/vList4#1"/>
    <dgm:cxn modelId="{114D4019-876F-4B98-8D04-3B0934032053}" type="presParOf" srcId="{BD22BC3F-9554-1946-8A4E-FBAF37AE6931}" destId="{BFE12EBD-D669-4E49-9729-685DF203FE77}" srcOrd="0" destOrd="0" presId="urn:microsoft.com/office/officeart/2005/8/layout/vList4#1"/>
    <dgm:cxn modelId="{71D96146-01A3-4B17-84F2-5AF06410FA74}" type="presParOf" srcId="{BD22BC3F-9554-1946-8A4E-FBAF37AE6931}" destId="{A62A9A31-BD4A-2F49-B49B-EDAD439F8AE9}" srcOrd="1" destOrd="0" presId="urn:microsoft.com/office/officeart/2005/8/layout/vList4#1"/>
    <dgm:cxn modelId="{3508D327-98D8-4907-8D6E-15294E3CC30E}" type="presParOf" srcId="{BD22BC3F-9554-1946-8A4E-FBAF37AE6931}" destId="{E59CF0C4-AF23-E645-99F6-69840CD5DB82}" srcOrd="2" destOrd="0" presId="urn:microsoft.com/office/officeart/2005/8/layout/vList4#1"/>
  </dgm:cxnLst>
  <dgm:bg/>
  <dgm:whole/>
</dgm:dataModel>
</file>

<file path=ppt/diagrams/data7.xml><?xml version="1.0" encoding="utf-8"?>
<dgm:dataModel xmlns:dgm="http://schemas.openxmlformats.org/drawingml/2006/diagram" xmlns:a="http://schemas.openxmlformats.org/drawingml/2006/main">
  <dgm:ptLst>
    <dgm:pt modelId="{651A228F-17D6-E74F-8FA7-80BD13F395C6}" type="doc">
      <dgm:prSet loTypeId="urn:microsoft.com/office/officeart/2005/8/layout/vList3#1" loCatId="" qsTypeId="urn:microsoft.com/office/officeart/2005/8/quickstyle/simple4" qsCatId="simple" csTypeId="urn:microsoft.com/office/officeart/2005/8/colors/accent1_2" csCatId="accent1" phldr="1"/>
      <dgm:spPr/>
    </dgm:pt>
    <dgm:pt modelId="{6BF95560-6F55-8A46-A90B-47A8427181CE}">
      <dgm:prSet phldrT="[Text]" custT="1"/>
      <dgm:spPr/>
      <dgm:t>
        <a:bodyPr/>
        <a:lstStyle/>
        <a:p>
          <a:pPr algn="r"/>
          <a:r>
            <a:rPr lang="en-GB" sz="1900" b="1" i="1" dirty="0" smtClean="0">
              <a:solidFill>
                <a:schemeClr val="tx1"/>
              </a:solidFill>
              <a:latin typeface="Gill Sans MT"/>
              <a:cs typeface="Gill Sans MT"/>
            </a:rPr>
            <a:t>         </a:t>
          </a:r>
          <a:r>
            <a:rPr lang="en-GB" sz="1800" b="1" i="1" dirty="0" smtClean="0">
              <a:solidFill>
                <a:schemeClr val="bg1"/>
              </a:solidFill>
              <a:latin typeface="Arial" pitchFamily="34" charset="0"/>
              <a:cs typeface="Arial" pitchFamily="34" charset="0"/>
            </a:rPr>
            <a:t>Outcome 2: </a:t>
          </a:r>
          <a:r>
            <a:rPr lang="en-GB" sz="1800" dirty="0" smtClean="0">
              <a:solidFill>
                <a:schemeClr val="bg1"/>
              </a:solidFill>
              <a:latin typeface="Arial" pitchFamily="34" charset="0"/>
              <a:cs typeface="Arial" pitchFamily="34" charset="0"/>
            </a:rPr>
            <a:t>A long and healthy life for all South Africans.</a:t>
          </a:r>
          <a:endParaRPr lang="en-US" sz="1800" dirty="0">
            <a:solidFill>
              <a:schemeClr val="bg1"/>
            </a:solidFill>
            <a:latin typeface="Arial" pitchFamily="34" charset="0"/>
            <a:cs typeface="Arial" pitchFamily="34" charset="0"/>
          </a:endParaRPr>
        </a:p>
      </dgm:t>
    </dgm:pt>
    <dgm:pt modelId="{B9BC72DD-F3B7-0E48-9DE1-AB4266E7712C}" type="parTrans" cxnId="{0BE78644-554B-1E46-85AD-7896752DFF36}">
      <dgm:prSet/>
      <dgm:spPr/>
      <dgm:t>
        <a:bodyPr/>
        <a:lstStyle/>
        <a:p>
          <a:endParaRPr lang="en-US"/>
        </a:p>
      </dgm:t>
    </dgm:pt>
    <dgm:pt modelId="{AF2B7EE8-1B98-164D-B9B3-C4AFB69DE184}" type="sibTrans" cxnId="{0BE78644-554B-1E46-85AD-7896752DFF36}">
      <dgm:prSet/>
      <dgm:spPr/>
      <dgm:t>
        <a:bodyPr/>
        <a:lstStyle/>
        <a:p>
          <a:endParaRPr lang="en-US"/>
        </a:p>
      </dgm:t>
    </dgm:pt>
    <dgm:pt modelId="{5FB53F88-C132-4546-BA9E-069252CFB984}">
      <dgm:prSet phldrT="[Text]" custT="1"/>
      <dgm:spPr/>
      <dgm:t>
        <a:bodyPr/>
        <a:lstStyle/>
        <a:p>
          <a:pPr algn="r"/>
          <a:r>
            <a:rPr lang="en-GB" sz="1700" b="1" i="1" dirty="0" smtClean="0">
              <a:latin typeface="Gill Sans MT"/>
              <a:cs typeface="Gill Sans MT"/>
            </a:rPr>
            <a:t>      </a:t>
          </a:r>
          <a:r>
            <a:rPr lang="en-GB" sz="1600" b="1" i="1" dirty="0" smtClean="0">
              <a:solidFill>
                <a:schemeClr val="bg1"/>
              </a:solidFill>
              <a:latin typeface="Arial" pitchFamily="34" charset="0"/>
              <a:cs typeface="Arial" pitchFamily="34" charset="0"/>
            </a:rPr>
            <a:t>   </a:t>
          </a:r>
          <a:r>
            <a:rPr lang="en-GB" sz="1800" b="1" i="1" dirty="0" smtClean="0">
              <a:solidFill>
                <a:schemeClr val="bg1"/>
              </a:solidFill>
              <a:latin typeface="Arial" pitchFamily="34" charset="0"/>
              <a:cs typeface="Arial" pitchFamily="34" charset="0"/>
            </a:rPr>
            <a:t>Outcome 7:</a:t>
          </a:r>
          <a:r>
            <a:rPr lang="en-GB" sz="1800" i="1" dirty="0" smtClean="0">
              <a:solidFill>
                <a:schemeClr val="bg1"/>
              </a:solidFill>
              <a:latin typeface="Arial" pitchFamily="34" charset="0"/>
              <a:cs typeface="Arial" pitchFamily="34" charset="0"/>
            </a:rPr>
            <a:t> </a:t>
          </a:r>
          <a:r>
            <a:rPr lang="en-GB" sz="1800" dirty="0" smtClean="0">
              <a:solidFill>
                <a:schemeClr val="bg1"/>
              </a:solidFill>
              <a:latin typeface="Arial" pitchFamily="34" charset="0"/>
              <a:cs typeface="Arial" pitchFamily="34" charset="0"/>
            </a:rPr>
            <a:t>Vibrant, equitable and sustainable rural             	communities and food security for all.</a:t>
          </a:r>
          <a:endParaRPr lang="en-US" sz="1800" dirty="0">
            <a:solidFill>
              <a:schemeClr val="bg1"/>
            </a:solidFill>
            <a:latin typeface="Arial" pitchFamily="34" charset="0"/>
            <a:cs typeface="Arial" pitchFamily="34" charset="0"/>
          </a:endParaRPr>
        </a:p>
      </dgm:t>
    </dgm:pt>
    <dgm:pt modelId="{6CFD3DBD-CA09-F740-89C2-2FD64E01CB51}" type="parTrans" cxnId="{C82B1CB0-9685-A540-802F-AFA880AA66AC}">
      <dgm:prSet/>
      <dgm:spPr/>
      <dgm:t>
        <a:bodyPr/>
        <a:lstStyle/>
        <a:p>
          <a:endParaRPr lang="en-US"/>
        </a:p>
      </dgm:t>
    </dgm:pt>
    <dgm:pt modelId="{6AEF4C2A-E420-8E4B-9F23-43CB8FFC4E8C}" type="sibTrans" cxnId="{C82B1CB0-9685-A540-802F-AFA880AA66AC}">
      <dgm:prSet/>
      <dgm:spPr/>
      <dgm:t>
        <a:bodyPr/>
        <a:lstStyle/>
        <a:p>
          <a:endParaRPr lang="en-US"/>
        </a:p>
      </dgm:t>
    </dgm:pt>
    <dgm:pt modelId="{E44CAFC1-04DD-FA44-8A0C-D3262BC1EF12}">
      <dgm:prSet custT="1"/>
      <dgm:spPr/>
      <dgm:t>
        <a:bodyPr/>
        <a:lstStyle/>
        <a:p>
          <a:pPr algn="r">
            <a:tabLst>
              <a:tab pos="2171700" algn="l"/>
            </a:tabLst>
          </a:pPr>
          <a:r>
            <a:rPr lang="en-GB" sz="1900" b="1" i="1" dirty="0" smtClean="0">
              <a:latin typeface="Gill Sans MT"/>
              <a:cs typeface="Gill Sans MT"/>
            </a:rPr>
            <a:t>               </a:t>
          </a:r>
          <a:r>
            <a:rPr lang="en-GB" sz="1900" b="1" i="1" dirty="0" smtClean="0">
              <a:latin typeface="Arial" pitchFamily="34" charset="0"/>
              <a:cs typeface="Arial" pitchFamily="34" charset="0"/>
            </a:rPr>
            <a:t>Outcome 4: </a:t>
          </a:r>
          <a:r>
            <a:rPr lang="en-GB" sz="1800" dirty="0" smtClean="0">
              <a:solidFill>
                <a:schemeClr val="bg1"/>
              </a:solidFill>
              <a:latin typeface="Arial" pitchFamily="34" charset="0"/>
              <a:cs typeface="Arial" pitchFamily="34" charset="0"/>
            </a:rPr>
            <a:t>Decent employment through inclusive economic growth.</a:t>
          </a:r>
          <a:endParaRPr lang="en-US" sz="1800" dirty="0">
            <a:solidFill>
              <a:schemeClr val="bg1"/>
            </a:solidFill>
            <a:latin typeface="Arial" pitchFamily="34" charset="0"/>
            <a:cs typeface="Arial" pitchFamily="34" charset="0"/>
          </a:endParaRPr>
        </a:p>
      </dgm:t>
    </dgm:pt>
    <dgm:pt modelId="{93B6DA97-6A32-1E4E-AC7B-B8FED6D8CFD4}" type="parTrans" cxnId="{D845BA76-927D-4C44-934D-307FBDD835AD}">
      <dgm:prSet/>
      <dgm:spPr/>
      <dgm:t>
        <a:bodyPr/>
        <a:lstStyle/>
        <a:p>
          <a:endParaRPr lang="en-US"/>
        </a:p>
      </dgm:t>
    </dgm:pt>
    <dgm:pt modelId="{A2FB4C62-BCBE-0B45-B550-2217774F0398}" type="sibTrans" cxnId="{D845BA76-927D-4C44-934D-307FBDD835AD}">
      <dgm:prSet/>
      <dgm:spPr/>
      <dgm:t>
        <a:bodyPr/>
        <a:lstStyle/>
        <a:p>
          <a:endParaRPr lang="en-US"/>
        </a:p>
      </dgm:t>
    </dgm:pt>
    <dgm:pt modelId="{050C3B2C-2E5F-6447-B387-BC9324D7BE00}">
      <dgm:prSet custT="1"/>
      <dgm:spPr/>
      <dgm:t>
        <a:bodyPr/>
        <a:lstStyle/>
        <a:p>
          <a:pPr algn="r"/>
          <a:r>
            <a:rPr lang="en-GB" sz="1900" b="0" i="0" dirty="0" smtClean="0">
              <a:latin typeface="Gill Sans MT"/>
              <a:cs typeface="Gill Sans MT"/>
            </a:rPr>
            <a:t>     </a:t>
          </a:r>
          <a:r>
            <a:rPr lang="en-GB" sz="1800" b="1" i="1" dirty="0" smtClean="0">
              <a:solidFill>
                <a:schemeClr val="bg1"/>
              </a:solidFill>
              <a:latin typeface="Arial" pitchFamily="34" charset="0"/>
              <a:cs typeface="Arial" pitchFamily="34" charset="0"/>
            </a:rPr>
            <a:t>Outcome 6</a:t>
          </a:r>
          <a:r>
            <a:rPr lang="en-GB" sz="1800" b="0" i="1" dirty="0" smtClean="0">
              <a:solidFill>
                <a:schemeClr val="bg1"/>
              </a:solidFill>
              <a:latin typeface="Arial" pitchFamily="34" charset="0"/>
              <a:cs typeface="Arial" pitchFamily="34" charset="0"/>
            </a:rPr>
            <a:t>:  </a:t>
          </a:r>
          <a:r>
            <a:rPr lang="en-GB" sz="1800" b="0" i="0" dirty="0" smtClean="0">
              <a:solidFill>
                <a:schemeClr val="bg1"/>
              </a:solidFill>
              <a:latin typeface="Arial" pitchFamily="34" charset="0"/>
              <a:cs typeface="Arial" pitchFamily="34" charset="0"/>
            </a:rPr>
            <a:t>An efficient, competitive and responsive    	economic infrastructure network.</a:t>
          </a:r>
        </a:p>
      </dgm:t>
    </dgm:pt>
    <dgm:pt modelId="{33A977D6-BD50-414C-BBFA-9FF1AC650E7B}" type="parTrans" cxnId="{692AA305-4301-164D-A840-B6B601E8C315}">
      <dgm:prSet/>
      <dgm:spPr/>
      <dgm:t>
        <a:bodyPr/>
        <a:lstStyle/>
        <a:p>
          <a:endParaRPr lang="en-US"/>
        </a:p>
      </dgm:t>
    </dgm:pt>
    <dgm:pt modelId="{FAC59B42-170D-6345-AC61-B018231F9092}" type="sibTrans" cxnId="{692AA305-4301-164D-A840-B6B601E8C315}">
      <dgm:prSet/>
      <dgm:spPr/>
      <dgm:t>
        <a:bodyPr/>
        <a:lstStyle/>
        <a:p>
          <a:endParaRPr lang="en-US"/>
        </a:p>
      </dgm:t>
    </dgm:pt>
    <dgm:pt modelId="{4680D79C-BF82-1B4F-BA2D-3046A3D8F9D3}">
      <dgm:prSet custT="1"/>
      <dgm:spPr/>
      <dgm:t>
        <a:bodyPr/>
        <a:lstStyle/>
        <a:p>
          <a:pPr marL="0" indent="0" algn="r"/>
          <a:r>
            <a:rPr lang="en-GB" sz="1900" b="1" i="1" dirty="0" smtClean="0">
              <a:latin typeface="Arial" pitchFamily="34" charset="0"/>
              <a:cs typeface="Arial" pitchFamily="34" charset="0"/>
            </a:rPr>
            <a:t>          Outcome 10: </a:t>
          </a:r>
          <a:r>
            <a:rPr lang="en-GB" sz="1800" dirty="0" smtClean="0">
              <a:solidFill>
                <a:schemeClr val="bg1"/>
              </a:solidFill>
              <a:latin typeface="Arial" pitchFamily="34" charset="0"/>
              <a:cs typeface="Arial" pitchFamily="34" charset="0"/>
            </a:rPr>
            <a:t>Environmental assets and natural resources that are well protected and continually enhanced.</a:t>
          </a:r>
        </a:p>
      </dgm:t>
    </dgm:pt>
    <dgm:pt modelId="{4E32EA05-266E-4841-B8CE-268DB9661E97}" type="parTrans" cxnId="{9BF50562-22C3-894C-9091-DC30E58E5834}">
      <dgm:prSet/>
      <dgm:spPr/>
      <dgm:t>
        <a:bodyPr/>
        <a:lstStyle/>
        <a:p>
          <a:endParaRPr lang="en-US"/>
        </a:p>
      </dgm:t>
    </dgm:pt>
    <dgm:pt modelId="{3AF94F14-8B36-1C41-BF4A-7BB4C9B53B05}" type="sibTrans" cxnId="{9BF50562-22C3-894C-9091-DC30E58E5834}">
      <dgm:prSet/>
      <dgm:spPr/>
      <dgm:t>
        <a:bodyPr/>
        <a:lstStyle/>
        <a:p>
          <a:endParaRPr lang="en-US"/>
        </a:p>
      </dgm:t>
    </dgm:pt>
    <dgm:pt modelId="{BA3FC9D4-0B48-474D-B630-D295915C3CC8}">
      <dgm:prSet custT="1"/>
      <dgm:spPr/>
      <dgm:t>
        <a:bodyPr/>
        <a:lstStyle/>
        <a:p>
          <a:pPr algn="r"/>
          <a:r>
            <a:rPr lang="en-GB" sz="1900" b="1" i="1" dirty="0" smtClean="0">
              <a:latin typeface="Gill Sans MT"/>
              <a:cs typeface="Gill Sans MT"/>
            </a:rPr>
            <a:t>        </a:t>
          </a:r>
          <a:r>
            <a:rPr lang="en-GB" sz="1800" b="1" i="1" dirty="0" smtClean="0">
              <a:solidFill>
                <a:schemeClr val="bg1"/>
              </a:solidFill>
              <a:latin typeface="Arial" pitchFamily="34" charset="0"/>
              <a:cs typeface="Arial" pitchFamily="34" charset="0"/>
            </a:rPr>
            <a:t>Outcome 5:  </a:t>
          </a:r>
          <a:r>
            <a:rPr lang="en-GB" sz="1800" dirty="0" smtClean="0">
              <a:solidFill>
                <a:schemeClr val="bg1"/>
              </a:solidFill>
              <a:latin typeface="Arial" pitchFamily="34" charset="0"/>
              <a:cs typeface="Arial" pitchFamily="34" charset="0"/>
            </a:rPr>
            <a:t>A skilled and capable workforce to support         	an inclusive growth path.</a:t>
          </a:r>
          <a:endParaRPr lang="en-GB" sz="1800" dirty="0">
            <a:solidFill>
              <a:schemeClr val="bg1"/>
            </a:solidFill>
            <a:latin typeface="Arial" pitchFamily="34" charset="0"/>
            <a:cs typeface="Arial" pitchFamily="34" charset="0"/>
          </a:endParaRPr>
        </a:p>
      </dgm:t>
    </dgm:pt>
    <dgm:pt modelId="{4FB87800-B715-4CFB-86AE-E298E2E2BB5D}" type="parTrans" cxnId="{0378889E-B128-4277-BB68-179CC62FEB9E}">
      <dgm:prSet/>
      <dgm:spPr/>
      <dgm:t>
        <a:bodyPr/>
        <a:lstStyle/>
        <a:p>
          <a:endParaRPr lang="en-GB"/>
        </a:p>
      </dgm:t>
    </dgm:pt>
    <dgm:pt modelId="{E7BCBFDA-AA3D-4738-A855-394950300062}" type="sibTrans" cxnId="{0378889E-B128-4277-BB68-179CC62FEB9E}">
      <dgm:prSet/>
      <dgm:spPr/>
      <dgm:t>
        <a:bodyPr/>
        <a:lstStyle/>
        <a:p>
          <a:endParaRPr lang="en-GB"/>
        </a:p>
      </dgm:t>
    </dgm:pt>
    <dgm:pt modelId="{E11FC19B-59D4-8544-80D8-2F8435F7F095}" type="pres">
      <dgm:prSet presAssocID="{651A228F-17D6-E74F-8FA7-80BD13F395C6}" presName="linearFlow" presStyleCnt="0">
        <dgm:presLayoutVars>
          <dgm:dir/>
          <dgm:resizeHandles val="exact"/>
        </dgm:presLayoutVars>
      </dgm:prSet>
      <dgm:spPr/>
    </dgm:pt>
    <dgm:pt modelId="{5F61238D-6F52-7E46-9FFB-A077F2C0BE00}" type="pres">
      <dgm:prSet presAssocID="{6BF95560-6F55-8A46-A90B-47A8427181CE}" presName="composite" presStyleCnt="0"/>
      <dgm:spPr/>
    </dgm:pt>
    <dgm:pt modelId="{731FF072-4CB6-5748-B1C3-C4CC7060C45B}" type="pres">
      <dgm:prSet presAssocID="{6BF95560-6F55-8A46-A90B-47A8427181CE}" presName="imgShp" presStyleLbl="fgImgPlace1" presStyleIdx="0" presStyleCnt="6" custLinFactNeighborX="-32232"/>
      <dgm:spPr>
        <a:blipFill rotWithShape="0">
          <a:blip xmlns:r="http://schemas.openxmlformats.org/officeDocument/2006/relationships" r:embed="rId1"/>
          <a:stretch>
            <a:fillRect/>
          </a:stretch>
        </a:blipFill>
      </dgm:spPr>
    </dgm:pt>
    <dgm:pt modelId="{2E47B554-1935-1341-9276-C3216893FD03}" type="pres">
      <dgm:prSet presAssocID="{6BF95560-6F55-8A46-A90B-47A8427181CE}" presName="txShp" presStyleLbl="node1" presStyleIdx="0" presStyleCnt="6" custScaleX="136580">
        <dgm:presLayoutVars>
          <dgm:bulletEnabled val="1"/>
        </dgm:presLayoutVars>
      </dgm:prSet>
      <dgm:spPr/>
      <dgm:t>
        <a:bodyPr/>
        <a:lstStyle/>
        <a:p>
          <a:endParaRPr lang="en-US"/>
        </a:p>
      </dgm:t>
    </dgm:pt>
    <dgm:pt modelId="{D031C782-900C-934B-9C52-7080F51FD2FC}" type="pres">
      <dgm:prSet presAssocID="{AF2B7EE8-1B98-164D-B9B3-C4AFB69DE184}" presName="spacing" presStyleCnt="0"/>
      <dgm:spPr/>
    </dgm:pt>
    <dgm:pt modelId="{46BB7EF8-95E4-8248-B8EB-ED731D9698BC}" type="pres">
      <dgm:prSet presAssocID="{E44CAFC1-04DD-FA44-8A0C-D3262BC1EF12}" presName="composite" presStyleCnt="0"/>
      <dgm:spPr/>
    </dgm:pt>
    <dgm:pt modelId="{82D22357-2FCA-414A-A829-F1EE446EE5D3}" type="pres">
      <dgm:prSet presAssocID="{E44CAFC1-04DD-FA44-8A0C-D3262BC1EF12}" presName="imgShp" presStyleLbl="fgImgPlace1" presStyleIdx="1" presStyleCnt="6" custLinFactNeighborX="-32232"/>
      <dgm:spPr>
        <a:blipFill rotWithShape="0">
          <a:blip xmlns:r="http://schemas.openxmlformats.org/officeDocument/2006/relationships" r:embed="rId2"/>
          <a:stretch>
            <a:fillRect/>
          </a:stretch>
        </a:blipFill>
      </dgm:spPr>
    </dgm:pt>
    <dgm:pt modelId="{D6026ED6-9230-C34D-966D-AB86E311EFAD}" type="pres">
      <dgm:prSet presAssocID="{E44CAFC1-04DD-FA44-8A0C-D3262BC1EF12}" presName="txShp" presStyleLbl="node1" presStyleIdx="1" presStyleCnt="6" custScaleX="136580">
        <dgm:presLayoutVars>
          <dgm:bulletEnabled val="1"/>
        </dgm:presLayoutVars>
      </dgm:prSet>
      <dgm:spPr/>
      <dgm:t>
        <a:bodyPr/>
        <a:lstStyle/>
        <a:p>
          <a:endParaRPr lang="en-US"/>
        </a:p>
      </dgm:t>
    </dgm:pt>
    <dgm:pt modelId="{2B756341-B652-8747-AB76-368B09E493B2}" type="pres">
      <dgm:prSet presAssocID="{A2FB4C62-BCBE-0B45-B550-2217774F0398}" presName="spacing" presStyleCnt="0"/>
      <dgm:spPr/>
    </dgm:pt>
    <dgm:pt modelId="{E6EA0070-9DAD-4FAB-A551-0ADDF5763B83}" type="pres">
      <dgm:prSet presAssocID="{BA3FC9D4-0B48-474D-B630-D295915C3CC8}" presName="composite" presStyleCnt="0"/>
      <dgm:spPr/>
    </dgm:pt>
    <dgm:pt modelId="{B76A3545-BAF0-4DCB-9D1E-476D46379668}" type="pres">
      <dgm:prSet presAssocID="{BA3FC9D4-0B48-474D-B630-D295915C3CC8}" presName="imgShp" presStyleLbl="fgImgPlace1" presStyleIdx="2" presStyleCnt="6" custLinFactNeighborX="-32232"/>
      <dgm:spPr>
        <a:blipFill rotWithShape="0">
          <a:blip xmlns:r="http://schemas.openxmlformats.org/officeDocument/2006/relationships" r:embed="rId3"/>
          <a:stretch>
            <a:fillRect/>
          </a:stretch>
        </a:blipFill>
      </dgm:spPr>
    </dgm:pt>
    <dgm:pt modelId="{FE18A60D-EAA7-48DB-85F5-95DD0C50D34C}" type="pres">
      <dgm:prSet presAssocID="{BA3FC9D4-0B48-474D-B630-D295915C3CC8}" presName="txShp" presStyleLbl="node1" presStyleIdx="2" presStyleCnt="6" custScaleX="136580">
        <dgm:presLayoutVars>
          <dgm:bulletEnabled val="1"/>
        </dgm:presLayoutVars>
      </dgm:prSet>
      <dgm:spPr/>
      <dgm:t>
        <a:bodyPr/>
        <a:lstStyle/>
        <a:p>
          <a:endParaRPr lang="en-GB"/>
        </a:p>
      </dgm:t>
    </dgm:pt>
    <dgm:pt modelId="{122E8ACD-F0BD-49BC-A25E-ED49628638C0}" type="pres">
      <dgm:prSet presAssocID="{E7BCBFDA-AA3D-4738-A855-394950300062}" presName="spacing" presStyleCnt="0"/>
      <dgm:spPr/>
    </dgm:pt>
    <dgm:pt modelId="{0DBC139B-58D7-CA4A-80E7-4294E85BE990}" type="pres">
      <dgm:prSet presAssocID="{050C3B2C-2E5F-6447-B387-BC9324D7BE00}" presName="composite" presStyleCnt="0"/>
      <dgm:spPr/>
    </dgm:pt>
    <dgm:pt modelId="{E0131622-CB48-4C49-AF81-0E29C902A624}" type="pres">
      <dgm:prSet presAssocID="{050C3B2C-2E5F-6447-B387-BC9324D7BE00}" presName="imgShp" presStyleLbl="fgImgPlace1" presStyleIdx="3" presStyleCnt="6" custLinFactNeighborX="-32232"/>
      <dgm:spPr>
        <a:blipFill rotWithShape="0">
          <a:blip xmlns:r="http://schemas.openxmlformats.org/officeDocument/2006/relationships" r:embed="rId4"/>
          <a:stretch>
            <a:fillRect/>
          </a:stretch>
        </a:blipFill>
      </dgm:spPr>
    </dgm:pt>
    <dgm:pt modelId="{7A400C58-86B5-974A-9C52-2F8ADBC46444}" type="pres">
      <dgm:prSet presAssocID="{050C3B2C-2E5F-6447-B387-BC9324D7BE00}" presName="txShp" presStyleLbl="node1" presStyleIdx="3" presStyleCnt="6" custScaleX="135569">
        <dgm:presLayoutVars>
          <dgm:bulletEnabled val="1"/>
        </dgm:presLayoutVars>
      </dgm:prSet>
      <dgm:spPr/>
      <dgm:t>
        <a:bodyPr/>
        <a:lstStyle/>
        <a:p>
          <a:endParaRPr lang="en-US"/>
        </a:p>
      </dgm:t>
    </dgm:pt>
    <dgm:pt modelId="{EA8EBBCB-45ED-FA49-A0F9-23DD34F4DA5B}" type="pres">
      <dgm:prSet presAssocID="{FAC59B42-170D-6345-AC61-B018231F9092}" presName="spacing" presStyleCnt="0"/>
      <dgm:spPr/>
    </dgm:pt>
    <dgm:pt modelId="{3B9039BE-B70E-B44A-9F67-9A6A6682843D}" type="pres">
      <dgm:prSet presAssocID="{5FB53F88-C132-4546-BA9E-069252CFB984}" presName="composite" presStyleCnt="0"/>
      <dgm:spPr/>
    </dgm:pt>
    <dgm:pt modelId="{B7F3BD6A-642C-B44F-892F-6E44F4F35381}" type="pres">
      <dgm:prSet presAssocID="{5FB53F88-C132-4546-BA9E-069252CFB984}" presName="imgShp" presStyleLbl="fgImgPlace1" presStyleIdx="4" presStyleCnt="6" custLinFactNeighborX="-32232" custLinFactNeighborY="588"/>
      <dgm:spPr>
        <a:blipFill rotWithShape="0">
          <a:blip xmlns:r="http://schemas.openxmlformats.org/officeDocument/2006/relationships" r:embed="rId5"/>
          <a:stretch>
            <a:fillRect/>
          </a:stretch>
        </a:blipFill>
      </dgm:spPr>
    </dgm:pt>
    <dgm:pt modelId="{CB116346-495F-C44D-9926-19C33457E4AC}" type="pres">
      <dgm:prSet presAssocID="{5FB53F88-C132-4546-BA9E-069252CFB984}" presName="txShp" presStyleLbl="node1" presStyleIdx="4" presStyleCnt="6" custScaleX="135569">
        <dgm:presLayoutVars>
          <dgm:bulletEnabled val="1"/>
        </dgm:presLayoutVars>
      </dgm:prSet>
      <dgm:spPr/>
      <dgm:t>
        <a:bodyPr/>
        <a:lstStyle/>
        <a:p>
          <a:endParaRPr lang="en-US"/>
        </a:p>
      </dgm:t>
    </dgm:pt>
    <dgm:pt modelId="{3FACA1B5-069B-4E48-A2CC-AA8ED1D1B9D9}" type="pres">
      <dgm:prSet presAssocID="{6AEF4C2A-E420-8E4B-9F23-43CB8FFC4E8C}" presName="spacing" presStyleCnt="0"/>
      <dgm:spPr/>
    </dgm:pt>
    <dgm:pt modelId="{3378029A-9111-9F40-AF17-54BCB9FB5AE6}" type="pres">
      <dgm:prSet presAssocID="{4680D79C-BF82-1B4F-BA2D-3046A3D8F9D3}" presName="composite" presStyleCnt="0"/>
      <dgm:spPr/>
    </dgm:pt>
    <dgm:pt modelId="{1F8357BA-7474-214F-8775-C0D9641A0126}" type="pres">
      <dgm:prSet presAssocID="{4680D79C-BF82-1B4F-BA2D-3046A3D8F9D3}" presName="imgShp" presStyleLbl="fgImgPlace1" presStyleIdx="5" presStyleCnt="6" custLinFactNeighborX="-32232"/>
      <dgm:spPr>
        <a:blipFill rotWithShape="0">
          <a:blip xmlns:r="http://schemas.openxmlformats.org/officeDocument/2006/relationships" r:embed="rId6"/>
          <a:stretch>
            <a:fillRect/>
          </a:stretch>
        </a:blipFill>
      </dgm:spPr>
    </dgm:pt>
    <dgm:pt modelId="{18399565-6A22-AC45-9B48-0BDF96954208}" type="pres">
      <dgm:prSet presAssocID="{4680D79C-BF82-1B4F-BA2D-3046A3D8F9D3}" presName="txShp" presStyleLbl="node1" presStyleIdx="5" presStyleCnt="6" custScaleX="135569">
        <dgm:presLayoutVars>
          <dgm:bulletEnabled val="1"/>
        </dgm:presLayoutVars>
      </dgm:prSet>
      <dgm:spPr/>
      <dgm:t>
        <a:bodyPr/>
        <a:lstStyle/>
        <a:p>
          <a:endParaRPr lang="en-US"/>
        </a:p>
      </dgm:t>
    </dgm:pt>
  </dgm:ptLst>
  <dgm:cxnLst>
    <dgm:cxn modelId="{A2EEBB46-77C6-476B-BA90-5709F8158979}" type="presOf" srcId="{6BF95560-6F55-8A46-A90B-47A8427181CE}" destId="{2E47B554-1935-1341-9276-C3216893FD03}" srcOrd="0" destOrd="0" presId="urn:microsoft.com/office/officeart/2005/8/layout/vList3#1"/>
    <dgm:cxn modelId="{0BE78644-554B-1E46-85AD-7896752DFF36}" srcId="{651A228F-17D6-E74F-8FA7-80BD13F395C6}" destId="{6BF95560-6F55-8A46-A90B-47A8427181CE}" srcOrd="0" destOrd="0" parTransId="{B9BC72DD-F3B7-0E48-9DE1-AB4266E7712C}" sibTransId="{AF2B7EE8-1B98-164D-B9B3-C4AFB69DE184}"/>
    <dgm:cxn modelId="{C82B1CB0-9685-A540-802F-AFA880AA66AC}" srcId="{651A228F-17D6-E74F-8FA7-80BD13F395C6}" destId="{5FB53F88-C132-4546-BA9E-069252CFB984}" srcOrd="4" destOrd="0" parTransId="{6CFD3DBD-CA09-F740-89C2-2FD64E01CB51}" sibTransId="{6AEF4C2A-E420-8E4B-9F23-43CB8FFC4E8C}"/>
    <dgm:cxn modelId="{7D7F554B-E46B-4671-8530-ED265D20F3CC}" type="presOf" srcId="{E44CAFC1-04DD-FA44-8A0C-D3262BC1EF12}" destId="{D6026ED6-9230-C34D-966D-AB86E311EFAD}" srcOrd="0" destOrd="0" presId="urn:microsoft.com/office/officeart/2005/8/layout/vList3#1"/>
    <dgm:cxn modelId="{692AA305-4301-164D-A840-B6B601E8C315}" srcId="{651A228F-17D6-E74F-8FA7-80BD13F395C6}" destId="{050C3B2C-2E5F-6447-B387-BC9324D7BE00}" srcOrd="3" destOrd="0" parTransId="{33A977D6-BD50-414C-BBFA-9FF1AC650E7B}" sibTransId="{FAC59B42-170D-6345-AC61-B018231F9092}"/>
    <dgm:cxn modelId="{1088DE0D-7EF6-4845-ACC6-65F4A3623917}" type="presOf" srcId="{BA3FC9D4-0B48-474D-B630-D295915C3CC8}" destId="{FE18A60D-EAA7-48DB-85F5-95DD0C50D34C}" srcOrd="0" destOrd="0" presId="urn:microsoft.com/office/officeart/2005/8/layout/vList3#1"/>
    <dgm:cxn modelId="{AD94D955-01AD-412C-82A2-1DBD741285E9}" type="presOf" srcId="{5FB53F88-C132-4546-BA9E-069252CFB984}" destId="{CB116346-495F-C44D-9926-19C33457E4AC}" srcOrd="0" destOrd="0" presId="urn:microsoft.com/office/officeart/2005/8/layout/vList3#1"/>
    <dgm:cxn modelId="{7F646BF8-FDB1-4C2A-AFA6-0B4CB85F57C2}" type="presOf" srcId="{651A228F-17D6-E74F-8FA7-80BD13F395C6}" destId="{E11FC19B-59D4-8544-80D8-2F8435F7F095}" srcOrd="0" destOrd="0" presId="urn:microsoft.com/office/officeart/2005/8/layout/vList3#1"/>
    <dgm:cxn modelId="{9BF50562-22C3-894C-9091-DC30E58E5834}" srcId="{651A228F-17D6-E74F-8FA7-80BD13F395C6}" destId="{4680D79C-BF82-1B4F-BA2D-3046A3D8F9D3}" srcOrd="5" destOrd="0" parTransId="{4E32EA05-266E-4841-B8CE-268DB9661E97}" sibTransId="{3AF94F14-8B36-1C41-BF4A-7BB4C9B53B05}"/>
    <dgm:cxn modelId="{221F04C7-0D49-4212-8AF9-9A9F1B595D9A}" type="presOf" srcId="{4680D79C-BF82-1B4F-BA2D-3046A3D8F9D3}" destId="{18399565-6A22-AC45-9B48-0BDF96954208}" srcOrd="0" destOrd="0" presId="urn:microsoft.com/office/officeart/2005/8/layout/vList3#1"/>
    <dgm:cxn modelId="{115E5C65-0F0A-4EF0-8E27-38DA8C1CB199}" type="presOf" srcId="{050C3B2C-2E5F-6447-B387-BC9324D7BE00}" destId="{7A400C58-86B5-974A-9C52-2F8ADBC46444}" srcOrd="0" destOrd="0" presId="urn:microsoft.com/office/officeart/2005/8/layout/vList3#1"/>
    <dgm:cxn modelId="{D845BA76-927D-4C44-934D-307FBDD835AD}" srcId="{651A228F-17D6-E74F-8FA7-80BD13F395C6}" destId="{E44CAFC1-04DD-FA44-8A0C-D3262BC1EF12}" srcOrd="1" destOrd="0" parTransId="{93B6DA97-6A32-1E4E-AC7B-B8FED6D8CFD4}" sibTransId="{A2FB4C62-BCBE-0B45-B550-2217774F0398}"/>
    <dgm:cxn modelId="{0378889E-B128-4277-BB68-179CC62FEB9E}" srcId="{651A228F-17D6-E74F-8FA7-80BD13F395C6}" destId="{BA3FC9D4-0B48-474D-B630-D295915C3CC8}" srcOrd="2" destOrd="0" parTransId="{4FB87800-B715-4CFB-86AE-E298E2E2BB5D}" sibTransId="{E7BCBFDA-AA3D-4738-A855-394950300062}"/>
    <dgm:cxn modelId="{0424A839-CAC4-40FD-B2E3-A7ADF80E54E1}" type="presParOf" srcId="{E11FC19B-59D4-8544-80D8-2F8435F7F095}" destId="{5F61238D-6F52-7E46-9FFB-A077F2C0BE00}" srcOrd="0" destOrd="0" presId="urn:microsoft.com/office/officeart/2005/8/layout/vList3#1"/>
    <dgm:cxn modelId="{138F0E01-324E-4A0A-8A79-277A1BBBB2B3}" type="presParOf" srcId="{5F61238D-6F52-7E46-9FFB-A077F2C0BE00}" destId="{731FF072-4CB6-5748-B1C3-C4CC7060C45B}" srcOrd="0" destOrd="0" presId="urn:microsoft.com/office/officeart/2005/8/layout/vList3#1"/>
    <dgm:cxn modelId="{2C57E842-E58D-4F81-A13E-EB42EB2C293A}" type="presParOf" srcId="{5F61238D-6F52-7E46-9FFB-A077F2C0BE00}" destId="{2E47B554-1935-1341-9276-C3216893FD03}" srcOrd="1" destOrd="0" presId="urn:microsoft.com/office/officeart/2005/8/layout/vList3#1"/>
    <dgm:cxn modelId="{02DA2F15-1C09-4C3D-88DA-737EDA1E0CCF}" type="presParOf" srcId="{E11FC19B-59D4-8544-80D8-2F8435F7F095}" destId="{D031C782-900C-934B-9C52-7080F51FD2FC}" srcOrd="1" destOrd="0" presId="urn:microsoft.com/office/officeart/2005/8/layout/vList3#1"/>
    <dgm:cxn modelId="{1A47FBFC-0493-4FC5-8D21-00C13A6BEE98}" type="presParOf" srcId="{E11FC19B-59D4-8544-80D8-2F8435F7F095}" destId="{46BB7EF8-95E4-8248-B8EB-ED731D9698BC}" srcOrd="2" destOrd="0" presId="urn:microsoft.com/office/officeart/2005/8/layout/vList3#1"/>
    <dgm:cxn modelId="{115BF266-3ABB-4BDA-8EC6-455CE4131ABA}" type="presParOf" srcId="{46BB7EF8-95E4-8248-B8EB-ED731D9698BC}" destId="{82D22357-2FCA-414A-A829-F1EE446EE5D3}" srcOrd="0" destOrd="0" presId="urn:microsoft.com/office/officeart/2005/8/layout/vList3#1"/>
    <dgm:cxn modelId="{80910BC9-0F9D-4B2C-9FB6-14CDE8F30462}" type="presParOf" srcId="{46BB7EF8-95E4-8248-B8EB-ED731D9698BC}" destId="{D6026ED6-9230-C34D-966D-AB86E311EFAD}" srcOrd="1" destOrd="0" presId="urn:microsoft.com/office/officeart/2005/8/layout/vList3#1"/>
    <dgm:cxn modelId="{86A888D9-864C-429E-82BD-20E111E441BA}" type="presParOf" srcId="{E11FC19B-59D4-8544-80D8-2F8435F7F095}" destId="{2B756341-B652-8747-AB76-368B09E493B2}" srcOrd="3" destOrd="0" presId="urn:microsoft.com/office/officeart/2005/8/layout/vList3#1"/>
    <dgm:cxn modelId="{6FFF2220-58F3-432A-A3FC-BCA6159C1855}" type="presParOf" srcId="{E11FC19B-59D4-8544-80D8-2F8435F7F095}" destId="{E6EA0070-9DAD-4FAB-A551-0ADDF5763B83}" srcOrd="4" destOrd="0" presId="urn:microsoft.com/office/officeart/2005/8/layout/vList3#1"/>
    <dgm:cxn modelId="{5B200BD1-CBE7-495E-AFBF-B592901EB2ED}" type="presParOf" srcId="{E6EA0070-9DAD-4FAB-A551-0ADDF5763B83}" destId="{B76A3545-BAF0-4DCB-9D1E-476D46379668}" srcOrd="0" destOrd="0" presId="urn:microsoft.com/office/officeart/2005/8/layout/vList3#1"/>
    <dgm:cxn modelId="{540CF9A8-01E5-4B4D-9BE9-025183E68D71}" type="presParOf" srcId="{E6EA0070-9DAD-4FAB-A551-0ADDF5763B83}" destId="{FE18A60D-EAA7-48DB-85F5-95DD0C50D34C}" srcOrd="1" destOrd="0" presId="urn:microsoft.com/office/officeart/2005/8/layout/vList3#1"/>
    <dgm:cxn modelId="{97E21A28-9DA6-4FC7-ACB7-D28AD1DCBB96}" type="presParOf" srcId="{E11FC19B-59D4-8544-80D8-2F8435F7F095}" destId="{122E8ACD-F0BD-49BC-A25E-ED49628638C0}" srcOrd="5" destOrd="0" presId="urn:microsoft.com/office/officeart/2005/8/layout/vList3#1"/>
    <dgm:cxn modelId="{010A3B7A-4C0B-4FCA-9123-73371E516521}" type="presParOf" srcId="{E11FC19B-59D4-8544-80D8-2F8435F7F095}" destId="{0DBC139B-58D7-CA4A-80E7-4294E85BE990}" srcOrd="6" destOrd="0" presId="urn:microsoft.com/office/officeart/2005/8/layout/vList3#1"/>
    <dgm:cxn modelId="{87C118A7-E46A-4175-BEFC-73A1879669E2}" type="presParOf" srcId="{0DBC139B-58D7-CA4A-80E7-4294E85BE990}" destId="{E0131622-CB48-4C49-AF81-0E29C902A624}" srcOrd="0" destOrd="0" presId="urn:microsoft.com/office/officeart/2005/8/layout/vList3#1"/>
    <dgm:cxn modelId="{6A2B0EB7-196D-4CEF-8288-111C4E738E4C}" type="presParOf" srcId="{0DBC139B-58D7-CA4A-80E7-4294E85BE990}" destId="{7A400C58-86B5-974A-9C52-2F8ADBC46444}" srcOrd="1" destOrd="0" presId="urn:microsoft.com/office/officeart/2005/8/layout/vList3#1"/>
    <dgm:cxn modelId="{A8173AD2-44B1-4163-9A50-98344FBA23F2}" type="presParOf" srcId="{E11FC19B-59D4-8544-80D8-2F8435F7F095}" destId="{EA8EBBCB-45ED-FA49-A0F9-23DD34F4DA5B}" srcOrd="7" destOrd="0" presId="urn:microsoft.com/office/officeart/2005/8/layout/vList3#1"/>
    <dgm:cxn modelId="{12067404-FE29-4F7B-B850-256BBFF69FD4}" type="presParOf" srcId="{E11FC19B-59D4-8544-80D8-2F8435F7F095}" destId="{3B9039BE-B70E-B44A-9F67-9A6A6682843D}" srcOrd="8" destOrd="0" presId="urn:microsoft.com/office/officeart/2005/8/layout/vList3#1"/>
    <dgm:cxn modelId="{22AF3914-9BD2-4FC1-9F71-79DFD7900844}" type="presParOf" srcId="{3B9039BE-B70E-B44A-9F67-9A6A6682843D}" destId="{B7F3BD6A-642C-B44F-892F-6E44F4F35381}" srcOrd="0" destOrd="0" presId="urn:microsoft.com/office/officeart/2005/8/layout/vList3#1"/>
    <dgm:cxn modelId="{5419D28D-0CE3-4E70-AB0D-8B0264606851}" type="presParOf" srcId="{3B9039BE-B70E-B44A-9F67-9A6A6682843D}" destId="{CB116346-495F-C44D-9926-19C33457E4AC}" srcOrd="1" destOrd="0" presId="urn:microsoft.com/office/officeart/2005/8/layout/vList3#1"/>
    <dgm:cxn modelId="{F72ECAE5-13F7-469E-B4C3-18697DD049FE}" type="presParOf" srcId="{E11FC19B-59D4-8544-80D8-2F8435F7F095}" destId="{3FACA1B5-069B-4E48-A2CC-AA8ED1D1B9D9}" srcOrd="9" destOrd="0" presId="urn:microsoft.com/office/officeart/2005/8/layout/vList3#1"/>
    <dgm:cxn modelId="{85A864AF-2213-4BE3-A2D5-87EEAF2D014D}" type="presParOf" srcId="{E11FC19B-59D4-8544-80D8-2F8435F7F095}" destId="{3378029A-9111-9F40-AF17-54BCB9FB5AE6}" srcOrd="10" destOrd="0" presId="urn:microsoft.com/office/officeart/2005/8/layout/vList3#1"/>
    <dgm:cxn modelId="{F5CBFC68-A354-4626-80BD-592F6CE71564}" type="presParOf" srcId="{3378029A-9111-9F40-AF17-54BCB9FB5AE6}" destId="{1F8357BA-7474-214F-8775-C0D9641A0126}" srcOrd="0" destOrd="0" presId="urn:microsoft.com/office/officeart/2005/8/layout/vList3#1"/>
    <dgm:cxn modelId="{8423216F-51A3-4EF9-B985-4F0EA1451F36}" type="presParOf" srcId="{3378029A-9111-9F40-AF17-54BCB9FB5AE6}" destId="{18399565-6A22-AC45-9B48-0BDF96954208}" srcOrd="1" destOrd="0" presId="urn:microsoft.com/office/officeart/2005/8/layout/vList3#1"/>
  </dgm:cxnLst>
  <dgm:bg/>
  <dgm:whole/>
</dgm:dataModel>
</file>

<file path=ppt/diagrams/data8.xml><?xml version="1.0" encoding="utf-8"?>
<dgm:dataModel xmlns:dgm="http://schemas.openxmlformats.org/drawingml/2006/diagram" xmlns:a="http://schemas.openxmlformats.org/drawingml/2006/main">
  <dgm:ptLst>
    <dgm:pt modelId="{08F6CE17-D923-42B5-82B2-41DDB9072B93}"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GB"/>
        </a:p>
      </dgm:t>
    </dgm:pt>
    <dgm:pt modelId="{E69819B2-C778-4D75-A019-9C1017CEBFE5}">
      <dgm:prSet phldrT="[Text]"/>
      <dgm:spPr>
        <a:solidFill>
          <a:schemeClr val="tx2">
            <a:lumMod val="60000"/>
            <a:lumOff val="40000"/>
          </a:schemeClr>
        </a:solidFill>
      </dgm:spPr>
      <dgm:t>
        <a:bodyPr/>
        <a:lstStyle/>
        <a:p>
          <a:pPr algn="ctr"/>
          <a:r>
            <a:rPr lang="en-US" b="1" dirty="0" smtClean="0">
              <a:solidFill>
                <a:schemeClr val="bg1"/>
              </a:solidFill>
              <a:latin typeface="Arial" pitchFamily="34" charset="0"/>
              <a:cs typeface="Arial" pitchFamily="34" charset="0"/>
            </a:rPr>
            <a:t>PROGRAMMES</a:t>
          </a:r>
          <a:endParaRPr lang="en-GB" b="1" dirty="0">
            <a:solidFill>
              <a:schemeClr val="bg1"/>
            </a:solidFill>
            <a:latin typeface="Arial" pitchFamily="34" charset="0"/>
            <a:cs typeface="Arial" pitchFamily="34" charset="0"/>
          </a:endParaRPr>
        </a:p>
      </dgm:t>
    </dgm:pt>
    <dgm:pt modelId="{91C5A170-9B67-4EE4-A5C7-B554F7C2AFFC}" type="parTrans" cxnId="{403F4171-5307-477F-A2CE-AAA6DA22F4B2}">
      <dgm:prSet/>
      <dgm:spPr/>
      <dgm:t>
        <a:bodyPr/>
        <a:lstStyle/>
        <a:p>
          <a:endParaRPr lang="en-GB"/>
        </a:p>
      </dgm:t>
    </dgm:pt>
    <dgm:pt modelId="{C0749945-6830-4AF9-B746-03615859FBBE}" type="sibTrans" cxnId="{403F4171-5307-477F-A2CE-AAA6DA22F4B2}">
      <dgm:prSet/>
      <dgm:spPr/>
      <dgm:t>
        <a:bodyPr/>
        <a:lstStyle/>
        <a:p>
          <a:endParaRPr lang="en-GB"/>
        </a:p>
      </dgm:t>
    </dgm:pt>
    <dgm:pt modelId="{CE195D97-4810-468D-933E-CAC6DE4C5A87}">
      <dgm:prSet phldrT="[Text]"/>
      <dgm:spPr/>
      <dgm:t>
        <a:bodyPr/>
        <a:lstStyle/>
        <a:p>
          <a:endParaRPr lang="en-GB" dirty="0"/>
        </a:p>
      </dgm:t>
    </dgm:pt>
    <dgm:pt modelId="{A06DAAA3-7715-4AFE-A04E-00C69501CD6F}" type="parTrans" cxnId="{AC5F4D28-9034-467A-9F95-7B166B7CC8E5}">
      <dgm:prSet/>
      <dgm:spPr/>
      <dgm:t>
        <a:bodyPr/>
        <a:lstStyle/>
        <a:p>
          <a:endParaRPr lang="en-GB"/>
        </a:p>
      </dgm:t>
    </dgm:pt>
    <dgm:pt modelId="{2125CC21-1BA1-4340-8CBF-6A179699022E}" type="sibTrans" cxnId="{AC5F4D28-9034-467A-9F95-7B166B7CC8E5}">
      <dgm:prSet/>
      <dgm:spPr/>
      <dgm:t>
        <a:bodyPr/>
        <a:lstStyle/>
        <a:p>
          <a:endParaRPr lang="en-GB"/>
        </a:p>
      </dgm:t>
    </dgm:pt>
    <dgm:pt modelId="{F1DE9BB3-A5F2-4251-99AD-0D2D11B76D9C}" type="pres">
      <dgm:prSet presAssocID="{08F6CE17-D923-42B5-82B2-41DDB9072B93}" presName="linear" presStyleCnt="0">
        <dgm:presLayoutVars>
          <dgm:animLvl val="lvl"/>
          <dgm:resizeHandles val="exact"/>
        </dgm:presLayoutVars>
      </dgm:prSet>
      <dgm:spPr/>
      <dgm:t>
        <a:bodyPr/>
        <a:lstStyle/>
        <a:p>
          <a:endParaRPr lang="en-GB"/>
        </a:p>
      </dgm:t>
    </dgm:pt>
    <dgm:pt modelId="{EC8DC889-2541-4582-880E-89E3AD5F2B91}" type="pres">
      <dgm:prSet presAssocID="{E69819B2-C778-4D75-A019-9C1017CEBFE5}" presName="parentText" presStyleLbl="node1" presStyleIdx="0" presStyleCnt="1" custScaleY="70769" custLinFactNeighborX="-943" custLinFactNeighborY="13723">
        <dgm:presLayoutVars>
          <dgm:chMax val="0"/>
          <dgm:bulletEnabled val="1"/>
        </dgm:presLayoutVars>
      </dgm:prSet>
      <dgm:spPr/>
      <dgm:t>
        <a:bodyPr/>
        <a:lstStyle/>
        <a:p>
          <a:endParaRPr lang="en-GB"/>
        </a:p>
      </dgm:t>
    </dgm:pt>
    <dgm:pt modelId="{E1C91CC1-E606-4BE9-9E4E-F496581E7F73}" type="pres">
      <dgm:prSet presAssocID="{E69819B2-C778-4D75-A019-9C1017CEBFE5}" presName="childText" presStyleLbl="revTx" presStyleIdx="0" presStyleCnt="1">
        <dgm:presLayoutVars>
          <dgm:bulletEnabled val="1"/>
        </dgm:presLayoutVars>
      </dgm:prSet>
      <dgm:spPr/>
      <dgm:t>
        <a:bodyPr/>
        <a:lstStyle/>
        <a:p>
          <a:endParaRPr lang="en-GB"/>
        </a:p>
      </dgm:t>
    </dgm:pt>
  </dgm:ptLst>
  <dgm:cxnLst>
    <dgm:cxn modelId="{403F4171-5307-477F-A2CE-AAA6DA22F4B2}" srcId="{08F6CE17-D923-42B5-82B2-41DDB9072B93}" destId="{E69819B2-C778-4D75-A019-9C1017CEBFE5}" srcOrd="0" destOrd="0" parTransId="{91C5A170-9B67-4EE4-A5C7-B554F7C2AFFC}" sibTransId="{C0749945-6830-4AF9-B746-03615859FBBE}"/>
    <dgm:cxn modelId="{A88B60A7-A1CB-4B52-A06C-68B4A40DCE58}" type="presOf" srcId="{CE195D97-4810-468D-933E-CAC6DE4C5A87}" destId="{E1C91CC1-E606-4BE9-9E4E-F496581E7F73}" srcOrd="0" destOrd="0" presId="urn:microsoft.com/office/officeart/2005/8/layout/vList2"/>
    <dgm:cxn modelId="{57305EBF-3C3E-4B85-B0F1-1EB27AA5CE6A}" type="presOf" srcId="{08F6CE17-D923-42B5-82B2-41DDB9072B93}" destId="{F1DE9BB3-A5F2-4251-99AD-0D2D11B76D9C}" srcOrd="0" destOrd="0" presId="urn:microsoft.com/office/officeart/2005/8/layout/vList2"/>
    <dgm:cxn modelId="{EA02F0A1-8A93-4D58-89B4-3D6EE215B581}" type="presOf" srcId="{E69819B2-C778-4D75-A019-9C1017CEBFE5}" destId="{EC8DC889-2541-4582-880E-89E3AD5F2B91}" srcOrd="0" destOrd="0" presId="urn:microsoft.com/office/officeart/2005/8/layout/vList2"/>
    <dgm:cxn modelId="{AC5F4D28-9034-467A-9F95-7B166B7CC8E5}" srcId="{E69819B2-C778-4D75-A019-9C1017CEBFE5}" destId="{CE195D97-4810-468D-933E-CAC6DE4C5A87}" srcOrd="0" destOrd="0" parTransId="{A06DAAA3-7715-4AFE-A04E-00C69501CD6F}" sibTransId="{2125CC21-1BA1-4340-8CBF-6A179699022E}"/>
    <dgm:cxn modelId="{74184724-537D-4110-A53B-86A2290FCC4B}" type="presParOf" srcId="{F1DE9BB3-A5F2-4251-99AD-0D2D11B76D9C}" destId="{EC8DC889-2541-4582-880E-89E3AD5F2B91}" srcOrd="0" destOrd="0" presId="urn:microsoft.com/office/officeart/2005/8/layout/vList2"/>
    <dgm:cxn modelId="{94518F03-3DE0-45A7-B830-5C81807189EC}" type="presParOf" srcId="{F1DE9BB3-A5F2-4251-99AD-0D2D11B76D9C}" destId="{E1C91CC1-E606-4BE9-9E4E-F496581E7F73}" srcOrd="1" destOrd="0" presId="urn:microsoft.com/office/officeart/2005/8/layout/vList2"/>
  </dgm:cxnLst>
  <dgm:bg/>
  <dgm:whole/>
</dgm:dataModel>
</file>

<file path=ppt/diagrams/data9.xml><?xml version="1.0" encoding="utf-8"?>
<dgm:dataModel xmlns:dgm="http://schemas.openxmlformats.org/drawingml/2006/diagram" xmlns:a="http://schemas.openxmlformats.org/drawingml/2006/main">
  <dgm:ptLst>
    <dgm:pt modelId="{F2E5FF52-BA5D-49F9-98B7-911C64E87CEA}" type="doc">
      <dgm:prSet loTypeId="urn:microsoft.com/office/officeart/2005/8/layout/radial5" loCatId="relationship" qsTypeId="urn:microsoft.com/office/officeart/2005/8/quickstyle/3d2" qsCatId="3D" csTypeId="urn:microsoft.com/office/officeart/2005/8/colors/accent1_2" csCatId="accent1" phldr="1"/>
      <dgm:spPr/>
      <dgm:t>
        <a:bodyPr/>
        <a:lstStyle/>
        <a:p>
          <a:endParaRPr lang="en-ZA"/>
        </a:p>
      </dgm:t>
    </dgm:pt>
    <dgm:pt modelId="{658D3907-E1A9-4C44-B205-F83CA679C831}">
      <dgm:prSet phldrT="[Text]" custT="1"/>
      <dgm:spPr/>
      <dgm:t>
        <a:bodyPr/>
        <a:lstStyle/>
        <a:p>
          <a:pPr>
            <a:spcAft>
              <a:spcPts val="0"/>
            </a:spcAft>
          </a:pPr>
          <a:r>
            <a:rPr lang="en-ZA" sz="1400" b="1" dirty="0" smtClean="0">
              <a:latin typeface="Arial" pitchFamily="34" charset="0"/>
              <a:cs typeface="Arial" pitchFamily="34" charset="0"/>
            </a:rPr>
            <a:t>White Paper on S&amp;T,  National Research &amp; Development Strategy, </a:t>
          </a:r>
        </a:p>
        <a:p>
          <a:pPr>
            <a:spcAft>
              <a:spcPts val="0"/>
            </a:spcAft>
          </a:pPr>
          <a:r>
            <a:rPr lang="en-ZA" sz="1400" b="1" dirty="0" smtClean="0">
              <a:latin typeface="Arial" pitchFamily="34" charset="0"/>
              <a:cs typeface="Arial" pitchFamily="34" charset="0"/>
            </a:rPr>
            <a:t>Ten-Year Innovation Plan</a:t>
          </a:r>
          <a:endParaRPr lang="en-ZA" sz="1400" b="1" dirty="0">
            <a:latin typeface="Arial" pitchFamily="34" charset="0"/>
            <a:cs typeface="Arial" pitchFamily="34" charset="0"/>
          </a:endParaRPr>
        </a:p>
      </dgm:t>
    </dgm:pt>
    <dgm:pt modelId="{51F047CC-8D87-458A-8146-6CCF2280E73A}" type="parTrans" cxnId="{06BAFB1C-9D69-4E62-82E9-4D7D004CAF76}">
      <dgm:prSet/>
      <dgm:spPr/>
      <dgm:t>
        <a:bodyPr/>
        <a:lstStyle/>
        <a:p>
          <a:endParaRPr lang="en-ZA">
            <a:latin typeface="Arial" pitchFamily="34" charset="0"/>
            <a:cs typeface="Arial" pitchFamily="34" charset="0"/>
          </a:endParaRPr>
        </a:p>
      </dgm:t>
    </dgm:pt>
    <dgm:pt modelId="{1922B4A3-4CDF-4F1E-B2F0-513C16E04195}" type="sibTrans" cxnId="{06BAFB1C-9D69-4E62-82E9-4D7D004CAF76}">
      <dgm:prSet/>
      <dgm:spPr/>
      <dgm:t>
        <a:bodyPr/>
        <a:lstStyle/>
        <a:p>
          <a:endParaRPr lang="en-ZA">
            <a:latin typeface="Arial" pitchFamily="34" charset="0"/>
            <a:cs typeface="Arial" pitchFamily="34" charset="0"/>
          </a:endParaRPr>
        </a:p>
      </dgm:t>
    </dgm:pt>
    <dgm:pt modelId="{C570D4D3-0109-43F3-8421-B360DE7111EB}">
      <dgm:prSet/>
      <dgm:spPr/>
      <dgm:t>
        <a:bodyPr/>
        <a:lstStyle/>
        <a:p>
          <a:r>
            <a:rPr lang="en-ZA" dirty="0" smtClean="0">
              <a:latin typeface="Arial" pitchFamily="34" charset="0"/>
              <a:cs typeface="Arial" pitchFamily="34" charset="0"/>
            </a:rPr>
            <a:t>Technology Innovation</a:t>
          </a:r>
          <a:endParaRPr lang="en-ZA" dirty="0">
            <a:latin typeface="Arial" pitchFamily="34" charset="0"/>
            <a:cs typeface="Arial" pitchFamily="34" charset="0"/>
          </a:endParaRPr>
        </a:p>
      </dgm:t>
    </dgm:pt>
    <dgm:pt modelId="{E60D6D56-BA3E-4780-A446-3612E1018648}" type="parTrans" cxnId="{0E0790B3-02F6-486C-9AF8-63A94C0C486C}">
      <dgm:prSet/>
      <dgm:spPr/>
      <dgm:t>
        <a:bodyPr/>
        <a:lstStyle/>
        <a:p>
          <a:endParaRPr lang="en-ZA" dirty="0">
            <a:latin typeface="Arial" pitchFamily="34" charset="0"/>
            <a:cs typeface="Arial" pitchFamily="34" charset="0"/>
          </a:endParaRPr>
        </a:p>
      </dgm:t>
    </dgm:pt>
    <dgm:pt modelId="{487CCD00-6C75-4CBE-B351-562831F6294C}" type="sibTrans" cxnId="{0E0790B3-02F6-486C-9AF8-63A94C0C486C}">
      <dgm:prSet/>
      <dgm:spPr/>
      <dgm:t>
        <a:bodyPr/>
        <a:lstStyle/>
        <a:p>
          <a:endParaRPr lang="en-ZA">
            <a:latin typeface="Arial" pitchFamily="34" charset="0"/>
            <a:cs typeface="Arial" pitchFamily="34" charset="0"/>
          </a:endParaRPr>
        </a:p>
      </dgm:t>
    </dgm:pt>
    <dgm:pt modelId="{00F99434-2BCD-44D3-95FF-14DD7F5E8390}">
      <dgm:prSet/>
      <dgm:spPr/>
      <dgm:t>
        <a:bodyPr/>
        <a:lstStyle/>
        <a:p>
          <a:r>
            <a:rPr lang="en-ZA" dirty="0" smtClean="0">
              <a:latin typeface="Arial" pitchFamily="34" charset="0"/>
              <a:cs typeface="Arial" pitchFamily="34" charset="0"/>
            </a:rPr>
            <a:t>Research Development and Support  </a:t>
          </a:r>
          <a:endParaRPr lang="en-ZA" dirty="0">
            <a:latin typeface="Arial" pitchFamily="34" charset="0"/>
            <a:cs typeface="Arial" pitchFamily="34" charset="0"/>
          </a:endParaRPr>
        </a:p>
      </dgm:t>
    </dgm:pt>
    <dgm:pt modelId="{50C2C710-F8A0-4F07-9DE2-3B099AA0D6CD}" type="parTrans" cxnId="{5AAA200E-A5B2-4A9B-AB00-CE94B415E4EC}">
      <dgm:prSet/>
      <dgm:spPr/>
      <dgm:t>
        <a:bodyPr/>
        <a:lstStyle/>
        <a:p>
          <a:endParaRPr lang="en-ZA" dirty="0">
            <a:latin typeface="Arial" pitchFamily="34" charset="0"/>
            <a:cs typeface="Arial" pitchFamily="34" charset="0"/>
          </a:endParaRPr>
        </a:p>
      </dgm:t>
    </dgm:pt>
    <dgm:pt modelId="{09D5A890-E2A1-4F03-9863-1ED3CE82FBE7}" type="sibTrans" cxnId="{5AAA200E-A5B2-4A9B-AB00-CE94B415E4EC}">
      <dgm:prSet/>
      <dgm:spPr/>
      <dgm:t>
        <a:bodyPr/>
        <a:lstStyle/>
        <a:p>
          <a:endParaRPr lang="en-ZA">
            <a:latin typeface="Arial" pitchFamily="34" charset="0"/>
            <a:cs typeface="Arial" pitchFamily="34" charset="0"/>
          </a:endParaRPr>
        </a:p>
      </dgm:t>
    </dgm:pt>
    <dgm:pt modelId="{B58FA915-C1C7-4339-882E-6A88E8CD18EC}">
      <dgm:prSet/>
      <dgm:spPr/>
      <dgm:t>
        <a:bodyPr/>
        <a:lstStyle/>
        <a:p>
          <a:r>
            <a:rPr lang="en-ZA" dirty="0" smtClean="0">
              <a:latin typeface="Arial" pitchFamily="34" charset="0"/>
              <a:cs typeface="Arial" pitchFamily="34" charset="0"/>
            </a:rPr>
            <a:t>Socio-Economic Innovation Partnerships</a:t>
          </a:r>
          <a:endParaRPr lang="en-ZA" dirty="0">
            <a:latin typeface="Arial" pitchFamily="34" charset="0"/>
            <a:cs typeface="Arial" pitchFamily="34" charset="0"/>
          </a:endParaRPr>
        </a:p>
      </dgm:t>
    </dgm:pt>
    <dgm:pt modelId="{BAF5E09C-E2AD-4B5C-97EB-60EA7264B5AD}" type="parTrans" cxnId="{109C4841-25E9-4898-BD86-4CE8A0A6C482}">
      <dgm:prSet/>
      <dgm:spPr/>
      <dgm:t>
        <a:bodyPr/>
        <a:lstStyle/>
        <a:p>
          <a:endParaRPr lang="en-ZA" dirty="0">
            <a:latin typeface="Arial" pitchFamily="34" charset="0"/>
            <a:cs typeface="Arial" pitchFamily="34" charset="0"/>
          </a:endParaRPr>
        </a:p>
      </dgm:t>
    </dgm:pt>
    <dgm:pt modelId="{04A1FF4A-F803-4CDF-BDE1-045585A393FE}" type="sibTrans" cxnId="{109C4841-25E9-4898-BD86-4CE8A0A6C482}">
      <dgm:prSet/>
      <dgm:spPr/>
      <dgm:t>
        <a:bodyPr/>
        <a:lstStyle/>
        <a:p>
          <a:endParaRPr lang="en-ZA">
            <a:latin typeface="Arial" pitchFamily="34" charset="0"/>
            <a:cs typeface="Arial" pitchFamily="34" charset="0"/>
          </a:endParaRPr>
        </a:p>
      </dgm:t>
    </dgm:pt>
    <dgm:pt modelId="{37FED0E5-0235-45F8-B6DE-B53C356CBEBF}">
      <dgm:prSet/>
      <dgm:spPr/>
      <dgm:t>
        <a:bodyPr/>
        <a:lstStyle/>
        <a:p>
          <a:r>
            <a:rPr lang="en-ZA" dirty="0" smtClean="0">
              <a:latin typeface="Arial" pitchFamily="34" charset="0"/>
              <a:cs typeface="Arial" pitchFamily="34" charset="0"/>
            </a:rPr>
            <a:t>International Cooperation and Resources</a:t>
          </a:r>
          <a:endParaRPr lang="en-ZA" dirty="0">
            <a:latin typeface="Arial" pitchFamily="34" charset="0"/>
            <a:cs typeface="Arial" pitchFamily="34" charset="0"/>
          </a:endParaRPr>
        </a:p>
      </dgm:t>
    </dgm:pt>
    <dgm:pt modelId="{849B155F-47AA-4276-83C4-7B0B1D92F810}" type="parTrans" cxnId="{D439861D-353B-4E7D-BF17-09F4FDBEA66A}">
      <dgm:prSet/>
      <dgm:spPr/>
      <dgm:t>
        <a:bodyPr/>
        <a:lstStyle/>
        <a:p>
          <a:endParaRPr lang="en-ZA" dirty="0">
            <a:latin typeface="Arial" pitchFamily="34" charset="0"/>
            <a:cs typeface="Arial" pitchFamily="34" charset="0"/>
          </a:endParaRPr>
        </a:p>
      </dgm:t>
    </dgm:pt>
    <dgm:pt modelId="{72E0B218-734A-4162-9DC8-61EF7E2F578F}" type="sibTrans" cxnId="{D439861D-353B-4E7D-BF17-09F4FDBEA66A}">
      <dgm:prSet/>
      <dgm:spPr/>
      <dgm:t>
        <a:bodyPr/>
        <a:lstStyle/>
        <a:p>
          <a:endParaRPr lang="en-ZA">
            <a:latin typeface="Arial" pitchFamily="34" charset="0"/>
            <a:cs typeface="Arial" pitchFamily="34" charset="0"/>
          </a:endParaRPr>
        </a:p>
      </dgm:t>
    </dgm:pt>
    <dgm:pt modelId="{F8A96CB8-C924-409B-83FC-42B1FB32499B}">
      <dgm:prSet/>
      <dgm:spPr/>
      <dgm:t>
        <a:bodyPr/>
        <a:lstStyle/>
        <a:p>
          <a:r>
            <a:rPr lang="en-ZA" dirty="0" smtClean="0">
              <a:latin typeface="Arial" pitchFamily="34" charset="0"/>
              <a:cs typeface="Arial" pitchFamily="34" charset="0"/>
            </a:rPr>
            <a:t>Administration</a:t>
          </a:r>
          <a:endParaRPr lang="en-ZA" dirty="0">
            <a:latin typeface="Arial" pitchFamily="34" charset="0"/>
            <a:cs typeface="Arial" pitchFamily="34" charset="0"/>
          </a:endParaRPr>
        </a:p>
      </dgm:t>
    </dgm:pt>
    <dgm:pt modelId="{3A08A63B-73F7-4EE5-B6C0-A5F864FAE240}" type="parTrans" cxnId="{FC7DDC38-D30B-4C9E-8B1C-98749D90211C}">
      <dgm:prSet/>
      <dgm:spPr/>
      <dgm:t>
        <a:bodyPr/>
        <a:lstStyle/>
        <a:p>
          <a:endParaRPr lang="en-ZA" dirty="0">
            <a:latin typeface="Arial" pitchFamily="34" charset="0"/>
            <a:cs typeface="Arial" pitchFamily="34" charset="0"/>
          </a:endParaRPr>
        </a:p>
      </dgm:t>
    </dgm:pt>
    <dgm:pt modelId="{2E55CF6A-0091-498E-961F-A349903273BB}" type="sibTrans" cxnId="{FC7DDC38-D30B-4C9E-8B1C-98749D90211C}">
      <dgm:prSet/>
      <dgm:spPr/>
      <dgm:t>
        <a:bodyPr/>
        <a:lstStyle/>
        <a:p>
          <a:endParaRPr lang="en-ZA">
            <a:latin typeface="Arial" pitchFamily="34" charset="0"/>
            <a:cs typeface="Arial" pitchFamily="34" charset="0"/>
          </a:endParaRPr>
        </a:p>
      </dgm:t>
    </dgm:pt>
    <dgm:pt modelId="{8D96E70D-2483-473B-9E4D-87AAE5360CB6}" type="pres">
      <dgm:prSet presAssocID="{F2E5FF52-BA5D-49F9-98B7-911C64E87CEA}" presName="Name0" presStyleCnt="0">
        <dgm:presLayoutVars>
          <dgm:chMax val="1"/>
          <dgm:dir/>
          <dgm:animLvl val="ctr"/>
          <dgm:resizeHandles val="exact"/>
        </dgm:presLayoutVars>
      </dgm:prSet>
      <dgm:spPr/>
      <dgm:t>
        <a:bodyPr/>
        <a:lstStyle/>
        <a:p>
          <a:endParaRPr lang="en-ZA"/>
        </a:p>
      </dgm:t>
    </dgm:pt>
    <dgm:pt modelId="{0C8D1E17-7826-432D-B827-10402FCD8B76}" type="pres">
      <dgm:prSet presAssocID="{658D3907-E1A9-4C44-B205-F83CA679C831}" presName="centerShape" presStyleLbl="node0" presStyleIdx="0" presStyleCnt="1" custScaleX="172648" custScaleY="172648" custLinFactNeighborY="8448"/>
      <dgm:spPr/>
      <dgm:t>
        <a:bodyPr/>
        <a:lstStyle/>
        <a:p>
          <a:endParaRPr lang="en-ZA"/>
        </a:p>
      </dgm:t>
    </dgm:pt>
    <dgm:pt modelId="{FDCEC2AF-44E3-4B8B-9F5A-24512CD18571}" type="pres">
      <dgm:prSet presAssocID="{E60D6D56-BA3E-4780-A446-3612E1018648}" presName="parTrans" presStyleLbl="sibTrans2D1" presStyleIdx="0" presStyleCnt="5"/>
      <dgm:spPr/>
      <dgm:t>
        <a:bodyPr/>
        <a:lstStyle/>
        <a:p>
          <a:endParaRPr lang="en-ZA"/>
        </a:p>
      </dgm:t>
    </dgm:pt>
    <dgm:pt modelId="{C9446FE3-978A-407E-A94C-660D335C36F9}" type="pres">
      <dgm:prSet presAssocID="{E60D6D56-BA3E-4780-A446-3612E1018648}" presName="connectorText" presStyleLbl="sibTrans2D1" presStyleIdx="0" presStyleCnt="5"/>
      <dgm:spPr/>
      <dgm:t>
        <a:bodyPr/>
        <a:lstStyle/>
        <a:p>
          <a:endParaRPr lang="en-ZA"/>
        </a:p>
      </dgm:t>
    </dgm:pt>
    <dgm:pt modelId="{3278F019-13F3-429A-BAF8-AAA2C9FD0EB9}" type="pres">
      <dgm:prSet presAssocID="{C570D4D3-0109-43F3-8421-B360DE7111EB}" presName="node" presStyleLbl="node1" presStyleIdx="0" presStyleCnt="5" custRadScaleRad="101867">
        <dgm:presLayoutVars>
          <dgm:bulletEnabled val="1"/>
        </dgm:presLayoutVars>
      </dgm:prSet>
      <dgm:spPr/>
      <dgm:t>
        <a:bodyPr/>
        <a:lstStyle/>
        <a:p>
          <a:endParaRPr lang="en-ZA"/>
        </a:p>
      </dgm:t>
    </dgm:pt>
    <dgm:pt modelId="{9CCDF94D-659E-4A7C-83E4-AD4AA822C7D1}" type="pres">
      <dgm:prSet presAssocID="{50C2C710-F8A0-4F07-9DE2-3B099AA0D6CD}" presName="parTrans" presStyleLbl="sibTrans2D1" presStyleIdx="1" presStyleCnt="5"/>
      <dgm:spPr/>
      <dgm:t>
        <a:bodyPr/>
        <a:lstStyle/>
        <a:p>
          <a:endParaRPr lang="en-ZA"/>
        </a:p>
      </dgm:t>
    </dgm:pt>
    <dgm:pt modelId="{308D1C2D-315C-4965-A3BA-3EC398C9DE65}" type="pres">
      <dgm:prSet presAssocID="{50C2C710-F8A0-4F07-9DE2-3B099AA0D6CD}" presName="connectorText" presStyleLbl="sibTrans2D1" presStyleIdx="1" presStyleCnt="5"/>
      <dgm:spPr/>
      <dgm:t>
        <a:bodyPr/>
        <a:lstStyle/>
        <a:p>
          <a:endParaRPr lang="en-ZA"/>
        </a:p>
      </dgm:t>
    </dgm:pt>
    <dgm:pt modelId="{2AD3C224-EC7D-4449-BC22-76236580F718}" type="pres">
      <dgm:prSet presAssocID="{00F99434-2BCD-44D3-95FF-14DD7F5E8390}" presName="node" presStyleLbl="node1" presStyleIdx="1" presStyleCnt="5" custRadScaleRad="116132" custRadScaleInc="7134">
        <dgm:presLayoutVars>
          <dgm:bulletEnabled val="1"/>
        </dgm:presLayoutVars>
      </dgm:prSet>
      <dgm:spPr/>
      <dgm:t>
        <a:bodyPr/>
        <a:lstStyle/>
        <a:p>
          <a:endParaRPr lang="en-ZA"/>
        </a:p>
      </dgm:t>
    </dgm:pt>
    <dgm:pt modelId="{8829FAA3-9755-4901-A967-60357D50BA48}" type="pres">
      <dgm:prSet presAssocID="{BAF5E09C-E2AD-4B5C-97EB-60EA7264B5AD}" presName="parTrans" presStyleLbl="sibTrans2D1" presStyleIdx="2" presStyleCnt="5"/>
      <dgm:spPr/>
      <dgm:t>
        <a:bodyPr/>
        <a:lstStyle/>
        <a:p>
          <a:endParaRPr lang="en-ZA"/>
        </a:p>
      </dgm:t>
    </dgm:pt>
    <dgm:pt modelId="{203F5A44-B74C-4EF1-BA0B-8C12DACC24AE}" type="pres">
      <dgm:prSet presAssocID="{BAF5E09C-E2AD-4B5C-97EB-60EA7264B5AD}" presName="connectorText" presStyleLbl="sibTrans2D1" presStyleIdx="2" presStyleCnt="5"/>
      <dgm:spPr/>
      <dgm:t>
        <a:bodyPr/>
        <a:lstStyle/>
        <a:p>
          <a:endParaRPr lang="en-ZA"/>
        </a:p>
      </dgm:t>
    </dgm:pt>
    <dgm:pt modelId="{95E24A0D-3C67-4ABC-8195-08BDD14FC0F5}" type="pres">
      <dgm:prSet presAssocID="{B58FA915-C1C7-4339-882E-6A88E8CD18EC}" presName="node" presStyleLbl="node1" presStyleIdx="2" presStyleCnt="5" custRadScaleRad="127954" custRadScaleInc="-40887">
        <dgm:presLayoutVars>
          <dgm:bulletEnabled val="1"/>
        </dgm:presLayoutVars>
      </dgm:prSet>
      <dgm:spPr/>
      <dgm:t>
        <a:bodyPr/>
        <a:lstStyle/>
        <a:p>
          <a:endParaRPr lang="en-ZA"/>
        </a:p>
      </dgm:t>
    </dgm:pt>
    <dgm:pt modelId="{DD2B2455-4798-4EE0-ACA8-C9EC11038131}" type="pres">
      <dgm:prSet presAssocID="{849B155F-47AA-4276-83C4-7B0B1D92F810}" presName="parTrans" presStyleLbl="sibTrans2D1" presStyleIdx="3" presStyleCnt="5"/>
      <dgm:spPr/>
      <dgm:t>
        <a:bodyPr/>
        <a:lstStyle/>
        <a:p>
          <a:endParaRPr lang="en-ZA"/>
        </a:p>
      </dgm:t>
    </dgm:pt>
    <dgm:pt modelId="{69808385-1E46-4B01-B3FE-B868908C9C1B}" type="pres">
      <dgm:prSet presAssocID="{849B155F-47AA-4276-83C4-7B0B1D92F810}" presName="connectorText" presStyleLbl="sibTrans2D1" presStyleIdx="3" presStyleCnt="5"/>
      <dgm:spPr/>
      <dgm:t>
        <a:bodyPr/>
        <a:lstStyle/>
        <a:p>
          <a:endParaRPr lang="en-ZA"/>
        </a:p>
      </dgm:t>
    </dgm:pt>
    <dgm:pt modelId="{DBAF7038-B9C3-423C-B248-7775D672DA24}" type="pres">
      <dgm:prSet presAssocID="{37FED0E5-0235-45F8-B6DE-B53C356CBEBF}" presName="node" presStyleLbl="node1" presStyleIdx="3" presStyleCnt="5" custRadScaleRad="127885" custRadScaleInc="40992">
        <dgm:presLayoutVars>
          <dgm:bulletEnabled val="1"/>
        </dgm:presLayoutVars>
      </dgm:prSet>
      <dgm:spPr/>
      <dgm:t>
        <a:bodyPr/>
        <a:lstStyle/>
        <a:p>
          <a:endParaRPr lang="en-ZA"/>
        </a:p>
      </dgm:t>
    </dgm:pt>
    <dgm:pt modelId="{6D27CC3B-E3A5-4FFA-BF05-955FF4DC3650}" type="pres">
      <dgm:prSet presAssocID="{3A08A63B-73F7-4EE5-B6C0-A5F864FAE240}" presName="parTrans" presStyleLbl="sibTrans2D1" presStyleIdx="4" presStyleCnt="5"/>
      <dgm:spPr/>
      <dgm:t>
        <a:bodyPr/>
        <a:lstStyle/>
        <a:p>
          <a:endParaRPr lang="en-ZA"/>
        </a:p>
      </dgm:t>
    </dgm:pt>
    <dgm:pt modelId="{7199385B-1D71-4294-BCCD-636A1EFB8E4C}" type="pres">
      <dgm:prSet presAssocID="{3A08A63B-73F7-4EE5-B6C0-A5F864FAE240}" presName="connectorText" presStyleLbl="sibTrans2D1" presStyleIdx="4" presStyleCnt="5"/>
      <dgm:spPr/>
      <dgm:t>
        <a:bodyPr/>
        <a:lstStyle/>
        <a:p>
          <a:endParaRPr lang="en-ZA"/>
        </a:p>
      </dgm:t>
    </dgm:pt>
    <dgm:pt modelId="{59AEA0BA-4F60-47E2-BCD4-2197366223F3}" type="pres">
      <dgm:prSet presAssocID="{F8A96CB8-C924-409B-83FC-42B1FB32499B}" presName="node" presStyleLbl="node1" presStyleIdx="4" presStyleCnt="5" custRadScaleRad="116132" custRadScaleInc="-7134">
        <dgm:presLayoutVars>
          <dgm:bulletEnabled val="1"/>
        </dgm:presLayoutVars>
      </dgm:prSet>
      <dgm:spPr/>
      <dgm:t>
        <a:bodyPr/>
        <a:lstStyle/>
        <a:p>
          <a:endParaRPr lang="en-ZA"/>
        </a:p>
      </dgm:t>
    </dgm:pt>
  </dgm:ptLst>
  <dgm:cxnLst>
    <dgm:cxn modelId="{02144193-0B02-4912-BDE0-795623BBC619}" type="presOf" srcId="{37FED0E5-0235-45F8-B6DE-B53C356CBEBF}" destId="{DBAF7038-B9C3-423C-B248-7775D672DA24}" srcOrd="0" destOrd="0" presId="urn:microsoft.com/office/officeart/2005/8/layout/radial5"/>
    <dgm:cxn modelId="{EFFA2EEC-10C0-4E5A-B660-5D53D199BDB2}" type="presOf" srcId="{3A08A63B-73F7-4EE5-B6C0-A5F864FAE240}" destId="{6D27CC3B-E3A5-4FFA-BF05-955FF4DC3650}" srcOrd="0" destOrd="0" presId="urn:microsoft.com/office/officeart/2005/8/layout/radial5"/>
    <dgm:cxn modelId="{ABC61131-B2B8-4EF4-AD22-05DFB85E6A10}" type="presOf" srcId="{C570D4D3-0109-43F3-8421-B360DE7111EB}" destId="{3278F019-13F3-429A-BAF8-AAA2C9FD0EB9}" srcOrd="0" destOrd="0" presId="urn:microsoft.com/office/officeart/2005/8/layout/radial5"/>
    <dgm:cxn modelId="{0E0790B3-02F6-486C-9AF8-63A94C0C486C}" srcId="{658D3907-E1A9-4C44-B205-F83CA679C831}" destId="{C570D4D3-0109-43F3-8421-B360DE7111EB}" srcOrd="0" destOrd="0" parTransId="{E60D6D56-BA3E-4780-A446-3612E1018648}" sibTransId="{487CCD00-6C75-4CBE-B351-562831F6294C}"/>
    <dgm:cxn modelId="{86D1CB3E-D00A-4798-8082-F43D931BF90B}" type="presOf" srcId="{BAF5E09C-E2AD-4B5C-97EB-60EA7264B5AD}" destId="{8829FAA3-9755-4901-A967-60357D50BA48}" srcOrd="0" destOrd="0" presId="urn:microsoft.com/office/officeart/2005/8/layout/radial5"/>
    <dgm:cxn modelId="{0BEB612A-F2A7-402E-949A-47157F9BE579}" type="presOf" srcId="{B58FA915-C1C7-4339-882E-6A88E8CD18EC}" destId="{95E24A0D-3C67-4ABC-8195-08BDD14FC0F5}" srcOrd="0" destOrd="0" presId="urn:microsoft.com/office/officeart/2005/8/layout/radial5"/>
    <dgm:cxn modelId="{D439861D-353B-4E7D-BF17-09F4FDBEA66A}" srcId="{658D3907-E1A9-4C44-B205-F83CA679C831}" destId="{37FED0E5-0235-45F8-B6DE-B53C356CBEBF}" srcOrd="3" destOrd="0" parTransId="{849B155F-47AA-4276-83C4-7B0B1D92F810}" sibTransId="{72E0B218-734A-4162-9DC8-61EF7E2F578F}"/>
    <dgm:cxn modelId="{9586152E-721C-48F5-B75E-EA877C3A3693}" type="presOf" srcId="{BAF5E09C-E2AD-4B5C-97EB-60EA7264B5AD}" destId="{203F5A44-B74C-4EF1-BA0B-8C12DACC24AE}" srcOrd="1" destOrd="0" presId="urn:microsoft.com/office/officeart/2005/8/layout/radial5"/>
    <dgm:cxn modelId="{FC7DDC38-D30B-4C9E-8B1C-98749D90211C}" srcId="{658D3907-E1A9-4C44-B205-F83CA679C831}" destId="{F8A96CB8-C924-409B-83FC-42B1FB32499B}" srcOrd="4" destOrd="0" parTransId="{3A08A63B-73F7-4EE5-B6C0-A5F864FAE240}" sibTransId="{2E55CF6A-0091-498E-961F-A349903273BB}"/>
    <dgm:cxn modelId="{8CB97407-BDDC-4607-93F3-A133FAA3235E}" type="presOf" srcId="{50C2C710-F8A0-4F07-9DE2-3B099AA0D6CD}" destId="{9CCDF94D-659E-4A7C-83E4-AD4AA822C7D1}" srcOrd="0" destOrd="0" presId="urn:microsoft.com/office/officeart/2005/8/layout/radial5"/>
    <dgm:cxn modelId="{87A1C2EC-D0DC-4155-9B48-68CEF937A75B}" type="presOf" srcId="{849B155F-47AA-4276-83C4-7B0B1D92F810}" destId="{69808385-1E46-4B01-B3FE-B868908C9C1B}" srcOrd="1" destOrd="0" presId="urn:microsoft.com/office/officeart/2005/8/layout/radial5"/>
    <dgm:cxn modelId="{083C3435-344E-4514-8EB8-1C7E04D344C0}" type="presOf" srcId="{658D3907-E1A9-4C44-B205-F83CA679C831}" destId="{0C8D1E17-7826-432D-B827-10402FCD8B76}" srcOrd="0" destOrd="0" presId="urn:microsoft.com/office/officeart/2005/8/layout/radial5"/>
    <dgm:cxn modelId="{05A271C6-841D-491C-86FA-EE1E6419ACEF}" type="presOf" srcId="{3A08A63B-73F7-4EE5-B6C0-A5F864FAE240}" destId="{7199385B-1D71-4294-BCCD-636A1EFB8E4C}" srcOrd="1" destOrd="0" presId="urn:microsoft.com/office/officeart/2005/8/layout/radial5"/>
    <dgm:cxn modelId="{233B4C8C-E451-40A9-97E9-A27220D94BC6}" type="presOf" srcId="{E60D6D56-BA3E-4780-A446-3612E1018648}" destId="{C9446FE3-978A-407E-A94C-660D335C36F9}" srcOrd="1" destOrd="0" presId="urn:microsoft.com/office/officeart/2005/8/layout/radial5"/>
    <dgm:cxn modelId="{EF1001F5-F228-410C-BE48-96555235AE79}" type="presOf" srcId="{E60D6D56-BA3E-4780-A446-3612E1018648}" destId="{FDCEC2AF-44E3-4B8B-9F5A-24512CD18571}" srcOrd="0" destOrd="0" presId="urn:microsoft.com/office/officeart/2005/8/layout/radial5"/>
    <dgm:cxn modelId="{A291CC52-F904-44F4-B8D9-F2E7F574AE72}" type="presOf" srcId="{F8A96CB8-C924-409B-83FC-42B1FB32499B}" destId="{59AEA0BA-4F60-47E2-BCD4-2197366223F3}" srcOrd="0" destOrd="0" presId="urn:microsoft.com/office/officeart/2005/8/layout/radial5"/>
    <dgm:cxn modelId="{FD96D1FD-D6ED-4DEA-8571-DCE701799857}" type="presOf" srcId="{50C2C710-F8A0-4F07-9DE2-3B099AA0D6CD}" destId="{308D1C2D-315C-4965-A3BA-3EC398C9DE65}" srcOrd="1" destOrd="0" presId="urn:microsoft.com/office/officeart/2005/8/layout/radial5"/>
    <dgm:cxn modelId="{F6FCD2F2-A32C-4587-9700-1C94F22A0D19}" type="presOf" srcId="{F2E5FF52-BA5D-49F9-98B7-911C64E87CEA}" destId="{8D96E70D-2483-473B-9E4D-87AAE5360CB6}" srcOrd="0" destOrd="0" presId="urn:microsoft.com/office/officeart/2005/8/layout/radial5"/>
    <dgm:cxn modelId="{109C4841-25E9-4898-BD86-4CE8A0A6C482}" srcId="{658D3907-E1A9-4C44-B205-F83CA679C831}" destId="{B58FA915-C1C7-4339-882E-6A88E8CD18EC}" srcOrd="2" destOrd="0" parTransId="{BAF5E09C-E2AD-4B5C-97EB-60EA7264B5AD}" sibTransId="{04A1FF4A-F803-4CDF-BDE1-045585A393FE}"/>
    <dgm:cxn modelId="{743B7D5B-A481-40A9-AAA6-F20353867897}" type="presOf" srcId="{849B155F-47AA-4276-83C4-7B0B1D92F810}" destId="{DD2B2455-4798-4EE0-ACA8-C9EC11038131}" srcOrd="0" destOrd="0" presId="urn:microsoft.com/office/officeart/2005/8/layout/radial5"/>
    <dgm:cxn modelId="{06BAFB1C-9D69-4E62-82E9-4D7D004CAF76}" srcId="{F2E5FF52-BA5D-49F9-98B7-911C64E87CEA}" destId="{658D3907-E1A9-4C44-B205-F83CA679C831}" srcOrd="0" destOrd="0" parTransId="{51F047CC-8D87-458A-8146-6CCF2280E73A}" sibTransId="{1922B4A3-4CDF-4F1E-B2F0-513C16E04195}"/>
    <dgm:cxn modelId="{5AAA200E-A5B2-4A9B-AB00-CE94B415E4EC}" srcId="{658D3907-E1A9-4C44-B205-F83CA679C831}" destId="{00F99434-2BCD-44D3-95FF-14DD7F5E8390}" srcOrd="1" destOrd="0" parTransId="{50C2C710-F8A0-4F07-9DE2-3B099AA0D6CD}" sibTransId="{09D5A890-E2A1-4F03-9863-1ED3CE82FBE7}"/>
    <dgm:cxn modelId="{39DFBFFF-AEDA-4DBA-BB54-DC312982770E}" type="presOf" srcId="{00F99434-2BCD-44D3-95FF-14DD7F5E8390}" destId="{2AD3C224-EC7D-4449-BC22-76236580F718}" srcOrd="0" destOrd="0" presId="urn:microsoft.com/office/officeart/2005/8/layout/radial5"/>
    <dgm:cxn modelId="{7E43417F-7FB0-45B8-BF7A-C269889CCAFD}" type="presParOf" srcId="{8D96E70D-2483-473B-9E4D-87AAE5360CB6}" destId="{0C8D1E17-7826-432D-B827-10402FCD8B76}" srcOrd="0" destOrd="0" presId="urn:microsoft.com/office/officeart/2005/8/layout/radial5"/>
    <dgm:cxn modelId="{CCFACA23-1367-4A43-908F-F4D9234F58AD}" type="presParOf" srcId="{8D96E70D-2483-473B-9E4D-87AAE5360CB6}" destId="{FDCEC2AF-44E3-4B8B-9F5A-24512CD18571}" srcOrd="1" destOrd="0" presId="urn:microsoft.com/office/officeart/2005/8/layout/radial5"/>
    <dgm:cxn modelId="{7EA60131-1252-4F28-8212-8C61E2CDAEAB}" type="presParOf" srcId="{FDCEC2AF-44E3-4B8B-9F5A-24512CD18571}" destId="{C9446FE3-978A-407E-A94C-660D335C36F9}" srcOrd="0" destOrd="0" presId="urn:microsoft.com/office/officeart/2005/8/layout/radial5"/>
    <dgm:cxn modelId="{07B07293-64AC-495B-973F-B4D524278CD2}" type="presParOf" srcId="{8D96E70D-2483-473B-9E4D-87AAE5360CB6}" destId="{3278F019-13F3-429A-BAF8-AAA2C9FD0EB9}" srcOrd="2" destOrd="0" presId="urn:microsoft.com/office/officeart/2005/8/layout/radial5"/>
    <dgm:cxn modelId="{A75406CA-0524-453A-82A0-AE6175967CA8}" type="presParOf" srcId="{8D96E70D-2483-473B-9E4D-87AAE5360CB6}" destId="{9CCDF94D-659E-4A7C-83E4-AD4AA822C7D1}" srcOrd="3" destOrd="0" presId="urn:microsoft.com/office/officeart/2005/8/layout/radial5"/>
    <dgm:cxn modelId="{09649E35-A72D-403C-8272-C3F1117F9FD8}" type="presParOf" srcId="{9CCDF94D-659E-4A7C-83E4-AD4AA822C7D1}" destId="{308D1C2D-315C-4965-A3BA-3EC398C9DE65}" srcOrd="0" destOrd="0" presId="urn:microsoft.com/office/officeart/2005/8/layout/radial5"/>
    <dgm:cxn modelId="{71C05C54-AD54-4C60-9F2E-B4039F23065F}" type="presParOf" srcId="{8D96E70D-2483-473B-9E4D-87AAE5360CB6}" destId="{2AD3C224-EC7D-4449-BC22-76236580F718}" srcOrd="4" destOrd="0" presId="urn:microsoft.com/office/officeart/2005/8/layout/radial5"/>
    <dgm:cxn modelId="{15857E83-8784-43B1-A37B-2DE45B33A09A}" type="presParOf" srcId="{8D96E70D-2483-473B-9E4D-87AAE5360CB6}" destId="{8829FAA3-9755-4901-A967-60357D50BA48}" srcOrd="5" destOrd="0" presId="urn:microsoft.com/office/officeart/2005/8/layout/radial5"/>
    <dgm:cxn modelId="{1E93A5CC-BF10-4680-9EEF-E88B06D38525}" type="presParOf" srcId="{8829FAA3-9755-4901-A967-60357D50BA48}" destId="{203F5A44-B74C-4EF1-BA0B-8C12DACC24AE}" srcOrd="0" destOrd="0" presId="urn:microsoft.com/office/officeart/2005/8/layout/radial5"/>
    <dgm:cxn modelId="{03ACE584-B971-4B6C-A4CF-41AC1AED0ED5}" type="presParOf" srcId="{8D96E70D-2483-473B-9E4D-87AAE5360CB6}" destId="{95E24A0D-3C67-4ABC-8195-08BDD14FC0F5}" srcOrd="6" destOrd="0" presId="urn:microsoft.com/office/officeart/2005/8/layout/radial5"/>
    <dgm:cxn modelId="{C935715F-EE2B-4260-9385-B4ACBFF7405C}" type="presParOf" srcId="{8D96E70D-2483-473B-9E4D-87AAE5360CB6}" destId="{DD2B2455-4798-4EE0-ACA8-C9EC11038131}" srcOrd="7" destOrd="0" presId="urn:microsoft.com/office/officeart/2005/8/layout/radial5"/>
    <dgm:cxn modelId="{59FB0360-AE8B-420C-877C-717F976D03D2}" type="presParOf" srcId="{DD2B2455-4798-4EE0-ACA8-C9EC11038131}" destId="{69808385-1E46-4B01-B3FE-B868908C9C1B}" srcOrd="0" destOrd="0" presId="urn:microsoft.com/office/officeart/2005/8/layout/radial5"/>
    <dgm:cxn modelId="{6A97EB88-DB5D-407D-89E7-0F93915CC9E9}" type="presParOf" srcId="{8D96E70D-2483-473B-9E4D-87AAE5360CB6}" destId="{DBAF7038-B9C3-423C-B248-7775D672DA24}" srcOrd="8" destOrd="0" presId="urn:microsoft.com/office/officeart/2005/8/layout/radial5"/>
    <dgm:cxn modelId="{F2DAC9AB-570D-404C-A625-F88A2EE7AF84}" type="presParOf" srcId="{8D96E70D-2483-473B-9E4D-87AAE5360CB6}" destId="{6D27CC3B-E3A5-4FFA-BF05-955FF4DC3650}" srcOrd="9" destOrd="0" presId="urn:microsoft.com/office/officeart/2005/8/layout/radial5"/>
    <dgm:cxn modelId="{CB3494A0-C55E-4968-A459-9925D08D8DBB}" type="presParOf" srcId="{6D27CC3B-E3A5-4FFA-BF05-955FF4DC3650}" destId="{7199385B-1D71-4294-BCCD-636A1EFB8E4C}" srcOrd="0" destOrd="0" presId="urn:microsoft.com/office/officeart/2005/8/layout/radial5"/>
    <dgm:cxn modelId="{B4900C50-83FD-4650-B850-5FA835A0F5E4}" type="presParOf" srcId="{8D96E70D-2483-473B-9E4D-87AAE5360CB6}" destId="{59AEA0BA-4F60-47E2-BCD4-2197366223F3}" srcOrd="10" destOrd="0" presId="urn:microsoft.com/office/officeart/2005/8/layout/radial5"/>
  </dgm:cxnLst>
  <dgm:bg/>
  <dgm:whole/>
</dgm:dataModel>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6.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125" cy="339725"/>
          </a:xfrm>
          <a:prstGeom prst="rect">
            <a:avLst/>
          </a:prstGeom>
        </p:spPr>
        <p:txBody>
          <a:bodyPr vert="horz" lIns="92446" tIns="46223" rIns="92446" bIns="46223"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5621338" y="0"/>
            <a:ext cx="4303712" cy="339725"/>
          </a:xfrm>
          <a:prstGeom prst="rect">
            <a:avLst/>
          </a:prstGeom>
        </p:spPr>
        <p:txBody>
          <a:bodyPr vert="horz" lIns="92446" tIns="46223" rIns="92446" bIns="46223" rtlCol="0"/>
          <a:lstStyle>
            <a:lvl1pPr algn="r" fontAlgn="auto">
              <a:spcBef>
                <a:spcPts val="0"/>
              </a:spcBef>
              <a:spcAft>
                <a:spcPts val="0"/>
              </a:spcAft>
              <a:defRPr sz="1200">
                <a:latin typeface="+mn-lt"/>
                <a:cs typeface="+mn-cs"/>
              </a:defRPr>
            </a:lvl1pPr>
          </a:lstStyle>
          <a:p>
            <a:pPr>
              <a:defRPr/>
            </a:pPr>
            <a:fld id="{6E663128-C3C4-4B2A-8BDF-8840DDD7D840}" type="datetimeFigureOut">
              <a:rPr lang="en-US"/>
              <a:pPr>
                <a:defRPr/>
              </a:pPr>
              <a:t>11/3/2015</a:t>
            </a:fld>
            <a:endParaRPr lang="en-US"/>
          </a:p>
        </p:txBody>
      </p:sp>
      <p:sp>
        <p:nvSpPr>
          <p:cNvPr id="4" name="Footer Placeholder 3"/>
          <p:cNvSpPr>
            <a:spLocks noGrp="1"/>
          </p:cNvSpPr>
          <p:nvPr>
            <p:ph type="ftr" sz="quarter" idx="2"/>
          </p:nvPr>
        </p:nvSpPr>
        <p:spPr>
          <a:xfrm>
            <a:off x="0" y="6456363"/>
            <a:ext cx="4302125" cy="339725"/>
          </a:xfrm>
          <a:prstGeom prst="rect">
            <a:avLst/>
          </a:prstGeom>
        </p:spPr>
        <p:txBody>
          <a:bodyPr vert="horz" lIns="92446" tIns="46223" rIns="92446" bIns="46223"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5621338" y="6456363"/>
            <a:ext cx="4303712" cy="339725"/>
          </a:xfrm>
          <a:prstGeom prst="rect">
            <a:avLst/>
          </a:prstGeom>
        </p:spPr>
        <p:txBody>
          <a:bodyPr vert="horz" lIns="92446" tIns="46223" rIns="92446" bIns="46223" rtlCol="0" anchor="b"/>
          <a:lstStyle>
            <a:lvl1pPr algn="r" fontAlgn="auto">
              <a:spcBef>
                <a:spcPts val="0"/>
              </a:spcBef>
              <a:spcAft>
                <a:spcPts val="0"/>
              </a:spcAft>
              <a:defRPr sz="1200">
                <a:latin typeface="+mn-lt"/>
                <a:cs typeface="+mn-cs"/>
              </a:defRPr>
            </a:lvl1pPr>
          </a:lstStyle>
          <a:p>
            <a:pPr>
              <a:defRPr/>
            </a:pPr>
            <a:fld id="{755D91DB-8C79-4F7D-A2F0-CA26880FA919}"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125" cy="339725"/>
          </a:xfrm>
          <a:prstGeom prst="rect">
            <a:avLst/>
          </a:prstGeom>
        </p:spPr>
        <p:txBody>
          <a:bodyPr vert="horz" lIns="92446" tIns="46223" rIns="92446" bIns="46223"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5621338" y="0"/>
            <a:ext cx="4303712" cy="339725"/>
          </a:xfrm>
          <a:prstGeom prst="rect">
            <a:avLst/>
          </a:prstGeom>
        </p:spPr>
        <p:txBody>
          <a:bodyPr vert="horz" lIns="92446" tIns="46223" rIns="92446" bIns="46223" rtlCol="0"/>
          <a:lstStyle>
            <a:lvl1pPr algn="r" fontAlgn="auto">
              <a:spcBef>
                <a:spcPts val="0"/>
              </a:spcBef>
              <a:spcAft>
                <a:spcPts val="0"/>
              </a:spcAft>
              <a:defRPr sz="1200">
                <a:latin typeface="+mn-lt"/>
                <a:cs typeface="+mn-cs"/>
              </a:defRPr>
            </a:lvl1pPr>
          </a:lstStyle>
          <a:p>
            <a:pPr>
              <a:defRPr/>
            </a:pPr>
            <a:fld id="{4EA36104-2FE4-4C29-A60D-3C20059DE0ED}" type="datetimeFigureOut">
              <a:rPr lang="en-US"/>
              <a:pPr>
                <a:defRPr/>
              </a:pPr>
              <a:t>11/3/2015</a:t>
            </a:fld>
            <a:endParaRPr lang="en-GB"/>
          </a:p>
        </p:txBody>
      </p:sp>
      <p:sp>
        <p:nvSpPr>
          <p:cNvPr id="4" name="Slide Image Placeholder 3"/>
          <p:cNvSpPr>
            <a:spLocks noGrp="1" noRot="1" noChangeAspect="1"/>
          </p:cNvSpPr>
          <p:nvPr>
            <p:ph type="sldImg" idx="2"/>
          </p:nvPr>
        </p:nvSpPr>
        <p:spPr>
          <a:xfrm>
            <a:off x="3265488" y="509588"/>
            <a:ext cx="3398837" cy="2549525"/>
          </a:xfrm>
          <a:prstGeom prst="rect">
            <a:avLst/>
          </a:prstGeom>
          <a:noFill/>
          <a:ln w="12700">
            <a:solidFill>
              <a:prstClr val="black"/>
            </a:solidFill>
          </a:ln>
        </p:spPr>
        <p:txBody>
          <a:bodyPr vert="horz" lIns="92446" tIns="46223" rIns="92446" bIns="46223" rtlCol="0" anchor="ctr"/>
          <a:lstStyle/>
          <a:p>
            <a:pPr lvl="0"/>
            <a:endParaRPr lang="en-GB" noProof="0"/>
          </a:p>
        </p:txBody>
      </p:sp>
      <p:sp>
        <p:nvSpPr>
          <p:cNvPr id="5" name="Notes Placeholder 4"/>
          <p:cNvSpPr>
            <a:spLocks noGrp="1"/>
          </p:cNvSpPr>
          <p:nvPr>
            <p:ph type="body" sz="quarter" idx="3"/>
          </p:nvPr>
        </p:nvSpPr>
        <p:spPr>
          <a:xfrm>
            <a:off x="993775" y="3230563"/>
            <a:ext cx="7940675" cy="3057525"/>
          </a:xfrm>
          <a:prstGeom prst="rect">
            <a:avLst/>
          </a:prstGeom>
        </p:spPr>
        <p:txBody>
          <a:bodyPr vert="horz" lIns="92446" tIns="46223" rIns="92446" bIns="4622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6456363"/>
            <a:ext cx="4302125" cy="339725"/>
          </a:xfrm>
          <a:prstGeom prst="rect">
            <a:avLst/>
          </a:prstGeom>
        </p:spPr>
        <p:txBody>
          <a:bodyPr vert="horz" lIns="92446" tIns="46223" rIns="92446" bIns="46223"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5621338" y="6456363"/>
            <a:ext cx="4303712" cy="339725"/>
          </a:xfrm>
          <a:prstGeom prst="rect">
            <a:avLst/>
          </a:prstGeom>
        </p:spPr>
        <p:txBody>
          <a:bodyPr vert="horz" lIns="92446" tIns="46223" rIns="92446" bIns="46223" rtlCol="0" anchor="b"/>
          <a:lstStyle>
            <a:lvl1pPr algn="r" fontAlgn="auto">
              <a:spcBef>
                <a:spcPts val="0"/>
              </a:spcBef>
              <a:spcAft>
                <a:spcPts val="0"/>
              </a:spcAft>
              <a:defRPr sz="1200">
                <a:latin typeface="+mn-lt"/>
                <a:cs typeface="+mn-cs"/>
              </a:defRPr>
            </a:lvl1pPr>
          </a:lstStyle>
          <a:p>
            <a:pPr>
              <a:defRPr/>
            </a:pPr>
            <a:fld id="{B072F7E1-D7CA-4963-82A1-F115ADF8C3AB}"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06A64F-9C0B-464C-A714-89B7BEB4B5C9}" type="slidenum">
              <a:rPr lang="en-GB" smtClean="0"/>
              <a:pPr fontAlgn="base">
                <a:spcBef>
                  <a:spcPct val="0"/>
                </a:spcBef>
                <a:spcAft>
                  <a:spcPct val="0"/>
                </a:spcAft>
                <a:defRPr/>
              </a:pPr>
              <a:t>65</a:t>
            </a:fld>
            <a:endParaRPr lang="en-GB"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D0E548-CF07-43E8-974A-13ECEDFD8F08}" type="slidenum">
              <a:rPr lang="en-GB" smtClean="0"/>
              <a:pPr fontAlgn="base">
                <a:spcBef>
                  <a:spcPct val="0"/>
                </a:spcBef>
                <a:spcAft>
                  <a:spcPct val="0"/>
                </a:spcAft>
                <a:defRPr/>
              </a:pPr>
              <a:t>66</a:t>
            </a:fld>
            <a:endParaRPr lang="en-GB"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06D1B1-1350-4A31-9391-29D797D399CA}" type="slidenum">
              <a:rPr lang="en-GB" smtClean="0"/>
              <a:pPr fontAlgn="base">
                <a:spcBef>
                  <a:spcPct val="0"/>
                </a:spcBef>
                <a:spcAft>
                  <a:spcPct val="0"/>
                </a:spcAft>
                <a:defRPr/>
              </a:pPr>
              <a:t>67</a:t>
            </a:fld>
            <a:endParaRPr lang="en-GB"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29A6C57-5DCB-4EF8-9715-FC820651DE70}" type="datetime1">
              <a:rPr lang="en-US"/>
              <a:pPr>
                <a:defRPr/>
              </a:pPr>
              <a:t>11/3/2015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368EFB-1F67-4BFB-9028-F4D6FC2138E2}"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EE5DF4F-72DC-401F-88F3-B35B984121F7}" type="datetime1">
              <a:rPr lang="en-US"/>
              <a:pPr>
                <a:defRPr/>
              </a:pPr>
              <a:t>11/3/2015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DF0B96-7A04-49BB-8C35-1D41F1D9E42A}"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F1CFA7B-EDD1-471C-940D-EDEA4F6D0546}" type="datetime1">
              <a:rPr lang="en-US"/>
              <a:pPr>
                <a:defRPr/>
              </a:pPr>
              <a:t>11/3/2015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194051-FB41-453C-83BA-8AFD09676DEA}"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14E0149-7C5E-4770-93FE-D69505A0AE63}" type="datetime1">
              <a:rPr lang="en-US"/>
              <a:pPr>
                <a:defRPr/>
              </a:pPr>
              <a:t>11/3/2015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E86F2F-35EB-4A50-AE90-15C5AF0B1983}"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D48973-8D56-4230-B137-4D4252977E7B}" type="datetime1">
              <a:rPr lang="en-US"/>
              <a:pPr>
                <a:defRPr/>
              </a:pPr>
              <a:t>11/3/2015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0B6413-63A2-4CA1-B70D-4AEA8FAA0F04}"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81C801C-7448-454C-ACAD-AA66FAC1AF5E}" type="datetime1">
              <a:rPr lang="en-US"/>
              <a:pPr>
                <a:defRPr/>
              </a:pPr>
              <a:t>11/3/2015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E1A42D-4E2A-42FD-BE6D-3986BE12ECCB}"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F319064-F6CE-4B03-ABEA-A01A4034F08D}" type="datetime1">
              <a:rPr lang="en-US"/>
              <a:pPr>
                <a:defRPr/>
              </a:pPr>
              <a:t>11/3/2015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D0260C-1A1C-4EBB-8D0B-2E9BD12F918A}"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BB817B7-4D56-432C-A059-E8EE487B37F8}" type="datetime1">
              <a:rPr lang="en-US"/>
              <a:pPr>
                <a:defRPr/>
              </a:pPr>
              <a:t>11/3/2015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EDE1318-BB5D-4C53-9900-5EB5BD3F1038}"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72AA6AA-3C5B-46AB-A4C3-09602F8CEFCF}" type="datetime1">
              <a:rPr lang="en-US"/>
              <a:pPr>
                <a:defRPr/>
              </a:pPr>
              <a:t>11/3/2015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BAB655D-5742-4C23-B7C6-2ECF181E2312}"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ACA01A5-6396-41DC-AE4E-A6FA7CF2C934}" type="datetime1">
              <a:rPr lang="en-US"/>
              <a:pPr>
                <a:defRPr/>
              </a:pPr>
              <a:t>11/3/2015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4B3948E-8354-4060-B4BD-E5D0E7032F3C}"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9417F88-3122-44E9-BE87-248D578FD509}" type="datetime1">
              <a:rPr lang="en-US"/>
              <a:pPr>
                <a:defRPr/>
              </a:pPr>
              <a:t>11/3/2015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F3D266-A328-4CE1-98DA-3CE950FEED3D}"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CB47517-5EB4-40A6-8963-EA6D989C57CC}" type="datetime1">
              <a:rPr lang="en-US"/>
              <a:pPr>
                <a:defRPr/>
              </a:pPr>
              <a:t>11/3/2015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558CB2-4891-4F10-B58A-E1DEF634DA62}"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DB6F04-2CA8-46C2-9CA5-0F23FE0F87B9}" type="datetime1">
              <a:rPr lang="en-US"/>
              <a:pPr>
                <a:defRPr/>
              </a:pPr>
              <a:t>11/3/2015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5459784-0386-43C1-A48C-726282D44CB7}"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09D7409-4526-466A-9AD8-F8C4C8E8C61F}" type="datetime1">
              <a:rPr lang="en-US"/>
              <a:pPr>
                <a:defRPr/>
              </a:pPr>
              <a:t>11/3/2015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6E06A7-0081-46CA-B454-512340432037}"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D9399A1-8439-4F4A-9862-7EB12478AD53}" type="datetime1">
              <a:rPr lang="en-US"/>
              <a:pPr>
                <a:defRPr/>
              </a:pPr>
              <a:t>11/3/2015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7BB9C6-FDA7-404E-A457-472CA1F7D6FA}"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C2AC01C-577A-4E24-80DA-0ED195C1CF84}" type="datetime1">
              <a:rPr lang="en-US"/>
              <a:pPr>
                <a:defRPr/>
              </a:pPr>
              <a:t>11/3/2015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F7A487-E90A-4EE8-88CA-03430C31863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8CE74CF-8ACD-43E6-99B4-9C991637274C}" type="datetime1">
              <a:rPr lang="en-US"/>
              <a:pPr>
                <a:defRPr/>
              </a:pPr>
              <a:t>11/3/2015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C7BE81-6B0C-4B47-9BF2-DADB823677F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8CB25DC-FCF3-4643-A97E-E5C16F2BB949}" type="datetime1">
              <a:rPr lang="en-US"/>
              <a:pPr>
                <a:defRPr/>
              </a:pPr>
              <a:t>11/3/2015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7DDFD2B-36CE-41A9-A25D-F676FCBD949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F735685-45FC-40CE-8921-3F5C4028E0A1}" type="datetime1">
              <a:rPr lang="en-US"/>
              <a:pPr>
                <a:defRPr/>
              </a:pPr>
              <a:t>11/3/2015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9090A7E-7A59-4E60-8C94-5C65D0D78097}"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4A84B8-2FA9-48B5-8C91-7EE83F2E94FF}" type="datetime1">
              <a:rPr lang="en-US"/>
              <a:pPr>
                <a:defRPr/>
              </a:pPr>
              <a:t>11/3/2015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445B9B8-9F67-4E49-8301-4F2EC81D02E8}"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4FB8B76-3CA4-46AE-B51F-CFA4C4A9E4DE}" type="datetime1">
              <a:rPr lang="en-US"/>
              <a:pPr>
                <a:defRPr/>
              </a:pPr>
              <a:t>11/3/2015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6BBA47-2DA1-4965-9AF6-7ECA8B23D509}"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A2EE04-B345-4F01-A6DB-369B964A6F2C}" type="datetime1">
              <a:rPr lang="en-US"/>
              <a:pPr>
                <a:defRPr/>
              </a:pPr>
              <a:t>11/3/2015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11942F6-1FA8-44AB-B727-F069DB4E3641}"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1206500"/>
            <a:ext cx="8229600" cy="487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998663"/>
            <a:ext cx="8229600" cy="3662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a:cs typeface="Arial"/>
              </a:defRPr>
            </a:lvl1pPr>
          </a:lstStyle>
          <a:p>
            <a:pPr>
              <a:defRPr/>
            </a:pPr>
            <a:fld id="{6A5556D6-5E64-47B5-B870-5937DABFD5C3}" type="datetime1">
              <a:rPr lang="en-US"/>
              <a:pPr>
                <a:defRPr/>
              </a:pPr>
              <a:t>11/3/2015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a:cs typeface="Arial"/>
              </a:defRPr>
            </a:lvl1pPr>
          </a:lstStyle>
          <a:p>
            <a:pPr>
              <a:defRPr/>
            </a:pPr>
            <a:endParaRPr lang="en-US"/>
          </a:p>
        </p:txBody>
      </p:sp>
      <p:sp>
        <p:nvSpPr>
          <p:cNvPr id="6" name="Slide Number Placeholder 5"/>
          <p:cNvSpPr>
            <a:spLocks noGrp="1"/>
          </p:cNvSpPr>
          <p:nvPr>
            <p:ph type="sldNum" sz="quarter" idx="4"/>
          </p:nvPr>
        </p:nvSpPr>
        <p:spPr>
          <a:xfrm>
            <a:off x="6218238" y="6376988"/>
            <a:ext cx="2133600" cy="365125"/>
          </a:xfrm>
          <a:prstGeom prst="rect">
            <a:avLst/>
          </a:prstGeom>
        </p:spPr>
        <p:txBody>
          <a:bodyPr vert="horz" lIns="91440" tIns="45720" rIns="91440" bIns="45720" rtlCol="0" anchor="ctr"/>
          <a:lstStyle>
            <a:lvl1pPr algn="r" fontAlgn="auto">
              <a:spcBef>
                <a:spcPts val="0"/>
              </a:spcBef>
              <a:spcAft>
                <a:spcPts val="0"/>
              </a:spcAft>
              <a:defRPr sz="1200" b="1">
                <a:solidFill>
                  <a:schemeClr val="tx1"/>
                </a:solidFill>
                <a:latin typeface="Gill Sans MT"/>
                <a:cs typeface="Gill Sans MT"/>
              </a:defRPr>
            </a:lvl1pPr>
          </a:lstStyle>
          <a:p>
            <a:pPr>
              <a:defRPr/>
            </a:pPr>
            <a:fld id="{3A4E09EE-0309-47D3-95E5-9B37608B4285}" type="slidenum">
              <a:rPr lang="en-US"/>
              <a:pPr>
                <a:defRPr/>
              </a:pPr>
              <a:t>‹#›</a:t>
            </a:fld>
            <a:endParaRPr lang="en-US" dirty="0"/>
          </a:p>
        </p:txBody>
      </p:sp>
      <p:cxnSp>
        <p:nvCxnSpPr>
          <p:cNvPr id="8" name="Straight Connector 7"/>
          <p:cNvCxnSpPr/>
          <p:nvPr/>
        </p:nvCxnSpPr>
        <p:spPr>
          <a:xfrm>
            <a:off x="457200" y="1714500"/>
            <a:ext cx="33338" cy="5143500"/>
          </a:xfrm>
          <a:prstGeom prst="line">
            <a:avLst/>
          </a:prstGeom>
          <a:ln>
            <a:solidFill>
              <a:schemeClr val="tx2">
                <a:lumMod val="60000"/>
                <a:lumOff val="40000"/>
              </a:schemeClr>
            </a:solidFill>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457200" y="1714500"/>
            <a:ext cx="8686800" cy="0"/>
          </a:xfrm>
          <a:prstGeom prst="line">
            <a:avLst/>
          </a:prstGeom>
          <a:ln>
            <a:solidFill>
              <a:schemeClr val="tx2">
                <a:lumMod val="60000"/>
                <a:lumOff val="40000"/>
              </a:schemeClr>
            </a:solidFill>
          </a:ln>
        </p:spPr>
        <p:style>
          <a:lnRef idx="3">
            <a:schemeClr val="dk1"/>
          </a:lnRef>
          <a:fillRef idx="0">
            <a:schemeClr val="dk1"/>
          </a:fillRef>
          <a:effectRef idx="2">
            <a:schemeClr val="dk1"/>
          </a:effectRef>
          <a:fontRef idx="minor">
            <a:schemeClr val="tx1"/>
          </a:fontRef>
        </p:style>
      </p:cxn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iming>
    <p:tnLst>
      <p:par>
        <p:cTn id="1" dur="indefinite" restart="never" nodeType="tmRoot"/>
      </p:par>
    </p:tnLst>
  </p:timing>
  <p:hf hdr="0" ftr="0"/>
  <p:txStyles>
    <p:titleStyle>
      <a:lvl1pPr algn="l" defTabSz="457200" rtl="0" eaLnBrk="0" fontAlgn="base" hangingPunct="0">
        <a:spcBef>
          <a:spcPct val="0"/>
        </a:spcBef>
        <a:spcAft>
          <a:spcPct val="0"/>
        </a:spcAft>
        <a:defRPr sz="4400" b="1" kern="1200">
          <a:solidFill>
            <a:srgbClr val="F36403"/>
          </a:solidFill>
          <a:latin typeface="Arial"/>
          <a:ea typeface="+mj-ea"/>
          <a:cs typeface="Arial"/>
        </a:defRPr>
      </a:lvl1pPr>
      <a:lvl2pPr algn="l" defTabSz="457200" rtl="0" eaLnBrk="0" fontAlgn="base" hangingPunct="0">
        <a:spcBef>
          <a:spcPct val="0"/>
        </a:spcBef>
        <a:spcAft>
          <a:spcPct val="0"/>
        </a:spcAft>
        <a:defRPr sz="4400" b="1">
          <a:solidFill>
            <a:srgbClr val="F36403"/>
          </a:solidFill>
          <a:latin typeface="Arial" pitchFamily="34" charset="0"/>
          <a:cs typeface="Arial" pitchFamily="34" charset="0"/>
        </a:defRPr>
      </a:lvl2pPr>
      <a:lvl3pPr algn="l" defTabSz="457200" rtl="0" eaLnBrk="0" fontAlgn="base" hangingPunct="0">
        <a:spcBef>
          <a:spcPct val="0"/>
        </a:spcBef>
        <a:spcAft>
          <a:spcPct val="0"/>
        </a:spcAft>
        <a:defRPr sz="4400" b="1">
          <a:solidFill>
            <a:srgbClr val="F36403"/>
          </a:solidFill>
          <a:latin typeface="Arial" pitchFamily="34" charset="0"/>
          <a:cs typeface="Arial" pitchFamily="34" charset="0"/>
        </a:defRPr>
      </a:lvl3pPr>
      <a:lvl4pPr algn="l" defTabSz="457200" rtl="0" eaLnBrk="0" fontAlgn="base" hangingPunct="0">
        <a:spcBef>
          <a:spcPct val="0"/>
        </a:spcBef>
        <a:spcAft>
          <a:spcPct val="0"/>
        </a:spcAft>
        <a:defRPr sz="4400" b="1">
          <a:solidFill>
            <a:srgbClr val="F36403"/>
          </a:solidFill>
          <a:latin typeface="Arial" pitchFamily="34" charset="0"/>
          <a:cs typeface="Arial" pitchFamily="34" charset="0"/>
        </a:defRPr>
      </a:lvl4pPr>
      <a:lvl5pPr algn="l" defTabSz="457200" rtl="0" eaLnBrk="0" fontAlgn="base" hangingPunct="0">
        <a:spcBef>
          <a:spcPct val="0"/>
        </a:spcBef>
        <a:spcAft>
          <a:spcPct val="0"/>
        </a:spcAft>
        <a:defRPr sz="4400" b="1">
          <a:solidFill>
            <a:srgbClr val="F36403"/>
          </a:solidFill>
          <a:latin typeface="Arial" pitchFamily="34" charset="0"/>
          <a:cs typeface="Arial" pitchFamily="34" charset="0"/>
        </a:defRPr>
      </a:lvl5pPr>
      <a:lvl6pPr marL="457200" algn="l" defTabSz="457200" rtl="0" fontAlgn="base">
        <a:spcBef>
          <a:spcPct val="0"/>
        </a:spcBef>
        <a:spcAft>
          <a:spcPct val="0"/>
        </a:spcAft>
        <a:defRPr b="1">
          <a:solidFill>
            <a:srgbClr val="F36403"/>
          </a:solidFill>
          <a:latin typeface="Arial" pitchFamily="34" charset="0"/>
          <a:cs typeface="Arial" pitchFamily="34" charset="0"/>
        </a:defRPr>
      </a:lvl6pPr>
      <a:lvl7pPr marL="914400" algn="l" defTabSz="457200" rtl="0" fontAlgn="base">
        <a:spcBef>
          <a:spcPct val="0"/>
        </a:spcBef>
        <a:spcAft>
          <a:spcPct val="0"/>
        </a:spcAft>
        <a:defRPr b="1">
          <a:solidFill>
            <a:srgbClr val="F36403"/>
          </a:solidFill>
          <a:latin typeface="Arial" pitchFamily="34" charset="0"/>
          <a:cs typeface="Arial" pitchFamily="34" charset="0"/>
        </a:defRPr>
      </a:lvl7pPr>
      <a:lvl8pPr marL="1371600" algn="l" defTabSz="457200" rtl="0" fontAlgn="base">
        <a:spcBef>
          <a:spcPct val="0"/>
        </a:spcBef>
        <a:spcAft>
          <a:spcPct val="0"/>
        </a:spcAft>
        <a:defRPr b="1">
          <a:solidFill>
            <a:srgbClr val="F36403"/>
          </a:solidFill>
          <a:latin typeface="Arial" pitchFamily="34" charset="0"/>
          <a:cs typeface="Arial" pitchFamily="34" charset="0"/>
        </a:defRPr>
      </a:lvl8pPr>
      <a:lvl9pPr marL="1828800" algn="l" defTabSz="457200" rtl="0" fontAlgn="base">
        <a:spcBef>
          <a:spcPct val="0"/>
        </a:spcBef>
        <a:spcAft>
          <a:spcPct val="0"/>
        </a:spcAft>
        <a:defRPr b="1">
          <a:solidFill>
            <a:srgbClr val="F36403"/>
          </a:solidFill>
          <a:latin typeface="Arial" pitchFamily="34" charset="0"/>
          <a:cs typeface="Arial" pitchFamily="34" charset="0"/>
        </a:defRPr>
      </a:lvl9pPr>
    </p:titleStyle>
    <p:bodyStyle>
      <a:lvl1pPr marL="342900" indent="-342900" algn="l" defTabSz="457200" rtl="0" eaLnBrk="0" fontAlgn="base" hangingPunct="0">
        <a:spcBef>
          <a:spcPct val="20000"/>
        </a:spcBef>
        <a:spcAft>
          <a:spcPct val="0"/>
        </a:spcAft>
        <a:buClr>
          <a:srgbClr val="F36403"/>
        </a:buClr>
        <a:buFont typeface="Arial" pitchFamily="34" charset="0"/>
        <a:buChar char="•"/>
        <a:defRPr sz="32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Clr>
          <a:srgbClr val="0E66B1"/>
        </a:buClr>
        <a:buFont typeface="Arial" pitchFamily="34" charset="0"/>
        <a:buChar char="–"/>
        <a:defRPr sz="2800" kern="1200">
          <a:solidFill>
            <a:srgbClr val="404040"/>
          </a:solidFill>
          <a:latin typeface="Arial"/>
          <a:ea typeface="+mn-ea"/>
          <a:cs typeface="Arial"/>
        </a:defRPr>
      </a:lvl2pPr>
      <a:lvl3pPr marL="1143000" indent="-228600" algn="l" defTabSz="457200" rtl="0" eaLnBrk="0" fontAlgn="base" hangingPunct="0">
        <a:spcBef>
          <a:spcPct val="20000"/>
        </a:spcBef>
        <a:spcAft>
          <a:spcPct val="0"/>
        </a:spcAft>
        <a:buClr>
          <a:srgbClr val="0E66B1"/>
        </a:buClr>
        <a:buFont typeface="Arial" pitchFamily="34" charset="0"/>
        <a:buChar char="•"/>
        <a:defRPr sz="2400" kern="1200">
          <a:solidFill>
            <a:srgbClr val="404040"/>
          </a:solidFill>
          <a:latin typeface="Arial"/>
          <a:ea typeface="+mn-ea"/>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404040"/>
          </a:solidFill>
          <a:latin typeface="Arial"/>
          <a:ea typeface="+mn-ea"/>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40404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1206500"/>
            <a:ext cx="8229600" cy="487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998663"/>
            <a:ext cx="8229600" cy="3662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a:cs typeface="Arial"/>
              </a:defRPr>
            </a:lvl1pPr>
          </a:lstStyle>
          <a:p>
            <a:pPr>
              <a:defRPr/>
            </a:pPr>
            <a:fld id="{BF0E1E2D-89D0-4BF1-8A6C-75BD903F8019}" type="datetime1">
              <a:rPr lang="en-US"/>
              <a:pPr>
                <a:defRPr/>
              </a:pPr>
              <a:t>11/3/2015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a:cs typeface="Arial"/>
              </a:defRPr>
            </a:lvl1pPr>
          </a:lstStyle>
          <a:p>
            <a:pPr>
              <a:defRPr/>
            </a:pPr>
            <a:endParaRPr lang="en-US"/>
          </a:p>
        </p:txBody>
      </p:sp>
      <p:sp>
        <p:nvSpPr>
          <p:cNvPr id="6" name="Slide Number Placeholder 5"/>
          <p:cNvSpPr>
            <a:spLocks noGrp="1"/>
          </p:cNvSpPr>
          <p:nvPr>
            <p:ph type="sldNum" sz="quarter" idx="4"/>
          </p:nvPr>
        </p:nvSpPr>
        <p:spPr>
          <a:xfrm>
            <a:off x="6218238" y="6376988"/>
            <a:ext cx="2133600" cy="365125"/>
          </a:xfrm>
          <a:prstGeom prst="rect">
            <a:avLst/>
          </a:prstGeom>
        </p:spPr>
        <p:txBody>
          <a:bodyPr vert="horz" lIns="91440" tIns="45720" rIns="91440" bIns="45720" rtlCol="0" anchor="ctr"/>
          <a:lstStyle>
            <a:lvl1pPr algn="r" fontAlgn="auto">
              <a:spcBef>
                <a:spcPts val="0"/>
              </a:spcBef>
              <a:spcAft>
                <a:spcPts val="0"/>
              </a:spcAft>
              <a:defRPr sz="1200" b="1">
                <a:solidFill>
                  <a:schemeClr val="tx1"/>
                </a:solidFill>
                <a:latin typeface="Gill Sans MT"/>
                <a:cs typeface="Gill Sans MT"/>
              </a:defRPr>
            </a:lvl1pPr>
          </a:lstStyle>
          <a:p>
            <a:pPr>
              <a:defRPr/>
            </a:pPr>
            <a:fld id="{9004843B-0C0A-4EA9-8916-F364D556A296}" type="slidenum">
              <a:rPr lang="en-US"/>
              <a:pPr>
                <a:defRPr/>
              </a:pPr>
              <a:t>‹#›</a:t>
            </a:fld>
            <a:endParaRPr lang="en-US" dirty="0"/>
          </a:p>
        </p:txBody>
      </p:sp>
      <p:cxnSp>
        <p:nvCxnSpPr>
          <p:cNvPr id="8" name="Straight Connector 7"/>
          <p:cNvCxnSpPr/>
          <p:nvPr/>
        </p:nvCxnSpPr>
        <p:spPr>
          <a:xfrm>
            <a:off x="457200" y="1714500"/>
            <a:ext cx="33338" cy="5143500"/>
          </a:xfrm>
          <a:prstGeom prst="line">
            <a:avLst/>
          </a:prstGeom>
          <a:ln>
            <a:solidFill>
              <a:schemeClr val="tx2">
                <a:lumMod val="60000"/>
                <a:lumOff val="40000"/>
              </a:schemeClr>
            </a:solidFill>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457200" y="1714500"/>
            <a:ext cx="8686800" cy="0"/>
          </a:xfrm>
          <a:prstGeom prst="line">
            <a:avLst/>
          </a:prstGeom>
          <a:ln>
            <a:solidFill>
              <a:schemeClr val="tx2">
                <a:lumMod val="60000"/>
                <a:lumOff val="40000"/>
              </a:schemeClr>
            </a:solidFill>
          </a:ln>
        </p:spPr>
        <p:style>
          <a:lnRef idx="3">
            <a:schemeClr val="dk1"/>
          </a:lnRef>
          <a:fillRef idx="0">
            <a:schemeClr val="dk1"/>
          </a:fillRef>
          <a:effectRef idx="2">
            <a:schemeClr val="dk1"/>
          </a:effectRef>
          <a:fontRef idx="minor">
            <a:schemeClr val="tx1"/>
          </a:fontRef>
        </p:style>
      </p:cxnSp>
    </p:spTree>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iming>
    <p:tnLst>
      <p:par>
        <p:cTn id="1" dur="indefinite" restart="never" nodeType="tmRoot"/>
      </p:par>
    </p:tnLst>
  </p:timing>
  <p:hf hdr="0" ftr="0"/>
  <p:txStyles>
    <p:titleStyle>
      <a:lvl1pPr algn="l" defTabSz="457200" rtl="0" eaLnBrk="0" fontAlgn="base" hangingPunct="0">
        <a:spcBef>
          <a:spcPct val="0"/>
        </a:spcBef>
        <a:spcAft>
          <a:spcPct val="0"/>
        </a:spcAft>
        <a:defRPr sz="4400" b="1" kern="1200">
          <a:solidFill>
            <a:srgbClr val="F36403"/>
          </a:solidFill>
          <a:latin typeface="Arial"/>
          <a:ea typeface="+mj-ea"/>
          <a:cs typeface="Arial"/>
        </a:defRPr>
      </a:lvl1pPr>
      <a:lvl2pPr algn="l" defTabSz="457200" rtl="0" eaLnBrk="0" fontAlgn="base" hangingPunct="0">
        <a:spcBef>
          <a:spcPct val="0"/>
        </a:spcBef>
        <a:spcAft>
          <a:spcPct val="0"/>
        </a:spcAft>
        <a:defRPr sz="4400" b="1">
          <a:solidFill>
            <a:srgbClr val="F36403"/>
          </a:solidFill>
          <a:latin typeface="Arial" pitchFamily="34" charset="0"/>
          <a:cs typeface="Arial" pitchFamily="34" charset="0"/>
        </a:defRPr>
      </a:lvl2pPr>
      <a:lvl3pPr algn="l" defTabSz="457200" rtl="0" eaLnBrk="0" fontAlgn="base" hangingPunct="0">
        <a:spcBef>
          <a:spcPct val="0"/>
        </a:spcBef>
        <a:spcAft>
          <a:spcPct val="0"/>
        </a:spcAft>
        <a:defRPr sz="4400" b="1">
          <a:solidFill>
            <a:srgbClr val="F36403"/>
          </a:solidFill>
          <a:latin typeface="Arial" pitchFamily="34" charset="0"/>
          <a:cs typeface="Arial" pitchFamily="34" charset="0"/>
        </a:defRPr>
      </a:lvl3pPr>
      <a:lvl4pPr algn="l" defTabSz="457200" rtl="0" eaLnBrk="0" fontAlgn="base" hangingPunct="0">
        <a:spcBef>
          <a:spcPct val="0"/>
        </a:spcBef>
        <a:spcAft>
          <a:spcPct val="0"/>
        </a:spcAft>
        <a:defRPr sz="4400" b="1">
          <a:solidFill>
            <a:srgbClr val="F36403"/>
          </a:solidFill>
          <a:latin typeface="Arial" pitchFamily="34" charset="0"/>
          <a:cs typeface="Arial" pitchFamily="34" charset="0"/>
        </a:defRPr>
      </a:lvl4pPr>
      <a:lvl5pPr algn="l" defTabSz="457200" rtl="0" eaLnBrk="0" fontAlgn="base" hangingPunct="0">
        <a:spcBef>
          <a:spcPct val="0"/>
        </a:spcBef>
        <a:spcAft>
          <a:spcPct val="0"/>
        </a:spcAft>
        <a:defRPr sz="4400" b="1">
          <a:solidFill>
            <a:srgbClr val="F36403"/>
          </a:solidFill>
          <a:latin typeface="Arial" pitchFamily="34" charset="0"/>
          <a:cs typeface="Arial" pitchFamily="34" charset="0"/>
        </a:defRPr>
      </a:lvl5pPr>
      <a:lvl6pPr marL="457200" algn="l" defTabSz="457200" rtl="0" fontAlgn="base">
        <a:spcBef>
          <a:spcPct val="0"/>
        </a:spcBef>
        <a:spcAft>
          <a:spcPct val="0"/>
        </a:spcAft>
        <a:defRPr b="1">
          <a:solidFill>
            <a:srgbClr val="F36403"/>
          </a:solidFill>
          <a:latin typeface="Arial" pitchFamily="34" charset="0"/>
          <a:cs typeface="Arial" pitchFamily="34" charset="0"/>
        </a:defRPr>
      </a:lvl6pPr>
      <a:lvl7pPr marL="914400" algn="l" defTabSz="457200" rtl="0" fontAlgn="base">
        <a:spcBef>
          <a:spcPct val="0"/>
        </a:spcBef>
        <a:spcAft>
          <a:spcPct val="0"/>
        </a:spcAft>
        <a:defRPr b="1">
          <a:solidFill>
            <a:srgbClr val="F36403"/>
          </a:solidFill>
          <a:latin typeface="Arial" pitchFamily="34" charset="0"/>
          <a:cs typeface="Arial" pitchFamily="34" charset="0"/>
        </a:defRPr>
      </a:lvl7pPr>
      <a:lvl8pPr marL="1371600" algn="l" defTabSz="457200" rtl="0" fontAlgn="base">
        <a:spcBef>
          <a:spcPct val="0"/>
        </a:spcBef>
        <a:spcAft>
          <a:spcPct val="0"/>
        </a:spcAft>
        <a:defRPr b="1">
          <a:solidFill>
            <a:srgbClr val="F36403"/>
          </a:solidFill>
          <a:latin typeface="Arial" pitchFamily="34" charset="0"/>
          <a:cs typeface="Arial" pitchFamily="34" charset="0"/>
        </a:defRPr>
      </a:lvl8pPr>
      <a:lvl9pPr marL="1828800" algn="l" defTabSz="457200" rtl="0" fontAlgn="base">
        <a:spcBef>
          <a:spcPct val="0"/>
        </a:spcBef>
        <a:spcAft>
          <a:spcPct val="0"/>
        </a:spcAft>
        <a:defRPr b="1">
          <a:solidFill>
            <a:srgbClr val="F36403"/>
          </a:solidFill>
          <a:latin typeface="Arial" pitchFamily="34" charset="0"/>
          <a:cs typeface="Arial" pitchFamily="34" charset="0"/>
        </a:defRPr>
      </a:lvl9pPr>
    </p:titleStyle>
    <p:bodyStyle>
      <a:lvl1pPr marL="342900" indent="-342900" algn="l" defTabSz="457200" rtl="0" eaLnBrk="0" fontAlgn="base" hangingPunct="0">
        <a:spcBef>
          <a:spcPct val="20000"/>
        </a:spcBef>
        <a:spcAft>
          <a:spcPct val="0"/>
        </a:spcAft>
        <a:buClr>
          <a:srgbClr val="F36403"/>
        </a:buClr>
        <a:buFont typeface="Arial" pitchFamily="34" charset="0"/>
        <a:buChar char="•"/>
        <a:defRPr sz="32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Clr>
          <a:srgbClr val="0E66B1"/>
        </a:buClr>
        <a:buFont typeface="Arial" pitchFamily="34" charset="0"/>
        <a:buChar char="–"/>
        <a:defRPr sz="2800" kern="1200">
          <a:solidFill>
            <a:srgbClr val="404040"/>
          </a:solidFill>
          <a:latin typeface="Arial"/>
          <a:ea typeface="+mn-ea"/>
          <a:cs typeface="Arial"/>
        </a:defRPr>
      </a:lvl2pPr>
      <a:lvl3pPr marL="1143000" indent="-228600" algn="l" defTabSz="457200" rtl="0" eaLnBrk="0" fontAlgn="base" hangingPunct="0">
        <a:spcBef>
          <a:spcPct val="20000"/>
        </a:spcBef>
        <a:spcAft>
          <a:spcPct val="0"/>
        </a:spcAft>
        <a:buClr>
          <a:srgbClr val="0E66B1"/>
        </a:buClr>
        <a:buFont typeface="Arial" pitchFamily="34" charset="0"/>
        <a:buChar char="•"/>
        <a:defRPr sz="2400" kern="1200">
          <a:solidFill>
            <a:srgbClr val="404040"/>
          </a:solidFill>
          <a:latin typeface="Arial"/>
          <a:ea typeface="+mn-ea"/>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404040"/>
          </a:solidFill>
          <a:latin typeface="Arial"/>
          <a:ea typeface="+mn-ea"/>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40404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0.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1.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2.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3.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4.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mlab.co.za/"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5.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6.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C:\Users\AzwilitsheiM\Desktop\DST BRAND MANUAL\PRESENTATION_PICS..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5363" name="TextBox 4"/>
          <p:cNvSpPr txBox="1">
            <a:spLocks noChangeArrowheads="1"/>
          </p:cNvSpPr>
          <p:nvPr/>
        </p:nvSpPr>
        <p:spPr bwMode="auto">
          <a:xfrm>
            <a:off x="0" y="228600"/>
            <a:ext cx="9144000" cy="1077913"/>
          </a:xfrm>
          <a:prstGeom prst="rect">
            <a:avLst/>
          </a:prstGeom>
          <a:noFill/>
          <a:ln w="9525">
            <a:noFill/>
            <a:miter lim="800000"/>
            <a:headEnd/>
            <a:tailEnd/>
          </a:ln>
        </p:spPr>
        <p:txBody>
          <a:bodyPr>
            <a:spAutoFit/>
          </a:bodyPr>
          <a:lstStyle/>
          <a:p>
            <a:pPr algn="ctr"/>
            <a:r>
              <a:rPr lang="en-US" sz="3200" b="1" dirty="0">
                <a:solidFill>
                  <a:srgbClr val="F36403"/>
                </a:solidFill>
              </a:rPr>
              <a:t>DST ANNUAL REPORT PRESENTATION FOR THE 2014/15 FINANCIAL YEAR</a:t>
            </a:r>
          </a:p>
        </p:txBody>
      </p:sp>
      <p:sp>
        <p:nvSpPr>
          <p:cNvPr id="15364" name="TextBox 2"/>
          <p:cNvSpPr txBox="1">
            <a:spLocks noChangeArrowheads="1"/>
          </p:cNvSpPr>
          <p:nvPr/>
        </p:nvSpPr>
        <p:spPr bwMode="auto">
          <a:xfrm>
            <a:off x="5029200" y="4498975"/>
            <a:ext cx="4114800" cy="1446550"/>
          </a:xfrm>
          <a:prstGeom prst="rect">
            <a:avLst/>
          </a:prstGeom>
          <a:noFill/>
          <a:ln w="9525">
            <a:noFill/>
            <a:miter lim="800000"/>
            <a:headEnd/>
            <a:tailEnd/>
          </a:ln>
        </p:spPr>
        <p:txBody>
          <a:bodyPr>
            <a:spAutoFit/>
          </a:bodyPr>
          <a:lstStyle/>
          <a:p>
            <a:pPr marL="0" lvl="3" algn="ctr"/>
            <a:r>
              <a:rPr lang="en-ZA" sz="1200" b="1" dirty="0" smtClean="0">
                <a:solidFill>
                  <a:schemeClr val="bg1"/>
                </a:solidFill>
              </a:rPr>
              <a:t>SELECT  </a:t>
            </a:r>
            <a:r>
              <a:rPr lang="en-ZA" sz="1200" b="1" dirty="0">
                <a:solidFill>
                  <a:schemeClr val="bg1"/>
                </a:solidFill>
              </a:rPr>
              <a:t>COMMITTEE </a:t>
            </a:r>
            <a:r>
              <a:rPr lang="en-ZA" sz="1200" b="1" dirty="0" smtClean="0">
                <a:solidFill>
                  <a:schemeClr val="bg1"/>
                </a:solidFill>
              </a:rPr>
              <a:t> OF </a:t>
            </a:r>
          </a:p>
          <a:p>
            <a:pPr marL="0" lvl="3" algn="ctr"/>
            <a:r>
              <a:rPr lang="en-ZA" sz="1200" b="1" dirty="0" smtClean="0">
                <a:solidFill>
                  <a:schemeClr val="bg1"/>
                </a:solidFill>
              </a:rPr>
              <a:t>COMMUNICATION AND PUBLIC ENTERPRISES</a:t>
            </a:r>
            <a:endParaRPr lang="en-ZA" sz="1200" b="1" dirty="0">
              <a:solidFill>
                <a:schemeClr val="bg1"/>
              </a:solidFill>
            </a:endParaRPr>
          </a:p>
          <a:p>
            <a:pPr marL="0" lvl="3" algn="ctr"/>
            <a:endParaRPr lang="en-ZA" sz="1600" b="1" dirty="0">
              <a:solidFill>
                <a:schemeClr val="bg2"/>
              </a:solidFill>
              <a:latin typeface="Gill Sans MT" pitchFamily="34" charset="0"/>
            </a:endParaRPr>
          </a:p>
          <a:p>
            <a:pPr marL="0" lvl="3"/>
            <a:r>
              <a:rPr lang="en-ZA" sz="1600" b="1" dirty="0">
                <a:solidFill>
                  <a:schemeClr val="bg2"/>
                </a:solidFill>
                <a:latin typeface="Gill Sans MT" pitchFamily="34" charset="0"/>
              </a:rPr>
              <a:t>                      </a:t>
            </a:r>
            <a:r>
              <a:rPr lang="en-ZA" sz="1600" b="1" smtClean="0">
                <a:solidFill>
                  <a:schemeClr val="bg2"/>
                </a:solidFill>
              </a:rPr>
              <a:t>Mr Imraan </a:t>
            </a:r>
            <a:r>
              <a:rPr lang="en-ZA" sz="1600" b="1" dirty="0" smtClean="0">
                <a:solidFill>
                  <a:schemeClr val="bg2"/>
                </a:solidFill>
              </a:rPr>
              <a:t>Patel</a:t>
            </a:r>
            <a:endParaRPr lang="en-ZA" sz="1600" b="1" dirty="0">
              <a:solidFill>
                <a:schemeClr val="bg2"/>
              </a:solidFill>
            </a:endParaRPr>
          </a:p>
          <a:p>
            <a:r>
              <a:rPr lang="en-ZA" sz="1600" b="1" dirty="0">
                <a:solidFill>
                  <a:schemeClr val="bg2"/>
                </a:solidFill>
              </a:rPr>
              <a:t>                      </a:t>
            </a:r>
            <a:r>
              <a:rPr lang="en-ZA" sz="1600" b="1" dirty="0" smtClean="0">
                <a:solidFill>
                  <a:schemeClr val="bg2"/>
                </a:solidFill>
              </a:rPr>
              <a:t>04 November </a:t>
            </a:r>
            <a:r>
              <a:rPr lang="en-ZA" sz="1600" b="1" dirty="0">
                <a:solidFill>
                  <a:schemeClr val="bg2"/>
                </a:solidFill>
              </a:rPr>
              <a:t>2015</a:t>
            </a:r>
          </a:p>
          <a:p>
            <a:pPr algn="r"/>
            <a:endParaRPr lang="en-GB" sz="1600" b="1" dirty="0">
              <a:solidFill>
                <a:schemeClr val="bg2"/>
              </a:solidFill>
              <a:latin typeface="Gill Sans MT"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Elke-HP\Documents\Jobs\Stock images\Science &amp; technology\shutterstock_64056481.jpg"/>
          <p:cNvPicPr>
            <a:picLocks noChangeAspect="1" noChangeArrowheads="1"/>
          </p:cNvPicPr>
          <p:nvPr/>
        </p:nvPicPr>
        <p:blipFill>
          <a:blip r:embed="rId2"/>
          <a:srcRect t="403" b="12628"/>
          <a:stretch>
            <a:fillRect/>
          </a:stretch>
        </p:blipFill>
        <p:spPr bwMode="auto">
          <a:xfrm>
            <a:off x="0" y="1012825"/>
            <a:ext cx="9144000" cy="4968875"/>
          </a:xfrm>
          <a:prstGeom prst="rect">
            <a:avLst/>
          </a:prstGeom>
          <a:noFill/>
          <a:ln w="9525">
            <a:noFill/>
            <a:miter lim="800000"/>
            <a:headEnd/>
            <a:tailEnd/>
          </a:ln>
        </p:spPr>
      </p:pic>
      <p:sp>
        <p:nvSpPr>
          <p:cNvPr id="24579" name="Rectangle 6"/>
          <p:cNvSpPr>
            <a:spLocks noGrp="1" noChangeArrowheads="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US" dirty="0" smtClean="0">
              <a:latin typeface="Gill Sans MT" pitchFamily="34" charset="0"/>
              <a:cs typeface="Arial" pitchFamily="34" charset="0"/>
            </a:endParaRPr>
          </a:p>
          <a:p>
            <a:pPr fontAlgn="base">
              <a:spcBef>
                <a:spcPct val="0"/>
              </a:spcBef>
              <a:spcAft>
                <a:spcPct val="0"/>
              </a:spcAft>
            </a:pPr>
            <a:endParaRPr lang="en-US" dirty="0" smtClean="0">
              <a:latin typeface="Gill Sans MT" pitchFamily="34" charset="0"/>
              <a:cs typeface="Arial" pitchFamily="34" charset="0"/>
            </a:endParaRPr>
          </a:p>
          <a:p>
            <a:pPr fontAlgn="base">
              <a:spcBef>
                <a:spcPct val="0"/>
              </a:spcBef>
              <a:spcAft>
                <a:spcPct val="0"/>
              </a:spcAft>
            </a:pPr>
            <a:fld id="{9D38FA89-9627-4083-B912-18BFE3D78966}" type="slidenum">
              <a:rPr lang="en-US" smtClean="0">
                <a:latin typeface="Gill Sans MT" pitchFamily="34" charset="0"/>
                <a:cs typeface="Arial" pitchFamily="34" charset="0"/>
              </a:rPr>
              <a:pPr fontAlgn="base">
                <a:spcBef>
                  <a:spcPct val="0"/>
                </a:spcBef>
                <a:spcAft>
                  <a:spcPct val="0"/>
                </a:spcAft>
              </a:pPr>
              <a:t>10</a:t>
            </a:fld>
            <a:endParaRPr lang="en-US" dirty="0" smtClean="0">
              <a:latin typeface="Gill Sans MT" pitchFamily="34" charset="0"/>
              <a:cs typeface="Arial" pitchFamily="34" charset="0"/>
            </a:endParaRPr>
          </a:p>
        </p:txBody>
      </p:sp>
      <p:sp>
        <p:nvSpPr>
          <p:cNvPr id="7" name="Date Placeholder 6"/>
          <p:cNvSpPr>
            <a:spLocks noGrp="1"/>
          </p:cNvSpPr>
          <p:nvPr>
            <p:ph type="dt" sz="quarter" idx="10"/>
          </p:nvPr>
        </p:nvSpPr>
        <p:spPr/>
        <p:txBody>
          <a:bodyPr/>
          <a:lstStyle/>
          <a:p>
            <a:pPr>
              <a:defRPr/>
            </a:pPr>
            <a:fld id="{D481953D-1701-4C9C-A0B1-7027E1F9B472}" type="datetime1">
              <a:rPr lang="en-US" smtClean="0"/>
              <a:pPr>
                <a:defRPr/>
              </a:pPr>
              <a:t>11/3/2015</a:t>
            </a:fld>
            <a:endParaRPr lang="en-US" dirty="0"/>
          </a:p>
        </p:txBody>
      </p:sp>
      <p:graphicFrame>
        <p:nvGraphicFramePr>
          <p:cNvPr id="12" name="Diagram 11"/>
          <p:cNvGraphicFramePr/>
          <p:nvPr/>
        </p:nvGraphicFramePr>
        <p:xfrm>
          <a:off x="533400" y="1397000"/>
          <a:ext cx="8077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8"/>
          <p:cNvSpPr>
            <a:spLocks/>
          </p:cNvSpPr>
          <p:nvPr/>
        </p:nvSpPr>
        <p:spPr bwMode="auto">
          <a:xfrm>
            <a:off x="2209800" y="328613"/>
            <a:ext cx="6094413" cy="4016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r>
              <a:rPr lang="en-US" sz="3600" b="1" dirty="0">
                <a:solidFill>
                  <a:srgbClr val="FFFFFF"/>
                </a:solidFill>
                <a:sym typeface="Helvetica Neue"/>
              </a:rPr>
              <a:t>DST PROGRAMMES</a:t>
            </a:r>
            <a:endParaRPr lang="en-US" sz="3200" dirty="0"/>
          </a:p>
        </p:txBody>
      </p:sp>
      <p:sp>
        <p:nvSpPr>
          <p:cNvPr id="25603" name="Slide Number Placeholder 39"/>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5FE6B22-6395-4705-A6F0-A90944B2D9EB}" type="slidenum">
              <a:rPr lang="en-US" smtClean="0">
                <a:latin typeface="Gill Sans MT" pitchFamily="34" charset="0"/>
                <a:cs typeface="Arial" pitchFamily="34" charset="0"/>
              </a:rPr>
              <a:pPr fontAlgn="base">
                <a:spcBef>
                  <a:spcPct val="0"/>
                </a:spcBef>
                <a:spcAft>
                  <a:spcPct val="0"/>
                </a:spcAft>
              </a:pPr>
              <a:t>11</a:t>
            </a:fld>
            <a:endParaRPr lang="en-US" dirty="0" smtClean="0">
              <a:latin typeface="Gill Sans MT" pitchFamily="34" charset="0"/>
              <a:cs typeface="Arial" pitchFamily="34" charset="0"/>
            </a:endParaRPr>
          </a:p>
        </p:txBody>
      </p:sp>
      <p:sp>
        <p:nvSpPr>
          <p:cNvPr id="29" name="Date Placeholder 28"/>
          <p:cNvSpPr>
            <a:spLocks noGrp="1"/>
          </p:cNvSpPr>
          <p:nvPr>
            <p:ph type="dt" sz="quarter" idx="10"/>
          </p:nvPr>
        </p:nvSpPr>
        <p:spPr/>
        <p:txBody>
          <a:bodyPr/>
          <a:lstStyle/>
          <a:p>
            <a:pPr>
              <a:defRPr/>
            </a:pPr>
            <a:fld id="{BCCF833C-24B2-443E-9302-C86EA3AAD675}" type="datetime1">
              <a:rPr lang="en-US"/>
              <a:pPr>
                <a:defRPr/>
              </a:pPr>
              <a:t>11/3/2015</a:t>
            </a:fld>
            <a:endParaRPr lang="en-US" dirty="0"/>
          </a:p>
        </p:txBody>
      </p:sp>
      <p:graphicFrame>
        <p:nvGraphicFramePr>
          <p:cNvPr id="2" name="Diagram 1"/>
          <p:cNvGraphicFramePr/>
          <p:nvPr/>
        </p:nvGraphicFramePr>
        <p:xfrm>
          <a:off x="1524000" y="1143000"/>
          <a:ext cx="60960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ZA" sz="2400" dirty="0" smtClean="0">
                <a:solidFill>
                  <a:schemeClr val="tx1"/>
                </a:solidFill>
                <a:latin typeface="Arial" pitchFamily="34" charset="0"/>
                <a:cs typeface="Arial" pitchFamily="34" charset="0"/>
              </a:rPr>
              <a:t>PURPOSE</a:t>
            </a:r>
            <a:endParaRPr lang="en-GB" sz="2400" dirty="0" smtClean="0">
              <a:solidFill>
                <a:schemeClr val="tx1"/>
              </a:solidFill>
              <a:latin typeface="Arial" pitchFamily="34" charset="0"/>
              <a:cs typeface="Arial" pitchFamily="34" charset="0"/>
            </a:endParaRPr>
          </a:p>
        </p:txBody>
      </p:sp>
      <p:sp>
        <p:nvSpPr>
          <p:cNvPr id="26627" name="Content Placeholder 2"/>
          <p:cNvSpPr>
            <a:spLocks noGrp="1"/>
          </p:cNvSpPr>
          <p:nvPr>
            <p:ph idx="1"/>
          </p:nvPr>
        </p:nvSpPr>
        <p:spPr>
          <a:xfrm>
            <a:off x="457200" y="1773238"/>
            <a:ext cx="8229600" cy="3662362"/>
          </a:xfrm>
        </p:spPr>
        <p:txBody>
          <a:bodyPr/>
          <a:lstStyle/>
          <a:p>
            <a:pPr eaLnBrk="1" hangingPunct="1"/>
            <a:r>
              <a:rPr lang="en-GB" sz="2000" dirty="0" smtClean="0">
                <a:latin typeface="Arial" pitchFamily="34" charset="0"/>
                <a:cs typeface="Arial" pitchFamily="34" charset="0"/>
              </a:rPr>
              <a:t>To conduct the overall management and administration of the      Department. </a:t>
            </a:r>
          </a:p>
          <a:p>
            <a:pPr eaLnBrk="1" hangingPunct="1">
              <a:buFont typeface="Wingdings" pitchFamily="2" charset="2"/>
              <a:buChar char="q"/>
            </a:pPr>
            <a:endParaRPr lang="en-GB" sz="2000" dirty="0" smtClean="0">
              <a:latin typeface="Gill Sans MT" pitchFamily="34" charset="0"/>
              <a:cs typeface="Arial" pitchFamily="34" charset="0"/>
            </a:endParaRPr>
          </a:p>
          <a:p>
            <a:pPr eaLnBrk="1" hangingPunct="1">
              <a:buFont typeface="Wingdings" pitchFamily="2" charset="2"/>
              <a:buChar char="q"/>
            </a:pPr>
            <a:endParaRPr lang="en-GB" sz="2000" dirty="0" smtClean="0">
              <a:latin typeface="Gill Sans MT" pitchFamily="34" charset="0"/>
              <a:cs typeface="Arial" pitchFamily="34" charset="0"/>
            </a:endParaRPr>
          </a:p>
          <a:p>
            <a:pPr eaLnBrk="1" hangingPunct="1">
              <a:buFont typeface="Wingdings" pitchFamily="2" charset="2"/>
              <a:buChar char="q"/>
            </a:pPr>
            <a:endParaRPr lang="en-GB" sz="2000" dirty="0" smtClean="0">
              <a:latin typeface="Gill Sans MT" pitchFamily="34" charset="0"/>
              <a:cs typeface="Arial" pitchFamily="34" charset="0"/>
            </a:endParaRPr>
          </a:p>
        </p:txBody>
      </p:sp>
      <p:sp>
        <p:nvSpPr>
          <p:cNvPr id="26628"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7F63AF-440F-43E0-952B-4546D77B94F7}" type="slidenum">
              <a:rPr lang="en-US" smtClean="0">
                <a:latin typeface="Gill Sans MT" pitchFamily="34" charset="0"/>
                <a:cs typeface="Arial" pitchFamily="34" charset="0"/>
              </a:rPr>
              <a:pPr fontAlgn="base">
                <a:spcBef>
                  <a:spcPct val="0"/>
                </a:spcBef>
                <a:spcAft>
                  <a:spcPct val="0"/>
                </a:spcAft>
              </a:pPr>
              <a:t>12</a:t>
            </a:fld>
            <a:endParaRPr lang="en-US" dirty="0" smtClean="0">
              <a:latin typeface="Gill Sans MT" pitchFamily="34" charset="0"/>
              <a:cs typeface="Arial" pitchFamily="34" charset="0"/>
            </a:endParaRPr>
          </a:p>
        </p:txBody>
      </p:sp>
      <p:sp>
        <p:nvSpPr>
          <p:cNvPr id="26629" name="AutoShape 8"/>
          <p:cNvSpPr>
            <a:spLocks/>
          </p:cNvSpPr>
          <p:nvPr/>
        </p:nvSpPr>
        <p:spPr bwMode="auto">
          <a:xfrm>
            <a:off x="2532063" y="328613"/>
            <a:ext cx="6230937" cy="4016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r>
              <a:rPr lang="en-US" sz="3200" b="1" dirty="0">
                <a:solidFill>
                  <a:schemeClr val="bg1"/>
                </a:solidFill>
                <a:sym typeface="Helvetica Neue"/>
              </a:rPr>
              <a:t>PROGRAMME 1: Administration</a:t>
            </a:r>
            <a:endParaRPr lang="en-US" sz="3200" dirty="0">
              <a:solidFill>
                <a:schemeClr val="bg1"/>
              </a:solidFill>
            </a:endParaRPr>
          </a:p>
        </p:txBody>
      </p:sp>
      <p:pic>
        <p:nvPicPr>
          <p:cNvPr id="26630" name="Picture 5" descr="AGSA-Logo.png"/>
          <p:cNvPicPr>
            <a:picLocks noChangeAspect="1"/>
          </p:cNvPicPr>
          <p:nvPr/>
        </p:nvPicPr>
        <p:blipFill>
          <a:blip r:embed="rId2"/>
          <a:srcRect/>
          <a:stretch>
            <a:fillRect/>
          </a:stretch>
        </p:blipFill>
        <p:spPr bwMode="auto">
          <a:xfrm>
            <a:off x="850900" y="3905250"/>
            <a:ext cx="3543300" cy="954088"/>
          </a:xfrm>
          <a:prstGeom prst="rect">
            <a:avLst/>
          </a:prstGeom>
          <a:noFill/>
          <a:ln w="9525">
            <a:noFill/>
            <a:miter lim="800000"/>
            <a:headEnd/>
            <a:tailEnd/>
          </a:ln>
        </p:spPr>
      </p:pic>
      <p:pic>
        <p:nvPicPr>
          <p:cNvPr id="26631" name="Picture 2" descr="C:\Users\Sompisin\Pictures\NT.jpg"/>
          <p:cNvPicPr>
            <a:picLocks noChangeAspect="1" noChangeArrowheads="1"/>
          </p:cNvPicPr>
          <p:nvPr/>
        </p:nvPicPr>
        <p:blipFill>
          <a:blip r:embed="rId3"/>
          <a:srcRect l="9799" t="18864" b="17482"/>
          <a:stretch>
            <a:fillRect/>
          </a:stretch>
        </p:blipFill>
        <p:spPr bwMode="auto">
          <a:xfrm>
            <a:off x="838200" y="2667000"/>
            <a:ext cx="2057400" cy="944563"/>
          </a:xfrm>
          <a:prstGeom prst="rect">
            <a:avLst/>
          </a:prstGeom>
          <a:noFill/>
          <a:ln w="9525">
            <a:noFill/>
            <a:miter lim="800000"/>
            <a:headEnd/>
            <a:tailEnd/>
          </a:ln>
        </p:spPr>
      </p:pic>
      <p:pic>
        <p:nvPicPr>
          <p:cNvPr id="26632" name="Picture 3" descr="C:\Users\Sompisin\Pictures\DPME.jpg"/>
          <p:cNvPicPr>
            <a:picLocks noChangeAspect="1" noChangeArrowheads="1"/>
          </p:cNvPicPr>
          <p:nvPr/>
        </p:nvPicPr>
        <p:blipFill>
          <a:blip r:embed="rId4"/>
          <a:srcRect/>
          <a:stretch>
            <a:fillRect/>
          </a:stretch>
        </p:blipFill>
        <p:spPr bwMode="auto">
          <a:xfrm>
            <a:off x="3200400" y="2667000"/>
            <a:ext cx="2387600" cy="889000"/>
          </a:xfrm>
          <a:prstGeom prst="rect">
            <a:avLst/>
          </a:prstGeom>
          <a:noFill/>
          <a:ln w="9525">
            <a:noFill/>
            <a:miter lim="800000"/>
            <a:headEnd/>
            <a:tailEnd/>
          </a:ln>
        </p:spPr>
      </p:pic>
      <p:sp>
        <p:nvSpPr>
          <p:cNvPr id="9" name="Date Placeholder 8"/>
          <p:cNvSpPr>
            <a:spLocks noGrp="1"/>
          </p:cNvSpPr>
          <p:nvPr>
            <p:ph type="dt" sz="quarter" idx="10"/>
          </p:nvPr>
        </p:nvSpPr>
        <p:spPr/>
        <p:txBody>
          <a:bodyPr/>
          <a:lstStyle/>
          <a:p>
            <a:pPr>
              <a:defRPr/>
            </a:pPr>
            <a:fld id="{FBE1267C-6415-4986-96DE-FF9F8F93B8FE}" type="datetime1">
              <a:rPr lang="en-US"/>
              <a:pPr>
                <a:defRPr/>
              </a:pPr>
              <a:t>11/3/2015</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ZA" sz="2400" dirty="0" smtClean="0">
                <a:solidFill>
                  <a:schemeClr val="tx1"/>
                </a:solidFill>
                <a:latin typeface="Arial" pitchFamily="34" charset="0"/>
                <a:cs typeface="Arial" pitchFamily="34" charset="0"/>
              </a:rPr>
              <a:t>PURPOSE</a:t>
            </a:r>
            <a:endParaRPr lang="en-GB" sz="2400" dirty="0" smtClean="0">
              <a:solidFill>
                <a:schemeClr val="tx1"/>
              </a:solidFill>
              <a:latin typeface="Arial" pitchFamily="34" charset="0"/>
              <a:cs typeface="Arial" pitchFamily="34" charset="0"/>
            </a:endParaRPr>
          </a:p>
        </p:txBody>
      </p:sp>
      <p:sp>
        <p:nvSpPr>
          <p:cNvPr id="3" name="Content Placeholder 2"/>
          <p:cNvSpPr>
            <a:spLocks noGrp="1"/>
          </p:cNvSpPr>
          <p:nvPr>
            <p:ph idx="1"/>
          </p:nvPr>
        </p:nvSpPr>
        <p:spPr>
          <a:xfrm>
            <a:off x="457200" y="1773238"/>
            <a:ext cx="8229600" cy="3662362"/>
          </a:xfrm>
        </p:spPr>
        <p:txBody>
          <a:bodyPr rtlCol="0">
            <a:noAutofit/>
          </a:bodyPr>
          <a:lstStyle/>
          <a:p>
            <a:pPr eaLnBrk="1" fontAlgn="auto" hangingPunct="1">
              <a:spcAft>
                <a:spcPts val="0"/>
              </a:spcAft>
              <a:defRPr/>
            </a:pPr>
            <a:r>
              <a:rPr lang="en-US" sz="2000" dirty="0" smtClean="0">
                <a:latin typeface="Arial" pitchFamily="34" charset="0"/>
                <a:cs typeface="Arial" pitchFamily="34" charset="0"/>
              </a:rPr>
              <a:t>To enable research and development in strategic and emerging focus areas that promotes the realisation of commercial products, processes and services from R&amp;D outputs; through the implementation of enabling  policy instruments.</a:t>
            </a:r>
          </a:p>
          <a:p>
            <a:pPr marL="0" indent="0" eaLnBrk="1" fontAlgn="auto" hangingPunct="1">
              <a:spcAft>
                <a:spcPts val="0"/>
              </a:spcAft>
              <a:buFont typeface="Arial"/>
              <a:buNone/>
              <a:defRPr/>
            </a:pPr>
            <a:r>
              <a:rPr lang="en-US" sz="2000" dirty="0" smtClean="0">
                <a:latin typeface="Gill Sans MT"/>
                <a:cs typeface="Gill Sans MT"/>
              </a:rPr>
              <a:t> </a:t>
            </a:r>
            <a:endParaRPr lang="en-GB" sz="2000" dirty="0" smtClean="0">
              <a:latin typeface="Gill Sans MT"/>
              <a:cs typeface="Gill Sans MT"/>
            </a:endParaRPr>
          </a:p>
          <a:p>
            <a:pPr eaLnBrk="1" fontAlgn="auto" hangingPunct="1">
              <a:spcAft>
                <a:spcPts val="0"/>
              </a:spcAft>
              <a:buFont typeface="Wingdings" charset="2"/>
              <a:buChar char="q"/>
              <a:defRPr/>
            </a:pPr>
            <a:endParaRPr lang="en-GB" sz="2000" dirty="0">
              <a:latin typeface="Gill Sans MT"/>
              <a:cs typeface="Gill Sans MT"/>
            </a:endParaRPr>
          </a:p>
        </p:txBody>
      </p:sp>
      <p:sp>
        <p:nvSpPr>
          <p:cNvPr id="27652"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6B5CB3-F6AF-4881-B448-0827ACB5EC87}" type="slidenum">
              <a:rPr lang="en-US" smtClean="0">
                <a:latin typeface="Gill Sans MT" pitchFamily="34" charset="0"/>
                <a:cs typeface="Arial" pitchFamily="34" charset="0"/>
              </a:rPr>
              <a:pPr fontAlgn="base">
                <a:spcBef>
                  <a:spcPct val="0"/>
                </a:spcBef>
                <a:spcAft>
                  <a:spcPct val="0"/>
                </a:spcAft>
              </a:pPr>
              <a:t>13</a:t>
            </a:fld>
            <a:endParaRPr lang="en-US" dirty="0" smtClean="0">
              <a:latin typeface="Gill Sans MT" pitchFamily="34" charset="0"/>
              <a:cs typeface="Arial" pitchFamily="34" charset="0"/>
            </a:endParaRPr>
          </a:p>
        </p:txBody>
      </p:sp>
      <p:sp>
        <p:nvSpPr>
          <p:cNvPr id="27653" name="AutoShape 8"/>
          <p:cNvSpPr>
            <a:spLocks/>
          </p:cNvSpPr>
          <p:nvPr/>
        </p:nvSpPr>
        <p:spPr bwMode="auto">
          <a:xfrm>
            <a:off x="2532063" y="328613"/>
            <a:ext cx="6459537" cy="4016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r>
              <a:rPr lang="en-US" sz="3200" b="1" dirty="0">
                <a:solidFill>
                  <a:schemeClr val="bg1"/>
                </a:solidFill>
                <a:sym typeface="Helvetica Neue"/>
              </a:rPr>
              <a:t>PROGRAMME  2: Technology Innovation</a:t>
            </a:r>
            <a:endParaRPr lang="en-US" sz="3200" dirty="0">
              <a:solidFill>
                <a:schemeClr val="bg1"/>
              </a:solidFill>
            </a:endParaRPr>
          </a:p>
        </p:txBody>
      </p:sp>
      <p:sp>
        <p:nvSpPr>
          <p:cNvPr id="7" name="Date Placeholder 6"/>
          <p:cNvSpPr>
            <a:spLocks noGrp="1"/>
          </p:cNvSpPr>
          <p:nvPr>
            <p:ph type="dt" sz="quarter" idx="10"/>
          </p:nvPr>
        </p:nvSpPr>
        <p:spPr/>
        <p:txBody>
          <a:bodyPr/>
          <a:lstStyle/>
          <a:p>
            <a:pPr>
              <a:defRPr/>
            </a:pPr>
            <a:fld id="{C650221A-5BA5-4C27-AC7F-7E4157AB3133}" type="datetime1">
              <a:rPr lang="en-US"/>
              <a:pPr>
                <a:defRPr/>
              </a:pPr>
              <a:t>11/3/2015</a:t>
            </a:fld>
            <a:endParaRPr lang="en-US" dirty="0"/>
          </a:p>
        </p:txBody>
      </p:sp>
      <p:pic>
        <p:nvPicPr>
          <p:cNvPr id="24583" name="Picture 8" descr="C:\Users\AzwilitsheiM\Desktop\PRESENTATION PICS\PROGRAMME 2\cofimbvB hydrogen 2_1919] [7b][1].jpg"/>
          <p:cNvPicPr>
            <a:picLocks noChangeAspect="1" noChangeArrowheads="1"/>
          </p:cNvPicPr>
          <p:nvPr/>
        </p:nvPicPr>
        <p:blipFill>
          <a:blip r:embed="rId2"/>
          <a:srcRect/>
          <a:stretch>
            <a:fillRect/>
          </a:stretch>
        </p:blipFill>
        <p:spPr bwMode="auto">
          <a:xfrm>
            <a:off x="914401" y="3215217"/>
            <a:ext cx="2996044" cy="2423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584" name="Picture 9" descr="C:\Users\AzwilitsheiM\AppData\Local\Microsoft\Windows\Temporary Internet Files\Content.Outlook\800H8X6E\FMG (9).jpg"/>
          <p:cNvPicPr>
            <a:picLocks noChangeAspect="1" noChangeArrowheads="1"/>
          </p:cNvPicPr>
          <p:nvPr/>
        </p:nvPicPr>
        <p:blipFill>
          <a:blip r:embed="rId3"/>
          <a:srcRect/>
          <a:stretch>
            <a:fillRect/>
          </a:stretch>
        </p:blipFill>
        <p:spPr bwMode="auto">
          <a:xfrm>
            <a:off x="4114800" y="3200400"/>
            <a:ext cx="3635375" cy="2423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ZA" sz="2400" dirty="0" smtClean="0">
                <a:solidFill>
                  <a:schemeClr val="tx1"/>
                </a:solidFill>
                <a:latin typeface="Arial" pitchFamily="34" charset="0"/>
                <a:cs typeface="Arial" pitchFamily="34" charset="0"/>
              </a:rPr>
              <a:t>PURPOSE</a:t>
            </a:r>
            <a:endParaRPr lang="en-GB" sz="2400" dirty="0" smtClean="0">
              <a:solidFill>
                <a:schemeClr val="tx1"/>
              </a:solidFill>
              <a:latin typeface="Arial" pitchFamily="34" charset="0"/>
              <a:cs typeface="Arial" pitchFamily="34" charset="0"/>
            </a:endParaRPr>
          </a:p>
        </p:txBody>
      </p:sp>
      <p:sp>
        <p:nvSpPr>
          <p:cNvPr id="3" name="Content Placeholder 2"/>
          <p:cNvSpPr>
            <a:spLocks noGrp="1"/>
          </p:cNvSpPr>
          <p:nvPr>
            <p:ph idx="1"/>
          </p:nvPr>
        </p:nvSpPr>
        <p:spPr>
          <a:xfrm>
            <a:off x="457200" y="1773238"/>
            <a:ext cx="8229600" cy="2341562"/>
          </a:xfrm>
        </p:spPr>
        <p:txBody>
          <a:bodyPr rtlCol="0">
            <a:noAutofit/>
          </a:bodyPr>
          <a:lstStyle/>
          <a:p>
            <a:pPr eaLnBrk="1" fontAlgn="auto" hangingPunct="1">
              <a:spcAft>
                <a:spcPts val="0"/>
              </a:spcAft>
              <a:defRPr/>
            </a:pPr>
            <a:r>
              <a:rPr lang="en-US" sz="2000" dirty="0" smtClean="0">
                <a:latin typeface="Arial" pitchFamily="34" charset="0"/>
                <a:cs typeface="Arial" pitchFamily="34" charset="0"/>
              </a:rPr>
              <a:t>This Programme aims to strategically develop, promote and manage international relationships, opportunities and S&amp;T agreements that strengthen the NSI and enable an exchange of knowledge, capacity and resources between South Africa and its regional and international partners</a:t>
            </a:r>
            <a:r>
              <a:rPr lang="en-US" sz="2000" dirty="0" smtClean="0">
                <a:latin typeface="Gill Sans MT"/>
                <a:cs typeface="Gill Sans MT"/>
              </a:rPr>
              <a:t>.</a:t>
            </a:r>
          </a:p>
          <a:p>
            <a:pPr marL="355600" indent="-355600" eaLnBrk="1" fontAlgn="auto" hangingPunct="1">
              <a:spcAft>
                <a:spcPts val="0"/>
              </a:spcAft>
              <a:buFont typeface="Arial"/>
              <a:buNone/>
              <a:defRPr/>
            </a:pPr>
            <a:endParaRPr lang="en-GB" sz="2000" dirty="0" smtClean="0">
              <a:latin typeface="Gill Sans MT"/>
              <a:cs typeface="Gill Sans MT"/>
            </a:endParaRPr>
          </a:p>
          <a:p>
            <a:pPr eaLnBrk="1" fontAlgn="auto" hangingPunct="1">
              <a:spcAft>
                <a:spcPts val="0"/>
              </a:spcAft>
              <a:buFont typeface="Wingdings" charset="2"/>
              <a:buChar char="q"/>
              <a:defRPr/>
            </a:pPr>
            <a:endParaRPr lang="en-GB" sz="2000" dirty="0">
              <a:latin typeface="Gill Sans MT"/>
              <a:cs typeface="Gill Sans MT"/>
            </a:endParaRPr>
          </a:p>
        </p:txBody>
      </p:sp>
      <p:sp>
        <p:nvSpPr>
          <p:cNvPr id="28676"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4C5203-BFFE-44D6-BFAC-C6C710916D22}" type="slidenum">
              <a:rPr lang="en-US" smtClean="0">
                <a:latin typeface="Gill Sans MT" pitchFamily="34" charset="0"/>
                <a:cs typeface="Arial" pitchFamily="34" charset="0"/>
              </a:rPr>
              <a:pPr fontAlgn="base">
                <a:spcBef>
                  <a:spcPct val="0"/>
                </a:spcBef>
                <a:spcAft>
                  <a:spcPct val="0"/>
                </a:spcAft>
              </a:pPr>
              <a:t>14</a:t>
            </a:fld>
            <a:endParaRPr lang="en-US" dirty="0" smtClean="0">
              <a:latin typeface="Gill Sans MT" pitchFamily="34" charset="0"/>
              <a:cs typeface="Arial" pitchFamily="34" charset="0"/>
            </a:endParaRPr>
          </a:p>
        </p:txBody>
      </p:sp>
      <p:sp>
        <p:nvSpPr>
          <p:cNvPr id="28677" name="AutoShape 8"/>
          <p:cNvSpPr>
            <a:spLocks/>
          </p:cNvSpPr>
          <p:nvPr/>
        </p:nvSpPr>
        <p:spPr bwMode="auto">
          <a:xfrm>
            <a:off x="2532063" y="328613"/>
            <a:ext cx="6611937" cy="4016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r>
              <a:rPr lang="en-US" sz="3200" b="1" dirty="0">
                <a:solidFill>
                  <a:schemeClr val="bg1"/>
                </a:solidFill>
                <a:sym typeface="Helvetica Neue"/>
              </a:rPr>
              <a:t>PROGRAMME  3: International Cooperation and Resources</a:t>
            </a:r>
            <a:endParaRPr lang="en-US" sz="3200" dirty="0">
              <a:solidFill>
                <a:schemeClr val="bg1"/>
              </a:solidFill>
            </a:endParaRPr>
          </a:p>
        </p:txBody>
      </p:sp>
      <p:sp>
        <p:nvSpPr>
          <p:cNvPr id="9" name="Date Placeholder 8"/>
          <p:cNvSpPr>
            <a:spLocks noGrp="1"/>
          </p:cNvSpPr>
          <p:nvPr>
            <p:ph type="dt" sz="quarter" idx="10"/>
          </p:nvPr>
        </p:nvSpPr>
        <p:spPr/>
        <p:txBody>
          <a:bodyPr/>
          <a:lstStyle/>
          <a:p>
            <a:pPr>
              <a:defRPr/>
            </a:pPr>
            <a:fld id="{E4C50E9B-89FB-45E5-8735-7671B5F4062B}" type="datetime1">
              <a:rPr lang="en-US"/>
              <a:pPr>
                <a:defRPr/>
              </a:pPr>
              <a:t>11/3/2015</a:t>
            </a:fld>
            <a:endParaRPr lang="en-US" dirty="0"/>
          </a:p>
        </p:txBody>
      </p:sp>
      <p:pic>
        <p:nvPicPr>
          <p:cNvPr id="25607" name="Picture 9" descr="C:\Users\AzwilitsheiM\Desktop\PRESENTATION PICS\Programme 3\IMG_7569.JPG"/>
          <p:cNvPicPr>
            <a:picLocks noChangeAspect="1" noChangeArrowheads="1"/>
          </p:cNvPicPr>
          <p:nvPr/>
        </p:nvPicPr>
        <p:blipFill>
          <a:blip r:embed="rId2"/>
          <a:srcRect/>
          <a:stretch>
            <a:fillRect/>
          </a:stretch>
        </p:blipFill>
        <p:spPr bwMode="auto">
          <a:xfrm>
            <a:off x="3962400" y="3217843"/>
            <a:ext cx="3899882" cy="2598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ZA" sz="2400" dirty="0" smtClean="0">
                <a:solidFill>
                  <a:schemeClr val="tx1"/>
                </a:solidFill>
                <a:latin typeface="Arial" pitchFamily="34" charset="0"/>
                <a:cs typeface="Arial" pitchFamily="34" charset="0"/>
              </a:rPr>
              <a:t>PURPOSE</a:t>
            </a:r>
            <a:endParaRPr lang="en-GB" sz="2400" dirty="0" smtClean="0">
              <a:solidFill>
                <a:schemeClr val="tx1"/>
              </a:solidFill>
              <a:latin typeface="Arial" pitchFamily="34" charset="0"/>
              <a:cs typeface="Arial" pitchFamily="34" charset="0"/>
            </a:endParaRPr>
          </a:p>
        </p:txBody>
      </p:sp>
      <p:sp>
        <p:nvSpPr>
          <p:cNvPr id="29699" name="Content Placeholder 2"/>
          <p:cNvSpPr>
            <a:spLocks noGrp="1"/>
          </p:cNvSpPr>
          <p:nvPr>
            <p:ph idx="1"/>
          </p:nvPr>
        </p:nvSpPr>
        <p:spPr>
          <a:xfrm>
            <a:off x="457200" y="1700213"/>
            <a:ext cx="8229600" cy="3662362"/>
          </a:xfrm>
        </p:spPr>
        <p:txBody>
          <a:bodyPr/>
          <a:lstStyle/>
          <a:p>
            <a:pPr eaLnBrk="1" hangingPunct="1"/>
            <a:r>
              <a:rPr lang="en-US" sz="2000" dirty="0" smtClean="0">
                <a:latin typeface="Arial" pitchFamily="34" charset="0"/>
                <a:cs typeface="Arial" pitchFamily="34" charset="0"/>
              </a:rPr>
              <a:t>To provide an enabling environment for research and knowledge production that promotes strategic development of basic sciences and priority science areas, through science promotion, human capital development, the provision of research infrastructure and relevant research support in pursuit of South Africa’s transition to a knowledge economy.</a:t>
            </a:r>
            <a:endParaRPr lang="en-GB" sz="2000" dirty="0" smtClean="0">
              <a:latin typeface="Arial" pitchFamily="34" charset="0"/>
              <a:cs typeface="Arial" pitchFamily="34" charset="0"/>
            </a:endParaRPr>
          </a:p>
          <a:p>
            <a:pPr eaLnBrk="1" hangingPunct="1">
              <a:buFont typeface="Wingdings" pitchFamily="2" charset="2"/>
              <a:buChar char="q"/>
            </a:pPr>
            <a:endParaRPr lang="en-GB" sz="2000" b="1" dirty="0" smtClean="0">
              <a:latin typeface="Gill Sans MT" pitchFamily="34" charset="0"/>
              <a:cs typeface="Arial" pitchFamily="34" charset="0"/>
            </a:endParaRPr>
          </a:p>
          <a:p>
            <a:pPr eaLnBrk="1" hangingPunct="1">
              <a:buFont typeface="Wingdings" pitchFamily="2" charset="2"/>
              <a:buChar char="q"/>
            </a:pPr>
            <a:endParaRPr lang="en-GB" sz="2000" b="1" dirty="0" smtClean="0">
              <a:latin typeface="Gill Sans MT" pitchFamily="34" charset="0"/>
              <a:cs typeface="Arial" pitchFamily="34" charset="0"/>
            </a:endParaRPr>
          </a:p>
          <a:p>
            <a:pPr eaLnBrk="1" hangingPunct="1">
              <a:buFont typeface="Wingdings" pitchFamily="2" charset="2"/>
              <a:buChar char="q"/>
            </a:pPr>
            <a:endParaRPr lang="en-GB" sz="2000" dirty="0" smtClean="0">
              <a:latin typeface="Gill Sans MT" pitchFamily="34" charset="0"/>
              <a:cs typeface="Arial" pitchFamily="34" charset="0"/>
            </a:endParaRPr>
          </a:p>
        </p:txBody>
      </p:sp>
      <p:sp>
        <p:nvSpPr>
          <p:cNvPr id="29700"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5BB904D-164C-4B13-8698-52E8B5B6D5DC}" type="slidenum">
              <a:rPr lang="en-US" smtClean="0">
                <a:latin typeface="Gill Sans MT" pitchFamily="34" charset="0"/>
                <a:cs typeface="Arial" pitchFamily="34" charset="0"/>
              </a:rPr>
              <a:pPr fontAlgn="base">
                <a:spcBef>
                  <a:spcPct val="0"/>
                </a:spcBef>
                <a:spcAft>
                  <a:spcPct val="0"/>
                </a:spcAft>
              </a:pPr>
              <a:t>15</a:t>
            </a:fld>
            <a:endParaRPr lang="en-US" dirty="0" smtClean="0">
              <a:latin typeface="Gill Sans MT" pitchFamily="34" charset="0"/>
              <a:cs typeface="Arial" pitchFamily="34" charset="0"/>
            </a:endParaRPr>
          </a:p>
        </p:txBody>
      </p:sp>
      <p:sp>
        <p:nvSpPr>
          <p:cNvPr id="29701" name="AutoShape 8"/>
          <p:cNvSpPr>
            <a:spLocks/>
          </p:cNvSpPr>
          <p:nvPr/>
        </p:nvSpPr>
        <p:spPr bwMode="auto">
          <a:xfrm>
            <a:off x="2532063" y="328613"/>
            <a:ext cx="6459537" cy="4016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r>
              <a:rPr lang="en-US" sz="3200" b="1" dirty="0">
                <a:solidFill>
                  <a:schemeClr val="bg1"/>
                </a:solidFill>
                <a:sym typeface="Helvetica Neue"/>
              </a:rPr>
              <a:t>PROGRAMME  4: Research Development and Support</a:t>
            </a:r>
            <a:endParaRPr lang="en-US" sz="3200" dirty="0">
              <a:solidFill>
                <a:schemeClr val="bg1"/>
              </a:solidFill>
            </a:endParaRPr>
          </a:p>
        </p:txBody>
      </p:sp>
      <p:sp>
        <p:nvSpPr>
          <p:cNvPr id="8" name="Date Placeholder 7"/>
          <p:cNvSpPr>
            <a:spLocks noGrp="1"/>
          </p:cNvSpPr>
          <p:nvPr>
            <p:ph type="dt" sz="quarter" idx="10"/>
          </p:nvPr>
        </p:nvSpPr>
        <p:spPr/>
        <p:txBody>
          <a:bodyPr/>
          <a:lstStyle/>
          <a:p>
            <a:pPr>
              <a:defRPr/>
            </a:pPr>
            <a:fld id="{107CED02-FA16-4822-BF8E-C16E949A6BF2}" type="datetime1">
              <a:rPr lang="en-US"/>
              <a:pPr>
                <a:defRPr/>
              </a:pPr>
              <a:t>11/3/2015</a:t>
            </a:fld>
            <a:endParaRPr lang="en-US" dirty="0"/>
          </a:p>
        </p:txBody>
      </p:sp>
      <p:pic>
        <p:nvPicPr>
          <p:cNvPr id="26631" name="Picture 9" descr="C:\Users\AzwilitsheiM\Desktop\PRESENTATION PICS\PROGRAMME 4\1312_x100_0686.jpg"/>
          <p:cNvPicPr>
            <a:picLocks noChangeAspect="1" noChangeArrowheads="1"/>
          </p:cNvPicPr>
          <p:nvPr/>
        </p:nvPicPr>
        <p:blipFill rotWithShape="1">
          <a:blip r:embed="rId2"/>
          <a:srcRect t="3031" b="12121"/>
          <a:stretch/>
        </p:blipFill>
        <p:spPr bwMode="auto">
          <a:xfrm>
            <a:off x="858472" y="3733800"/>
            <a:ext cx="3637328"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632" name="Picture 10" descr="C:\Users\AzwilitsheiM\Desktop\PRESENTATION PICS\PROGRAMME 4\M1C_7297.jpg"/>
          <p:cNvPicPr>
            <a:picLocks noChangeAspect="1" noChangeArrowheads="1"/>
          </p:cNvPicPr>
          <p:nvPr/>
        </p:nvPicPr>
        <p:blipFill>
          <a:blip r:embed="rId3"/>
          <a:srcRect/>
          <a:stretch>
            <a:fillRect/>
          </a:stretch>
        </p:blipFill>
        <p:spPr bwMode="auto">
          <a:xfrm>
            <a:off x="4724400" y="3733800"/>
            <a:ext cx="3467100"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ZA" sz="2400" dirty="0" smtClean="0">
                <a:solidFill>
                  <a:schemeClr val="tx1"/>
                </a:solidFill>
                <a:latin typeface="Arial" pitchFamily="34" charset="0"/>
                <a:cs typeface="Arial" pitchFamily="34" charset="0"/>
              </a:rPr>
              <a:t>PURPOSE</a:t>
            </a:r>
            <a:endParaRPr lang="en-GB" sz="2400" dirty="0" smtClean="0">
              <a:solidFill>
                <a:schemeClr val="tx1"/>
              </a:solidFill>
              <a:latin typeface="Arial" pitchFamily="34" charset="0"/>
              <a:cs typeface="Arial" pitchFamily="34" charset="0"/>
            </a:endParaRPr>
          </a:p>
        </p:txBody>
      </p:sp>
      <p:sp>
        <p:nvSpPr>
          <p:cNvPr id="14339" name="Content Placeholder 2"/>
          <p:cNvSpPr>
            <a:spLocks noGrp="1"/>
          </p:cNvSpPr>
          <p:nvPr>
            <p:ph idx="1"/>
          </p:nvPr>
        </p:nvSpPr>
        <p:spPr>
          <a:xfrm>
            <a:off x="457200" y="1700213"/>
            <a:ext cx="8229600" cy="3662362"/>
          </a:xfrm>
        </p:spPr>
        <p:txBody>
          <a:bodyPr rtlCol="0">
            <a:normAutofit/>
          </a:bodyPr>
          <a:lstStyle/>
          <a:p>
            <a:pPr eaLnBrk="1" fontAlgn="auto" hangingPunct="1">
              <a:spcAft>
                <a:spcPts val="0"/>
              </a:spcAft>
              <a:defRPr/>
            </a:pPr>
            <a:r>
              <a:rPr lang="en-US" sz="2000" dirty="0" smtClean="0">
                <a:latin typeface="Arial" pitchFamily="34" charset="0"/>
                <a:cs typeface="Arial" pitchFamily="34" charset="0"/>
              </a:rPr>
              <a:t>This Programme enhances the growth and development priorities of government through targeted S&amp;T-based innovation interventions and the development of strategic partnerships with other government departments, industry, research institutions and communities.</a:t>
            </a:r>
          </a:p>
          <a:p>
            <a:pPr marL="439738" indent="-439738" eaLnBrk="1" fontAlgn="auto" hangingPunct="1">
              <a:spcAft>
                <a:spcPts val="0"/>
              </a:spcAft>
              <a:buFont typeface="Arial"/>
              <a:buNone/>
              <a:defRPr/>
            </a:pPr>
            <a:endParaRPr lang="en-GB" sz="2000" b="1" dirty="0" smtClean="0">
              <a:latin typeface="Gill Sans MT"/>
              <a:cs typeface="Gill Sans MT"/>
            </a:endParaRPr>
          </a:p>
          <a:p>
            <a:pPr eaLnBrk="1" fontAlgn="auto" hangingPunct="1">
              <a:spcAft>
                <a:spcPts val="0"/>
              </a:spcAft>
              <a:buFont typeface="Wingdings" charset="2"/>
              <a:buChar char="q"/>
              <a:defRPr/>
            </a:pPr>
            <a:endParaRPr lang="en-GB" sz="2000" dirty="0" smtClean="0">
              <a:latin typeface="Gill Sans MT"/>
              <a:cs typeface="Gill Sans MT"/>
            </a:endParaRPr>
          </a:p>
        </p:txBody>
      </p:sp>
      <p:sp>
        <p:nvSpPr>
          <p:cNvPr id="30724"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EA353E-3A02-4BEF-9E52-82E56E9F13E2}" type="slidenum">
              <a:rPr lang="en-US" smtClean="0">
                <a:latin typeface="Gill Sans MT" pitchFamily="34" charset="0"/>
                <a:cs typeface="Arial" pitchFamily="34" charset="0"/>
              </a:rPr>
              <a:pPr fontAlgn="base">
                <a:spcBef>
                  <a:spcPct val="0"/>
                </a:spcBef>
                <a:spcAft>
                  <a:spcPct val="0"/>
                </a:spcAft>
              </a:pPr>
              <a:t>16</a:t>
            </a:fld>
            <a:endParaRPr lang="en-US" dirty="0" smtClean="0">
              <a:latin typeface="Gill Sans MT" pitchFamily="34" charset="0"/>
              <a:cs typeface="Arial" pitchFamily="34" charset="0"/>
            </a:endParaRPr>
          </a:p>
        </p:txBody>
      </p:sp>
      <p:sp>
        <p:nvSpPr>
          <p:cNvPr id="30725" name="AutoShape 8"/>
          <p:cNvSpPr>
            <a:spLocks/>
          </p:cNvSpPr>
          <p:nvPr/>
        </p:nvSpPr>
        <p:spPr bwMode="auto">
          <a:xfrm>
            <a:off x="2532063" y="328613"/>
            <a:ext cx="6611937" cy="4016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r>
              <a:rPr lang="en-US" sz="3200" b="1" dirty="0">
                <a:solidFill>
                  <a:schemeClr val="bg1"/>
                </a:solidFill>
                <a:sym typeface="Helvetica Neue"/>
              </a:rPr>
              <a:t>PROGRAMME 5: Socio-Economic Innovation Partnerships</a:t>
            </a:r>
            <a:endParaRPr lang="en-US" sz="3200" dirty="0">
              <a:solidFill>
                <a:schemeClr val="bg1"/>
              </a:solidFill>
            </a:endParaRPr>
          </a:p>
        </p:txBody>
      </p:sp>
      <p:sp>
        <p:nvSpPr>
          <p:cNvPr id="8" name="Date Placeholder 7"/>
          <p:cNvSpPr>
            <a:spLocks noGrp="1"/>
          </p:cNvSpPr>
          <p:nvPr>
            <p:ph type="dt" sz="quarter" idx="10"/>
          </p:nvPr>
        </p:nvSpPr>
        <p:spPr/>
        <p:txBody>
          <a:bodyPr/>
          <a:lstStyle/>
          <a:p>
            <a:pPr>
              <a:defRPr/>
            </a:pPr>
            <a:fld id="{AB8C818B-CAF2-44BC-8F8F-AF3E43ED7161}" type="datetime1">
              <a:rPr lang="en-US"/>
              <a:pPr>
                <a:defRPr/>
              </a:pPr>
              <a:t>11/3/2015</a:t>
            </a:fld>
            <a:endParaRPr lang="en-US" dirty="0"/>
          </a:p>
        </p:txBody>
      </p:sp>
      <p:pic>
        <p:nvPicPr>
          <p:cNvPr id="27655" name="Picture 10" descr="C:\Users\AzwilitsheiM\Desktop\PRESENTATION PICS\PROGRAMME 5\Titanium pilot plant .jpg"/>
          <p:cNvPicPr>
            <a:picLocks noChangeAspect="1" noChangeArrowheads="1"/>
          </p:cNvPicPr>
          <p:nvPr/>
        </p:nvPicPr>
        <p:blipFill rotWithShape="1">
          <a:blip r:embed="rId2"/>
          <a:srcRect b="12012"/>
          <a:stretch/>
        </p:blipFill>
        <p:spPr bwMode="auto">
          <a:xfrm>
            <a:off x="914400" y="3505201"/>
            <a:ext cx="3121025" cy="2212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656" name="Picture 11" descr="C:\Users\AzwilitsheiM\Desktop\PRESENTATION PICS\PROGRAMME 5\Honderklip 4.jpg"/>
          <p:cNvPicPr>
            <a:picLocks noChangeAspect="1" noChangeArrowheads="1"/>
          </p:cNvPicPr>
          <p:nvPr/>
        </p:nvPicPr>
        <p:blipFill rotWithShape="1">
          <a:blip r:embed="rId3"/>
          <a:srcRect t="10623"/>
          <a:stretch/>
        </p:blipFill>
        <p:spPr bwMode="auto">
          <a:xfrm>
            <a:off x="4313238" y="3505201"/>
            <a:ext cx="3810000" cy="22091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Elke-HP\Documents\Jobs\Stock images\Science &amp; technology\shutterstock_102029467.jpg"/>
          <p:cNvPicPr>
            <a:picLocks noChangeAspect="1" noChangeArrowheads="1"/>
          </p:cNvPicPr>
          <p:nvPr/>
        </p:nvPicPr>
        <p:blipFill>
          <a:blip r:embed="rId2"/>
          <a:srcRect t="11253" b="7050"/>
          <a:stretch>
            <a:fillRect/>
          </a:stretch>
        </p:blipFill>
        <p:spPr bwMode="auto">
          <a:xfrm>
            <a:off x="0" y="1003300"/>
            <a:ext cx="9144000" cy="4978400"/>
          </a:xfrm>
          <a:prstGeom prst="rect">
            <a:avLst/>
          </a:prstGeom>
          <a:noFill/>
          <a:ln w="9525">
            <a:noFill/>
            <a:miter lim="800000"/>
            <a:headEnd/>
            <a:tailEnd/>
          </a:ln>
        </p:spPr>
      </p:pic>
      <p:sp>
        <p:nvSpPr>
          <p:cNvPr id="31747" name="Rectangle 6"/>
          <p:cNvSpPr>
            <a:spLocks noGrp="1" noChangeArrowheads="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US" dirty="0" smtClean="0">
              <a:latin typeface="Gill Sans MT" pitchFamily="34" charset="0"/>
              <a:cs typeface="Arial" pitchFamily="34" charset="0"/>
            </a:endParaRPr>
          </a:p>
          <a:p>
            <a:pPr fontAlgn="base">
              <a:spcBef>
                <a:spcPct val="0"/>
              </a:spcBef>
              <a:spcAft>
                <a:spcPct val="0"/>
              </a:spcAft>
            </a:pPr>
            <a:endParaRPr lang="en-US" dirty="0" smtClean="0">
              <a:latin typeface="Gill Sans MT" pitchFamily="34" charset="0"/>
              <a:cs typeface="Arial" pitchFamily="34" charset="0"/>
            </a:endParaRPr>
          </a:p>
          <a:p>
            <a:pPr fontAlgn="base">
              <a:spcBef>
                <a:spcPct val="0"/>
              </a:spcBef>
              <a:spcAft>
                <a:spcPct val="0"/>
              </a:spcAft>
            </a:pPr>
            <a:fld id="{A5F676E2-545D-48AA-A5A6-DE3BA9CFB1AD}" type="slidenum">
              <a:rPr lang="en-US" smtClean="0">
                <a:latin typeface="Gill Sans MT" pitchFamily="34" charset="0"/>
                <a:cs typeface="Arial" pitchFamily="34" charset="0"/>
              </a:rPr>
              <a:pPr fontAlgn="base">
                <a:spcBef>
                  <a:spcPct val="0"/>
                </a:spcBef>
                <a:spcAft>
                  <a:spcPct val="0"/>
                </a:spcAft>
              </a:pPr>
              <a:t>17</a:t>
            </a:fld>
            <a:endParaRPr lang="en-US" dirty="0" smtClean="0">
              <a:latin typeface="Gill Sans MT" pitchFamily="34" charset="0"/>
              <a:cs typeface="Arial" pitchFamily="34" charset="0"/>
            </a:endParaRPr>
          </a:p>
        </p:txBody>
      </p:sp>
      <p:sp>
        <p:nvSpPr>
          <p:cNvPr id="7" name="Date Placeholder 6"/>
          <p:cNvSpPr>
            <a:spLocks noGrp="1"/>
          </p:cNvSpPr>
          <p:nvPr>
            <p:ph type="dt" sz="quarter" idx="10"/>
          </p:nvPr>
        </p:nvSpPr>
        <p:spPr/>
        <p:txBody>
          <a:bodyPr/>
          <a:lstStyle/>
          <a:p>
            <a:pPr>
              <a:defRPr/>
            </a:pPr>
            <a:fld id="{D481953D-1701-4C9C-A0B1-7027E1F9B472}" type="datetime1">
              <a:rPr lang="en-US" smtClean="0"/>
              <a:pPr>
                <a:defRPr/>
              </a:pPr>
              <a:t>11/3/2015</a:t>
            </a:fld>
            <a:endParaRPr lang="en-US" dirty="0"/>
          </a:p>
        </p:txBody>
      </p:sp>
      <p:graphicFrame>
        <p:nvGraphicFramePr>
          <p:cNvPr id="12" name="Diagram 11"/>
          <p:cNvGraphicFramePr/>
          <p:nvPr/>
        </p:nvGraphicFramePr>
        <p:xfrm>
          <a:off x="609600" y="1397000"/>
          <a:ext cx="8077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533400"/>
          </a:xfrm>
        </p:spPr>
        <p:txBody>
          <a:bodyPr/>
          <a:lstStyle/>
          <a:p>
            <a:pPr>
              <a:defRPr/>
            </a:pPr>
            <a:r>
              <a:rPr lang="en-ZA" sz="1800" cap="all" dirty="0" smtClean="0"/>
              <a:t/>
            </a:r>
            <a:br>
              <a:rPr lang="en-ZA" sz="1800" cap="all" dirty="0" smtClean="0"/>
            </a:br>
            <a:r>
              <a:rPr lang="en-ZA" sz="1800" cap="all" dirty="0" smtClean="0"/>
              <a:t/>
            </a:r>
            <a:br>
              <a:rPr lang="en-ZA" sz="1800" cap="all" dirty="0" smtClean="0"/>
            </a:br>
            <a:endParaRPr lang="en-GB" sz="1800" cap="all" dirty="0"/>
          </a:p>
        </p:txBody>
      </p:sp>
      <p:sp>
        <p:nvSpPr>
          <p:cNvPr id="32771"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0C7F94-EB8F-4EC0-ACE7-DE4E22BBDEC8}" type="slidenum">
              <a:rPr lang="en-US" smtClean="0">
                <a:latin typeface="Gill Sans MT" pitchFamily="34" charset="0"/>
                <a:cs typeface="Arial" pitchFamily="34" charset="0"/>
              </a:rPr>
              <a:pPr fontAlgn="base">
                <a:spcBef>
                  <a:spcPct val="0"/>
                </a:spcBef>
                <a:spcAft>
                  <a:spcPct val="0"/>
                </a:spcAft>
              </a:pPr>
              <a:t>18</a:t>
            </a:fld>
            <a:endParaRPr lang="en-US" dirty="0" smtClean="0">
              <a:latin typeface="Gill Sans MT" pitchFamily="34" charset="0"/>
              <a:cs typeface="Arial" pitchFamily="34" charset="0"/>
            </a:endParaRPr>
          </a:p>
        </p:txBody>
      </p:sp>
      <p:sp>
        <p:nvSpPr>
          <p:cNvPr id="32772" name="Rectangle 4"/>
          <p:cNvSpPr>
            <a:spLocks noChangeArrowheads="1"/>
          </p:cNvSpPr>
          <p:nvPr/>
        </p:nvSpPr>
        <p:spPr bwMode="auto">
          <a:xfrm>
            <a:off x="1295400" y="304800"/>
            <a:ext cx="7391400" cy="700088"/>
          </a:xfrm>
          <a:prstGeom prst="rect">
            <a:avLst/>
          </a:prstGeom>
          <a:noFill/>
          <a:ln w="9525">
            <a:noFill/>
            <a:miter lim="800000"/>
            <a:headEnd/>
            <a:tailEnd/>
          </a:ln>
        </p:spPr>
        <p:txBody>
          <a:bodyPr>
            <a:spAutoFit/>
          </a:bodyPr>
          <a:lstStyle/>
          <a:p>
            <a:pPr marL="101600">
              <a:lnSpc>
                <a:spcPct val="80000"/>
              </a:lnSpc>
              <a:spcBef>
                <a:spcPts val="850"/>
              </a:spcBef>
            </a:pPr>
            <a:r>
              <a:rPr lang="en-US" sz="2000" b="1" dirty="0">
                <a:solidFill>
                  <a:srgbClr val="FFFFFF"/>
                </a:solidFill>
                <a:sym typeface="Helvetica Neue"/>
              </a:rPr>
              <a:t>           DST TREND PERFORMANCE OVERVIEW (1) </a:t>
            </a:r>
            <a:endParaRPr lang="en-US" sz="2000" dirty="0"/>
          </a:p>
          <a:p>
            <a:pPr marL="101600">
              <a:lnSpc>
                <a:spcPct val="80000"/>
              </a:lnSpc>
              <a:spcBef>
                <a:spcPts val="850"/>
              </a:spcBef>
            </a:pPr>
            <a:endParaRPr lang="en-US" sz="2000" dirty="0"/>
          </a:p>
        </p:txBody>
      </p:sp>
      <p:sp>
        <p:nvSpPr>
          <p:cNvPr id="7" name="Date Placeholder 6"/>
          <p:cNvSpPr>
            <a:spLocks noGrp="1"/>
          </p:cNvSpPr>
          <p:nvPr>
            <p:ph type="dt" sz="quarter" idx="10"/>
          </p:nvPr>
        </p:nvSpPr>
        <p:spPr/>
        <p:txBody>
          <a:bodyPr/>
          <a:lstStyle/>
          <a:p>
            <a:pPr>
              <a:defRPr/>
            </a:pPr>
            <a:fld id="{90FF9020-035D-4CF4-B04F-979289262153}" type="datetime1">
              <a:rPr lang="en-US"/>
              <a:pPr>
                <a:defRPr/>
              </a:pPr>
              <a:t>11/3/2015</a:t>
            </a:fld>
            <a:endParaRPr lang="en-US" dirty="0"/>
          </a:p>
        </p:txBody>
      </p:sp>
      <p:graphicFrame>
        <p:nvGraphicFramePr>
          <p:cNvPr id="11" name="Content Placeholder 10"/>
          <p:cNvGraphicFramePr>
            <a:graphicFrameLocks noGrp="1"/>
          </p:cNvGraphicFramePr>
          <p:nvPr>
            <p:ph idx="1"/>
          </p:nvPr>
        </p:nvGraphicFramePr>
        <p:xfrm>
          <a:off x="457200" y="1512332"/>
          <a:ext cx="8370888" cy="4507468"/>
        </p:xfrm>
        <a:graphic>
          <a:graphicData uri="http://schemas.openxmlformats.org/drawingml/2006/chart">
            <c:chart xmlns:c="http://schemas.openxmlformats.org/drawingml/2006/chart" xmlns:r="http://schemas.openxmlformats.org/officeDocument/2006/relationships" r:id="rId2"/>
          </a:graphicData>
        </a:graphic>
      </p:graphicFrame>
      <p:sp>
        <p:nvSpPr>
          <p:cNvPr id="32775" name="Rectangle 1"/>
          <p:cNvSpPr>
            <a:spLocks noChangeArrowheads="1"/>
          </p:cNvSpPr>
          <p:nvPr/>
        </p:nvSpPr>
        <p:spPr bwMode="auto">
          <a:xfrm>
            <a:off x="304800" y="0"/>
            <a:ext cx="8523288" cy="1784350"/>
          </a:xfrm>
          <a:prstGeom prst="rect">
            <a:avLst/>
          </a:prstGeom>
          <a:noFill/>
          <a:ln w="9525">
            <a:noFill/>
            <a:miter lim="800000"/>
            <a:headEnd/>
            <a:tailEnd/>
          </a:ln>
        </p:spPr>
        <p:txBody>
          <a:bodyPr anchor="ctr">
            <a:spAutoFit/>
          </a:bodyPr>
          <a:lstStyle/>
          <a:p>
            <a:pPr algn="just" defTabSz="914400">
              <a:tabLst>
                <a:tab pos="0" algn="l"/>
                <a:tab pos="457200" algn="l"/>
              </a:tabLst>
            </a:pPr>
            <a:endParaRPr lang="en-GB" sz="1200" dirty="0">
              <a:cs typeface="Times New Roman" pitchFamily="18" charset="0"/>
            </a:endParaRPr>
          </a:p>
          <a:p>
            <a:pPr algn="just" defTabSz="914400">
              <a:tabLst>
                <a:tab pos="0" algn="l"/>
                <a:tab pos="457200" algn="l"/>
              </a:tabLst>
            </a:pPr>
            <a:endParaRPr lang="en-GB" sz="1200" dirty="0">
              <a:cs typeface="Times New Roman" pitchFamily="18" charset="0"/>
            </a:endParaRPr>
          </a:p>
          <a:p>
            <a:pPr algn="just" defTabSz="914400">
              <a:tabLst>
                <a:tab pos="0" algn="l"/>
                <a:tab pos="457200" algn="l"/>
              </a:tabLst>
            </a:pPr>
            <a:endParaRPr lang="en-GB" sz="1200" dirty="0">
              <a:cs typeface="Times New Roman" pitchFamily="18" charset="0"/>
            </a:endParaRPr>
          </a:p>
          <a:p>
            <a:pPr algn="just" defTabSz="914400">
              <a:tabLst>
                <a:tab pos="0" algn="l"/>
                <a:tab pos="457200" algn="l"/>
              </a:tabLst>
            </a:pPr>
            <a:endParaRPr lang="en-GB" sz="1200" dirty="0">
              <a:cs typeface="Times New Roman" pitchFamily="18" charset="0"/>
            </a:endParaRPr>
          </a:p>
          <a:p>
            <a:pPr algn="just" defTabSz="914400">
              <a:tabLst>
                <a:tab pos="0" algn="l"/>
                <a:tab pos="457200" algn="l"/>
              </a:tabLst>
            </a:pPr>
            <a:endParaRPr lang="en-GB" sz="1200" dirty="0">
              <a:cs typeface="Times New Roman" pitchFamily="18" charset="0"/>
            </a:endParaRPr>
          </a:p>
          <a:p>
            <a:pPr algn="just" defTabSz="914400">
              <a:tabLst>
                <a:tab pos="0" algn="l"/>
                <a:tab pos="457200" algn="l"/>
              </a:tabLst>
            </a:pPr>
            <a:endParaRPr lang="en-GB" sz="2000" dirty="0"/>
          </a:p>
          <a:p>
            <a:pPr marL="0" lvl="1" algn="just" defTabSz="914400" eaLnBrk="0" hangingPunct="0">
              <a:lnSpc>
                <a:spcPct val="150000"/>
              </a:lnSpc>
              <a:buFont typeface="Wingdings" pitchFamily="2" charset="2"/>
              <a:buChar char="q"/>
              <a:tabLst>
                <a:tab pos="0" algn="l"/>
                <a:tab pos="457200" algn="l"/>
              </a:tabLst>
            </a:pPr>
            <a:endParaRPr lang="en-GB" sz="2000" dirty="0"/>
          </a:p>
        </p:txBody>
      </p:sp>
      <p:sp>
        <p:nvSpPr>
          <p:cNvPr id="32776" name="Rectangle 1"/>
          <p:cNvSpPr>
            <a:spLocks noChangeArrowheads="1"/>
          </p:cNvSpPr>
          <p:nvPr/>
        </p:nvSpPr>
        <p:spPr bwMode="auto">
          <a:xfrm>
            <a:off x="990600" y="1143000"/>
            <a:ext cx="7696200" cy="369888"/>
          </a:xfrm>
          <a:prstGeom prst="rect">
            <a:avLst/>
          </a:prstGeom>
          <a:noFill/>
          <a:ln w="9525">
            <a:noFill/>
            <a:miter lim="800000"/>
            <a:headEnd/>
            <a:tailEnd/>
          </a:ln>
        </p:spPr>
        <p:txBody>
          <a:bodyPr anchor="ctr">
            <a:spAutoFit/>
          </a:bodyPr>
          <a:lstStyle/>
          <a:p>
            <a:pPr algn="just" defTabSz="914400"/>
            <a:r>
              <a:rPr lang="en-GB" b="1" dirty="0">
                <a:cs typeface="Times New Roman" pitchFamily="18" charset="0"/>
              </a:rPr>
              <a:t>Figure 1: DST four  years comparative performance</a:t>
            </a:r>
            <a:endParaRPr lang="en-GB" dirty="0"/>
          </a:p>
        </p:txBody>
      </p:sp>
      <p:graphicFrame>
        <p:nvGraphicFramePr>
          <p:cNvPr id="10" name="Chart 9"/>
          <p:cNvGraphicFramePr/>
          <p:nvPr/>
        </p:nvGraphicFramePr>
        <p:xfrm>
          <a:off x="990600" y="1419225"/>
          <a:ext cx="7543800" cy="444817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1219200"/>
            <a:ext cx="8229600" cy="457200"/>
          </a:xfrm>
        </p:spPr>
        <p:txBody>
          <a:bodyPr/>
          <a:lstStyle/>
          <a:p>
            <a:pPr eaLnBrk="1" hangingPunct="1"/>
            <a:r>
              <a:rPr lang="en-ZA" sz="2000" dirty="0" smtClean="0">
                <a:latin typeface="Arial" pitchFamily="34" charset="0"/>
                <a:cs typeface="Arial" pitchFamily="34" charset="0"/>
              </a:rPr>
              <a:t>DST FOUR YEARS PERFORMANCE TRENDS:  2011- 2014</a:t>
            </a:r>
            <a:endParaRPr lang="en-GB" sz="2000" dirty="0" smtClean="0">
              <a:latin typeface="Arial" pitchFamily="34" charset="0"/>
              <a:cs typeface="Arial" pitchFamily="34" charset="0"/>
            </a:endParaRPr>
          </a:p>
        </p:txBody>
      </p:sp>
      <p:sp>
        <p:nvSpPr>
          <p:cNvPr id="33795" name="Content Placeholder 2"/>
          <p:cNvSpPr>
            <a:spLocks noGrp="1"/>
          </p:cNvSpPr>
          <p:nvPr>
            <p:ph idx="1"/>
          </p:nvPr>
        </p:nvSpPr>
        <p:spPr>
          <a:xfrm>
            <a:off x="457200" y="1720850"/>
            <a:ext cx="8229600" cy="4756150"/>
          </a:xfrm>
        </p:spPr>
        <p:txBody>
          <a:bodyPr/>
          <a:lstStyle/>
          <a:p>
            <a:pPr>
              <a:lnSpc>
                <a:spcPct val="150000"/>
              </a:lnSpc>
            </a:pPr>
            <a:r>
              <a:rPr lang="en-GB" sz="1800" dirty="0" smtClean="0">
                <a:latin typeface="Arial" pitchFamily="34" charset="0"/>
                <a:cs typeface="Arial" pitchFamily="34" charset="0"/>
              </a:rPr>
              <a:t> Figure 1 </a:t>
            </a:r>
            <a:r>
              <a:rPr lang="en-US" sz="1800" dirty="0" smtClean="0">
                <a:latin typeface="Arial" pitchFamily="34" charset="0"/>
                <a:cs typeface="Arial" pitchFamily="34" charset="0"/>
              </a:rPr>
              <a:t>shows DST performance trends in the last four years:</a:t>
            </a:r>
            <a:r>
              <a:rPr lang="en-GB" sz="1800" dirty="0" smtClean="0">
                <a:latin typeface="Arial" pitchFamily="34" charset="0"/>
                <a:cs typeface="Arial" pitchFamily="34" charset="0"/>
              </a:rPr>
              <a:t> </a:t>
            </a:r>
          </a:p>
          <a:p>
            <a:pPr lvl="1" algn="just">
              <a:lnSpc>
                <a:spcPct val="150000"/>
              </a:lnSpc>
              <a:buFont typeface="Wingdings" pitchFamily="2" charset="2"/>
              <a:buChar char="ü"/>
            </a:pPr>
            <a:r>
              <a:rPr lang="en-ZA" sz="1800" dirty="0" smtClean="0">
                <a:solidFill>
                  <a:schemeClr val="tx1"/>
                </a:solidFill>
                <a:latin typeface="Arial" pitchFamily="34" charset="0"/>
                <a:cs typeface="Arial" pitchFamily="34" charset="0"/>
              </a:rPr>
              <a:t>Performance has increased from 67% in the 2011/12 financial year, to 85% in the 2014/15 financial year</a:t>
            </a:r>
            <a:r>
              <a:rPr lang="en-GB" sz="1800" dirty="0" smtClean="0">
                <a:solidFill>
                  <a:schemeClr val="tx1"/>
                </a:solidFill>
                <a:latin typeface="Arial" pitchFamily="34" charset="0"/>
                <a:cs typeface="Arial" pitchFamily="34" charset="0"/>
              </a:rPr>
              <a:t>.  </a:t>
            </a:r>
          </a:p>
          <a:p>
            <a:pPr algn="just">
              <a:lnSpc>
                <a:spcPct val="150000"/>
              </a:lnSpc>
            </a:pPr>
            <a:r>
              <a:rPr lang="en-ZA" sz="1800" dirty="0" smtClean="0">
                <a:latin typeface="Arial" pitchFamily="34" charset="0"/>
                <a:cs typeface="Arial" pitchFamily="34" charset="0"/>
              </a:rPr>
              <a:t>This can be attributed to the Department’s performance information management  strategic interventions such as:</a:t>
            </a:r>
          </a:p>
          <a:p>
            <a:pPr lvl="1" algn="just">
              <a:lnSpc>
                <a:spcPct val="150000"/>
              </a:lnSpc>
              <a:buFont typeface="Wingdings" pitchFamily="2" charset="2"/>
              <a:buChar char="ü"/>
            </a:pPr>
            <a:r>
              <a:rPr lang="en-ZA" sz="1800" dirty="0" smtClean="0">
                <a:solidFill>
                  <a:schemeClr val="tx1"/>
                </a:solidFill>
                <a:latin typeface="Arial" pitchFamily="34" charset="0"/>
                <a:cs typeface="Arial" pitchFamily="34" charset="0"/>
              </a:rPr>
              <a:t>The implementation of the Performance Information Management Systems (PIMS), which resulted in the improvement of performance compliance standards (validity, relevance, integrity and usefulness of performance information).</a:t>
            </a:r>
          </a:p>
          <a:p>
            <a:pPr>
              <a:buFont typeface="Arial" pitchFamily="34" charset="0"/>
              <a:buNone/>
            </a:pPr>
            <a:r>
              <a:rPr lang="en-GB" sz="2000" b="1" dirty="0" smtClean="0">
                <a:latin typeface="Arial" pitchFamily="34" charset="0"/>
                <a:cs typeface="Arial" pitchFamily="34" charset="0"/>
              </a:rPr>
              <a:t> </a:t>
            </a:r>
            <a:endParaRPr lang="en-GB" sz="2000" dirty="0" smtClean="0">
              <a:latin typeface="Arial" pitchFamily="34" charset="0"/>
              <a:cs typeface="Arial" pitchFamily="34" charset="0"/>
            </a:endParaRPr>
          </a:p>
          <a:p>
            <a:pPr eaLnBrk="1" hangingPunct="1">
              <a:buFont typeface="Arial" pitchFamily="34" charset="0"/>
              <a:buNone/>
            </a:pPr>
            <a:endParaRPr lang="en-ZA" sz="2000" dirty="0" smtClean="0">
              <a:latin typeface="Gill Sans MT" pitchFamily="34" charset="0"/>
              <a:cs typeface="Arial" pitchFamily="34" charset="0"/>
            </a:endParaRPr>
          </a:p>
        </p:txBody>
      </p:sp>
      <p:sp>
        <p:nvSpPr>
          <p:cNvPr id="33796"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9FA4FB-8FB6-4DDA-817D-95D21A10EC88}" type="slidenum">
              <a:rPr lang="en-US" smtClean="0">
                <a:latin typeface="Gill Sans MT" pitchFamily="34" charset="0"/>
                <a:cs typeface="Arial" pitchFamily="34" charset="0"/>
              </a:rPr>
              <a:pPr fontAlgn="base">
                <a:spcBef>
                  <a:spcPct val="0"/>
                </a:spcBef>
                <a:spcAft>
                  <a:spcPct val="0"/>
                </a:spcAft>
              </a:pPr>
              <a:t>19</a:t>
            </a:fld>
            <a:endParaRPr lang="en-US" dirty="0" smtClean="0">
              <a:latin typeface="Gill Sans MT" pitchFamily="34" charset="0"/>
              <a:cs typeface="Arial" pitchFamily="34" charset="0"/>
            </a:endParaRPr>
          </a:p>
        </p:txBody>
      </p:sp>
      <p:sp>
        <p:nvSpPr>
          <p:cNvPr id="33797" name="AutoShape 8"/>
          <p:cNvSpPr>
            <a:spLocks/>
          </p:cNvSpPr>
          <p:nvPr/>
        </p:nvSpPr>
        <p:spPr bwMode="auto">
          <a:xfrm>
            <a:off x="1676400" y="328613"/>
            <a:ext cx="7010400" cy="4016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r>
              <a:rPr lang="en-US" sz="2000" b="1" dirty="0">
                <a:solidFill>
                  <a:srgbClr val="FFFFFF"/>
                </a:solidFill>
                <a:sym typeface="Helvetica Neue"/>
              </a:rPr>
              <a:t>      DST TREND PERFORMANCE OVERVIEW (2) </a:t>
            </a:r>
            <a:endParaRPr lang="en-US" sz="2000" dirty="0"/>
          </a:p>
        </p:txBody>
      </p:sp>
      <p:sp>
        <p:nvSpPr>
          <p:cNvPr id="6" name="Date Placeholder 5"/>
          <p:cNvSpPr>
            <a:spLocks noGrp="1"/>
          </p:cNvSpPr>
          <p:nvPr>
            <p:ph type="dt" sz="quarter" idx="10"/>
          </p:nvPr>
        </p:nvSpPr>
        <p:spPr/>
        <p:txBody>
          <a:bodyPr/>
          <a:lstStyle/>
          <a:p>
            <a:pPr>
              <a:defRPr/>
            </a:pPr>
            <a:fld id="{CEB0CD3F-D4C1-4C80-B886-85D397D56BC9}" type="datetime1">
              <a:rPr lang="en-US"/>
              <a:pPr>
                <a:defRPr/>
              </a:pPr>
              <a:t>11/3/2015</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1" name="AutoShape 8"/>
          <p:cNvSpPr>
            <a:spLocks/>
          </p:cNvSpPr>
          <p:nvPr/>
        </p:nvSpPr>
        <p:spPr bwMode="auto">
          <a:xfrm>
            <a:off x="635000" y="1114807"/>
            <a:ext cx="5400000" cy="360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9525">
            <a:noFill/>
            <a:miter lim="800000"/>
            <a:headEnd/>
            <a:tailEnd/>
          </a:ln>
          <a:effectLst/>
          <a:scene3d>
            <a:camera prst="orthographicFront">
              <a:rot lat="0" lon="0" rev="0"/>
            </a:camera>
            <a:lightRig rig="contrasting" dir="t">
              <a:rot lat="0" lon="0" rev="7800000"/>
            </a:lightRig>
          </a:scene3d>
          <a:sp3d>
            <a:bevelT w="139700" h="139700"/>
          </a:sp3d>
        </p:spPr>
        <p:txBody>
          <a:bodyPr lIns="0" tIns="0" rIns="0" bIns="0" anchor="ctr"/>
          <a:lstStyle/>
          <a:p>
            <a:pPr marL="53975">
              <a:lnSpc>
                <a:spcPct val="80000"/>
              </a:lnSpc>
              <a:spcBef>
                <a:spcPts val="850"/>
              </a:spcBef>
              <a:defRPr/>
            </a:pPr>
            <a:r>
              <a:rPr lang="en-US" sz="2400" b="1" dirty="0">
                <a:solidFill>
                  <a:schemeClr val="bg1"/>
                </a:solidFill>
                <a:latin typeface="Calibri" pitchFamily="34" charset="0"/>
                <a:sym typeface="Helvetica Neue"/>
              </a:rPr>
              <a:t>Background</a:t>
            </a:r>
            <a:endParaRPr lang="en-US" sz="2400" dirty="0">
              <a:solidFill>
                <a:schemeClr val="bg1"/>
              </a:solidFill>
              <a:latin typeface="Calibri" pitchFamily="34" charset="0"/>
            </a:endParaRPr>
          </a:p>
        </p:txBody>
      </p:sp>
      <p:sp>
        <p:nvSpPr>
          <p:cNvPr id="4119" name="AutoShape 9"/>
          <p:cNvSpPr>
            <a:spLocks/>
          </p:cNvSpPr>
          <p:nvPr/>
        </p:nvSpPr>
        <p:spPr bwMode="auto">
          <a:xfrm>
            <a:off x="660400" y="5434012"/>
            <a:ext cx="5400675" cy="3587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9525">
            <a:noFill/>
            <a:miter lim="800000"/>
            <a:headEnd/>
            <a:tailEnd/>
          </a:ln>
        </p:spPr>
        <p:txBody>
          <a:bodyPr lIns="0" tIns="0" rIns="0" bIns="0" anchor="ctr"/>
          <a:lstStyle/>
          <a:p>
            <a:pPr indent="101600">
              <a:lnSpc>
                <a:spcPct val="80000"/>
              </a:lnSpc>
              <a:spcBef>
                <a:spcPts val="850"/>
              </a:spcBef>
              <a:tabLst>
                <a:tab pos="171450" algn="l"/>
              </a:tabLst>
              <a:defRPr/>
            </a:pPr>
            <a:r>
              <a:rPr lang="en-US" sz="2400" b="1" dirty="0">
                <a:solidFill>
                  <a:schemeClr val="bg1"/>
                </a:solidFill>
                <a:latin typeface="Calibri" pitchFamily="34" charset="0"/>
                <a:sym typeface="Helvetica Neue"/>
              </a:rPr>
              <a:t>Conclusion</a:t>
            </a:r>
            <a:endParaRPr lang="en-US" sz="2400" dirty="0">
              <a:solidFill>
                <a:schemeClr val="bg1"/>
              </a:solidFill>
              <a:latin typeface="Calibri" pitchFamily="34" charset="0"/>
            </a:endParaRPr>
          </a:p>
        </p:txBody>
      </p:sp>
      <p:sp>
        <p:nvSpPr>
          <p:cNvPr id="4117" name="AutoShape 11"/>
          <p:cNvSpPr>
            <a:spLocks/>
          </p:cNvSpPr>
          <p:nvPr/>
        </p:nvSpPr>
        <p:spPr bwMode="auto">
          <a:xfrm>
            <a:off x="634325" y="4905375"/>
            <a:ext cx="5400675" cy="3603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9525">
            <a:noFill/>
            <a:miter lim="800000"/>
            <a:headEnd/>
            <a:tailEnd/>
          </a:ln>
        </p:spPr>
        <p:txBody>
          <a:bodyPr lIns="0" tIns="0" rIns="0" bIns="0" anchor="ctr"/>
          <a:lstStyle/>
          <a:p>
            <a:pPr marL="114300">
              <a:lnSpc>
                <a:spcPct val="80000"/>
              </a:lnSpc>
              <a:spcBef>
                <a:spcPts val="850"/>
              </a:spcBef>
              <a:defRPr/>
            </a:pPr>
            <a:r>
              <a:rPr lang="en-US" sz="2400" b="1" dirty="0">
                <a:solidFill>
                  <a:schemeClr val="bg1"/>
                </a:solidFill>
                <a:latin typeface="Calibri" pitchFamily="34" charset="0"/>
                <a:sym typeface="Helvetica Neue"/>
              </a:rPr>
              <a:t>Financial Performance</a:t>
            </a:r>
            <a:endParaRPr lang="en-US" sz="2400" dirty="0">
              <a:solidFill>
                <a:schemeClr val="bg1"/>
              </a:solidFill>
              <a:latin typeface="Calibri" pitchFamily="34" charset="0"/>
            </a:endParaRPr>
          </a:p>
        </p:txBody>
      </p:sp>
      <p:sp>
        <p:nvSpPr>
          <p:cNvPr id="21" name="AutoShape 8"/>
          <p:cNvSpPr>
            <a:spLocks/>
          </p:cNvSpPr>
          <p:nvPr/>
        </p:nvSpPr>
        <p:spPr bwMode="auto">
          <a:xfrm>
            <a:off x="633650" y="1720057"/>
            <a:ext cx="5400675" cy="3603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9525">
            <a:noFill/>
            <a:miter lim="800000"/>
            <a:headEnd/>
            <a:tailEnd/>
          </a:ln>
        </p:spPr>
        <p:txBody>
          <a:bodyPr lIns="0" tIns="0" rIns="0" bIns="0" anchor="ctr"/>
          <a:lstStyle/>
          <a:p>
            <a:pPr indent="57150">
              <a:lnSpc>
                <a:spcPct val="80000"/>
              </a:lnSpc>
              <a:spcBef>
                <a:spcPts val="850"/>
              </a:spcBef>
              <a:defRPr/>
            </a:pPr>
            <a:r>
              <a:rPr lang="en-US" sz="2400" b="1" dirty="0">
                <a:solidFill>
                  <a:schemeClr val="bg1"/>
                </a:solidFill>
                <a:latin typeface="Calibri" pitchFamily="34" charset="0"/>
                <a:sym typeface="Helvetica Neue"/>
              </a:rPr>
              <a:t>Programmes</a:t>
            </a:r>
            <a:endParaRPr lang="en-US" sz="2400" dirty="0">
              <a:solidFill>
                <a:schemeClr val="bg1"/>
              </a:solidFill>
              <a:latin typeface="Calibri" pitchFamily="34" charset="0"/>
            </a:endParaRPr>
          </a:p>
        </p:txBody>
      </p:sp>
      <p:sp>
        <p:nvSpPr>
          <p:cNvPr id="16392" name="Title 3"/>
          <p:cNvSpPr>
            <a:spLocks noGrp="1"/>
          </p:cNvSpPr>
          <p:nvPr>
            <p:ph type="title"/>
          </p:nvPr>
        </p:nvSpPr>
        <p:spPr>
          <a:xfrm>
            <a:off x="1981200" y="182563"/>
            <a:ext cx="6934200" cy="676275"/>
          </a:xfrm>
        </p:spPr>
        <p:txBody>
          <a:bodyPr/>
          <a:lstStyle/>
          <a:p>
            <a:pPr eaLnBrk="1" hangingPunct="1"/>
            <a:r>
              <a:rPr lang="en-US" sz="3200" dirty="0" smtClean="0">
                <a:solidFill>
                  <a:schemeClr val="bg1"/>
                </a:solidFill>
                <a:latin typeface="Arial" pitchFamily="34" charset="0"/>
                <a:cs typeface="Arial" pitchFamily="34" charset="0"/>
              </a:rPr>
              <a:t>OUTLINE OF PRESENTATION</a:t>
            </a:r>
          </a:p>
        </p:txBody>
      </p:sp>
      <p:sp>
        <p:nvSpPr>
          <p:cNvPr id="16393" name="Slide Number Placeholder 2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89DD12-AFEA-475C-AF00-E56D106AE73B}" type="slidenum">
              <a:rPr lang="en-US" smtClean="0">
                <a:latin typeface="Gill Sans MT" pitchFamily="34" charset="0"/>
                <a:cs typeface="Arial" pitchFamily="34" charset="0"/>
              </a:rPr>
              <a:pPr fontAlgn="base">
                <a:spcBef>
                  <a:spcPct val="0"/>
                </a:spcBef>
                <a:spcAft>
                  <a:spcPct val="0"/>
                </a:spcAft>
              </a:pPr>
              <a:t>2</a:t>
            </a:fld>
            <a:endParaRPr lang="en-US" dirty="0" smtClean="0">
              <a:latin typeface="Gill Sans MT" pitchFamily="34" charset="0"/>
              <a:cs typeface="Arial" pitchFamily="34" charset="0"/>
            </a:endParaRPr>
          </a:p>
        </p:txBody>
      </p:sp>
      <p:sp>
        <p:nvSpPr>
          <p:cNvPr id="4108" name="AutoShape 2"/>
          <p:cNvSpPr>
            <a:spLocks/>
          </p:cNvSpPr>
          <p:nvPr/>
        </p:nvSpPr>
        <p:spPr bwMode="auto">
          <a:xfrm>
            <a:off x="660400" y="3895443"/>
            <a:ext cx="5400675" cy="3603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9525">
            <a:noFill/>
            <a:miter lim="800000"/>
            <a:headEnd/>
            <a:tailEnd/>
          </a:ln>
        </p:spPr>
        <p:txBody>
          <a:bodyPr lIns="0" tIns="0" rIns="0" bIns="0" anchor="ctr"/>
          <a:lstStyle/>
          <a:p>
            <a:pPr marL="114300">
              <a:lnSpc>
                <a:spcPct val="80000"/>
              </a:lnSpc>
              <a:spcBef>
                <a:spcPts val="850"/>
              </a:spcBef>
              <a:defRPr/>
            </a:pPr>
            <a:r>
              <a:rPr lang="en-US" sz="2400" b="1" dirty="0">
                <a:solidFill>
                  <a:schemeClr val="bg1"/>
                </a:solidFill>
                <a:latin typeface="Calibri" pitchFamily="34" charset="0"/>
              </a:rPr>
              <a:t>Key Achievements per Programme   </a:t>
            </a:r>
          </a:p>
        </p:txBody>
      </p:sp>
      <p:sp>
        <p:nvSpPr>
          <p:cNvPr id="25" name="Date Placeholder 24"/>
          <p:cNvSpPr>
            <a:spLocks noGrp="1"/>
          </p:cNvSpPr>
          <p:nvPr>
            <p:ph type="dt" sz="quarter" idx="10"/>
          </p:nvPr>
        </p:nvSpPr>
        <p:spPr/>
        <p:txBody>
          <a:bodyPr/>
          <a:lstStyle/>
          <a:p>
            <a:pPr>
              <a:defRPr/>
            </a:pPr>
            <a:fld id="{105F50F8-EDF7-4825-B7C3-B3926DDF20D2}" type="datetime1">
              <a:rPr lang="en-US"/>
              <a:pPr>
                <a:defRPr/>
              </a:pPr>
              <a:t>11/3/2015</a:t>
            </a:fld>
            <a:endParaRPr lang="en-US" dirty="0"/>
          </a:p>
        </p:txBody>
      </p:sp>
      <p:sp>
        <p:nvSpPr>
          <p:cNvPr id="24" name="AutoShape 8"/>
          <p:cNvSpPr>
            <a:spLocks/>
          </p:cNvSpPr>
          <p:nvPr/>
        </p:nvSpPr>
        <p:spPr bwMode="auto">
          <a:xfrm>
            <a:off x="634325" y="2248693"/>
            <a:ext cx="5400675" cy="3603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9525">
            <a:noFill/>
            <a:miter lim="800000"/>
            <a:headEnd/>
            <a:tailEnd/>
          </a:ln>
        </p:spPr>
        <p:txBody>
          <a:bodyPr lIns="0" tIns="0" rIns="0" bIns="0" anchor="ctr"/>
          <a:lstStyle/>
          <a:p>
            <a:pPr>
              <a:lnSpc>
                <a:spcPct val="80000"/>
              </a:lnSpc>
              <a:spcBef>
                <a:spcPts val="850"/>
              </a:spcBef>
              <a:defRPr/>
            </a:pPr>
            <a:r>
              <a:rPr lang="en-US" sz="2400" b="1" dirty="0">
                <a:solidFill>
                  <a:schemeClr val="bg1"/>
                </a:solidFill>
                <a:latin typeface="Calibri" pitchFamily="34" charset="0"/>
                <a:sym typeface="Helvetica Neue"/>
              </a:rPr>
              <a:t> Performance Overview</a:t>
            </a:r>
            <a:endParaRPr lang="en-US" sz="2400" dirty="0">
              <a:solidFill>
                <a:schemeClr val="bg1"/>
              </a:solidFill>
              <a:latin typeface="Calibri" pitchFamily="34" charset="0"/>
            </a:endParaRPr>
          </a:p>
        </p:txBody>
      </p:sp>
      <p:sp>
        <p:nvSpPr>
          <p:cNvPr id="16397" name="Rectangle 25"/>
          <p:cNvSpPr>
            <a:spLocks noChangeArrowheads="1"/>
          </p:cNvSpPr>
          <p:nvPr/>
        </p:nvSpPr>
        <p:spPr bwMode="auto">
          <a:xfrm>
            <a:off x="660400" y="2844800"/>
            <a:ext cx="3454400" cy="395288"/>
          </a:xfrm>
          <a:prstGeom prst="rect">
            <a:avLst/>
          </a:prstGeom>
          <a:noFill/>
          <a:ln w="9525">
            <a:noFill/>
            <a:miter lim="800000"/>
            <a:headEnd/>
            <a:tailEnd/>
          </a:ln>
        </p:spPr>
        <p:txBody>
          <a:bodyPr>
            <a:spAutoFit/>
          </a:bodyPr>
          <a:lstStyle/>
          <a:p>
            <a:pPr>
              <a:lnSpc>
                <a:spcPct val="80000"/>
              </a:lnSpc>
              <a:spcBef>
                <a:spcPts val="850"/>
              </a:spcBef>
            </a:pPr>
            <a:r>
              <a:rPr lang="en-US" sz="2400" b="1" dirty="0">
                <a:solidFill>
                  <a:srgbClr val="FFFFFF"/>
                </a:solidFill>
                <a:latin typeface="Calibri" pitchFamily="34" charset="0"/>
                <a:sym typeface="Helvetica Neue"/>
              </a:rPr>
              <a:t>DST Key Goals </a:t>
            </a:r>
            <a:endParaRPr lang="en-US" sz="2400" dirty="0">
              <a:latin typeface="Calibri" pitchFamily="34" charset="0"/>
            </a:endParaRPr>
          </a:p>
        </p:txBody>
      </p:sp>
      <p:sp>
        <p:nvSpPr>
          <p:cNvPr id="27" name="AutoShape 2"/>
          <p:cNvSpPr>
            <a:spLocks/>
          </p:cNvSpPr>
          <p:nvPr/>
        </p:nvSpPr>
        <p:spPr bwMode="auto">
          <a:xfrm>
            <a:off x="633650" y="3307557"/>
            <a:ext cx="5400675" cy="3603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9525">
            <a:noFill/>
            <a:miter lim="800000"/>
            <a:headEnd/>
            <a:tailEnd/>
          </a:ln>
        </p:spPr>
        <p:txBody>
          <a:bodyPr lIns="0" tIns="0" rIns="0" bIns="0" anchor="ctr"/>
          <a:lstStyle/>
          <a:p>
            <a:pPr marL="114300">
              <a:lnSpc>
                <a:spcPct val="80000"/>
              </a:lnSpc>
              <a:spcBef>
                <a:spcPts val="850"/>
              </a:spcBef>
              <a:defRPr/>
            </a:pPr>
            <a:r>
              <a:rPr lang="en-US" sz="2400" b="1" dirty="0">
                <a:solidFill>
                  <a:schemeClr val="bg1"/>
                </a:solidFill>
                <a:latin typeface="Calibri" pitchFamily="34" charset="0"/>
              </a:rPr>
              <a:t>Targets not achieved   </a:t>
            </a:r>
          </a:p>
        </p:txBody>
      </p:sp>
      <p:sp>
        <p:nvSpPr>
          <p:cNvPr id="28" name="AutoShape 12"/>
          <p:cNvSpPr>
            <a:spLocks/>
          </p:cNvSpPr>
          <p:nvPr/>
        </p:nvSpPr>
        <p:spPr bwMode="auto">
          <a:xfrm>
            <a:off x="633650" y="2743200"/>
            <a:ext cx="5400675" cy="3587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9525">
            <a:noFill/>
            <a:miter lim="800000"/>
            <a:headEnd/>
            <a:tailEnd/>
          </a:ln>
        </p:spPr>
        <p:txBody>
          <a:bodyPr lIns="0" tIns="0" rIns="0" bIns="0" anchor="ctr"/>
          <a:lstStyle/>
          <a:p>
            <a:pPr marL="101600">
              <a:lnSpc>
                <a:spcPct val="80000"/>
              </a:lnSpc>
              <a:spcBef>
                <a:spcPts val="850"/>
              </a:spcBef>
              <a:defRPr/>
            </a:pPr>
            <a:r>
              <a:rPr lang="en-US" sz="2400" b="1" dirty="0">
                <a:solidFill>
                  <a:schemeClr val="bg1"/>
                </a:solidFill>
                <a:latin typeface="Calibri" pitchFamily="34" charset="0"/>
                <a:sym typeface="Helvetica Neue"/>
              </a:rPr>
              <a:t>Performance per Programme</a:t>
            </a:r>
            <a:endParaRPr lang="en-US" sz="2400" dirty="0">
              <a:solidFill>
                <a:schemeClr val="bg1"/>
              </a:solidFill>
              <a:latin typeface="Calibri" pitchFamily="34" charset="0"/>
            </a:endParaRPr>
          </a:p>
        </p:txBody>
      </p:sp>
      <p:pic>
        <p:nvPicPr>
          <p:cNvPr id="2050" name="Picture 2" descr="C:\Users\Elke-HP\Documents\Jobs\Stock images\Science &amp; technology\14217640_ml.jpg"/>
          <p:cNvPicPr>
            <a:picLocks noChangeAspect="1" noChangeArrowheads="1"/>
          </p:cNvPicPr>
          <p:nvPr/>
        </p:nvPicPr>
        <p:blipFill>
          <a:blip r:embed="rId2">
            <a:extLst>
              <a:ext uri="{28A0092B-C50C-407E-A947-70E740481C1C}"/>
            </a:extLst>
          </a:blip>
          <a:srcRect/>
          <a:stretch>
            <a:fillRect/>
          </a:stretch>
        </p:blipFill>
        <p:spPr bwMode="auto">
          <a:xfrm>
            <a:off x="6353201" y="2743200"/>
            <a:ext cx="1998637" cy="1332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pic>
        <p:nvPicPr>
          <p:cNvPr id="2052" name="Picture 4" descr="C:\Users\Elke-HP\Documents\Jobs\Stock images\Science &amp; technology\shutterstock_53116591.jpg"/>
          <p:cNvPicPr>
            <a:picLocks noChangeAspect="1" noChangeArrowheads="1"/>
          </p:cNvPicPr>
          <p:nvPr/>
        </p:nvPicPr>
        <p:blipFill>
          <a:blip r:embed="rId3">
            <a:extLst>
              <a:ext uri="{28A0092B-C50C-407E-A947-70E740481C1C}"/>
            </a:extLst>
          </a:blip>
          <a:srcRect/>
          <a:stretch>
            <a:fillRect/>
          </a:stretch>
        </p:blipFill>
        <p:spPr bwMode="auto">
          <a:xfrm>
            <a:off x="6353201" y="4220645"/>
            <a:ext cx="2011362" cy="13419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pic>
        <p:nvPicPr>
          <p:cNvPr id="2053" name="Picture 5" descr="C:\Users\Elke-HP\Documents\Jobs\Stock images\Science &amp; technology\iStock_000019140364Medium.jpg"/>
          <p:cNvPicPr>
            <a:picLocks noChangeAspect="1" noChangeArrowheads="1"/>
          </p:cNvPicPr>
          <p:nvPr/>
        </p:nvPicPr>
        <p:blipFill>
          <a:blip r:embed="rId4">
            <a:extLst>
              <a:ext uri="{28A0092B-C50C-407E-A947-70E740481C1C}"/>
            </a:extLst>
          </a:blip>
          <a:srcRect/>
          <a:stretch>
            <a:fillRect/>
          </a:stretch>
        </p:blipFill>
        <p:spPr bwMode="auto">
          <a:xfrm>
            <a:off x="6353201" y="1294807"/>
            <a:ext cx="1952599" cy="12959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sp>
        <p:nvSpPr>
          <p:cNvPr id="17" name="AutoShape 2"/>
          <p:cNvSpPr>
            <a:spLocks/>
          </p:cNvSpPr>
          <p:nvPr/>
        </p:nvSpPr>
        <p:spPr bwMode="auto">
          <a:xfrm>
            <a:off x="660400" y="4435988"/>
            <a:ext cx="5400675" cy="3603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9525">
            <a:noFill/>
            <a:miter lim="800000"/>
            <a:headEnd/>
            <a:tailEnd/>
          </a:ln>
        </p:spPr>
        <p:txBody>
          <a:bodyPr lIns="0" tIns="0" rIns="0" bIns="0" anchor="ctr"/>
          <a:lstStyle/>
          <a:p>
            <a:pPr marL="114300">
              <a:lnSpc>
                <a:spcPct val="80000"/>
              </a:lnSpc>
              <a:spcBef>
                <a:spcPts val="850"/>
              </a:spcBef>
              <a:defRPr/>
            </a:pPr>
            <a:r>
              <a:rPr lang="en-US" sz="2400" b="1" dirty="0" smtClean="0">
                <a:solidFill>
                  <a:schemeClr val="bg1"/>
                </a:solidFill>
                <a:latin typeface="Calibri" pitchFamily="34" charset="0"/>
              </a:rPr>
              <a:t>DST Projects across the Provinces   </a:t>
            </a:r>
            <a:endParaRPr lang="en-US" sz="2400" b="1" dirty="0">
              <a:solidFill>
                <a:schemeClr val="bg1"/>
              </a:solidFill>
              <a:latin typeface="Calibri"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533400"/>
          </a:xfrm>
        </p:spPr>
        <p:txBody>
          <a:bodyPr/>
          <a:lstStyle/>
          <a:p>
            <a:pPr>
              <a:defRPr/>
            </a:pPr>
            <a:r>
              <a:rPr lang="en-ZA" sz="1800" cap="all" dirty="0" smtClean="0"/>
              <a:t/>
            </a:r>
            <a:br>
              <a:rPr lang="en-ZA" sz="1800" cap="all" dirty="0" smtClean="0"/>
            </a:br>
            <a:r>
              <a:rPr lang="en-ZA" sz="1800" cap="all" dirty="0" smtClean="0"/>
              <a:t/>
            </a:r>
            <a:br>
              <a:rPr lang="en-ZA" sz="1800" cap="all" dirty="0" smtClean="0"/>
            </a:br>
            <a:endParaRPr lang="en-GB" sz="1800" cap="all" dirty="0"/>
          </a:p>
        </p:txBody>
      </p:sp>
      <p:sp>
        <p:nvSpPr>
          <p:cNvPr id="3481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13003F-AF0D-4288-94C6-B4AF78AB450E}" type="slidenum">
              <a:rPr lang="en-US" smtClean="0">
                <a:latin typeface="Gill Sans MT" pitchFamily="34" charset="0"/>
                <a:cs typeface="Arial" pitchFamily="34" charset="0"/>
              </a:rPr>
              <a:pPr fontAlgn="base">
                <a:spcBef>
                  <a:spcPct val="0"/>
                </a:spcBef>
                <a:spcAft>
                  <a:spcPct val="0"/>
                </a:spcAft>
              </a:pPr>
              <a:t>20</a:t>
            </a:fld>
            <a:endParaRPr lang="en-US" dirty="0" smtClean="0">
              <a:latin typeface="Gill Sans MT" pitchFamily="34" charset="0"/>
              <a:cs typeface="Arial" pitchFamily="34" charset="0"/>
            </a:endParaRPr>
          </a:p>
        </p:txBody>
      </p:sp>
      <p:sp>
        <p:nvSpPr>
          <p:cNvPr id="34820" name="Rectangle 4"/>
          <p:cNvSpPr>
            <a:spLocks noChangeArrowheads="1"/>
          </p:cNvSpPr>
          <p:nvPr/>
        </p:nvSpPr>
        <p:spPr bwMode="auto">
          <a:xfrm>
            <a:off x="1752600" y="304800"/>
            <a:ext cx="7239000" cy="682625"/>
          </a:xfrm>
          <a:prstGeom prst="rect">
            <a:avLst/>
          </a:prstGeom>
          <a:noFill/>
          <a:ln w="9525">
            <a:noFill/>
            <a:miter lim="800000"/>
            <a:headEnd/>
            <a:tailEnd/>
          </a:ln>
        </p:spPr>
        <p:txBody>
          <a:bodyPr>
            <a:spAutoFit/>
          </a:bodyPr>
          <a:lstStyle/>
          <a:p>
            <a:pPr marL="171450" indent="-69850">
              <a:lnSpc>
                <a:spcPct val="80000"/>
              </a:lnSpc>
              <a:spcBef>
                <a:spcPts val="850"/>
              </a:spcBef>
            </a:pPr>
            <a:r>
              <a:rPr lang="en-US" sz="2400" b="1" dirty="0">
                <a:solidFill>
                  <a:srgbClr val="FFFFFF"/>
                </a:solidFill>
                <a:sym typeface="Helvetica Neue"/>
              </a:rPr>
              <a:t> </a:t>
            </a:r>
            <a:r>
              <a:rPr lang="en-US" sz="2200" b="1" dirty="0">
                <a:solidFill>
                  <a:srgbClr val="FFFFFF"/>
                </a:solidFill>
                <a:sym typeface="Helvetica Neue"/>
              </a:rPr>
              <a:t>DST  2014/15 FINANCIAL YEAR PERFORMANCE OVERVIEW </a:t>
            </a:r>
            <a:endParaRPr lang="en-US" sz="2200" dirty="0"/>
          </a:p>
        </p:txBody>
      </p:sp>
      <p:sp>
        <p:nvSpPr>
          <p:cNvPr id="7" name="Date Placeholder 6"/>
          <p:cNvSpPr>
            <a:spLocks noGrp="1"/>
          </p:cNvSpPr>
          <p:nvPr>
            <p:ph type="dt" sz="quarter" idx="10"/>
          </p:nvPr>
        </p:nvSpPr>
        <p:spPr/>
        <p:txBody>
          <a:bodyPr/>
          <a:lstStyle/>
          <a:p>
            <a:pPr>
              <a:defRPr/>
            </a:pPr>
            <a:fld id="{90FF9020-035D-4CF4-B04F-979289262153}" type="datetime1">
              <a:rPr lang="en-US"/>
              <a:pPr>
                <a:defRPr/>
              </a:pPr>
              <a:t>11/3/2015</a:t>
            </a:fld>
            <a:endParaRPr lang="en-US" dirty="0"/>
          </a:p>
        </p:txBody>
      </p:sp>
      <p:graphicFrame>
        <p:nvGraphicFramePr>
          <p:cNvPr id="11" name="Content Placeholder 10"/>
          <p:cNvGraphicFramePr>
            <a:graphicFrameLocks noGrp="1"/>
          </p:cNvGraphicFramePr>
          <p:nvPr>
            <p:ph idx="1"/>
          </p:nvPr>
        </p:nvGraphicFramePr>
        <p:xfrm>
          <a:off x="457200" y="1998663"/>
          <a:ext cx="8229600" cy="36623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nvGraphicFramePr>
        <p:xfrm>
          <a:off x="990600" y="1600200"/>
          <a:ext cx="6400800" cy="3048000"/>
        </p:xfrm>
        <a:graphic>
          <a:graphicData uri="http://schemas.openxmlformats.org/drawingml/2006/chart">
            <c:chart xmlns:c="http://schemas.openxmlformats.org/drawingml/2006/chart" xmlns:r="http://schemas.openxmlformats.org/officeDocument/2006/relationships" r:id="rId3"/>
          </a:graphicData>
        </a:graphic>
      </p:graphicFrame>
      <p:sp>
        <p:nvSpPr>
          <p:cNvPr id="34824" name="Rectangle 1"/>
          <p:cNvSpPr>
            <a:spLocks noChangeArrowheads="1"/>
          </p:cNvSpPr>
          <p:nvPr/>
        </p:nvSpPr>
        <p:spPr bwMode="auto">
          <a:xfrm>
            <a:off x="990600" y="1143000"/>
            <a:ext cx="7696200" cy="276225"/>
          </a:xfrm>
          <a:prstGeom prst="rect">
            <a:avLst/>
          </a:prstGeom>
          <a:noFill/>
          <a:ln w="9525">
            <a:noFill/>
            <a:miter lim="800000"/>
            <a:headEnd/>
            <a:tailEnd/>
          </a:ln>
        </p:spPr>
        <p:txBody>
          <a:bodyPr anchor="ctr">
            <a:spAutoFit/>
          </a:bodyPr>
          <a:lstStyle/>
          <a:p>
            <a:pPr algn="just" defTabSz="914400"/>
            <a:r>
              <a:rPr lang="en-GB" sz="1200" b="1" dirty="0">
                <a:cs typeface="Times New Roman" pitchFamily="18" charset="0"/>
              </a:rPr>
              <a:t>Figure 2: DST overall performance: (total number of output targets, n=65)</a:t>
            </a:r>
            <a:endParaRPr lang="en-GB"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1143000" y="1905000"/>
            <a:ext cx="6858000" cy="3276600"/>
          </a:xfrm>
        </p:spPr>
        <p:txBody>
          <a:bodyPr/>
          <a:lstStyle/>
          <a:p>
            <a:pPr marL="0" indent="0">
              <a:buFont typeface="Arial" pitchFamily="34" charset="0"/>
              <a:buNone/>
              <a:defRPr/>
            </a:pPr>
            <a:r>
              <a:rPr lang="en-GB" sz="2000" b="1" dirty="0" smtClean="0"/>
              <a:t>  </a:t>
            </a:r>
            <a:endParaRPr lang="en-GB" sz="2000" dirty="0" smtClean="0"/>
          </a:p>
          <a:p>
            <a:pPr marL="0" indent="0" algn="ctr">
              <a:buFont typeface="Arial" pitchFamily="34" charset="0"/>
              <a:buNone/>
              <a:defRPr/>
            </a:pPr>
            <a:r>
              <a:rPr lang="en-GB" sz="2800" b="1" dirty="0" smtClean="0"/>
              <a:t>Of the 65 targets set for the 2014/15 financial year, the Department achieved a total of 55 (85%), with 9% partially achieved and only 6% not achieved (Figure 2). </a:t>
            </a:r>
          </a:p>
          <a:p>
            <a:pPr algn="just">
              <a:buFont typeface="Wingdings" pitchFamily="2" charset="2"/>
              <a:buChar char="q"/>
              <a:defRPr/>
            </a:pPr>
            <a:endParaRPr lang="en-GB" sz="2000" dirty="0" smtClean="0"/>
          </a:p>
          <a:p>
            <a:pPr>
              <a:buFont typeface="Arial" pitchFamily="34" charset="0"/>
              <a:buNone/>
              <a:defRPr/>
            </a:pPr>
            <a:r>
              <a:rPr lang="en-GB" sz="2000" b="1" dirty="0" smtClean="0"/>
              <a:t> </a:t>
            </a:r>
            <a:endParaRPr lang="en-GB" sz="2000" dirty="0" smtClean="0"/>
          </a:p>
          <a:p>
            <a:pPr eaLnBrk="1" hangingPunct="1">
              <a:buFont typeface="Arial" pitchFamily="34" charset="0"/>
              <a:buNone/>
              <a:defRPr/>
            </a:pPr>
            <a:endParaRPr lang="en-ZA" sz="2000" dirty="0" smtClean="0">
              <a:latin typeface="Gill Sans MT" pitchFamily="34" charset="0"/>
              <a:cs typeface="Arial" pitchFamily="34" charset="0"/>
            </a:endParaRPr>
          </a:p>
        </p:txBody>
      </p:sp>
      <p:sp>
        <p:nvSpPr>
          <p:cNvPr id="35843"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71E5D8-7B26-46C7-AD92-7E97BF58910D}" type="slidenum">
              <a:rPr lang="en-US" smtClean="0">
                <a:latin typeface="Gill Sans MT" pitchFamily="34" charset="0"/>
                <a:cs typeface="Arial" pitchFamily="34" charset="0"/>
              </a:rPr>
              <a:pPr fontAlgn="base">
                <a:spcBef>
                  <a:spcPct val="0"/>
                </a:spcBef>
                <a:spcAft>
                  <a:spcPct val="0"/>
                </a:spcAft>
              </a:pPr>
              <a:t>21</a:t>
            </a:fld>
            <a:endParaRPr lang="en-US" dirty="0" smtClean="0">
              <a:latin typeface="Gill Sans MT" pitchFamily="34" charset="0"/>
              <a:cs typeface="Arial" pitchFamily="34" charset="0"/>
            </a:endParaRPr>
          </a:p>
        </p:txBody>
      </p:sp>
      <p:sp>
        <p:nvSpPr>
          <p:cNvPr id="5" name="AutoShape 8"/>
          <p:cNvSpPr>
            <a:spLocks/>
          </p:cNvSpPr>
          <p:nvPr/>
        </p:nvSpPr>
        <p:spPr bwMode="auto">
          <a:xfrm>
            <a:off x="1676400" y="328613"/>
            <a:ext cx="7620000" cy="401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p:spPr>
        <p:txBody>
          <a:bodyPr lIns="0" tIns="0" rIns="0" bIns="0" anchor="ctr"/>
          <a:lstStyle/>
          <a:p>
            <a:pPr marL="102688" fontAlgn="auto">
              <a:lnSpc>
                <a:spcPct val="80000"/>
              </a:lnSpc>
              <a:spcBef>
                <a:spcPts val="844"/>
              </a:spcBef>
              <a:spcAft>
                <a:spcPts val="0"/>
              </a:spcAft>
              <a:defRPr/>
            </a:pPr>
            <a:endParaRPr lang="en-US" sz="3200" b="1" dirty="0">
              <a:solidFill>
                <a:srgbClr val="FFFFFF"/>
              </a:solidFill>
              <a:sym typeface="Helvetica Neue"/>
            </a:endParaRPr>
          </a:p>
          <a:p>
            <a:pPr marL="102688" fontAlgn="auto">
              <a:lnSpc>
                <a:spcPct val="80000"/>
              </a:lnSpc>
              <a:spcBef>
                <a:spcPts val="844"/>
              </a:spcBef>
              <a:spcAft>
                <a:spcPts val="0"/>
              </a:spcAft>
              <a:defRPr/>
            </a:pPr>
            <a:r>
              <a:rPr lang="en-US" sz="2400" b="1" dirty="0">
                <a:solidFill>
                  <a:srgbClr val="FFFFFF"/>
                </a:solidFill>
                <a:sym typeface="Helvetica Neue"/>
              </a:rPr>
              <a:t>    DST  2014/15 FINANCIAL YEAR PERFORMANCE        	OVERVIEW </a:t>
            </a:r>
            <a:endParaRPr lang="en-US" sz="2400" dirty="0"/>
          </a:p>
          <a:p>
            <a:pPr marL="102688" fontAlgn="auto">
              <a:lnSpc>
                <a:spcPct val="80000"/>
              </a:lnSpc>
              <a:spcBef>
                <a:spcPts val="844"/>
              </a:spcBef>
              <a:spcAft>
                <a:spcPts val="0"/>
              </a:spcAft>
              <a:defRPr/>
            </a:pPr>
            <a:endParaRPr lang="en-US" sz="3200" dirty="0">
              <a:latin typeface="+mj-lt"/>
              <a:cs typeface="Gill Sans MT"/>
            </a:endParaRPr>
          </a:p>
        </p:txBody>
      </p:sp>
      <p:sp>
        <p:nvSpPr>
          <p:cNvPr id="6" name="Date Placeholder 5"/>
          <p:cNvSpPr>
            <a:spLocks noGrp="1"/>
          </p:cNvSpPr>
          <p:nvPr>
            <p:ph type="dt" sz="quarter" idx="10"/>
          </p:nvPr>
        </p:nvSpPr>
        <p:spPr/>
        <p:txBody>
          <a:bodyPr/>
          <a:lstStyle/>
          <a:p>
            <a:pPr>
              <a:defRPr/>
            </a:pPr>
            <a:fld id="{CEB0CD3F-D4C1-4C80-B886-85D397D56BC9}" type="datetime1">
              <a:rPr lang="en-US"/>
              <a:pPr>
                <a:defRPr/>
              </a:pPr>
              <a:t>11/3/2015</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Elke-HP\Documents\Jobs\Stock images\Science &amp; technology\shutterstock_123707269.jpg"/>
          <p:cNvPicPr>
            <a:picLocks noChangeAspect="1" noChangeArrowheads="1"/>
          </p:cNvPicPr>
          <p:nvPr/>
        </p:nvPicPr>
        <p:blipFill>
          <a:blip r:embed="rId2"/>
          <a:srcRect l="-371" t="204" r="371" b="13733"/>
          <a:stretch>
            <a:fillRect/>
          </a:stretch>
        </p:blipFill>
        <p:spPr bwMode="auto">
          <a:xfrm>
            <a:off x="-46038" y="1009650"/>
            <a:ext cx="9190038" cy="5038725"/>
          </a:xfrm>
          <a:prstGeom prst="rect">
            <a:avLst/>
          </a:prstGeom>
          <a:noFill/>
          <a:ln w="9525">
            <a:noFill/>
            <a:miter lim="800000"/>
            <a:headEnd/>
            <a:tailEnd/>
          </a:ln>
        </p:spPr>
      </p:pic>
      <p:sp>
        <p:nvSpPr>
          <p:cNvPr id="36867" name="Rectangle 6"/>
          <p:cNvSpPr>
            <a:spLocks noGrp="1" noChangeArrowheads="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US" dirty="0" smtClean="0">
              <a:latin typeface="Gill Sans MT" pitchFamily="34" charset="0"/>
              <a:cs typeface="Arial" pitchFamily="34" charset="0"/>
            </a:endParaRPr>
          </a:p>
          <a:p>
            <a:pPr fontAlgn="base">
              <a:spcBef>
                <a:spcPct val="0"/>
              </a:spcBef>
              <a:spcAft>
                <a:spcPct val="0"/>
              </a:spcAft>
            </a:pPr>
            <a:endParaRPr lang="en-US" dirty="0" smtClean="0">
              <a:latin typeface="Gill Sans MT" pitchFamily="34" charset="0"/>
              <a:cs typeface="Arial" pitchFamily="34" charset="0"/>
            </a:endParaRPr>
          </a:p>
          <a:p>
            <a:pPr fontAlgn="base">
              <a:spcBef>
                <a:spcPct val="0"/>
              </a:spcBef>
              <a:spcAft>
                <a:spcPct val="0"/>
              </a:spcAft>
            </a:pPr>
            <a:fld id="{F698085C-3E2D-433C-AE49-6C1FFCA58685}" type="slidenum">
              <a:rPr lang="en-US" smtClean="0">
                <a:latin typeface="Gill Sans MT" pitchFamily="34" charset="0"/>
                <a:cs typeface="Arial" pitchFamily="34" charset="0"/>
              </a:rPr>
              <a:pPr fontAlgn="base">
                <a:spcBef>
                  <a:spcPct val="0"/>
                </a:spcBef>
                <a:spcAft>
                  <a:spcPct val="0"/>
                </a:spcAft>
              </a:pPr>
              <a:t>22</a:t>
            </a:fld>
            <a:endParaRPr lang="en-US" dirty="0" smtClean="0">
              <a:latin typeface="Gill Sans MT" pitchFamily="34" charset="0"/>
              <a:cs typeface="Arial" pitchFamily="34" charset="0"/>
            </a:endParaRPr>
          </a:p>
        </p:txBody>
      </p:sp>
      <p:sp>
        <p:nvSpPr>
          <p:cNvPr id="7" name="Date Placeholder 6"/>
          <p:cNvSpPr>
            <a:spLocks noGrp="1"/>
          </p:cNvSpPr>
          <p:nvPr>
            <p:ph type="dt" sz="quarter" idx="10"/>
          </p:nvPr>
        </p:nvSpPr>
        <p:spPr/>
        <p:txBody>
          <a:bodyPr/>
          <a:lstStyle/>
          <a:p>
            <a:pPr>
              <a:defRPr/>
            </a:pPr>
            <a:fld id="{D481953D-1701-4C9C-A0B1-7027E1F9B472}" type="datetime1">
              <a:rPr lang="en-US" smtClean="0"/>
              <a:pPr>
                <a:defRPr/>
              </a:pPr>
              <a:t>11/3/2015</a:t>
            </a:fld>
            <a:endParaRPr lang="en-US" dirty="0"/>
          </a:p>
        </p:txBody>
      </p:sp>
      <p:graphicFrame>
        <p:nvGraphicFramePr>
          <p:cNvPr id="12" name="Diagram 11"/>
          <p:cNvGraphicFramePr/>
          <p:nvPr/>
        </p:nvGraphicFramePr>
        <p:xfrm>
          <a:off x="609600" y="1397000"/>
          <a:ext cx="8077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533400"/>
          </a:xfrm>
        </p:spPr>
        <p:txBody>
          <a:bodyPr/>
          <a:lstStyle/>
          <a:p>
            <a:pPr>
              <a:defRPr/>
            </a:pPr>
            <a:r>
              <a:rPr lang="en-ZA" sz="1800" cap="all" dirty="0" smtClean="0"/>
              <a:t/>
            </a:r>
            <a:br>
              <a:rPr lang="en-ZA" sz="1800" cap="all" dirty="0" smtClean="0"/>
            </a:br>
            <a:r>
              <a:rPr lang="en-ZA" sz="1800" cap="all" dirty="0" smtClean="0"/>
              <a:t/>
            </a:r>
            <a:br>
              <a:rPr lang="en-ZA" sz="1800" cap="all" dirty="0" smtClean="0"/>
            </a:br>
            <a:endParaRPr lang="en-GB" sz="1800" cap="all" dirty="0"/>
          </a:p>
        </p:txBody>
      </p:sp>
      <p:sp>
        <p:nvSpPr>
          <p:cNvPr id="37891"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CE339A-38CE-45A8-84A6-3FA1216F5317}" type="slidenum">
              <a:rPr lang="en-US" smtClean="0">
                <a:latin typeface="Gill Sans MT" pitchFamily="34" charset="0"/>
                <a:cs typeface="Arial" pitchFamily="34" charset="0"/>
              </a:rPr>
              <a:pPr fontAlgn="base">
                <a:spcBef>
                  <a:spcPct val="0"/>
                </a:spcBef>
                <a:spcAft>
                  <a:spcPct val="0"/>
                </a:spcAft>
              </a:pPr>
              <a:t>23</a:t>
            </a:fld>
            <a:endParaRPr lang="en-US" dirty="0" smtClean="0">
              <a:latin typeface="Gill Sans MT" pitchFamily="34" charset="0"/>
              <a:cs typeface="Arial" pitchFamily="34" charset="0"/>
            </a:endParaRPr>
          </a:p>
        </p:txBody>
      </p:sp>
      <p:sp>
        <p:nvSpPr>
          <p:cNvPr id="37892" name="Rectangle 4"/>
          <p:cNvSpPr>
            <a:spLocks noChangeArrowheads="1"/>
          </p:cNvSpPr>
          <p:nvPr/>
        </p:nvSpPr>
        <p:spPr bwMode="auto">
          <a:xfrm>
            <a:off x="1295400" y="304800"/>
            <a:ext cx="7391400" cy="781050"/>
          </a:xfrm>
          <a:prstGeom prst="rect">
            <a:avLst/>
          </a:prstGeom>
          <a:noFill/>
          <a:ln w="9525">
            <a:noFill/>
            <a:miter lim="800000"/>
            <a:headEnd/>
            <a:tailEnd/>
          </a:ln>
        </p:spPr>
        <p:txBody>
          <a:bodyPr>
            <a:spAutoFit/>
          </a:bodyPr>
          <a:lstStyle/>
          <a:p>
            <a:pPr marL="101600">
              <a:lnSpc>
                <a:spcPct val="80000"/>
              </a:lnSpc>
              <a:spcBef>
                <a:spcPts val="850"/>
              </a:spcBef>
            </a:pPr>
            <a:r>
              <a:rPr lang="en-US" sz="2800" b="1" dirty="0">
                <a:solidFill>
                  <a:srgbClr val="FFFFFF"/>
                </a:solidFill>
                <a:sym typeface="Helvetica Neue"/>
              </a:rPr>
              <a:t>   		DST’S  PERFORMANCE PER    					PROGRAMME </a:t>
            </a:r>
            <a:endParaRPr lang="en-US" sz="2400" dirty="0"/>
          </a:p>
        </p:txBody>
      </p:sp>
      <p:sp>
        <p:nvSpPr>
          <p:cNvPr id="7" name="Date Placeholder 6"/>
          <p:cNvSpPr>
            <a:spLocks noGrp="1"/>
          </p:cNvSpPr>
          <p:nvPr>
            <p:ph type="dt" sz="quarter" idx="10"/>
          </p:nvPr>
        </p:nvSpPr>
        <p:spPr/>
        <p:txBody>
          <a:bodyPr/>
          <a:lstStyle/>
          <a:p>
            <a:pPr>
              <a:defRPr/>
            </a:pPr>
            <a:fld id="{90FF9020-035D-4CF4-B04F-979289262153}" type="datetime1">
              <a:rPr lang="en-US"/>
              <a:pPr>
                <a:defRPr/>
              </a:pPr>
              <a:t>11/3/2015</a:t>
            </a:fld>
            <a:endParaRPr lang="en-US" dirty="0"/>
          </a:p>
        </p:txBody>
      </p:sp>
      <p:graphicFrame>
        <p:nvGraphicFramePr>
          <p:cNvPr id="11" name="Content Placeholder 10"/>
          <p:cNvGraphicFramePr>
            <a:graphicFrameLocks noGrp="1"/>
          </p:cNvGraphicFramePr>
          <p:nvPr>
            <p:ph idx="1"/>
          </p:nvPr>
        </p:nvGraphicFramePr>
        <p:xfrm>
          <a:off x="457200" y="1998663"/>
          <a:ext cx="8229600" cy="3662362"/>
        </p:xfrm>
        <a:graphic>
          <a:graphicData uri="http://schemas.openxmlformats.org/drawingml/2006/chart">
            <c:chart xmlns:c="http://schemas.openxmlformats.org/drawingml/2006/chart" xmlns:r="http://schemas.openxmlformats.org/officeDocument/2006/relationships" r:id="rId2"/>
          </a:graphicData>
        </a:graphic>
      </p:graphicFrame>
      <p:sp>
        <p:nvSpPr>
          <p:cNvPr id="37895" name="Rectangle 1"/>
          <p:cNvSpPr>
            <a:spLocks noChangeArrowheads="1"/>
          </p:cNvSpPr>
          <p:nvPr/>
        </p:nvSpPr>
        <p:spPr bwMode="auto">
          <a:xfrm>
            <a:off x="304800" y="0"/>
            <a:ext cx="8523288" cy="1784350"/>
          </a:xfrm>
          <a:prstGeom prst="rect">
            <a:avLst/>
          </a:prstGeom>
          <a:noFill/>
          <a:ln w="9525">
            <a:noFill/>
            <a:miter lim="800000"/>
            <a:headEnd/>
            <a:tailEnd/>
          </a:ln>
        </p:spPr>
        <p:txBody>
          <a:bodyPr anchor="ctr">
            <a:spAutoFit/>
          </a:bodyPr>
          <a:lstStyle/>
          <a:p>
            <a:pPr algn="just" defTabSz="914400">
              <a:tabLst>
                <a:tab pos="0" algn="l"/>
                <a:tab pos="457200" algn="l"/>
              </a:tabLst>
            </a:pPr>
            <a:endParaRPr lang="en-GB" sz="1200" dirty="0">
              <a:cs typeface="Times New Roman" pitchFamily="18" charset="0"/>
            </a:endParaRPr>
          </a:p>
          <a:p>
            <a:pPr algn="just" defTabSz="914400">
              <a:tabLst>
                <a:tab pos="0" algn="l"/>
                <a:tab pos="457200" algn="l"/>
              </a:tabLst>
            </a:pPr>
            <a:endParaRPr lang="en-GB" sz="1200" dirty="0">
              <a:cs typeface="Times New Roman" pitchFamily="18" charset="0"/>
            </a:endParaRPr>
          </a:p>
          <a:p>
            <a:pPr algn="just" defTabSz="914400">
              <a:tabLst>
                <a:tab pos="0" algn="l"/>
                <a:tab pos="457200" algn="l"/>
              </a:tabLst>
            </a:pPr>
            <a:endParaRPr lang="en-GB" sz="1200" dirty="0">
              <a:cs typeface="Times New Roman" pitchFamily="18" charset="0"/>
            </a:endParaRPr>
          </a:p>
          <a:p>
            <a:pPr algn="just" defTabSz="914400">
              <a:tabLst>
                <a:tab pos="0" algn="l"/>
                <a:tab pos="457200" algn="l"/>
              </a:tabLst>
            </a:pPr>
            <a:endParaRPr lang="en-GB" sz="1200" dirty="0">
              <a:cs typeface="Times New Roman" pitchFamily="18" charset="0"/>
            </a:endParaRPr>
          </a:p>
          <a:p>
            <a:pPr algn="just" defTabSz="914400">
              <a:tabLst>
                <a:tab pos="0" algn="l"/>
                <a:tab pos="457200" algn="l"/>
              </a:tabLst>
            </a:pPr>
            <a:endParaRPr lang="en-GB" sz="1200" dirty="0">
              <a:cs typeface="Times New Roman" pitchFamily="18" charset="0"/>
            </a:endParaRPr>
          </a:p>
          <a:p>
            <a:pPr algn="just" defTabSz="914400">
              <a:tabLst>
                <a:tab pos="0" algn="l"/>
                <a:tab pos="457200" algn="l"/>
              </a:tabLst>
            </a:pPr>
            <a:endParaRPr lang="en-GB" sz="2000" dirty="0"/>
          </a:p>
          <a:p>
            <a:pPr marL="0" lvl="1" algn="just" defTabSz="914400" eaLnBrk="0" hangingPunct="0">
              <a:lnSpc>
                <a:spcPct val="150000"/>
              </a:lnSpc>
              <a:buFont typeface="Wingdings" pitchFamily="2" charset="2"/>
              <a:buChar char="q"/>
              <a:tabLst>
                <a:tab pos="0" algn="l"/>
                <a:tab pos="457200" algn="l"/>
              </a:tabLst>
            </a:pPr>
            <a:endParaRPr lang="en-GB" sz="2000" dirty="0"/>
          </a:p>
        </p:txBody>
      </p:sp>
      <p:graphicFrame>
        <p:nvGraphicFramePr>
          <p:cNvPr id="8" name="Chart 7"/>
          <p:cNvGraphicFramePr/>
          <p:nvPr/>
        </p:nvGraphicFramePr>
        <p:xfrm>
          <a:off x="609600" y="1785104"/>
          <a:ext cx="7742237" cy="3701296"/>
        </p:xfrm>
        <a:graphic>
          <a:graphicData uri="http://schemas.openxmlformats.org/drawingml/2006/chart">
            <c:chart xmlns:c="http://schemas.openxmlformats.org/drawingml/2006/chart" xmlns:r="http://schemas.openxmlformats.org/officeDocument/2006/relationships" r:id="rId3"/>
          </a:graphicData>
        </a:graphic>
      </p:graphicFrame>
      <p:sp>
        <p:nvSpPr>
          <p:cNvPr id="37897" name="Rectangle 1"/>
          <p:cNvSpPr>
            <a:spLocks noChangeArrowheads="1"/>
          </p:cNvSpPr>
          <p:nvPr/>
        </p:nvSpPr>
        <p:spPr bwMode="auto">
          <a:xfrm>
            <a:off x="990600" y="1143000"/>
            <a:ext cx="7696200" cy="276225"/>
          </a:xfrm>
          <a:prstGeom prst="rect">
            <a:avLst/>
          </a:prstGeom>
          <a:noFill/>
          <a:ln w="9525">
            <a:noFill/>
            <a:miter lim="800000"/>
            <a:headEnd/>
            <a:tailEnd/>
          </a:ln>
        </p:spPr>
        <p:txBody>
          <a:bodyPr anchor="ctr">
            <a:spAutoFit/>
          </a:bodyPr>
          <a:lstStyle/>
          <a:p>
            <a:pPr algn="just" defTabSz="914400"/>
            <a:r>
              <a:rPr lang="en-GB" sz="1200" b="1" dirty="0">
                <a:cs typeface="Times New Roman" pitchFamily="18" charset="0"/>
              </a:rPr>
              <a:t>Figure 3: DST programme performance</a:t>
            </a:r>
            <a:endParaRPr lang="en-GB"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itle 1"/>
          <p:cNvSpPr>
            <a:spLocks noGrp="1"/>
          </p:cNvSpPr>
          <p:nvPr>
            <p:ph type="title"/>
          </p:nvPr>
        </p:nvSpPr>
        <p:spPr>
          <a:xfrm>
            <a:off x="442913" y="1371600"/>
            <a:ext cx="8534400" cy="487363"/>
          </a:xfrm>
        </p:spPr>
        <p:txBody>
          <a:bodyPr/>
          <a:lstStyle/>
          <a:p>
            <a:pPr defTabSz="914400" eaLnBrk="1" hangingPunct="1">
              <a:tabLst>
                <a:tab pos="0" algn="l"/>
                <a:tab pos="457200" algn="l"/>
              </a:tabLst>
            </a:pPr>
            <a:r>
              <a:rPr lang="en-GB" sz="2000" b="0" dirty="0" smtClean="0">
                <a:solidFill>
                  <a:schemeClr val="tx1"/>
                </a:solidFill>
                <a:latin typeface="Arial" pitchFamily="34" charset="0"/>
                <a:cs typeface="Times New Roman" pitchFamily="18" charset="0"/>
              </a:rPr>
              <a:t>Figure 4 illustrates the annual performance of the Department per </a:t>
            </a:r>
            <a:r>
              <a:rPr lang="en-GB" sz="2000" dirty="0" smtClean="0">
                <a:latin typeface="Arial" pitchFamily="34" charset="0"/>
                <a:cs typeface="Times New Roman" pitchFamily="18" charset="0"/>
              </a:rPr>
              <a:t> </a:t>
            </a:r>
            <a:r>
              <a:rPr lang="en-GB" sz="2000" b="0" dirty="0" smtClean="0">
                <a:solidFill>
                  <a:schemeClr val="tx1"/>
                </a:solidFill>
                <a:latin typeface="Arial" pitchFamily="34" charset="0"/>
                <a:cs typeface="Times New Roman" pitchFamily="18" charset="0"/>
              </a:rPr>
              <a:t>programme. An analysis of Figure 4 shows that:  </a:t>
            </a:r>
          </a:p>
        </p:txBody>
      </p:sp>
      <p:sp>
        <p:nvSpPr>
          <p:cNvPr id="17411" name="Content Placeholder 2"/>
          <p:cNvSpPr>
            <a:spLocks noGrp="1"/>
          </p:cNvSpPr>
          <p:nvPr>
            <p:ph idx="1"/>
          </p:nvPr>
        </p:nvSpPr>
        <p:spPr>
          <a:xfrm>
            <a:off x="442913" y="2133600"/>
            <a:ext cx="8229600" cy="4243388"/>
          </a:xfrm>
        </p:spPr>
        <p:txBody>
          <a:bodyPr/>
          <a:lstStyle/>
          <a:p>
            <a:pPr>
              <a:defRPr/>
            </a:pPr>
            <a:r>
              <a:rPr lang="en-GB" sz="2000" b="1" dirty="0" smtClean="0">
                <a:solidFill>
                  <a:srgbClr val="FF0000"/>
                </a:solidFill>
                <a:latin typeface="Arial" pitchFamily="34" charset="0"/>
                <a:ea typeface="Times New Roman" pitchFamily="18" charset="0"/>
                <a:cs typeface="Arial" pitchFamily="34" charset="0"/>
              </a:rPr>
              <a:t>Programme 1 </a:t>
            </a:r>
            <a:r>
              <a:rPr lang="en-GB" sz="2000" dirty="0" smtClean="0">
                <a:latin typeface="Arial" pitchFamily="34" charset="0"/>
                <a:ea typeface="Times New Roman" pitchFamily="18" charset="0"/>
                <a:cs typeface="Arial" pitchFamily="34" charset="0"/>
              </a:rPr>
              <a:t>achieved 15 (88%) of its annual targets and two (12%) targets were partially achieved;</a:t>
            </a:r>
            <a:endParaRPr lang="en-GB" sz="2000" dirty="0" smtClean="0"/>
          </a:p>
          <a:p>
            <a:pPr algn="just">
              <a:defRPr/>
            </a:pPr>
            <a:r>
              <a:rPr lang="en-GB" sz="2000" b="1" dirty="0" smtClean="0">
                <a:solidFill>
                  <a:srgbClr val="0E66B1"/>
                </a:solidFill>
                <a:latin typeface="Arial" pitchFamily="34" charset="0"/>
                <a:ea typeface="Times New Roman" pitchFamily="18" charset="0"/>
                <a:cs typeface="Arial" pitchFamily="34" charset="0"/>
              </a:rPr>
              <a:t>Programme 2 </a:t>
            </a:r>
            <a:r>
              <a:rPr lang="en-GB" sz="2000" dirty="0" smtClean="0">
                <a:latin typeface="Arial" pitchFamily="34" charset="0"/>
                <a:ea typeface="Times New Roman" pitchFamily="18" charset="0"/>
                <a:cs typeface="Arial" pitchFamily="34" charset="0"/>
              </a:rPr>
              <a:t>achieved nine (64%) of its annual targets, two (14%)    were partially achieved and three (22%) were not achieved;</a:t>
            </a:r>
          </a:p>
          <a:p>
            <a:pPr algn="just">
              <a:defRPr/>
            </a:pPr>
            <a:r>
              <a:rPr lang="en-GB" sz="2000" b="1" dirty="0" smtClean="0">
                <a:solidFill>
                  <a:srgbClr val="00B050"/>
                </a:solidFill>
                <a:latin typeface="Arial" pitchFamily="34" charset="0"/>
                <a:ea typeface="Times New Roman" pitchFamily="18" charset="0"/>
                <a:cs typeface="Arial" pitchFamily="34" charset="0"/>
              </a:rPr>
              <a:t>Programme 3 </a:t>
            </a:r>
            <a:r>
              <a:rPr lang="en-GB" sz="2000" dirty="0" smtClean="0">
                <a:latin typeface="Arial" pitchFamily="34" charset="0"/>
                <a:ea typeface="Times New Roman" pitchFamily="18" charset="0"/>
                <a:cs typeface="Arial" pitchFamily="34" charset="0"/>
              </a:rPr>
              <a:t>achieved 10 (100%) of its annual targets;</a:t>
            </a:r>
          </a:p>
          <a:p>
            <a:pPr algn="just">
              <a:defRPr/>
            </a:pPr>
            <a:r>
              <a:rPr lang="en-GB" sz="2000" b="1" dirty="0" smtClean="0">
                <a:solidFill>
                  <a:srgbClr val="FF9900"/>
                </a:solidFill>
                <a:latin typeface="Arial" pitchFamily="34" charset="0"/>
                <a:ea typeface="Times New Roman" pitchFamily="18" charset="0"/>
                <a:cs typeface="Arial" pitchFamily="34" charset="0"/>
              </a:rPr>
              <a:t>Programme 4 </a:t>
            </a:r>
            <a:r>
              <a:rPr lang="en-GB" sz="2000" dirty="0" smtClean="0">
                <a:latin typeface="Arial" pitchFamily="34" charset="0"/>
                <a:ea typeface="Times New Roman" pitchFamily="18" charset="0"/>
                <a:cs typeface="Arial" pitchFamily="34" charset="0"/>
              </a:rPr>
              <a:t>achieved 11 (84%) of its annual targets, one (8%) was partially achieved and one (8%) was not achieved; and</a:t>
            </a:r>
          </a:p>
          <a:p>
            <a:pPr algn="just">
              <a:defRPr/>
            </a:pPr>
            <a:r>
              <a:rPr lang="en-GB" sz="2000" b="1" dirty="0" smtClean="0">
                <a:solidFill>
                  <a:schemeClr val="accent6">
                    <a:lumMod val="75000"/>
                  </a:schemeClr>
                </a:solidFill>
                <a:latin typeface="Arial" pitchFamily="34" charset="0"/>
                <a:ea typeface="Times New Roman" pitchFamily="18" charset="0"/>
                <a:cs typeface="Arial" pitchFamily="34" charset="0"/>
              </a:rPr>
              <a:t>Programme 5 </a:t>
            </a:r>
            <a:r>
              <a:rPr lang="en-GB" sz="2000" dirty="0" smtClean="0">
                <a:latin typeface="Arial" pitchFamily="34" charset="0"/>
                <a:ea typeface="Times New Roman" pitchFamily="18" charset="0"/>
                <a:cs typeface="Arial" pitchFamily="34" charset="0"/>
              </a:rPr>
              <a:t>achieved 10 (91%) of its targets and only one target (9%) was partially achieved.</a:t>
            </a:r>
            <a:endParaRPr lang="en-GB" sz="2000" dirty="0" smtClean="0"/>
          </a:p>
          <a:p>
            <a:pPr>
              <a:buFont typeface="Arial" pitchFamily="34" charset="0"/>
              <a:buNone/>
              <a:defRPr/>
            </a:pPr>
            <a:r>
              <a:rPr lang="en-GB" sz="2000" b="1" dirty="0" smtClean="0"/>
              <a:t> </a:t>
            </a:r>
            <a:endParaRPr lang="en-GB" sz="2000" dirty="0" smtClean="0"/>
          </a:p>
          <a:p>
            <a:pPr eaLnBrk="1" hangingPunct="1">
              <a:buFont typeface="Arial" pitchFamily="34" charset="0"/>
              <a:buNone/>
              <a:defRPr/>
            </a:pPr>
            <a:endParaRPr lang="en-ZA" sz="2000" dirty="0" smtClean="0">
              <a:latin typeface="Gill Sans MT" pitchFamily="34" charset="0"/>
              <a:cs typeface="Arial" pitchFamily="34" charset="0"/>
            </a:endParaRPr>
          </a:p>
        </p:txBody>
      </p:sp>
      <p:sp>
        <p:nvSpPr>
          <p:cNvPr id="38916"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CD7016-EE2C-4188-93E4-6E37A7E02288}" type="slidenum">
              <a:rPr lang="en-US" smtClean="0">
                <a:latin typeface="Gill Sans MT" pitchFamily="34" charset="0"/>
                <a:cs typeface="Arial" pitchFamily="34" charset="0"/>
              </a:rPr>
              <a:pPr fontAlgn="base">
                <a:spcBef>
                  <a:spcPct val="0"/>
                </a:spcBef>
                <a:spcAft>
                  <a:spcPct val="0"/>
                </a:spcAft>
              </a:pPr>
              <a:t>24</a:t>
            </a:fld>
            <a:endParaRPr lang="en-US" dirty="0" smtClean="0">
              <a:latin typeface="Gill Sans MT" pitchFamily="34" charset="0"/>
              <a:cs typeface="Arial" pitchFamily="34" charset="0"/>
            </a:endParaRPr>
          </a:p>
        </p:txBody>
      </p:sp>
      <p:sp>
        <p:nvSpPr>
          <p:cNvPr id="38917" name="AutoShape 8"/>
          <p:cNvSpPr>
            <a:spLocks/>
          </p:cNvSpPr>
          <p:nvPr/>
        </p:nvSpPr>
        <p:spPr bwMode="auto">
          <a:xfrm>
            <a:off x="1676400" y="328613"/>
            <a:ext cx="7315200" cy="4016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r>
              <a:rPr lang="en-US" sz="2500" b="1" dirty="0">
                <a:solidFill>
                  <a:srgbClr val="FFFFFF"/>
                </a:solidFill>
                <a:sym typeface="Helvetica Neue"/>
              </a:rPr>
              <a:t>	PERFORMANCE PER PROGRAMME</a:t>
            </a:r>
            <a:endParaRPr lang="en-US" sz="2500" dirty="0"/>
          </a:p>
        </p:txBody>
      </p:sp>
      <p:sp>
        <p:nvSpPr>
          <p:cNvPr id="6" name="Date Placeholder 5"/>
          <p:cNvSpPr>
            <a:spLocks noGrp="1"/>
          </p:cNvSpPr>
          <p:nvPr>
            <p:ph type="dt" sz="quarter" idx="10"/>
          </p:nvPr>
        </p:nvSpPr>
        <p:spPr/>
        <p:txBody>
          <a:bodyPr/>
          <a:lstStyle/>
          <a:p>
            <a:pPr>
              <a:defRPr/>
            </a:pPr>
            <a:fld id="{CEB0CD3F-D4C1-4C80-B886-85D397D56BC9}" type="datetime1">
              <a:rPr lang="en-US"/>
              <a:pPr>
                <a:defRPr/>
              </a:pPr>
              <a:t>11/3/2015</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C:\Users\Elke-HP\Documents\Jobs\Stock images\Science &amp; technology\shutterstock_194426924.jpg"/>
          <p:cNvPicPr>
            <a:picLocks noChangeAspect="1" noChangeArrowheads="1"/>
          </p:cNvPicPr>
          <p:nvPr/>
        </p:nvPicPr>
        <p:blipFill>
          <a:blip r:embed="rId2"/>
          <a:srcRect t="9167" b="8965"/>
          <a:stretch>
            <a:fillRect/>
          </a:stretch>
        </p:blipFill>
        <p:spPr bwMode="auto">
          <a:xfrm>
            <a:off x="-19050" y="1012825"/>
            <a:ext cx="9163050" cy="4968875"/>
          </a:xfrm>
          <a:prstGeom prst="rect">
            <a:avLst/>
          </a:prstGeom>
          <a:noFill/>
          <a:ln w="9525">
            <a:noFill/>
            <a:miter lim="800000"/>
            <a:headEnd/>
            <a:tailEnd/>
          </a:ln>
        </p:spPr>
      </p:pic>
      <p:sp>
        <p:nvSpPr>
          <p:cNvPr id="39939" name="Rectangle 6"/>
          <p:cNvSpPr>
            <a:spLocks noGrp="1" noChangeArrowheads="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US" dirty="0" smtClean="0">
              <a:latin typeface="Gill Sans MT" pitchFamily="34" charset="0"/>
              <a:cs typeface="Arial" pitchFamily="34" charset="0"/>
            </a:endParaRPr>
          </a:p>
          <a:p>
            <a:pPr fontAlgn="base">
              <a:spcBef>
                <a:spcPct val="0"/>
              </a:spcBef>
              <a:spcAft>
                <a:spcPct val="0"/>
              </a:spcAft>
            </a:pPr>
            <a:endParaRPr lang="en-US" dirty="0" smtClean="0">
              <a:latin typeface="Gill Sans MT" pitchFamily="34" charset="0"/>
              <a:cs typeface="Arial" pitchFamily="34" charset="0"/>
            </a:endParaRPr>
          </a:p>
          <a:p>
            <a:pPr fontAlgn="base">
              <a:spcBef>
                <a:spcPct val="0"/>
              </a:spcBef>
              <a:spcAft>
                <a:spcPct val="0"/>
              </a:spcAft>
            </a:pPr>
            <a:fld id="{E06C6E20-7E75-405B-A67E-0DDAD637C200}" type="slidenum">
              <a:rPr lang="en-US" smtClean="0">
                <a:latin typeface="Gill Sans MT" pitchFamily="34" charset="0"/>
                <a:cs typeface="Arial" pitchFamily="34" charset="0"/>
              </a:rPr>
              <a:pPr fontAlgn="base">
                <a:spcBef>
                  <a:spcPct val="0"/>
                </a:spcBef>
                <a:spcAft>
                  <a:spcPct val="0"/>
                </a:spcAft>
              </a:pPr>
              <a:t>25</a:t>
            </a:fld>
            <a:endParaRPr lang="en-US" dirty="0" smtClean="0">
              <a:latin typeface="Gill Sans MT" pitchFamily="34" charset="0"/>
              <a:cs typeface="Arial" pitchFamily="34" charset="0"/>
            </a:endParaRPr>
          </a:p>
        </p:txBody>
      </p:sp>
      <p:sp>
        <p:nvSpPr>
          <p:cNvPr id="7" name="Date Placeholder 6"/>
          <p:cNvSpPr>
            <a:spLocks noGrp="1"/>
          </p:cNvSpPr>
          <p:nvPr>
            <p:ph type="dt" sz="quarter" idx="10"/>
          </p:nvPr>
        </p:nvSpPr>
        <p:spPr/>
        <p:txBody>
          <a:bodyPr/>
          <a:lstStyle/>
          <a:p>
            <a:pPr>
              <a:defRPr/>
            </a:pPr>
            <a:fld id="{D481953D-1701-4C9C-A0B1-7027E1F9B472}" type="datetime1">
              <a:rPr lang="en-US" smtClean="0"/>
              <a:pPr>
                <a:defRPr/>
              </a:pPr>
              <a:t>11/3/2015</a:t>
            </a:fld>
            <a:endParaRPr lang="en-US" dirty="0"/>
          </a:p>
        </p:txBody>
      </p:sp>
      <p:graphicFrame>
        <p:nvGraphicFramePr>
          <p:cNvPr id="12" name="Diagram 11"/>
          <p:cNvGraphicFramePr/>
          <p:nvPr/>
        </p:nvGraphicFramePr>
        <p:xfrm>
          <a:off x="609600" y="1397000"/>
          <a:ext cx="8077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idx="1"/>
          </p:nvPr>
        </p:nvSpPr>
        <p:spPr>
          <a:xfrm>
            <a:off x="457200" y="1295400"/>
            <a:ext cx="8229600" cy="4365625"/>
          </a:xfrm>
        </p:spPr>
        <p:txBody>
          <a:bodyPr/>
          <a:lstStyle/>
          <a:p>
            <a:pPr eaLnBrk="1" hangingPunct="1"/>
            <a:endParaRPr lang="en-US" sz="1800" b="1" dirty="0" smtClean="0">
              <a:latin typeface="Arial" pitchFamily="34" charset="0"/>
              <a:cs typeface="Arial" pitchFamily="34" charset="0"/>
            </a:endParaRPr>
          </a:p>
          <a:p>
            <a:pPr eaLnBrk="1" hangingPunct="1"/>
            <a:r>
              <a:rPr lang="en-US" sz="1800" dirty="0" smtClean="0">
                <a:latin typeface="Arial" pitchFamily="34" charset="0"/>
                <a:cs typeface="Arial" pitchFamily="34" charset="0"/>
              </a:rPr>
              <a:t>Target formulation </a:t>
            </a:r>
            <a:r>
              <a:rPr lang="en-ZA" sz="1800" dirty="0" smtClean="0">
                <a:solidFill>
                  <a:srgbClr val="000000"/>
                </a:solidFill>
                <a:latin typeface="Arial" pitchFamily="34" charset="0"/>
                <a:cs typeface="Arial" pitchFamily="34" charset="0"/>
              </a:rPr>
              <a:t>deficiencies</a:t>
            </a:r>
            <a:r>
              <a:rPr lang="en-US" sz="1800" dirty="0" smtClean="0">
                <a:latin typeface="Arial" pitchFamily="34" charset="0"/>
                <a:cs typeface="Arial" pitchFamily="34" charset="0"/>
              </a:rPr>
              <a:t> – refers to indicators which were not achieved because of variables which were not foreseen during the target formulation phase.</a:t>
            </a:r>
          </a:p>
          <a:p>
            <a:pPr eaLnBrk="1" hangingPunct="1"/>
            <a:endParaRPr lang="en-US" sz="1800" dirty="0" smtClean="0">
              <a:latin typeface="Arial" pitchFamily="34" charset="0"/>
              <a:cs typeface="Arial" pitchFamily="34" charset="0"/>
            </a:endParaRPr>
          </a:p>
          <a:p>
            <a:pPr eaLnBrk="1" hangingPunct="1"/>
            <a:r>
              <a:rPr lang="en-US" sz="1800" dirty="0" smtClean="0">
                <a:latin typeface="Arial" pitchFamily="34" charset="0"/>
                <a:cs typeface="Arial" pitchFamily="34" charset="0"/>
              </a:rPr>
              <a:t>Process  delays – refers to factors which are outside the control of the DST and therefore the achievement of such targets is mainly dependent on the outside stakeholder.</a:t>
            </a:r>
          </a:p>
          <a:p>
            <a:pPr eaLnBrk="1" hangingPunct="1"/>
            <a:endParaRPr lang="en-US" sz="1800" dirty="0" smtClean="0">
              <a:latin typeface="Arial" pitchFamily="34" charset="0"/>
              <a:cs typeface="Arial" pitchFamily="34" charset="0"/>
            </a:endParaRPr>
          </a:p>
          <a:p>
            <a:pPr eaLnBrk="1" hangingPunct="1"/>
            <a:r>
              <a:rPr lang="en-US" sz="1800" dirty="0" smtClean="0">
                <a:latin typeface="Arial" pitchFamily="34" charset="0"/>
                <a:cs typeface="Arial" pitchFamily="34" charset="0"/>
              </a:rPr>
              <a:t>Administrative delays-  refers to delays due to internal process of the DST.</a:t>
            </a:r>
          </a:p>
          <a:p>
            <a:pPr eaLnBrk="1" hangingPunct="1"/>
            <a:endParaRPr lang="en-US" sz="1800" dirty="0" smtClean="0">
              <a:latin typeface="Arial" pitchFamily="34" charset="0"/>
              <a:cs typeface="Arial" pitchFamily="34" charset="0"/>
            </a:endParaRPr>
          </a:p>
          <a:p>
            <a:pPr eaLnBrk="1" hangingPunct="1"/>
            <a:r>
              <a:rPr lang="en-US" sz="1800" dirty="0" smtClean="0">
                <a:latin typeface="Arial" pitchFamily="34" charset="0"/>
                <a:cs typeface="Arial" pitchFamily="34" charset="0"/>
              </a:rPr>
              <a:t>Effectiveness of implementers-  refers to non achievements due to </a:t>
            </a:r>
            <a:r>
              <a:rPr lang="en-ZA" sz="1800" dirty="0" smtClean="0">
                <a:solidFill>
                  <a:srgbClr val="000000"/>
                </a:solidFill>
                <a:latin typeface="Arial" pitchFamily="34" charset="0"/>
                <a:cs typeface="Arial" pitchFamily="34" charset="0"/>
              </a:rPr>
              <a:t>deficiencies during the implementation phase</a:t>
            </a:r>
            <a:r>
              <a:rPr lang="en-US" sz="1800" dirty="0" smtClean="0">
                <a:latin typeface="Arial" pitchFamily="34" charset="0"/>
                <a:cs typeface="Arial" pitchFamily="34" charset="0"/>
              </a:rPr>
              <a:t> </a:t>
            </a:r>
          </a:p>
          <a:p>
            <a:pPr eaLnBrk="1" hangingPunct="1">
              <a:buFont typeface="Arial" pitchFamily="34" charset="0"/>
              <a:buNone/>
            </a:pPr>
            <a:endParaRPr lang="en-GB" sz="1800" b="1" dirty="0" smtClean="0">
              <a:latin typeface="Arial" pitchFamily="34" charset="0"/>
              <a:cs typeface="Arial" pitchFamily="34" charset="0"/>
            </a:endParaRPr>
          </a:p>
          <a:p>
            <a:pPr eaLnBrk="1" hangingPunct="1"/>
            <a:endParaRPr lang="en-US" sz="1800" b="1" dirty="0" smtClean="0">
              <a:latin typeface="Arial" pitchFamily="34" charset="0"/>
              <a:cs typeface="Arial" pitchFamily="34" charset="0"/>
            </a:endParaRPr>
          </a:p>
          <a:p>
            <a:pPr eaLnBrk="1" hangingPunct="1"/>
            <a:endParaRPr lang="en-US" sz="1800" b="1" dirty="0" smtClean="0">
              <a:latin typeface="Arial" pitchFamily="34" charset="0"/>
              <a:cs typeface="Arial" pitchFamily="34" charset="0"/>
            </a:endParaRPr>
          </a:p>
          <a:p>
            <a:pPr eaLnBrk="1" hangingPunct="1"/>
            <a:endParaRPr lang="en-US" sz="1800" b="1" dirty="0" smtClean="0">
              <a:latin typeface="Arial" pitchFamily="34" charset="0"/>
              <a:cs typeface="Arial" pitchFamily="34" charset="0"/>
            </a:endParaRPr>
          </a:p>
          <a:p>
            <a:pPr marL="914400" lvl="1" indent="-457200" eaLnBrk="1" hangingPunct="1"/>
            <a:endParaRPr lang="en-US" sz="2400" b="1" dirty="0" smtClean="0">
              <a:solidFill>
                <a:schemeClr val="tx1"/>
              </a:solidFill>
              <a:latin typeface="Arial" pitchFamily="34" charset="0"/>
              <a:cs typeface="Arial" pitchFamily="34" charset="0"/>
            </a:endParaRPr>
          </a:p>
        </p:txBody>
      </p:sp>
      <p:sp>
        <p:nvSpPr>
          <p:cNvPr id="40963"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83C473-73F2-43CE-930E-FA38D3F7A54D}" type="slidenum">
              <a:rPr lang="en-ZA" smtClean="0">
                <a:latin typeface="Gill Sans MT" pitchFamily="34" charset="0"/>
                <a:cs typeface="Arial" pitchFamily="34" charset="0"/>
              </a:rPr>
              <a:pPr fontAlgn="base">
                <a:spcBef>
                  <a:spcPct val="0"/>
                </a:spcBef>
                <a:spcAft>
                  <a:spcPct val="0"/>
                </a:spcAft>
              </a:pPr>
              <a:t>26</a:t>
            </a:fld>
            <a:endParaRPr lang="en-ZA" dirty="0" smtClean="0">
              <a:latin typeface="Gill Sans MT" pitchFamily="34" charset="0"/>
              <a:cs typeface="Arial" pitchFamily="34" charset="0"/>
            </a:endParaRPr>
          </a:p>
        </p:txBody>
      </p:sp>
      <p:sp>
        <p:nvSpPr>
          <p:cNvPr id="23557" name="AutoShape 8"/>
          <p:cNvSpPr>
            <a:spLocks/>
          </p:cNvSpPr>
          <p:nvPr/>
        </p:nvSpPr>
        <p:spPr bwMode="auto">
          <a:xfrm>
            <a:off x="1676400" y="222250"/>
            <a:ext cx="7323138"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defRPr/>
            </a:pPr>
            <a:endParaRPr lang="en-US" sz="2400" b="1" dirty="0">
              <a:solidFill>
                <a:srgbClr val="FFFFFF"/>
              </a:solidFill>
              <a:latin typeface="Calibri" pitchFamily="34" charset="0"/>
              <a:sym typeface="Helvetica Neue"/>
            </a:endParaRPr>
          </a:p>
          <a:p>
            <a:pPr marL="285750" indent="-184150">
              <a:lnSpc>
                <a:spcPct val="80000"/>
              </a:lnSpc>
              <a:spcBef>
                <a:spcPts val="850"/>
              </a:spcBef>
              <a:defRPr/>
            </a:pPr>
            <a:r>
              <a:rPr lang="en-US" sz="2000" b="1" dirty="0">
                <a:solidFill>
                  <a:srgbClr val="FFFFFF"/>
                </a:solidFill>
                <a:sym typeface="Helvetica Neue"/>
              </a:rPr>
              <a:t>   CLASSIFICATION OF REASONS FOR VARIANCES    </a:t>
            </a:r>
            <a:endParaRPr lang="en-US" dirty="0"/>
          </a:p>
          <a:p>
            <a:pPr marL="101600">
              <a:lnSpc>
                <a:spcPct val="80000"/>
              </a:lnSpc>
              <a:spcBef>
                <a:spcPts val="850"/>
              </a:spcBef>
              <a:defRPr/>
            </a:pPr>
            <a:endParaRPr lang="en-US" sz="2400" dirty="0">
              <a:latin typeface="Gill Sans MT" pitchFamily="34" charset="0"/>
            </a:endParaRPr>
          </a:p>
        </p:txBody>
      </p:sp>
      <p:sp>
        <p:nvSpPr>
          <p:cNvPr id="7" name="Date Placeholder 6"/>
          <p:cNvSpPr>
            <a:spLocks noGrp="1"/>
          </p:cNvSpPr>
          <p:nvPr>
            <p:ph type="dt" sz="quarter" idx="10"/>
          </p:nvPr>
        </p:nvSpPr>
        <p:spPr/>
        <p:txBody>
          <a:bodyPr/>
          <a:lstStyle/>
          <a:p>
            <a:pPr>
              <a:defRPr/>
            </a:pPr>
            <a:fld id="{ACD2EE82-A737-40A2-840D-81C001B1F75E}" type="datetime1">
              <a:rPr lang="en-US"/>
              <a:pPr>
                <a:defRPr/>
              </a:pPr>
              <a:t>11/3/2015</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3"/>
          <p:cNvSpPr>
            <a:spLocks noGrp="1" noChangeArrowheads="1"/>
          </p:cNvSpPr>
          <p:nvPr>
            <p:ph idx="1"/>
          </p:nvPr>
        </p:nvSpPr>
        <p:spPr/>
        <p:txBody>
          <a:bodyPr/>
          <a:lstStyle/>
          <a:p>
            <a:pPr eaLnBrk="1" hangingPunct="1"/>
            <a:endParaRPr lang="en-US" sz="1800" b="1" dirty="0" smtClean="0">
              <a:latin typeface="Arial" pitchFamily="34" charset="0"/>
              <a:cs typeface="Arial" pitchFamily="34" charset="0"/>
            </a:endParaRPr>
          </a:p>
          <a:p>
            <a:pPr eaLnBrk="1" hangingPunct="1"/>
            <a:endParaRPr lang="en-US" sz="1800" b="1" dirty="0" smtClean="0">
              <a:latin typeface="Arial" pitchFamily="34" charset="0"/>
              <a:cs typeface="Arial" pitchFamily="34" charset="0"/>
            </a:endParaRPr>
          </a:p>
          <a:p>
            <a:pPr eaLnBrk="1" hangingPunct="1"/>
            <a:endParaRPr lang="en-US" sz="1800" b="1" dirty="0" smtClean="0">
              <a:latin typeface="Arial" pitchFamily="34" charset="0"/>
              <a:cs typeface="Arial" pitchFamily="34" charset="0"/>
            </a:endParaRPr>
          </a:p>
          <a:p>
            <a:pPr marL="914400" lvl="1" indent="-457200" eaLnBrk="1" hangingPunct="1"/>
            <a:endParaRPr lang="en-US" sz="2400" b="1" dirty="0" smtClean="0">
              <a:solidFill>
                <a:schemeClr val="tx1"/>
              </a:solidFill>
              <a:latin typeface="Arial" pitchFamily="34" charset="0"/>
              <a:cs typeface="Arial" pitchFamily="34" charset="0"/>
            </a:endParaRPr>
          </a:p>
        </p:txBody>
      </p:sp>
      <p:sp>
        <p:nvSpPr>
          <p:cNvPr id="41987"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077E07-2356-4EE0-935E-101C8ECFFFDF}" type="slidenum">
              <a:rPr lang="en-ZA" smtClean="0">
                <a:latin typeface="Gill Sans MT" pitchFamily="34" charset="0"/>
                <a:cs typeface="Arial" pitchFamily="34" charset="0"/>
              </a:rPr>
              <a:pPr fontAlgn="base">
                <a:spcBef>
                  <a:spcPct val="0"/>
                </a:spcBef>
                <a:spcAft>
                  <a:spcPct val="0"/>
                </a:spcAft>
              </a:pPr>
              <a:t>27</a:t>
            </a:fld>
            <a:endParaRPr lang="en-ZA" dirty="0" smtClean="0">
              <a:latin typeface="Gill Sans MT" pitchFamily="34" charset="0"/>
              <a:cs typeface="Arial" pitchFamily="34" charset="0"/>
            </a:endParaRPr>
          </a:p>
        </p:txBody>
      </p:sp>
      <p:sp>
        <p:nvSpPr>
          <p:cNvPr id="23557" name="AutoShape 8"/>
          <p:cNvSpPr>
            <a:spLocks/>
          </p:cNvSpPr>
          <p:nvPr/>
        </p:nvSpPr>
        <p:spPr bwMode="auto">
          <a:xfrm>
            <a:off x="1676400" y="222250"/>
            <a:ext cx="7323138"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defRPr/>
            </a:pPr>
            <a:endParaRPr lang="en-US" sz="2400" b="1" dirty="0">
              <a:solidFill>
                <a:srgbClr val="FFFFFF"/>
              </a:solidFill>
              <a:latin typeface="Calibri" pitchFamily="34" charset="0"/>
              <a:sym typeface="Helvetica Neue"/>
            </a:endParaRPr>
          </a:p>
          <a:p>
            <a:pPr marL="285750" indent="-184150">
              <a:lnSpc>
                <a:spcPct val="80000"/>
              </a:lnSpc>
              <a:spcBef>
                <a:spcPts val="850"/>
              </a:spcBef>
              <a:defRPr/>
            </a:pPr>
            <a:r>
              <a:rPr lang="en-US" sz="2000" b="1" dirty="0">
                <a:solidFill>
                  <a:srgbClr val="FFFFFF"/>
                </a:solidFill>
                <a:sym typeface="Helvetica Neue"/>
              </a:rPr>
              <a:t>   ANNUAL TARGETS WHICH WERE NOT ACHIEVED  OR  UNDER ACHIEVED IN THE  2014/15  FINANCIAL YEAR  </a:t>
            </a:r>
            <a:endParaRPr lang="en-US" dirty="0"/>
          </a:p>
          <a:p>
            <a:pPr marL="101600">
              <a:lnSpc>
                <a:spcPct val="80000"/>
              </a:lnSpc>
              <a:spcBef>
                <a:spcPts val="850"/>
              </a:spcBef>
              <a:defRPr/>
            </a:pPr>
            <a:endParaRPr lang="en-US" sz="2400" dirty="0">
              <a:latin typeface="Gill Sans MT" pitchFamily="34" charset="0"/>
            </a:endParaRPr>
          </a:p>
        </p:txBody>
      </p:sp>
      <p:graphicFrame>
        <p:nvGraphicFramePr>
          <p:cNvPr id="9" name="Content Placeholder 3"/>
          <p:cNvGraphicFramePr>
            <a:graphicFrameLocks/>
          </p:cNvGraphicFramePr>
          <p:nvPr/>
        </p:nvGraphicFramePr>
        <p:xfrm>
          <a:off x="228600" y="1143000"/>
          <a:ext cx="8770689" cy="4267201"/>
        </p:xfrm>
        <a:graphic>
          <a:graphicData uri="http://schemas.openxmlformats.org/drawingml/2006/table">
            <a:tbl>
              <a:tblPr firstRow="1" bandRow="1">
                <a:tableStyleId>{5C22544A-7EE6-4342-B048-85BDC9FD1C3A}</a:tableStyleId>
              </a:tblPr>
              <a:tblGrid>
                <a:gridCol w="2057399"/>
                <a:gridCol w="2362200"/>
                <a:gridCol w="3429000"/>
                <a:gridCol w="922090"/>
              </a:tblGrid>
              <a:tr h="761898">
                <a:tc>
                  <a:txBody>
                    <a:bodyPr/>
                    <a:lstStyle/>
                    <a:p>
                      <a:r>
                        <a:rPr lang="en-ZA" sz="1400" dirty="0" smtClean="0">
                          <a:latin typeface="Arial" pitchFamily="34" charset="0"/>
                          <a:cs typeface="Arial" pitchFamily="34" charset="0"/>
                        </a:rPr>
                        <a:t>Annual</a:t>
                      </a:r>
                      <a:r>
                        <a:rPr lang="en-ZA" sz="1400" baseline="0" dirty="0" smtClean="0">
                          <a:latin typeface="Arial" pitchFamily="34" charset="0"/>
                          <a:cs typeface="Arial" pitchFamily="34" charset="0"/>
                        </a:rPr>
                        <a:t> Target</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Actual</a:t>
                      </a:r>
                      <a:r>
                        <a:rPr lang="en-US" sz="1400" baseline="0" dirty="0" smtClean="0">
                          <a:latin typeface="Arial" pitchFamily="34" charset="0"/>
                          <a:cs typeface="Arial" pitchFamily="34" charset="0"/>
                        </a:rPr>
                        <a:t>  Achievements</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Reasons</a:t>
                      </a:r>
                      <a:r>
                        <a:rPr lang="en-US" sz="1400" baseline="0" dirty="0" smtClean="0">
                          <a:latin typeface="Arial" pitchFamily="34" charset="0"/>
                          <a:cs typeface="Arial" pitchFamily="34" charset="0"/>
                        </a:rPr>
                        <a:t> for  non/under-achievement</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Status</a:t>
                      </a:r>
                      <a:endParaRPr lang="en-GB" sz="1400" dirty="0">
                        <a:latin typeface="Arial" pitchFamily="34" charset="0"/>
                        <a:cs typeface="Arial" pitchFamily="34" charset="0"/>
                      </a:endParaRPr>
                    </a:p>
                  </a:txBody>
                  <a:tcPr/>
                </a:tc>
              </a:tr>
              <a:tr h="838303">
                <a:tc>
                  <a:txBody>
                    <a:bodyPr/>
                    <a:lstStyle/>
                    <a:p>
                      <a:pPr marL="0" marR="0" algn="l">
                        <a:lnSpc>
                          <a:spcPct val="100000"/>
                        </a:lnSpc>
                        <a:spcBef>
                          <a:spcPts val="0"/>
                        </a:spcBef>
                        <a:spcAft>
                          <a:spcPts val="0"/>
                        </a:spcAft>
                      </a:pPr>
                      <a:r>
                        <a:rPr lang="en-ZA" sz="1200" dirty="0">
                          <a:latin typeface="Arial" pitchFamily="34" charset="0"/>
                          <a:ea typeface="Calibri"/>
                          <a:cs typeface="Arial" pitchFamily="34" charset="0"/>
                        </a:rPr>
                        <a:t>90% alignment between the 2015 DST ENE and the 2015/16 APP by 31 March 2015.</a:t>
                      </a:r>
                      <a:endParaRPr lang="en-GB" sz="1200" dirty="0">
                        <a:latin typeface="Arial" pitchFamily="34" charset="0"/>
                        <a:ea typeface="Times New Roman"/>
                        <a:cs typeface="Arial" pitchFamily="34" charset="0"/>
                      </a:endParaRPr>
                    </a:p>
                  </a:txBody>
                  <a:tcPr marL="68580" marR="68580" marT="0" marB="0"/>
                </a:tc>
                <a:tc>
                  <a:txBody>
                    <a:bodyPr/>
                    <a:lstStyle/>
                    <a:p>
                      <a:pPr marL="0" marR="0">
                        <a:lnSpc>
                          <a:spcPct val="100000"/>
                        </a:lnSpc>
                        <a:spcBef>
                          <a:spcPts val="0"/>
                        </a:spcBef>
                        <a:spcAft>
                          <a:spcPts val="1000"/>
                        </a:spcAft>
                      </a:pPr>
                      <a:r>
                        <a:rPr lang="en-ZA" sz="1200" dirty="0" smtClean="0">
                          <a:latin typeface="Arial" pitchFamily="34" charset="0"/>
                          <a:ea typeface="Calibri"/>
                          <a:cs typeface="Arial" pitchFamily="34" charset="0"/>
                        </a:rPr>
                        <a:t>71.4% </a:t>
                      </a:r>
                      <a:r>
                        <a:rPr lang="en-ZA" sz="1200" dirty="0">
                          <a:latin typeface="Arial" pitchFamily="34" charset="0"/>
                          <a:ea typeface="Calibri"/>
                          <a:cs typeface="Arial" pitchFamily="34" charset="0"/>
                        </a:rPr>
                        <a:t>alignment between APP and ENE.</a:t>
                      </a:r>
                      <a:endParaRPr lang="en-GB" sz="1200" dirty="0">
                        <a:latin typeface="Arial" pitchFamily="34" charset="0"/>
                        <a:ea typeface="Calibri"/>
                        <a:cs typeface="Arial" pitchFamily="34" charset="0"/>
                      </a:endParaRPr>
                    </a:p>
                  </a:txBody>
                  <a:tcPr marL="68580" marR="68580" marT="0" marB="0"/>
                </a:tc>
                <a:tc>
                  <a:txBody>
                    <a:bodyPr/>
                    <a:lstStyle/>
                    <a:p>
                      <a:pPr marL="0" marR="0" algn="l">
                        <a:lnSpc>
                          <a:spcPct val="100000"/>
                        </a:lnSpc>
                        <a:spcBef>
                          <a:spcPts val="0"/>
                        </a:spcBef>
                        <a:spcAft>
                          <a:spcPts val="0"/>
                        </a:spcAft>
                      </a:pPr>
                      <a:r>
                        <a:rPr lang="en-ZA" sz="1200" kern="1200" dirty="0" smtClean="0">
                          <a:solidFill>
                            <a:schemeClr val="dk1"/>
                          </a:solidFill>
                          <a:latin typeface="Arial" pitchFamily="34" charset="0"/>
                          <a:ea typeface="+mn-ea"/>
                          <a:cs typeface="Arial" pitchFamily="34" charset="0"/>
                        </a:rPr>
                        <a:t>The ENE and APP has a lower percentage alignment because the ENE was finalised prior to the finalisation and approval of the Strategic Plan and APP.</a:t>
                      </a:r>
                      <a:endParaRPr lang="en-GB" sz="1200" dirty="0">
                        <a:latin typeface="Arial" pitchFamily="34" charset="0"/>
                        <a:ea typeface="Times New Roman"/>
                        <a:cs typeface="Arial" pitchFamily="34" charset="0"/>
                      </a:endParaRP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smtClean="0">
                          <a:latin typeface="Arial" pitchFamily="34" charset="0"/>
                          <a:ea typeface="Times New Roman"/>
                          <a:cs typeface="Arial" pitchFamily="34" charset="0"/>
                        </a:rPr>
                        <a:t>Partially  Achieved</a:t>
                      </a:r>
                      <a:endParaRPr lang="en-GB" sz="1200" b="1" dirty="0" smtClean="0">
                        <a:latin typeface="Arial" pitchFamily="34" charset="0"/>
                        <a:ea typeface="Times New Roman"/>
                        <a:cs typeface="Arial" pitchFamily="34" charset="0"/>
                      </a:endParaRPr>
                    </a:p>
                  </a:txBody>
                  <a:tcPr>
                    <a:solidFill>
                      <a:srgbClr val="FFC000"/>
                    </a:solidFill>
                  </a:tcPr>
                </a:tc>
              </a:tr>
              <a:tr h="838200">
                <a:tc>
                  <a:txBody>
                    <a:bodyPr/>
                    <a:lstStyle/>
                    <a:p>
                      <a:pPr marL="0" marR="0">
                        <a:lnSpc>
                          <a:spcPct val="100000"/>
                        </a:lnSpc>
                        <a:spcBef>
                          <a:spcPts val="0"/>
                        </a:spcBef>
                        <a:spcAft>
                          <a:spcPts val="0"/>
                        </a:spcAft>
                      </a:pPr>
                      <a:r>
                        <a:rPr lang="en-ZA" sz="1200" dirty="0">
                          <a:latin typeface="Arial" pitchFamily="34" charset="0"/>
                          <a:ea typeface="Calibri"/>
                          <a:cs typeface="Arial" pitchFamily="34" charset="0"/>
                        </a:rPr>
                        <a:t>10 public participation programmes conducted by 31 March 2015.</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0"/>
                        </a:spcAft>
                      </a:pPr>
                      <a:r>
                        <a:rPr lang="en-ZA" sz="1200" dirty="0">
                          <a:latin typeface="Arial" pitchFamily="34" charset="0"/>
                          <a:ea typeface="Calibri"/>
                          <a:cs typeface="Arial" pitchFamily="34" charset="0"/>
                        </a:rPr>
                        <a:t>Seven public participation programmes conducted by 31 March 2015.</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0"/>
                        </a:spcAft>
                      </a:pPr>
                      <a:r>
                        <a:rPr lang="en-ZA" sz="1200" kern="1200" dirty="0" smtClean="0">
                          <a:solidFill>
                            <a:schemeClr val="dk1"/>
                          </a:solidFill>
                          <a:latin typeface="Arial" pitchFamily="34" charset="0"/>
                          <a:ea typeface="+mn-ea"/>
                          <a:cs typeface="Arial" pitchFamily="34" charset="0"/>
                        </a:rPr>
                        <a:t>This indicator was partially achieved due to the changes in the political leadership of the DST.</a:t>
                      </a:r>
                      <a:endParaRPr lang="en-GB" sz="1200" dirty="0">
                        <a:latin typeface="Arial" pitchFamily="34" charset="0"/>
                        <a:ea typeface="Calibri"/>
                        <a:cs typeface="Arial" pitchFamily="34" charset="0"/>
                      </a:endParaRP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smtClean="0">
                          <a:latin typeface="Arial" pitchFamily="34" charset="0"/>
                          <a:ea typeface="Times New Roman"/>
                          <a:cs typeface="Arial" pitchFamily="34" charset="0"/>
                        </a:rPr>
                        <a:t>Partially  Achieved</a:t>
                      </a:r>
                      <a:endParaRPr lang="en-GB" sz="1200" b="1" dirty="0" smtClean="0">
                        <a:latin typeface="Arial" pitchFamily="34" charset="0"/>
                        <a:ea typeface="Times New Roman"/>
                        <a:cs typeface="Arial" pitchFamily="34" charset="0"/>
                      </a:endParaRPr>
                    </a:p>
                    <a:p>
                      <a:pPr marL="0" marR="0">
                        <a:lnSpc>
                          <a:spcPct val="100000"/>
                        </a:lnSpc>
                        <a:spcBef>
                          <a:spcPts val="0"/>
                        </a:spcBef>
                        <a:spcAft>
                          <a:spcPts val="0"/>
                        </a:spcAft>
                      </a:pPr>
                      <a:endParaRPr lang="en-GB" sz="1200" b="1" dirty="0">
                        <a:latin typeface="Arial" pitchFamily="34" charset="0"/>
                        <a:ea typeface="Calibri"/>
                        <a:cs typeface="Arial" pitchFamily="34" charset="0"/>
                      </a:endParaRPr>
                    </a:p>
                  </a:txBody>
                  <a:tcPr marL="68580" marR="68580" marT="0" marB="0">
                    <a:solidFill>
                      <a:srgbClr val="FFC000"/>
                    </a:solidFill>
                  </a:tcPr>
                </a:tc>
              </a:tr>
              <a:tr h="1181596">
                <a:tc>
                  <a:txBody>
                    <a:bodyPr/>
                    <a:lstStyle/>
                    <a:p>
                      <a:pPr marL="0" marR="0">
                        <a:lnSpc>
                          <a:spcPct val="100000"/>
                        </a:lnSpc>
                        <a:spcBef>
                          <a:spcPts val="0"/>
                        </a:spcBef>
                        <a:spcAft>
                          <a:spcPts val="1000"/>
                        </a:spcAft>
                      </a:pPr>
                      <a:r>
                        <a:rPr lang="en-ZA" sz="1200" dirty="0">
                          <a:latin typeface="Arial"/>
                          <a:ea typeface="Calibri"/>
                          <a:cs typeface="Times New Roman"/>
                        </a:rPr>
                        <a:t>16 policy instruments </a:t>
                      </a:r>
                      <a:r>
                        <a:rPr lang="en-ZA" sz="1200" dirty="0" smtClean="0">
                          <a:latin typeface="Arial"/>
                          <a:ea typeface="Calibri"/>
                          <a:cs typeface="Times New Roman"/>
                        </a:rPr>
                        <a:t>developed/implemented </a:t>
                      </a:r>
                      <a:r>
                        <a:rPr lang="en-ZA" sz="1200" dirty="0">
                          <a:latin typeface="Arial"/>
                          <a:ea typeface="Calibri"/>
                          <a:cs typeface="Times New Roman"/>
                        </a:rPr>
                        <a:t>by 31 March 2015.</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ZA" sz="1200" dirty="0">
                          <a:latin typeface="Arial"/>
                          <a:ea typeface="Calibri"/>
                          <a:cs typeface="Times New Roman"/>
                        </a:rPr>
                        <a:t>A total of nine policy </a:t>
                      </a:r>
                      <a:r>
                        <a:rPr lang="en-ZA" sz="1200" dirty="0" smtClean="0">
                          <a:latin typeface="Arial"/>
                          <a:ea typeface="Calibri"/>
                          <a:cs typeface="Times New Roman"/>
                        </a:rPr>
                        <a:t>instruments </a:t>
                      </a:r>
                      <a:r>
                        <a:rPr lang="en-ZA" sz="1200" dirty="0">
                          <a:latin typeface="Arial"/>
                          <a:ea typeface="Calibri"/>
                          <a:cs typeface="Times New Roman"/>
                        </a:rPr>
                        <a:t>developed by 31 March 2015.</a:t>
                      </a:r>
                      <a:endParaRPr lang="en-GB" sz="1200" dirty="0">
                        <a:latin typeface="Calibri"/>
                        <a:ea typeface="Calibri"/>
                        <a:cs typeface="Times New Roman"/>
                      </a:endParaRP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dk1"/>
                          </a:solidFill>
                          <a:latin typeface="Arial" pitchFamily="34" charset="0"/>
                          <a:ea typeface="+mn-ea"/>
                          <a:cs typeface="Arial" pitchFamily="34" charset="0"/>
                        </a:rPr>
                        <a:t>The three Bio-economy implementation plans, the National Space Programme, the Space Human Capital Development Plan and the Upgrade of the Houwteq Plan and Plans for the two Centres of Competence in Space Science were submitted for EXCO approval. However, EXCO has recommended that changes be made to the documents before resubmitting for approval.</a:t>
                      </a:r>
                      <a:endParaRPr lang="en-GB" sz="1200" kern="1200" dirty="0" smtClean="0">
                        <a:solidFill>
                          <a:schemeClr val="dk1"/>
                        </a:solidFill>
                        <a:latin typeface="Arial" pitchFamily="34" charset="0"/>
                        <a:ea typeface="+mn-ea"/>
                        <a:cs typeface="Arial" pitchFamily="34" charset="0"/>
                      </a:endParaRPr>
                    </a:p>
                    <a:p>
                      <a:pPr marL="0" marR="0">
                        <a:lnSpc>
                          <a:spcPct val="100000"/>
                        </a:lnSpc>
                        <a:spcBef>
                          <a:spcPts val="0"/>
                        </a:spcBef>
                        <a:spcAft>
                          <a:spcPts val="0"/>
                        </a:spcAft>
                      </a:pPr>
                      <a:endParaRPr lang="en-GB" sz="1200" dirty="0">
                        <a:latin typeface="Calibri"/>
                        <a:ea typeface="Calibri"/>
                        <a:cs typeface="Times New Roman"/>
                      </a:endParaRP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smtClean="0">
                          <a:latin typeface="Arial" pitchFamily="34" charset="0"/>
                          <a:ea typeface="Times New Roman"/>
                          <a:cs typeface="Arial" pitchFamily="34" charset="0"/>
                        </a:rPr>
                        <a:t>Partially  Achieved</a:t>
                      </a:r>
                      <a:endParaRPr lang="en-GB" sz="1200" b="1" dirty="0" smtClean="0">
                        <a:latin typeface="Arial" pitchFamily="34" charset="0"/>
                        <a:ea typeface="Times New Roman"/>
                        <a:cs typeface="Arial" pitchFamily="34" charset="0"/>
                      </a:endParaRPr>
                    </a:p>
                    <a:p>
                      <a:pPr marL="0" marR="0">
                        <a:lnSpc>
                          <a:spcPct val="100000"/>
                        </a:lnSpc>
                        <a:spcBef>
                          <a:spcPts val="0"/>
                        </a:spcBef>
                        <a:spcAft>
                          <a:spcPts val="0"/>
                        </a:spcAft>
                      </a:pPr>
                      <a:endParaRPr lang="en-GB" sz="1200" b="1" dirty="0" smtClean="0">
                        <a:latin typeface="Arial" pitchFamily="34" charset="0"/>
                        <a:ea typeface="Calibri"/>
                        <a:cs typeface="Arial" pitchFamily="34" charset="0"/>
                      </a:endParaRPr>
                    </a:p>
                    <a:p>
                      <a:pPr algn="l">
                        <a:lnSpc>
                          <a:spcPct val="100000"/>
                        </a:lnSpc>
                      </a:pPr>
                      <a:endParaRPr lang="en-GB" sz="1200" b="1" dirty="0">
                        <a:latin typeface="Arial" pitchFamily="34" charset="0"/>
                        <a:cs typeface="Arial" pitchFamily="34" charset="0"/>
                      </a:endParaRPr>
                    </a:p>
                  </a:txBody>
                  <a:tcPr>
                    <a:solidFill>
                      <a:srgbClr val="FFC000"/>
                    </a:solidFill>
                  </a:tcPr>
                </a:tc>
              </a:tr>
            </a:tbl>
          </a:graphicData>
        </a:graphic>
      </p:graphicFrame>
      <p:sp>
        <p:nvSpPr>
          <p:cNvPr id="7" name="Date Placeholder 6"/>
          <p:cNvSpPr>
            <a:spLocks noGrp="1"/>
          </p:cNvSpPr>
          <p:nvPr>
            <p:ph type="dt" sz="quarter" idx="10"/>
          </p:nvPr>
        </p:nvSpPr>
        <p:spPr/>
        <p:txBody>
          <a:bodyPr/>
          <a:lstStyle/>
          <a:p>
            <a:pPr>
              <a:defRPr/>
            </a:pPr>
            <a:fld id="{ACD2EE82-A737-40A2-840D-81C001B1F75E}" type="datetime1">
              <a:rPr lang="en-US"/>
              <a:pPr>
                <a:defRPr/>
              </a:pPr>
              <a:t>11/3/2015</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3"/>
          <p:cNvSpPr>
            <a:spLocks noGrp="1" noChangeArrowheads="1"/>
          </p:cNvSpPr>
          <p:nvPr>
            <p:ph idx="1"/>
          </p:nvPr>
        </p:nvSpPr>
        <p:spPr/>
        <p:txBody>
          <a:bodyPr/>
          <a:lstStyle/>
          <a:p>
            <a:pPr eaLnBrk="1" hangingPunct="1"/>
            <a:endParaRPr lang="en-US" sz="1800" b="1" dirty="0" smtClean="0">
              <a:latin typeface="Arial" pitchFamily="34" charset="0"/>
              <a:cs typeface="Arial" pitchFamily="34" charset="0"/>
            </a:endParaRPr>
          </a:p>
          <a:p>
            <a:pPr eaLnBrk="1" hangingPunct="1"/>
            <a:endParaRPr lang="en-US" sz="1800" b="1" dirty="0" smtClean="0">
              <a:latin typeface="Arial" pitchFamily="34" charset="0"/>
              <a:cs typeface="Arial" pitchFamily="34" charset="0"/>
            </a:endParaRPr>
          </a:p>
          <a:p>
            <a:pPr eaLnBrk="1" hangingPunct="1"/>
            <a:endParaRPr lang="en-US" sz="1800" b="1" dirty="0" smtClean="0">
              <a:latin typeface="Arial" pitchFamily="34" charset="0"/>
              <a:cs typeface="Arial" pitchFamily="34" charset="0"/>
            </a:endParaRPr>
          </a:p>
          <a:p>
            <a:pPr marL="914400" lvl="1" indent="-457200" eaLnBrk="1" hangingPunct="1"/>
            <a:endParaRPr lang="en-US" sz="2400" b="1" dirty="0" smtClean="0">
              <a:solidFill>
                <a:schemeClr val="tx1"/>
              </a:solidFill>
              <a:latin typeface="Arial" pitchFamily="34" charset="0"/>
              <a:cs typeface="Arial" pitchFamily="34" charset="0"/>
            </a:endParaRPr>
          </a:p>
        </p:txBody>
      </p:sp>
      <p:sp>
        <p:nvSpPr>
          <p:cNvPr id="43011"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493B48-FE7B-4DE4-82F1-F92725040C7D}" type="slidenum">
              <a:rPr lang="en-ZA" smtClean="0">
                <a:latin typeface="Gill Sans MT" pitchFamily="34" charset="0"/>
                <a:cs typeface="Arial" pitchFamily="34" charset="0"/>
              </a:rPr>
              <a:pPr fontAlgn="base">
                <a:spcBef>
                  <a:spcPct val="0"/>
                </a:spcBef>
                <a:spcAft>
                  <a:spcPct val="0"/>
                </a:spcAft>
              </a:pPr>
              <a:t>28</a:t>
            </a:fld>
            <a:endParaRPr lang="en-ZA" dirty="0" smtClean="0">
              <a:latin typeface="Gill Sans MT" pitchFamily="34" charset="0"/>
              <a:cs typeface="Arial" pitchFamily="34" charset="0"/>
            </a:endParaRPr>
          </a:p>
        </p:txBody>
      </p:sp>
      <p:sp>
        <p:nvSpPr>
          <p:cNvPr id="23557" name="AutoShape 8"/>
          <p:cNvSpPr>
            <a:spLocks/>
          </p:cNvSpPr>
          <p:nvPr/>
        </p:nvSpPr>
        <p:spPr bwMode="auto">
          <a:xfrm>
            <a:off x="1676400" y="222250"/>
            <a:ext cx="7323138"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defRPr/>
            </a:pPr>
            <a:endParaRPr lang="en-US" sz="2400" b="1" dirty="0">
              <a:solidFill>
                <a:srgbClr val="FFFFFF"/>
              </a:solidFill>
              <a:latin typeface="Calibri" pitchFamily="34" charset="0"/>
              <a:sym typeface="Helvetica Neue"/>
            </a:endParaRPr>
          </a:p>
          <a:p>
            <a:pPr marL="285750" indent="-184150">
              <a:lnSpc>
                <a:spcPct val="80000"/>
              </a:lnSpc>
              <a:spcBef>
                <a:spcPts val="850"/>
              </a:spcBef>
              <a:defRPr/>
            </a:pPr>
            <a:r>
              <a:rPr lang="en-US" sz="2000" b="1" dirty="0">
                <a:solidFill>
                  <a:srgbClr val="FFFFFF"/>
                </a:solidFill>
                <a:sym typeface="Helvetica Neue"/>
              </a:rPr>
              <a:t>   ANNUAL TARGETS WHICH WERE NOT ACHIEVED OR UNDERACHIEVED IN THE  2014/15  FINANCIAL YEAR  </a:t>
            </a:r>
            <a:endParaRPr lang="en-US" dirty="0"/>
          </a:p>
          <a:p>
            <a:pPr marL="101600">
              <a:lnSpc>
                <a:spcPct val="80000"/>
              </a:lnSpc>
              <a:spcBef>
                <a:spcPts val="850"/>
              </a:spcBef>
              <a:defRPr/>
            </a:pPr>
            <a:endParaRPr lang="en-US" sz="2400" dirty="0">
              <a:latin typeface="Gill Sans MT" pitchFamily="34" charset="0"/>
            </a:endParaRPr>
          </a:p>
        </p:txBody>
      </p:sp>
      <p:graphicFrame>
        <p:nvGraphicFramePr>
          <p:cNvPr id="9" name="Content Placeholder 3"/>
          <p:cNvGraphicFramePr>
            <a:graphicFrameLocks/>
          </p:cNvGraphicFramePr>
          <p:nvPr/>
        </p:nvGraphicFramePr>
        <p:xfrm>
          <a:off x="228600" y="1143000"/>
          <a:ext cx="8770689" cy="4105170"/>
        </p:xfrm>
        <a:graphic>
          <a:graphicData uri="http://schemas.openxmlformats.org/drawingml/2006/table">
            <a:tbl>
              <a:tblPr firstRow="1" bandRow="1">
                <a:tableStyleId>{5C22544A-7EE6-4342-B048-85BDC9FD1C3A}</a:tableStyleId>
              </a:tblPr>
              <a:tblGrid>
                <a:gridCol w="1981199"/>
                <a:gridCol w="2286000"/>
                <a:gridCol w="3352800"/>
                <a:gridCol w="1150690"/>
              </a:tblGrid>
              <a:tr h="734193">
                <a:tc>
                  <a:txBody>
                    <a:bodyPr/>
                    <a:lstStyle/>
                    <a:p>
                      <a:r>
                        <a:rPr lang="en-ZA" sz="1400" dirty="0" smtClean="0">
                          <a:latin typeface="Arial" pitchFamily="34" charset="0"/>
                          <a:cs typeface="Arial" pitchFamily="34" charset="0"/>
                        </a:rPr>
                        <a:t>Annual</a:t>
                      </a:r>
                      <a:r>
                        <a:rPr lang="en-ZA" sz="1400" baseline="0" dirty="0" smtClean="0">
                          <a:latin typeface="Arial" pitchFamily="34" charset="0"/>
                          <a:cs typeface="Arial" pitchFamily="34" charset="0"/>
                        </a:rPr>
                        <a:t> Target</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Actual</a:t>
                      </a:r>
                      <a:r>
                        <a:rPr lang="en-US" sz="1400" baseline="0" dirty="0" smtClean="0">
                          <a:latin typeface="Arial" pitchFamily="34" charset="0"/>
                          <a:cs typeface="Arial" pitchFamily="34" charset="0"/>
                        </a:rPr>
                        <a:t>  Achievements</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Reasons</a:t>
                      </a:r>
                      <a:r>
                        <a:rPr lang="en-US" sz="1400" baseline="0" dirty="0" smtClean="0">
                          <a:latin typeface="Arial" pitchFamily="34" charset="0"/>
                          <a:cs typeface="Arial" pitchFamily="34" charset="0"/>
                        </a:rPr>
                        <a:t> for non/under achievement</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Status</a:t>
                      </a:r>
                      <a:endParaRPr lang="en-GB" sz="1400" dirty="0">
                        <a:latin typeface="Arial" pitchFamily="34" charset="0"/>
                        <a:cs typeface="Arial" pitchFamily="34" charset="0"/>
                      </a:endParaRPr>
                    </a:p>
                  </a:txBody>
                  <a:tcPr/>
                </a:tc>
              </a:tr>
              <a:tr h="810657">
                <a:tc>
                  <a:txBody>
                    <a:bodyPr/>
                    <a:lstStyle/>
                    <a:p>
                      <a:pPr marL="0" marR="0">
                        <a:lnSpc>
                          <a:spcPct val="100000"/>
                        </a:lnSpc>
                        <a:spcBef>
                          <a:spcPts val="0"/>
                        </a:spcBef>
                        <a:spcAft>
                          <a:spcPts val="0"/>
                        </a:spcAft>
                      </a:pPr>
                      <a:r>
                        <a:rPr lang="en-ZA" sz="1200" dirty="0" smtClean="0">
                          <a:latin typeface="Arial" pitchFamily="34" charset="0"/>
                          <a:ea typeface="Calibri"/>
                          <a:cs typeface="Arial" pitchFamily="34" charset="0"/>
                        </a:rPr>
                        <a:t>18 oversight instruments developed/reviewed to strengthen S&amp;T innovation by 31 March 2015.</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0"/>
                        </a:spcAft>
                      </a:pPr>
                      <a:r>
                        <a:rPr lang="en-ZA" sz="1200" dirty="0" smtClean="0">
                          <a:latin typeface="Arial" pitchFamily="34" charset="0"/>
                          <a:ea typeface="Calibri"/>
                          <a:cs typeface="Arial" pitchFamily="34" charset="0"/>
                        </a:rPr>
                        <a:t>13 oversight instruments developed/reviewed.</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0"/>
                        </a:spcAft>
                      </a:pPr>
                      <a:r>
                        <a:rPr lang="en-ZA" sz="1200" kern="1200" dirty="0" smtClean="0">
                          <a:solidFill>
                            <a:schemeClr val="dk1"/>
                          </a:solidFill>
                          <a:latin typeface="Arial" pitchFamily="34" charset="0"/>
                          <a:ea typeface="+mn-ea"/>
                          <a:cs typeface="Arial" pitchFamily="34" charset="0"/>
                        </a:rPr>
                        <a:t>There were delays in reviewing certain documents, which resulted in the non-achievement.</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0"/>
                        </a:spcAft>
                      </a:pPr>
                      <a:r>
                        <a:rPr lang="en-US" sz="1200" b="1" dirty="0" smtClean="0">
                          <a:latin typeface="Arial" pitchFamily="34" charset="0"/>
                          <a:ea typeface="Calibri"/>
                          <a:cs typeface="Arial" pitchFamily="34" charset="0"/>
                        </a:rPr>
                        <a:t>Partially Achieved</a:t>
                      </a:r>
                    </a:p>
                    <a:p>
                      <a:pPr marL="0" marR="0">
                        <a:lnSpc>
                          <a:spcPct val="100000"/>
                        </a:lnSpc>
                        <a:spcBef>
                          <a:spcPts val="0"/>
                        </a:spcBef>
                        <a:spcAft>
                          <a:spcPts val="0"/>
                        </a:spcAft>
                      </a:pPr>
                      <a:endParaRPr lang="en-GB" sz="1200" b="1" dirty="0">
                        <a:latin typeface="Arial" pitchFamily="34" charset="0"/>
                        <a:ea typeface="Calibri"/>
                        <a:cs typeface="Arial" pitchFamily="34" charset="0"/>
                      </a:endParaRPr>
                    </a:p>
                  </a:txBody>
                  <a:tcPr marL="68580" marR="68580" marT="0" marB="0">
                    <a:solidFill>
                      <a:srgbClr val="FFC000"/>
                    </a:solidFill>
                  </a:tcPr>
                </a:tc>
              </a:tr>
              <a:tr h="810657">
                <a:tc>
                  <a:txBody>
                    <a:bodyPr/>
                    <a:lstStyle/>
                    <a:p>
                      <a:pPr marL="0" marR="0">
                        <a:lnSpc>
                          <a:spcPct val="100000"/>
                        </a:lnSpc>
                        <a:spcBef>
                          <a:spcPts val="0"/>
                        </a:spcBef>
                        <a:spcAft>
                          <a:spcPts val="0"/>
                        </a:spcAft>
                      </a:pPr>
                      <a:r>
                        <a:rPr lang="en-ZA" sz="1200" b="0" kern="1200" dirty="0" smtClean="0">
                          <a:solidFill>
                            <a:schemeClr val="dk1"/>
                          </a:solidFill>
                          <a:latin typeface="Arial" pitchFamily="34" charset="0"/>
                          <a:ea typeface="+mn-ea"/>
                          <a:cs typeface="Arial" pitchFamily="34" charset="0"/>
                        </a:rPr>
                        <a:t>11 440 postgraduate students (3 414 BTech and honours, 4 671 master's and 2 665 PhD students) and 690 postdoctoral fellows awarded bursaries through NRF-managed programmes by 31 March 2015.</a:t>
                      </a:r>
                      <a:endParaRPr lang="en-GB" sz="1200" b="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0"/>
                        </a:spcAft>
                      </a:pPr>
                      <a:r>
                        <a:rPr lang="en-ZA" sz="1200" kern="1200" dirty="0" smtClean="0">
                          <a:solidFill>
                            <a:schemeClr val="dk1"/>
                          </a:solidFill>
                          <a:latin typeface="Arial" pitchFamily="34" charset="0"/>
                          <a:ea typeface="+mn-ea"/>
                          <a:cs typeface="Arial" pitchFamily="34" charset="0"/>
                        </a:rPr>
                        <a:t>11 335 postgraduate students and postdoctoral fellows (3 448 honours, 4 263 master's, 2 845 PhD and 779 postdoctoral fellows) awarded bursaries as reflected in the NRF reports.</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0"/>
                        </a:spcAft>
                      </a:pPr>
                      <a:r>
                        <a:rPr lang="en-ZA" sz="1200" kern="1200" dirty="0" smtClean="0">
                          <a:solidFill>
                            <a:schemeClr val="dk1"/>
                          </a:solidFill>
                          <a:latin typeface="Arial" pitchFamily="34" charset="0"/>
                          <a:ea typeface="+mn-ea"/>
                          <a:cs typeface="Arial" pitchFamily="34" charset="0"/>
                        </a:rPr>
                        <a:t>The target was under-achieved by 1%. It is difficult to project the target exactly, given that postgraduate students at different study levels (honours, master's, PhD and postdoctoral) are awarded different amounts.</a:t>
                      </a:r>
                      <a:endParaRPr lang="en-GB" sz="1200" dirty="0">
                        <a:latin typeface="Arial" pitchFamily="34" charset="0"/>
                        <a:ea typeface="Calibri"/>
                        <a:cs typeface="Arial" pitchFamily="34" charset="0"/>
                      </a:endParaRP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ea typeface="Calibri"/>
                          <a:cs typeface="Arial" pitchFamily="34" charset="0"/>
                        </a:rPr>
                        <a:t>Partially Achieved</a:t>
                      </a:r>
                    </a:p>
                    <a:p>
                      <a:pPr marL="0" marR="0">
                        <a:lnSpc>
                          <a:spcPct val="100000"/>
                        </a:lnSpc>
                        <a:spcBef>
                          <a:spcPts val="0"/>
                        </a:spcBef>
                        <a:spcAft>
                          <a:spcPts val="0"/>
                        </a:spcAft>
                      </a:pPr>
                      <a:endParaRPr lang="en-GB" sz="1200" b="1" dirty="0">
                        <a:latin typeface="Arial" pitchFamily="34" charset="0"/>
                        <a:ea typeface="Calibri"/>
                        <a:cs typeface="Arial" pitchFamily="34" charset="0"/>
                      </a:endParaRPr>
                    </a:p>
                  </a:txBody>
                  <a:tcPr marL="68580" marR="68580" marT="0" marB="0">
                    <a:solidFill>
                      <a:srgbClr val="FFC000"/>
                    </a:solidFill>
                  </a:tcPr>
                </a:tc>
              </a:tr>
              <a:tr h="810657">
                <a:tc>
                  <a:txBody>
                    <a:bodyPr/>
                    <a:lstStyle/>
                    <a:p>
                      <a:pPr marL="0" marR="0">
                        <a:lnSpc>
                          <a:spcPct val="100000"/>
                        </a:lnSpc>
                        <a:spcBef>
                          <a:spcPts val="0"/>
                        </a:spcBef>
                        <a:spcAft>
                          <a:spcPts val="0"/>
                        </a:spcAft>
                      </a:pPr>
                      <a:r>
                        <a:rPr lang="en-ZA" sz="1200" dirty="0">
                          <a:latin typeface="Arial" pitchFamily="34" charset="0"/>
                          <a:ea typeface="Calibri"/>
                          <a:cs typeface="Arial" pitchFamily="34" charset="0"/>
                        </a:rPr>
                        <a:t>Four new MeerKAT antennae installed as per SKA specifications </a:t>
                      </a:r>
                      <a:r>
                        <a:rPr lang="en-ZA" sz="1200" dirty="0" smtClean="0">
                          <a:latin typeface="Arial" pitchFamily="34" charset="0"/>
                          <a:ea typeface="Calibri"/>
                          <a:cs typeface="Arial" pitchFamily="34" charset="0"/>
                        </a:rPr>
                        <a:t>by</a:t>
                      </a:r>
                      <a:r>
                        <a:rPr lang="en-ZA" sz="1200" baseline="0" dirty="0" smtClean="0">
                          <a:latin typeface="Arial" pitchFamily="34" charset="0"/>
                          <a:ea typeface="Calibri"/>
                          <a:cs typeface="Arial" pitchFamily="34" charset="0"/>
                        </a:rPr>
                        <a:t> </a:t>
                      </a:r>
                      <a:r>
                        <a:rPr lang="en-ZA" sz="1200" dirty="0" smtClean="0">
                          <a:latin typeface="Arial" pitchFamily="34" charset="0"/>
                          <a:ea typeface="Calibri"/>
                          <a:cs typeface="Arial" pitchFamily="34" charset="0"/>
                        </a:rPr>
                        <a:t>31 </a:t>
                      </a:r>
                      <a:r>
                        <a:rPr lang="en-ZA" sz="1200" dirty="0">
                          <a:latin typeface="Arial" pitchFamily="34" charset="0"/>
                          <a:ea typeface="Calibri"/>
                          <a:cs typeface="Arial" pitchFamily="34" charset="0"/>
                        </a:rPr>
                        <a:t>March </a:t>
                      </a:r>
                      <a:r>
                        <a:rPr lang="en-ZA" sz="1200" dirty="0" smtClean="0">
                          <a:latin typeface="Arial" pitchFamily="34" charset="0"/>
                          <a:ea typeface="Calibri"/>
                          <a:cs typeface="Arial" pitchFamily="34" charset="0"/>
                        </a:rPr>
                        <a:t>2015.</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1000"/>
                        </a:spcAft>
                      </a:pPr>
                      <a:r>
                        <a:rPr lang="en-ZA" sz="1200" dirty="0">
                          <a:latin typeface="Arial" pitchFamily="34" charset="0"/>
                          <a:ea typeface="Calibri"/>
                          <a:cs typeface="Arial" pitchFamily="34" charset="0"/>
                        </a:rPr>
                        <a:t>Three MeerKAT antennae installed as per SKA specification.</a:t>
                      </a:r>
                      <a:endParaRPr lang="en-GB" sz="1200" dirty="0">
                        <a:latin typeface="Arial" pitchFamily="34" charset="0"/>
                        <a:ea typeface="Calibri"/>
                        <a:cs typeface="Arial" pitchFamily="34" charset="0"/>
                      </a:endParaRPr>
                    </a:p>
                  </a:txBody>
                  <a:tcPr marL="68580" marR="68580" marT="0" marB="0"/>
                </a:tc>
                <a:tc>
                  <a:txBody>
                    <a:bodyPr/>
                    <a:lstStyle/>
                    <a:p>
                      <a:pPr marL="0" marR="0" algn="l">
                        <a:lnSpc>
                          <a:spcPct val="100000"/>
                        </a:lnSpc>
                        <a:spcBef>
                          <a:spcPts val="0"/>
                        </a:spcBef>
                        <a:spcAft>
                          <a:spcPts val="0"/>
                        </a:spcAft>
                      </a:pPr>
                      <a:r>
                        <a:rPr lang="en-ZA" sz="1200" kern="1200" dirty="0" smtClean="0">
                          <a:solidFill>
                            <a:schemeClr val="dk1"/>
                          </a:solidFill>
                          <a:latin typeface="Arial" pitchFamily="34" charset="0"/>
                          <a:ea typeface="+mn-ea"/>
                          <a:cs typeface="Arial" pitchFamily="34" charset="0"/>
                        </a:rPr>
                        <a:t>The original plan has always been to install four antennae by 2014/15. This was therefore a cumulative indicator that includes the one installed by the end of the 2013/14 financial year.</a:t>
                      </a:r>
                      <a:endParaRPr lang="en-GB" sz="1200" dirty="0">
                        <a:latin typeface="Arial" pitchFamily="34" charset="0"/>
                        <a:ea typeface="Times New Roman"/>
                        <a:cs typeface="Arial" pitchFamily="34" charset="0"/>
                      </a:endParaRP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ea typeface="Times New Roman"/>
                          <a:cs typeface="Arial" pitchFamily="34" charset="0"/>
                        </a:rPr>
                        <a:t>Partially Achieved</a:t>
                      </a:r>
                      <a:endParaRPr lang="en-GB" sz="1200" b="1" dirty="0" smtClean="0">
                        <a:latin typeface="Arial" pitchFamily="34" charset="0"/>
                        <a:ea typeface="Times New Roman"/>
                        <a:cs typeface="Arial" pitchFamily="34" charset="0"/>
                      </a:endParaRPr>
                    </a:p>
                  </a:txBody>
                  <a:tcPr>
                    <a:solidFill>
                      <a:srgbClr val="FFC000"/>
                    </a:solidFill>
                  </a:tcPr>
                </a:tc>
              </a:tr>
            </a:tbl>
          </a:graphicData>
        </a:graphic>
      </p:graphicFrame>
      <p:sp>
        <p:nvSpPr>
          <p:cNvPr id="7" name="Date Placeholder 6"/>
          <p:cNvSpPr>
            <a:spLocks noGrp="1"/>
          </p:cNvSpPr>
          <p:nvPr>
            <p:ph type="dt" sz="quarter" idx="10"/>
          </p:nvPr>
        </p:nvSpPr>
        <p:spPr/>
        <p:txBody>
          <a:bodyPr/>
          <a:lstStyle/>
          <a:p>
            <a:pPr>
              <a:defRPr/>
            </a:pPr>
            <a:fld id="{ACD2EE82-A737-40A2-840D-81C001B1F75E}" type="datetime1">
              <a:rPr lang="en-US"/>
              <a:pPr>
                <a:defRPr/>
              </a:pPr>
              <a:t>11/3/2015</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3"/>
          <p:cNvSpPr>
            <a:spLocks noGrp="1" noChangeArrowheads="1"/>
          </p:cNvSpPr>
          <p:nvPr>
            <p:ph idx="1"/>
          </p:nvPr>
        </p:nvSpPr>
        <p:spPr/>
        <p:txBody>
          <a:bodyPr/>
          <a:lstStyle/>
          <a:p>
            <a:pPr eaLnBrk="1" hangingPunct="1"/>
            <a:endParaRPr lang="en-US" sz="1800" b="1" dirty="0" smtClean="0">
              <a:latin typeface="Arial" pitchFamily="34" charset="0"/>
              <a:cs typeface="Arial" pitchFamily="34" charset="0"/>
            </a:endParaRPr>
          </a:p>
          <a:p>
            <a:pPr eaLnBrk="1" hangingPunct="1"/>
            <a:endParaRPr lang="en-US" sz="1800" b="1" dirty="0" smtClean="0">
              <a:latin typeface="Arial" pitchFamily="34" charset="0"/>
              <a:cs typeface="Arial" pitchFamily="34" charset="0"/>
            </a:endParaRPr>
          </a:p>
          <a:p>
            <a:pPr eaLnBrk="1" hangingPunct="1"/>
            <a:endParaRPr lang="en-US" sz="1800" b="1" dirty="0" smtClean="0">
              <a:latin typeface="Arial" pitchFamily="34" charset="0"/>
              <a:cs typeface="Arial" pitchFamily="34" charset="0"/>
            </a:endParaRPr>
          </a:p>
          <a:p>
            <a:pPr marL="914400" lvl="1" indent="-457200" eaLnBrk="1" hangingPunct="1"/>
            <a:endParaRPr lang="en-US" sz="2400" b="1" dirty="0" smtClean="0">
              <a:solidFill>
                <a:schemeClr val="tx1"/>
              </a:solidFill>
              <a:latin typeface="Arial" pitchFamily="34" charset="0"/>
              <a:cs typeface="Arial" pitchFamily="34" charset="0"/>
            </a:endParaRPr>
          </a:p>
        </p:txBody>
      </p:sp>
      <p:sp>
        <p:nvSpPr>
          <p:cNvPr id="44035"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70D764-4969-4514-9D88-1F2EE25B6AD3}" type="slidenum">
              <a:rPr lang="en-ZA" smtClean="0">
                <a:latin typeface="Gill Sans MT" pitchFamily="34" charset="0"/>
                <a:cs typeface="Arial" pitchFamily="34" charset="0"/>
              </a:rPr>
              <a:pPr fontAlgn="base">
                <a:spcBef>
                  <a:spcPct val="0"/>
                </a:spcBef>
                <a:spcAft>
                  <a:spcPct val="0"/>
                </a:spcAft>
              </a:pPr>
              <a:t>29</a:t>
            </a:fld>
            <a:endParaRPr lang="en-ZA" dirty="0" smtClean="0">
              <a:latin typeface="Gill Sans MT" pitchFamily="34" charset="0"/>
              <a:cs typeface="Arial" pitchFamily="34" charset="0"/>
            </a:endParaRPr>
          </a:p>
        </p:txBody>
      </p:sp>
      <p:sp>
        <p:nvSpPr>
          <p:cNvPr id="23557" name="AutoShape 8"/>
          <p:cNvSpPr>
            <a:spLocks/>
          </p:cNvSpPr>
          <p:nvPr/>
        </p:nvSpPr>
        <p:spPr bwMode="auto">
          <a:xfrm>
            <a:off x="1676400" y="222250"/>
            <a:ext cx="7323138"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defRPr/>
            </a:pPr>
            <a:endParaRPr lang="en-US" sz="2400" b="1" dirty="0">
              <a:solidFill>
                <a:srgbClr val="FFFFFF"/>
              </a:solidFill>
              <a:latin typeface="Calibri" pitchFamily="34" charset="0"/>
              <a:sym typeface="Helvetica Neue"/>
            </a:endParaRPr>
          </a:p>
          <a:p>
            <a:pPr marL="285750" indent="-184150">
              <a:lnSpc>
                <a:spcPct val="80000"/>
              </a:lnSpc>
              <a:spcBef>
                <a:spcPts val="850"/>
              </a:spcBef>
              <a:defRPr/>
            </a:pPr>
            <a:r>
              <a:rPr lang="en-US" sz="2000" b="1" dirty="0">
                <a:solidFill>
                  <a:srgbClr val="FFFFFF"/>
                </a:solidFill>
                <a:sym typeface="Helvetica Neue"/>
              </a:rPr>
              <a:t>   ANNUAL TARGETS WHICH WERE NOT ACHIEVED OR UNDERACHIEVED IN THE  2014/15  FINANCIAL YEAR  </a:t>
            </a:r>
            <a:endParaRPr lang="en-US" dirty="0"/>
          </a:p>
          <a:p>
            <a:pPr marL="101600">
              <a:lnSpc>
                <a:spcPct val="80000"/>
              </a:lnSpc>
              <a:spcBef>
                <a:spcPts val="850"/>
              </a:spcBef>
              <a:defRPr/>
            </a:pPr>
            <a:endParaRPr lang="en-US" sz="2400" dirty="0">
              <a:latin typeface="Gill Sans MT" pitchFamily="34" charset="0"/>
            </a:endParaRPr>
          </a:p>
        </p:txBody>
      </p:sp>
      <p:graphicFrame>
        <p:nvGraphicFramePr>
          <p:cNvPr id="9" name="Content Placeholder 3"/>
          <p:cNvGraphicFramePr>
            <a:graphicFrameLocks/>
          </p:cNvGraphicFramePr>
          <p:nvPr/>
        </p:nvGraphicFramePr>
        <p:xfrm>
          <a:off x="228600" y="1143000"/>
          <a:ext cx="8770689" cy="3470676"/>
        </p:xfrm>
        <a:graphic>
          <a:graphicData uri="http://schemas.openxmlformats.org/drawingml/2006/table">
            <a:tbl>
              <a:tblPr firstRow="1" bandRow="1">
                <a:tableStyleId>{5C22544A-7EE6-4342-B048-85BDC9FD1C3A}</a:tableStyleId>
              </a:tblPr>
              <a:tblGrid>
                <a:gridCol w="1905000"/>
                <a:gridCol w="2895600"/>
                <a:gridCol w="2819399"/>
                <a:gridCol w="1150690"/>
              </a:tblGrid>
              <a:tr h="734193">
                <a:tc>
                  <a:txBody>
                    <a:bodyPr/>
                    <a:lstStyle/>
                    <a:p>
                      <a:r>
                        <a:rPr lang="en-ZA" sz="1400" dirty="0" smtClean="0">
                          <a:latin typeface="Arial" pitchFamily="34" charset="0"/>
                          <a:cs typeface="Arial" pitchFamily="34" charset="0"/>
                        </a:rPr>
                        <a:t>Annual</a:t>
                      </a:r>
                      <a:r>
                        <a:rPr lang="en-ZA" sz="1400" baseline="0" dirty="0" smtClean="0">
                          <a:latin typeface="Arial" pitchFamily="34" charset="0"/>
                          <a:cs typeface="Arial" pitchFamily="34" charset="0"/>
                        </a:rPr>
                        <a:t> Target</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Actual</a:t>
                      </a:r>
                      <a:r>
                        <a:rPr lang="en-US" sz="1400" baseline="0" dirty="0" smtClean="0">
                          <a:latin typeface="Arial" pitchFamily="34" charset="0"/>
                          <a:cs typeface="Arial" pitchFamily="34" charset="0"/>
                        </a:rPr>
                        <a:t>  Achievements</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Reasons</a:t>
                      </a:r>
                      <a:r>
                        <a:rPr lang="en-US" sz="1400" baseline="0" dirty="0" smtClean="0">
                          <a:latin typeface="Arial" pitchFamily="34" charset="0"/>
                          <a:cs typeface="Arial" pitchFamily="34" charset="0"/>
                        </a:rPr>
                        <a:t> for non/under achievement</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Status</a:t>
                      </a:r>
                      <a:endParaRPr lang="en-GB" sz="1400" dirty="0">
                        <a:latin typeface="Arial" pitchFamily="34" charset="0"/>
                        <a:cs typeface="Arial" pitchFamily="34" charset="0"/>
                      </a:endParaRPr>
                    </a:p>
                  </a:txBody>
                  <a:tcPr/>
                </a:tc>
              </a:tr>
              <a:tr h="1586068">
                <a:tc>
                  <a:txBody>
                    <a:bodyPr/>
                    <a:lstStyle/>
                    <a:p>
                      <a:pPr marL="0" marR="0">
                        <a:lnSpc>
                          <a:spcPct val="100000"/>
                        </a:lnSpc>
                        <a:spcBef>
                          <a:spcPts val="0"/>
                        </a:spcBef>
                        <a:spcAft>
                          <a:spcPts val="1000"/>
                        </a:spcAft>
                      </a:pPr>
                      <a:r>
                        <a:rPr lang="en-ZA" sz="1200" dirty="0" smtClean="0">
                          <a:latin typeface="Arial"/>
                          <a:ea typeface="Calibri"/>
                          <a:cs typeface="Times New Roman"/>
                        </a:rPr>
                        <a:t>285 innovation support interventions</a:t>
                      </a:r>
                      <a:r>
                        <a:rPr lang="en-ZA" sz="1200" baseline="0" dirty="0" smtClean="0">
                          <a:latin typeface="Arial"/>
                          <a:ea typeface="Calibri"/>
                          <a:cs typeface="Times New Roman"/>
                        </a:rPr>
                        <a:t> </a:t>
                      </a:r>
                      <a:r>
                        <a:rPr lang="en-ZA" sz="1200" dirty="0" smtClean="0">
                          <a:latin typeface="Arial"/>
                          <a:ea typeface="Calibri"/>
                          <a:cs typeface="Times New Roman"/>
                        </a:rPr>
                        <a:t>developed or supported in key strategic areas by 31 March 2015.</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1000"/>
                        </a:spcAft>
                      </a:pPr>
                      <a:r>
                        <a:rPr lang="en-ZA" sz="1200" dirty="0" smtClean="0">
                          <a:latin typeface="Arial"/>
                          <a:ea typeface="Calibri"/>
                          <a:cs typeface="Times New Roman"/>
                        </a:rPr>
                        <a:t>A total of 38 innovation support interventions developed</a:t>
                      </a:r>
                      <a:r>
                        <a:rPr lang="en-ZA" sz="1200" baseline="0" dirty="0" smtClean="0">
                          <a:latin typeface="Arial"/>
                          <a:ea typeface="Calibri"/>
                          <a:cs typeface="Times New Roman"/>
                        </a:rPr>
                        <a:t> or </a:t>
                      </a:r>
                      <a:r>
                        <a:rPr lang="en-ZA" sz="1200" dirty="0" smtClean="0">
                          <a:latin typeface="Arial"/>
                          <a:ea typeface="Calibri"/>
                          <a:cs typeface="Times New Roman"/>
                        </a:rPr>
                        <a:t>supported as planned.</a:t>
                      </a:r>
                      <a:endParaRPr lang="en-GB" sz="1200" dirty="0">
                        <a:latin typeface="Calibri"/>
                        <a:ea typeface="Calibri"/>
                        <a:cs typeface="Times New Roman"/>
                      </a:endParaRPr>
                    </a:p>
                  </a:txBody>
                  <a:tcPr marL="68580" marR="68580" marT="0" marB="0"/>
                </a:tc>
                <a:tc>
                  <a:txBody>
                    <a:bodyPr/>
                    <a:lstStyle/>
                    <a:p>
                      <a:pPr marL="0" marR="0" algn="l">
                        <a:lnSpc>
                          <a:spcPct val="100000"/>
                        </a:lnSpc>
                        <a:spcBef>
                          <a:spcPts val="0"/>
                        </a:spcBef>
                        <a:spcAft>
                          <a:spcPts val="0"/>
                        </a:spcAft>
                      </a:pPr>
                      <a:r>
                        <a:rPr lang="en-ZA" sz="1200" kern="1200" dirty="0" smtClean="0">
                          <a:solidFill>
                            <a:schemeClr val="dk1"/>
                          </a:solidFill>
                          <a:latin typeface="Arial" pitchFamily="34" charset="0"/>
                          <a:ea typeface="+mn-ea"/>
                          <a:cs typeface="Arial" pitchFamily="34" charset="0"/>
                        </a:rPr>
                        <a:t>The IP Creator intervention was phased in with a certificate of recognition this year due to the lack of funds to incentivise the IP creators as per the recommendation of the NIPMO Advisory Board. It is expected that if funds are made available for this incentive scheme, the incentives could be paid from next year onwards in a phased manner.</a:t>
                      </a:r>
                      <a:endParaRPr lang="en-GB" sz="1200" dirty="0">
                        <a:latin typeface="Arial" pitchFamily="34" charset="0"/>
                        <a:ea typeface="Times New Roman"/>
                        <a:cs typeface="Arial" pitchFamily="34" charset="0"/>
                      </a:endParaRP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ea typeface="Times New Roman"/>
                          <a:cs typeface="Arial" pitchFamily="34" charset="0"/>
                        </a:rPr>
                        <a:t>Not  Achieved</a:t>
                      </a:r>
                      <a:endParaRPr lang="en-GB" sz="1200" b="1" dirty="0" smtClean="0">
                        <a:latin typeface="Arial" pitchFamily="34" charset="0"/>
                        <a:ea typeface="Times New Roman"/>
                        <a:cs typeface="Arial" pitchFamily="34" charset="0"/>
                      </a:endParaRPr>
                    </a:p>
                  </a:txBody>
                  <a:tcPr>
                    <a:solidFill>
                      <a:srgbClr val="FF0000"/>
                    </a:solidFill>
                  </a:tcPr>
                </a:tc>
              </a:tr>
              <a:tr h="907683">
                <a:tc>
                  <a:txBody>
                    <a:bodyPr/>
                    <a:lstStyle/>
                    <a:p>
                      <a:pPr marL="0" marR="0">
                        <a:lnSpc>
                          <a:spcPct val="100000"/>
                        </a:lnSpc>
                        <a:spcBef>
                          <a:spcPts val="0"/>
                        </a:spcBef>
                        <a:spcAft>
                          <a:spcPts val="0"/>
                        </a:spcAft>
                      </a:pPr>
                      <a:r>
                        <a:rPr lang="en-ZA" sz="1200" dirty="0" smtClean="0">
                          <a:latin typeface="Arial" pitchFamily="34" charset="0"/>
                          <a:ea typeface="Calibri"/>
                          <a:cs typeface="Arial" pitchFamily="34" charset="0"/>
                        </a:rPr>
                        <a:t>One trademark, design, copyright, plant breeder rights in the key strategic areas by 31 March 2015.</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0"/>
                        </a:spcAft>
                      </a:pPr>
                      <a:r>
                        <a:rPr lang="en-ZA" sz="1200" dirty="0" smtClean="0">
                          <a:latin typeface="Arial" pitchFamily="34" charset="0"/>
                          <a:ea typeface="Calibri"/>
                          <a:cs typeface="Arial" pitchFamily="34" charset="0"/>
                        </a:rPr>
                        <a:t>No trademark, design, copyright, plant breeder right in the key strategic areas.</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0"/>
                        </a:spcAft>
                      </a:pPr>
                      <a:r>
                        <a:rPr lang="en-ZA" sz="1200" kern="1200" dirty="0" smtClean="0">
                          <a:solidFill>
                            <a:schemeClr val="dk1"/>
                          </a:solidFill>
                          <a:latin typeface="Arial" pitchFamily="34" charset="0"/>
                          <a:ea typeface="+mn-ea"/>
                          <a:cs typeface="Arial" pitchFamily="34" charset="0"/>
                        </a:rPr>
                        <a:t>Given the nature of research and development, it is difficult to accurately predict the granting of trademarks.</a:t>
                      </a:r>
                      <a:endParaRPr lang="en-GB" sz="1200" dirty="0">
                        <a:latin typeface="Arial" pitchFamily="34" charset="0"/>
                        <a:ea typeface="Calibri"/>
                        <a:cs typeface="Arial" pitchFamily="34" charset="0"/>
                      </a:endParaRPr>
                    </a:p>
                  </a:txBody>
                  <a:tcPr marL="68580" marR="68580" marT="0" marB="0"/>
                </a:tc>
                <a:tc>
                  <a:txBody>
                    <a:bodyPr/>
                    <a:lstStyle/>
                    <a:p>
                      <a:pPr algn="l">
                        <a:lnSpc>
                          <a:spcPct val="100000"/>
                        </a:lnSpc>
                      </a:pPr>
                      <a:r>
                        <a:rPr lang="en-US" sz="1200" b="1" dirty="0" smtClean="0">
                          <a:latin typeface="Arial" pitchFamily="34" charset="0"/>
                          <a:cs typeface="Arial" pitchFamily="34" charset="0"/>
                        </a:rPr>
                        <a:t>Not  Achieved</a:t>
                      </a:r>
                      <a:endParaRPr lang="en-GB" sz="1200" b="1" dirty="0">
                        <a:latin typeface="Arial" pitchFamily="34" charset="0"/>
                        <a:cs typeface="Arial" pitchFamily="34" charset="0"/>
                      </a:endParaRPr>
                    </a:p>
                  </a:txBody>
                  <a:tcPr>
                    <a:solidFill>
                      <a:srgbClr val="FF0000"/>
                    </a:solidFill>
                  </a:tcPr>
                </a:tc>
              </a:tr>
            </a:tbl>
          </a:graphicData>
        </a:graphic>
      </p:graphicFrame>
      <p:sp>
        <p:nvSpPr>
          <p:cNvPr id="7" name="Date Placeholder 6"/>
          <p:cNvSpPr>
            <a:spLocks noGrp="1"/>
          </p:cNvSpPr>
          <p:nvPr>
            <p:ph type="dt" sz="quarter" idx="10"/>
          </p:nvPr>
        </p:nvSpPr>
        <p:spPr/>
        <p:txBody>
          <a:bodyPr/>
          <a:lstStyle/>
          <a:p>
            <a:pPr>
              <a:defRPr/>
            </a:pPr>
            <a:fld id="{ACD2EE82-A737-40A2-840D-81C001B1F75E}" type="datetime1">
              <a:rPr lang="en-US"/>
              <a:pPr>
                <a:defRPr/>
              </a:pPr>
              <a:t>11/3/2015</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descr="C:\Users\Elke-HP\Documents\Jobs\Stock images\Science &amp; technology\shutterstock_34834705.jpg"/>
          <p:cNvPicPr>
            <a:picLocks noChangeAspect="1" noChangeArrowheads="1"/>
          </p:cNvPicPr>
          <p:nvPr/>
        </p:nvPicPr>
        <p:blipFill>
          <a:blip r:embed="rId2"/>
          <a:srcRect t="10548" b="8369"/>
          <a:stretch>
            <a:fillRect/>
          </a:stretch>
        </p:blipFill>
        <p:spPr bwMode="auto">
          <a:xfrm>
            <a:off x="0" y="1023938"/>
            <a:ext cx="9144000" cy="4946650"/>
          </a:xfrm>
          <a:prstGeom prst="rect">
            <a:avLst/>
          </a:prstGeom>
          <a:noFill/>
          <a:ln w="9525">
            <a:noFill/>
            <a:miter lim="800000"/>
            <a:headEnd/>
            <a:tailEnd/>
          </a:ln>
        </p:spPr>
      </p:pic>
      <p:sp>
        <p:nvSpPr>
          <p:cNvPr id="17411" name="Rectangle 6"/>
          <p:cNvSpPr>
            <a:spLocks noGrp="1" noChangeArrowheads="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US" dirty="0" smtClean="0">
              <a:latin typeface="Gill Sans MT" pitchFamily="34" charset="0"/>
              <a:cs typeface="Arial" pitchFamily="34" charset="0"/>
            </a:endParaRPr>
          </a:p>
          <a:p>
            <a:pPr fontAlgn="base">
              <a:spcBef>
                <a:spcPct val="0"/>
              </a:spcBef>
              <a:spcAft>
                <a:spcPct val="0"/>
              </a:spcAft>
            </a:pPr>
            <a:endParaRPr lang="en-US" dirty="0" smtClean="0">
              <a:latin typeface="Gill Sans MT" pitchFamily="34" charset="0"/>
              <a:cs typeface="Arial" pitchFamily="34" charset="0"/>
            </a:endParaRPr>
          </a:p>
          <a:p>
            <a:pPr fontAlgn="base">
              <a:spcBef>
                <a:spcPct val="0"/>
              </a:spcBef>
              <a:spcAft>
                <a:spcPct val="0"/>
              </a:spcAft>
            </a:pPr>
            <a:fld id="{93185A30-C911-46F3-B5B4-BCBB41A20384}" type="slidenum">
              <a:rPr lang="en-US" smtClean="0">
                <a:latin typeface="Gill Sans MT" pitchFamily="34" charset="0"/>
                <a:cs typeface="Arial" pitchFamily="34" charset="0"/>
              </a:rPr>
              <a:pPr fontAlgn="base">
                <a:spcBef>
                  <a:spcPct val="0"/>
                </a:spcBef>
                <a:spcAft>
                  <a:spcPct val="0"/>
                </a:spcAft>
              </a:pPr>
              <a:t>3</a:t>
            </a:fld>
            <a:endParaRPr lang="en-US" dirty="0" smtClean="0">
              <a:latin typeface="Gill Sans MT" pitchFamily="34" charset="0"/>
              <a:cs typeface="Arial" pitchFamily="34" charset="0"/>
            </a:endParaRPr>
          </a:p>
        </p:txBody>
      </p:sp>
      <p:sp>
        <p:nvSpPr>
          <p:cNvPr id="7" name="Date Placeholder 6"/>
          <p:cNvSpPr>
            <a:spLocks noGrp="1"/>
          </p:cNvSpPr>
          <p:nvPr>
            <p:ph type="dt" sz="quarter" idx="10"/>
          </p:nvPr>
        </p:nvSpPr>
        <p:spPr/>
        <p:txBody>
          <a:bodyPr/>
          <a:lstStyle/>
          <a:p>
            <a:pPr>
              <a:defRPr/>
            </a:pPr>
            <a:fld id="{D481953D-1701-4C9C-A0B1-7027E1F9B472}" type="datetime1">
              <a:rPr lang="en-US" smtClean="0"/>
              <a:pPr>
                <a:defRPr/>
              </a:pPr>
              <a:t>11/3/2015</a:t>
            </a:fld>
            <a:endParaRPr lang="en-US" dirty="0"/>
          </a:p>
        </p:txBody>
      </p:sp>
      <p:graphicFrame>
        <p:nvGraphicFramePr>
          <p:cNvPr id="12" name="Diagram 11"/>
          <p:cNvGraphicFramePr/>
          <p:nvPr/>
        </p:nvGraphicFramePr>
        <p:xfrm>
          <a:off x="609600" y="1397000"/>
          <a:ext cx="8077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3"/>
          <p:cNvSpPr>
            <a:spLocks noGrp="1" noChangeArrowheads="1"/>
          </p:cNvSpPr>
          <p:nvPr>
            <p:ph idx="1"/>
          </p:nvPr>
        </p:nvSpPr>
        <p:spPr/>
        <p:txBody>
          <a:bodyPr/>
          <a:lstStyle/>
          <a:p>
            <a:pPr eaLnBrk="1" hangingPunct="1"/>
            <a:endParaRPr lang="en-US" sz="1800" b="1" dirty="0" smtClean="0">
              <a:latin typeface="Arial" pitchFamily="34" charset="0"/>
              <a:cs typeface="Arial" pitchFamily="34" charset="0"/>
            </a:endParaRPr>
          </a:p>
          <a:p>
            <a:pPr eaLnBrk="1" hangingPunct="1"/>
            <a:endParaRPr lang="en-US" sz="1800" b="1" dirty="0" smtClean="0">
              <a:latin typeface="Arial" pitchFamily="34" charset="0"/>
              <a:cs typeface="Arial" pitchFamily="34" charset="0"/>
            </a:endParaRPr>
          </a:p>
          <a:p>
            <a:pPr eaLnBrk="1" hangingPunct="1"/>
            <a:endParaRPr lang="en-US" sz="1800" b="1" dirty="0" smtClean="0">
              <a:latin typeface="Arial" pitchFamily="34" charset="0"/>
              <a:cs typeface="Arial" pitchFamily="34" charset="0"/>
            </a:endParaRPr>
          </a:p>
          <a:p>
            <a:pPr marL="914400" lvl="1" indent="-457200" eaLnBrk="1" hangingPunct="1"/>
            <a:endParaRPr lang="en-US" sz="2400" b="1" dirty="0" smtClean="0">
              <a:solidFill>
                <a:schemeClr val="tx1"/>
              </a:solidFill>
              <a:latin typeface="Arial" pitchFamily="34" charset="0"/>
              <a:cs typeface="Arial" pitchFamily="34" charset="0"/>
            </a:endParaRPr>
          </a:p>
        </p:txBody>
      </p:sp>
      <p:sp>
        <p:nvSpPr>
          <p:cNvPr id="45059"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88DCF5-E310-436D-86AC-486C88AA24F1}" type="slidenum">
              <a:rPr lang="en-ZA" smtClean="0">
                <a:latin typeface="Gill Sans MT" pitchFamily="34" charset="0"/>
                <a:cs typeface="Arial" pitchFamily="34" charset="0"/>
              </a:rPr>
              <a:pPr fontAlgn="base">
                <a:spcBef>
                  <a:spcPct val="0"/>
                </a:spcBef>
                <a:spcAft>
                  <a:spcPct val="0"/>
                </a:spcAft>
              </a:pPr>
              <a:t>30</a:t>
            </a:fld>
            <a:endParaRPr lang="en-ZA" dirty="0" smtClean="0">
              <a:latin typeface="Gill Sans MT" pitchFamily="34" charset="0"/>
              <a:cs typeface="Arial" pitchFamily="34" charset="0"/>
            </a:endParaRPr>
          </a:p>
        </p:txBody>
      </p:sp>
      <p:sp>
        <p:nvSpPr>
          <p:cNvPr id="23557" name="AutoShape 8"/>
          <p:cNvSpPr>
            <a:spLocks/>
          </p:cNvSpPr>
          <p:nvPr/>
        </p:nvSpPr>
        <p:spPr bwMode="auto">
          <a:xfrm>
            <a:off x="1676400" y="222250"/>
            <a:ext cx="7323138"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defRPr/>
            </a:pPr>
            <a:endParaRPr lang="en-US" sz="2400" b="1" dirty="0">
              <a:solidFill>
                <a:srgbClr val="FFFFFF"/>
              </a:solidFill>
              <a:latin typeface="Calibri" pitchFamily="34" charset="0"/>
              <a:sym typeface="Helvetica Neue"/>
            </a:endParaRPr>
          </a:p>
          <a:p>
            <a:pPr marL="285750" indent="-184150">
              <a:lnSpc>
                <a:spcPct val="80000"/>
              </a:lnSpc>
              <a:spcBef>
                <a:spcPts val="850"/>
              </a:spcBef>
              <a:defRPr/>
            </a:pPr>
            <a:r>
              <a:rPr lang="en-US" sz="2000" b="1" dirty="0">
                <a:solidFill>
                  <a:srgbClr val="FFFFFF"/>
                </a:solidFill>
                <a:sym typeface="Helvetica Neue"/>
              </a:rPr>
              <a:t>   ANNUAL TARGETS WHICH WERE NOT ACHIEVED OR UNDERACHIEVED IN THE  2014/15  FINANCIAL YEAR  </a:t>
            </a:r>
            <a:endParaRPr lang="en-US" dirty="0"/>
          </a:p>
          <a:p>
            <a:pPr marL="101600">
              <a:lnSpc>
                <a:spcPct val="80000"/>
              </a:lnSpc>
              <a:spcBef>
                <a:spcPts val="850"/>
              </a:spcBef>
              <a:defRPr/>
            </a:pPr>
            <a:endParaRPr lang="en-US" sz="2400" dirty="0">
              <a:latin typeface="Gill Sans MT" pitchFamily="34" charset="0"/>
            </a:endParaRPr>
          </a:p>
        </p:txBody>
      </p:sp>
      <p:graphicFrame>
        <p:nvGraphicFramePr>
          <p:cNvPr id="9" name="Content Placeholder 3"/>
          <p:cNvGraphicFramePr>
            <a:graphicFrameLocks/>
          </p:cNvGraphicFramePr>
          <p:nvPr/>
        </p:nvGraphicFramePr>
        <p:xfrm>
          <a:off x="228600" y="1143000"/>
          <a:ext cx="8770689" cy="3294513"/>
        </p:xfrm>
        <a:graphic>
          <a:graphicData uri="http://schemas.openxmlformats.org/drawingml/2006/table">
            <a:tbl>
              <a:tblPr firstRow="1" bandRow="1">
                <a:tableStyleId>{5C22544A-7EE6-4342-B048-85BDC9FD1C3A}</a:tableStyleId>
              </a:tblPr>
              <a:tblGrid>
                <a:gridCol w="2057399"/>
                <a:gridCol w="2362200"/>
                <a:gridCol w="3276600"/>
                <a:gridCol w="1074490"/>
              </a:tblGrid>
              <a:tr h="734193">
                <a:tc>
                  <a:txBody>
                    <a:bodyPr/>
                    <a:lstStyle/>
                    <a:p>
                      <a:r>
                        <a:rPr lang="en-ZA" sz="1400" dirty="0" smtClean="0">
                          <a:latin typeface="Arial" pitchFamily="34" charset="0"/>
                          <a:cs typeface="Arial" pitchFamily="34" charset="0"/>
                        </a:rPr>
                        <a:t>Annual</a:t>
                      </a:r>
                      <a:r>
                        <a:rPr lang="en-ZA" sz="1400" baseline="0" dirty="0" smtClean="0">
                          <a:latin typeface="Arial" pitchFamily="34" charset="0"/>
                          <a:cs typeface="Arial" pitchFamily="34" charset="0"/>
                        </a:rPr>
                        <a:t> Target</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Actual</a:t>
                      </a:r>
                      <a:r>
                        <a:rPr lang="en-US" sz="1400" baseline="0" dirty="0" smtClean="0">
                          <a:latin typeface="Arial" pitchFamily="34" charset="0"/>
                          <a:cs typeface="Arial" pitchFamily="34" charset="0"/>
                        </a:rPr>
                        <a:t>  Achievements</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Reasons</a:t>
                      </a:r>
                      <a:r>
                        <a:rPr lang="en-US" sz="1400" baseline="0" dirty="0" smtClean="0">
                          <a:latin typeface="Arial" pitchFamily="34" charset="0"/>
                          <a:cs typeface="Arial" pitchFamily="34" charset="0"/>
                        </a:rPr>
                        <a:t> for non/under achievement</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Status</a:t>
                      </a:r>
                      <a:endParaRPr lang="en-GB" sz="1400" dirty="0">
                        <a:latin typeface="Arial" pitchFamily="34" charset="0"/>
                        <a:cs typeface="Arial" pitchFamily="34" charset="0"/>
                      </a:endParaRPr>
                    </a:p>
                  </a:txBody>
                  <a:tcPr/>
                </a:tc>
              </a:tr>
              <a:tr h="810657">
                <a:tc>
                  <a:txBody>
                    <a:bodyPr/>
                    <a:lstStyle/>
                    <a:p>
                      <a:pPr marL="0" marR="0">
                        <a:lnSpc>
                          <a:spcPct val="100000"/>
                        </a:lnSpc>
                        <a:spcBef>
                          <a:spcPts val="0"/>
                        </a:spcBef>
                        <a:spcAft>
                          <a:spcPts val="0"/>
                        </a:spcAft>
                      </a:pPr>
                      <a:r>
                        <a:rPr lang="en-ZA" sz="1200" dirty="0" smtClean="0">
                          <a:latin typeface="Arial" pitchFamily="34" charset="0"/>
                          <a:ea typeface="Calibri"/>
                          <a:cs typeface="Arial" pitchFamily="34" charset="0"/>
                        </a:rPr>
                        <a:t>One new technology commercialised in strategic areas by 31 March 2015.</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0"/>
                        </a:spcAft>
                      </a:pPr>
                      <a:r>
                        <a:rPr lang="en-ZA" sz="1200" dirty="0" smtClean="0">
                          <a:latin typeface="Arial" pitchFamily="34" charset="0"/>
                          <a:ea typeface="Calibri"/>
                          <a:cs typeface="Arial" pitchFamily="34" charset="0"/>
                        </a:rPr>
                        <a:t>No new technology commercialised as planned.</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0"/>
                        </a:spcAft>
                      </a:pPr>
                      <a:r>
                        <a:rPr lang="en-ZA" sz="1200" kern="1200" dirty="0" smtClean="0">
                          <a:solidFill>
                            <a:schemeClr val="dk1"/>
                          </a:solidFill>
                          <a:latin typeface="Arial" pitchFamily="34" charset="0"/>
                          <a:ea typeface="+mn-ea"/>
                          <a:cs typeface="Arial" pitchFamily="34" charset="0"/>
                        </a:rPr>
                        <a:t>There were project delays in ensuring the finalisation of the </a:t>
                      </a:r>
                      <a:r>
                        <a:rPr lang="en-ZA" sz="1200" kern="1200" dirty="0" smtClean="0">
                          <a:solidFill>
                            <a:schemeClr val="tx1"/>
                          </a:solidFill>
                          <a:latin typeface="Arial" pitchFamily="34" charset="0"/>
                          <a:ea typeface="+mn-ea"/>
                          <a:cs typeface="Arial" pitchFamily="34" charset="0"/>
                        </a:rPr>
                        <a:t>ZA  African Resource Management</a:t>
                      </a:r>
                      <a:r>
                        <a:rPr lang="en-ZA" sz="1200" kern="1200" baseline="0" dirty="0" smtClean="0">
                          <a:solidFill>
                            <a:schemeClr val="tx1"/>
                          </a:solidFill>
                          <a:latin typeface="Arial" pitchFamily="34" charset="0"/>
                          <a:ea typeface="+mn-ea"/>
                          <a:cs typeface="Arial" pitchFamily="34" charset="0"/>
                        </a:rPr>
                        <a:t> Constellation (</a:t>
                      </a:r>
                      <a:r>
                        <a:rPr lang="en-ZA" sz="1200" kern="1200" dirty="0" smtClean="0">
                          <a:solidFill>
                            <a:schemeClr val="tx1"/>
                          </a:solidFill>
                          <a:latin typeface="Arial" pitchFamily="34" charset="0"/>
                          <a:ea typeface="+mn-ea"/>
                          <a:cs typeface="Arial" pitchFamily="34" charset="0"/>
                        </a:rPr>
                        <a:t>ZA-ARMC)</a:t>
                      </a:r>
                      <a:r>
                        <a:rPr lang="en-ZA" sz="1200" kern="1200" dirty="0" smtClean="0">
                          <a:solidFill>
                            <a:srgbClr val="FF0000"/>
                          </a:solidFill>
                          <a:latin typeface="Arial" pitchFamily="34" charset="0"/>
                          <a:ea typeface="+mn-ea"/>
                          <a:cs typeface="Arial" pitchFamily="34" charset="0"/>
                        </a:rPr>
                        <a:t> </a:t>
                      </a:r>
                      <a:r>
                        <a:rPr lang="en-ZA" sz="1200" kern="1200" dirty="0" smtClean="0">
                          <a:solidFill>
                            <a:schemeClr val="dk1"/>
                          </a:solidFill>
                          <a:latin typeface="Arial" pitchFamily="34" charset="0"/>
                          <a:ea typeface="+mn-ea"/>
                          <a:cs typeface="Arial" pitchFamily="34" charset="0"/>
                        </a:rPr>
                        <a:t>satellite design. Remedial measures are being taken.</a:t>
                      </a:r>
                      <a:endParaRPr lang="en-GB" sz="1200" dirty="0">
                        <a:latin typeface="Arial" pitchFamily="34" charset="0"/>
                        <a:ea typeface="Calibri"/>
                        <a:cs typeface="Arial" pitchFamily="34" charset="0"/>
                      </a:endParaRP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Not Achieved</a:t>
                      </a:r>
                      <a:endParaRPr lang="en-GB" sz="1200" b="1" dirty="0" smtClean="0">
                        <a:latin typeface="Arial" pitchFamily="34" charset="0"/>
                        <a:cs typeface="Arial" pitchFamily="34" charset="0"/>
                      </a:endParaRPr>
                    </a:p>
                    <a:p>
                      <a:pPr marL="0" marR="0">
                        <a:lnSpc>
                          <a:spcPct val="100000"/>
                        </a:lnSpc>
                        <a:spcBef>
                          <a:spcPts val="0"/>
                        </a:spcBef>
                        <a:spcAft>
                          <a:spcPts val="0"/>
                        </a:spcAft>
                      </a:pPr>
                      <a:endParaRPr lang="en-GB" sz="1200" b="1" dirty="0">
                        <a:latin typeface="Arial" pitchFamily="34" charset="0"/>
                        <a:ea typeface="Calibri"/>
                        <a:cs typeface="Arial" pitchFamily="34" charset="0"/>
                      </a:endParaRPr>
                    </a:p>
                  </a:txBody>
                  <a:tcPr marL="68580" marR="68580" marT="0" marB="0">
                    <a:solidFill>
                      <a:srgbClr val="FF0000"/>
                    </a:solidFill>
                  </a:tcPr>
                </a:tc>
              </a:tr>
              <a:tr h="810657">
                <a:tc>
                  <a:txBody>
                    <a:bodyPr/>
                    <a:lstStyle/>
                    <a:p>
                      <a:pPr marL="0" marR="0">
                        <a:lnSpc>
                          <a:spcPct val="100000"/>
                        </a:lnSpc>
                        <a:spcBef>
                          <a:spcPts val="0"/>
                        </a:spcBef>
                        <a:spcAft>
                          <a:spcPts val="0"/>
                        </a:spcAft>
                      </a:pPr>
                      <a:r>
                        <a:rPr lang="en-US" sz="1200" dirty="0" smtClean="0">
                          <a:latin typeface="Arial" pitchFamily="34" charset="0"/>
                          <a:ea typeface="Calibri"/>
                          <a:cs typeface="Arial" pitchFamily="34" charset="0"/>
                        </a:rPr>
                        <a:t>A Bill for</a:t>
                      </a:r>
                      <a:r>
                        <a:rPr lang="en-US" sz="1200" baseline="0" dirty="0" smtClean="0">
                          <a:latin typeface="Arial" pitchFamily="34" charset="0"/>
                          <a:ea typeface="Calibri"/>
                          <a:cs typeface="Arial" pitchFamily="34" charset="0"/>
                        </a:rPr>
                        <a:t> the Protection, Promotion, Development and Management of IKS tabled before Parliament by 31 March 2015.</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0"/>
                        </a:spcAft>
                      </a:pPr>
                      <a:r>
                        <a:rPr lang="en-ZA" sz="1200" dirty="0" smtClean="0">
                          <a:latin typeface="Arial" pitchFamily="34" charset="0"/>
                          <a:ea typeface="Calibri"/>
                          <a:cs typeface="Arial" pitchFamily="34" charset="0"/>
                        </a:rPr>
                        <a:t>The Bill was not tabled with the Cabinet as planned.</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0"/>
                        </a:spcAft>
                      </a:pPr>
                      <a:r>
                        <a:rPr lang="en-ZA" sz="1200" kern="1200" dirty="0" smtClean="0">
                          <a:solidFill>
                            <a:schemeClr val="dk1"/>
                          </a:solidFill>
                          <a:latin typeface="Arial" pitchFamily="34" charset="0"/>
                          <a:ea typeface="+mn-ea"/>
                          <a:cs typeface="Arial" pitchFamily="34" charset="0"/>
                        </a:rPr>
                        <a:t>While the Bill was not tabled before Parliament, it was tabled with the Cabinet (and approved for publication in the Gazette), as the necessary first step in tabling it before Parliament.  The delay in submitting it arose out of delayed inputs from cognate departments and the introduction of new administrative steps in the submission of draft Bills.</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0"/>
                        </a:spcAft>
                      </a:pPr>
                      <a:r>
                        <a:rPr lang="en-US" sz="1200" b="1" dirty="0" smtClean="0">
                          <a:latin typeface="Arial" pitchFamily="34" charset="0"/>
                          <a:ea typeface="Calibri"/>
                          <a:cs typeface="Arial" pitchFamily="34" charset="0"/>
                        </a:rPr>
                        <a:t>Not</a:t>
                      </a:r>
                      <a:r>
                        <a:rPr lang="en-US" sz="1200" b="1" baseline="0" dirty="0" smtClean="0">
                          <a:latin typeface="Arial" pitchFamily="34" charset="0"/>
                          <a:ea typeface="Calibri"/>
                          <a:cs typeface="Arial" pitchFamily="34" charset="0"/>
                        </a:rPr>
                        <a:t>  </a:t>
                      </a:r>
                      <a:r>
                        <a:rPr lang="en-US" sz="1200" b="1" dirty="0" smtClean="0">
                          <a:latin typeface="Arial" pitchFamily="34" charset="0"/>
                          <a:ea typeface="Calibri"/>
                          <a:cs typeface="Arial" pitchFamily="34" charset="0"/>
                        </a:rPr>
                        <a:t>Achieved</a:t>
                      </a:r>
                      <a:endParaRPr lang="en-GB" sz="1200" b="1" dirty="0">
                        <a:latin typeface="Arial" pitchFamily="34" charset="0"/>
                        <a:ea typeface="Calibri"/>
                        <a:cs typeface="Arial" pitchFamily="34" charset="0"/>
                      </a:endParaRPr>
                    </a:p>
                  </a:txBody>
                  <a:tcPr marL="68580" marR="68580" marT="0" marB="0">
                    <a:solidFill>
                      <a:srgbClr val="FF0000"/>
                    </a:solidFill>
                  </a:tcPr>
                </a:tc>
              </a:tr>
            </a:tbl>
          </a:graphicData>
        </a:graphic>
      </p:graphicFrame>
      <p:sp>
        <p:nvSpPr>
          <p:cNvPr id="7" name="Date Placeholder 6"/>
          <p:cNvSpPr>
            <a:spLocks noGrp="1"/>
          </p:cNvSpPr>
          <p:nvPr>
            <p:ph type="dt" sz="quarter" idx="10"/>
          </p:nvPr>
        </p:nvSpPr>
        <p:spPr/>
        <p:txBody>
          <a:bodyPr/>
          <a:lstStyle/>
          <a:p>
            <a:pPr>
              <a:defRPr/>
            </a:pPr>
            <a:fld id="{ACD2EE82-A737-40A2-840D-81C001B1F75E}" type="datetime1">
              <a:rPr lang="en-US"/>
              <a:pPr>
                <a:defRPr/>
              </a:pPr>
              <a:t>11/3/2015</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Elke-HP\Documents\Jobs\Stock images\Science &amp; technology\shutterstock_123707269.jpg"/>
          <p:cNvPicPr>
            <a:picLocks noChangeAspect="1" noChangeArrowheads="1"/>
          </p:cNvPicPr>
          <p:nvPr/>
        </p:nvPicPr>
        <p:blipFill>
          <a:blip r:embed="rId2"/>
          <a:srcRect l="-371" t="204" r="371" b="13733"/>
          <a:stretch>
            <a:fillRect/>
          </a:stretch>
        </p:blipFill>
        <p:spPr bwMode="auto">
          <a:xfrm>
            <a:off x="-46038" y="1009650"/>
            <a:ext cx="9190038" cy="5038725"/>
          </a:xfrm>
          <a:prstGeom prst="rect">
            <a:avLst/>
          </a:prstGeom>
          <a:noFill/>
          <a:ln w="9525">
            <a:noFill/>
            <a:miter lim="800000"/>
            <a:headEnd/>
            <a:tailEnd/>
          </a:ln>
        </p:spPr>
      </p:pic>
      <p:sp>
        <p:nvSpPr>
          <p:cNvPr id="36867" name="Rectangle 6"/>
          <p:cNvSpPr>
            <a:spLocks noGrp="1" noChangeArrowheads="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US" dirty="0" smtClean="0">
              <a:latin typeface="Gill Sans MT" pitchFamily="34" charset="0"/>
              <a:cs typeface="Arial" pitchFamily="34" charset="0"/>
            </a:endParaRPr>
          </a:p>
          <a:p>
            <a:pPr fontAlgn="base">
              <a:spcBef>
                <a:spcPct val="0"/>
              </a:spcBef>
              <a:spcAft>
                <a:spcPct val="0"/>
              </a:spcAft>
            </a:pPr>
            <a:endParaRPr lang="en-US" dirty="0" smtClean="0">
              <a:latin typeface="Gill Sans MT" pitchFamily="34" charset="0"/>
              <a:cs typeface="Arial" pitchFamily="34" charset="0"/>
            </a:endParaRPr>
          </a:p>
          <a:p>
            <a:pPr fontAlgn="base">
              <a:spcBef>
                <a:spcPct val="0"/>
              </a:spcBef>
              <a:spcAft>
                <a:spcPct val="0"/>
              </a:spcAft>
            </a:pPr>
            <a:fld id="{F698085C-3E2D-433C-AE49-6C1FFCA58685}" type="slidenum">
              <a:rPr lang="en-US" smtClean="0">
                <a:latin typeface="Gill Sans MT" pitchFamily="34" charset="0"/>
                <a:cs typeface="Arial" pitchFamily="34" charset="0"/>
              </a:rPr>
              <a:pPr fontAlgn="base">
                <a:spcBef>
                  <a:spcPct val="0"/>
                </a:spcBef>
                <a:spcAft>
                  <a:spcPct val="0"/>
                </a:spcAft>
              </a:pPr>
              <a:t>31</a:t>
            </a:fld>
            <a:endParaRPr lang="en-US" dirty="0" smtClean="0">
              <a:latin typeface="Gill Sans MT" pitchFamily="34" charset="0"/>
              <a:cs typeface="Arial" pitchFamily="34" charset="0"/>
            </a:endParaRPr>
          </a:p>
        </p:txBody>
      </p:sp>
      <p:sp>
        <p:nvSpPr>
          <p:cNvPr id="7" name="Date Placeholder 6"/>
          <p:cNvSpPr>
            <a:spLocks noGrp="1"/>
          </p:cNvSpPr>
          <p:nvPr>
            <p:ph type="dt" sz="quarter" idx="10"/>
          </p:nvPr>
        </p:nvSpPr>
        <p:spPr/>
        <p:txBody>
          <a:bodyPr/>
          <a:lstStyle/>
          <a:p>
            <a:pPr>
              <a:defRPr/>
            </a:pPr>
            <a:fld id="{D481953D-1701-4C9C-A0B1-7027E1F9B472}" type="datetime1">
              <a:rPr lang="en-US" smtClean="0"/>
              <a:pPr>
                <a:defRPr/>
              </a:pPr>
              <a:t>11/3/2015</a:t>
            </a:fld>
            <a:endParaRPr lang="en-US" dirty="0"/>
          </a:p>
        </p:txBody>
      </p:sp>
      <p:graphicFrame>
        <p:nvGraphicFramePr>
          <p:cNvPr id="12" name="Diagram 11"/>
          <p:cNvGraphicFramePr/>
          <p:nvPr/>
        </p:nvGraphicFramePr>
        <p:xfrm>
          <a:off x="609600" y="1397000"/>
          <a:ext cx="8077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idx="1"/>
          </p:nvPr>
        </p:nvSpPr>
        <p:spPr>
          <a:xfrm>
            <a:off x="457200" y="1066800"/>
            <a:ext cx="8229600" cy="5105400"/>
          </a:xfrm>
        </p:spPr>
        <p:txBody>
          <a:bodyPr/>
          <a:lstStyle/>
          <a:p>
            <a:pPr eaLnBrk="1" hangingPunct="1">
              <a:buFont typeface="Wingdings" pitchFamily="2" charset="2"/>
              <a:buChar char="q"/>
              <a:defRPr/>
            </a:pPr>
            <a:r>
              <a:rPr lang="en-US" sz="1800" b="1" dirty="0" smtClean="0">
                <a:latin typeface="Arial" pitchFamily="34" charset="0"/>
                <a:cs typeface="Arial" pitchFamily="34" charset="0"/>
              </a:rPr>
              <a:t>Publications</a:t>
            </a:r>
          </a:p>
          <a:p>
            <a:pPr eaLnBrk="1" hangingPunct="1">
              <a:buFont typeface="Wingdings" pitchFamily="2" charset="2"/>
              <a:buChar char="ü"/>
              <a:defRPr/>
            </a:pPr>
            <a:r>
              <a:rPr lang="en-US" sz="1800" dirty="0" smtClean="0">
                <a:latin typeface="Arial" pitchFamily="34" charset="0"/>
                <a:cs typeface="Arial" pitchFamily="34" charset="0"/>
              </a:rPr>
              <a:t>5700 research articles published</a:t>
            </a:r>
            <a:endParaRPr lang="en-US" sz="1800" b="1" dirty="0" smtClean="0">
              <a:latin typeface="Arial" pitchFamily="34" charset="0"/>
              <a:cs typeface="Arial" pitchFamily="34" charset="0"/>
            </a:endParaRPr>
          </a:p>
          <a:p>
            <a:pPr eaLnBrk="1" hangingPunct="1">
              <a:buFont typeface="Wingdings" pitchFamily="2" charset="2"/>
              <a:buChar char="q"/>
              <a:defRPr/>
            </a:pPr>
            <a:r>
              <a:rPr lang="en-US" sz="1800" b="1" dirty="0" smtClean="0">
                <a:latin typeface="Arial" pitchFamily="34" charset="0"/>
                <a:cs typeface="Arial" pitchFamily="34" charset="0"/>
              </a:rPr>
              <a:t>Centres of Excellence (COE)</a:t>
            </a:r>
          </a:p>
          <a:p>
            <a:pPr algn="just" eaLnBrk="1" hangingPunct="1">
              <a:buFont typeface="Wingdings" pitchFamily="2" charset="2"/>
              <a:buChar char="ü"/>
              <a:defRPr/>
            </a:pPr>
            <a:r>
              <a:rPr lang="en-US" sz="1800" dirty="0" smtClean="0">
                <a:latin typeface="Arial" pitchFamily="34" charset="0"/>
                <a:cs typeface="Arial" pitchFamily="34" charset="0"/>
              </a:rPr>
              <a:t>In the reporting period five new Centres of Excellence (COE) were established.</a:t>
            </a:r>
          </a:p>
          <a:p>
            <a:pPr algn="just" eaLnBrk="1" hangingPunct="1">
              <a:buFont typeface="Wingdings" pitchFamily="2" charset="2"/>
              <a:buChar char="ü"/>
              <a:defRPr/>
            </a:pPr>
            <a:r>
              <a:rPr lang="en-ZA" sz="1800" dirty="0" smtClean="0"/>
              <a:t>The number of Centres of Excellence increased from eight in 2010/11 to fourteen in 2014/15.</a:t>
            </a:r>
            <a:endParaRPr lang="en-US" sz="1800" dirty="0" smtClean="0">
              <a:latin typeface="Arial" pitchFamily="34" charset="0"/>
              <a:cs typeface="Arial" pitchFamily="34" charset="0"/>
            </a:endParaRPr>
          </a:p>
          <a:p>
            <a:pPr eaLnBrk="1" hangingPunct="1">
              <a:buFont typeface="Wingdings" pitchFamily="2" charset="2"/>
              <a:buChar char="q"/>
              <a:defRPr/>
            </a:pPr>
            <a:r>
              <a:rPr lang="en-US" sz="1800" b="1" dirty="0" smtClean="0">
                <a:latin typeface="Arial" pitchFamily="34" charset="0"/>
                <a:cs typeface="Arial" pitchFamily="34" charset="0"/>
              </a:rPr>
              <a:t>Research Chairs </a:t>
            </a:r>
            <a:endParaRPr lang="en-ZA" sz="1800" dirty="0" smtClean="0"/>
          </a:p>
          <a:p>
            <a:pPr marL="628650" indent="-285750" eaLnBrk="1" hangingPunct="1">
              <a:buFont typeface="Wingdings" pitchFamily="2" charset="2"/>
              <a:buChar char="ü"/>
              <a:defRPr/>
            </a:pPr>
            <a:r>
              <a:rPr lang="en-ZA" sz="1800" dirty="0" smtClean="0"/>
              <a:t>On the SARChI programme, to date 153 Research Chairs have been awarded with 150 of them filled to date.</a:t>
            </a:r>
          </a:p>
          <a:p>
            <a:pPr marL="628650" indent="-285750" eaLnBrk="1" hangingPunct="1">
              <a:buFont typeface="Wingdings" pitchFamily="2" charset="2"/>
              <a:buChar char="ü"/>
              <a:defRPr/>
            </a:pPr>
            <a:r>
              <a:rPr lang="en-ZA" sz="1800" dirty="0" smtClean="0"/>
              <a:t>Of the filled SARChI programme positions:</a:t>
            </a:r>
          </a:p>
          <a:p>
            <a:pPr marL="628650" indent="0" eaLnBrk="1" hangingPunct="1">
              <a:defRPr/>
            </a:pPr>
            <a:r>
              <a:rPr lang="en-ZA" sz="1800" dirty="0" smtClean="0"/>
              <a:t> 23% are women; and </a:t>
            </a:r>
          </a:p>
          <a:p>
            <a:pPr marL="685800" indent="-57150" eaLnBrk="1" hangingPunct="1">
              <a:defRPr/>
            </a:pPr>
            <a:r>
              <a:rPr lang="en-ZA" sz="1800" dirty="0" smtClean="0"/>
              <a:t> 30% are blacks. </a:t>
            </a:r>
          </a:p>
          <a:p>
            <a:pPr marL="628650" indent="-285750" eaLnBrk="1" hangingPunct="1">
              <a:buFont typeface="Wingdings" pitchFamily="2" charset="2"/>
              <a:buChar char="ü"/>
              <a:defRPr/>
            </a:pPr>
            <a:r>
              <a:rPr lang="en-ZA" sz="1800" dirty="0" smtClean="0"/>
              <a:t>During the reporting period, the Minister approved the awarding of twenty more Research Chairs, reserved for the appointment of female South African citizens and permanent residents</a:t>
            </a:r>
          </a:p>
          <a:p>
            <a:pPr eaLnBrk="1" hangingPunct="1">
              <a:buFont typeface="Arial" pitchFamily="34" charset="0"/>
              <a:buNone/>
              <a:defRPr/>
            </a:pPr>
            <a:endParaRPr lang="en-US" sz="1800" b="1" dirty="0" smtClean="0">
              <a:latin typeface="Arial" pitchFamily="34" charset="0"/>
              <a:cs typeface="Arial" pitchFamily="34" charset="0"/>
            </a:endParaRPr>
          </a:p>
          <a:p>
            <a:pPr eaLnBrk="1" hangingPunct="1">
              <a:buFont typeface="Arial" pitchFamily="34" charset="0"/>
              <a:buNone/>
              <a:defRPr/>
            </a:pPr>
            <a:endParaRPr lang="en-US" sz="1800" b="1" dirty="0" smtClean="0">
              <a:latin typeface="Arial" pitchFamily="34" charset="0"/>
              <a:cs typeface="Arial" pitchFamily="34" charset="0"/>
            </a:endParaRPr>
          </a:p>
          <a:p>
            <a:pPr marL="914400" lvl="1" indent="-457200" eaLnBrk="1" hangingPunct="1">
              <a:defRPr/>
            </a:pPr>
            <a:endParaRPr lang="en-US" sz="2400" b="1" dirty="0" smtClean="0">
              <a:solidFill>
                <a:schemeClr val="tx1"/>
              </a:solidFill>
              <a:latin typeface="Arial" pitchFamily="34" charset="0"/>
              <a:cs typeface="Arial" pitchFamily="34" charset="0"/>
            </a:endParaRPr>
          </a:p>
        </p:txBody>
      </p:sp>
      <p:sp>
        <p:nvSpPr>
          <p:cNvPr id="47107"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DDF0D2-0BA1-41F2-B201-39558533F3F0}" type="slidenum">
              <a:rPr lang="en-ZA" smtClean="0">
                <a:latin typeface="Gill Sans MT" pitchFamily="34" charset="0"/>
                <a:cs typeface="Arial" pitchFamily="34" charset="0"/>
              </a:rPr>
              <a:pPr fontAlgn="base">
                <a:spcBef>
                  <a:spcPct val="0"/>
                </a:spcBef>
                <a:spcAft>
                  <a:spcPct val="0"/>
                </a:spcAft>
              </a:pPr>
              <a:t>32</a:t>
            </a:fld>
            <a:endParaRPr lang="en-ZA" dirty="0" smtClean="0">
              <a:latin typeface="Gill Sans MT" pitchFamily="34" charset="0"/>
              <a:cs typeface="Arial" pitchFamily="34" charset="0"/>
            </a:endParaRPr>
          </a:p>
        </p:txBody>
      </p:sp>
      <p:sp>
        <p:nvSpPr>
          <p:cNvPr id="23557" name="AutoShape 8"/>
          <p:cNvSpPr>
            <a:spLocks/>
          </p:cNvSpPr>
          <p:nvPr/>
        </p:nvSpPr>
        <p:spPr bwMode="auto">
          <a:xfrm>
            <a:off x="1676400" y="222250"/>
            <a:ext cx="7323138"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defRPr/>
            </a:pPr>
            <a:endParaRPr lang="en-US" sz="2400" b="1" dirty="0">
              <a:solidFill>
                <a:srgbClr val="FFFFFF"/>
              </a:solidFill>
              <a:latin typeface="Calibri" pitchFamily="34" charset="0"/>
              <a:sym typeface="Helvetica Neue"/>
            </a:endParaRPr>
          </a:p>
          <a:p>
            <a:pPr marL="457200" indent="-355600">
              <a:lnSpc>
                <a:spcPct val="80000"/>
              </a:lnSpc>
              <a:spcBef>
                <a:spcPts val="850"/>
              </a:spcBef>
              <a:defRPr/>
            </a:pPr>
            <a:r>
              <a:rPr lang="en-US" sz="2000" b="1" dirty="0">
                <a:solidFill>
                  <a:srgbClr val="FFFFFF"/>
                </a:solidFill>
                <a:sym typeface="Helvetica Neue"/>
              </a:rPr>
              <a:t>           </a:t>
            </a:r>
            <a:r>
              <a:rPr lang="en-US" sz="2400" b="1" dirty="0">
                <a:solidFill>
                  <a:srgbClr val="FFFFFF"/>
                </a:solidFill>
                <a:sym typeface="Helvetica Neue"/>
              </a:rPr>
              <a:t>KNOWLEDGE GENERATION   </a:t>
            </a:r>
            <a:endParaRPr lang="en-US" sz="2400" dirty="0"/>
          </a:p>
          <a:p>
            <a:pPr marL="101600">
              <a:lnSpc>
                <a:spcPct val="80000"/>
              </a:lnSpc>
              <a:spcBef>
                <a:spcPts val="850"/>
              </a:spcBef>
              <a:defRPr/>
            </a:pPr>
            <a:endParaRPr lang="en-US" sz="2400" dirty="0">
              <a:latin typeface="Gill Sans MT" pitchFamily="34" charset="0"/>
            </a:endParaRPr>
          </a:p>
        </p:txBody>
      </p:sp>
      <p:sp>
        <p:nvSpPr>
          <p:cNvPr id="7" name="Date Placeholder 6"/>
          <p:cNvSpPr>
            <a:spLocks noGrp="1"/>
          </p:cNvSpPr>
          <p:nvPr>
            <p:ph type="dt" sz="quarter" idx="10"/>
          </p:nvPr>
        </p:nvSpPr>
        <p:spPr/>
        <p:txBody>
          <a:bodyPr/>
          <a:lstStyle/>
          <a:p>
            <a:pPr>
              <a:defRPr/>
            </a:pPr>
            <a:fld id="{ACD2EE82-A737-40A2-840D-81C001B1F75E}" type="datetime1">
              <a:rPr lang="en-US"/>
              <a:pPr>
                <a:defRPr/>
              </a:pPr>
              <a:t>11/3/2015</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idx="1"/>
          </p:nvPr>
        </p:nvSpPr>
        <p:spPr>
          <a:xfrm>
            <a:off x="457200" y="1066800"/>
            <a:ext cx="8229600" cy="5289550"/>
          </a:xfrm>
        </p:spPr>
        <p:txBody>
          <a:bodyPr/>
          <a:lstStyle/>
          <a:p>
            <a:pPr eaLnBrk="1" hangingPunct="1">
              <a:buFont typeface="Wingdings" pitchFamily="2" charset="2"/>
              <a:buChar char="q"/>
            </a:pPr>
            <a:r>
              <a:rPr lang="en-US" sz="1800" b="1" dirty="0" smtClean="0">
                <a:latin typeface="Arial" pitchFamily="34" charset="0"/>
                <a:cs typeface="Arial" pitchFamily="34" charset="0"/>
              </a:rPr>
              <a:t>Human Capital Development (HCD)</a:t>
            </a:r>
          </a:p>
          <a:p>
            <a:pPr eaLnBrk="1" hangingPunct="1">
              <a:buFont typeface="Arial" pitchFamily="34" charset="0"/>
              <a:buNone/>
            </a:pPr>
            <a:r>
              <a:rPr lang="en-US" sz="1800" b="1" dirty="0" smtClean="0">
                <a:latin typeface="Arial" pitchFamily="34" charset="0"/>
                <a:cs typeface="Arial" pitchFamily="34" charset="0"/>
              </a:rPr>
              <a:t>	</a:t>
            </a:r>
          </a:p>
          <a:p>
            <a:pPr algn="just" eaLnBrk="1" hangingPunct="1">
              <a:buFont typeface="Wingdings" pitchFamily="2" charset="2"/>
              <a:buChar char="ü"/>
            </a:pPr>
            <a:r>
              <a:rPr lang="en-US" sz="2400" dirty="0" smtClean="0">
                <a:latin typeface="Arial" pitchFamily="34" charset="0"/>
                <a:cs typeface="Arial" pitchFamily="34" charset="0"/>
              </a:rPr>
              <a:t>11 335 students received financial support for studying bachelor, </a:t>
            </a:r>
            <a:r>
              <a:rPr lang="en-US" sz="2400" dirty="0" err="1" smtClean="0">
                <a:latin typeface="Arial" pitchFamily="34" charset="0"/>
                <a:cs typeface="Arial" pitchFamily="34" charset="0"/>
              </a:rPr>
              <a:t>honours</a:t>
            </a:r>
            <a:r>
              <a:rPr lang="en-US" sz="2400" dirty="0" smtClean="0">
                <a:latin typeface="Arial" pitchFamily="34" charset="0"/>
                <a:cs typeface="Arial" pitchFamily="34" charset="0"/>
              </a:rPr>
              <a:t>, master’s, doctoral  degrees and postdoctoral fellows to during the year under review.</a:t>
            </a:r>
          </a:p>
          <a:p>
            <a:pPr algn="just" eaLnBrk="1" hangingPunct="1">
              <a:buFont typeface="Arial" pitchFamily="34" charset="0"/>
              <a:buNone/>
            </a:pPr>
            <a:endParaRPr lang="en-ZA" sz="2400" dirty="0" smtClean="0">
              <a:latin typeface="Arial" pitchFamily="34" charset="0"/>
              <a:cs typeface="Arial" pitchFamily="34" charset="0"/>
            </a:endParaRPr>
          </a:p>
          <a:p>
            <a:pPr algn="just" eaLnBrk="1" hangingPunct="1">
              <a:buFont typeface="Wingdings" pitchFamily="2" charset="2"/>
              <a:buChar char="ü"/>
            </a:pPr>
            <a:r>
              <a:rPr lang="en-US" sz="2400" b="1" dirty="0" smtClean="0">
                <a:latin typeface="Arial" pitchFamily="34" charset="0"/>
                <a:cs typeface="Arial" pitchFamily="34" charset="0"/>
              </a:rPr>
              <a:t> </a:t>
            </a:r>
            <a:r>
              <a:rPr lang="en-US" sz="2400" dirty="0" smtClean="0">
                <a:latin typeface="Arial" pitchFamily="34" charset="0"/>
                <a:cs typeface="Arial" pitchFamily="34" charset="0"/>
              </a:rPr>
              <a:t>3 876 researchers were awarded grants through the NRF.</a:t>
            </a:r>
          </a:p>
          <a:p>
            <a:pPr algn="just" eaLnBrk="1" hangingPunct="1">
              <a:buFont typeface="Wingdings" pitchFamily="2" charset="2"/>
              <a:buChar char="ü"/>
            </a:pPr>
            <a:r>
              <a:rPr lang="en-US" sz="2400" dirty="0" smtClean="0">
                <a:latin typeface="Arial" pitchFamily="34" charset="0"/>
                <a:cs typeface="Arial" pitchFamily="34" charset="0"/>
              </a:rPr>
              <a:t>1 190 interns placed in work opportunities.</a:t>
            </a:r>
          </a:p>
        </p:txBody>
      </p:sp>
      <p:sp>
        <p:nvSpPr>
          <p:cNvPr id="48131"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72B15B-51B7-42EE-B02C-C81507230DEA}" type="slidenum">
              <a:rPr lang="en-ZA" smtClean="0">
                <a:latin typeface="Gill Sans MT" pitchFamily="34" charset="0"/>
                <a:cs typeface="Arial" pitchFamily="34" charset="0"/>
              </a:rPr>
              <a:pPr fontAlgn="base">
                <a:spcBef>
                  <a:spcPct val="0"/>
                </a:spcBef>
                <a:spcAft>
                  <a:spcPct val="0"/>
                </a:spcAft>
              </a:pPr>
              <a:t>33</a:t>
            </a:fld>
            <a:endParaRPr lang="en-ZA" smtClean="0">
              <a:latin typeface="Gill Sans MT" pitchFamily="34" charset="0"/>
              <a:cs typeface="Arial" pitchFamily="34" charset="0"/>
            </a:endParaRPr>
          </a:p>
        </p:txBody>
      </p:sp>
      <p:sp>
        <p:nvSpPr>
          <p:cNvPr id="23557" name="AutoShape 8"/>
          <p:cNvSpPr>
            <a:spLocks/>
          </p:cNvSpPr>
          <p:nvPr/>
        </p:nvSpPr>
        <p:spPr bwMode="auto">
          <a:xfrm>
            <a:off x="1676400" y="222250"/>
            <a:ext cx="7323138"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defRPr/>
            </a:pPr>
            <a:endParaRPr lang="en-US" sz="2400" b="1" dirty="0">
              <a:solidFill>
                <a:srgbClr val="FFFFFF"/>
              </a:solidFill>
              <a:latin typeface="Calibri" pitchFamily="34" charset="0"/>
              <a:sym typeface="Helvetica Neue"/>
            </a:endParaRPr>
          </a:p>
          <a:p>
            <a:pPr marL="457200" indent="-355600">
              <a:lnSpc>
                <a:spcPct val="80000"/>
              </a:lnSpc>
              <a:spcBef>
                <a:spcPts val="850"/>
              </a:spcBef>
              <a:defRPr/>
            </a:pPr>
            <a:r>
              <a:rPr lang="en-US" sz="2000" b="1" dirty="0">
                <a:solidFill>
                  <a:srgbClr val="FFFFFF"/>
                </a:solidFill>
                <a:sym typeface="Helvetica Neue"/>
              </a:rPr>
              <a:t>           </a:t>
            </a:r>
            <a:r>
              <a:rPr lang="en-US" sz="2400" b="1" dirty="0">
                <a:solidFill>
                  <a:srgbClr val="FFFFFF"/>
                </a:solidFill>
                <a:sym typeface="Helvetica Neue"/>
              </a:rPr>
              <a:t>KNOWLEDGE GENERATION   </a:t>
            </a:r>
            <a:endParaRPr lang="en-US" sz="2400" dirty="0"/>
          </a:p>
          <a:p>
            <a:pPr marL="101600">
              <a:lnSpc>
                <a:spcPct val="80000"/>
              </a:lnSpc>
              <a:spcBef>
                <a:spcPts val="850"/>
              </a:spcBef>
              <a:defRPr/>
            </a:pPr>
            <a:endParaRPr lang="en-US" sz="2400" dirty="0">
              <a:latin typeface="Gill Sans MT" pitchFamily="34" charset="0"/>
            </a:endParaRPr>
          </a:p>
        </p:txBody>
      </p:sp>
      <p:sp>
        <p:nvSpPr>
          <p:cNvPr id="7" name="Date Placeholder 6"/>
          <p:cNvSpPr>
            <a:spLocks noGrp="1"/>
          </p:cNvSpPr>
          <p:nvPr>
            <p:ph type="dt" sz="quarter" idx="10"/>
          </p:nvPr>
        </p:nvSpPr>
        <p:spPr/>
        <p:txBody>
          <a:bodyPr/>
          <a:lstStyle/>
          <a:p>
            <a:pPr>
              <a:defRPr/>
            </a:pPr>
            <a:fld id="{ACD2EE82-A737-40A2-840D-81C001B1F75E}" type="datetime1">
              <a:rPr lang="en-US"/>
              <a:pPr>
                <a:defRPr/>
              </a:pPr>
              <a:t>11/3/2015</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idx="1"/>
          </p:nvPr>
        </p:nvSpPr>
        <p:spPr>
          <a:xfrm>
            <a:off x="457200" y="1066800"/>
            <a:ext cx="8229600" cy="4876800"/>
          </a:xfrm>
        </p:spPr>
        <p:txBody>
          <a:bodyPr/>
          <a:lstStyle/>
          <a:p>
            <a:pPr eaLnBrk="1" hangingPunct="1">
              <a:buFont typeface="Wingdings" pitchFamily="2" charset="2"/>
              <a:buChar char="q"/>
              <a:defRPr/>
            </a:pPr>
            <a:r>
              <a:rPr lang="en-US" sz="2400" b="1" dirty="0" smtClean="0">
                <a:latin typeface="Arial" pitchFamily="34" charset="0"/>
                <a:cs typeface="Arial" pitchFamily="34" charset="0"/>
              </a:rPr>
              <a:t>Infrastructure</a:t>
            </a:r>
            <a:endParaRPr lang="en-ZA" sz="2400" dirty="0" smtClean="0"/>
          </a:p>
          <a:p>
            <a:pPr indent="0" eaLnBrk="1" hangingPunct="1">
              <a:buFont typeface="Arial" pitchFamily="34" charset="0"/>
              <a:buNone/>
              <a:defRPr/>
            </a:pPr>
            <a:r>
              <a:rPr lang="en-ZA" sz="2400" dirty="0" smtClean="0"/>
              <a:t>In the 2014/15 financial year, the DST's ring-fenced infrastructure allocation of R551.9m supported DST’s initiatives such as :</a:t>
            </a:r>
          </a:p>
          <a:p>
            <a:pPr marL="457200" indent="0" algn="just" eaLnBrk="1" hangingPunct="1">
              <a:defRPr/>
            </a:pPr>
            <a:r>
              <a:rPr lang="en-ZA" sz="2400" dirty="0" smtClean="0"/>
              <a:t>   the Centre for High Performance Computing (CHPC); </a:t>
            </a:r>
          </a:p>
          <a:p>
            <a:pPr marL="804863" algn="just" eaLnBrk="1" hangingPunct="1">
              <a:defRPr/>
            </a:pPr>
            <a:r>
              <a:rPr lang="en-ZA" sz="2400" dirty="0" smtClean="0"/>
              <a:t>the South African National Research Network     (SANReN);</a:t>
            </a:r>
          </a:p>
          <a:p>
            <a:pPr marL="858838" indent="-401638" algn="just" eaLnBrk="1" hangingPunct="1">
              <a:defRPr/>
            </a:pPr>
            <a:r>
              <a:rPr lang="en-ZA" sz="2400" dirty="0" smtClean="0"/>
              <a:t>the Data Intensive Research Initiative of South Africa  (DIRISA); and</a:t>
            </a:r>
          </a:p>
          <a:p>
            <a:pPr marL="858838" indent="-401638" algn="just" eaLnBrk="1" hangingPunct="1">
              <a:defRPr/>
            </a:pPr>
            <a:r>
              <a:rPr lang="en-ZA" sz="2400" dirty="0" smtClean="0"/>
              <a:t> the acquisition of international broadband connectivity on the West  Africa Cable System (WACS).</a:t>
            </a:r>
          </a:p>
          <a:p>
            <a:pPr marL="457200" indent="-114300" eaLnBrk="1" hangingPunct="1">
              <a:buFont typeface="Arial" pitchFamily="34" charset="0"/>
              <a:buNone/>
              <a:defRPr/>
            </a:pPr>
            <a:endParaRPr lang="en-ZA" sz="1800" dirty="0" smtClean="0"/>
          </a:p>
          <a:p>
            <a:pPr indent="0" eaLnBrk="1" hangingPunct="1">
              <a:buFont typeface="Arial" pitchFamily="34" charset="0"/>
              <a:buNone/>
              <a:defRPr/>
            </a:pPr>
            <a:endParaRPr lang="en-GB" sz="1800" dirty="0" smtClean="0"/>
          </a:p>
          <a:p>
            <a:pPr eaLnBrk="1" hangingPunct="1">
              <a:buFont typeface="Arial" pitchFamily="34" charset="0"/>
              <a:buNone/>
              <a:defRPr/>
            </a:pPr>
            <a:endParaRPr lang="en-US" sz="1800" b="1" dirty="0" smtClean="0">
              <a:latin typeface="Arial" pitchFamily="34" charset="0"/>
              <a:cs typeface="Arial" pitchFamily="34" charset="0"/>
            </a:endParaRPr>
          </a:p>
          <a:p>
            <a:pPr eaLnBrk="1" hangingPunct="1">
              <a:buFont typeface="Arial" pitchFamily="34" charset="0"/>
              <a:buNone/>
              <a:defRPr/>
            </a:pPr>
            <a:endParaRPr lang="en-US" sz="1800" b="1" dirty="0" smtClean="0">
              <a:latin typeface="Arial" pitchFamily="34" charset="0"/>
              <a:cs typeface="Arial" pitchFamily="34" charset="0"/>
            </a:endParaRPr>
          </a:p>
          <a:p>
            <a:pPr indent="0" eaLnBrk="1" hangingPunct="1">
              <a:buFont typeface="Arial" pitchFamily="34" charset="0"/>
              <a:buNone/>
              <a:defRPr/>
            </a:pPr>
            <a:endParaRPr lang="en-US" sz="1800" b="1" dirty="0" smtClean="0">
              <a:latin typeface="Arial" pitchFamily="34" charset="0"/>
              <a:cs typeface="Arial" pitchFamily="34" charset="0"/>
            </a:endParaRPr>
          </a:p>
          <a:p>
            <a:pPr algn="just" eaLnBrk="1" hangingPunct="1">
              <a:buFont typeface="Arial" pitchFamily="34" charset="0"/>
              <a:buNone/>
              <a:defRPr/>
            </a:pPr>
            <a:endParaRPr lang="en-US" sz="1800" dirty="0" smtClean="0">
              <a:latin typeface="Arial" pitchFamily="34" charset="0"/>
              <a:cs typeface="Arial" pitchFamily="34" charset="0"/>
            </a:endParaRPr>
          </a:p>
          <a:p>
            <a:pPr eaLnBrk="1" hangingPunct="1">
              <a:buFont typeface="Arial" pitchFamily="34" charset="0"/>
              <a:buNone/>
              <a:defRPr/>
            </a:pPr>
            <a:endParaRPr lang="en-US" sz="1800" b="1" dirty="0" smtClean="0">
              <a:latin typeface="Arial" pitchFamily="34" charset="0"/>
              <a:cs typeface="Arial" pitchFamily="34" charset="0"/>
            </a:endParaRPr>
          </a:p>
          <a:p>
            <a:pPr eaLnBrk="1" hangingPunct="1">
              <a:buFont typeface="Arial" pitchFamily="34" charset="0"/>
              <a:buNone/>
              <a:defRPr/>
            </a:pPr>
            <a:endParaRPr lang="en-US" sz="1800" b="1" dirty="0" smtClean="0">
              <a:latin typeface="Arial" pitchFamily="34" charset="0"/>
              <a:cs typeface="Arial" pitchFamily="34" charset="0"/>
            </a:endParaRPr>
          </a:p>
          <a:p>
            <a:pPr marL="914400" lvl="1" indent="-457200" eaLnBrk="1" hangingPunct="1">
              <a:buFont typeface="Arial" pitchFamily="34" charset="0"/>
              <a:buNone/>
              <a:defRPr/>
            </a:pPr>
            <a:endParaRPr lang="en-US" sz="2400" b="1" dirty="0" smtClean="0">
              <a:solidFill>
                <a:schemeClr val="tx1"/>
              </a:solidFill>
              <a:latin typeface="Arial" pitchFamily="34" charset="0"/>
              <a:cs typeface="Arial" pitchFamily="34" charset="0"/>
            </a:endParaRPr>
          </a:p>
        </p:txBody>
      </p:sp>
      <p:sp>
        <p:nvSpPr>
          <p:cNvPr id="49155"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3B87ED-71C0-47FA-A515-83B72D76564A}" type="slidenum">
              <a:rPr lang="en-ZA" smtClean="0">
                <a:latin typeface="Gill Sans MT" pitchFamily="34" charset="0"/>
                <a:cs typeface="Arial" pitchFamily="34" charset="0"/>
              </a:rPr>
              <a:pPr fontAlgn="base">
                <a:spcBef>
                  <a:spcPct val="0"/>
                </a:spcBef>
                <a:spcAft>
                  <a:spcPct val="0"/>
                </a:spcAft>
              </a:pPr>
              <a:t>34</a:t>
            </a:fld>
            <a:endParaRPr lang="en-ZA" smtClean="0">
              <a:latin typeface="Gill Sans MT" pitchFamily="34" charset="0"/>
              <a:cs typeface="Arial" pitchFamily="34" charset="0"/>
            </a:endParaRPr>
          </a:p>
        </p:txBody>
      </p:sp>
      <p:sp>
        <p:nvSpPr>
          <p:cNvPr id="23557" name="AutoShape 8"/>
          <p:cNvSpPr>
            <a:spLocks/>
          </p:cNvSpPr>
          <p:nvPr/>
        </p:nvSpPr>
        <p:spPr bwMode="auto">
          <a:xfrm>
            <a:off x="1676400" y="222250"/>
            <a:ext cx="7323138"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defRPr/>
            </a:pPr>
            <a:endParaRPr lang="en-US" sz="2400" b="1" dirty="0">
              <a:solidFill>
                <a:srgbClr val="FFFFFF"/>
              </a:solidFill>
              <a:latin typeface="Calibri" pitchFamily="34" charset="0"/>
              <a:sym typeface="Helvetica Neue"/>
            </a:endParaRPr>
          </a:p>
          <a:p>
            <a:pPr marL="457200" indent="-355600">
              <a:lnSpc>
                <a:spcPct val="80000"/>
              </a:lnSpc>
              <a:spcBef>
                <a:spcPts val="850"/>
              </a:spcBef>
              <a:defRPr/>
            </a:pPr>
            <a:r>
              <a:rPr lang="en-US" sz="2000" b="1" dirty="0">
                <a:solidFill>
                  <a:srgbClr val="FFFFFF"/>
                </a:solidFill>
                <a:sym typeface="Helvetica Neue"/>
              </a:rPr>
              <a:t>           </a:t>
            </a:r>
            <a:r>
              <a:rPr lang="en-US" sz="2400" b="1" dirty="0">
                <a:solidFill>
                  <a:srgbClr val="FFFFFF"/>
                </a:solidFill>
                <a:sym typeface="Helvetica Neue"/>
              </a:rPr>
              <a:t>KNOWLEDGE GENERATION   </a:t>
            </a:r>
            <a:endParaRPr lang="en-US" sz="2400" dirty="0"/>
          </a:p>
          <a:p>
            <a:pPr marL="101600">
              <a:lnSpc>
                <a:spcPct val="80000"/>
              </a:lnSpc>
              <a:spcBef>
                <a:spcPts val="850"/>
              </a:spcBef>
              <a:defRPr/>
            </a:pPr>
            <a:endParaRPr lang="en-US" sz="2400" dirty="0">
              <a:latin typeface="Gill Sans MT" pitchFamily="34" charset="0"/>
            </a:endParaRPr>
          </a:p>
        </p:txBody>
      </p:sp>
      <p:sp>
        <p:nvSpPr>
          <p:cNvPr id="7" name="Date Placeholder 6"/>
          <p:cNvSpPr>
            <a:spLocks noGrp="1"/>
          </p:cNvSpPr>
          <p:nvPr>
            <p:ph type="dt" sz="quarter" idx="10"/>
          </p:nvPr>
        </p:nvSpPr>
        <p:spPr/>
        <p:txBody>
          <a:bodyPr/>
          <a:lstStyle/>
          <a:p>
            <a:pPr>
              <a:defRPr/>
            </a:pPr>
            <a:fld id="{ACD2EE82-A737-40A2-840D-81C001B1F75E}" type="datetime1">
              <a:rPr lang="en-US"/>
              <a:pPr>
                <a:defRPr/>
              </a:pPr>
              <a:t>11/3/2015</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idx="1"/>
          </p:nvPr>
        </p:nvSpPr>
        <p:spPr>
          <a:xfrm>
            <a:off x="457200" y="1066800"/>
            <a:ext cx="8229600" cy="4876800"/>
          </a:xfrm>
        </p:spPr>
        <p:txBody>
          <a:bodyPr/>
          <a:lstStyle/>
          <a:p>
            <a:pPr eaLnBrk="1" hangingPunct="1">
              <a:buFont typeface="Wingdings" pitchFamily="2" charset="2"/>
              <a:buChar char="q"/>
              <a:defRPr/>
            </a:pPr>
            <a:r>
              <a:rPr lang="en-US" sz="2000" b="1" dirty="0" smtClean="0">
                <a:latin typeface="Arial" pitchFamily="34" charset="0"/>
                <a:cs typeface="Arial" pitchFamily="34" charset="0"/>
              </a:rPr>
              <a:t>Economic  and social development</a:t>
            </a:r>
            <a:endParaRPr lang="en-ZA" sz="2000" dirty="0" smtClean="0"/>
          </a:p>
          <a:p>
            <a:pPr marL="628650" indent="-285750" eaLnBrk="1" hangingPunct="1">
              <a:buFont typeface="Wingdings" pitchFamily="2" charset="2"/>
              <a:buChar char="ü"/>
              <a:defRPr/>
            </a:pPr>
            <a:r>
              <a:rPr lang="en-GB" sz="2000" dirty="0" smtClean="0"/>
              <a:t>The DST contributed to government’s initiatives to fight unemployment, inequality and  poverty by providing technology-led opportunities for sustainable rural livelihoods development such as:</a:t>
            </a:r>
          </a:p>
          <a:p>
            <a:pPr marL="628650" indent="-285750" eaLnBrk="1" hangingPunct="1">
              <a:buNone/>
              <a:defRPr/>
            </a:pPr>
            <a:endParaRPr lang="en-ZA" sz="2000" dirty="0" smtClean="0"/>
          </a:p>
          <a:p>
            <a:pPr marL="682625" indent="-341313">
              <a:defRPr/>
            </a:pPr>
            <a:r>
              <a:rPr lang="en-ZA" sz="2000" dirty="0" smtClean="0"/>
              <a:t>The DST’s Rose Geranium Essential Oils portfolio has been         successfully  transferred to the South African Essential Oils Business Incubator for management, to effectively contribute to Local Economic Development. </a:t>
            </a:r>
            <a:endParaRPr lang="en-GB" sz="2000" dirty="0" smtClean="0"/>
          </a:p>
          <a:p>
            <a:pPr indent="0">
              <a:buFont typeface="Wingdings" pitchFamily="2" charset="2"/>
              <a:buChar char="ü"/>
              <a:defRPr/>
            </a:pPr>
            <a:endParaRPr lang="en-GB" sz="1800" dirty="0" smtClean="0"/>
          </a:p>
          <a:p>
            <a:pPr indent="342900" algn="just">
              <a:buFont typeface="Wingdings" pitchFamily="2" charset="2"/>
              <a:buChar char="ü"/>
              <a:defRPr/>
            </a:pPr>
            <a:endParaRPr lang="en-GB" sz="1800" b="1" dirty="0" smtClean="0"/>
          </a:p>
          <a:p>
            <a:pPr eaLnBrk="1" hangingPunct="1">
              <a:buFont typeface="Arial" pitchFamily="34" charset="0"/>
              <a:buNone/>
              <a:defRPr/>
            </a:pPr>
            <a:endParaRPr lang="en-US" sz="1800" b="1" dirty="0" smtClean="0">
              <a:latin typeface="Arial" pitchFamily="34" charset="0"/>
              <a:cs typeface="Arial" pitchFamily="34" charset="0"/>
            </a:endParaRPr>
          </a:p>
          <a:p>
            <a:pPr eaLnBrk="1" hangingPunct="1">
              <a:buFont typeface="Arial" pitchFamily="34" charset="0"/>
              <a:buNone/>
              <a:defRPr/>
            </a:pPr>
            <a:endParaRPr lang="en-US" sz="1800" b="1" dirty="0" smtClean="0">
              <a:latin typeface="Arial" pitchFamily="34" charset="0"/>
              <a:cs typeface="Arial" pitchFamily="34" charset="0"/>
            </a:endParaRPr>
          </a:p>
          <a:p>
            <a:pPr indent="0" eaLnBrk="1" hangingPunct="1">
              <a:buFont typeface="Arial" pitchFamily="34" charset="0"/>
              <a:buNone/>
              <a:defRPr/>
            </a:pPr>
            <a:endParaRPr lang="en-US" sz="1800" b="1" dirty="0" smtClean="0">
              <a:latin typeface="Arial" pitchFamily="34" charset="0"/>
              <a:cs typeface="Arial" pitchFamily="34" charset="0"/>
            </a:endParaRPr>
          </a:p>
          <a:p>
            <a:pPr algn="just" eaLnBrk="1" hangingPunct="1">
              <a:buFont typeface="Arial" pitchFamily="34" charset="0"/>
              <a:buNone/>
              <a:defRPr/>
            </a:pPr>
            <a:endParaRPr lang="en-US" sz="1800" dirty="0" smtClean="0">
              <a:latin typeface="Arial" pitchFamily="34" charset="0"/>
              <a:cs typeface="Arial" pitchFamily="34" charset="0"/>
            </a:endParaRPr>
          </a:p>
          <a:p>
            <a:pPr eaLnBrk="1" hangingPunct="1">
              <a:buFont typeface="Arial" pitchFamily="34" charset="0"/>
              <a:buNone/>
              <a:defRPr/>
            </a:pPr>
            <a:endParaRPr lang="en-US" sz="1800" b="1" dirty="0" smtClean="0">
              <a:latin typeface="Arial" pitchFamily="34" charset="0"/>
              <a:cs typeface="Arial" pitchFamily="34" charset="0"/>
            </a:endParaRPr>
          </a:p>
          <a:p>
            <a:pPr eaLnBrk="1" hangingPunct="1">
              <a:buFont typeface="Arial" pitchFamily="34" charset="0"/>
              <a:buNone/>
              <a:defRPr/>
            </a:pPr>
            <a:endParaRPr lang="en-US" sz="1800" b="1" dirty="0" smtClean="0">
              <a:latin typeface="Arial" pitchFamily="34" charset="0"/>
              <a:cs typeface="Arial" pitchFamily="34" charset="0"/>
            </a:endParaRPr>
          </a:p>
          <a:p>
            <a:pPr marL="914400" lvl="1" indent="-457200" eaLnBrk="1" hangingPunct="1">
              <a:buFont typeface="Arial" pitchFamily="34" charset="0"/>
              <a:buNone/>
              <a:defRPr/>
            </a:pPr>
            <a:endParaRPr lang="en-US" sz="2400" b="1" dirty="0" smtClean="0">
              <a:solidFill>
                <a:schemeClr val="tx1"/>
              </a:solidFill>
              <a:latin typeface="Arial" pitchFamily="34" charset="0"/>
              <a:cs typeface="Arial" pitchFamily="34" charset="0"/>
            </a:endParaRPr>
          </a:p>
        </p:txBody>
      </p:sp>
      <p:sp>
        <p:nvSpPr>
          <p:cNvPr id="50179"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B4DB69-E3CD-4762-9639-C83755D773D1}" type="slidenum">
              <a:rPr lang="en-ZA" smtClean="0">
                <a:latin typeface="Gill Sans MT" pitchFamily="34" charset="0"/>
                <a:cs typeface="Arial" pitchFamily="34" charset="0"/>
              </a:rPr>
              <a:pPr fontAlgn="base">
                <a:spcBef>
                  <a:spcPct val="0"/>
                </a:spcBef>
                <a:spcAft>
                  <a:spcPct val="0"/>
                </a:spcAft>
              </a:pPr>
              <a:t>35</a:t>
            </a:fld>
            <a:endParaRPr lang="en-ZA" smtClean="0">
              <a:latin typeface="Gill Sans MT" pitchFamily="34" charset="0"/>
              <a:cs typeface="Arial" pitchFamily="34" charset="0"/>
            </a:endParaRPr>
          </a:p>
        </p:txBody>
      </p:sp>
      <p:sp>
        <p:nvSpPr>
          <p:cNvPr id="23557" name="AutoShape 8"/>
          <p:cNvSpPr>
            <a:spLocks/>
          </p:cNvSpPr>
          <p:nvPr/>
        </p:nvSpPr>
        <p:spPr bwMode="auto">
          <a:xfrm>
            <a:off x="1676400" y="222250"/>
            <a:ext cx="7323138"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defRPr/>
            </a:pPr>
            <a:endParaRPr lang="en-US" sz="2400" b="1" dirty="0">
              <a:solidFill>
                <a:srgbClr val="FFFFFF"/>
              </a:solidFill>
              <a:latin typeface="Calibri" pitchFamily="34" charset="0"/>
              <a:sym typeface="Helvetica Neue"/>
            </a:endParaRPr>
          </a:p>
          <a:p>
            <a:pPr marL="457200" indent="-355600">
              <a:lnSpc>
                <a:spcPct val="80000"/>
              </a:lnSpc>
              <a:spcBef>
                <a:spcPts val="850"/>
              </a:spcBef>
              <a:defRPr/>
            </a:pPr>
            <a:r>
              <a:rPr lang="en-US" sz="2000" b="1" dirty="0">
                <a:solidFill>
                  <a:srgbClr val="FFFFFF"/>
                </a:solidFill>
                <a:sym typeface="Helvetica Neue"/>
              </a:rPr>
              <a:t>           </a:t>
            </a:r>
            <a:r>
              <a:rPr lang="en-US" sz="2400" b="1" dirty="0">
                <a:solidFill>
                  <a:srgbClr val="FFFFFF"/>
                </a:solidFill>
                <a:sym typeface="Helvetica Neue"/>
              </a:rPr>
              <a:t>KNOWLEDGE EXPLOTATION   </a:t>
            </a:r>
            <a:endParaRPr lang="en-US" sz="2400" dirty="0"/>
          </a:p>
          <a:p>
            <a:pPr marL="101600">
              <a:lnSpc>
                <a:spcPct val="80000"/>
              </a:lnSpc>
              <a:spcBef>
                <a:spcPts val="850"/>
              </a:spcBef>
              <a:defRPr/>
            </a:pPr>
            <a:endParaRPr lang="en-US" sz="2400" dirty="0">
              <a:latin typeface="Gill Sans MT" pitchFamily="34" charset="0"/>
            </a:endParaRPr>
          </a:p>
        </p:txBody>
      </p:sp>
      <p:sp>
        <p:nvSpPr>
          <p:cNvPr id="7" name="Date Placeholder 6"/>
          <p:cNvSpPr>
            <a:spLocks noGrp="1"/>
          </p:cNvSpPr>
          <p:nvPr>
            <p:ph type="dt" sz="quarter" idx="10"/>
          </p:nvPr>
        </p:nvSpPr>
        <p:spPr/>
        <p:txBody>
          <a:bodyPr/>
          <a:lstStyle/>
          <a:p>
            <a:pPr>
              <a:defRPr/>
            </a:pPr>
            <a:fld id="{ACD2EE82-A737-40A2-840D-81C001B1F75E}" type="datetime1">
              <a:rPr lang="en-US"/>
              <a:pPr>
                <a:defRPr/>
              </a:pPr>
              <a:t>11/3/2015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idx="1"/>
          </p:nvPr>
        </p:nvSpPr>
        <p:spPr>
          <a:xfrm>
            <a:off x="457200" y="1066800"/>
            <a:ext cx="8229600" cy="4876800"/>
          </a:xfrm>
        </p:spPr>
        <p:txBody>
          <a:bodyPr/>
          <a:lstStyle/>
          <a:p>
            <a:pPr marL="0" indent="400050" algn="just">
              <a:buFont typeface="Arial" pitchFamily="34" charset="0"/>
              <a:buNone/>
              <a:defRPr/>
            </a:pPr>
            <a:endParaRPr lang="en-US" sz="1800" b="1" dirty="0" smtClean="0"/>
          </a:p>
          <a:p>
            <a:pPr marL="858838" indent="-515938" algn="just">
              <a:buFont typeface="Wingdings" pitchFamily="2" charset="2"/>
              <a:buChar char="ü"/>
              <a:defRPr/>
            </a:pPr>
            <a:r>
              <a:rPr lang="en-GB" sz="2400" dirty="0" smtClean="0"/>
              <a:t>Eight instruments funded in support of increased     localisation (competitiveness) and R&amp;D led industry development by 31 March 2015.</a:t>
            </a:r>
          </a:p>
          <a:p>
            <a:pPr indent="0" algn="just">
              <a:buFont typeface="Wingdings" pitchFamily="2" charset="2"/>
              <a:buChar char="ü"/>
              <a:defRPr/>
            </a:pPr>
            <a:endParaRPr lang="en-GB" sz="2400" dirty="0" smtClean="0"/>
          </a:p>
          <a:p>
            <a:pPr marL="858838" indent="-458788" algn="just">
              <a:buFont typeface="Wingdings" pitchFamily="2" charset="2"/>
              <a:buChar char="ü"/>
              <a:defRPr/>
            </a:pPr>
            <a:r>
              <a:rPr lang="en-ZA" sz="2400" dirty="0" smtClean="0"/>
              <a:t>29</a:t>
            </a:r>
            <a:r>
              <a:rPr lang="en-GB" sz="2400" dirty="0" smtClean="0"/>
              <a:t> knowledge and innovation products in the form of:</a:t>
            </a:r>
          </a:p>
          <a:p>
            <a:pPr marL="685800" indent="-285750" algn="just">
              <a:buFont typeface="Arial" pitchFamily="34" charset="0"/>
              <a:buNone/>
              <a:defRPr/>
            </a:pPr>
            <a:endParaRPr lang="en-GB" sz="2400" dirty="0" smtClean="0"/>
          </a:p>
          <a:p>
            <a:pPr marL="685800" indent="-285750" algn="just">
              <a:defRPr/>
            </a:pPr>
            <a:r>
              <a:rPr lang="en-GB" sz="2400" dirty="0" smtClean="0"/>
              <a:t>patents, technology demonstrators technology transfer packages and prototypes) added to the IP portfolio by 31 March 2015.</a:t>
            </a:r>
          </a:p>
          <a:p>
            <a:pPr marL="685800" indent="-285750" algn="just">
              <a:defRPr/>
            </a:pPr>
            <a:endParaRPr lang="en-US" sz="1800" dirty="0" smtClean="0"/>
          </a:p>
          <a:p>
            <a:pPr indent="0" algn="just">
              <a:buFont typeface="Arial" pitchFamily="34" charset="0"/>
              <a:buNone/>
              <a:defRPr/>
            </a:pPr>
            <a:endParaRPr lang="en-GB" sz="1800" dirty="0" smtClean="0"/>
          </a:p>
          <a:p>
            <a:pPr indent="400050" algn="just">
              <a:buFont typeface="Wingdings" pitchFamily="2" charset="2"/>
              <a:buChar char="ü"/>
              <a:defRPr/>
            </a:pPr>
            <a:endParaRPr lang="en-GB" sz="1800" b="1" dirty="0" smtClean="0"/>
          </a:p>
          <a:p>
            <a:pPr eaLnBrk="1" hangingPunct="1">
              <a:buFont typeface="Arial" pitchFamily="34" charset="0"/>
              <a:buNone/>
              <a:defRPr/>
            </a:pPr>
            <a:endParaRPr lang="en-US" sz="1800" b="1" dirty="0" smtClean="0">
              <a:latin typeface="Arial" pitchFamily="34" charset="0"/>
              <a:cs typeface="Arial" pitchFamily="34" charset="0"/>
            </a:endParaRPr>
          </a:p>
          <a:p>
            <a:pPr eaLnBrk="1" hangingPunct="1">
              <a:buFont typeface="Arial" pitchFamily="34" charset="0"/>
              <a:buNone/>
              <a:defRPr/>
            </a:pPr>
            <a:endParaRPr lang="en-US" sz="1800" b="1" dirty="0" smtClean="0">
              <a:latin typeface="Arial" pitchFamily="34" charset="0"/>
              <a:cs typeface="Arial" pitchFamily="34" charset="0"/>
            </a:endParaRPr>
          </a:p>
          <a:p>
            <a:pPr indent="0" eaLnBrk="1" hangingPunct="1">
              <a:buFont typeface="Arial" pitchFamily="34" charset="0"/>
              <a:buNone/>
              <a:defRPr/>
            </a:pPr>
            <a:endParaRPr lang="en-US" sz="1800" b="1" dirty="0" smtClean="0">
              <a:latin typeface="Arial" pitchFamily="34" charset="0"/>
              <a:cs typeface="Arial" pitchFamily="34" charset="0"/>
            </a:endParaRPr>
          </a:p>
          <a:p>
            <a:pPr algn="just" eaLnBrk="1" hangingPunct="1">
              <a:buFont typeface="Arial" pitchFamily="34" charset="0"/>
              <a:buNone/>
              <a:defRPr/>
            </a:pPr>
            <a:endParaRPr lang="en-US" sz="1800" dirty="0" smtClean="0">
              <a:latin typeface="Arial" pitchFamily="34" charset="0"/>
              <a:cs typeface="Arial" pitchFamily="34" charset="0"/>
            </a:endParaRPr>
          </a:p>
          <a:p>
            <a:pPr eaLnBrk="1" hangingPunct="1">
              <a:buFont typeface="Arial" pitchFamily="34" charset="0"/>
              <a:buNone/>
              <a:defRPr/>
            </a:pPr>
            <a:endParaRPr lang="en-US" sz="1800" b="1" dirty="0" smtClean="0">
              <a:latin typeface="Arial" pitchFamily="34" charset="0"/>
              <a:cs typeface="Arial" pitchFamily="34" charset="0"/>
            </a:endParaRPr>
          </a:p>
          <a:p>
            <a:pPr eaLnBrk="1" hangingPunct="1">
              <a:buFont typeface="Arial" pitchFamily="34" charset="0"/>
              <a:buNone/>
              <a:defRPr/>
            </a:pPr>
            <a:endParaRPr lang="en-US" sz="1800" b="1" dirty="0" smtClean="0">
              <a:latin typeface="Arial" pitchFamily="34" charset="0"/>
              <a:cs typeface="Arial" pitchFamily="34" charset="0"/>
            </a:endParaRPr>
          </a:p>
          <a:p>
            <a:pPr marL="914400" lvl="1" indent="-457200" eaLnBrk="1" hangingPunct="1">
              <a:buFont typeface="Arial" pitchFamily="34" charset="0"/>
              <a:buNone/>
              <a:defRPr/>
            </a:pPr>
            <a:endParaRPr lang="en-US" sz="2400" b="1" dirty="0" smtClean="0">
              <a:solidFill>
                <a:schemeClr val="tx1"/>
              </a:solidFill>
              <a:latin typeface="Arial" pitchFamily="34" charset="0"/>
              <a:cs typeface="Arial" pitchFamily="34" charset="0"/>
            </a:endParaRPr>
          </a:p>
        </p:txBody>
      </p:sp>
      <p:sp>
        <p:nvSpPr>
          <p:cNvPr id="51203"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A8B171-9BF0-41F8-9E09-01FD9BC3FCEC}" type="slidenum">
              <a:rPr lang="en-ZA" smtClean="0">
                <a:latin typeface="Gill Sans MT" pitchFamily="34" charset="0"/>
                <a:cs typeface="Arial" pitchFamily="34" charset="0"/>
              </a:rPr>
              <a:pPr fontAlgn="base">
                <a:spcBef>
                  <a:spcPct val="0"/>
                </a:spcBef>
                <a:spcAft>
                  <a:spcPct val="0"/>
                </a:spcAft>
              </a:pPr>
              <a:t>36</a:t>
            </a:fld>
            <a:endParaRPr lang="en-ZA" smtClean="0">
              <a:latin typeface="Gill Sans MT" pitchFamily="34" charset="0"/>
              <a:cs typeface="Arial" pitchFamily="34" charset="0"/>
            </a:endParaRPr>
          </a:p>
        </p:txBody>
      </p:sp>
      <p:sp>
        <p:nvSpPr>
          <p:cNvPr id="23557" name="AutoShape 8"/>
          <p:cNvSpPr>
            <a:spLocks/>
          </p:cNvSpPr>
          <p:nvPr/>
        </p:nvSpPr>
        <p:spPr bwMode="auto">
          <a:xfrm>
            <a:off x="1676400" y="222250"/>
            <a:ext cx="7323138"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defRPr/>
            </a:pPr>
            <a:endParaRPr lang="en-US" sz="2400" b="1" dirty="0">
              <a:solidFill>
                <a:srgbClr val="FFFFFF"/>
              </a:solidFill>
              <a:latin typeface="Calibri" pitchFamily="34" charset="0"/>
              <a:sym typeface="Helvetica Neue"/>
            </a:endParaRPr>
          </a:p>
          <a:p>
            <a:pPr marL="457200" indent="-355600">
              <a:lnSpc>
                <a:spcPct val="80000"/>
              </a:lnSpc>
              <a:spcBef>
                <a:spcPts val="850"/>
              </a:spcBef>
              <a:defRPr/>
            </a:pPr>
            <a:r>
              <a:rPr lang="en-US" sz="2000" b="1" dirty="0">
                <a:solidFill>
                  <a:srgbClr val="FFFFFF"/>
                </a:solidFill>
                <a:sym typeface="Helvetica Neue"/>
              </a:rPr>
              <a:t>           </a:t>
            </a:r>
            <a:r>
              <a:rPr lang="en-US" sz="2400" b="1" dirty="0">
                <a:solidFill>
                  <a:srgbClr val="FFFFFF"/>
                </a:solidFill>
                <a:sym typeface="Helvetica Neue"/>
              </a:rPr>
              <a:t>KNOWLEDGE EXPLOTATION   </a:t>
            </a:r>
            <a:endParaRPr lang="en-US" sz="2400" dirty="0"/>
          </a:p>
          <a:p>
            <a:pPr marL="101600">
              <a:lnSpc>
                <a:spcPct val="80000"/>
              </a:lnSpc>
              <a:spcBef>
                <a:spcPts val="850"/>
              </a:spcBef>
              <a:defRPr/>
            </a:pPr>
            <a:endParaRPr lang="en-US" sz="2400" dirty="0">
              <a:latin typeface="Gill Sans MT" pitchFamily="34" charset="0"/>
            </a:endParaRPr>
          </a:p>
        </p:txBody>
      </p:sp>
      <p:sp>
        <p:nvSpPr>
          <p:cNvPr id="7" name="Date Placeholder 6"/>
          <p:cNvSpPr>
            <a:spLocks noGrp="1"/>
          </p:cNvSpPr>
          <p:nvPr>
            <p:ph type="dt" sz="quarter" idx="10"/>
          </p:nvPr>
        </p:nvSpPr>
        <p:spPr/>
        <p:txBody>
          <a:bodyPr/>
          <a:lstStyle/>
          <a:p>
            <a:pPr>
              <a:defRPr/>
            </a:pPr>
            <a:fld id="{ACD2EE82-A737-40A2-840D-81C001B1F75E}" type="datetime1">
              <a:rPr lang="en-US"/>
              <a:pPr>
                <a:defRPr/>
              </a:pPr>
              <a:t>11/3/2015</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idx="1"/>
          </p:nvPr>
        </p:nvSpPr>
        <p:spPr>
          <a:xfrm>
            <a:off x="457200" y="1066800"/>
            <a:ext cx="8229600" cy="4876800"/>
          </a:xfrm>
        </p:spPr>
        <p:txBody>
          <a:bodyPr/>
          <a:lstStyle/>
          <a:p>
            <a:pPr indent="57150" algn="just">
              <a:buFont typeface="Arial" pitchFamily="34" charset="0"/>
              <a:buNone/>
              <a:defRPr/>
            </a:pPr>
            <a:endParaRPr lang="en-US" sz="1800" dirty="0" smtClean="0"/>
          </a:p>
          <a:p>
            <a:pPr marL="0" indent="400050" algn="just">
              <a:buFont typeface="Wingdings" pitchFamily="2" charset="2"/>
              <a:buChar char="q"/>
              <a:defRPr/>
            </a:pPr>
            <a:r>
              <a:rPr lang="en-US" sz="2400" b="1" dirty="0" smtClean="0"/>
              <a:t>Science for policy decision making </a:t>
            </a:r>
          </a:p>
          <a:p>
            <a:pPr marL="0" indent="400050" algn="just">
              <a:buFont typeface="Arial" pitchFamily="34" charset="0"/>
              <a:buNone/>
              <a:defRPr/>
            </a:pPr>
            <a:endParaRPr lang="en-US" sz="2400" b="1" dirty="0" smtClean="0"/>
          </a:p>
          <a:p>
            <a:pPr marL="858838" indent="-515938" algn="just">
              <a:buFont typeface="Wingdings" pitchFamily="2" charset="2"/>
              <a:buChar char="ü"/>
              <a:defRPr/>
            </a:pPr>
            <a:r>
              <a:rPr lang="en-US" sz="2400" dirty="0" smtClean="0"/>
              <a:t>Four decision support instruments developed and maintained: </a:t>
            </a:r>
          </a:p>
          <a:p>
            <a:pPr indent="0" algn="just">
              <a:buFont typeface="Arial" pitchFamily="34" charset="0"/>
              <a:buNone/>
              <a:defRPr/>
            </a:pPr>
            <a:endParaRPr lang="en-US" sz="2400" dirty="0" smtClean="0"/>
          </a:p>
          <a:p>
            <a:pPr marL="685800" indent="0" algn="just">
              <a:defRPr/>
            </a:pPr>
            <a:r>
              <a:rPr lang="en-US" sz="2400" dirty="0" smtClean="0"/>
              <a:t>      Two new ones were in sanitation and education. </a:t>
            </a:r>
          </a:p>
          <a:p>
            <a:pPr marL="1311275" indent="-625475" algn="just">
              <a:defRPr/>
            </a:pPr>
            <a:r>
              <a:rPr lang="en-US" sz="2400" dirty="0" smtClean="0"/>
              <a:t>Two maintained ones were in planning (Stepsa),   and </a:t>
            </a:r>
            <a:r>
              <a:rPr lang="en-US" sz="2400" dirty="0" err="1" smtClean="0"/>
              <a:t>DisasterManagement</a:t>
            </a:r>
            <a:r>
              <a:rPr lang="en-US" sz="2400" dirty="0" smtClean="0"/>
              <a:t> (Risk and Vulnerability Atlas).</a:t>
            </a:r>
          </a:p>
          <a:p>
            <a:pPr indent="0" algn="just">
              <a:buFont typeface="Arial" pitchFamily="34" charset="0"/>
              <a:buNone/>
              <a:defRPr/>
            </a:pPr>
            <a:endParaRPr lang="en-GB" sz="1800" dirty="0" smtClean="0"/>
          </a:p>
          <a:p>
            <a:pPr indent="400050" algn="just">
              <a:buFont typeface="Wingdings" pitchFamily="2" charset="2"/>
              <a:buChar char="ü"/>
              <a:defRPr/>
            </a:pPr>
            <a:endParaRPr lang="en-GB" sz="1800" b="1" dirty="0" smtClean="0"/>
          </a:p>
          <a:p>
            <a:pPr eaLnBrk="1" hangingPunct="1">
              <a:buFont typeface="Arial" pitchFamily="34" charset="0"/>
              <a:buNone/>
              <a:defRPr/>
            </a:pPr>
            <a:endParaRPr lang="en-US" sz="1800" b="1" dirty="0" smtClean="0">
              <a:latin typeface="Arial" pitchFamily="34" charset="0"/>
              <a:cs typeface="Arial" pitchFamily="34" charset="0"/>
            </a:endParaRPr>
          </a:p>
          <a:p>
            <a:pPr eaLnBrk="1" hangingPunct="1">
              <a:buFont typeface="Arial" pitchFamily="34" charset="0"/>
              <a:buNone/>
              <a:defRPr/>
            </a:pPr>
            <a:endParaRPr lang="en-US" sz="1800" b="1" dirty="0" smtClean="0">
              <a:latin typeface="Arial" pitchFamily="34" charset="0"/>
              <a:cs typeface="Arial" pitchFamily="34" charset="0"/>
            </a:endParaRPr>
          </a:p>
          <a:p>
            <a:pPr indent="0" eaLnBrk="1" hangingPunct="1">
              <a:buFont typeface="Arial" pitchFamily="34" charset="0"/>
              <a:buNone/>
              <a:defRPr/>
            </a:pPr>
            <a:endParaRPr lang="en-US" sz="1800" b="1" dirty="0" smtClean="0">
              <a:latin typeface="Arial" pitchFamily="34" charset="0"/>
              <a:cs typeface="Arial" pitchFamily="34" charset="0"/>
            </a:endParaRPr>
          </a:p>
          <a:p>
            <a:pPr algn="just" eaLnBrk="1" hangingPunct="1">
              <a:buFont typeface="Arial" pitchFamily="34" charset="0"/>
              <a:buNone/>
              <a:defRPr/>
            </a:pPr>
            <a:endParaRPr lang="en-US" sz="1800" dirty="0" smtClean="0">
              <a:latin typeface="Arial" pitchFamily="34" charset="0"/>
              <a:cs typeface="Arial" pitchFamily="34" charset="0"/>
            </a:endParaRPr>
          </a:p>
          <a:p>
            <a:pPr eaLnBrk="1" hangingPunct="1">
              <a:buFont typeface="Arial" pitchFamily="34" charset="0"/>
              <a:buNone/>
              <a:defRPr/>
            </a:pPr>
            <a:endParaRPr lang="en-US" sz="1800" b="1" dirty="0" smtClean="0">
              <a:latin typeface="Arial" pitchFamily="34" charset="0"/>
              <a:cs typeface="Arial" pitchFamily="34" charset="0"/>
            </a:endParaRPr>
          </a:p>
          <a:p>
            <a:pPr eaLnBrk="1" hangingPunct="1">
              <a:buFont typeface="Arial" pitchFamily="34" charset="0"/>
              <a:buNone/>
              <a:defRPr/>
            </a:pPr>
            <a:endParaRPr lang="en-US" sz="1800" b="1" dirty="0" smtClean="0">
              <a:latin typeface="Arial" pitchFamily="34" charset="0"/>
              <a:cs typeface="Arial" pitchFamily="34" charset="0"/>
            </a:endParaRPr>
          </a:p>
          <a:p>
            <a:pPr marL="914400" lvl="1" indent="-457200" eaLnBrk="1" hangingPunct="1">
              <a:buFont typeface="Arial" pitchFamily="34" charset="0"/>
              <a:buNone/>
              <a:defRPr/>
            </a:pPr>
            <a:endParaRPr lang="en-US" sz="2400" b="1" dirty="0" smtClean="0">
              <a:solidFill>
                <a:schemeClr val="tx1"/>
              </a:solidFill>
              <a:latin typeface="Arial" pitchFamily="34" charset="0"/>
              <a:cs typeface="Arial" pitchFamily="34" charset="0"/>
            </a:endParaRPr>
          </a:p>
        </p:txBody>
      </p:sp>
      <p:sp>
        <p:nvSpPr>
          <p:cNvPr id="52227"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05B323B-CCAD-47A0-9F80-B7FA3B5E314D}" type="slidenum">
              <a:rPr lang="en-ZA" smtClean="0">
                <a:latin typeface="Gill Sans MT" pitchFamily="34" charset="0"/>
                <a:cs typeface="Arial" pitchFamily="34" charset="0"/>
              </a:rPr>
              <a:pPr fontAlgn="base">
                <a:spcBef>
                  <a:spcPct val="0"/>
                </a:spcBef>
                <a:spcAft>
                  <a:spcPct val="0"/>
                </a:spcAft>
              </a:pPr>
              <a:t>37</a:t>
            </a:fld>
            <a:endParaRPr lang="en-ZA" smtClean="0">
              <a:latin typeface="Gill Sans MT" pitchFamily="34" charset="0"/>
              <a:cs typeface="Arial" pitchFamily="34" charset="0"/>
            </a:endParaRPr>
          </a:p>
        </p:txBody>
      </p:sp>
      <p:sp>
        <p:nvSpPr>
          <p:cNvPr id="23557" name="AutoShape 8"/>
          <p:cNvSpPr>
            <a:spLocks/>
          </p:cNvSpPr>
          <p:nvPr/>
        </p:nvSpPr>
        <p:spPr bwMode="auto">
          <a:xfrm>
            <a:off x="1676400" y="222250"/>
            <a:ext cx="7323138"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defRPr/>
            </a:pPr>
            <a:endParaRPr lang="en-US" sz="2400" b="1" dirty="0">
              <a:solidFill>
                <a:srgbClr val="FFFFFF"/>
              </a:solidFill>
              <a:latin typeface="Calibri" pitchFamily="34" charset="0"/>
              <a:sym typeface="Helvetica Neue"/>
            </a:endParaRPr>
          </a:p>
          <a:p>
            <a:pPr marL="457200" indent="-355600">
              <a:lnSpc>
                <a:spcPct val="80000"/>
              </a:lnSpc>
              <a:spcBef>
                <a:spcPts val="850"/>
              </a:spcBef>
              <a:defRPr/>
            </a:pPr>
            <a:r>
              <a:rPr lang="en-US" sz="2000" b="1" dirty="0">
                <a:solidFill>
                  <a:srgbClr val="FFFFFF"/>
                </a:solidFill>
                <a:sym typeface="Helvetica Neue"/>
              </a:rPr>
              <a:t>           </a:t>
            </a:r>
            <a:r>
              <a:rPr lang="en-US" sz="2400" b="1" dirty="0">
                <a:solidFill>
                  <a:srgbClr val="FFFFFF"/>
                </a:solidFill>
                <a:sym typeface="Helvetica Neue"/>
              </a:rPr>
              <a:t>KNOWLEDGE EXPLOTATION   </a:t>
            </a:r>
            <a:endParaRPr lang="en-US" sz="2400" dirty="0"/>
          </a:p>
          <a:p>
            <a:pPr marL="101600">
              <a:lnSpc>
                <a:spcPct val="80000"/>
              </a:lnSpc>
              <a:spcBef>
                <a:spcPts val="850"/>
              </a:spcBef>
              <a:defRPr/>
            </a:pPr>
            <a:endParaRPr lang="en-US" sz="2400" dirty="0">
              <a:latin typeface="Gill Sans MT" pitchFamily="34" charset="0"/>
            </a:endParaRPr>
          </a:p>
        </p:txBody>
      </p:sp>
      <p:sp>
        <p:nvSpPr>
          <p:cNvPr id="7" name="Date Placeholder 6"/>
          <p:cNvSpPr>
            <a:spLocks noGrp="1"/>
          </p:cNvSpPr>
          <p:nvPr>
            <p:ph type="dt" sz="quarter" idx="10"/>
          </p:nvPr>
        </p:nvSpPr>
        <p:spPr/>
        <p:txBody>
          <a:bodyPr/>
          <a:lstStyle/>
          <a:p>
            <a:pPr>
              <a:defRPr/>
            </a:pPr>
            <a:fld id="{ACD2EE82-A737-40A2-840D-81C001B1F75E}" type="datetime1">
              <a:rPr lang="en-US"/>
              <a:pPr>
                <a:defRPr/>
              </a:pPr>
              <a:t>11/3/2015</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Elke-HP\Documents\Jobs\Stock images\Science &amp; technology\shutterstock_61518634.jpg"/>
          <p:cNvPicPr>
            <a:picLocks noChangeAspect="1" noChangeArrowheads="1"/>
          </p:cNvPicPr>
          <p:nvPr/>
        </p:nvPicPr>
        <p:blipFill>
          <a:blip r:embed="rId2"/>
          <a:srcRect t="30705" b="16917"/>
          <a:stretch>
            <a:fillRect/>
          </a:stretch>
        </p:blipFill>
        <p:spPr bwMode="auto">
          <a:xfrm>
            <a:off x="0" y="1023938"/>
            <a:ext cx="9144000" cy="4946650"/>
          </a:xfrm>
          <a:prstGeom prst="rect">
            <a:avLst/>
          </a:prstGeom>
          <a:noFill/>
          <a:ln w="9525">
            <a:noFill/>
            <a:miter lim="800000"/>
            <a:headEnd/>
            <a:tailEnd/>
          </a:ln>
        </p:spPr>
      </p:pic>
      <p:sp>
        <p:nvSpPr>
          <p:cNvPr id="53251" name="Rectangle 6"/>
          <p:cNvSpPr>
            <a:spLocks noGrp="1" noChangeArrowheads="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US" smtClean="0">
              <a:latin typeface="Gill Sans MT" pitchFamily="34" charset="0"/>
              <a:cs typeface="Arial" pitchFamily="34" charset="0"/>
            </a:endParaRPr>
          </a:p>
          <a:p>
            <a:pPr fontAlgn="base">
              <a:spcBef>
                <a:spcPct val="0"/>
              </a:spcBef>
              <a:spcAft>
                <a:spcPct val="0"/>
              </a:spcAft>
            </a:pPr>
            <a:endParaRPr lang="en-US" smtClean="0">
              <a:latin typeface="Gill Sans MT" pitchFamily="34" charset="0"/>
              <a:cs typeface="Arial" pitchFamily="34" charset="0"/>
            </a:endParaRPr>
          </a:p>
          <a:p>
            <a:pPr fontAlgn="base">
              <a:spcBef>
                <a:spcPct val="0"/>
              </a:spcBef>
              <a:spcAft>
                <a:spcPct val="0"/>
              </a:spcAft>
            </a:pPr>
            <a:fld id="{25467C01-8D4E-4508-B2EA-0A88E68BB125}" type="slidenum">
              <a:rPr lang="en-US" smtClean="0">
                <a:latin typeface="Gill Sans MT" pitchFamily="34" charset="0"/>
                <a:cs typeface="Arial" pitchFamily="34" charset="0"/>
              </a:rPr>
              <a:pPr fontAlgn="base">
                <a:spcBef>
                  <a:spcPct val="0"/>
                </a:spcBef>
                <a:spcAft>
                  <a:spcPct val="0"/>
                </a:spcAft>
              </a:pPr>
              <a:t>38</a:t>
            </a:fld>
            <a:endParaRPr lang="en-US" smtClean="0">
              <a:latin typeface="Gill Sans MT" pitchFamily="34" charset="0"/>
              <a:cs typeface="Arial" pitchFamily="34" charset="0"/>
            </a:endParaRPr>
          </a:p>
        </p:txBody>
      </p:sp>
      <p:sp>
        <p:nvSpPr>
          <p:cNvPr id="7" name="Date Placeholder 6"/>
          <p:cNvSpPr>
            <a:spLocks noGrp="1"/>
          </p:cNvSpPr>
          <p:nvPr>
            <p:ph type="dt" sz="quarter" idx="10"/>
          </p:nvPr>
        </p:nvSpPr>
        <p:spPr/>
        <p:txBody>
          <a:bodyPr/>
          <a:lstStyle/>
          <a:p>
            <a:pPr>
              <a:defRPr/>
            </a:pPr>
            <a:fld id="{D481953D-1701-4C9C-A0B1-7027E1F9B472}" type="datetime1">
              <a:rPr lang="en-US" smtClean="0"/>
              <a:pPr>
                <a:defRPr/>
              </a:pPr>
              <a:t>11/3/2015</a:t>
            </a:fld>
            <a:endParaRPr lang="en-US"/>
          </a:p>
        </p:txBody>
      </p:sp>
      <p:graphicFrame>
        <p:nvGraphicFramePr>
          <p:cNvPr id="12" name="Diagram 11"/>
          <p:cNvGraphicFramePr/>
          <p:nvPr/>
        </p:nvGraphicFramePr>
        <p:xfrm>
          <a:off x="609600" y="1397000"/>
          <a:ext cx="8077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nvGraphicFramePr>
        <p:xfrm>
          <a:off x="-1" y="3"/>
          <a:ext cx="9144033" cy="6203434"/>
        </p:xfrm>
        <a:graphic>
          <a:graphicData uri="http://schemas.openxmlformats.org/drawingml/2006/table">
            <a:tbl>
              <a:tblPr firstRow="1" bandRow="1">
                <a:tableStyleId>{5C22544A-7EE6-4342-B048-85BDC9FD1C3A}</a:tableStyleId>
              </a:tblPr>
              <a:tblGrid>
                <a:gridCol w="1749785"/>
                <a:gridCol w="3894680"/>
                <a:gridCol w="3499568"/>
              </a:tblGrid>
              <a:tr h="372724">
                <a:tc>
                  <a:txBody>
                    <a:bodyPr/>
                    <a:lstStyle/>
                    <a:p>
                      <a:r>
                        <a:rPr lang="en-US" sz="1400" dirty="0" smtClean="0">
                          <a:latin typeface="Arial" pitchFamily="34" charset="0"/>
                          <a:cs typeface="Arial" pitchFamily="34" charset="0"/>
                        </a:rPr>
                        <a:t>Name of  the Province</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Name</a:t>
                      </a:r>
                      <a:r>
                        <a:rPr lang="en-US" sz="1400" baseline="0" dirty="0" smtClean="0">
                          <a:latin typeface="Arial" pitchFamily="34" charset="0"/>
                          <a:cs typeface="Arial" pitchFamily="34" charset="0"/>
                        </a:rPr>
                        <a:t> of the Project</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Project in brief</a:t>
                      </a:r>
                      <a:endParaRPr lang="en-GB" sz="1400" dirty="0">
                        <a:latin typeface="Arial" pitchFamily="34" charset="0"/>
                        <a:cs typeface="Arial" pitchFamily="34" charset="0"/>
                      </a:endParaRPr>
                    </a:p>
                  </a:txBody>
                  <a:tcPr/>
                </a:tc>
              </a:tr>
              <a:tr h="786726">
                <a:tc>
                  <a:txBody>
                    <a:bodyPr/>
                    <a:lstStyle/>
                    <a:p>
                      <a:r>
                        <a:rPr lang="en-US" sz="1200" dirty="0" smtClean="0">
                          <a:latin typeface="Arial" pitchFamily="34" charset="0"/>
                          <a:cs typeface="Arial" pitchFamily="34" charset="0"/>
                        </a:rPr>
                        <a:t>Gauteng</a:t>
                      </a:r>
                      <a:endParaRPr lang="en-GB" sz="1200" dirty="0">
                        <a:latin typeface="Arial" pitchFamily="34" charset="0"/>
                        <a:cs typeface="Arial" pitchFamily="34" charset="0"/>
                      </a:endParaRPr>
                    </a:p>
                  </a:txBody>
                  <a:tcPr/>
                </a:tc>
                <a:tc>
                  <a:txBody>
                    <a:bodyPr/>
                    <a:lstStyle/>
                    <a:p>
                      <a:pPr marL="0" lvl="1" indent="0" eaLnBrk="1" hangingPunct="1">
                        <a:buClr>
                          <a:srgbClr val="537191"/>
                        </a:buClr>
                        <a:buSzPct val="80000"/>
                        <a:buFont typeface="Wingdings"/>
                        <a:buNone/>
                      </a:pPr>
                      <a:r>
                        <a:rPr lang="en-ZA" sz="1200" dirty="0" smtClean="0">
                          <a:latin typeface="Arial" pitchFamily="34" charset="0"/>
                          <a:cs typeface="Arial" pitchFamily="34" charset="0"/>
                        </a:rPr>
                        <a:t>Installation of a 5kW hydrogen fuel cell at Windsor East Clinic in Randburg, in collaboration with Anglo Platinum, Air Products and Gauteng Provincial Department of Health.</a:t>
                      </a:r>
                    </a:p>
                    <a:p>
                      <a:pPr marL="0" lvl="1" indent="0" eaLnBrk="1" hangingPunct="1">
                        <a:buClr>
                          <a:srgbClr val="537191"/>
                        </a:buClr>
                        <a:buSzPct val="80000"/>
                        <a:buFont typeface="Wingdings"/>
                        <a:buNone/>
                      </a:pPr>
                      <a:endParaRPr lang="en-ZA" sz="1200" dirty="0" smtClean="0">
                        <a:latin typeface="Arial" pitchFamily="34" charset="0"/>
                        <a:cs typeface="Arial"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dirty="0" smtClean="0">
                          <a:latin typeface="Arial" pitchFamily="34" charset="0"/>
                          <a:cs typeface="Arial" pitchFamily="34" charset="0"/>
                        </a:rPr>
                        <a:t>Fuel cell will provide back up power during power outages in order to preserve TB vaccines at the clinics.</a:t>
                      </a:r>
                      <a:endParaRPr lang="en-GB" sz="1200" dirty="0">
                        <a:latin typeface="Arial" pitchFamily="34" charset="0"/>
                        <a:cs typeface="Arial" pitchFamily="34" charset="0"/>
                      </a:endParaRPr>
                    </a:p>
                  </a:txBody>
                  <a:tcPr/>
                </a:tc>
              </a:tr>
              <a:tr h="786726">
                <a:tc>
                  <a:txBody>
                    <a:bodyPr/>
                    <a:lstStyle/>
                    <a:p>
                      <a:r>
                        <a:rPr lang="en-US" sz="1200" dirty="0" smtClean="0">
                          <a:latin typeface="Arial" pitchFamily="34" charset="0"/>
                          <a:cs typeface="Arial" pitchFamily="34" charset="0"/>
                        </a:rPr>
                        <a:t>Eastern Cape</a:t>
                      </a:r>
                      <a:endParaRPr lang="en-GB" sz="1200" dirty="0">
                        <a:latin typeface="Arial" pitchFamily="34" charset="0"/>
                        <a:cs typeface="Arial" pitchFamily="34" charset="0"/>
                      </a:endParaRPr>
                    </a:p>
                  </a:txBody>
                  <a:tcPr/>
                </a:tc>
                <a:tc>
                  <a:txBody>
                    <a:bodyPr/>
                    <a:lstStyle/>
                    <a:p>
                      <a:pPr marL="6350" lvl="1" indent="0" eaLnBrk="1" hangingPunct="1">
                        <a:buClr>
                          <a:srgbClr val="537191"/>
                        </a:buClr>
                        <a:buSzPct val="80000"/>
                        <a:buFont typeface="Wingdings"/>
                        <a:buNone/>
                      </a:pPr>
                      <a:r>
                        <a:rPr lang="en-ZA" sz="1200" dirty="0" smtClean="0">
                          <a:latin typeface="Arial" pitchFamily="34" charset="0"/>
                          <a:cs typeface="Arial" pitchFamily="34" charset="0"/>
                        </a:rPr>
                        <a:t>Installation of five energy</a:t>
                      </a:r>
                      <a:r>
                        <a:rPr lang="en-ZA" sz="1200" baseline="0" dirty="0" smtClean="0">
                          <a:latin typeface="Arial" pitchFamily="34" charset="0"/>
                          <a:cs typeface="Arial" pitchFamily="34" charset="0"/>
                        </a:rPr>
                        <a:t> solutions at five schools (</a:t>
                      </a:r>
                      <a:r>
                        <a:rPr lang="en-ZA" sz="1200" dirty="0" smtClean="0">
                          <a:latin typeface="Arial" pitchFamily="34" charset="0"/>
                          <a:cs typeface="Arial" pitchFamily="34" charset="0"/>
                        </a:rPr>
                        <a:t>three</a:t>
                      </a:r>
                      <a:r>
                        <a:rPr lang="en-ZA" sz="1200" baseline="0" dirty="0" smtClean="0">
                          <a:latin typeface="Arial" pitchFamily="34" charset="0"/>
                          <a:cs typeface="Arial" pitchFamily="34" charset="0"/>
                        </a:rPr>
                        <a:t> </a:t>
                      </a:r>
                      <a:r>
                        <a:rPr lang="en-ZA" sz="1200" dirty="0" smtClean="0">
                          <a:latin typeface="Arial" pitchFamily="34" charset="0"/>
                          <a:cs typeface="Arial" pitchFamily="34" charset="0"/>
                        </a:rPr>
                        <a:t>5kW hydrogen fuel cell units at three</a:t>
                      </a:r>
                      <a:r>
                        <a:rPr lang="en-ZA" sz="1200" baseline="0" dirty="0" smtClean="0">
                          <a:latin typeface="Arial" pitchFamily="34" charset="0"/>
                          <a:cs typeface="Arial" pitchFamily="34" charset="0"/>
                        </a:rPr>
                        <a:t> schools and </a:t>
                      </a:r>
                      <a:r>
                        <a:rPr lang="en-ZA" sz="1200" dirty="0" smtClean="0">
                          <a:latin typeface="Arial" pitchFamily="34" charset="0"/>
                          <a:cs typeface="Arial" pitchFamily="34" charset="0"/>
                        </a:rPr>
                        <a:t>two  3kW</a:t>
                      </a:r>
                      <a:r>
                        <a:rPr lang="en-ZA" sz="1200" baseline="0" dirty="0" smtClean="0">
                          <a:latin typeface="Arial" pitchFamily="34" charset="0"/>
                          <a:cs typeface="Arial" pitchFamily="34" charset="0"/>
                        </a:rPr>
                        <a:t> Solar PV  systems </a:t>
                      </a:r>
                      <a:r>
                        <a:rPr lang="en-ZA" sz="1200" dirty="0" smtClean="0">
                          <a:latin typeface="Arial" pitchFamily="34" charset="0"/>
                          <a:cs typeface="Arial" pitchFamily="34" charset="0"/>
                        </a:rPr>
                        <a:t>at two schools</a:t>
                      </a:r>
                      <a:r>
                        <a:rPr lang="en-ZA" sz="1200" baseline="0" dirty="0" smtClean="0">
                          <a:latin typeface="Arial" pitchFamily="34" charset="0"/>
                          <a:cs typeface="Arial" pitchFamily="34" charset="0"/>
                        </a:rPr>
                        <a:t>) </a:t>
                      </a:r>
                      <a:r>
                        <a:rPr lang="en-ZA" sz="1200" dirty="0" smtClean="0">
                          <a:latin typeface="Arial" pitchFamily="34" charset="0"/>
                          <a:cs typeface="Arial" pitchFamily="34" charset="0"/>
                        </a:rPr>
                        <a:t>in Cofimvaba district through Public Private Partnerships.</a:t>
                      </a:r>
                    </a:p>
                    <a:p>
                      <a:pPr marL="6350" lvl="1" indent="0" eaLnBrk="1" hangingPunct="1">
                        <a:buClr>
                          <a:srgbClr val="537191"/>
                        </a:buClr>
                        <a:buSzPct val="80000"/>
                        <a:buFont typeface="Wingdings"/>
                        <a:buNone/>
                      </a:pPr>
                      <a:endParaRPr lang="en-ZA" sz="1200" dirty="0" smtClean="0">
                        <a:latin typeface="Arial" pitchFamily="34" charset="0"/>
                        <a:cs typeface="Arial"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dirty="0" smtClean="0">
                          <a:latin typeface="Arial" pitchFamily="34" charset="0"/>
                          <a:cs typeface="Arial" pitchFamily="34" charset="0"/>
                        </a:rPr>
                        <a:t>Fuel cells</a:t>
                      </a:r>
                      <a:r>
                        <a:rPr lang="en-ZA" sz="1200" baseline="0" dirty="0" smtClean="0">
                          <a:latin typeface="Arial" pitchFamily="34" charset="0"/>
                          <a:cs typeface="Arial" pitchFamily="34" charset="0"/>
                        </a:rPr>
                        <a:t> and the Solar PV systems </a:t>
                      </a:r>
                      <a:r>
                        <a:rPr lang="en-ZA" sz="1200" dirty="0" smtClean="0">
                          <a:latin typeface="Arial" pitchFamily="34" charset="0"/>
                          <a:cs typeface="Arial" pitchFamily="34" charset="0"/>
                        </a:rPr>
                        <a:t>will provide power to the ICT infrastructure at the schools. </a:t>
                      </a:r>
                      <a:endParaRPr lang="en-GB" sz="1200" dirty="0" smtClean="0">
                        <a:latin typeface="Arial" pitchFamily="34" charset="0"/>
                        <a:cs typeface="Arial" pitchFamily="34" charset="0"/>
                      </a:endParaRPr>
                    </a:p>
                  </a:txBody>
                  <a:tcPr/>
                </a:tc>
              </a:tr>
              <a:tr h="786726">
                <a:tc>
                  <a:txBody>
                    <a:bodyPr/>
                    <a:lstStyle/>
                    <a:p>
                      <a:r>
                        <a:rPr lang="en-US" sz="1200" dirty="0" smtClean="0">
                          <a:latin typeface="Arial" pitchFamily="34" charset="0"/>
                          <a:cs typeface="Arial" pitchFamily="34" charset="0"/>
                        </a:rPr>
                        <a:t>Gauteng,</a:t>
                      </a:r>
                      <a:r>
                        <a:rPr lang="en-US" sz="1200" baseline="0" dirty="0" smtClean="0">
                          <a:latin typeface="Arial" pitchFamily="34" charset="0"/>
                          <a:cs typeface="Arial" pitchFamily="34" charset="0"/>
                        </a:rPr>
                        <a:t> Eastern Cape and Limpopo</a:t>
                      </a:r>
                      <a:endParaRPr lang="en-GB"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IKS-Based</a:t>
                      </a:r>
                      <a:r>
                        <a:rPr lang="en-US" sz="1200" baseline="0" dirty="0" smtClean="0">
                          <a:latin typeface="Arial" pitchFamily="34" charset="0"/>
                          <a:cs typeface="Arial" pitchFamily="34" charset="0"/>
                        </a:rPr>
                        <a:t> </a:t>
                      </a:r>
                      <a:r>
                        <a:rPr lang="en-US" sz="1200" baseline="0" dirty="0" err="1" smtClean="0">
                          <a:latin typeface="Arial" pitchFamily="34" charset="0"/>
                          <a:cs typeface="Arial" pitchFamily="34" charset="0"/>
                        </a:rPr>
                        <a:t>Nutraceuticals</a:t>
                      </a:r>
                      <a:r>
                        <a:rPr lang="en-US" sz="1200" baseline="0" dirty="0" smtClean="0">
                          <a:latin typeface="Arial" pitchFamily="34" charset="0"/>
                          <a:cs typeface="Arial" pitchFamily="34" charset="0"/>
                        </a:rPr>
                        <a:t>. </a:t>
                      </a:r>
                      <a:endParaRPr lang="en-GB"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Indigenous vegetable-based nutraceuticals,</a:t>
                      </a:r>
                      <a:r>
                        <a:rPr lang="en-US" sz="1200" baseline="0" dirty="0" smtClean="0">
                          <a:latin typeface="Arial" pitchFamily="34" charset="0"/>
                          <a:cs typeface="Arial" pitchFamily="34" charset="0"/>
                        </a:rPr>
                        <a:t> functional food and ingredients. Nutraceutical Platform launched the </a:t>
                      </a:r>
                      <a:r>
                        <a:rPr lang="en-US" sz="1200" baseline="0" dirty="0" err="1" smtClean="0">
                          <a:latin typeface="Arial" pitchFamily="34" charset="0"/>
                          <a:cs typeface="Arial" pitchFamily="34" charset="0"/>
                        </a:rPr>
                        <a:t>Morogo</a:t>
                      </a:r>
                      <a:r>
                        <a:rPr lang="en-US" sz="1200" baseline="0" dirty="0" smtClean="0">
                          <a:latin typeface="Arial" pitchFamily="34" charset="0"/>
                          <a:cs typeface="Arial" pitchFamily="34" charset="0"/>
                        </a:rPr>
                        <a:t> Noodles with Nestle’.</a:t>
                      </a:r>
                    </a:p>
                    <a:p>
                      <a:endParaRPr lang="en-US" sz="1200" baseline="0" dirty="0" smtClean="0">
                        <a:latin typeface="Arial" pitchFamily="34" charset="0"/>
                        <a:cs typeface="Arial" pitchFamily="34" charset="0"/>
                      </a:endParaRPr>
                    </a:p>
                  </a:txBody>
                  <a:tcPr/>
                </a:tc>
              </a:tr>
              <a:tr h="611898">
                <a:tc>
                  <a:txBody>
                    <a:bodyPr/>
                    <a:lstStyle/>
                    <a:p>
                      <a:r>
                        <a:rPr lang="en-US" sz="1200" dirty="0" smtClean="0">
                          <a:latin typeface="Arial" pitchFamily="34" charset="0"/>
                          <a:cs typeface="Arial" pitchFamily="34" charset="0"/>
                        </a:rPr>
                        <a:t>Western Cape</a:t>
                      </a:r>
                      <a:endParaRPr lang="en-GB"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Health-Beverages (</a:t>
                      </a:r>
                      <a:r>
                        <a:rPr lang="en-US" sz="1200" dirty="0" err="1" smtClean="0">
                          <a:latin typeface="Arial" pitchFamily="34" charset="0"/>
                          <a:cs typeface="Arial" pitchFamily="34" charset="0"/>
                        </a:rPr>
                        <a:t>Honeybush</a:t>
                      </a:r>
                      <a:r>
                        <a:rPr lang="en-US" sz="1200" dirty="0" smtClean="0">
                          <a:latin typeface="Arial" pitchFamily="34" charset="0"/>
                          <a:cs typeface="Arial" pitchFamily="34" charset="0"/>
                        </a:rPr>
                        <a:t>).</a:t>
                      </a:r>
                      <a:endParaRPr lang="en-GB"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Community-Based</a:t>
                      </a:r>
                      <a:r>
                        <a:rPr lang="en-US" sz="1200" baseline="0" dirty="0" smtClean="0">
                          <a:latin typeface="Arial" pitchFamily="34" charset="0"/>
                          <a:cs typeface="Arial" pitchFamily="34" charset="0"/>
                        </a:rPr>
                        <a:t> Cooperatives with nurseries and orchards </a:t>
                      </a:r>
                      <a:r>
                        <a:rPr lang="en-US" sz="1200" baseline="0" dirty="0" err="1" smtClean="0">
                          <a:latin typeface="Arial" pitchFamily="34" charset="0"/>
                          <a:cs typeface="Arial" pitchFamily="34" charset="0"/>
                        </a:rPr>
                        <a:t>commercialising</a:t>
                      </a:r>
                      <a:r>
                        <a:rPr lang="en-US" sz="1200" baseline="0" dirty="0" smtClean="0">
                          <a:latin typeface="Arial" pitchFamily="34" charset="0"/>
                          <a:cs typeface="Arial" pitchFamily="34" charset="0"/>
                        </a:rPr>
                        <a:t> seeds and value-added products such as honey tea beverages.</a:t>
                      </a:r>
                    </a:p>
                    <a:p>
                      <a:endParaRPr lang="en-US" sz="1200" baseline="0" dirty="0" smtClean="0">
                        <a:latin typeface="Arial" pitchFamily="34" charset="0"/>
                        <a:cs typeface="Arial" pitchFamily="34" charset="0"/>
                      </a:endParaRPr>
                    </a:p>
                  </a:txBody>
                  <a:tcPr/>
                </a:tc>
              </a:tr>
              <a:tr h="922397">
                <a:tc>
                  <a:txBody>
                    <a:bodyPr/>
                    <a:lstStyle/>
                    <a:p>
                      <a:r>
                        <a:rPr lang="en-US" sz="1200" dirty="0" smtClean="0">
                          <a:latin typeface="Arial" pitchFamily="34" charset="0"/>
                          <a:cs typeface="Arial" pitchFamily="34" charset="0"/>
                        </a:rPr>
                        <a:t>Gauteng and Eastern Cape</a:t>
                      </a:r>
                      <a:endParaRPr lang="en-GB"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IKS-Based</a:t>
                      </a:r>
                      <a:r>
                        <a:rPr lang="en-US" sz="1200" baseline="0" dirty="0" smtClean="0">
                          <a:latin typeface="Arial" pitchFamily="34" charset="0"/>
                          <a:cs typeface="Arial" pitchFamily="34" charset="0"/>
                        </a:rPr>
                        <a:t> Cosmeceuticals.</a:t>
                      </a:r>
                      <a:endParaRPr lang="en-GB"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Feasibility</a:t>
                      </a:r>
                      <a:r>
                        <a:rPr lang="en-US" sz="1200" baseline="0" dirty="0" smtClean="0">
                          <a:latin typeface="Arial" pitchFamily="34" charset="0"/>
                          <a:cs typeface="Arial" pitchFamily="34" charset="0"/>
                        </a:rPr>
                        <a:t> study for extraction of cosmeceutical ingredients in Mamelodi is completed. Construction will commence in early 2016.</a:t>
                      </a:r>
                    </a:p>
                  </a:txBody>
                  <a:tcPr/>
                </a:tc>
              </a:tr>
              <a:tr h="922397">
                <a:tc>
                  <a:txBody>
                    <a:bodyPr/>
                    <a:lstStyle/>
                    <a:p>
                      <a:r>
                        <a:rPr lang="en-US" sz="1200" dirty="0" smtClean="0">
                          <a:latin typeface="Arial" pitchFamily="34" charset="0"/>
                          <a:cs typeface="Arial" pitchFamily="34" charset="0"/>
                        </a:rPr>
                        <a:t>Limpopo</a:t>
                      </a:r>
                      <a:endParaRPr lang="en-GB"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Moringa.</a:t>
                      </a:r>
                      <a:endParaRPr lang="en-GB"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Piloting</a:t>
                      </a:r>
                      <a:r>
                        <a:rPr lang="en-US" sz="1200" baseline="0" dirty="0" smtClean="0">
                          <a:latin typeface="Arial" pitchFamily="34" charset="0"/>
                          <a:cs typeface="Arial" pitchFamily="34" charset="0"/>
                        </a:rPr>
                        <a:t> of Moringa  </a:t>
                      </a:r>
                      <a:r>
                        <a:rPr lang="en-US" sz="1200" dirty="0" smtClean="0">
                          <a:latin typeface="Arial" pitchFamily="34" charset="0"/>
                          <a:cs typeface="Arial" pitchFamily="34" charset="0"/>
                        </a:rPr>
                        <a:t>Agro-processing</a:t>
                      </a:r>
                      <a:r>
                        <a:rPr lang="en-US" sz="1200" baseline="0" dirty="0" smtClean="0">
                          <a:latin typeface="Arial" pitchFamily="34" charset="0"/>
                          <a:cs typeface="Arial" pitchFamily="34" charset="0"/>
                        </a:rPr>
                        <a:t> plant .</a:t>
                      </a:r>
                      <a:endParaRPr lang="en-GB" sz="1200" dirty="0">
                        <a:latin typeface="Arial" pitchFamily="34" charset="0"/>
                        <a:cs typeface="Arial"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nvPr>
        </p:nvGraphicFramePr>
        <p:xfrm>
          <a:off x="550282" y="1219200"/>
          <a:ext cx="82296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43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60F21DF-0741-401E-AB60-40C1BBE9B744}" type="slidenum">
              <a:rPr lang="en-US" smtClean="0">
                <a:latin typeface="Gill Sans MT" pitchFamily="34" charset="0"/>
                <a:cs typeface="Arial" pitchFamily="34" charset="0"/>
              </a:rPr>
              <a:pPr fontAlgn="base">
                <a:spcBef>
                  <a:spcPct val="0"/>
                </a:spcBef>
                <a:spcAft>
                  <a:spcPct val="0"/>
                </a:spcAft>
              </a:pPr>
              <a:t>4</a:t>
            </a:fld>
            <a:endParaRPr lang="en-US" dirty="0" smtClean="0">
              <a:latin typeface="Gill Sans MT" pitchFamily="34" charset="0"/>
              <a:cs typeface="Arial" pitchFamily="34" charset="0"/>
            </a:endParaRPr>
          </a:p>
        </p:txBody>
      </p:sp>
      <p:sp>
        <p:nvSpPr>
          <p:cNvPr id="18436" name="AutoShape 8"/>
          <p:cNvSpPr>
            <a:spLocks/>
          </p:cNvSpPr>
          <p:nvPr/>
        </p:nvSpPr>
        <p:spPr bwMode="auto">
          <a:xfrm>
            <a:off x="2133600" y="328613"/>
            <a:ext cx="5791200" cy="4016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r>
              <a:rPr lang="en-US" sz="3600" b="1" dirty="0">
                <a:solidFill>
                  <a:schemeClr val="bg1"/>
                </a:solidFill>
                <a:sym typeface="Helvetica Neue"/>
              </a:rPr>
              <a:t>DST  POLICY MANDATE</a:t>
            </a:r>
            <a:endParaRPr lang="en-US" sz="3200" dirty="0">
              <a:solidFill>
                <a:schemeClr val="bg1"/>
              </a:solidFill>
            </a:endParaRPr>
          </a:p>
        </p:txBody>
      </p:sp>
      <p:sp>
        <p:nvSpPr>
          <p:cNvPr id="6" name="Date Placeholder 5"/>
          <p:cNvSpPr>
            <a:spLocks noGrp="1"/>
          </p:cNvSpPr>
          <p:nvPr>
            <p:ph type="dt" sz="quarter" idx="10"/>
          </p:nvPr>
        </p:nvSpPr>
        <p:spPr/>
        <p:txBody>
          <a:bodyPr/>
          <a:lstStyle/>
          <a:p>
            <a:pPr>
              <a:defRPr/>
            </a:pPr>
            <a:fld id="{35E81678-0059-4921-90DF-C21DFDA81402}" type="datetime1">
              <a:rPr lang="en-US"/>
              <a:pPr>
                <a:defRPr/>
              </a:pPr>
              <a:t>11/3/2015</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nvGraphicFramePr>
        <p:xfrm>
          <a:off x="0" y="0"/>
          <a:ext cx="9144000" cy="5992047"/>
        </p:xfrm>
        <a:graphic>
          <a:graphicData uri="http://schemas.openxmlformats.org/drawingml/2006/table">
            <a:tbl>
              <a:tblPr firstRow="1" bandRow="1">
                <a:tableStyleId>{5C22544A-7EE6-4342-B048-85BDC9FD1C3A}</a:tableStyleId>
              </a:tblPr>
              <a:tblGrid>
                <a:gridCol w="1447800"/>
                <a:gridCol w="2743200"/>
                <a:gridCol w="4953000"/>
              </a:tblGrid>
              <a:tr h="883918">
                <a:tc>
                  <a:txBody>
                    <a:bodyPr/>
                    <a:lstStyle/>
                    <a:p>
                      <a:r>
                        <a:rPr lang="en-US" sz="1400" dirty="0" smtClean="0">
                          <a:latin typeface="Arial" pitchFamily="34" charset="0"/>
                          <a:cs typeface="Arial" pitchFamily="34" charset="0"/>
                        </a:rPr>
                        <a:t>Name of  the Province</a:t>
                      </a:r>
                    </a:p>
                    <a:p>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Name</a:t>
                      </a:r>
                      <a:r>
                        <a:rPr lang="en-US" sz="1400" baseline="0" dirty="0" smtClean="0">
                          <a:latin typeface="Arial" pitchFamily="34" charset="0"/>
                          <a:cs typeface="Arial" pitchFamily="34" charset="0"/>
                        </a:rPr>
                        <a:t> of the Project</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Project in brief</a:t>
                      </a:r>
                      <a:endParaRPr lang="en-GB" sz="1400" dirty="0">
                        <a:latin typeface="Arial" pitchFamily="34" charset="0"/>
                        <a:cs typeface="Arial" pitchFamily="34" charset="0"/>
                      </a:endParaRPr>
                    </a:p>
                  </a:txBody>
                  <a:tcPr/>
                </a:tc>
              </a:tr>
              <a:tr h="731034">
                <a:tc>
                  <a:txBody>
                    <a:bodyPr/>
                    <a:lstStyle/>
                    <a:p>
                      <a:r>
                        <a:rPr lang="en-ZA" sz="1200" dirty="0" smtClean="0">
                          <a:latin typeface="Arial" pitchFamily="34" charset="0"/>
                          <a:cs typeface="Arial" pitchFamily="34" charset="0"/>
                        </a:rPr>
                        <a:t>North</a:t>
                      </a:r>
                      <a:r>
                        <a:rPr lang="en-ZA" sz="1200" baseline="0" dirty="0" smtClean="0">
                          <a:latin typeface="Arial" pitchFamily="34" charset="0"/>
                          <a:cs typeface="Arial" pitchFamily="34" charset="0"/>
                        </a:rPr>
                        <a:t> West</a:t>
                      </a:r>
                      <a:endParaRPr lang="en-GB" sz="1200" dirty="0">
                        <a:latin typeface="Arial" pitchFamily="34" charset="0"/>
                        <a:cs typeface="Arial" pitchFamily="34" charset="0"/>
                      </a:endParaRPr>
                    </a:p>
                  </a:txBody>
                  <a:tcPr/>
                </a:tc>
                <a:tc>
                  <a:txBody>
                    <a:bodyPr/>
                    <a:lstStyle/>
                    <a:p>
                      <a:r>
                        <a:rPr lang="en-ZA" sz="1200" dirty="0" smtClean="0">
                          <a:latin typeface="Arial" pitchFamily="34" charset="0"/>
                          <a:cs typeface="Arial" pitchFamily="34" charset="0"/>
                        </a:rPr>
                        <a:t>Bachelor of Indigenous</a:t>
                      </a:r>
                      <a:r>
                        <a:rPr lang="en-ZA" sz="1200" baseline="0" dirty="0" smtClean="0">
                          <a:latin typeface="Arial" pitchFamily="34" charset="0"/>
                          <a:cs typeface="Arial" pitchFamily="34" charset="0"/>
                        </a:rPr>
                        <a:t> </a:t>
                      </a:r>
                      <a:r>
                        <a:rPr lang="en-ZA" sz="1200" dirty="0" smtClean="0">
                          <a:latin typeface="Arial" pitchFamily="34" charset="0"/>
                          <a:cs typeface="Arial" pitchFamily="34" charset="0"/>
                        </a:rPr>
                        <a:t>Knowledge System</a:t>
                      </a:r>
                      <a:r>
                        <a:rPr lang="en-ZA" sz="1200" baseline="0" dirty="0" smtClean="0">
                          <a:latin typeface="Arial" pitchFamily="34" charset="0"/>
                          <a:cs typeface="Arial" pitchFamily="34" charset="0"/>
                        </a:rPr>
                        <a:t> </a:t>
                      </a:r>
                      <a:r>
                        <a:rPr lang="en-ZA" sz="1200" dirty="0" smtClean="0">
                          <a:latin typeface="Arial" pitchFamily="34" charset="0"/>
                          <a:cs typeface="Arial" pitchFamily="34" charset="0"/>
                        </a:rPr>
                        <a:t>(BIKS).</a:t>
                      </a:r>
                    </a:p>
                    <a:p>
                      <a:endParaRPr lang="en-ZA" sz="1200" dirty="0" smtClean="0">
                        <a:latin typeface="Arial" pitchFamily="34" charset="0"/>
                        <a:cs typeface="Arial" pitchFamily="34" charset="0"/>
                      </a:endParaRPr>
                    </a:p>
                  </a:txBody>
                  <a:tcPr/>
                </a:tc>
                <a:tc>
                  <a:txBody>
                    <a:bodyPr/>
                    <a:lstStyle/>
                    <a:p>
                      <a:r>
                        <a:rPr lang="en-ZA" sz="1200" dirty="0" smtClean="0">
                          <a:latin typeface="Arial" pitchFamily="34" charset="0"/>
                          <a:cs typeface="Arial" pitchFamily="34" charset="0"/>
                        </a:rPr>
                        <a:t>Rolling out the BIKS</a:t>
                      </a:r>
                      <a:r>
                        <a:rPr lang="en-ZA" sz="1200" baseline="0" dirty="0" smtClean="0">
                          <a:latin typeface="Arial" pitchFamily="34" charset="0"/>
                          <a:cs typeface="Arial" pitchFamily="34" charset="0"/>
                        </a:rPr>
                        <a:t> degree at the </a:t>
                      </a:r>
                      <a:r>
                        <a:rPr lang="en-ZA" sz="1200" dirty="0" smtClean="0">
                          <a:latin typeface="Arial" pitchFamily="34" charset="0"/>
                          <a:cs typeface="Arial" pitchFamily="34" charset="0"/>
                        </a:rPr>
                        <a:t>North</a:t>
                      </a:r>
                      <a:r>
                        <a:rPr lang="en-ZA" sz="1200" baseline="0" dirty="0" smtClean="0">
                          <a:latin typeface="Arial" pitchFamily="34" charset="0"/>
                          <a:cs typeface="Arial" pitchFamily="34" charset="0"/>
                        </a:rPr>
                        <a:t> West University.</a:t>
                      </a:r>
                      <a:endParaRPr lang="en-GB" sz="1200" dirty="0">
                        <a:latin typeface="Arial" pitchFamily="34" charset="0"/>
                        <a:cs typeface="Arial" pitchFamily="34" charset="0"/>
                      </a:endParaRPr>
                    </a:p>
                  </a:txBody>
                  <a:tcPr/>
                </a:tc>
              </a:tr>
              <a:tr h="522167">
                <a:tc>
                  <a:txBody>
                    <a:bodyPr/>
                    <a:lstStyle/>
                    <a:p>
                      <a:r>
                        <a:rPr lang="en-ZA" sz="1200" dirty="0" smtClean="0">
                          <a:latin typeface="Arial" pitchFamily="34" charset="0"/>
                          <a:cs typeface="Arial" pitchFamily="34" charset="0"/>
                        </a:rPr>
                        <a:t>Venda</a:t>
                      </a:r>
                      <a:endParaRPr lang="en-GB" sz="1200" dirty="0">
                        <a:latin typeface="Arial" pitchFamily="34" charset="0"/>
                        <a:cs typeface="Arial" pitchFamily="34" charset="0"/>
                      </a:endParaRPr>
                    </a:p>
                  </a:txBody>
                  <a:tcPr/>
                </a:tc>
                <a:tc>
                  <a:txBody>
                    <a:bodyPr/>
                    <a:lstStyle/>
                    <a:p>
                      <a:r>
                        <a:rPr lang="en-ZA" sz="1200" dirty="0" smtClean="0">
                          <a:latin typeface="Arial" pitchFamily="34" charset="0"/>
                          <a:cs typeface="Arial" pitchFamily="34" charset="0"/>
                        </a:rPr>
                        <a:t>Bachelor of Indigenous</a:t>
                      </a:r>
                      <a:r>
                        <a:rPr lang="en-ZA" sz="1200" baseline="0" dirty="0" smtClean="0">
                          <a:latin typeface="Arial" pitchFamily="34" charset="0"/>
                          <a:cs typeface="Arial" pitchFamily="34" charset="0"/>
                        </a:rPr>
                        <a:t> </a:t>
                      </a:r>
                      <a:r>
                        <a:rPr lang="en-ZA" sz="1200" dirty="0" smtClean="0">
                          <a:latin typeface="Arial" pitchFamily="34" charset="0"/>
                          <a:cs typeface="Arial" pitchFamily="34" charset="0"/>
                        </a:rPr>
                        <a:t>Knowledge System (BIKS).</a:t>
                      </a:r>
                    </a:p>
                  </a:txBody>
                  <a:tcPr/>
                </a:tc>
                <a:tc>
                  <a:txBody>
                    <a:bodyPr/>
                    <a:lstStyle/>
                    <a:p>
                      <a:r>
                        <a:rPr lang="en-ZA" sz="1200" dirty="0" smtClean="0">
                          <a:latin typeface="Arial" pitchFamily="34" charset="0"/>
                          <a:cs typeface="Arial" pitchFamily="34" charset="0"/>
                        </a:rPr>
                        <a:t>Rolling out the BIKS</a:t>
                      </a:r>
                      <a:r>
                        <a:rPr lang="en-ZA" sz="1200" baseline="0" dirty="0" smtClean="0">
                          <a:latin typeface="Arial" pitchFamily="34" charset="0"/>
                          <a:cs typeface="Arial" pitchFamily="34" charset="0"/>
                        </a:rPr>
                        <a:t> degree at the University of Venda</a:t>
                      </a:r>
                      <a:endParaRPr lang="en-GB" sz="1200" dirty="0">
                        <a:latin typeface="Arial" pitchFamily="34" charset="0"/>
                        <a:cs typeface="Arial" pitchFamily="34" charset="0"/>
                      </a:endParaRPr>
                    </a:p>
                  </a:txBody>
                  <a:tcPr/>
                </a:tc>
              </a:tr>
              <a:tr h="1035225">
                <a:tc>
                  <a:txBody>
                    <a:bodyPr/>
                    <a:lstStyle/>
                    <a:p>
                      <a:r>
                        <a:rPr lang="en-US" sz="1200" dirty="0" smtClean="0">
                          <a:latin typeface="Arial" pitchFamily="34" charset="0"/>
                          <a:cs typeface="Arial" pitchFamily="34" charset="0"/>
                        </a:rPr>
                        <a:t>Eastern Cape </a:t>
                      </a:r>
                      <a:endParaRPr lang="en-GB"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dirty="0" smtClean="0">
                          <a:latin typeface="Arial" pitchFamily="34" charset="0"/>
                          <a:cs typeface="Arial" pitchFamily="34" charset="0"/>
                        </a:rPr>
                        <a:t>Indigenous</a:t>
                      </a:r>
                      <a:r>
                        <a:rPr lang="en-ZA" sz="1200" baseline="0" dirty="0" smtClean="0">
                          <a:latin typeface="Arial" pitchFamily="34" charset="0"/>
                          <a:cs typeface="Arial" pitchFamily="34" charset="0"/>
                        </a:rPr>
                        <a:t> </a:t>
                      </a:r>
                      <a:r>
                        <a:rPr lang="en-ZA" sz="1200" dirty="0" smtClean="0">
                          <a:latin typeface="Arial" pitchFamily="34" charset="0"/>
                          <a:cs typeface="Arial" pitchFamily="34" charset="0"/>
                        </a:rPr>
                        <a:t>Knowledge System Bioprospecting and Product Development</a:t>
                      </a:r>
                      <a:r>
                        <a:rPr lang="en-ZA" sz="1200" baseline="0" dirty="0" smtClean="0">
                          <a:latin typeface="Arial" pitchFamily="34" charset="0"/>
                          <a:cs typeface="Arial" pitchFamily="34" charset="0"/>
                        </a:rPr>
                        <a:t> Platform’s (Cosmeceuticals  flagship project)</a:t>
                      </a:r>
                    </a:p>
                  </a:txBody>
                  <a:tcPr/>
                </a:tc>
                <a:tc>
                  <a:txBody>
                    <a:bodyPr/>
                    <a:lstStyle/>
                    <a:p>
                      <a:r>
                        <a:rPr lang="en-ZA" sz="1200" baseline="0" dirty="0" smtClean="0">
                          <a:latin typeface="Arial" pitchFamily="34" charset="0"/>
                          <a:cs typeface="Arial" pitchFamily="34" charset="0"/>
                        </a:rPr>
                        <a:t>A skin-tone candidate product, between a cosmeceuticals consortium and the community of </a:t>
                      </a:r>
                      <a:r>
                        <a:rPr lang="en-ZA" sz="1200" baseline="0" dirty="0" err="1" smtClean="0">
                          <a:latin typeface="Arial" pitchFamily="34" charset="0"/>
                          <a:cs typeface="Arial" pitchFamily="34" charset="0"/>
                        </a:rPr>
                        <a:t>Kubandakazi</a:t>
                      </a:r>
                      <a:r>
                        <a:rPr lang="en-ZA" sz="1200" baseline="0" dirty="0" smtClean="0">
                          <a:latin typeface="Arial" pitchFamily="34" charset="0"/>
                          <a:cs typeface="Arial" pitchFamily="34" charset="0"/>
                        </a:rPr>
                        <a:t> in the Eastern Cape.</a:t>
                      </a:r>
                    </a:p>
                  </a:txBody>
                  <a:tcPr/>
                </a:tc>
              </a:tr>
              <a:tr h="28197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dirty="0" smtClean="0">
                          <a:latin typeface="Arial" pitchFamily="34" charset="0"/>
                          <a:cs typeface="Arial" pitchFamily="34" charset="0"/>
                        </a:rPr>
                        <a:t>Eastern</a:t>
                      </a:r>
                      <a:r>
                        <a:rPr lang="en-ZA" sz="1200" baseline="0" dirty="0" smtClean="0">
                          <a:latin typeface="Arial" pitchFamily="34" charset="0"/>
                          <a:cs typeface="Arial" pitchFamily="34" charset="0"/>
                        </a:rPr>
                        <a:t> Cape</a:t>
                      </a:r>
                    </a:p>
                    <a:p>
                      <a:pPr marL="0" marR="0" indent="0" algn="l" defTabSz="914400" rtl="0" eaLnBrk="1" fontAlgn="auto" latinLnBrk="0" hangingPunct="1">
                        <a:lnSpc>
                          <a:spcPct val="100000"/>
                        </a:lnSpc>
                        <a:spcBef>
                          <a:spcPts val="0"/>
                        </a:spcBef>
                        <a:spcAft>
                          <a:spcPts val="0"/>
                        </a:spcAft>
                        <a:buClrTx/>
                        <a:buSzTx/>
                        <a:buFontTx/>
                        <a:buNone/>
                        <a:tabLst/>
                        <a:defRPr/>
                      </a:pPr>
                      <a:r>
                        <a:rPr lang="en-ZA" sz="1200" baseline="0" dirty="0" smtClean="0">
                          <a:latin typeface="Arial" pitchFamily="34" charset="0"/>
                          <a:cs typeface="Arial" pitchFamily="34" charset="0"/>
                        </a:rPr>
                        <a:t>Free State</a:t>
                      </a:r>
                    </a:p>
                    <a:p>
                      <a:pPr marL="0" marR="0" indent="0" algn="l" defTabSz="914400" rtl="0" eaLnBrk="1" fontAlgn="auto" latinLnBrk="0" hangingPunct="1">
                        <a:lnSpc>
                          <a:spcPct val="100000"/>
                        </a:lnSpc>
                        <a:spcBef>
                          <a:spcPts val="0"/>
                        </a:spcBef>
                        <a:spcAft>
                          <a:spcPts val="0"/>
                        </a:spcAft>
                        <a:buClrTx/>
                        <a:buSzTx/>
                        <a:buFontTx/>
                        <a:buNone/>
                        <a:tabLst/>
                        <a:defRPr/>
                      </a:pPr>
                      <a:r>
                        <a:rPr lang="en-ZA" sz="1200" baseline="0" dirty="0" smtClean="0">
                          <a:latin typeface="Arial" pitchFamily="34" charset="0"/>
                          <a:cs typeface="Arial" pitchFamily="34" charset="0"/>
                        </a:rPr>
                        <a:t>KwaZulu-Natal</a:t>
                      </a:r>
                    </a:p>
                    <a:p>
                      <a:pPr marL="0" marR="0" indent="0" algn="l" defTabSz="914400" rtl="0" eaLnBrk="1" fontAlgn="auto" latinLnBrk="0" hangingPunct="1">
                        <a:lnSpc>
                          <a:spcPct val="100000"/>
                        </a:lnSpc>
                        <a:spcBef>
                          <a:spcPts val="0"/>
                        </a:spcBef>
                        <a:spcAft>
                          <a:spcPts val="0"/>
                        </a:spcAft>
                        <a:buClrTx/>
                        <a:buSzTx/>
                        <a:buFontTx/>
                        <a:buNone/>
                        <a:tabLst/>
                        <a:defRPr/>
                      </a:pPr>
                      <a:r>
                        <a:rPr lang="en-ZA" sz="1200" baseline="0" dirty="0" smtClean="0">
                          <a:latin typeface="Arial" pitchFamily="34" charset="0"/>
                          <a:cs typeface="Arial" pitchFamily="34" charset="0"/>
                        </a:rPr>
                        <a:t>Limpopo</a:t>
                      </a:r>
                    </a:p>
                    <a:p>
                      <a:pPr marL="0" marR="0" indent="0" algn="l" defTabSz="914400" rtl="0" eaLnBrk="1" fontAlgn="auto" latinLnBrk="0" hangingPunct="1">
                        <a:lnSpc>
                          <a:spcPct val="100000"/>
                        </a:lnSpc>
                        <a:spcBef>
                          <a:spcPts val="0"/>
                        </a:spcBef>
                        <a:spcAft>
                          <a:spcPts val="0"/>
                        </a:spcAft>
                        <a:buClrTx/>
                        <a:buSzTx/>
                        <a:buFontTx/>
                        <a:buNone/>
                        <a:tabLst/>
                        <a:defRPr/>
                      </a:pPr>
                      <a:r>
                        <a:rPr lang="en-ZA" sz="1200" baseline="0" dirty="0" smtClean="0">
                          <a:latin typeface="Arial" pitchFamily="34" charset="0"/>
                          <a:cs typeface="Arial" pitchFamily="34" charset="0"/>
                        </a:rPr>
                        <a:t>Northern Cape</a:t>
                      </a:r>
                    </a:p>
                    <a:p>
                      <a:pPr marL="0" marR="0" indent="0" algn="l" defTabSz="914400" rtl="0" eaLnBrk="1" fontAlgn="auto" latinLnBrk="0" hangingPunct="1">
                        <a:lnSpc>
                          <a:spcPct val="100000"/>
                        </a:lnSpc>
                        <a:spcBef>
                          <a:spcPts val="0"/>
                        </a:spcBef>
                        <a:spcAft>
                          <a:spcPts val="0"/>
                        </a:spcAft>
                        <a:buClrTx/>
                        <a:buSzTx/>
                        <a:buFontTx/>
                        <a:buNone/>
                        <a:tabLst/>
                        <a:defRPr/>
                      </a:pPr>
                      <a:r>
                        <a:rPr lang="en-ZA" sz="1200" baseline="0" dirty="0" smtClean="0">
                          <a:latin typeface="Arial" pitchFamily="34" charset="0"/>
                          <a:cs typeface="Arial" pitchFamily="34" charset="0"/>
                        </a:rPr>
                        <a:t>North West</a:t>
                      </a:r>
                    </a:p>
                    <a:p>
                      <a:pPr marL="0" marR="0" indent="0" algn="l" defTabSz="914400" rtl="0" eaLnBrk="1" fontAlgn="auto" latinLnBrk="0" hangingPunct="1">
                        <a:lnSpc>
                          <a:spcPct val="100000"/>
                        </a:lnSpc>
                        <a:spcBef>
                          <a:spcPts val="0"/>
                        </a:spcBef>
                        <a:spcAft>
                          <a:spcPts val="0"/>
                        </a:spcAft>
                        <a:buClrTx/>
                        <a:buSzTx/>
                        <a:buFontTx/>
                        <a:buNone/>
                        <a:tabLst/>
                        <a:defRPr/>
                      </a:pPr>
                      <a:r>
                        <a:rPr lang="en-ZA" sz="1200" baseline="0" dirty="0" smtClean="0">
                          <a:latin typeface="Arial" pitchFamily="34" charset="0"/>
                          <a:cs typeface="Arial" pitchFamily="34" charset="0"/>
                        </a:rPr>
                        <a:t>Western Cape.</a:t>
                      </a:r>
                      <a:endParaRPr lang="en-GB" sz="1200" dirty="0" smtClean="0">
                        <a:latin typeface="Arial" pitchFamily="34" charset="0"/>
                        <a:cs typeface="Arial" pitchFamily="34" charset="0"/>
                      </a:endParaRPr>
                    </a:p>
                  </a:txBody>
                  <a:tcPr/>
                </a:tc>
                <a:tc>
                  <a:txBody>
                    <a:bodyPr/>
                    <a:lstStyle/>
                    <a:p>
                      <a:r>
                        <a:rPr lang="en-ZA" sz="1200" dirty="0" smtClean="0">
                          <a:latin typeface="Arial" pitchFamily="34" charset="0"/>
                          <a:cs typeface="Arial" pitchFamily="34" charset="0"/>
                        </a:rPr>
                        <a:t>The National Recordal System (NRS) Initiative.</a:t>
                      </a:r>
                      <a:endParaRPr lang="en-GB"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dk1"/>
                          </a:solidFill>
                          <a:latin typeface="Arial" pitchFamily="34" charset="0"/>
                          <a:ea typeface="+mn-ea"/>
                          <a:cs typeface="Arial" pitchFamily="34" charset="0"/>
                        </a:rPr>
                        <a:t>The ultimate aim is to create livelihood opportunities for</a:t>
                      </a:r>
                      <a:r>
                        <a:rPr lang="en-GB" sz="1200" kern="1200" baseline="0" dirty="0" smtClean="0">
                          <a:solidFill>
                            <a:schemeClr val="dk1"/>
                          </a:solidFill>
                          <a:latin typeface="Arial" pitchFamily="34" charset="0"/>
                          <a:ea typeface="+mn-ea"/>
                          <a:cs typeface="Arial" pitchFamily="34" charset="0"/>
                        </a:rPr>
                        <a:t> poor</a:t>
                      </a:r>
                      <a:r>
                        <a:rPr lang="en-GB" sz="1200" kern="1200" dirty="0" smtClean="0">
                          <a:solidFill>
                            <a:schemeClr val="dk1"/>
                          </a:solidFill>
                          <a:latin typeface="Arial" pitchFamily="34" charset="0"/>
                          <a:ea typeface="+mn-ea"/>
                          <a:cs typeface="Arial" pitchFamily="34" charset="0"/>
                        </a:rPr>
                        <a:t> communities.  </a:t>
                      </a:r>
                      <a:endParaRPr lang="en-ZA" sz="12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ZA" sz="1200" dirty="0" smtClean="0">
                          <a:latin typeface="Arial" pitchFamily="34" charset="0"/>
                          <a:cs typeface="Arial" pitchFamily="34" charset="0"/>
                        </a:rPr>
                        <a:t>The</a:t>
                      </a:r>
                      <a:r>
                        <a:rPr lang="en-ZA" sz="1200" baseline="0" dirty="0" smtClean="0">
                          <a:latin typeface="Arial" pitchFamily="34" charset="0"/>
                          <a:cs typeface="Arial" pitchFamily="34" charset="0"/>
                        </a:rPr>
                        <a:t> project is being implemented  through the Indigenous Knowledge Documentation Centres (IKSDCs) in seven provinces.</a:t>
                      </a:r>
                    </a:p>
                    <a:p>
                      <a:pPr marL="0" marR="0" indent="0" algn="l" defTabSz="914400" rtl="0" eaLnBrk="1" fontAlgn="auto" latinLnBrk="0" hangingPunct="1">
                        <a:lnSpc>
                          <a:spcPct val="100000"/>
                        </a:lnSpc>
                        <a:spcBef>
                          <a:spcPts val="0"/>
                        </a:spcBef>
                        <a:spcAft>
                          <a:spcPts val="0"/>
                        </a:spcAft>
                        <a:buClrTx/>
                        <a:buSzTx/>
                        <a:buFontTx/>
                        <a:buNone/>
                        <a:tabLst/>
                        <a:defRPr/>
                      </a:pPr>
                      <a:endParaRPr lang="en-ZA" sz="1200" baseline="0" dirty="0" smtClean="0">
                        <a:latin typeface="Arial" pitchFamily="34" charset="0"/>
                        <a:cs typeface="Arial" pitchFamily="34" charset="0"/>
                      </a:endParaRPr>
                    </a:p>
                    <a:p>
                      <a:pPr>
                        <a:buFont typeface="Arial" pitchFamily="34" charset="0"/>
                        <a:buChar char="•"/>
                      </a:pPr>
                      <a:r>
                        <a:rPr lang="en-ZA" sz="1200" dirty="0" smtClean="0">
                          <a:latin typeface="Arial" pitchFamily="34" charset="0"/>
                          <a:cs typeface="Arial" pitchFamily="34" charset="0"/>
                        </a:rPr>
                        <a:t>University of Fort Hare- hosts the Eastern</a:t>
                      </a:r>
                      <a:r>
                        <a:rPr lang="en-ZA" sz="1200" baseline="0" dirty="0" smtClean="0">
                          <a:latin typeface="Arial" pitchFamily="34" charset="0"/>
                          <a:cs typeface="Arial" pitchFamily="34" charset="0"/>
                        </a:rPr>
                        <a:t> Cape</a:t>
                      </a:r>
                      <a:r>
                        <a:rPr lang="en-ZA" sz="1200" dirty="0" smtClean="0">
                          <a:latin typeface="Arial" pitchFamily="34" charset="0"/>
                          <a:cs typeface="Arial" pitchFamily="34" charset="0"/>
                        </a:rPr>
                        <a:t>.</a:t>
                      </a:r>
                    </a:p>
                    <a:p>
                      <a:pPr>
                        <a:buFont typeface="Arial" pitchFamily="34" charset="0"/>
                        <a:buChar char="•"/>
                      </a:pPr>
                      <a:r>
                        <a:rPr lang="en-ZA" sz="1200" dirty="0" smtClean="0">
                          <a:latin typeface="Arial" pitchFamily="34" charset="0"/>
                          <a:cs typeface="Arial" pitchFamily="34" charset="0"/>
                        </a:rPr>
                        <a:t>Bakgatla-Ba-Kgafela</a:t>
                      </a:r>
                      <a:r>
                        <a:rPr lang="en-ZA" sz="1200" baseline="0" dirty="0" smtClean="0">
                          <a:latin typeface="Arial" pitchFamily="34" charset="0"/>
                          <a:cs typeface="Arial" pitchFamily="34" charset="0"/>
                        </a:rPr>
                        <a:t> Traditional Authority hosts the IKSDC.</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ZA" sz="1200" dirty="0" smtClean="0">
                          <a:latin typeface="Arial" pitchFamily="34" charset="0"/>
                          <a:cs typeface="Arial" pitchFamily="34" charset="0"/>
                        </a:rPr>
                        <a:t>University of Free</a:t>
                      </a:r>
                      <a:r>
                        <a:rPr lang="en-ZA" sz="1200" baseline="0" dirty="0" smtClean="0">
                          <a:latin typeface="Arial" pitchFamily="34" charset="0"/>
                          <a:cs typeface="Arial" pitchFamily="34" charset="0"/>
                        </a:rPr>
                        <a:t> State- hosts the Free State IKSDC. </a:t>
                      </a:r>
                      <a:endParaRPr lang="en-GB" sz="1200" dirty="0" smtClean="0">
                        <a:latin typeface="Arial" pitchFamily="34" charset="0"/>
                        <a:cs typeface="Arial" pitchFamily="34" charset="0"/>
                      </a:endParaRPr>
                    </a:p>
                    <a:p>
                      <a:pPr>
                        <a:buFont typeface="Arial" pitchFamily="34" charset="0"/>
                        <a:buChar char="•"/>
                      </a:pPr>
                      <a:r>
                        <a:rPr lang="en-ZA" sz="1200" dirty="0" smtClean="0">
                          <a:latin typeface="Arial" pitchFamily="34" charset="0"/>
                          <a:cs typeface="Arial" pitchFamily="34" charset="0"/>
                        </a:rPr>
                        <a:t>The University of Venda-  </a:t>
                      </a:r>
                      <a:r>
                        <a:rPr lang="en-ZA" sz="1200" u="none" baseline="0" dirty="0" smtClean="0">
                          <a:latin typeface="Arial" pitchFamily="34" charset="0"/>
                          <a:cs typeface="Arial" pitchFamily="34" charset="0"/>
                        </a:rPr>
                        <a:t>hosts the Limpopo  Institution.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ZA" sz="1200" dirty="0" smtClean="0">
                          <a:latin typeface="Arial" pitchFamily="34" charset="0"/>
                          <a:cs typeface="Arial" pitchFamily="34" charset="0"/>
                        </a:rPr>
                        <a:t>University of Zululand and University of KwaZulu-Natal -host</a:t>
                      </a:r>
                      <a:r>
                        <a:rPr lang="en-ZA" sz="1200" baseline="0" dirty="0" smtClean="0">
                          <a:latin typeface="Arial" pitchFamily="34" charset="0"/>
                          <a:cs typeface="Arial" pitchFamily="34" charset="0"/>
                        </a:rPr>
                        <a:t>s the two IKSDCs at KZN.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ZA" sz="1200" baseline="0" dirty="0" smtClean="0">
                          <a:latin typeface="Arial" pitchFamily="34" charset="0"/>
                          <a:cs typeface="Arial" pitchFamily="34" charset="0"/>
                        </a:rPr>
                        <a:t>.</a:t>
                      </a:r>
                      <a:r>
                        <a:rPr lang="en-ZA" sz="1200" dirty="0" smtClean="0">
                          <a:latin typeface="Arial" pitchFamily="34" charset="0"/>
                          <a:cs typeface="Arial" pitchFamily="34" charset="0"/>
                        </a:rPr>
                        <a:t> The South</a:t>
                      </a:r>
                      <a:r>
                        <a:rPr lang="en-ZA" sz="1200" baseline="0" dirty="0" smtClean="0">
                          <a:latin typeface="Arial" pitchFamily="34" charset="0"/>
                          <a:cs typeface="Arial" pitchFamily="34" charset="0"/>
                        </a:rPr>
                        <a:t> African San Institute- hosts the Northern Cape IKSDC.</a:t>
                      </a:r>
                      <a:endParaRPr lang="en-GB" sz="12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ZA" sz="1200" dirty="0" smtClean="0">
                          <a:latin typeface="Arial" pitchFamily="34" charset="0"/>
                          <a:cs typeface="Arial" pitchFamily="34" charset="0"/>
                        </a:rPr>
                        <a:t>The Resonance Bazaar-</a:t>
                      </a:r>
                      <a:r>
                        <a:rPr lang="en-ZA" sz="1200" baseline="0" dirty="0" smtClean="0">
                          <a:latin typeface="Arial" pitchFamily="34" charset="0"/>
                          <a:cs typeface="Arial" pitchFamily="34" charset="0"/>
                        </a:rPr>
                        <a:t> hosts the Western Cape IKSDC.</a:t>
                      </a:r>
                      <a:endParaRPr lang="en-GB" sz="1200" dirty="0" smtClean="0">
                        <a:latin typeface="Arial" pitchFamily="34" charset="0"/>
                        <a:cs typeface="Arial"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nvGraphicFramePr>
        <p:xfrm>
          <a:off x="0" y="0"/>
          <a:ext cx="9144000" cy="5897880"/>
        </p:xfrm>
        <a:graphic>
          <a:graphicData uri="http://schemas.openxmlformats.org/drawingml/2006/table">
            <a:tbl>
              <a:tblPr firstRow="1" bandRow="1">
                <a:tableStyleId>{5C22544A-7EE6-4342-B048-85BDC9FD1C3A}</a:tableStyleId>
              </a:tblPr>
              <a:tblGrid>
                <a:gridCol w="1752601"/>
                <a:gridCol w="2286000"/>
                <a:gridCol w="5105399"/>
              </a:tblGrid>
              <a:tr h="761017">
                <a:tc>
                  <a:txBody>
                    <a:bodyPr/>
                    <a:lstStyle/>
                    <a:p>
                      <a:r>
                        <a:rPr lang="en-US" sz="1400" dirty="0" smtClean="0">
                          <a:latin typeface="Arial" pitchFamily="34" charset="0"/>
                          <a:cs typeface="Arial" pitchFamily="34" charset="0"/>
                        </a:rPr>
                        <a:t>Name of the Province</a:t>
                      </a:r>
                    </a:p>
                    <a:p>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Name</a:t>
                      </a:r>
                      <a:r>
                        <a:rPr lang="en-US" sz="1400" baseline="0" dirty="0" smtClean="0">
                          <a:latin typeface="Arial" pitchFamily="34" charset="0"/>
                          <a:cs typeface="Arial" pitchFamily="34" charset="0"/>
                        </a:rPr>
                        <a:t> of the Project</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Project in brief</a:t>
                      </a:r>
                      <a:endParaRPr lang="en-GB" sz="1400" dirty="0">
                        <a:latin typeface="Arial" pitchFamily="34" charset="0"/>
                        <a:cs typeface="Arial" pitchFamily="34" charset="0"/>
                      </a:endParaRPr>
                    </a:p>
                  </a:txBody>
                  <a:tcPr/>
                </a:tc>
              </a:tr>
              <a:tr h="3139194">
                <a:tc>
                  <a:txBody>
                    <a:bodyPr/>
                    <a:lstStyle/>
                    <a:p>
                      <a:r>
                        <a:rPr lang="en-GB" sz="1200" dirty="0" smtClean="0">
                          <a:latin typeface="Arial" pitchFamily="34" charset="0"/>
                          <a:cs typeface="Arial" pitchFamily="34" charset="0"/>
                        </a:rPr>
                        <a:t>Mpumalanga</a:t>
                      </a:r>
                    </a:p>
                    <a:p>
                      <a:r>
                        <a:rPr lang="en-GB" sz="1200" dirty="0" smtClean="0">
                          <a:latin typeface="Arial" pitchFamily="34" charset="0"/>
                          <a:cs typeface="Arial" pitchFamily="34" charset="0"/>
                        </a:rPr>
                        <a:t>Limpopo</a:t>
                      </a:r>
                    </a:p>
                    <a:p>
                      <a:r>
                        <a:rPr lang="en-GB" sz="1200" dirty="0" smtClean="0">
                          <a:latin typeface="Arial" pitchFamily="34" charset="0"/>
                          <a:cs typeface="Arial" pitchFamily="34" charset="0"/>
                        </a:rPr>
                        <a:t>Northern</a:t>
                      </a:r>
                      <a:r>
                        <a:rPr lang="en-GB" sz="1200" baseline="0" dirty="0" smtClean="0">
                          <a:latin typeface="Arial" pitchFamily="34" charset="0"/>
                          <a:cs typeface="Arial" pitchFamily="34" charset="0"/>
                        </a:rPr>
                        <a:t> Cape</a:t>
                      </a:r>
                      <a:endParaRPr lang="en-GB"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Broadband</a:t>
                      </a:r>
                      <a:r>
                        <a:rPr lang="en-US" sz="1200" baseline="0" dirty="0" smtClean="0">
                          <a:latin typeface="Arial" pitchFamily="34" charset="0"/>
                          <a:cs typeface="Arial" pitchFamily="34" charset="0"/>
                        </a:rPr>
                        <a:t> For All (BB4All) Initiative.</a:t>
                      </a:r>
                      <a:endParaRPr lang="en-GB"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dk1"/>
                          </a:solidFill>
                          <a:latin typeface="Arial" pitchFamily="34" charset="0"/>
                          <a:ea typeface="+mn-ea"/>
                          <a:cs typeface="Arial" pitchFamily="34" charset="0"/>
                        </a:rPr>
                        <a:t>The objective of the project is to offer broadband access to rural communities in an </a:t>
                      </a:r>
                      <a:r>
                        <a:rPr lang="en-GB" sz="1200" i="1" kern="1200" dirty="0" smtClean="0">
                          <a:solidFill>
                            <a:schemeClr val="dk1"/>
                          </a:solidFill>
                          <a:latin typeface="Arial" pitchFamily="34" charset="0"/>
                          <a:ea typeface="+mn-ea"/>
                          <a:cs typeface="Arial" pitchFamily="34" charset="0"/>
                        </a:rPr>
                        <a:t>affordable and sustainable</a:t>
                      </a:r>
                      <a:r>
                        <a:rPr lang="en-GB" sz="1200" kern="1200" dirty="0" smtClean="0">
                          <a:solidFill>
                            <a:schemeClr val="dk1"/>
                          </a:solidFill>
                          <a:latin typeface="Arial" pitchFamily="34" charset="0"/>
                          <a:ea typeface="+mn-ea"/>
                          <a:cs typeface="Arial" pitchFamily="34" charset="0"/>
                        </a:rPr>
                        <a:t> manner.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dk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dk1"/>
                          </a:solidFill>
                          <a:latin typeface="Arial" pitchFamily="34" charset="0"/>
                          <a:ea typeface="+mn-ea"/>
                          <a:cs typeface="Arial" pitchFamily="34" charset="0"/>
                        </a:rPr>
                        <a:t>The project has two components:</a:t>
                      </a: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GB" sz="1200" kern="1200" dirty="0" smtClean="0">
                          <a:solidFill>
                            <a:schemeClr val="dk1"/>
                          </a:solidFill>
                          <a:latin typeface="Arial" pitchFamily="34" charset="0"/>
                          <a:ea typeface="+mn-ea"/>
                          <a:cs typeface="Arial" pitchFamily="34" charset="0"/>
                        </a:rPr>
                        <a:t>The wireless mesh technology, and</a:t>
                      </a: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GB" sz="1200" kern="1200" dirty="0" smtClean="0">
                          <a:solidFill>
                            <a:schemeClr val="dk1"/>
                          </a:solidFill>
                          <a:latin typeface="Arial" pitchFamily="34" charset="0"/>
                          <a:ea typeface="+mn-ea"/>
                          <a:cs typeface="Arial" pitchFamily="34" charset="0"/>
                        </a:rPr>
                        <a:t>The village operator model.</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kern="1200" dirty="0" smtClean="0">
                        <a:solidFill>
                          <a:schemeClr val="dk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dk1"/>
                          </a:solidFill>
                          <a:latin typeface="Arial" pitchFamily="34" charset="0"/>
                          <a:ea typeface="+mn-ea"/>
                          <a:cs typeface="Arial" pitchFamily="34" charset="0"/>
                        </a:rPr>
                        <a:t>The DST, with the  support from CSIR, implemented large scale demonstrator pilots of wireless mesh network in :</a:t>
                      </a: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GB" sz="1200" kern="1200" dirty="0" smtClean="0">
                          <a:solidFill>
                            <a:schemeClr val="dk1"/>
                          </a:solidFill>
                          <a:latin typeface="Arial" pitchFamily="34" charset="0"/>
                          <a:ea typeface="+mn-ea"/>
                          <a:cs typeface="Arial" pitchFamily="34" charset="0"/>
                        </a:rPr>
                        <a:t>  Mpumalanga and Limpopo</a:t>
                      </a:r>
                      <a:r>
                        <a:rPr lang="en-GB" sz="1200" kern="1200" baseline="0" dirty="0" smtClean="0">
                          <a:solidFill>
                            <a:schemeClr val="dk1"/>
                          </a:solidFill>
                          <a:latin typeface="Arial" pitchFamily="34" charset="0"/>
                          <a:ea typeface="+mn-ea"/>
                          <a:cs typeface="Arial" pitchFamily="34" charset="0"/>
                        </a:rPr>
                        <a:t>.</a:t>
                      </a:r>
                      <a:endParaRPr lang="en-GB" sz="1200" kern="1200" dirty="0" smtClean="0">
                        <a:solidFill>
                          <a:schemeClr val="dk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GB" sz="1200" kern="1200" dirty="0" smtClean="0">
                          <a:solidFill>
                            <a:schemeClr val="dk1"/>
                          </a:solidFill>
                          <a:latin typeface="Arial" pitchFamily="34" charset="0"/>
                          <a:ea typeface="+mn-ea"/>
                          <a:cs typeface="Arial" pitchFamily="34" charset="0"/>
                        </a:rPr>
                        <a:t> JT </a:t>
                      </a:r>
                      <a:r>
                        <a:rPr lang="en-GB" sz="1200" kern="1200" dirty="0" err="1" smtClean="0">
                          <a:solidFill>
                            <a:schemeClr val="dk1"/>
                          </a:solidFill>
                          <a:latin typeface="Arial" pitchFamily="34" charset="0"/>
                          <a:ea typeface="+mn-ea"/>
                          <a:cs typeface="Arial" pitchFamily="34" charset="0"/>
                        </a:rPr>
                        <a:t>Gaetsewe</a:t>
                      </a:r>
                      <a:r>
                        <a:rPr lang="en-GB" sz="1200" kern="1200" dirty="0" smtClean="0">
                          <a:solidFill>
                            <a:schemeClr val="dk1"/>
                          </a:solidFill>
                          <a:latin typeface="Arial" pitchFamily="34" charset="0"/>
                          <a:ea typeface="+mn-ea"/>
                          <a:cs typeface="Arial" pitchFamily="34" charset="0"/>
                        </a:rPr>
                        <a:t> District of Northern Cape.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dk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dk1"/>
                          </a:solidFill>
                          <a:latin typeface="Arial" pitchFamily="34" charset="0"/>
                          <a:ea typeface="+mn-ea"/>
                          <a:cs typeface="Arial" pitchFamily="34" charset="0"/>
                        </a:rPr>
                        <a:t>e.g. The Nkangal</a:t>
                      </a:r>
                      <a:r>
                        <a:rPr lang="en-GB" sz="1200" kern="1200" baseline="0" dirty="0" smtClean="0">
                          <a:solidFill>
                            <a:schemeClr val="dk1"/>
                          </a:solidFill>
                          <a:latin typeface="Arial" pitchFamily="34" charset="0"/>
                          <a:ea typeface="+mn-ea"/>
                          <a:cs typeface="Arial" pitchFamily="34" charset="0"/>
                        </a:rPr>
                        <a:t>a District </a:t>
                      </a:r>
                      <a:r>
                        <a:rPr lang="en-GB" sz="1200" kern="1200" dirty="0" smtClean="0">
                          <a:solidFill>
                            <a:schemeClr val="dk1"/>
                          </a:solidFill>
                          <a:latin typeface="Arial" pitchFamily="34" charset="0"/>
                          <a:ea typeface="+mn-ea"/>
                          <a:cs typeface="Arial" pitchFamily="34" charset="0"/>
                        </a:rPr>
                        <a:t> component connected 200 schools and education district offices operating under </a:t>
                      </a:r>
                      <a:r>
                        <a:rPr lang="en-GB" sz="1200" kern="1200" dirty="0" err="1" smtClean="0">
                          <a:solidFill>
                            <a:schemeClr val="dk1"/>
                          </a:solidFill>
                          <a:latin typeface="Arial" pitchFamily="34" charset="0"/>
                          <a:ea typeface="+mn-ea"/>
                          <a:cs typeface="Arial" pitchFamily="34" charset="0"/>
                        </a:rPr>
                        <a:t>Embizo</a:t>
                      </a:r>
                      <a:r>
                        <a:rPr lang="en-GB" sz="1200" kern="1200" dirty="0" smtClean="0">
                          <a:solidFill>
                            <a:schemeClr val="dk1"/>
                          </a:solidFill>
                          <a:latin typeface="Arial" pitchFamily="34" charset="0"/>
                          <a:ea typeface="+mn-ea"/>
                          <a:cs typeface="Arial" pitchFamily="34" charset="0"/>
                        </a:rPr>
                        <a:t> (Pty) Ltd – a black owned SMME and  15 Village Operators.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dk1"/>
                        </a:solidFill>
                        <a:latin typeface="Arial" pitchFamily="34" charset="0"/>
                        <a:ea typeface="+mn-ea"/>
                        <a:cs typeface="Arial" pitchFamily="34" charset="0"/>
                      </a:endParaRPr>
                    </a:p>
                  </a:txBody>
                  <a:tcPr/>
                </a:tc>
              </a:tr>
              <a:tr h="1997669">
                <a:tc>
                  <a:txBody>
                    <a:bodyPr/>
                    <a:lstStyle/>
                    <a:p>
                      <a:r>
                        <a:rPr lang="en-GB" sz="1200" dirty="0" smtClean="0">
                          <a:latin typeface="Arial" pitchFamily="34" charset="0"/>
                          <a:cs typeface="Arial" pitchFamily="34" charset="0"/>
                        </a:rPr>
                        <a:t>Mpumalanga/Limpopo/Northern</a:t>
                      </a:r>
                      <a:r>
                        <a:rPr lang="en-GB" sz="1200" baseline="0" dirty="0" smtClean="0">
                          <a:latin typeface="Arial" pitchFamily="34" charset="0"/>
                          <a:cs typeface="Arial" pitchFamily="34" charset="0"/>
                        </a:rPr>
                        <a:t> Cape.</a:t>
                      </a:r>
                      <a:endParaRPr lang="en-GB"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Broadband</a:t>
                      </a:r>
                      <a:r>
                        <a:rPr lang="en-US" sz="1200" baseline="0" dirty="0" smtClean="0">
                          <a:latin typeface="Arial" pitchFamily="34" charset="0"/>
                          <a:cs typeface="Arial" pitchFamily="34" charset="0"/>
                        </a:rPr>
                        <a:t> For All (BB4All) Initiative.</a:t>
                      </a:r>
                      <a:endParaRPr lang="en-GB"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GB" sz="1200" kern="1200" dirty="0" smtClean="0">
                          <a:solidFill>
                            <a:schemeClr val="dk1"/>
                          </a:solidFill>
                          <a:latin typeface="Arial" pitchFamily="34" charset="0"/>
                          <a:ea typeface="+mn-ea"/>
                          <a:cs typeface="Arial" pitchFamily="34" charset="0"/>
                        </a:rPr>
                        <a:t>The Northern Cape network has connected 55 schools and district offices. </a:t>
                      </a: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GB" sz="1200" kern="1200" dirty="0" smtClean="0">
                        <a:solidFill>
                          <a:schemeClr val="dk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GB" sz="1200" kern="1200" dirty="0" smtClean="0">
                          <a:solidFill>
                            <a:schemeClr val="dk1"/>
                          </a:solidFill>
                          <a:latin typeface="Arial" pitchFamily="34" charset="0"/>
                          <a:ea typeface="+mn-ea"/>
                          <a:cs typeface="Arial" pitchFamily="34" charset="0"/>
                        </a:rPr>
                        <a:t>The mining companies are also supporting the operational costs of the network for the next three years.  </a:t>
                      </a: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GB" sz="1200" kern="1200" dirty="0" smtClean="0">
                        <a:solidFill>
                          <a:schemeClr val="dk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GB" sz="1200" kern="1200" dirty="0" smtClean="0">
                          <a:solidFill>
                            <a:schemeClr val="dk1"/>
                          </a:solidFill>
                          <a:latin typeface="Arial" pitchFamily="34" charset="0"/>
                          <a:ea typeface="+mn-ea"/>
                          <a:cs typeface="Arial" pitchFamily="34" charset="0"/>
                        </a:rPr>
                        <a:t>The network is operated and supported by Redline (Pty) Ltd.   </a:t>
                      </a: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GB" sz="1200" kern="1200" dirty="0" smtClean="0">
                        <a:solidFill>
                          <a:schemeClr val="dk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GB" sz="1200" kern="1200" dirty="0" smtClean="0">
                          <a:solidFill>
                            <a:schemeClr val="dk1"/>
                          </a:solidFill>
                          <a:latin typeface="Arial" pitchFamily="34" charset="0"/>
                          <a:ea typeface="+mn-ea"/>
                          <a:cs typeface="Arial" pitchFamily="34" charset="0"/>
                        </a:rPr>
                        <a:t> </a:t>
                      </a: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GB" sz="1200" kern="1200" dirty="0" smtClean="0">
                        <a:solidFill>
                          <a:schemeClr val="dk1"/>
                        </a:solidFill>
                        <a:latin typeface="Arial" pitchFamily="34" charset="0"/>
                        <a:ea typeface="+mn-ea"/>
                        <a:cs typeface="Arial"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nvGraphicFramePr>
        <p:xfrm>
          <a:off x="1" y="1"/>
          <a:ext cx="9143999" cy="5830896"/>
        </p:xfrm>
        <a:graphic>
          <a:graphicData uri="http://schemas.openxmlformats.org/drawingml/2006/table">
            <a:tbl>
              <a:tblPr firstRow="1" bandRow="1">
                <a:tableStyleId>{5C22544A-7EE6-4342-B048-85BDC9FD1C3A}</a:tableStyleId>
              </a:tblPr>
              <a:tblGrid>
                <a:gridCol w="2000231"/>
                <a:gridCol w="1714512"/>
                <a:gridCol w="5429256"/>
              </a:tblGrid>
              <a:tr h="495036">
                <a:tc>
                  <a:txBody>
                    <a:bodyPr/>
                    <a:lstStyle/>
                    <a:p>
                      <a:r>
                        <a:rPr lang="en-US" sz="1400" dirty="0" smtClean="0">
                          <a:latin typeface="Arial" pitchFamily="34" charset="0"/>
                          <a:cs typeface="Arial" pitchFamily="34" charset="0"/>
                        </a:rPr>
                        <a:t>Name of the Province</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Name</a:t>
                      </a:r>
                      <a:r>
                        <a:rPr lang="en-US" sz="1400" baseline="0" dirty="0" smtClean="0">
                          <a:latin typeface="Arial" pitchFamily="34" charset="0"/>
                          <a:cs typeface="Arial" pitchFamily="34" charset="0"/>
                        </a:rPr>
                        <a:t> of the Project</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Project in brief</a:t>
                      </a:r>
                      <a:endParaRPr lang="en-GB" sz="1400" dirty="0">
                        <a:latin typeface="Arial" pitchFamily="34" charset="0"/>
                        <a:cs typeface="Arial" pitchFamily="34" charset="0"/>
                      </a:endParaRPr>
                    </a:p>
                  </a:txBody>
                  <a:tcPr/>
                </a:tc>
              </a:tr>
              <a:tr h="1659827">
                <a:tc>
                  <a:txBody>
                    <a:bodyPr/>
                    <a:lstStyle/>
                    <a:p>
                      <a:r>
                        <a:rPr lang="en-US" sz="1200" dirty="0" smtClean="0">
                          <a:latin typeface="Arial" pitchFamily="34" charset="0"/>
                          <a:cs typeface="Arial" pitchFamily="34" charset="0"/>
                        </a:rPr>
                        <a:t>Gauteng</a:t>
                      </a:r>
                      <a:endParaRPr lang="en-GB"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mLab</a:t>
                      </a:r>
                      <a:r>
                        <a:rPr lang="en-US" sz="1200" baseline="0" dirty="0" smtClean="0">
                          <a:latin typeface="Arial" pitchFamily="34" charset="0"/>
                          <a:cs typeface="Arial" pitchFamily="34" charset="0"/>
                        </a:rPr>
                        <a:t> Southern Africa (SA)</a:t>
                      </a:r>
                      <a:endParaRPr lang="en-GB"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b="1" dirty="0" err="1" smtClean="0">
                          <a:latin typeface="Arial" pitchFamily="34" charset="0"/>
                          <a:cs typeface="Arial" pitchFamily="34" charset="0"/>
                        </a:rPr>
                        <a:t>MLab</a:t>
                      </a:r>
                      <a:r>
                        <a:rPr lang="en-US" sz="1200" b="1" dirty="0" smtClean="0">
                          <a:latin typeface="Arial" pitchFamily="34" charset="0"/>
                          <a:cs typeface="Arial" pitchFamily="34" charset="0"/>
                        </a:rPr>
                        <a:t> Southern Africa</a:t>
                      </a:r>
                      <a:r>
                        <a:rPr lang="en-US" sz="1200" b="1" baseline="0" dirty="0" smtClean="0">
                          <a:latin typeface="Arial" pitchFamily="34" charset="0"/>
                          <a:cs typeface="Arial" pitchFamily="34" charset="0"/>
                        </a:rPr>
                        <a:t> </a:t>
                      </a:r>
                      <a:r>
                        <a:rPr lang="en-US" sz="1200" b="0" baseline="0" dirty="0" smtClean="0">
                          <a:latin typeface="Arial" pitchFamily="34" charset="0"/>
                          <a:cs typeface="Arial" pitchFamily="34" charset="0"/>
                        </a:rPr>
                        <a:t>based in Pretoria </a:t>
                      </a:r>
                      <a:r>
                        <a:rPr lang="en-US" sz="1200" dirty="0" smtClean="0">
                          <a:latin typeface="Arial" pitchFamily="34" charset="0"/>
                          <a:cs typeface="Arial" pitchFamily="34" charset="0"/>
                        </a:rPr>
                        <a:t>was established as part of a collaboration between the World Bank </a:t>
                      </a:r>
                      <a:r>
                        <a:rPr lang="en-US" sz="1200" dirty="0" err="1" smtClean="0">
                          <a:latin typeface="Arial" pitchFamily="34" charset="0"/>
                          <a:cs typeface="Arial" pitchFamily="34" charset="0"/>
                        </a:rPr>
                        <a:t>InfoDev</a:t>
                      </a:r>
                      <a:r>
                        <a:rPr lang="en-US" sz="1200" dirty="0" smtClean="0">
                          <a:latin typeface="Arial" pitchFamily="34" charset="0"/>
                          <a:cs typeface="Arial" pitchFamily="34" charset="0"/>
                        </a:rPr>
                        <a:t>, The Ministry of Foreign Affairs of Finland, the Department of Science &amp; Technology and the Innovation Hub. </a:t>
                      </a: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sz="12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dirty="0" smtClean="0">
                          <a:latin typeface="Arial" pitchFamily="34" charset="0"/>
                          <a:cs typeface="Arial" pitchFamily="34" charset="0"/>
                        </a:rPr>
                        <a:t>The </a:t>
                      </a:r>
                      <a:r>
                        <a:rPr lang="en-US" sz="1200" dirty="0" err="1" smtClean="0">
                          <a:latin typeface="Arial" pitchFamily="34" charset="0"/>
                          <a:cs typeface="Arial" pitchFamily="34" charset="0"/>
                        </a:rPr>
                        <a:t>mLab</a:t>
                      </a:r>
                      <a:r>
                        <a:rPr lang="en-US" sz="1200" dirty="0" smtClean="0">
                          <a:latin typeface="Arial" pitchFamily="34" charset="0"/>
                          <a:cs typeface="Arial" pitchFamily="34" charset="0"/>
                        </a:rPr>
                        <a:t> is one of the DST programmes at the core of the implementation of the </a:t>
                      </a:r>
                      <a:r>
                        <a:rPr lang="en-US" sz="1200" b="1" dirty="0" smtClean="0">
                          <a:latin typeface="Arial" pitchFamily="34" charset="0"/>
                          <a:cs typeface="Arial" pitchFamily="34" charset="0"/>
                        </a:rPr>
                        <a:t>ICT RDI Roadmap </a:t>
                      </a:r>
                      <a:r>
                        <a:rPr lang="en-US" sz="1200" dirty="0" smtClean="0">
                          <a:latin typeface="Arial" pitchFamily="34" charset="0"/>
                          <a:cs typeface="Arial" pitchFamily="34" charset="0"/>
                        </a:rPr>
                        <a:t>with the vision of developing a globally competitive mobile innovation ecosystem and hence achieving </a:t>
                      </a:r>
                      <a:r>
                        <a:rPr lang="en-US" sz="1200" b="1" dirty="0" smtClean="0">
                          <a:latin typeface="Arial" pitchFamily="34" charset="0"/>
                          <a:cs typeface="Arial" pitchFamily="34" charset="0"/>
                        </a:rPr>
                        <a:t>Digital Advantage for South Africa.</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b="1" dirty="0" smtClean="0">
                        <a:latin typeface="Arial" pitchFamily="34" charset="0"/>
                        <a:cs typeface="Arial" pitchFamily="34" charset="0"/>
                      </a:endParaRPr>
                    </a:p>
                  </a:txBody>
                  <a:tcPr/>
                </a:tc>
              </a:tr>
              <a:tr h="16551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Gauteng</a:t>
                      </a:r>
                      <a:endParaRPr lang="en-GB" sz="1200" dirty="0" smtClean="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latin typeface="Arial" pitchFamily="34" charset="0"/>
                          <a:cs typeface="Arial" pitchFamily="34" charset="0"/>
                        </a:rPr>
                        <a:t>mLab</a:t>
                      </a:r>
                      <a:r>
                        <a:rPr lang="en-US" sz="1200" baseline="0" dirty="0" smtClean="0">
                          <a:latin typeface="Arial" pitchFamily="34" charset="0"/>
                          <a:cs typeface="Arial" pitchFamily="34" charset="0"/>
                        </a:rPr>
                        <a:t> Southern Africa (SA).</a:t>
                      </a:r>
                      <a:endParaRPr lang="en-GB" sz="1200" dirty="0" smtClean="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Successful startups that graduated in 2014: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dirty="0" smtClean="0">
                          <a:latin typeface="Arial" pitchFamily="34" charset="0"/>
                          <a:cs typeface="Arial" pitchFamily="34" charset="0"/>
                        </a:rPr>
                        <a:t> </a:t>
                      </a:r>
                      <a:r>
                        <a:rPr lang="en-US" sz="1200" b="1" dirty="0" err="1" smtClean="0">
                          <a:latin typeface="Arial" pitchFamily="34" charset="0"/>
                          <a:cs typeface="Arial" pitchFamily="34" charset="0"/>
                        </a:rPr>
                        <a:t>GoMetro</a:t>
                      </a:r>
                      <a:r>
                        <a:rPr lang="en-US" sz="1200" dirty="0" smtClean="0">
                          <a:latin typeface="Arial" pitchFamily="34" charset="0"/>
                          <a:cs typeface="Arial" pitchFamily="34" charset="0"/>
                        </a:rPr>
                        <a:t> (Adopted by Passenger</a:t>
                      </a:r>
                      <a:r>
                        <a:rPr lang="en-US" sz="1200" baseline="0" dirty="0" smtClean="0">
                          <a:latin typeface="Arial" pitchFamily="34" charset="0"/>
                          <a:cs typeface="Arial" pitchFamily="34" charset="0"/>
                        </a:rPr>
                        <a:t> Rail Agency of South </a:t>
                      </a:r>
                      <a:r>
                        <a:rPr lang="en-US" sz="1200" dirty="0" smtClean="0">
                          <a:latin typeface="Arial" pitchFamily="34" charset="0"/>
                          <a:cs typeface="Arial" pitchFamily="34" charset="0"/>
                        </a:rPr>
                        <a:t>A </a:t>
                      </a:r>
                      <a:r>
                        <a:rPr lang="en-US" sz="1200" dirty="0" err="1" smtClean="0">
                          <a:latin typeface="Arial" pitchFamily="34" charset="0"/>
                          <a:cs typeface="Arial" pitchFamily="34" charset="0"/>
                        </a:rPr>
                        <a:t>rica</a:t>
                      </a:r>
                      <a:r>
                        <a:rPr lang="en-US" sz="1200" baseline="0" dirty="0" smtClean="0">
                          <a:latin typeface="Arial" pitchFamily="34" charset="0"/>
                          <a:cs typeface="Arial" pitchFamily="34" charset="0"/>
                        </a:rPr>
                        <a:t> </a:t>
                      </a:r>
                      <a:r>
                        <a:rPr lang="en-US" sz="1200" dirty="0" smtClean="0">
                          <a:latin typeface="Arial" pitchFamily="34" charset="0"/>
                          <a:cs typeface="Arial" pitchFamily="34" charset="0"/>
                        </a:rPr>
                        <a:t>for Metrorail &amp; Gauteng Roads &amp; Transport), </a:t>
                      </a: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b="1" dirty="0" err="1" smtClean="0">
                          <a:latin typeface="Arial" pitchFamily="34" charset="0"/>
                          <a:cs typeface="Arial" pitchFamily="34" charset="0"/>
                        </a:rPr>
                        <a:t>AftaRobot</a:t>
                      </a:r>
                      <a:r>
                        <a:rPr lang="en-US" sz="1200" dirty="0" smtClean="0">
                          <a:latin typeface="Arial" pitchFamily="34" charset="0"/>
                          <a:cs typeface="Arial" pitchFamily="34" charset="0"/>
                        </a:rPr>
                        <a:t> (Adopted by the Alexandra</a:t>
                      </a:r>
                      <a:r>
                        <a:rPr lang="en-US" sz="1200" baseline="0" dirty="0" smtClean="0">
                          <a:latin typeface="Arial" pitchFamily="34" charset="0"/>
                          <a:cs typeface="Arial" pitchFamily="34" charset="0"/>
                        </a:rPr>
                        <a:t> </a:t>
                      </a:r>
                      <a:r>
                        <a:rPr lang="en-US" sz="1200" dirty="0" err="1" smtClean="0">
                          <a:latin typeface="Arial" pitchFamily="34" charset="0"/>
                          <a:cs typeface="Arial" pitchFamily="34" charset="0"/>
                        </a:rPr>
                        <a:t>Midrand</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Sandton</a:t>
                      </a:r>
                      <a:r>
                        <a:rPr lang="en-US" sz="1200" baseline="0" dirty="0" smtClean="0">
                          <a:latin typeface="Arial" pitchFamily="34" charset="0"/>
                          <a:cs typeface="Arial" pitchFamily="34" charset="0"/>
                        </a:rPr>
                        <a:t> </a:t>
                      </a:r>
                      <a:r>
                        <a:rPr lang="en-US" sz="1200" dirty="0" smtClean="0">
                          <a:latin typeface="Arial" pitchFamily="34" charset="0"/>
                          <a:cs typeface="Arial" pitchFamily="34" charset="0"/>
                        </a:rPr>
                        <a:t>Taxi Association and supported by a  multinational Telco),  and</a:t>
                      </a:r>
                    </a:p>
                    <a:p>
                      <a:pPr marL="0" marR="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n-US" sz="1200" b="1" dirty="0" err="1" smtClean="0">
                          <a:latin typeface="Arial" pitchFamily="34" charset="0"/>
                          <a:cs typeface="Arial" pitchFamily="34" charset="0"/>
                        </a:rPr>
                        <a:t>Afroes</a:t>
                      </a:r>
                      <a:r>
                        <a:rPr lang="en-US" sz="1200" dirty="0" smtClean="0">
                          <a:latin typeface="Arial" pitchFamily="34" charset="0"/>
                          <a:cs typeface="Arial" pitchFamily="34" charset="0"/>
                        </a:rPr>
                        <a:t> (Rockefeller grant to develop Social Impact games in South Africa, Kenya and Nigeria), </a:t>
                      </a:r>
                      <a:r>
                        <a:rPr lang="en-US" sz="1200" b="1" dirty="0" smtClean="0">
                          <a:latin typeface="Arial" pitchFamily="34" charset="0"/>
                          <a:cs typeface="Arial" pitchFamily="34" charset="0"/>
                        </a:rPr>
                        <a:t>Tour2.0</a:t>
                      </a:r>
                      <a:r>
                        <a:rPr lang="en-US" sz="1200" dirty="0" smtClean="0">
                          <a:latin typeface="Arial" pitchFamily="34" charset="0"/>
                          <a:cs typeface="Arial" pitchFamily="34" charset="0"/>
                        </a:rPr>
                        <a:t> (Community tourism).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Arial" pitchFamily="34" charset="0"/>
                          <a:cs typeface="Arial" pitchFamily="34" charset="0"/>
                          <a:hlinkClick r:id="rId2"/>
                        </a:rPr>
                        <a:t>www.mlab.co.za</a:t>
                      </a:r>
                      <a:r>
                        <a:rPr lang="en-US" sz="1200" b="0" dirty="0" smtClean="0">
                          <a:latin typeface="Arial"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latin typeface="Arial" pitchFamily="34" charset="0"/>
                        <a:cs typeface="Arial" pitchFamily="34" charset="0"/>
                      </a:endParaRPr>
                    </a:p>
                  </a:txBody>
                  <a:tcPr/>
                </a:tc>
              </a:tr>
              <a:tr h="1655136">
                <a:tc>
                  <a:txBody>
                    <a:bodyPr/>
                    <a:lstStyle/>
                    <a:p>
                      <a:r>
                        <a:rPr lang="en-US" sz="1200" dirty="0" smtClean="0">
                          <a:latin typeface="Arial" pitchFamily="34" charset="0"/>
                          <a:cs typeface="Arial" pitchFamily="34" charset="0"/>
                        </a:rPr>
                        <a:t>Eastern</a:t>
                      </a:r>
                      <a:r>
                        <a:rPr lang="en-US" sz="1200" baseline="0" dirty="0" smtClean="0">
                          <a:latin typeface="Arial" pitchFamily="34" charset="0"/>
                          <a:cs typeface="Arial" pitchFamily="34" charset="0"/>
                        </a:rPr>
                        <a:t> Cape</a:t>
                      </a:r>
                      <a:endParaRPr lang="en-GB"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Nelson Mandela</a:t>
                      </a:r>
                      <a:r>
                        <a:rPr lang="en-US" sz="1200" baseline="0" dirty="0" smtClean="0">
                          <a:latin typeface="Arial" pitchFamily="34" charset="0"/>
                          <a:cs typeface="Arial" pitchFamily="34" charset="0"/>
                        </a:rPr>
                        <a:t> Bay </a:t>
                      </a:r>
                      <a:r>
                        <a:rPr lang="en-US" sz="1200" dirty="0" smtClean="0">
                          <a:latin typeface="Arial" pitchFamily="34" charset="0"/>
                          <a:cs typeface="Arial" pitchFamily="34" charset="0"/>
                        </a:rPr>
                        <a:t>Regional Innovation Forum</a:t>
                      </a:r>
                      <a:endParaRPr lang="en-GB"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 The Regional Innovation Forum (RIF) aims to stimulate, support and promote innovation in the Eastern Cape:</a:t>
                      </a:r>
                    </a:p>
                    <a:p>
                      <a:pPr>
                        <a:buFont typeface="Wingdings" pitchFamily="2" charset="2"/>
                        <a:buChar char="ü"/>
                      </a:pPr>
                      <a:r>
                        <a:rPr lang="en-US" sz="1200" dirty="0" smtClean="0">
                          <a:latin typeface="Arial" pitchFamily="34" charset="0"/>
                          <a:cs typeface="Arial" pitchFamily="34" charset="0"/>
                        </a:rPr>
                        <a:t>in the Nelson Mandela Bay / Cacadu District Municipality; and</a:t>
                      </a:r>
                    </a:p>
                    <a:p>
                      <a:pPr>
                        <a:buFont typeface="Wingdings" pitchFamily="2" charset="2"/>
                        <a:buNone/>
                      </a:pPr>
                      <a:endParaRPr lang="en-US" sz="1200" dirty="0" smtClean="0">
                        <a:latin typeface="Arial" pitchFamily="34" charset="0"/>
                        <a:cs typeface="Arial" pitchFamily="34" charset="0"/>
                      </a:endParaRPr>
                    </a:p>
                    <a:p>
                      <a:pPr>
                        <a:buFont typeface="Wingdings" pitchFamily="2" charset="2"/>
                        <a:buChar char="ü"/>
                      </a:pPr>
                      <a:r>
                        <a:rPr lang="en-US" sz="1200" dirty="0" smtClean="0">
                          <a:latin typeface="Arial" pitchFamily="34" charset="0"/>
                          <a:cs typeface="Arial" pitchFamily="34" charset="0"/>
                        </a:rPr>
                        <a:t>The RIF will work with Provincial Government to drive innovation activities in line with Provincial priorities. </a:t>
                      </a:r>
                    </a:p>
                    <a:p>
                      <a:r>
                        <a:rPr lang="en-US" sz="1200" dirty="0" smtClean="0">
                          <a:latin typeface="Arial" pitchFamily="34" charset="0"/>
                          <a:cs typeface="Arial" pitchFamily="34" charset="0"/>
                          <a:hlinkClick r:id=""/>
                        </a:rPr>
                        <a:t>www.innovationeasterncape.co.za</a:t>
                      </a:r>
                      <a:r>
                        <a:rPr lang="en-US" sz="1200" dirty="0" smtClean="0">
                          <a:latin typeface="Arial" pitchFamily="34" charset="0"/>
                          <a:cs typeface="Arial" pitchFamily="34" charset="0"/>
                        </a:rPr>
                        <a:t> </a:t>
                      </a:r>
                    </a:p>
                  </a:txBody>
                  <a:tcPr/>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381000" y="1219200"/>
            <a:ext cx="8305800" cy="4953000"/>
          </a:xfrm>
        </p:spPr>
        <p:txBody>
          <a:bodyPr/>
          <a:lstStyle/>
          <a:p>
            <a:pPr marL="400050" indent="-400050" defTabSz="114300" eaLnBrk="1" hangingPunct="1">
              <a:spcBef>
                <a:spcPts val="0"/>
              </a:spcBef>
              <a:buFont typeface="Arial" pitchFamily="34" charset="0"/>
              <a:buNone/>
              <a:tabLst>
                <a:tab pos="285750" algn="l"/>
              </a:tabLst>
              <a:defRPr/>
            </a:pPr>
            <a:endParaRPr lang="en-GB" sz="1800" dirty="0" smtClean="0">
              <a:latin typeface="Gill Sans MT" pitchFamily="34" charset="0"/>
              <a:cs typeface="Arial" pitchFamily="34" charset="0"/>
            </a:endParaRPr>
          </a:p>
          <a:p>
            <a:pPr marL="0" indent="0" algn="just" eaLnBrk="1" hangingPunct="1">
              <a:lnSpc>
                <a:spcPct val="170000"/>
              </a:lnSpc>
              <a:buFont typeface="Arial" pitchFamily="34" charset="0"/>
              <a:buNone/>
              <a:defRPr/>
            </a:pPr>
            <a:endParaRPr lang="en-GB" sz="1200" dirty="0" smtClean="0">
              <a:latin typeface="Gill Sans MT" pitchFamily="34" charset="0"/>
              <a:cs typeface="Arial" pitchFamily="34" charset="0"/>
            </a:endParaRPr>
          </a:p>
        </p:txBody>
      </p:sp>
      <p:sp>
        <p:nvSpPr>
          <p:cNvPr id="53251"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FF34A4-0AF2-4BBD-976B-CCBEFC70F4C9}" type="slidenum">
              <a:rPr lang="en-US" smtClean="0">
                <a:latin typeface="Gill Sans MT" pitchFamily="34" charset="0"/>
                <a:cs typeface="Arial" pitchFamily="34" charset="0"/>
              </a:rPr>
              <a:pPr fontAlgn="base">
                <a:spcBef>
                  <a:spcPct val="0"/>
                </a:spcBef>
                <a:spcAft>
                  <a:spcPct val="0"/>
                </a:spcAft>
              </a:pPr>
              <a:t>43</a:t>
            </a:fld>
            <a:endParaRPr lang="en-US" smtClean="0">
              <a:latin typeface="Gill Sans MT" pitchFamily="34" charset="0"/>
              <a:cs typeface="Arial" pitchFamily="34" charset="0"/>
            </a:endParaRPr>
          </a:p>
        </p:txBody>
      </p:sp>
      <p:sp>
        <p:nvSpPr>
          <p:cNvPr id="26629" name="AutoShape 8"/>
          <p:cNvSpPr>
            <a:spLocks/>
          </p:cNvSpPr>
          <p:nvPr/>
        </p:nvSpPr>
        <p:spPr bwMode="auto">
          <a:xfrm>
            <a:off x="304800" y="222250"/>
            <a:ext cx="8686800"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defRPr/>
            </a:pPr>
            <a:endParaRPr lang="en-US" sz="2400" b="1" dirty="0">
              <a:solidFill>
                <a:srgbClr val="FFFFFF"/>
              </a:solidFill>
              <a:latin typeface="Calibri" pitchFamily="34" charset="0"/>
              <a:sym typeface="Helvetica Neue"/>
            </a:endParaRPr>
          </a:p>
          <a:p>
            <a:pPr marL="1657350" indent="-1555750">
              <a:lnSpc>
                <a:spcPct val="80000"/>
              </a:lnSpc>
              <a:spcBef>
                <a:spcPts val="850"/>
              </a:spcBef>
              <a:defRPr/>
            </a:pPr>
            <a:r>
              <a:rPr lang="en-US" b="1" dirty="0">
                <a:solidFill>
                  <a:srgbClr val="FFFFFF"/>
                </a:solidFill>
                <a:sym typeface="Helvetica Neue"/>
              </a:rPr>
              <a:t>                       2014/15 PROVINCIAL SET PROJECTS</a:t>
            </a:r>
            <a:r>
              <a:rPr lang="en-US" b="1" dirty="0">
                <a:solidFill>
                  <a:srgbClr val="FFFFFF"/>
                </a:solidFill>
                <a:latin typeface="Calibri" pitchFamily="34" charset="0"/>
                <a:sym typeface="Helvetica Neue"/>
              </a:rPr>
              <a:t> </a:t>
            </a:r>
            <a:endParaRPr lang="en-US" dirty="0">
              <a:latin typeface="Calibri" pitchFamily="34" charset="0"/>
            </a:endParaRPr>
          </a:p>
          <a:p>
            <a:pPr marL="101600">
              <a:lnSpc>
                <a:spcPct val="80000"/>
              </a:lnSpc>
              <a:spcBef>
                <a:spcPts val="850"/>
              </a:spcBef>
              <a:defRPr/>
            </a:pPr>
            <a:endParaRPr lang="en-US" sz="2400" dirty="0">
              <a:latin typeface="Gill Sans MT" pitchFamily="34" charset="0"/>
            </a:endParaRPr>
          </a:p>
        </p:txBody>
      </p:sp>
      <p:sp>
        <p:nvSpPr>
          <p:cNvPr id="6" name="Date Placeholder 5"/>
          <p:cNvSpPr>
            <a:spLocks noGrp="1"/>
          </p:cNvSpPr>
          <p:nvPr>
            <p:ph type="dt" sz="quarter" idx="10"/>
          </p:nvPr>
        </p:nvSpPr>
        <p:spPr/>
        <p:txBody>
          <a:bodyPr/>
          <a:lstStyle/>
          <a:p>
            <a:pPr>
              <a:defRPr/>
            </a:pPr>
            <a:fld id="{53F0A99A-23F0-42DC-97A1-7C7710196860}" type="datetime1">
              <a:rPr lang="en-US"/>
              <a:pPr>
                <a:defRPr/>
              </a:pPr>
              <a:t>11/3/2015</a:t>
            </a:fld>
            <a:endParaRPr lang="en-US"/>
          </a:p>
        </p:txBody>
      </p:sp>
      <p:graphicFrame>
        <p:nvGraphicFramePr>
          <p:cNvPr id="7" name="Table 6"/>
          <p:cNvGraphicFramePr>
            <a:graphicFrameLocks noGrp="1"/>
          </p:cNvGraphicFramePr>
          <p:nvPr/>
        </p:nvGraphicFramePr>
        <p:xfrm>
          <a:off x="0" y="1"/>
          <a:ext cx="9144000" cy="5943598"/>
        </p:xfrm>
        <a:graphic>
          <a:graphicData uri="http://schemas.openxmlformats.org/drawingml/2006/table">
            <a:tbl>
              <a:tblPr firstRow="1" bandRow="1">
                <a:tableStyleId>{5C22544A-7EE6-4342-B048-85BDC9FD1C3A}</a:tableStyleId>
              </a:tblPr>
              <a:tblGrid>
                <a:gridCol w="1857356"/>
                <a:gridCol w="1571636"/>
                <a:gridCol w="5715008"/>
              </a:tblGrid>
              <a:tr h="766916">
                <a:tc>
                  <a:txBody>
                    <a:bodyPr/>
                    <a:lstStyle/>
                    <a:p>
                      <a:r>
                        <a:rPr lang="en-US" sz="1400" dirty="0" smtClean="0">
                          <a:latin typeface="Arial" pitchFamily="34" charset="0"/>
                          <a:cs typeface="Arial" pitchFamily="34" charset="0"/>
                        </a:rPr>
                        <a:t>Name of  the Province</a:t>
                      </a:r>
                    </a:p>
                    <a:p>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Name</a:t>
                      </a:r>
                      <a:r>
                        <a:rPr lang="en-US" sz="1400" baseline="0" dirty="0" smtClean="0">
                          <a:latin typeface="Arial" pitchFamily="34" charset="0"/>
                          <a:cs typeface="Arial" pitchFamily="34" charset="0"/>
                        </a:rPr>
                        <a:t> of the Project</a:t>
                      </a:r>
                      <a:endParaRPr lang="en-GB"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Project in brief</a:t>
                      </a:r>
                      <a:endParaRPr lang="en-GB" sz="1400" dirty="0">
                        <a:latin typeface="Arial" pitchFamily="34" charset="0"/>
                        <a:cs typeface="Arial" pitchFamily="34" charset="0"/>
                      </a:endParaRPr>
                    </a:p>
                  </a:txBody>
                  <a:tcPr/>
                </a:tc>
              </a:tr>
              <a:tr h="1629697">
                <a:tc>
                  <a:txBody>
                    <a:bodyPr/>
                    <a:lstStyle/>
                    <a:p>
                      <a:r>
                        <a:rPr lang="en-US" sz="1200" dirty="0" smtClean="0">
                          <a:latin typeface="Arial" pitchFamily="34" charset="0"/>
                          <a:cs typeface="Arial" pitchFamily="34" charset="0"/>
                        </a:rPr>
                        <a:t>Western Cape</a:t>
                      </a:r>
                      <a:endParaRPr lang="en-GB"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WCRIN</a:t>
                      </a:r>
                      <a:endParaRPr lang="en-GB"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The aim of the Regional Innovation Network (RIN) is to strengthen collaboration and cooperation between universities, research institutions and industry, as well as government at a regional level; and</a:t>
                      </a:r>
                    </a:p>
                    <a:p>
                      <a:endParaRPr lang="en-US" sz="1200" dirty="0" smtClean="0">
                        <a:latin typeface="Arial" pitchFamily="34" charset="0"/>
                        <a:cs typeface="Arial" pitchFamily="34" charset="0"/>
                      </a:endParaRPr>
                    </a:p>
                    <a:p>
                      <a:pPr>
                        <a:buFont typeface="Wingdings" pitchFamily="2" charset="2"/>
                        <a:buChar char="ü"/>
                      </a:pPr>
                      <a:r>
                        <a:rPr lang="en-US" sz="1200" dirty="0" smtClean="0">
                          <a:latin typeface="Arial" pitchFamily="34" charset="0"/>
                          <a:cs typeface="Arial" pitchFamily="34" charset="0"/>
                        </a:rPr>
                        <a:t> set a long term agenda to design partnerships that can drive innovation in the region.</a:t>
                      </a:r>
                    </a:p>
                    <a:p>
                      <a:r>
                        <a:rPr lang="en-GB" sz="1200" dirty="0" smtClean="0">
                          <a:latin typeface="Arial" pitchFamily="34" charset="0"/>
                          <a:cs typeface="Arial" pitchFamily="34" charset="0"/>
                          <a:hlinkClick r:id=""/>
                        </a:rPr>
                        <a:t>http://www.wcedp.co.za/iris/regional-innovation-network-rin-part-1</a:t>
                      </a:r>
                      <a:r>
                        <a:rPr lang="en-GB" sz="1200" dirty="0" smtClean="0">
                          <a:latin typeface="Arial" pitchFamily="34" charset="0"/>
                          <a:cs typeface="Arial" pitchFamily="34" charset="0"/>
                        </a:rPr>
                        <a:t> </a:t>
                      </a:r>
                    </a:p>
                    <a:p>
                      <a:endParaRPr lang="en-GB" sz="1200" dirty="0" smtClean="0">
                        <a:latin typeface="Arial" pitchFamily="34" charset="0"/>
                        <a:cs typeface="Arial" pitchFamily="34" charset="0"/>
                      </a:endParaRPr>
                    </a:p>
                  </a:txBody>
                  <a:tcPr/>
                </a:tc>
              </a:tr>
              <a:tr h="1246238">
                <a:tc>
                  <a:txBody>
                    <a:bodyPr/>
                    <a:lstStyle/>
                    <a:p>
                      <a:pPr marL="0" indent="0"/>
                      <a:r>
                        <a:rPr lang="en-GB" sz="1200" dirty="0" smtClean="0">
                          <a:latin typeface="Arial" pitchFamily="34" charset="0"/>
                          <a:cs typeface="Arial" pitchFamily="34" charset="0"/>
                        </a:rPr>
                        <a:t>Western</a:t>
                      </a:r>
                      <a:r>
                        <a:rPr lang="en-GB" sz="1200" baseline="0" dirty="0" smtClean="0">
                          <a:latin typeface="Arial" pitchFamily="34" charset="0"/>
                          <a:cs typeface="Arial" pitchFamily="34" charset="0"/>
                        </a:rPr>
                        <a:t> </a:t>
                      </a:r>
                      <a:r>
                        <a:rPr lang="en-GB" sz="1200" dirty="0" smtClean="0">
                          <a:latin typeface="Arial" pitchFamily="34" charset="0"/>
                          <a:cs typeface="Arial" pitchFamily="34" charset="0"/>
                        </a:rPr>
                        <a:t>Cape</a:t>
                      </a:r>
                      <a:endParaRPr lang="en-GB"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Cape Peninsula University of Technology</a:t>
                      </a:r>
                      <a:r>
                        <a:rPr lang="en-US" sz="1200" baseline="0" dirty="0" smtClean="0">
                          <a:latin typeface="Arial" pitchFamily="34" charset="0"/>
                          <a:cs typeface="Arial" pitchFamily="34" charset="0"/>
                        </a:rPr>
                        <a:t> (CPUT)</a:t>
                      </a:r>
                      <a:r>
                        <a:rPr lang="en-US" sz="1200" dirty="0" smtClean="0">
                          <a:latin typeface="Arial" pitchFamily="34" charset="0"/>
                          <a:cs typeface="Arial" pitchFamily="34" charset="0"/>
                        </a:rPr>
                        <a:t> Innovation Incubator Feasibility study</a:t>
                      </a:r>
                    </a:p>
                    <a:p>
                      <a:endParaRPr lang="en-GB"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Incubator feasibility</a:t>
                      </a:r>
                      <a:r>
                        <a:rPr lang="en-US" sz="1200" baseline="0" dirty="0" smtClean="0">
                          <a:latin typeface="Arial" pitchFamily="34" charset="0"/>
                          <a:cs typeface="Arial" pitchFamily="34" charset="0"/>
                        </a:rPr>
                        <a:t> study, </a:t>
                      </a:r>
                      <a:r>
                        <a:rPr lang="en-US" sz="1200" dirty="0" smtClean="0">
                          <a:latin typeface="Arial" pitchFamily="34" charset="0"/>
                          <a:cs typeface="Arial" pitchFamily="34" charset="0"/>
                        </a:rPr>
                        <a:t>due diligence and strategic plan for an innovation incubator at CPUT. The envisaged incubator is</a:t>
                      </a:r>
                      <a:r>
                        <a:rPr lang="en-US" sz="1200" baseline="0" dirty="0" smtClean="0">
                          <a:latin typeface="Arial" pitchFamily="34" charset="0"/>
                          <a:cs typeface="Arial" pitchFamily="34" charset="0"/>
                        </a:rPr>
                        <a:t> intended to</a:t>
                      </a:r>
                      <a:r>
                        <a:rPr lang="en-US" sz="1200" dirty="0" smtClean="0">
                          <a:latin typeface="Arial" pitchFamily="34" charset="0"/>
                          <a:cs typeface="Arial" pitchFamily="34" charset="0"/>
                        </a:rPr>
                        <a:t> foster team-based activities and deepen interactions among technology innovators at CPUT. </a:t>
                      </a:r>
                    </a:p>
                  </a:txBody>
                  <a:tcPr/>
                </a:tc>
              </a:tr>
              <a:tr h="1054509">
                <a:tc>
                  <a:txBody>
                    <a:bodyPr/>
                    <a:lstStyle/>
                    <a:p>
                      <a:r>
                        <a:rPr lang="en-US" sz="1200" dirty="0" smtClean="0">
                          <a:latin typeface="Arial" pitchFamily="34" charset="0"/>
                          <a:cs typeface="Arial" pitchFamily="34" charset="0"/>
                        </a:rPr>
                        <a:t>Gauteng</a:t>
                      </a:r>
                      <a:endParaRPr lang="en-GB"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Southern Gauteng Regional Innovation forum (SGRIF)</a:t>
                      </a:r>
                      <a:endParaRPr lang="en-GB" sz="1200" dirty="0">
                        <a:latin typeface="Arial" pitchFamily="34" charset="0"/>
                        <a:cs typeface="Arial" pitchFamily="34" charset="0"/>
                      </a:endParaRPr>
                    </a:p>
                  </a:txBody>
                  <a:tcPr/>
                </a:tc>
                <a:tc>
                  <a:txBody>
                    <a:bodyPr/>
                    <a:lstStyle/>
                    <a:p>
                      <a:r>
                        <a:rPr lang="en-US" sz="1200" dirty="0" smtClean="0">
                          <a:latin typeface="Arial" pitchFamily="34" charset="0"/>
                          <a:cs typeface="Arial" pitchFamily="34" charset="0"/>
                        </a:rPr>
                        <a:t>The SGRIF is intended to be a catalyst for socio-economic growth/development through innovation by partnering with business, government, academia and civil society to foster collaboration around the use of natural resources, technologies, service delivery, human talent, capital and the entrepreneurial spirit. </a:t>
                      </a:r>
                    </a:p>
                    <a:p>
                      <a:endParaRPr lang="en-US" sz="1200" dirty="0" smtClean="0">
                        <a:latin typeface="Arial" pitchFamily="34" charset="0"/>
                        <a:cs typeface="Arial" pitchFamily="34" charset="0"/>
                      </a:endParaRPr>
                    </a:p>
                  </a:txBody>
                  <a:tcPr/>
                </a:tc>
              </a:tr>
              <a:tr h="1246238">
                <a:tc>
                  <a:txBody>
                    <a:bodyPr/>
                    <a:lstStyle/>
                    <a:p>
                      <a:r>
                        <a:rPr lang="en-US" sz="1200" dirty="0" smtClean="0">
                          <a:latin typeface="Arial" pitchFamily="34" charset="0"/>
                          <a:cs typeface="Arial" pitchFamily="34" charset="0"/>
                        </a:rPr>
                        <a:t>Limpopo</a:t>
                      </a:r>
                      <a:endParaRPr lang="en-GB" sz="1200" dirty="0">
                        <a:latin typeface="Arial" pitchFamily="34" charset="0"/>
                        <a:cs typeface="Arial" pitchFamily="34" charset="0"/>
                      </a:endParaRPr>
                    </a:p>
                  </a:txBody>
                  <a:tcPr/>
                </a:tc>
                <a:tc>
                  <a:txBody>
                    <a:bodyPr/>
                    <a:lstStyle/>
                    <a:p>
                      <a:r>
                        <a:rPr lang="en-US" sz="1200" b="0" dirty="0" err="1" smtClean="0">
                          <a:latin typeface="Arial" pitchFamily="34" charset="0"/>
                          <a:cs typeface="Arial" pitchFamily="34" charset="0"/>
                        </a:rPr>
                        <a:t>Nkowankowa</a:t>
                      </a:r>
                      <a:r>
                        <a:rPr lang="en-US" sz="1200" b="0" dirty="0" smtClean="0">
                          <a:latin typeface="Arial" pitchFamily="34" charset="0"/>
                          <a:cs typeface="Arial" pitchFamily="34" charset="0"/>
                        </a:rPr>
                        <a:t> Demonstration</a:t>
                      </a:r>
                      <a:r>
                        <a:rPr lang="en-US" sz="1200" b="0" baseline="0" dirty="0" smtClean="0">
                          <a:latin typeface="Arial" pitchFamily="34" charset="0"/>
                          <a:cs typeface="Arial" pitchFamily="34" charset="0"/>
                        </a:rPr>
                        <a:t> Centre project</a:t>
                      </a:r>
                      <a:endParaRPr lang="en-GB" sz="1200" b="0" dirty="0">
                        <a:latin typeface="Arial" pitchFamily="34" charset="0"/>
                        <a:cs typeface="Arial" pitchFamily="34" charset="0"/>
                      </a:endParaRPr>
                    </a:p>
                  </a:txBody>
                  <a:tcPr/>
                </a:tc>
                <a:tc>
                  <a:txBody>
                    <a:bodyPr/>
                    <a:lstStyle/>
                    <a:p>
                      <a:r>
                        <a:rPr lang="en-US" sz="1200" baseline="0" dirty="0" smtClean="0">
                          <a:latin typeface="Arial" pitchFamily="34" charset="0"/>
                          <a:cs typeface="Arial" pitchFamily="34" charset="0"/>
                        </a:rPr>
                        <a:t>The </a:t>
                      </a:r>
                      <a:r>
                        <a:rPr lang="en-US" sz="1200" baseline="0" dirty="0" err="1" smtClean="0">
                          <a:latin typeface="Arial" pitchFamily="34" charset="0"/>
                          <a:cs typeface="Arial" pitchFamily="34" charset="0"/>
                        </a:rPr>
                        <a:t>Nkowankowa</a:t>
                      </a:r>
                      <a:r>
                        <a:rPr lang="en-US" sz="1200" baseline="0" dirty="0" smtClean="0">
                          <a:latin typeface="Arial" pitchFamily="34" charset="0"/>
                          <a:cs typeface="Arial" pitchFamily="34" charset="0"/>
                        </a:rPr>
                        <a:t> Demonstration Centre project has now registered as a PTY Ltd under the name </a:t>
                      </a:r>
                      <a:r>
                        <a:rPr lang="en-US" sz="1200" baseline="0" dirty="0" err="1" smtClean="0">
                          <a:latin typeface="Arial" pitchFamily="34" charset="0"/>
                          <a:cs typeface="Arial" pitchFamily="34" charset="0"/>
                        </a:rPr>
                        <a:t>Wolkberg</a:t>
                      </a:r>
                      <a:r>
                        <a:rPr lang="en-US" sz="1200" baseline="0" dirty="0" smtClean="0">
                          <a:latin typeface="Arial" pitchFamily="34" charset="0"/>
                          <a:cs typeface="Arial" pitchFamily="34" charset="0"/>
                        </a:rPr>
                        <a:t> Fruit Processors (WFP). This project is now advancing towards becoming  a financially sustainable entity and it has increased by 300%. Therefore it has tripled the economic benefit accruing to farmers, households and employees in the Greater Tzaneen local economy </a:t>
                      </a:r>
                    </a:p>
                    <a:p>
                      <a:endParaRPr lang="en-US" sz="1200" baseline="0" dirty="0" smtClean="0">
                        <a:latin typeface="Arial" pitchFamily="34" charset="0"/>
                        <a:cs typeface="Arial"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Elke-HP\Documents\Jobs\Stock images\Science &amp; technology\shutterstock_61518634.jpg"/>
          <p:cNvPicPr>
            <a:picLocks noChangeAspect="1" noChangeArrowheads="1"/>
          </p:cNvPicPr>
          <p:nvPr/>
        </p:nvPicPr>
        <p:blipFill>
          <a:blip r:embed="rId2"/>
          <a:srcRect t="30705" b="16917"/>
          <a:stretch>
            <a:fillRect/>
          </a:stretch>
        </p:blipFill>
        <p:spPr bwMode="auto">
          <a:xfrm>
            <a:off x="0" y="1023938"/>
            <a:ext cx="9144000" cy="4946650"/>
          </a:xfrm>
          <a:prstGeom prst="rect">
            <a:avLst/>
          </a:prstGeom>
          <a:noFill/>
          <a:ln w="9525">
            <a:noFill/>
            <a:miter lim="800000"/>
            <a:headEnd/>
            <a:tailEnd/>
          </a:ln>
        </p:spPr>
      </p:pic>
      <p:sp>
        <p:nvSpPr>
          <p:cNvPr id="53251" name="Rectangle 6"/>
          <p:cNvSpPr>
            <a:spLocks noGrp="1" noChangeArrowheads="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US" smtClean="0">
              <a:latin typeface="Gill Sans MT" pitchFamily="34" charset="0"/>
              <a:cs typeface="Arial" pitchFamily="34" charset="0"/>
            </a:endParaRPr>
          </a:p>
          <a:p>
            <a:pPr fontAlgn="base">
              <a:spcBef>
                <a:spcPct val="0"/>
              </a:spcBef>
              <a:spcAft>
                <a:spcPct val="0"/>
              </a:spcAft>
            </a:pPr>
            <a:endParaRPr lang="en-US" smtClean="0">
              <a:latin typeface="Gill Sans MT" pitchFamily="34" charset="0"/>
              <a:cs typeface="Arial" pitchFamily="34" charset="0"/>
            </a:endParaRPr>
          </a:p>
          <a:p>
            <a:pPr fontAlgn="base">
              <a:spcBef>
                <a:spcPct val="0"/>
              </a:spcBef>
              <a:spcAft>
                <a:spcPct val="0"/>
              </a:spcAft>
            </a:pPr>
            <a:fld id="{25467C01-8D4E-4508-B2EA-0A88E68BB125}" type="slidenum">
              <a:rPr lang="en-US" smtClean="0">
                <a:latin typeface="Gill Sans MT" pitchFamily="34" charset="0"/>
                <a:cs typeface="Arial" pitchFamily="34" charset="0"/>
              </a:rPr>
              <a:pPr fontAlgn="base">
                <a:spcBef>
                  <a:spcPct val="0"/>
                </a:spcBef>
                <a:spcAft>
                  <a:spcPct val="0"/>
                </a:spcAft>
              </a:pPr>
              <a:t>44</a:t>
            </a:fld>
            <a:endParaRPr lang="en-US" smtClean="0">
              <a:latin typeface="Gill Sans MT" pitchFamily="34" charset="0"/>
              <a:cs typeface="Arial" pitchFamily="34" charset="0"/>
            </a:endParaRPr>
          </a:p>
        </p:txBody>
      </p:sp>
      <p:sp>
        <p:nvSpPr>
          <p:cNvPr id="7" name="Date Placeholder 6"/>
          <p:cNvSpPr>
            <a:spLocks noGrp="1"/>
          </p:cNvSpPr>
          <p:nvPr>
            <p:ph type="dt" sz="quarter" idx="10"/>
          </p:nvPr>
        </p:nvSpPr>
        <p:spPr/>
        <p:txBody>
          <a:bodyPr/>
          <a:lstStyle/>
          <a:p>
            <a:pPr>
              <a:defRPr/>
            </a:pPr>
            <a:fld id="{D481953D-1701-4C9C-A0B1-7027E1F9B472}" type="datetime1">
              <a:rPr lang="en-US" smtClean="0"/>
              <a:pPr>
                <a:defRPr/>
              </a:pPr>
              <a:t>11/3/2015</a:t>
            </a:fld>
            <a:endParaRPr lang="en-US"/>
          </a:p>
        </p:txBody>
      </p:sp>
      <p:graphicFrame>
        <p:nvGraphicFramePr>
          <p:cNvPr id="12" name="Diagram 11"/>
          <p:cNvGraphicFramePr/>
          <p:nvPr/>
        </p:nvGraphicFramePr>
        <p:xfrm>
          <a:off x="609600" y="1397000"/>
          <a:ext cx="8077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609600" y="1295400"/>
            <a:ext cx="8077200" cy="5081588"/>
          </a:xfrm>
        </p:spPr>
        <p:txBody>
          <a:bodyPr/>
          <a:lstStyle/>
          <a:p>
            <a:pPr eaLnBrk="1" hangingPunct="1">
              <a:spcBef>
                <a:spcPts val="0"/>
              </a:spcBef>
              <a:defRPr/>
            </a:pPr>
            <a:r>
              <a:rPr lang="en-ZA" sz="1800" b="1" dirty="0" smtClean="0">
                <a:latin typeface="Arial" pitchFamily="34" charset="0"/>
                <a:cs typeface="Arial" pitchFamily="34" charset="0"/>
              </a:rPr>
              <a:t>Science Communication </a:t>
            </a:r>
          </a:p>
          <a:p>
            <a:pPr lvl="1" eaLnBrk="1" hangingPunct="1">
              <a:spcBef>
                <a:spcPts val="0"/>
              </a:spcBef>
              <a:buFont typeface="Wingdings" pitchFamily="2" charset="2"/>
              <a:buChar char="ü"/>
              <a:defRPr/>
            </a:pPr>
            <a:r>
              <a:rPr lang="en-ZA" sz="1800" dirty="0" smtClean="0">
                <a:solidFill>
                  <a:schemeClr val="tx1">
                    <a:lumMod val="75000"/>
                    <a:lumOff val="25000"/>
                  </a:schemeClr>
                </a:solidFill>
                <a:latin typeface="Arial" pitchFamily="34" charset="0"/>
                <a:cs typeface="Arial" pitchFamily="34" charset="0"/>
              </a:rPr>
              <a:t>Science Communication developed and implemented communication, media and marketing strategies for the Budget Vote, Africa Engineering Week, National Science Week, Women in Science Awards, and Public Service Week. </a:t>
            </a:r>
          </a:p>
          <a:p>
            <a:pPr lvl="1" eaLnBrk="1" hangingPunct="1">
              <a:spcBef>
                <a:spcPts val="0"/>
              </a:spcBef>
              <a:buFont typeface="Wingdings" pitchFamily="2" charset="2"/>
              <a:buChar char="ü"/>
              <a:defRPr/>
            </a:pPr>
            <a:r>
              <a:rPr lang="en-ZA" sz="1800" dirty="0" smtClean="0">
                <a:solidFill>
                  <a:schemeClr val="tx1">
                    <a:lumMod val="75000"/>
                    <a:lumOff val="25000"/>
                  </a:schemeClr>
                </a:solidFill>
                <a:latin typeface="Arial" pitchFamily="34" charset="0"/>
                <a:cs typeface="Arial" pitchFamily="34" charset="0"/>
              </a:rPr>
              <a:t>Science Communication also hosted six public participation programmes.</a:t>
            </a:r>
          </a:p>
          <a:p>
            <a:pPr eaLnBrk="1" hangingPunct="1">
              <a:spcBef>
                <a:spcPts val="0"/>
              </a:spcBef>
              <a:buFont typeface="Wingdings" pitchFamily="2" charset="2"/>
              <a:buChar char="q"/>
              <a:defRPr/>
            </a:pPr>
            <a:endParaRPr lang="en-ZA" sz="1800" dirty="0" smtClean="0">
              <a:latin typeface="Arial" pitchFamily="34" charset="0"/>
              <a:cs typeface="Arial" pitchFamily="34" charset="0"/>
            </a:endParaRPr>
          </a:p>
          <a:p>
            <a:pPr eaLnBrk="1" hangingPunct="1">
              <a:spcBef>
                <a:spcPts val="0"/>
              </a:spcBef>
              <a:defRPr/>
            </a:pPr>
            <a:r>
              <a:rPr lang="en-ZA" sz="1800" b="1" dirty="0" smtClean="0">
                <a:latin typeface="Arial" pitchFamily="34" charset="0"/>
                <a:cs typeface="Arial" pitchFamily="34" charset="0"/>
              </a:rPr>
              <a:t>Science Councils Oversight</a:t>
            </a:r>
          </a:p>
          <a:p>
            <a:pPr lvl="1" eaLnBrk="1" hangingPunct="1">
              <a:spcBef>
                <a:spcPts val="0"/>
              </a:spcBef>
              <a:buFont typeface="Wingdings" pitchFamily="2" charset="2"/>
              <a:buChar char="ü"/>
              <a:defRPr/>
            </a:pPr>
            <a:r>
              <a:rPr lang="en-ZA" sz="1800" dirty="0" smtClean="0">
                <a:solidFill>
                  <a:schemeClr val="tx1">
                    <a:lumMod val="75000"/>
                    <a:lumOff val="25000"/>
                  </a:schemeClr>
                </a:solidFill>
                <a:latin typeface="Arial" pitchFamily="34" charset="0"/>
                <a:cs typeface="Arial" pitchFamily="34" charset="0"/>
              </a:rPr>
              <a:t>The NRF Board’s term expired on 30 September 2014 and the Board was reconstituted with effect from 1 October 2014. </a:t>
            </a:r>
          </a:p>
          <a:p>
            <a:pPr lvl="1" eaLnBrk="1" hangingPunct="1">
              <a:spcBef>
                <a:spcPts val="0"/>
              </a:spcBef>
              <a:buFont typeface="Wingdings" pitchFamily="2" charset="2"/>
              <a:buChar char="ü"/>
              <a:defRPr/>
            </a:pPr>
            <a:r>
              <a:rPr lang="en-ZA" sz="1800" dirty="0" smtClean="0">
                <a:solidFill>
                  <a:schemeClr val="tx1">
                    <a:lumMod val="75000"/>
                    <a:lumOff val="25000"/>
                  </a:schemeClr>
                </a:solidFill>
                <a:latin typeface="Arial" pitchFamily="34" charset="0"/>
                <a:cs typeface="Arial" pitchFamily="34" charset="0"/>
              </a:rPr>
              <a:t>The Minister appointed the new SANSA Board with effect from 1 September 2014 to 31 August 2018. </a:t>
            </a:r>
          </a:p>
          <a:p>
            <a:pPr lvl="1" eaLnBrk="1" hangingPunct="1">
              <a:spcBef>
                <a:spcPts val="0"/>
              </a:spcBef>
              <a:buFont typeface="Wingdings" pitchFamily="2" charset="2"/>
              <a:buChar char="ü"/>
              <a:defRPr/>
            </a:pPr>
            <a:r>
              <a:rPr lang="en-ZA" sz="1800" dirty="0" smtClean="0">
                <a:solidFill>
                  <a:schemeClr val="tx1">
                    <a:lumMod val="75000"/>
                    <a:lumOff val="25000"/>
                  </a:schemeClr>
                </a:solidFill>
                <a:latin typeface="Arial" pitchFamily="34" charset="0"/>
                <a:cs typeface="Arial" pitchFamily="34" charset="0"/>
              </a:rPr>
              <a:t>The DST facilitated the appointment of the new Board of the Council for Scientific and Industrial Research (CSIR) that took office from 1 January 2015.</a:t>
            </a:r>
            <a:endParaRPr lang="en-GB" sz="1800" dirty="0" smtClean="0">
              <a:solidFill>
                <a:schemeClr val="tx1">
                  <a:lumMod val="75000"/>
                  <a:lumOff val="25000"/>
                </a:schemeClr>
              </a:solidFill>
              <a:latin typeface="Arial" pitchFamily="34" charset="0"/>
              <a:cs typeface="Arial" pitchFamily="34" charset="0"/>
            </a:endParaRPr>
          </a:p>
          <a:p>
            <a:pPr algn="just" eaLnBrk="1" hangingPunct="1">
              <a:buFont typeface="Wingdings" pitchFamily="2" charset="2"/>
              <a:buChar char="q"/>
              <a:defRPr/>
            </a:pPr>
            <a:endParaRPr lang="en-GB" sz="1800" dirty="0" smtClean="0">
              <a:latin typeface="Gill Sans MT" pitchFamily="34" charset="0"/>
              <a:cs typeface="Arial" pitchFamily="34" charset="0"/>
            </a:endParaRPr>
          </a:p>
        </p:txBody>
      </p:sp>
      <p:sp>
        <p:nvSpPr>
          <p:cNvPr id="5427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BF4D4E-2CA0-4D3B-8357-C99FCDBEB95A}" type="slidenum">
              <a:rPr lang="en-US" smtClean="0">
                <a:latin typeface="Gill Sans MT" pitchFamily="34" charset="0"/>
                <a:cs typeface="Arial" pitchFamily="34" charset="0"/>
              </a:rPr>
              <a:pPr fontAlgn="base">
                <a:spcBef>
                  <a:spcPct val="0"/>
                </a:spcBef>
                <a:spcAft>
                  <a:spcPct val="0"/>
                </a:spcAft>
              </a:pPr>
              <a:t>45</a:t>
            </a:fld>
            <a:endParaRPr lang="en-US" smtClean="0">
              <a:latin typeface="Gill Sans MT" pitchFamily="34" charset="0"/>
              <a:cs typeface="Arial" pitchFamily="34" charset="0"/>
            </a:endParaRPr>
          </a:p>
        </p:txBody>
      </p:sp>
      <p:sp>
        <p:nvSpPr>
          <p:cNvPr id="54276" name="AutoShape 8"/>
          <p:cNvSpPr>
            <a:spLocks/>
          </p:cNvSpPr>
          <p:nvPr/>
        </p:nvSpPr>
        <p:spPr bwMode="auto">
          <a:xfrm>
            <a:off x="1447800" y="222250"/>
            <a:ext cx="7543800"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endParaRPr lang="en-US" sz="2400" b="1">
              <a:solidFill>
                <a:srgbClr val="FFFFFF"/>
              </a:solidFill>
              <a:latin typeface="Calibri" pitchFamily="34" charset="0"/>
              <a:sym typeface="Helvetica Neue"/>
            </a:endParaRPr>
          </a:p>
          <a:p>
            <a:pPr marL="101600">
              <a:lnSpc>
                <a:spcPct val="80000"/>
              </a:lnSpc>
              <a:spcBef>
                <a:spcPts val="850"/>
              </a:spcBef>
            </a:pPr>
            <a:r>
              <a:rPr lang="en-US" sz="2000" b="1">
                <a:solidFill>
                  <a:srgbClr val="FFFFFF"/>
                </a:solidFill>
                <a:sym typeface="Helvetica Neue"/>
              </a:rPr>
              <a:t>   PROGRAMME 1 (ADMINISTRATION) 2014/15 HIGHLIGHTS </a:t>
            </a:r>
            <a:endParaRPr lang="en-US" sz="2000"/>
          </a:p>
          <a:p>
            <a:pPr marL="101600">
              <a:lnSpc>
                <a:spcPct val="80000"/>
              </a:lnSpc>
              <a:spcBef>
                <a:spcPts val="850"/>
              </a:spcBef>
            </a:pPr>
            <a:endParaRPr lang="en-US" sz="2800">
              <a:latin typeface="Gill Sans MT" pitchFamily="34" charset="0"/>
            </a:endParaRPr>
          </a:p>
        </p:txBody>
      </p:sp>
      <p:sp>
        <p:nvSpPr>
          <p:cNvPr id="6" name="Date Placeholder 5"/>
          <p:cNvSpPr>
            <a:spLocks noGrp="1"/>
          </p:cNvSpPr>
          <p:nvPr>
            <p:ph type="dt" sz="quarter" idx="10"/>
          </p:nvPr>
        </p:nvSpPr>
        <p:spPr/>
        <p:txBody>
          <a:bodyPr/>
          <a:lstStyle/>
          <a:p>
            <a:pPr>
              <a:defRPr/>
            </a:pPr>
            <a:fld id="{6E71C4AD-F322-4B0C-BFF1-B6E31BC889C5}" type="datetime1">
              <a:rPr lang="en-US"/>
              <a:pPr>
                <a:defRPr/>
              </a:pPr>
              <a:t>11/3/2015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3"/>
          <p:cNvSpPr>
            <a:spLocks noGrp="1" noChangeArrowheads="1"/>
          </p:cNvSpPr>
          <p:nvPr>
            <p:ph idx="1"/>
          </p:nvPr>
        </p:nvSpPr>
        <p:spPr/>
        <p:txBody>
          <a:bodyPr/>
          <a:lstStyle/>
          <a:p>
            <a:pPr eaLnBrk="1" hangingPunct="1"/>
            <a:endParaRPr lang="en-US" sz="1800" b="1" smtClean="0">
              <a:latin typeface="Arial" pitchFamily="34" charset="0"/>
              <a:cs typeface="Arial" pitchFamily="34" charset="0"/>
            </a:endParaRPr>
          </a:p>
          <a:p>
            <a:pPr eaLnBrk="1" hangingPunct="1"/>
            <a:endParaRPr lang="en-US" sz="1800" b="1" smtClean="0">
              <a:latin typeface="Arial" pitchFamily="34" charset="0"/>
              <a:cs typeface="Arial" pitchFamily="34" charset="0"/>
            </a:endParaRPr>
          </a:p>
          <a:p>
            <a:pPr eaLnBrk="1" hangingPunct="1"/>
            <a:endParaRPr lang="en-US" sz="1800" b="1" smtClean="0">
              <a:latin typeface="Arial" pitchFamily="34" charset="0"/>
              <a:cs typeface="Arial" pitchFamily="34" charset="0"/>
            </a:endParaRPr>
          </a:p>
          <a:p>
            <a:pPr marL="914400" lvl="1" indent="-457200" eaLnBrk="1" hangingPunct="1"/>
            <a:endParaRPr lang="en-US" sz="2400" b="1" smtClean="0">
              <a:solidFill>
                <a:schemeClr val="tx1"/>
              </a:solidFill>
              <a:latin typeface="Arial" pitchFamily="34" charset="0"/>
              <a:cs typeface="Arial" pitchFamily="34" charset="0"/>
            </a:endParaRPr>
          </a:p>
        </p:txBody>
      </p:sp>
      <p:sp>
        <p:nvSpPr>
          <p:cNvPr id="55299"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23B5A6-98AA-4F6D-AF89-148AF3714813}" type="slidenum">
              <a:rPr lang="en-ZA" smtClean="0">
                <a:latin typeface="Gill Sans MT" pitchFamily="34" charset="0"/>
                <a:cs typeface="Arial" pitchFamily="34" charset="0"/>
              </a:rPr>
              <a:pPr fontAlgn="base">
                <a:spcBef>
                  <a:spcPct val="0"/>
                </a:spcBef>
                <a:spcAft>
                  <a:spcPct val="0"/>
                </a:spcAft>
              </a:pPr>
              <a:t>46</a:t>
            </a:fld>
            <a:endParaRPr lang="en-ZA" smtClean="0">
              <a:latin typeface="Gill Sans MT" pitchFamily="34" charset="0"/>
              <a:cs typeface="Arial" pitchFamily="34" charset="0"/>
            </a:endParaRPr>
          </a:p>
        </p:txBody>
      </p:sp>
      <p:sp>
        <p:nvSpPr>
          <p:cNvPr id="55300" name="AutoShape 8"/>
          <p:cNvSpPr>
            <a:spLocks/>
          </p:cNvSpPr>
          <p:nvPr/>
        </p:nvSpPr>
        <p:spPr bwMode="auto">
          <a:xfrm>
            <a:off x="1676400" y="222250"/>
            <a:ext cx="7323138"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endParaRPr lang="en-US" sz="2400" b="1">
              <a:solidFill>
                <a:srgbClr val="FFFFFF"/>
              </a:solidFill>
              <a:latin typeface="Calibri" pitchFamily="34" charset="0"/>
              <a:sym typeface="Helvetica Neue"/>
            </a:endParaRPr>
          </a:p>
          <a:p>
            <a:pPr marL="101600">
              <a:lnSpc>
                <a:spcPct val="80000"/>
              </a:lnSpc>
              <a:spcBef>
                <a:spcPts val="850"/>
              </a:spcBef>
            </a:pPr>
            <a:r>
              <a:rPr lang="en-US" sz="2000" b="1">
                <a:solidFill>
                  <a:srgbClr val="FFFFFF"/>
                </a:solidFill>
                <a:sym typeface="Helvetica Neue"/>
              </a:rPr>
              <a:t>    </a:t>
            </a:r>
            <a:r>
              <a:rPr lang="en-US" b="1">
                <a:solidFill>
                  <a:srgbClr val="FFFFFF"/>
                </a:solidFill>
                <a:sym typeface="Helvetica Neue"/>
              </a:rPr>
              <a:t>PROGRAMME 1 (ADMINISTRATION) 2014/15 ACHIEVEMENTS</a:t>
            </a:r>
            <a:endParaRPr lang="en-US"/>
          </a:p>
          <a:p>
            <a:pPr marL="101600">
              <a:lnSpc>
                <a:spcPct val="80000"/>
              </a:lnSpc>
              <a:spcBef>
                <a:spcPts val="850"/>
              </a:spcBef>
            </a:pPr>
            <a:endParaRPr lang="en-US" sz="2400">
              <a:latin typeface="Gill Sans MT" pitchFamily="34" charset="0"/>
            </a:endParaRPr>
          </a:p>
        </p:txBody>
      </p:sp>
      <p:graphicFrame>
        <p:nvGraphicFramePr>
          <p:cNvPr id="9" name="Content Placeholder 3"/>
          <p:cNvGraphicFramePr>
            <a:graphicFrameLocks/>
          </p:cNvGraphicFramePr>
          <p:nvPr/>
        </p:nvGraphicFramePr>
        <p:xfrm>
          <a:off x="228600" y="1143000"/>
          <a:ext cx="8770689" cy="4518025"/>
        </p:xfrm>
        <a:graphic>
          <a:graphicData uri="http://schemas.openxmlformats.org/drawingml/2006/table">
            <a:tbl>
              <a:tblPr firstRow="1" bandRow="1">
                <a:tableStyleId>{5C22544A-7EE6-4342-B048-85BDC9FD1C3A}</a:tableStyleId>
              </a:tblPr>
              <a:tblGrid>
                <a:gridCol w="3060284"/>
                <a:gridCol w="2299484"/>
                <a:gridCol w="2216114"/>
                <a:gridCol w="1194807"/>
              </a:tblGrid>
              <a:tr h="711219">
                <a:tc>
                  <a:txBody>
                    <a:bodyPr/>
                    <a:lstStyle/>
                    <a:p>
                      <a:r>
                        <a:rPr lang="en-ZA" sz="1500" dirty="0" smtClean="0">
                          <a:latin typeface="Arial" pitchFamily="34" charset="0"/>
                          <a:cs typeface="Arial" pitchFamily="34" charset="0"/>
                        </a:rPr>
                        <a:t>Annual</a:t>
                      </a:r>
                      <a:r>
                        <a:rPr lang="en-ZA" sz="1500" baseline="0" dirty="0" smtClean="0">
                          <a:latin typeface="Arial" pitchFamily="34" charset="0"/>
                          <a:cs typeface="Arial" pitchFamily="34" charset="0"/>
                        </a:rPr>
                        <a:t> Target</a:t>
                      </a:r>
                      <a:endParaRPr lang="en-GB" sz="1500" dirty="0">
                        <a:latin typeface="Arial" pitchFamily="34" charset="0"/>
                        <a:cs typeface="Arial" pitchFamily="34" charset="0"/>
                      </a:endParaRPr>
                    </a:p>
                  </a:txBody>
                  <a:tcPr/>
                </a:tc>
                <a:tc>
                  <a:txBody>
                    <a:bodyPr/>
                    <a:lstStyle/>
                    <a:p>
                      <a:r>
                        <a:rPr lang="en-US" sz="1500" dirty="0" smtClean="0">
                          <a:latin typeface="Arial" pitchFamily="34" charset="0"/>
                          <a:cs typeface="Arial" pitchFamily="34" charset="0"/>
                        </a:rPr>
                        <a:t>Actual</a:t>
                      </a:r>
                      <a:r>
                        <a:rPr lang="en-US" sz="1500" baseline="0" dirty="0" smtClean="0">
                          <a:latin typeface="Arial" pitchFamily="34" charset="0"/>
                          <a:cs typeface="Arial" pitchFamily="34" charset="0"/>
                        </a:rPr>
                        <a:t>  Achievements</a:t>
                      </a:r>
                      <a:endParaRPr lang="en-GB" sz="1500" dirty="0">
                        <a:latin typeface="Arial" pitchFamily="34" charset="0"/>
                        <a:cs typeface="Arial" pitchFamily="34" charset="0"/>
                      </a:endParaRPr>
                    </a:p>
                  </a:txBody>
                  <a:tcPr/>
                </a:tc>
                <a:tc>
                  <a:txBody>
                    <a:bodyPr/>
                    <a:lstStyle/>
                    <a:p>
                      <a:r>
                        <a:rPr lang="en-US" sz="1500" dirty="0" smtClean="0">
                          <a:latin typeface="Arial" pitchFamily="34" charset="0"/>
                          <a:cs typeface="Arial" pitchFamily="34" charset="0"/>
                        </a:rPr>
                        <a:t>Reasons</a:t>
                      </a:r>
                      <a:r>
                        <a:rPr lang="en-US" sz="1500" baseline="0" dirty="0" smtClean="0">
                          <a:latin typeface="Arial" pitchFamily="34" charset="0"/>
                          <a:cs typeface="Arial" pitchFamily="34" charset="0"/>
                        </a:rPr>
                        <a:t> for Deviation</a:t>
                      </a:r>
                      <a:endParaRPr lang="en-GB" sz="1500" dirty="0">
                        <a:latin typeface="Arial" pitchFamily="34" charset="0"/>
                        <a:cs typeface="Arial" pitchFamily="34" charset="0"/>
                      </a:endParaRPr>
                    </a:p>
                  </a:txBody>
                  <a:tcPr/>
                </a:tc>
                <a:tc>
                  <a:txBody>
                    <a:bodyPr/>
                    <a:lstStyle/>
                    <a:p>
                      <a:r>
                        <a:rPr lang="en-US" sz="1500" dirty="0" smtClean="0">
                          <a:latin typeface="Arial" pitchFamily="34" charset="0"/>
                          <a:cs typeface="Arial" pitchFamily="34" charset="0"/>
                        </a:rPr>
                        <a:t>Status</a:t>
                      </a:r>
                      <a:endParaRPr lang="en-GB" sz="1500" dirty="0">
                        <a:latin typeface="Arial" pitchFamily="34" charset="0"/>
                        <a:cs typeface="Arial" pitchFamily="34" charset="0"/>
                      </a:endParaRPr>
                    </a:p>
                  </a:txBody>
                  <a:tcPr/>
                </a:tc>
              </a:tr>
              <a:tr h="1642430">
                <a:tc>
                  <a:txBody>
                    <a:bodyPr/>
                    <a:lstStyle/>
                    <a:p>
                      <a:pPr marL="0" marR="0">
                        <a:lnSpc>
                          <a:spcPct val="100000"/>
                        </a:lnSpc>
                        <a:spcBef>
                          <a:spcPts val="0"/>
                        </a:spcBef>
                        <a:spcAft>
                          <a:spcPts val="1000"/>
                        </a:spcAft>
                      </a:pPr>
                      <a:r>
                        <a:rPr lang="en-ZA" sz="1200" dirty="0">
                          <a:latin typeface="Arial"/>
                          <a:ea typeface="Calibri"/>
                          <a:cs typeface="Times New Roman"/>
                        </a:rPr>
                        <a:t>Approved 2015/16 </a:t>
                      </a:r>
                      <a:r>
                        <a:rPr lang="en-ZA" sz="1200" dirty="0" smtClean="0">
                          <a:latin typeface="Arial"/>
                          <a:ea typeface="Calibri"/>
                          <a:cs typeface="Times New Roman"/>
                        </a:rPr>
                        <a:t>DST </a:t>
                      </a:r>
                      <a:r>
                        <a:rPr lang="en-ZA" sz="1200" dirty="0">
                          <a:latin typeface="Arial"/>
                          <a:ea typeface="Calibri"/>
                          <a:cs typeface="Times New Roman"/>
                        </a:rPr>
                        <a:t>public </a:t>
                      </a:r>
                      <a:r>
                        <a:rPr lang="en-ZA" sz="1200" dirty="0" smtClean="0">
                          <a:latin typeface="Arial"/>
                          <a:ea typeface="Calibri"/>
                          <a:cs typeface="Times New Roman"/>
                        </a:rPr>
                        <a:t>entities’ Strategic </a:t>
                      </a:r>
                      <a:r>
                        <a:rPr lang="en-ZA" sz="1200" dirty="0">
                          <a:latin typeface="Arial"/>
                          <a:ea typeface="Calibri"/>
                          <a:cs typeface="Times New Roman"/>
                        </a:rPr>
                        <a:t>and </a:t>
                      </a:r>
                      <a:r>
                        <a:rPr lang="en-ZA" sz="1200" dirty="0" smtClean="0">
                          <a:latin typeface="Arial"/>
                          <a:ea typeface="Calibri"/>
                          <a:cs typeface="Times New Roman"/>
                        </a:rPr>
                        <a:t>Annual </a:t>
                      </a:r>
                      <a:r>
                        <a:rPr lang="en-ZA" sz="1200" dirty="0">
                          <a:latin typeface="Arial"/>
                          <a:ea typeface="Calibri"/>
                          <a:cs typeface="Times New Roman"/>
                        </a:rPr>
                        <a:t>P</a:t>
                      </a:r>
                      <a:r>
                        <a:rPr lang="en-ZA" sz="1200" dirty="0" smtClean="0">
                          <a:latin typeface="Arial"/>
                          <a:ea typeface="Calibri"/>
                          <a:cs typeface="Times New Roman"/>
                        </a:rPr>
                        <a:t>erformance </a:t>
                      </a:r>
                      <a:r>
                        <a:rPr lang="en-ZA" sz="1200" dirty="0">
                          <a:latin typeface="Arial"/>
                          <a:ea typeface="Calibri"/>
                          <a:cs typeface="Times New Roman"/>
                        </a:rPr>
                        <a:t>P</a:t>
                      </a:r>
                      <a:r>
                        <a:rPr lang="en-ZA" sz="1200" dirty="0" smtClean="0">
                          <a:latin typeface="Arial"/>
                          <a:ea typeface="Calibri"/>
                          <a:cs typeface="Times New Roman"/>
                        </a:rPr>
                        <a:t>lans </a:t>
                      </a:r>
                      <a:r>
                        <a:rPr lang="en-ZA" sz="1200" dirty="0">
                          <a:latin typeface="Arial"/>
                          <a:ea typeface="Calibri"/>
                          <a:cs typeface="Times New Roman"/>
                        </a:rPr>
                        <a:t>and signed </a:t>
                      </a:r>
                      <a:r>
                        <a:rPr lang="en-ZA" sz="1200" dirty="0" smtClean="0">
                          <a:latin typeface="Arial"/>
                          <a:ea typeface="Calibri"/>
                          <a:cs typeface="Times New Roman"/>
                        </a:rPr>
                        <a:t>shareholders’ compacts </a:t>
                      </a:r>
                      <a:r>
                        <a:rPr lang="en-ZA" sz="1200" dirty="0">
                          <a:latin typeface="Arial"/>
                          <a:ea typeface="Calibri"/>
                          <a:cs typeface="Times New Roman"/>
                        </a:rPr>
                        <a:t>by 31 March 2015.</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1000"/>
                        </a:spcAft>
                      </a:pPr>
                      <a:r>
                        <a:rPr lang="en-ZA" sz="1200" dirty="0">
                          <a:latin typeface="Arial"/>
                          <a:ea typeface="Calibri"/>
                          <a:cs typeface="Times New Roman"/>
                        </a:rPr>
                        <a:t>Strategic Plans and Annual Performance Plans for DST public entities (HSRC, SANSA, TIA, ASSAf, NRF, CSIR and NACI) were approved by the Minister by </a:t>
                      </a:r>
                      <a:r>
                        <a:rPr lang="en-ZA" sz="1200" dirty="0" smtClean="0">
                          <a:latin typeface="Arial"/>
                          <a:ea typeface="Calibri"/>
                          <a:cs typeface="Times New Roman"/>
                        </a:rPr>
                        <a:t>5 </a:t>
                      </a:r>
                      <a:r>
                        <a:rPr lang="en-ZA" sz="1200" dirty="0">
                          <a:latin typeface="Arial"/>
                          <a:ea typeface="Calibri"/>
                          <a:cs typeface="Times New Roman"/>
                        </a:rPr>
                        <a:t>March 2015 and </a:t>
                      </a:r>
                      <a:r>
                        <a:rPr lang="en-ZA" sz="1200" dirty="0" smtClean="0">
                          <a:latin typeface="Arial"/>
                          <a:ea typeface="Calibri"/>
                          <a:cs typeface="Times New Roman"/>
                        </a:rPr>
                        <a:t>shareholders’ compacts</a:t>
                      </a:r>
                      <a:r>
                        <a:rPr lang="en-ZA" sz="1200" baseline="0" dirty="0" smtClean="0">
                          <a:latin typeface="Arial"/>
                          <a:ea typeface="Calibri"/>
                          <a:cs typeface="Times New Roman"/>
                        </a:rPr>
                        <a:t> </a:t>
                      </a:r>
                      <a:r>
                        <a:rPr lang="en-ZA" sz="1200" dirty="0" smtClean="0">
                          <a:latin typeface="Arial"/>
                          <a:ea typeface="Calibri"/>
                          <a:cs typeface="Times New Roman"/>
                        </a:rPr>
                        <a:t>were </a:t>
                      </a:r>
                      <a:r>
                        <a:rPr lang="en-ZA" sz="1200" dirty="0">
                          <a:latin typeface="Arial"/>
                          <a:ea typeface="Calibri"/>
                          <a:cs typeface="Times New Roman"/>
                        </a:rPr>
                        <a:t>signed thereafter</a:t>
                      </a:r>
                      <a:r>
                        <a:rPr lang="en-ZA" sz="1200" dirty="0" smtClean="0">
                          <a:latin typeface="Arial"/>
                          <a:ea typeface="Calibri"/>
                          <a:cs typeface="Times New Roman"/>
                        </a:rPr>
                        <a:t>.</a:t>
                      </a:r>
                    </a:p>
                  </a:txBody>
                  <a:tcPr marL="68580" marR="68580" marT="0" marB="0"/>
                </a:tc>
                <a:tc>
                  <a:txBody>
                    <a:bodyPr/>
                    <a:lstStyle/>
                    <a:p>
                      <a:pPr marL="0" marR="0" algn="l">
                        <a:lnSpc>
                          <a:spcPct val="100000"/>
                        </a:lnSpc>
                        <a:spcBef>
                          <a:spcPts val="0"/>
                        </a:spcBef>
                        <a:spcAft>
                          <a:spcPts val="0"/>
                        </a:spcAft>
                      </a:pPr>
                      <a:r>
                        <a:rPr lang="en-ZA" sz="1200" kern="1200" dirty="0" smtClean="0">
                          <a:solidFill>
                            <a:schemeClr val="dk1"/>
                          </a:solidFill>
                          <a:latin typeface="Arial" pitchFamily="34" charset="0"/>
                          <a:ea typeface="+mn-ea"/>
                          <a:cs typeface="Arial" pitchFamily="34" charset="0"/>
                        </a:rPr>
                        <a:t>No deviations.</a:t>
                      </a:r>
                      <a:endParaRPr lang="en-GB" sz="1200" dirty="0">
                        <a:latin typeface="Arial" pitchFamily="34" charset="0"/>
                        <a:ea typeface="Times New Roman"/>
                        <a:cs typeface="Arial" pitchFamily="34" charset="0"/>
                      </a:endParaRP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b="1" kern="1200" dirty="0" smtClean="0">
                          <a:solidFill>
                            <a:schemeClr val="dk1"/>
                          </a:solidFill>
                          <a:latin typeface="Arial" pitchFamily="34" charset="0"/>
                          <a:ea typeface="+mn-ea"/>
                          <a:cs typeface="Arial" pitchFamily="34" charset="0"/>
                        </a:rPr>
                        <a:t>Achieved</a:t>
                      </a:r>
                      <a:endParaRPr lang="en-GB" sz="1200" b="1" dirty="0" smtClean="0">
                        <a:latin typeface="Arial" pitchFamily="34" charset="0"/>
                        <a:ea typeface="Times New Roman"/>
                        <a:cs typeface="Arial" pitchFamily="34" charset="0"/>
                      </a:endParaRPr>
                    </a:p>
                    <a:p>
                      <a:pPr algn="l">
                        <a:lnSpc>
                          <a:spcPct val="100000"/>
                        </a:lnSpc>
                      </a:pPr>
                      <a:endParaRPr lang="en-GB" sz="1200" b="0" dirty="0">
                        <a:latin typeface="Arial" pitchFamily="34" charset="0"/>
                        <a:cs typeface="Arial" pitchFamily="34" charset="0"/>
                      </a:endParaRPr>
                    </a:p>
                  </a:txBody>
                  <a:tcPr>
                    <a:solidFill>
                      <a:srgbClr val="00B0F0"/>
                    </a:solidFill>
                  </a:tcPr>
                </a:tc>
              </a:tr>
              <a:tr h="1061376">
                <a:tc>
                  <a:txBody>
                    <a:bodyPr/>
                    <a:lstStyle/>
                    <a:p>
                      <a:pPr marL="0" marR="0">
                        <a:lnSpc>
                          <a:spcPct val="100000"/>
                        </a:lnSpc>
                        <a:spcBef>
                          <a:spcPts val="0"/>
                        </a:spcBef>
                        <a:spcAft>
                          <a:spcPts val="0"/>
                        </a:spcAft>
                      </a:pPr>
                      <a:r>
                        <a:rPr lang="en-ZA" sz="1200" dirty="0">
                          <a:latin typeface="Arial"/>
                          <a:ea typeface="Calibri"/>
                          <a:cs typeface="Times New Roman"/>
                        </a:rPr>
                        <a:t>Four </a:t>
                      </a:r>
                      <a:r>
                        <a:rPr lang="en-ZA" sz="1200" dirty="0" smtClean="0">
                          <a:latin typeface="Arial"/>
                          <a:ea typeface="Calibri"/>
                          <a:cs typeface="Times New Roman"/>
                        </a:rPr>
                        <a:t>DST 2014/15 </a:t>
                      </a:r>
                      <a:r>
                        <a:rPr lang="en-ZA" sz="1200" dirty="0">
                          <a:latin typeface="Arial"/>
                          <a:ea typeface="Calibri"/>
                          <a:cs typeface="Times New Roman"/>
                        </a:rPr>
                        <a:t>quarterly performance reports approved by Exco and signed by the DG within 60 days after each quarter.</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ZA" sz="1200" dirty="0">
                          <a:latin typeface="Arial"/>
                          <a:ea typeface="Calibri"/>
                          <a:cs typeface="Times New Roman"/>
                        </a:rPr>
                        <a:t>Four </a:t>
                      </a:r>
                      <a:r>
                        <a:rPr lang="en-ZA" sz="1200" dirty="0" smtClean="0">
                          <a:latin typeface="Arial"/>
                          <a:ea typeface="Calibri"/>
                          <a:cs typeface="Times New Roman"/>
                        </a:rPr>
                        <a:t>DST </a:t>
                      </a:r>
                      <a:r>
                        <a:rPr lang="en-ZA" sz="1200" dirty="0">
                          <a:latin typeface="Arial"/>
                          <a:ea typeface="Calibri"/>
                          <a:cs typeface="Times New Roman"/>
                        </a:rPr>
                        <a:t>2014/15 quarterly performance reports approved by Exco and signed by the DG within 60 days after each quarter.</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ZA" sz="1200" dirty="0" smtClean="0">
                          <a:latin typeface="Arial"/>
                          <a:ea typeface="Calibri"/>
                          <a:cs typeface="Times New Roman"/>
                        </a:rPr>
                        <a:t>No deviations.</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ZA" sz="1200" b="1" dirty="0" smtClean="0">
                          <a:latin typeface="Arial"/>
                          <a:ea typeface="Calibri"/>
                          <a:cs typeface="Times New Roman"/>
                        </a:rPr>
                        <a:t>Achieved</a:t>
                      </a:r>
                      <a:endParaRPr lang="en-GB" sz="1200" b="1" dirty="0">
                        <a:latin typeface="Calibri"/>
                        <a:ea typeface="Calibri"/>
                        <a:cs typeface="Times New Roman"/>
                      </a:endParaRPr>
                    </a:p>
                  </a:txBody>
                  <a:tcPr marL="68580" marR="68580" marT="0" marB="0">
                    <a:solidFill>
                      <a:srgbClr val="00B0F0"/>
                    </a:solidFill>
                  </a:tcPr>
                </a:tc>
              </a:tr>
              <a:tr h="1103000">
                <a:tc>
                  <a:txBody>
                    <a:bodyPr/>
                    <a:lstStyle/>
                    <a:p>
                      <a:pPr marL="0" marR="0">
                        <a:lnSpc>
                          <a:spcPct val="100000"/>
                        </a:lnSpc>
                        <a:spcBef>
                          <a:spcPts val="0"/>
                        </a:spcBef>
                        <a:spcAft>
                          <a:spcPts val="1000"/>
                        </a:spcAft>
                      </a:pPr>
                      <a:r>
                        <a:rPr lang="en-ZA" sz="1200" dirty="0">
                          <a:latin typeface="Arial"/>
                          <a:ea typeface="Calibri"/>
                          <a:cs typeface="Times New Roman"/>
                        </a:rPr>
                        <a:t>One </a:t>
                      </a:r>
                      <a:r>
                        <a:rPr lang="en-ZA" sz="1200" dirty="0" smtClean="0">
                          <a:latin typeface="Arial"/>
                          <a:ea typeface="Calibri"/>
                          <a:cs typeface="Times New Roman"/>
                        </a:rPr>
                        <a:t>DST </a:t>
                      </a:r>
                      <a:r>
                        <a:rPr lang="en-ZA" sz="1200" dirty="0">
                          <a:latin typeface="Arial"/>
                          <a:ea typeface="Calibri"/>
                          <a:cs typeface="Times New Roman"/>
                        </a:rPr>
                        <a:t>2013/14 annual report approved by Exco and signed by the DG by 31 May 2014.</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1000"/>
                        </a:spcAft>
                      </a:pPr>
                      <a:r>
                        <a:rPr lang="en-ZA" sz="1200" dirty="0">
                          <a:latin typeface="Arial"/>
                          <a:ea typeface="Calibri"/>
                          <a:cs typeface="Times New Roman"/>
                        </a:rPr>
                        <a:t>One </a:t>
                      </a:r>
                      <a:r>
                        <a:rPr lang="en-ZA" sz="1200" dirty="0" smtClean="0">
                          <a:latin typeface="Arial"/>
                          <a:ea typeface="Calibri"/>
                          <a:cs typeface="Times New Roman"/>
                        </a:rPr>
                        <a:t>DST </a:t>
                      </a:r>
                      <a:r>
                        <a:rPr lang="en-ZA" sz="1200" dirty="0">
                          <a:latin typeface="Arial"/>
                          <a:ea typeface="Calibri"/>
                          <a:cs typeface="Times New Roman"/>
                        </a:rPr>
                        <a:t>2013/14 annual report approved by Exco and signed by the DG by 31 May 2014.</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ZA" sz="1200" dirty="0">
                          <a:latin typeface="Arial"/>
                          <a:ea typeface="Calibri"/>
                          <a:cs typeface="Times New Roman"/>
                        </a:rPr>
                        <a:t>No deviations.</a:t>
                      </a:r>
                      <a:endParaRPr lang="en-GB" sz="1200" dirty="0">
                        <a:latin typeface="Calibri"/>
                        <a:ea typeface="Calibri"/>
                        <a:cs typeface="Times New Roman"/>
                      </a:endParaRPr>
                    </a:p>
                  </a:txBody>
                  <a:tcPr marL="68580" marR="68580" marT="0" marB="0"/>
                </a:tc>
                <a:tc>
                  <a:txBody>
                    <a:bodyPr/>
                    <a:lstStyle/>
                    <a:p>
                      <a:pPr algn="l">
                        <a:lnSpc>
                          <a:spcPct val="100000"/>
                        </a:lnSpc>
                      </a:pPr>
                      <a:r>
                        <a:rPr lang="en-US" sz="1200" b="1" dirty="0" smtClean="0">
                          <a:latin typeface="Arial" pitchFamily="34" charset="0"/>
                          <a:cs typeface="Arial" pitchFamily="34" charset="0"/>
                        </a:rPr>
                        <a:t>Achieved</a:t>
                      </a:r>
                      <a:endParaRPr lang="en-GB" sz="1200" b="1" dirty="0">
                        <a:latin typeface="Arial" pitchFamily="34" charset="0"/>
                        <a:cs typeface="Arial" pitchFamily="34" charset="0"/>
                      </a:endParaRPr>
                    </a:p>
                  </a:txBody>
                  <a:tcPr>
                    <a:solidFill>
                      <a:srgbClr val="00B0F0"/>
                    </a:solidFill>
                  </a:tcPr>
                </a:tc>
              </a:tr>
            </a:tbl>
          </a:graphicData>
        </a:graphic>
      </p:graphicFrame>
      <p:sp>
        <p:nvSpPr>
          <p:cNvPr id="7" name="Date Placeholder 6"/>
          <p:cNvSpPr>
            <a:spLocks noGrp="1"/>
          </p:cNvSpPr>
          <p:nvPr>
            <p:ph type="dt" sz="quarter" idx="10"/>
          </p:nvPr>
        </p:nvSpPr>
        <p:spPr/>
        <p:txBody>
          <a:bodyPr/>
          <a:lstStyle/>
          <a:p>
            <a:pPr>
              <a:defRPr/>
            </a:pPr>
            <a:fld id="{ACD2EE82-A737-40A2-840D-81C001B1F75E}" type="datetime1">
              <a:rPr lang="en-US"/>
              <a:pPr>
                <a:defRPr/>
              </a:pPr>
              <a:t>11/3/2015</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3"/>
          <p:cNvSpPr>
            <a:spLocks noGrp="1" noChangeArrowheads="1"/>
          </p:cNvSpPr>
          <p:nvPr>
            <p:ph idx="1"/>
          </p:nvPr>
        </p:nvSpPr>
        <p:spPr/>
        <p:txBody>
          <a:bodyPr/>
          <a:lstStyle/>
          <a:p>
            <a:pPr eaLnBrk="1" hangingPunct="1"/>
            <a:endParaRPr lang="en-US" sz="1800" b="1" smtClean="0">
              <a:latin typeface="Arial" pitchFamily="34" charset="0"/>
              <a:cs typeface="Arial" pitchFamily="34" charset="0"/>
            </a:endParaRPr>
          </a:p>
          <a:p>
            <a:pPr eaLnBrk="1" hangingPunct="1"/>
            <a:endParaRPr lang="en-US" sz="1800" b="1" smtClean="0">
              <a:latin typeface="Arial" pitchFamily="34" charset="0"/>
              <a:cs typeface="Arial" pitchFamily="34" charset="0"/>
            </a:endParaRPr>
          </a:p>
          <a:p>
            <a:pPr eaLnBrk="1" hangingPunct="1"/>
            <a:endParaRPr lang="en-US" sz="1800" b="1" smtClean="0">
              <a:latin typeface="Arial" pitchFamily="34" charset="0"/>
              <a:cs typeface="Arial" pitchFamily="34" charset="0"/>
            </a:endParaRPr>
          </a:p>
          <a:p>
            <a:pPr marL="914400" lvl="1" indent="-457200" eaLnBrk="1" hangingPunct="1"/>
            <a:endParaRPr lang="en-US" sz="2400" b="1" smtClean="0">
              <a:solidFill>
                <a:schemeClr val="tx1"/>
              </a:solidFill>
              <a:latin typeface="Arial" pitchFamily="34" charset="0"/>
              <a:cs typeface="Arial" pitchFamily="34" charset="0"/>
            </a:endParaRPr>
          </a:p>
        </p:txBody>
      </p:sp>
      <p:sp>
        <p:nvSpPr>
          <p:cNvPr id="56323"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284CFF-38A3-4199-9CC6-5E58B6EB8693}" type="slidenum">
              <a:rPr lang="en-ZA" smtClean="0">
                <a:latin typeface="Gill Sans MT" pitchFamily="34" charset="0"/>
                <a:cs typeface="Arial" pitchFamily="34" charset="0"/>
              </a:rPr>
              <a:pPr fontAlgn="base">
                <a:spcBef>
                  <a:spcPct val="0"/>
                </a:spcBef>
                <a:spcAft>
                  <a:spcPct val="0"/>
                </a:spcAft>
              </a:pPr>
              <a:t>47</a:t>
            </a:fld>
            <a:endParaRPr lang="en-ZA" smtClean="0">
              <a:latin typeface="Gill Sans MT" pitchFamily="34" charset="0"/>
              <a:cs typeface="Arial" pitchFamily="34" charset="0"/>
            </a:endParaRPr>
          </a:p>
        </p:txBody>
      </p:sp>
      <p:sp>
        <p:nvSpPr>
          <p:cNvPr id="56324" name="AutoShape 8"/>
          <p:cNvSpPr>
            <a:spLocks/>
          </p:cNvSpPr>
          <p:nvPr/>
        </p:nvSpPr>
        <p:spPr bwMode="auto">
          <a:xfrm>
            <a:off x="228600" y="222250"/>
            <a:ext cx="8770938" cy="6159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r>
              <a:rPr lang="en-US" sz="2000" b="1">
                <a:solidFill>
                  <a:srgbClr val="FFFFFF"/>
                </a:solidFill>
                <a:sym typeface="Helvetica Neue"/>
              </a:rPr>
              <a:t>                       PROGRAMME 1 (ADMINISTRATION) KEY ACHIEVEMENTS</a:t>
            </a:r>
            <a:endParaRPr lang="en-US" sz="2000"/>
          </a:p>
        </p:txBody>
      </p:sp>
      <p:graphicFrame>
        <p:nvGraphicFramePr>
          <p:cNvPr id="9" name="Content Placeholder 3"/>
          <p:cNvGraphicFramePr>
            <a:graphicFrameLocks/>
          </p:cNvGraphicFramePr>
          <p:nvPr/>
        </p:nvGraphicFramePr>
        <p:xfrm>
          <a:off x="228600" y="1143000"/>
          <a:ext cx="8770689" cy="5213350"/>
        </p:xfrm>
        <a:graphic>
          <a:graphicData uri="http://schemas.openxmlformats.org/drawingml/2006/table">
            <a:tbl>
              <a:tblPr firstRow="1" bandRow="1">
                <a:tableStyleId>{5C22544A-7EE6-4342-B048-85BDC9FD1C3A}</a:tableStyleId>
              </a:tblPr>
              <a:tblGrid>
                <a:gridCol w="3060284"/>
                <a:gridCol w="2299484"/>
                <a:gridCol w="2216114"/>
                <a:gridCol w="1194807"/>
              </a:tblGrid>
              <a:tr h="629513">
                <a:tc>
                  <a:txBody>
                    <a:bodyPr/>
                    <a:lstStyle/>
                    <a:p>
                      <a:r>
                        <a:rPr lang="en-ZA" sz="1500" dirty="0" smtClean="0">
                          <a:latin typeface="Arial" pitchFamily="34" charset="0"/>
                          <a:cs typeface="Arial" pitchFamily="34" charset="0"/>
                        </a:rPr>
                        <a:t>Annual</a:t>
                      </a:r>
                      <a:r>
                        <a:rPr lang="en-ZA" sz="1500" baseline="0" dirty="0" smtClean="0">
                          <a:latin typeface="Arial" pitchFamily="34" charset="0"/>
                          <a:cs typeface="Arial" pitchFamily="34" charset="0"/>
                        </a:rPr>
                        <a:t> Target</a:t>
                      </a:r>
                      <a:endParaRPr lang="en-GB" sz="1500" dirty="0">
                        <a:latin typeface="Arial" pitchFamily="34" charset="0"/>
                        <a:cs typeface="Arial" pitchFamily="34" charset="0"/>
                      </a:endParaRPr>
                    </a:p>
                  </a:txBody>
                  <a:tcPr/>
                </a:tc>
                <a:tc>
                  <a:txBody>
                    <a:bodyPr/>
                    <a:lstStyle/>
                    <a:p>
                      <a:r>
                        <a:rPr lang="en-US" sz="1500" dirty="0" smtClean="0">
                          <a:latin typeface="Arial" pitchFamily="34" charset="0"/>
                          <a:cs typeface="Arial" pitchFamily="34" charset="0"/>
                        </a:rPr>
                        <a:t>Actual</a:t>
                      </a:r>
                      <a:r>
                        <a:rPr lang="en-US" sz="1500" baseline="0" dirty="0" smtClean="0">
                          <a:latin typeface="Arial" pitchFamily="34" charset="0"/>
                          <a:cs typeface="Arial" pitchFamily="34" charset="0"/>
                        </a:rPr>
                        <a:t>  Achievements</a:t>
                      </a:r>
                      <a:endParaRPr lang="en-GB" sz="1500" dirty="0">
                        <a:latin typeface="Arial" pitchFamily="34" charset="0"/>
                        <a:cs typeface="Arial" pitchFamily="34" charset="0"/>
                      </a:endParaRPr>
                    </a:p>
                  </a:txBody>
                  <a:tcPr/>
                </a:tc>
                <a:tc>
                  <a:txBody>
                    <a:bodyPr/>
                    <a:lstStyle/>
                    <a:p>
                      <a:r>
                        <a:rPr lang="en-US" sz="1500" dirty="0" smtClean="0">
                          <a:latin typeface="Arial" pitchFamily="34" charset="0"/>
                          <a:cs typeface="Arial" pitchFamily="34" charset="0"/>
                        </a:rPr>
                        <a:t>Reasons</a:t>
                      </a:r>
                      <a:r>
                        <a:rPr lang="en-US" sz="1500" baseline="0" dirty="0" smtClean="0">
                          <a:latin typeface="Arial" pitchFamily="34" charset="0"/>
                          <a:cs typeface="Arial" pitchFamily="34" charset="0"/>
                        </a:rPr>
                        <a:t> for Deviation</a:t>
                      </a:r>
                      <a:endParaRPr lang="en-GB" sz="1500" dirty="0">
                        <a:latin typeface="Arial" pitchFamily="34" charset="0"/>
                        <a:cs typeface="Arial" pitchFamily="34" charset="0"/>
                      </a:endParaRPr>
                    </a:p>
                  </a:txBody>
                  <a:tcPr/>
                </a:tc>
                <a:tc>
                  <a:txBody>
                    <a:bodyPr/>
                    <a:lstStyle/>
                    <a:p>
                      <a:r>
                        <a:rPr lang="en-US" sz="1500" dirty="0" smtClean="0">
                          <a:latin typeface="Arial" pitchFamily="34" charset="0"/>
                          <a:cs typeface="Arial" pitchFamily="34" charset="0"/>
                        </a:rPr>
                        <a:t>Status</a:t>
                      </a:r>
                      <a:endParaRPr lang="en-GB" sz="1500" dirty="0">
                        <a:latin typeface="Arial" pitchFamily="34" charset="0"/>
                        <a:cs typeface="Arial" pitchFamily="34" charset="0"/>
                      </a:endParaRPr>
                    </a:p>
                  </a:txBody>
                  <a:tcPr/>
                </a:tc>
              </a:tr>
              <a:tr h="2838650">
                <a:tc>
                  <a:txBody>
                    <a:bodyPr/>
                    <a:lstStyle/>
                    <a:p>
                      <a:pPr marL="0" marR="0">
                        <a:lnSpc>
                          <a:spcPct val="100000"/>
                        </a:lnSpc>
                        <a:spcBef>
                          <a:spcPts val="0"/>
                        </a:spcBef>
                        <a:spcAft>
                          <a:spcPts val="1000"/>
                        </a:spcAft>
                      </a:pPr>
                      <a:r>
                        <a:rPr lang="en-ZA" sz="1200" dirty="0">
                          <a:latin typeface="Arial" pitchFamily="34" charset="0"/>
                          <a:ea typeface="Calibri"/>
                          <a:cs typeface="Arial" pitchFamily="34" charset="0"/>
                        </a:rPr>
                        <a:t>Nine </a:t>
                      </a:r>
                      <a:r>
                        <a:rPr lang="en-ZA" sz="1200" dirty="0" smtClean="0">
                          <a:latin typeface="Arial" pitchFamily="34" charset="0"/>
                          <a:ea typeface="Calibri"/>
                          <a:cs typeface="Arial" pitchFamily="34" charset="0"/>
                        </a:rPr>
                        <a:t>DST  </a:t>
                      </a:r>
                      <a:r>
                        <a:rPr lang="en-ZA" sz="1200" dirty="0">
                          <a:latin typeface="Arial" pitchFamily="34" charset="0"/>
                          <a:ea typeface="Calibri"/>
                          <a:cs typeface="Arial" pitchFamily="34" charset="0"/>
                        </a:rPr>
                        <a:t>public entities' 2013/14 annual reports </a:t>
                      </a:r>
                      <a:r>
                        <a:rPr lang="en-ZA" sz="1200" dirty="0" smtClean="0">
                          <a:latin typeface="Arial" pitchFamily="34" charset="0"/>
                          <a:ea typeface="Calibri"/>
                          <a:cs typeface="Arial" pitchFamily="34" charset="0"/>
                        </a:rPr>
                        <a:t>submitted to Parliament by 30 September 2014 -- Africa </a:t>
                      </a:r>
                      <a:r>
                        <a:rPr lang="en-ZA" sz="1200" dirty="0">
                          <a:latin typeface="Arial" pitchFamily="34" charset="0"/>
                          <a:ea typeface="Calibri"/>
                          <a:cs typeface="Arial" pitchFamily="34" charset="0"/>
                        </a:rPr>
                        <a:t>Institute of South Africa (AISA), </a:t>
                      </a:r>
                      <a:r>
                        <a:rPr lang="en-ZA" sz="1200" dirty="0" smtClean="0">
                          <a:latin typeface="Arial" pitchFamily="34" charset="0"/>
                          <a:ea typeface="Calibri"/>
                          <a:cs typeface="Arial" pitchFamily="34" charset="0"/>
                        </a:rPr>
                        <a:t> Academy</a:t>
                      </a:r>
                      <a:r>
                        <a:rPr lang="en-ZA" sz="1200" baseline="0" dirty="0" smtClean="0">
                          <a:latin typeface="Arial" pitchFamily="34" charset="0"/>
                          <a:ea typeface="Calibri"/>
                          <a:cs typeface="Arial" pitchFamily="34" charset="0"/>
                        </a:rPr>
                        <a:t> of Science of South Africa (</a:t>
                      </a:r>
                      <a:r>
                        <a:rPr lang="en-ZA" sz="1200" dirty="0" smtClean="0">
                          <a:latin typeface="Arial" pitchFamily="34" charset="0"/>
                          <a:ea typeface="Calibri"/>
                          <a:cs typeface="Arial" pitchFamily="34" charset="0"/>
                        </a:rPr>
                        <a:t>ASSAf), Council</a:t>
                      </a:r>
                      <a:r>
                        <a:rPr lang="en-ZA" sz="1200" baseline="0" dirty="0" smtClean="0">
                          <a:latin typeface="Arial" pitchFamily="34" charset="0"/>
                          <a:ea typeface="Calibri"/>
                          <a:cs typeface="Arial" pitchFamily="34" charset="0"/>
                        </a:rPr>
                        <a:t> for Scientific and Industrial Research (</a:t>
                      </a:r>
                      <a:r>
                        <a:rPr lang="en-ZA" sz="1200" dirty="0" smtClean="0">
                          <a:latin typeface="Arial" pitchFamily="34" charset="0"/>
                          <a:ea typeface="Calibri"/>
                          <a:cs typeface="Arial" pitchFamily="34" charset="0"/>
                        </a:rPr>
                        <a:t>CSIR),  Human Sciences Research</a:t>
                      </a:r>
                      <a:r>
                        <a:rPr lang="en-ZA" sz="1200" baseline="0" dirty="0" smtClean="0">
                          <a:latin typeface="Arial" pitchFamily="34" charset="0"/>
                          <a:ea typeface="Calibri"/>
                          <a:cs typeface="Arial" pitchFamily="34" charset="0"/>
                        </a:rPr>
                        <a:t> Council (</a:t>
                      </a:r>
                      <a:r>
                        <a:rPr lang="en-ZA" sz="1200" dirty="0" smtClean="0">
                          <a:latin typeface="Arial" pitchFamily="34" charset="0"/>
                          <a:ea typeface="Calibri"/>
                          <a:cs typeface="Arial" pitchFamily="34" charset="0"/>
                        </a:rPr>
                        <a:t>HSRC), </a:t>
                      </a:r>
                      <a:r>
                        <a:rPr lang="en-ZA" sz="1200" dirty="0">
                          <a:latin typeface="Arial" pitchFamily="34" charset="0"/>
                          <a:ea typeface="Calibri"/>
                          <a:cs typeface="Arial" pitchFamily="34" charset="0"/>
                        </a:rPr>
                        <a:t>National Advisory Council on Innovation (NACI</a:t>
                      </a:r>
                      <a:r>
                        <a:rPr lang="en-ZA" sz="1200" dirty="0" smtClean="0">
                          <a:latin typeface="Arial" pitchFamily="34" charset="0"/>
                          <a:ea typeface="Calibri"/>
                          <a:cs typeface="Arial" pitchFamily="34" charset="0"/>
                        </a:rPr>
                        <a:t>), National Research</a:t>
                      </a:r>
                      <a:r>
                        <a:rPr lang="en-ZA" sz="1200" baseline="0" dirty="0" smtClean="0">
                          <a:latin typeface="Arial" pitchFamily="34" charset="0"/>
                          <a:ea typeface="Calibri"/>
                          <a:cs typeface="Arial" pitchFamily="34" charset="0"/>
                        </a:rPr>
                        <a:t> Foundation</a:t>
                      </a:r>
                      <a:r>
                        <a:rPr lang="en-ZA" sz="1200" dirty="0" smtClean="0">
                          <a:latin typeface="Arial" pitchFamily="34" charset="0"/>
                          <a:ea typeface="Calibri"/>
                          <a:cs typeface="Arial" pitchFamily="34" charset="0"/>
                        </a:rPr>
                        <a:t> (NRF), </a:t>
                      </a:r>
                      <a:r>
                        <a:rPr lang="en-ZA" sz="1200" dirty="0">
                          <a:latin typeface="Arial" pitchFamily="34" charset="0"/>
                          <a:ea typeface="Calibri"/>
                          <a:cs typeface="Arial" pitchFamily="34" charset="0"/>
                        </a:rPr>
                        <a:t>South African Council for Natural Scientific Professions (SACNASP), </a:t>
                      </a:r>
                      <a:r>
                        <a:rPr lang="en-ZA" sz="1200" dirty="0" smtClean="0">
                          <a:latin typeface="Arial" pitchFamily="34" charset="0"/>
                          <a:ea typeface="Calibri"/>
                          <a:cs typeface="Arial" pitchFamily="34" charset="0"/>
                        </a:rPr>
                        <a:t>South African</a:t>
                      </a:r>
                      <a:r>
                        <a:rPr lang="en-ZA" sz="1200" baseline="0" dirty="0" smtClean="0">
                          <a:latin typeface="Arial" pitchFamily="34" charset="0"/>
                          <a:ea typeface="Calibri"/>
                          <a:cs typeface="Arial" pitchFamily="34" charset="0"/>
                        </a:rPr>
                        <a:t> National Space Agency (</a:t>
                      </a:r>
                      <a:r>
                        <a:rPr lang="en-ZA" sz="1200" dirty="0" smtClean="0">
                          <a:latin typeface="Arial" pitchFamily="34" charset="0"/>
                          <a:ea typeface="Calibri"/>
                          <a:cs typeface="Arial" pitchFamily="34" charset="0"/>
                        </a:rPr>
                        <a:t>SANSA) </a:t>
                      </a:r>
                      <a:r>
                        <a:rPr lang="en-ZA" sz="1200" dirty="0">
                          <a:latin typeface="Arial" pitchFamily="34" charset="0"/>
                          <a:ea typeface="Calibri"/>
                          <a:cs typeface="Arial" pitchFamily="34" charset="0"/>
                        </a:rPr>
                        <a:t>and </a:t>
                      </a:r>
                      <a:r>
                        <a:rPr lang="en-ZA" sz="1200" dirty="0" smtClean="0">
                          <a:latin typeface="Arial" pitchFamily="34" charset="0"/>
                          <a:ea typeface="Calibri"/>
                          <a:cs typeface="Arial" pitchFamily="34" charset="0"/>
                        </a:rPr>
                        <a:t> the</a:t>
                      </a:r>
                      <a:r>
                        <a:rPr lang="en-ZA" sz="1200" baseline="0" dirty="0" smtClean="0">
                          <a:latin typeface="Arial" pitchFamily="34" charset="0"/>
                          <a:ea typeface="Calibri"/>
                          <a:cs typeface="Arial" pitchFamily="34" charset="0"/>
                        </a:rPr>
                        <a:t> </a:t>
                      </a:r>
                      <a:r>
                        <a:rPr lang="en-ZA" sz="1200" dirty="0" smtClean="0">
                          <a:latin typeface="Arial" pitchFamily="34" charset="0"/>
                          <a:ea typeface="Calibri"/>
                          <a:cs typeface="Arial" pitchFamily="34" charset="0"/>
                        </a:rPr>
                        <a:t>Technology Innovation Agency (TIA).</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1000"/>
                        </a:spcAft>
                      </a:pPr>
                      <a:r>
                        <a:rPr lang="en-ZA" sz="1200" dirty="0">
                          <a:latin typeface="Arial" pitchFamily="34" charset="0"/>
                          <a:ea typeface="Calibri"/>
                          <a:cs typeface="Arial" pitchFamily="34" charset="0"/>
                        </a:rPr>
                        <a:t>Nine </a:t>
                      </a:r>
                      <a:r>
                        <a:rPr lang="en-ZA" sz="1200" dirty="0" smtClean="0">
                          <a:latin typeface="Arial" pitchFamily="34" charset="0"/>
                          <a:ea typeface="Calibri"/>
                          <a:cs typeface="Arial" pitchFamily="34" charset="0"/>
                        </a:rPr>
                        <a:t>DST </a:t>
                      </a:r>
                      <a:r>
                        <a:rPr lang="en-ZA" sz="1200" dirty="0">
                          <a:latin typeface="Arial" pitchFamily="34" charset="0"/>
                          <a:ea typeface="Calibri"/>
                          <a:cs typeface="Arial" pitchFamily="34" charset="0"/>
                        </a:rPr>
                        <a:t>public entities’ 2013/14 annual reports submitted to Parliament by 30 September 2014.</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0"/>
                        </a:spcAft>
                      </a:pPr>
                      <a:r>
                        <a:rPr lang="en-ZA" sz="1200" dirty="0">
                          <a:latin typeface="Arial" pitchFamily="34" charset="0"/>
                          <a:ea typeface="Calibri"/>
                          <a:cs typeface="Arial" pitchFamily="34" charset="0"/>
                        </a:rPr>
                        <a:t>No deviations.</a:t>
                      </a:r>
                      <a:endParaRPr lang="en-GB" sz="1200" dirty="0">
                        <a:latin typeface="Arial" pitchFamily="34" charset="0"/>
                        <a:ea typeface="Calibri"/>
                        <a:cs typeface="Arial" pitchFamily="34" charset="0"/>
                      </a:endParaRPr>
                    </a:p>
                  </a:txBody>
                  <a:tcPr marL="68580" marR="68580" marT="0" marB="0"/>
                </a:tc>
                <a:tc>
                  <a:txBody>
                    <a:bodyPr/>
                    <a:lstStyle/>
                    <a:p>
                      <a:pPr marL="0" marR="0" algn="just">
                        <a:lnSpc>
                          <a:spcPct val="100000"/>
                        </a:lnSpc>
                        <a:spcBef>
                          <a:spcPts val="0"/>
                        </a:spcBef>
                        <a:spcAft>
                          <a:spcPts val="0"/>
                        </a:spcAft>
                      </a:pPr>
                      <a:r>
                        <a:rPr lang="en-ZA" sz="1200" b="1" dirty="0">
                          <a:latin typeface="Arial" pitchFamily="34" charset="0"/>
                          <a:ea typeface="Calibri"/>
                          <a:cs typeface="Arial" pitchFamily="34" charset="0"/>
                        </a:rPr>
                        <a:t>Achieved</a:t>
                      </a:r>
                      <a:endParaRPr lang="en-GB" sz="1200" dirty="0">
                        <a:latin typeface="Arial" pitchFamily="34" charset="0"/>
                        <a:ea typeface="Calibri"/>
                        <a:cs typeface="Arial" pitchFamily="34" charset="0"/>
                      </a:endParaRPr>
                    </a:p>
                  </a:txBody>
                  <a:tcPr marL="68580" marR="68580" marT="0" marB="0">
                    <a:solidFill>
                      <a:srgbClr val="00B0F0"/>
                    </a:solidFill>
                  </a:tcPr>
                </a:tc>
              </a:tr>
              <a:tr h="768900">
                <a:tc>
                  <a:txBody>
                    <a:bodyPr/>
                    <a:lstStyle/>
                    <a:p>
                      <a:pPr marL="0" marR="0">
                        <a:lnSpc>
                          <a:spcPct val="100000"/>
                        </a:lnSpc>
                        <a:spcBef>
                          <a:spcPts val="0"/>
                        </a:spcBef>
                        <a:spcAft>
                          <a:spcPts val="0"/>
                        </a:spcAft>
                      </a:pPr>
                      <a:r>
                        <a:rPr lang="en-ZA" sz="1200" dirty="0">
                          <a:latin typeface="Arial"/>
                          <a:ea typeface="Calibri"/>
                          <a:cs typeface="Times New Roman"/>
                        </a:rPr>
                        <a:t>90 days to fill vacancy after date of advertisement by 31 March 2015.</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1000"/>
                        </a:spcAft>
                      </a:pPr>
                      <a:r>
                        <a:rPr lang="en-ZA" sz="1200" dirty="0">
                          <a:latin typeface="Arial"/>
                          <a:ea typeface="Calibri"/>
                          <a:cs typeface="Times New Roman"/>
                        </a:rPr>
                        <a:t>73 days to fill </a:t>
                      </a:r>
                      <a:r>
                        <a:rPr lang="en-ZA" sz="1200" dirty="0" smtClean="0">
                          <a:latin typeface="Arial"/>
                          <a:ea typeface="Calibri"/>
                          <a:cs typeface="Times New Roman"/>
                        </a:rPr>
                        <a:t>a vacancy </a:t>
                      </a:r>
                      <a:r>
                        <a:rPr lang="en-ZA" sz="1200" dirty="0">
                          <a:latin typeface="Arial"/>
                          <a:ea typeface="Calibri"/>
                          <a:cs typeface="Times New Roman"/>
                        </a:rPr>
                        <a:t>after date of advertisement by 31 March 2015.</a:t>
                      </a:r>
                      <a:endParaRPr lang="en-GB" sz="1200" dirty="0">
                        <a:latin typeface="Calibri"/>
                        <a:ea typeface="Calibri"/>
                        <a:cs typeface="Times New Roman"/>
                      </a:endParaRPr>
                    </a:p>
                  </a:txBody>
                  <a:tcPr marL="68580" marR="68580" marT="0" marB="0"/>
                </a:tc>
                <a:tc>
                  <a:txBody>
                    <a:bodyPr/>
                    <a:lstStyle/>
                    <a:p>
                      <a:pPr marL="0" marR="0" algn="l">
                        <a:lnSpc>
                          <a:spcPct val="100000"/>
                        </a:lnSpc>
                        <a:spcBef>
                          <a:spcPts val="0"/>
                        </a:spcBef>
                        <a:spcAft>
                          <a:spcPts val="0"/>
                        </a:spcAft>
                      </a:pPr>
                      <a:r>
                        <a:rPr lang="en-ZA" sz="1200" kern="1200" dirty="0" smtClean="0">
                          <a:solidFill>
                            <a:schemeClr val="dk1"/>
                          </a:solidFill>
                          <a:latin typeface="Arial" pitchFamily="34" charset="0"/>
                          <a:ea typeface="+mn-ea"/>
                          <a:cs typeface="Arial" pitchFamily="34" charset="0"/>
                        </a:rPr>
                        <a:t>Target achieved before 90 days</a:t>
                      </a:r>
                      <a:r>
                        <a:rPr lang="en-ZA" sz="1200" kern="1200" baseline="0" dirty="0" smtClean="0">
                          <a:solidFill>
                            <a:schemeClr val="dk1"/>
                          </a:solidFill>
                          <a:latin typeface="Arial" pitchFamily="34" charset="0"/>
                          <a:ea typeface="+mn-ea"/>
                          <a:cs typeface="Arial" pitchFamily="34" charset="0"/>
                        </a:rPr>
                        <a:t> due to</a:t>
                      </a:r>
                      <a:r>
                        <a:rPr lang="en-ZA" sz="1200" kern="1200" dirty="0" smtClean="0">
                          <a:solidFill>
                            <a:schemeClr val="dk1"/>
                          </a:solidFill>
                          <a:latin typeface="Arial" pitchFamily="34" charset="0"/>
                          <a:ea typeface="+mn-ea"/>
                          <a:cs typeface="Arial" pitchFamily="34" charset="0"/>
                        </a:rPr>
                        <a:t> faster than expected recruitment processes.</a:t>
                      </a:r>
                      <a:endParaRPr lang="en-GB" sz="1200" b="0" dirty="0">
                        <a:latin typeface="Arial" pitchFamily="34" charset="0"/>
                        <a:ea typeface="Times New Roman"/>
                        <a:cs typeface="Arial" pitchFamily="34" charset="0"/>
                      </a:endParaRPr>
                    </a:p>
                  </a:txBody>
                  <a:tcPr marL="68580" marR="68580" marT="0" marB="0"/>
                </a:tc>
                <a:tc>
                  <a:txBody>
                    <a:bodyPr/>
                    <a:lstStyle/>
                    <a:p>
                      <a:pPr algn="l">
                        <a:lnSpc>
                          <a:spcPct val="100000"/>
                        </a:lnSpc>
                      </a:pPr>
                      <a:r>
                        <a:rPr lang="en-US" sz="1200" b="1" dirty="0" smtClean="0">
                          <a:latin typeface="Arial" pitchFamily="34" charset="0"/>
                          <a:cs typeface="Arial" pitchFamily="34" charset="0"/>
                        </a:rPr>
                        <a:t>Achieved</a:t>
                      </a:r>
                      <a:endParaRPr lang="en-GB" sz="1200" b="1" dirty="0">
                        <a:latin typeface="Arial" pitchFamily="34" charset="0"/>
                        <a:cs typeface="Arial" pitchFamily="34" charset="0"/>
                      </a:endParaRPr>
                    </a:p>
                  </a:txBody>
                  <a:tcPr>
                    <a:solidFill>
                      <a:srgbClr val="00B0F0"/>
                    </a:solidFill>
                  </a:tcPr>
                </a:tc>
              </a:tr>
              <a:tr h="976287">
                <a:tc>
                  <a:txBody>
                    <a:bodyPr/>
                    <a:lstStyle/>
                    <a:p>
                      <a:pPr marL="0" marR="0">
                        <a:lnSpc>
                          <a:spcPct val="100000"/>
                        </a:lnSpc>
                        <a:spcBef>
                          <a:spcPts val="0"/>
                        </a:spcBef>
                        <a:spcAft>
                          <a:spcPts val="0"/>
                        </a:spcAft>
                      </a:pPr>
                      <a:r>
                        <a:rPr lang="en-ZA" sz="1200" dirty="0">
                          <a:latin typeface="Arial" pitchFamily="34" charset="0"/>
                          <a:ea typeface="Calibri"/>
                          <a:cs typeface="Arial" pitchFamily="34" charset="0"/>
                        </a:rPr>
                        <a:t>Minimum 90% </a:t>
                      </a:r>
                      <a:r>
                        <a:rPr lang="en-ZA" sz="1200" dirty="0" smtClean="0">
                          <a:latin typeface="Arial" pitchFamily="34" charset="0"/>
                          <a:ea typeface="Calibri"/>
                          <a:cs typeface="Arial" pitchFamily="34" charset="0"/>
                        </a:rPr>
                        <a:t>of DST </a:t>
                      </a:r>
                      <a:r>
                        <a:rPr lang="en-ZA" sz="1200" dirty="0">
                          <a:latin typeface="Arial" pitchFamily="34" charset="0"/>
                          <a:ea typeface="Calibri"/>
                          <a:cs typeface="Arial" pitchFamily="34" charset="0"/>
                        </a:rPr>
                        <a:t>personnel submitting performance contracts and </a:t>
                      </a:r>
                      <a:r>
                        <a:rPr lang="en-ZA" sz="1200" dirty="0" smtClean="0">
                          <a:latin typeface="Arial" pitchFamily="34" charset="0"/>
                          <a:ea typeface="Calibri"/>
                          <a:cs typeface="Arial" pitchFamily="34" charset="0"/>
                        </a:rPr>
                        <a:t>reviews </a:t>
                      </a:r>
                      <a:r>
                        <a:rPr lang="en-ZA" sz="1200" dirty="0">
                          <a:latin typeface="Arial" pitchFamily="34" charset="0"/>
                          <a:ea typeface="Calibri"/>
                          <a:cs typeface="Arial" pitchFamily="34" charset="0"/>
                        </a:rPr>
                        <a:t>on time by 31 March 2015.</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1000"/>
                        </a:spcAft>
                      </a:pPr>
                      <a:r>
                        <a:rPr lang="en-ZA" sz="1200" dirty="0">
                          <a:latin typeface="Arial" pitchFamily="34" charset="0"/>
                          <a:ea typeface="Calibri"/>
                          <a:cs typeface="Arial" pitchFamily="34" charset="0"/>
                        </a:rPr>
                        <a:t>98% of </a:t>
                      </a:r>
                      <a:r>
                        <a:rPr lang="en-ZA" sz="1200" dirty="0" smtClean="0">
                          <a:latin typeface="Arial" pitchFamily="34" charset="0"/>
                          <a:ea typeface="Calibri"/>
                          <a:cs typeface="Arial" pitchFamily="34" charset="0"/>
                        </a:rPr>
                        <a:t>DST personnel’s performance contracts and reviews</a:t>
                      </a:r>
                      <a:r>
                        <a:rPr lang="en-ZA" sz="1200" baseline="0" dirty="0" smtClean="0">
                          <a:latin typeface="Arial" pitchFamily="34" charset="0"/>
                          <a:ea typeface="Calibri"/>
                          <a:cs typeface="Arial" pitchFamily="34" charset="0"/>
                        </a:rPr>
                        <a:t> </a:t>
                      </a:r>
                      <a:r>
                        <a:rPr lang="en-ZA" sz="1200" dirty="0" smtClean="0">
                          <a:latin typeface="Arial" pitchFamily="34" charset="0"/>
                          <a:ea typeface="Calibri"/>
                          <a:cs typeface="Arial" pitchFamily="34" charset="0"/>
                        </a:rPr>
                        <a:t>by </a:t>
                      </a:r>
                      <a:r>
                        <a:rPr lang="en-ZA" sz="1200" dirty="0">
                          <a:latin typeface="Arial" pitchFamily="34" charset="0"/>
                          <a:ea typeface="Calibri"/>
                          <a:cs typeface="Arial" pitchFamily="34" charset="0"/>
                        </a:rPr>
                        <a:t>31 March 2015.</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0"/>
                        </a:spcAft>
                      </a:pPr>
                      <a:r>
                        <a:rPr lang="en-ZA" sz="1200" kern="1200" dirty="0" smtClean="0">
                          <a:solidFill>
                            <a:schemeClr val="dk1"/>
                          </a:solidFill>
                          <a:latin typeface="Arial" pitchFamily="34" charset="0"/>
                          <a:ea typeface="+mn-ea"/>
                          <a:cs typeface="Arial" pitchFamily="34" charset="0"/>
                        </a:rPr>
                        <a:t>Reasonable level of compliance by the DST officials.</a:t>
                      </a:r>
                      <a:endParaRPr lang="en-GB" sz="1200" dirty="0">
                        <a:latin typeface="Arial" pitchFamily="34" charset="0"/>
                        <a:ea typeface="Calibri"/>
                        <a:cs typeface="Arial" pitchFamily="34" charset="0"/>
                      </a:endParaRPr>
                    </a:p>
                  </a:txBody>
                  <a:tcPr marL="68580" marR="68580" marT="0" marB="0"/>
                </a:tc>
                <a:tc>
                  <a:txBody>
                    <a:bodyPr/>
                    <a:lstStyle/>
                    <a:p>
                      <a:pPr algn="l">
                        <a:lnSpc>
                          <a:spcPct val="100000"/>
                        </a:lnSpc>
                      </a:pPr>
                      <a:r>
                        <a:rPr lang="en-US" sz="1200" b="1" dirty="0" smtClean="0">
                          <a:latin typeface="Arial" pitchFamily="34" charset="0"/>
                          <a:cs typeface="Arial" pitchFamily="34" charset="0"/>
                        </a:rPr>
                        <a:t>Achieved</a:t>
                      </a:r>
                      <a:endParaRPr lang="en-GB" sz="1200" b="1" dirty="0">
                        <a:latin typeface="Arial" pitchFamily="34" charset="0"/>
                        <a:cs typeface="Arial" pitchFamily="34" charset="0"/>
                      </a:endParaRPr>
                    </a:p>
                  </a:txBody>
                  <a:tcPr>
                    <a:solidFill>
                      <a:srgbClr val="00B0F0"/>
                    </a:solidFill>
                  </a:tcPr>
                </a:tc>
              </a:tr>
            </a:tbl>
          </a:graphicData>
        </a:graphic>
      </p:graphicFrame>
      <p:sp>
        <p:nvSpPr>
          <p:cNvPr id="7" name="Date Placeholder 6"/>
          <p:cNvSpPr>
            <a:spLocks noGrp="1"/>
          </p:cNvSpPr>
          <p:nvPr>
            <p:ph type="dt" sz="quarter" idx="10"/>
          </p:nvPr>
        </p:nvSpPr>
        <p:spPr/>
        <p:txBody>
          <a:bodyPr/>
          <a:lstStyle/>
          <a:p>
            <a:pPr>
              <a:defRPr/>
            </a:pPr>
            <a:fld id="{ACD2EE82-A737-40A2-840D-81C001B1F75E}" type="datetime1">
              <a:rPr lang="en-US"/>
              <a:pPr>
                <a:defRPr/>
              </a:pPr>
              <a:t>11/3/2015</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3"/>
          <p:cNvSpPr>
            <a:spLocks noGrp="1" noChangeArrowheads="1"/>
          </p:cNvSpPr>
          <p:nvPr>
            <p:ph idx="1"/>
          </p:nvPr>
        </p:nvSpPr>
        <p:spPr/>
        <p:txBody>
          <a:bodyPr/>
          <a:lstStyle/>
          <a:p>
            <a:pPr eaLnBrk="1" hangingPunct="1"/>
            <a:endParaRPr lang="en-US" sz="1800" b="1" smtClean="0">
              <a:latin typeface="Arial" pitchFamily="34" charset="0"/>
              <a:cs typeface="Arial" pitchFamily="34" charset="0"/>
            </a:endParaRPr>
          </a:p>
          <a:p>
            <a:pPr eaLnBrk="1" hangingPunct="1"/>
            <a:endParaRPr lang="en-US" sz="1800" b="1" smtClean="0">
              <a:latin typeface="Arial" pitchFamily="34" charset="0"/>
              <a:cs typeface="Arial" pitchFamily="34" charset="0"/>
            </a:endParaRPr>
          </a:p>
          <a:p>
            <a:pPr eaLnBrk="1" hangingPunct="1"/>
            <a:endParaRPr lang="en-US" sz="1800" b="1" smtClean="0">
              <a:latin typeface="Arial" pitchFamily="34" charset="0"/>
              <a:cs typeface="Arial" pitchFamily="34" charset="0"/>
            </a:endParaRPr>
          </a:p>
          <a:p>
            <a:pPr marL="914400" lvl="1" indent="-457200" eaLnBrk="1" hangingPunct="1"/>
            <a:endParaRPr lang="en-US" sz="2400" b="1" smtClean="0">
              <a:solidFill>
                <a:schemeClr val="tx1"/>
              </a:solidFill>
              <a:latin typeface="Arial" pitchFamily="34" charset="0"/>
              <a:cs typeface="Arial" pitchFamily="34" charset="0"/>
            </a:endParaRPr>
          </a:p>
        </p:txBody>
      </p:sp>
      <p:sp>
        <p:nvSpPr>
          <p:cNvPr id="57347"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9D5DC7-F1E9-4D38-8127-53C104C56248}" type="slidenum">
              <a:rPr lang="en-ZA" smtClean="0">
                <a:latin typeface="Gill Sans MT" pitchFamily="34" charset="0"/>
                <a:cs typeface="Arial" pitchFamily="34" charset="0"/>
              </a:rPr>
              <a:pPr fontAlgn="base">
                <a:spcBef>
                  <a:spcPct val="0"/>
                </a:spcBef>
                <a:spcAft>
                  <a:spcPct val="0"/>
                </a:spcAft>
              </a:pPr>
              <a:t>48</a:t>
            </a:fld>
            <a:endParaRPr lang="en-ZA" smtClean="0">
              <a:latin typeface="Gill Sans MT" pitchFamily="34" charset="0"/>
              <a:cs typeface="Arial" pitchFamily="34" charset="0"/>
            </a:endParaRPr>
          </a:p>
        </p:txBody>
      </p:sp>
      <p:sp>
        <p:nvSpPr>
          <p:cNvPr id="57348" name="AutoShape 8"/>
          <p:cNvSpPr>
            <a:spLocks/>
          </p:cNvSpPr>
          <p:nvPr/>
        </p:nvSpPr>
        <p:spPr bwMode="auto">
          <a:xfrm>
            <a:off x="228600" y="222250"/>
            <a:ext cx="8770938" cy="6159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r>
              <a:rPr lang="en-US" sz="2000" b="1">
                <a:solidFill>
                  <a:srgbClr val="FFFFFF"/>
                </a:solidFill>
                <a:sym typeface="Helvetica Neue"/>
              </a:rPr>
              <a:t>                       PROGRAMME 1 (ADMINISTRATION) KEY ACHIEVEMENTS</a:t>
            </a:r>
            <a:endParaRPr lang="en-US" sz="2000"/>
          </a:p>
        </p:txBody>
      </p:sp>
      <p:graphicFrame>
        <p:nvGraphicFramePr>
          <p:cNvPr id="9" name="Content Placeholder 3"/>
          <p:cNvGraphicFramePr>
            <a:graphicFrameLocks/>
          </p:cNvGraphicFramePr>
          <p:nvPr/>
        </p:nvGraphicFramePr>
        <p:xfrm>
          <a:off x="228600" y="1143000"/>
          <a:ext cx="8770689" cy="4038438"/>
        </p:xfrm>
        <a:graphic>
          <a:graphicData uri="http://schemas.openxmlformats.org/drawingml/2006/table">
            <a:tbl>
              <a:tblPr firstRow="1" bandRow="1">
                <a:tableStyleId>{5C22544A-7EE6-4342-B048-85BDC9FD1C3A}</a:tableStyleId>
              </a:tblPr>
              <a:tblGrid>
                <a:gridCol w="2971799"/>
                <a:gridCol w="2667000"/>
                <a:gridCol w="1937083"/>
                <a:gridCol w="1194807"/>
              </a:tblGrid>
              <a:tr h="838281">
                <a:tc>
                  <a:txBody>
                    <a:bodyPr/>
                    <a:lstStyle/>
                    <a:p>
                      <a:r>
                        <a:rPr lang="en-ZA" sz="1500" dirty="0" smtClean="0">
                          <a:latin typeface="Arial" pitchFamily="34" charset="0"/>
                          <a:cs typeface="Arial" pitchFamily="34" charset="0"/>
                        </a:rPr>
                        <a:t>Annual</a:t>
                      </a:r>
                      <a:r>
                        <a:rPr lang="en-ZA" sz="1500" baseline="0" dirty="0" smtClean="0">
                          <a:latin typeface="Arial" pitchFamily="34" charset="0"/>
                          <a:cs typeface="Arial" pitchFamily="34" charset="0"/>
                        </a:rPr>
                        <a:t> Target</a:t>
                      </a:r>
                      <a:endParaRPr lang="en-GB" sz="1500" dirty="0">
                        <a:latin typeface="Arial" pitchFamily="34" charset="0"/>
                        <a:cs typeface="Arial" pitchFamily="34" charset="0"/>
                      </a:endParaRPr>
                    </a:p>
                  </a:txBody>
                  <a:tcPr/>
                </a:tc>
                <a:tc>
                  <a:txBody>
                    <a:bodyPr/>
                    <a:lstStyle/>
                    <a:p>
                      <a:r>
                        <a:rPr lang="en-US" sz="1500" dirty="0" smtClean="0">
                          <a:latin typeface="Arial" pitchFamily="34" charset="0"/>
                          <a:cs typeface="Arial" pitchFamily="34" charset="0"/>
                        </a:rPr>
                        <a:t>Actual</a:t>
                      </a:r>
                      <a:r>
                        <a:rPr lang="en-US" sz="1500" baseline="0" dirty="0" smtClean="0">
                          <a:latin typeface="Arial" pitchFamily="34" charset="0"/>
                          <a:cs typeface="Arial" pitchFamily="34" charset="0"/>
                        </a:rPr>
                        <a:t>  Achievements</a:t>
                      </a:r>
                      <a:endParaRPr lang="en-GB" sz="1500" dirty="0">
                        <a:latin typeface="Arial" pitchFamily="34" charset="0"/>
                        <a:cs typeface="Arial" pitchFamily="34" charset="0"/>
                      </a:endParaRPr>
                    </a:p>
                  </a:txBody>
                  <a:tcPr/>
                </a:tc>
                <a:tc>
                  <a:txBody>
                    <a:bodyPr/>
                    <a:lstStyle/>
                    <a:p>
                      <a:r>
                        <a:rPr lang="en-US" sz="1500" dirty="0" smtClean="0">
                          <a:latin typeface="Arial" pitchFamily="34" charset="0"/>
                          <a:cs typeface="Arial" pitchFamily="34" charset="0"/>
                        </a:rPr>
                        <a:t>Reasons</a:t>
                      </a:r>
                      <a:r>
                        <a:rPr lang="en-US" sz="1500" baseline="0" dirty="0" smtClean="0">
                          <a:latin typeface="Arial" pitchFamily="34" charset="0"/>
                          <a:cs typeface="Arial" pitchFamily="34" charset="0"/>
                        </a:rPr>
                        <a:t> for Deviation</a:t>
                      </a:r>
                      <a:endParaRPr lang="en-GB" sz="1500" dirty="0">
                        <a:latin typeface="Arial" pitchFamily="34" charset="0"/>
                        <a:cs typeface="Arial" pitchFamily="34" charset="0"/>
                      </a:endParaRPr>
                    </a:p>
                  </a:txBody>
                  <a:tcPr/>
                </a:tc>
                <a:tc>
                  <a:txBody>
                    <a:bodyPr/>
                    <a:lstStyle/>
                    <a:p>
                      <a:r>
                        <a:rPr lang="en-US" sz="1500" dirty="0" smtClean="0">
                          <a:latin typeface="Arial" pitchFamily="34" charset="0"/>
                          <a:cs typeface="Arial" pitchFamily="34" charset="0"/>
                        </a:rPr>
                        <a:t>Status</a:t>
                      </a:r>
                      <a:endParaRPr lang="en-GB" sz="1500" dirty="0">
                        <a:latin typeface="Arial" pitchFamily="34" charset="0"/>
                        <a:cs typeface="Arial" pitchFamily="34" charset="0"/>
                      </a:endParaRPr>
                    </a:p>
                  </a:txBody>
                  <a:tcPr/>
                </a:tc>
              </a:tr>
              <a:tr h="1066719">
                <a:tc>
                  <a:txBody>
                    <a:bodyPr/>
                    <a:lstStyle/>
                    <a:p>
                      <a:pPr marL="0" marR="0">
                        <a:lnSpc>
                          <a:spcPct val="100000"/>
                        </a:lnSpc>
                        <a:spcBef>
                          <a:spcPts val="0"/>
                        </a:spcBef>
                        <a:spcAft>
                          <a:spcPts val="0"/>
                        </a:spcAft>
                      </a:pPr>
                      <a:r>
                        <a:rPr lang="en-ZA" sz="1200" dirty="0">
                          <a:latin typeface="Arial"/>
                          <a:ea typeface="Calibri"/>
                          <a:cs typeface="Times New Roman"/>
                        </a:rPr>
                        <a:t>Two </a:t>
                      </a:r>
                      <a:r>
                        <a:rPr lang="en-ZA" sz="1200" dirty="0" smtClean="0">
                          <a:latin typeface="Arial"/>
                          <a:ea typeface="Calibri"/>
                          <a:cs typeface="Times New Roman"/>
                        </a:rPr>
                        <a:t>Enterprise </a:t>
                      </a:r>
                      <a:r>
                        <a:rPr lang="en-ZA" sz="1200" dirty="0">
                          <a:latin typeface="Arial"/>
                          <a:ea typeface="Calibri"/>
                          <a:cs typeface="Times New Roman"/>
                        </a:rPr>
                        <a:t>Architecture Development lifecycle steps developed and implemented by 31 March 2015.</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ZA" sz="1200" dirty="0">
                          <a:latin typeface="Arial"/>
                          <a:ea typeface="Calibri"/>
                          <a:cs typeface="Times New Roman"/>
                        </a:rPr>
                        <a:t>Two </a:t>
                      </a:r>
                      <a:r>
                        <a:rPr lang="en-ZA" sz="1200" dirty="0" smtClean="0">
                          <a:latin typeface="Arial"/>
                          <a:ea typeface="Calibri"/>
                          <a:cs typeface="Times New Roman"/>
                        </a:rPr>
                        <a:t>Enterprise </a:t>
                      </a:r>
                      <a:r>
                        <a:rPr lang="en-ZA" sz="1200" dirty="0">
                          <a:latin typeface="Arial"/>
                          <a:ea typeface="Calibri"/>
                          <a:cs typeface="Times New Roman"/>
                        </a:rPr>
                        <a:t>Architecture Development lifecycle steps were developed and implemented by 31 March 2015.</a:t>
                      </a:r>
                      <a:endParaRPr lang="en-GB" sz="1200" dirty="0">
                        <a:latin typeface="Calibri"/>
                        <a:ea typeface="Calibri"/>
                        <a:cs typeface="Times New Roman"/>
                      </a:endParaRP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dk1"/>
                          </a:solidFill>
                          <a:latin typeface="Arial" pitchFamily="34" charset="0"/>
                          <a:ea typeface="+mn-ea"/>
                          <a:cs typeface="Arial" pitchFamily="34" charset="0"/>
                        </a:rPr>
                        <a:t>No deviations.</a:t>
                      </a:r>
                      <a:endParaRPr lang="en-GB" sz="1200" kern="1200" dirty="0" smtClean="0">
                        <a:solidFill>
                          <a:schemeClr val="dk1"/>
                        </a:solidFill>
                        <a:latin typeface="Arial" pitchFamily="34" charset="0"/>
                        <a:ea typeface="+mn-ea"/>
                        <a:cs typeface="Arial" pitchFamily="34" charset="0"/>
                      </a:endParaRPr>
                    </a:p>
                    <a:p>
                      <a:pPr marL="0" marR="0">
                        <a:lnSpc>
                          <a:spcPct val="100000"/>
                        </a:lnSpc>
                        <a:spcBef>
                          <a:spcPts val="0"/>
                        </a:spcBef>
                        <a:spcAft>
                          <a:spcPts val="0"/>
                        </a:spcAft>
                      </a:pPr>
                      <a:endParaRPr lang="en-GB" sz="1200" dirty="0">
                        <a:solidFill>
                          <a:srgbClr val="FF0000"/>
                        </a:solidFill>
                        <a:latin typeface="Arial" pitchFamily="34" charset="0"/>
                        <a:ea typeface="Calibri"/>
                        <a:cs typeface="Arial" pitchFamily="34" charset="0"/>
                      </a:endParaRP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Achieved</a:t>
                      </a:r>
                      <a:endParaRPr lang="en-GB" sz="1200" b="1" dirty="0" smtClean="0">
                        <a:latin typeface="Arial" pitchFamily="34" charset="0"/>
                        <a:cs typeface="Arial" pitchFamily="34" charset="0"/>
                      </a:endParaRPr>
                    </a:p>
                    <a:p>
                      <a:pPr algn="l">
                        <a:lnSpc>
                          <a:spcPct val="100000"/>
                        </a:lnSpc>
                      </a:pPr>
                      <a:endParaRPr lang="en-GB" sz="1200" b="1" dirty="0">
                        <a:solidFill>
                          <a:srgbClr val="FF0000"/>
                        </a:solidFill>
                        <a:latin typeface="Arial" pitchFamily="34" charset="0"/>
                        <a:cs typeface="Arial" pitchFamily="34" charset="0"/>
                      </a:endParaRPr>
                    </a:p>
                  </a:txBody>
                  <a:tcPr>
                    <a:solidFill>
                      <a:srgbClr val="00B0F0"/>
                    </a:solidFill>
                  </a:tcPr>
                </a:tc>
              </a:tr>
              <a:tr h="1066719">
                <a:tc>
                  <a:txBody>
                    <a:bodyPr/>
                    <a:lstStyle/>
                    <a:p>
                      <a:pPr marL="0" marR="0">
                        <a:lnSpc>
                          <a:spcPct val="100000"/>
                        </a:lnSpc>
                        <a:spcBef>
                          <a:spcPts val="0"/>
                        </a:spcBef>
                        <a:spcAft>
                          <a:spcPts val="1000"/>
                        </a:spcAft>
                      </a:pPr>
                      <a:r>
                        <a:rPr lang="en-ZA" sz="1200" dirty="0">
                          <a:latin typeface="Arial"/>
                          <a:ea typeface="Calibri"/>
                          <a:cs typeface="Times New Roman"/>
                        </a:rPr>
                        <a:t>Suppliers paid within 30 days after date of invoice and tender process completed within </a:t>
                      </a:r>
                      <a:r>
                        <a:rPr lang="en-ZA" sz="1200" dirty="0" smtClean="0">
                          <a:latin typeface="Arial"/>
                          <a:ea typeface="Calibri"/>
                          <a:cs typeface="Times New Roman"/>
                        </a:rPr>
                        <a:t>a 90-day </a:t>
                      </a:r>
                      <a:r>
                        <a:rPr lang="en-ZA" sz="1200" dirty="0">
                          <a:latin typeface="Arial"/>
                          <a:ea typeface="Calibri"/>
                          <a:cs typeface="Times New Roman"/>
                        </a:rPr>
                        <a:t>period.</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1000"/>
                        </a:spcAft>
                      </a:pPr>
                      <a:r>
                        <a:rPr lang="en-ZA" sz="1200" dirty="0">
                          <a:latin typeface="Arial"/>
                          <a:ea typeface="Calibri"/>
                          <a:cs typeface="Times New Roman"/>
                        </a:rPr>
                        <a:t>Suppliers paid within 30 days after date of invoice.</a:t>
                      </a:r>
                      <a:endParaRPr lang="en-GB" sz="1200" dirty="0">
                        <a:latin typeface="Calibri"/>
                        <a:ea typeface="Calibri"/>
                        <a:cs typeface="Times New Roman"/>
                      </a:endParaRPr>
                    </a:p>
                    <a:p>
                      <a:pPr marL="0" marR="0">
                        <a:lnSpc>
                          <a:spcPct val="100000"/>
                        </a:lnSpc>
                        <a:spcBef>
                          <a:spcPts val="0"/>
                        </a:spcBef>
                        <a:spcAft>
                          <a:spcPts val="0"/>
                        </a:spcAft>
                      </a:pPr>
                      <a:r>
                        <a:rPr lang="en-ZA" sz="1200" dirty="0">
                          <a:latin typeface="Arial"/>
                          <a:ea typeface="Calibri"/>
                          <a:cs typeface="Times New Roman"/>
                        </a:rPr>
                        <a:t>Tender process completed within 90-day period.</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ZA" sz="1200" dirty="0">
                          <a:latin typeface="Arial"/>
                          <a:ea typeface="Calibri"/>
                          <a:cs typeface="Times New Roman"/>
                        </a:rPr>
                        <a:t>No deviations.</a:t>
                      </a:r>
                      <a:endParaRPr lang="en-GB" sz="1200" dirty="0">
                        <a:latin typeface="Calibri"/>
                        <a:ea typeface="Calibri"/>
                        <a:cs typeface="Times New Roman"/>
                      </a:endParaRPr>
                    </a:p>
                  </a:txBody>
                  <a:tcPr marL="68580" marR="68580" marT="0" marB="0"/>
                </a:tc>
                <a:tc>
                  <a:txBody>
                    <a:bodyPr/>
                    <a:lstStyle/>
                    <a:p>
                      <a:pPr algn="l">
                        <a:lnSpc>
                          <a:spcPct val="100000"/>
                        </a:lnSpc>
                      </a:pPr>
                      <a:r>
                        <a:rPr lang="en-US" sz="1200" b="1" dirty="0" smtClean="0">
                          <a:latin typeface="Arial" pitchFamily="34" charset="0"/>
                          <a:cs typeface="Arial" pitchFamily="34" charset="0"/>
                        </a:rPr>
                        <a:t>Achieved</a:t>
                      </a:r>
                      <a:endParaRPr lang="en-GB" sz="1200" b="1" dirty="0">
                        <a:latin typeface="Arial" pitchFamily="34" charset="0"/>
                        <a:cs typeface="Arial" pitchFamily="34" charset="0"/>
                      </a:endParaRPr>
                    </a:p>
                  </a:txBody>
                  <a:tcPr>
                    <a:solidFill>
                      <a:srgbClr val="00B0F0"/>
                    </a:solidFill>
                  </a:tcPr>
                </a:tc>
              </a:tr>
              <a:tr h="1066719">
                <a:tc>
                  <a:txBody>
                    <a:bodyPr/>
                    <a:lstStyle/>
                    <a:p>
                      <a:pPr marL="0" marR="0">
                        <a:lnSpc>
                          <a:spcPct val="100000"/>
                        </a:lnSpc>
                        <a:spcBef>
                          <a:spcPts val="0"/>
                        </a:spcBef>
                        <a:spcAft>
                          <a:spcPts val="1000"/>
                        </a:spcAft>
                      </a:pPr>
                      <a:r>
                        <a:rPr lang="en-ZA" sz="1200" dirty="0">
                          <a:latin typeface="Arial"/>
                          <a:ea typeface="Calibri"/>
                          <a:cs typeface="Times New Roman"/>
                        </a:rPr>
                        <a:t>Unqualified audit report of financial matters issued by the Auditor-General by 30 September 2014.</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ZA" sz="1200" dirty="0">
                          <a:latin typeface="Arial"/>
                          <a:ea typeface="Calibri"/>
                          <a:cs typeface="Times New Roman"/>
                        </a:rPr>
                        <a:t>Unqualified audit report of financial matters issued by the Auditor-General.</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ZA" sz="1200" dirty="0">
                          <a:latin typeface="Arial"/>
                          <a:ea typeface="Calibri"/>
                          <a:cs typeface="Times New Roman"/>
                        </a:rPr>
                        <a:t>No deviations.</a:t>
                      </a:r>
                      <a:endParaRPr lang="en-GB" sz="1200" dirty="0">
                        <a:latin typeface="Calibri"/>
                        <a:ea typeface="Calibri"/>
                        <a:cs typeface="Times New Roman"/>
                      </a:endParaRP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Achieved</a:t>
                      </a:r>
                      <a:endParaRPr lang="en-GB" sz="1200" b="1" dirty="0" smtClean="0">
                        <a:latin typeface="Arial" pitchFamily="34" charset="0"/>
                        <a:cs typeface="Arial" pitchFamily="34" charset="0"/>
                      </a:endParaRPr>
                    </a:p>
                    <a:p>
                      <a:pPr algn="l">
                        <a:lnSpc>
                          <a:spcPct val="100000"/>
                        </a:lnSpc>
                      </a:pPr>
                      <a:endParaRPr lang="en-GB" sz="1200" b="1" dirty="0">
                        <a:latin typeface="Arial" pitchFamily="34" charset="0"/>
                        <a:cs typeface="Arial" pitchFamily="34" charset="0"/>
                      </a:endParaRPr>
                    </a:p>
                  </a:txBody>
                  <a:tcPr>
                    <a:solidFill>
                      <a:srgbClr val="00B0F0"/>
                    </a:solidFill>
                  </a:tcPr>
                </a:tc>
              </a:tr>
            </a:tbl>
          </a:graphicData>
        </a:graphic>
      </p:graphicFrame>
      <p:sp>
        <p:nvSpPr>
          <p:cNvPr id="7" name="Date Placeholder 6"/>
          <p:cNvSpPr>
            <a:spLocks noGrp="1"/>
          </p:cNvSpPr>
          <p:nvPr>
            <p:ph type="dt" sz="quarter" idx="10"/>
          </p:nvPr>
        </p:nvSpPr>
        <p:spPr/>
        <p:txBody>
          <a:bodyPr/>
          <a:lstStyle/>
          <a:p>
            <a:pPr>
              <a:defRPr/>
            </a:pPr>
            <a:fld id="{ACD2EE82-A737-40A2-840D-81C001B1F75E}" type="datetime1">
              <a:rPr lang="en-US"/>
              <a:pPr>
                <a:defRPr/>
              </a:pPr>
              <a:t>11/3/2015</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Content Placeholder 2"/>
          <p:cNvSpPr>
            <a:spLocks noGrp="1"/>
          </p:cNvSpPr>
          <p:nvPr>
            <p:ph idx="1"/>
          </p:nvPr>
        </p:nvSpPr>
        <p:spPr>
          <a:xfrm>
            <a:off x="609600" y="1066800"/>
            <a:ext cx="8077200" cy="5310188"/>
          </a:xfrm>
        </p:spPr>
        <p:txBody>
          <a:bodyPr/>
          <a:lstStyle/>
          <a:p>
            <a:pPr eaLnBrk="1" hangingPunct="1"/>
            <a:r>
              <a:rPr lang="en-US" sz="2000" b="1" smtClean="0">
                <a:latin typeface="Arial" pitchFamily="34" charset="0"/>
                <a:cs typeface="Arial" pitchFamily="34" charset="0"/>
              </a:rPr>
              <a:t>Strengthening bio-economy-related R&amp;D in the country </a:t>
            </a:r>
            <a:endParaRPr lang="en-US" sz="2000" smtClean="0">
              <a:latin typeface="Arial" pitchFamily="34" charset="0"/>
              <a:cs typeface="Arial" pitchFamily="34" charset="0"/>
            </a:endParaRPr>
          </a:p>
          <a:p>
            <a:pPr lvl="1" eaLnBrk="1" hangingPunct="1">
              <a:buFont typeface="Wingdings" pitchFamily="2" charset="2"/>
              <a:buChar char="ü"/>
            </a:pPr>
            <a:r>
              <a:rPr lang="en-ZA" sz="2000" smtClean="0">
                <a:latin typeface="Arial" pitchFamily="34" charset="0"/>
                <a:cs typeface="Arial" pitchFamily="34" charset="0"/>
              </a:rPr>
              <a:t>The DST continued to provide support in the bio-economy arena. This has contributed to South Africa being ranked number 36 among 54 countries in the World Review of Biotechnology (2014).</a:t>
            </a:r>
          </a:p>
          <a:p>
            <a:pPr lvl="2" eaLnBrk="1" hangingPunct="1"/>
            <a:r>
              <a:rPr lang="en-ZA" sz="2000" smtClean="0">
                <a:latin typeface="Arial" pitchFamily="34" charset="0"/>
                <a:cs typeface="Arial" pitchFamily="34" charset="0"/>
              </a:rPr>
              <a:t>The bio-economy RDI initiatives led by the DST have also resulted in the generation of four publications in journals and one copyright (Copyright on Moringa Vitamin Water). In addition, a total of 154 postgraduate students were supported in the bio-economy-related RDI initiatives.</a:t>
            </a:r>
            <a:endParaRPr lang="en-GB" sz="2000" smtClean="0">
              <a:latin typeface="Arial" pitchFamily="34" charset="0"/>
              <a:cs typeface="Arial" pitchFamily="34" charset="0"/>
            </a:endParaRPr>
          </a:p>
          <a:p>
            <a:pPr lvl="1" eaLnBrk="1" hangingPunct="1">
              <a:buFont typeface="Wingdings" pitchFamily="2" charset="2"/>
              <a:buChar char="ü"/>
            </a:pPr>
            <a:r>
              <a:rPr lang="en-ZA" sz="2000" smtClean="0">
                <a:latin typeface="Arial" pitchFamily="34" charset="0"/>
                <a:cs typeface="Arial" pitchFamily="34" charset="0"/>
              </a:rPr>
              <a:t>Other achievements include the following seed-funded project initiatives:</a:t>
            </a:r>
          </a:p>
          <a:p>
            <a:pPr lvl="2" eaLnBrk="1" hangingPunct="1"/>
            <a:r>
              <a:rPr lang="en-ZA" sz="2000" smtClean="0">
                <a:latin typeface="Arial" pitchFamily="34" charset="0"/>
                <a:cs typeface="Arial" pitchFamily="34" charset="0"/>
              </a:rPr>
              <a:t>A pre-breeding platform for wheat; and</a:t>
            </a:r>
          </a:p>
          <a:p>
            <a:pPr lvl="2" eaLnBrk="1" hangingPunct="1"/>
            <a:r>
              <a:rPr lang="en-ZA" sz="2000" smtClean="0">
                <a:latin typeface="Arial" pitchFamily="34" charset="0"/>
                <a:cs typeface="Arial" pitchFamily="34" charset="0"/>
              </a:rPr>
              <a:t>A new tripartite bio-entrepreneur programme aligned with the industrial bio-economy plan.</a:t>
            </a:r>
            <a:endParaRPr lang="en-GB" sz="2000" smtClean="0">
              <a:latin typeface="Arial" pitchFamily="34" charset="0"/>
              <a:cs typeface="Arial" pitchFamily="34" charset="0"/>
            </a:endParaRPr>
          </a:p>
          <a:p>
            <a:pPr algn="just" eaLnBrk="1" hangingPunct="1">
              <a:buFont typeface="Wingdings" pitchFamily="2" charset="2"/>
              <a:buChar char="q"/>
            </a:pPr>
            <a:endParaRPr lang="en-GB" sz="1800" smtClean="0">
              <a:latin typeface="Arial" pitchFamily="34" charset="0"/>
              <a:cs typeface="Arial" pitchFamily="34" charset="0"/>
            </a:endParaRPr>
          </a:p>
          <a:p>
            <a:pPr algn="just" eaLnBrk="1" hangingPunct="1">
              <a:buFont typeface="Wingdings" pitchFamily="2" charset="2"/>
              <a:buChar char="q"/>
            </a:pPr>
            <a:endParaRPr lang="en-GB" sz="1800" smtClean="0">
              <a:latin typeface="Gill Sans MT" pitchFamily="34" charset="0"/>
              <a:cs typeface="Arial" pitchFamily="34" charset="0"/>
            </a:endParaRPr>
          </a:p>
        </p:txBody>
      </p:sp>
      <p:sp>
        <p:nvSpPr>
          <p:cNvPr id="58371"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C1CFEE-1A92-46DA-9F95-3F9D880F30C3}" type="slidenum">
              <a:rPr lang="en-US" smtClean="0">
                <a:latin typeface="Gill Sans MT" pitchFamily="34" charset="0"/>
                <a:cs typeface="Arial" pitchFamily="34" charset="0"/>
              </a:rPr>
              <a:pPr fontAlgn="base">
                <a:spcBef>
                  <a:spcPct val="0"/>
                </a:spcBef>
                <a:spcAft>
                  <a:spcPct val="0"/>
                </a:spcAft>
              </a:pPr>
              <a:t>49</a:t>
            </a:fld>
            <a:endParaRPr lang="en-US" smtClean="0">
              <a:latin typeface="Gill Sans MT" pitchFamily="34" charset="0"/>
              <a:cs typeface="Arial" pitchFamily="34" charset="0"/>
            </a:endParaRPr>
          </a:p>
        </p:txBody>
      </p:sp>
      <p:sp>
        <p:nvSpPr>
          <p:cNvPr id="58372" name="AutoShape 8"/>
          <p:cNvSpPr>
            <a:spLocks/>
          </p:cNvSpPr>
          <p:nvPr/>
        </p:nvSpPr>
        <p:spPr bwMode="auto">
          <a:xfrm>
            <a:off x="1447800" y="222250"/>
            <a:ext cx="7543800"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endParaRPr lang="en-US" sz="2400" b="1">
              <a:solidFill>
                <a:srgbClr val="FFFFFF"/>
              </a:solidFill>
              <a:latin typeface="Calibri" pitchFamily="34" charset="0"/>
              <a:sym typeface="Helvetica Neue"/>
            </a:endParaRPr>
          </a:p>
          <a:p>
            <a:pPr marL="101600">
              <a:lnSpc>
                <a:spcPct val="80000"/>
              </a:lnSpc>
              <a:spcBef>
                <a:spcPts val="850"/>
              </a:spcBef>
            </a:pPr>
            <a:r>
              <a:rPr lang="en-US" sz="2000" b="1">
                <a:solidFill>
                  <a:srgbClr val="FFFFFF"/>
                </a:solidFill>
                <a:sym typeface="Helvetica Neue"/>
              </a:rPr>
              <a:t>  PROGRAMME 2 (TECHNOLOGY INNOVATION) HIGHLIGHTS </a:t>
            </a:r>
            <a:endParaRPr lang="en-US" sz="2000"/>
          </a:p>
          <a:p>
            <a:pPr marL="101600">
              <a:lnSpc>
                <a:spcPct val="80000"/>
              </a:lnSpc>
              <a:spcBef>
                <a:spcPts val="850"/>
              </a:spcBef>
            </a:pPr>
            <a:endParaRPr lang="en-US" sz="2800">
              <a:latin typeface="Gill Sans MT" pitchFamily="34" charset="0"/>
            </a:endParaRPr>
          </a:p>
        </p:txBody>
      </p:sp>
      <p:sp>
        <p:nvSpPr>
          <p:cNvPr id="6" name="Date Placeholder 5"/>
          <p:cNvSpPr>
            <a:spLocks noGrp="1"/>
          </p:cNvSpPr>
          <p:nvPr>
            <p:ph type="dt" sz="quarter" idx="10"/>
          </p:nvPr>
        </p:nvSpPr>
        <p:spPr/>
        <p:txBody>
          <a:bodyPr/>
          <a:lstStyle/>
          <a:p>
            <a:pPr>
              <a:defRPr/>
            </a:pPr>
            <a:fld id="{6E71C4AD-F322-4B0C-BFF1-B6E31BC889C5}" type="datetime1">
              <a:rPr lang="en-US"/>
              <a:pPr>
                <a:defRPr/>
              </a:pPr>
              <a:t>11/3/2015</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nvPr>
        </p:nvGraphicFramePr>
        <p:xfrm>
          <a:off x="539552" y="1219200"/>
          <a:ext cx="82296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45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15587F-507D-4A0F-99F8-48B23494DB46}" type="slidenum">
              <a:rPr lang="en-US" smtClean="0">
                <a:latin typeface="Gill Sans MT" pitchFamily="34" charset="0"/>
                <a:cs typeface="Arial" pitchFamily="34" charset="0"/>
              </a:rPr>
              <a:pPr fontAlgn="base">
                <a:spcBef>
                  <a:spcPct val="0"/>
                </a:spcBef>
                <a:spcAft>
                  <a:spcPct val="0"/>
                </a:spcAft>
              </a:pPr>
              <a:t>5</a:t>
            </a:fld>
            <a:endParaRPr lang="en-US" dirty="0" smtClean="0">
              <a:latin typeface="Gill Sans MT" pitchFamily="34" charset="0"/>
              <a:cs typeface="Arial" pitchFamily="34" charset="0"/>
            </a:endParaRPr>
          </a:p>
        </p:txBody>
      </p:sp>
      <p:sp>
        <p:nvSpPr>
          <p:cNvPr id="19460" name="AutoShape 8"/>
          <p:cNvSpPr>
            <a:spLocks/>
          </p:cNvSpPr>
          <p:nvPr/>
        </p:nvSpPr>
        <p:spPr bwMode="auto">
          <a:xfrm>
            <a:off x="2286000" y="328613"/>
            <a:ext cx="5486400" cy="4016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r>
              <a:rPr lang="en-US" sz="3600" b="1" dirty="0">
                <a:solidFill>
                  <a:schemeClr val="bg1"/>
                </a:solidFill>
                <a:sym typeface="Helvetica Neue"/>
              </a:rPr>
              <a:t>DST  POLICY MANDATE</a:t>
            </a:r>
            <a:endParaRPr lang="en-US" sz="3200" dirty="0">
              <a:solidFill>
                <a:schemeClr val="bg1"/>
              </a:solidFill>
            </a:endParaRPr>
          </a:p>
        </p:txBody>
      </p:sp>
      <p:sp>
        <p:nvSpPr>
          <p:cNvPr id="6" name="Date Placeholder 5"/>
          <p:cNvSpPr>
            <a:spLocks noGrp="1"/>
          </p:cNvSpPr>
          <p:nvPr>
            <p:ph type="dt" sz="quarter" idx="10"/>
          </p:nvPr>
        </p:nvSpPr>
        <p:spPr/>
        <p:txBody>
          <a:bodyPr/>
          <a:lstStyle/>
          <a:p>
            <a:pPr>
              <a:defRPr/>
            </a:pPr>
            <a:fld id="{64BB34A4-2AED-471B-B81D-5F1AD880316D}" type="datetime1">
              <a:rPr lang="en-US"/>
              <a:pPr>
                <a:defRPr/>
              </a:pPr>
              <a:t>11/3/2015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Content Placeholder 2"/>
          <p:cNvSpPr>
            <a:spLocks noGrp="1"/>
          </p:cNvSpPr>
          <p:nvPr>
            <p:ph idx="1"/>
          </p:nvPr>
        </p:nvSpPr>
        <p:spPr>
          <a:xfrm>
            <a:off x="609600" y="1143000"/>
            <a:ext cx="8077200" cy="5233988"/>
          </a:xfrm>
        </p:spPr>
        <p:txBody>
          <a:bodyPr/>
          <a:lstStyle/>
          <a:p>
            <a:pPr lvl="1" eaLnBrk="1" hangingPunct="1">
              <a:buFont typeface="Wingdings" pitchFamily="2" charset="2"/>
              <a:buChar char="ü"/>
              <a:defRPr/>
            </a:pPr>
            <a:r>
              <a:rPr lang="en-ZA" sz="2000" dirty="0" smtClean="0">
                <a:solidFill>
                  <a:schemeClr val="tx1">
                    <a:lumMod val="75000"/>
                    <a:lumOff val="25000"/>
                  </a:schemeClr>
                </a:solidFill>
                <a:latin typeface="Arial" pitchFamily="34" charset="0"/>
                <a:cs typeface="Arial" pitchFamily="34" charset="0"/>
              </a:rPr>
              <a:t>Other key bio-innovation flagship projects include:</a:t>
            </a:r>
          </a:p>
          <a:p>
            <a:pPr lvl="2" eaLnBrk="1" hangingPunct="1">
              <a:defRPr/>
            </a:pPr>
            <a:r>
              <a:rPr lang="en-ZA" sz="2000" dirty="0" smtClean="0">
                <a:solidFill>
                  <a:schemeClr val="tx1">
                    <a:lumMod val="75000"/>
                    <a:lumOff val="25000"/>
                  </a:schemeClr>
                </a:solidFill>
                <a:latin typeface="Arial" pitchFamily="34" charset="0"/>
                <a:cs typeface="Arial" pitchFamily="34" charset="0"/>
              </a:rPr>
              <a:t>The Indigenous Knowledge Systems (IKS) Bioprospecting and Product Development Platform's cosmeceuticals project, which resulted in the signing of an access and benefit-sharing agreement for a skin-tone candidate product between a cosmeceuticals consortium and the community of Kundabakazi in the Eastern Cape in September 2014.</a:t>
            </a:r>
          </a:p>
          <a:p>
            <a:pPr lvl="2" eaLnBrk="1" hangingPunct="1">
              <a:defRPr/>
            </a:pPr>
            <a:endParaRPr lang="en-ZA" sz="2000" dirty="0" smtClean="0">
              <a:solidFill>
                <a:schemeClr val="tx1">
                  <a:lumMod val="75000"/>
                  <a:lumOff val="25000"/>
                </a:schemeClr>
              </a:solidFill>
              <a:latin typeface="Arial" pitchFamily="34" charset="0"/>
              <a:cs typeface="Arial" pitchFamily="34" charset="0"/>
            </a:endParaRPr>
          </a:p>
          <a:p>
            <a:pPr lvl="2" eaLnBrk="1" hangingPunct="1">
              <a:defRPr/>
            </a:pPr>
            <a:r>
              <a:rPr lang="en-ZA" sz="2000" dirty="0" smtClean="0">
                <a:solidFill>
                  <a:schemeClr val="tx1">
                    <a:lumMod val="75000"/>
                    <a:lumOff val="25000"/>
                  </a:schemeClr>
                </a:solidFill>
                <a:latin typeface="Arial" pitchFamily="34" charset="0"/>
                <a:cs typeface="Arial" pitchFamily="34" charset="0"/>
              </a:rPr>
              <a:t>The DST investment led to the signing of a Memorandum of Understanding  (</a:t>
            </a:r>
            <a:r>
              <a:rPr lang="en-ZA" sz="2000" dirty="0" err="1" smtClean="0">
                <a:solidFill>
                  <a:schemeClr val="tx1">
                    <a:lumMod val="75000"/>
                    <a:lumOff val="25000"/>
                  </a:schemeClr>
                </a:solidFill>
                <a:latin typeface="Arial" pitchFamily="34" charset="0"/>
                <a:cs typeface="Arial" pitchFamily="34" charset="0"/>
              </a:rPr>
              <a:t>MoU</a:t>
            </a:r>
            <a:r>
              <a:rPr lang="en-ZA" sz="2000" dirty="0" smtClean="0">
                <a:solidFill>
                  <a:schemeClr val="tx1">
                    <a:lumMod val="75000"/>
                    <a:lumOff val="25000"/>
                  </a:schemeClr>
                </a:solidFill>
                <a:latin typeface="Arial" pitchFamily="34" charset="0"/>
                <a:cs typeface="Arial" pitchFamily="34" charset="0"/>
              </a:rPr>
              <a:t>) between Pfizer Inc. and the North West University (NWU) in June 2014 towards the potential use of Pfizer’s genetically modified animal models, for evaluations in oncology, inflammation, immunology, the central nervous system and cardiovascular system disorders. </a:t>
            </a:r>
          </a:p>
          <a:p>
            <a:pPr eaLnBrk="1" hangingPunct="1">
              <a:defRPr/>
            </a:pPr>
            <a:endParaRPr lang="en-ZA" sz="1800" dirty="0" smtClean="0">
              <a:latin typeface="Arial" pitchFamily="34" charset="0"/>
              <a:cs typeface="Arial" pitchFamily="34" charset="0"/>
            </a:endParaRPr>
          </a:p>
          <a:p>
            <a:pPr algn="just" eaLnBrk="1" hangingPunct="1">
              <a:defRPr/>
            </a:pPr>
            <a:endParaRPr lang="en-ZA" sz="1800" dirty="0" smtClean="0">
              <a:latin typeface="Arial" pitchFamily="34" charset="0"/>
              <a:cs typeface="Arial" pitchFamily="34" charset="0"/>
            </a:endParaRPr>
          </a:p>
        </p:txBody>
      </p:sp>
      <p:sp>
        <p:nvSpPr>
          <p:cNvPr id="5939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0DFD10-5A01-43EB-944B-FAFEEB019C61}" type="slidenum">
              <a:rPr lang="en-US" smtClean="0">
                <a:latin typeface="Gill Sans MT" pitchFamily="34" charset="0"/>
                <a:cs typeface="Arial" pitchFamily="34" charset="0"/>
              </a:rPr>
              <a:pPr fontAlgn="base">
                <a:spcBef>
                  <a:spcPct val="0"/>
                </a:spcBef>
                <a:spcAft>
                  <a:spcPct val="0"/>
                </a:spcAft>
              </a:pPr>
              <a:t>50</a:t>
            </a:fld>
            <a:endParaRPr lang="en-US" smtClean="0">
              <a:latin typeface="Gill Sans MT" pitchFamily="34" charset="0"/>
              <a:cs typeface="Arial" pitchFamily="34" charset="0"/>
            </a:endParaRPr>
          </a:p>
        </p:txBody>
      </p:sp>
      <p:sp>
        <p:nvSpPr>
          <p:cNvPr id="59396" name="AutoShape 8"/>
          <p:cNvSpPr>
            <a:spLocks/>
          </p:cNvSpPr>
          <p:nvPr/>
        </p:nvSpPr>
        <p:spPr bwMode="auto">
          <a:xfrm>
            <a:off x="1447800" y="222250"/>
            <a:ext cx="7543800"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endParaRPr lang="en-US" sz="2400" b="1">
              <a:solidFill>
                <a:srgbClr val="FFFFFF"/>
              </a:solidFill>
              <a:latin typeface="Calibri" pitchFamily="34" charset="0"/>
              <a:sym typeface="Helvetica Neue"/>
            </a:endParaRPr>
          </a:p>
          <a:p>
            <a:pPr marL="101600">
              <a:lnSpc>
                <a:spcPct val="80000"/>
              </a:lnSpc>
              <a:spcBef>
                <a:spcPts val="850"/>
              </a:spcBef>
            </a:pPr>
            <a:r>
              <a:rPr lang="en-US" sz="2000" b="1">
                <a:solidFill>
                  <a:srgbClr val="FFFFFF"/>
                </a:solidFill>
                <a:sym typeface="Helvetica Neue"/>
              </a:rPr>
              <a:t>   PROGRAMME 2 (TECHNOLOGY INNOVATION) HIGHLIGHTS </a:t>
            </a:r>
            <a:endParaRPr lang="en-US" sz="2000"/>
          </a:p>
          <a:p>
            <a:pPr marL="101600">
              <a:lnSpc>
                <a:spcPct val="80000"/>
              </a:lnSpc>
              <a:spcBef>
                <a:spcPts val="850"/>
              </a:spcBef>
            </a:pPr>
            <a:endParaRPr lang="en-US" sz="2800">
              <a:latin typeface="Gill Sans MT" pitchFamily="34" charset="0"/>
            </a:endParaRPr>
          </a:p>
        </p:txBody>
      </p:sp>
      <p:sp>
        <p:nvSpPr>
          <p:cNvPr id="6" name="Date Placeholder 5"/>
          <p:cNvSpPr>
            <a:spLocks noGrp="1"/>
          </p:cNvSpPr>
          <p:nvPr>
            <p:ph type="dt" sz="quarter" idx="10"/>
          </p:nvPr>
        </p:nvSpPr>
        <p:spPr/>
        <p:txBody>
          <a:bodyPr/>
          <a:lstStyle/>
          <a:p>
            <a:pPr>
              <a:defRPr/>
            </a:pPr>
            <a:fld id="{6E71C4AD-F322-4B0C-BFF1-B6E31BC889C5}" type="datetime1">
              <a:rPr lang="en-US"/>
              <a:pPr>
                <a:defRPr/>
              </a:pPr>
              <a:t>11/3/2015</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Content Placeholder 2"/>
          <p:cNvSpPr>
            <a:spLocks noGrp="1"/>
          </p:cNvSpPr>
          <p:nvPr>
            <p:ph idx="1"/>
          </p:nvPr>
        </p:nvSpPr>
        <p:spPr>
          <a:xfrm>
            <a:off x="609600" y="1295400"/>
            <a:ext cx="8077200" cy="5426075"/>
          </a:xfrm>
        </p:spPr>
        <p:txBody>
          <a:bodyPr/>
          <a:lstStyle/>
          <a:p>
            <a:pPr eaLnBrk="1" hangingPunct="1"/>
            <a:r>
              <a:rPr lang="en-US" sz="1800" b="1" smtClean="0">
                <a:latin typeface="Arial" pitchFamily="34" charset="0"/>
                <a:cs typeface="Arial" pitchFamily="34" charset="0"/>
              </a:rPr>
              <a:t>Strengthening innovation and commercialisation</a:t>
            </a:r>
            <a:endParaRPr lang="en-ZA" sz="1800" smtClean="0">
              <a:latin typeface="Arial" pitchFamily="34" charset="0"/>
              <a:cs typeface="Arial" pitchFamily="34" charset="0"/>
            </a:endParaRPr>
          </a:p>
          <a:p>
            <a:pPr lvl="1" eaLnBrk="1" hangingPunct="1">
              <a:buFont typeface="Wingdings" pitchFamily="2" charset="2"/>
              <a:buChar char="ü"/>
            </a:pPr>
            <a:r>
              <a:rPr lang="en-ZA" sz="1800" smtClean="0">
                <a:latin typeface="Arial" pitchFamily="34" charset="0"/>
                <a:cs typeface="Arial" pitchFamily="34" charset="0"/>
              </a:rPr>
              <a:t>The 2014/15 financial year was a watershed year for NIPMO in terms of promoting, protecting and commercialising intellectual property emanating from publicly financed research and development in higher education institutions and science councils.</a:t>
            </a:r>
          </a:p>
          <a:p>
            <a:pPr lvl="1" eaLnBrk="1" hangingPunct="1">
              <a:buFont typeface="Wingdings" pitchFamily="2" charset="2"/>
              <a:buChar char="ü"/>
            </a:pPr>
            <a:r>
              <a:rPr lang="en-ZA" sz="1800" smtClean="0">
                <a:latin typeface="Arial" pitchFamily="34" charset="0"/>
                <a:cs typeface="Arial" pitchFamily="34" charset="0"/>
              </a:rPr>
              <a:t>NIPMO hosted the World Intellectual Property Organisation (WIPO) Summer School on Intellectual Property (IP) and Technology Transfer, and implemented the Technology and Innovation Support Centres (TISC) through the Offices of Technology Transfer (OTTs) at institutions.</a:t>
            </a:r>
            <a:endParaRPr lang="en-ZA" sz="1800" smtClean="0">
              <a:latin typeface="Gill Sans MT" pitchFamily="34" charset="0"/>
              <a:cs typeface="Arial" pitchFamily="34" charset="0"/>
            </a:endParaRPr>
          </a:p>
          <a:p>
            <a:pPr lvl="1" eaLnBrk="1" hangingPunct="1">
              <a:buFont typeface="Wingdings" pitchFamily="2" charset="2"/>
              <a:buChar char="ü"/>
            </a:pPr>
            <a:r>
              <a:rPr lang="en-ZA" sz="1800" smtClean="0">
                <a:latin typeface="Arial" pitchFamily="34" charset="0"/>
                <a:cs typeface="Arial" pitchFamily="34" charset="0"/>
              </a:rPr>
              <a:t>The first NIPMO Incentive Scheme Guideline for Intellectual Property Creators (IP Creators) was completed during the period under review. This resulted in more than 360 IP Creators being awarded a Certificate of Recognition for their role in the creation of an invention for which a South African patent was granted. </a:t>
            </a:r>
            <a:endParaRPr lang="en-GB" sz="1800" smtClean="0">
              <a:latin typeface="Gill Sans MT" pitchFamily="34" charset="0"/>
              <a:cs typeface="Arial" pitchFamily="34" charset="0"/>
            </a:endParaRPr>
          </a:p>
        </p:txBody>
      </p:sp>
      <p:sp>
        <p:nvSpPr>
          <p:cNvPr id="6041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18649D-528E-4CD1-B05C-4EB2A479A44E}" type="slidenum">
              <a:rPr lang="en-US" smtClean="0">
                <a:latin typeface="Gill Sans MT" pitchFamily="34" charset="0"/>
                <a:cs typeface="Arial" pitchFamily="34" charset="0"/>
              </a:rPr>
              <a:pPr fontAlgn="base">
                <a:spcBef>
                  <a:spcPct val="0"/>
                </a:spcBef>
                <a:spcAft>
                  <a:spcPct val="0"/>
                </a:spcAft>
              </a:pPr>
              <a:t>51</a:t>
            </a:fld>
            <a:endParaRPr lang="en-US" smtClean="0">
              <a:latin typeface="Gill Sans MT" pitchFamily="34" charset="0"/>
              <a:cs typeface="Arial" pitchFamily="34" charset="0"/>
            </a:endParaRPr>
          </a:p>
        </p:txBody>
      </p:sp>
      <p:sp>
        <p:nvSpPr>
          <p:cNvPr id="60420" name="AutoShape 8"/>
          <p:cNvSpPr>
            <a:spLocks/>
          </p:cNvSpPr>
          <p:nvPr/>
        </p:nvSpPr>
        <p:spPr bwMode="auto">
          <a:xfrm>
            <a:off x="1447800" y="222250"/>
            <a:ext cx="7543800"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endParaRPr lang="en-US" sz="2400" b="1">
              <a:solidFill>
                <a:srgbClr val="FFFFFF"/>
              </a:solidFill>
              <a:latin typeface="Calibri" pitchFamily="34" charset="0"/>
              <a:sym typeface="Helvetica Neue"/>
            </a:endParaRPr>
          </a:p>
          <a:p>
            <a:pPr marL="101600">
              <a:lnSpc>
                <a:spcPct val="80000"/>
              </a:lnSpc>
              <a:spcBef>
                <a:spcPts val="850"/>
              </a:spcBef>
            </a:pPr>
            <a:r>
              <a:rPr lang="en-US" sz="2000" b="1">
                <a:solidFill>
                  <a:srgbClr val="FFFFFF"/>
                </a:solidFill>
                <a:sym typeface="Helvetica Neue"/>
              </a:rPr>
              <a:t>      </a:t>
            </a:r>
            <a:r>
              <a:rPr lang="en-US" b="1">
                <a:solidFill>
                  <a:srgbClr val="FFFFFF"/>
                </a:solidFill>
                <a:sym typeface="Helvetica Neue"/>
              </a:rPr>
              <a:t>PROGRAMME 2 (TECHNOLOGY INNOVATION) HIGHLIGHTS </a:t>
            </a:r>
            <a:endParaRPr lang="en-US"/>
          </a:p>
          <a:p>
            <a:pPr marL="101600">
              <a:lnSpc>
                <a:spcPct val="80000"/>
              </a:lnSpc>
              <a:spcBef>
                <a:spcPts val="850"/>
              </a:spcBef>
            </a:pPr>
            <a:endParaRPr lang="en-US" sz="2000"/>
          </a:p>
        </p:txBody>
      </p:sp>
      <p:sp>
        <p:nvSpPr>
          <p:cNvPr id="6" name="Date Placeholder 5"/>
          <p:cNvSpPr>
            <a:spLocks noGrp="1"/>
          </p:cNvSpPr>
          <p:nvPr>
            <p:ph type="dt" sz="quarter" idx="10"/>
          </p:nvPr>
        </p:nvSpPr>
        <p:spPr/>
        <p:txBody>
          <a:bodyPr/>
          <a:lstStyle/>
          <a:p>
            <a:pPr>
              <a:defRPr/>
            </a:pPr>
            <a:fld id="{6E71C4AD-F322-4B0C-BFF1-B6E31BC889C5}" type="datetime1">
              <a:rPr lang="en-US"/>
              <a:pPr>
                <a:defRPr/>
              </a:pPr>
              <a:t>11/3/2015</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1165225"/>
          <a:ext cx="8839202" cy="4472992"/>
        </p:xfrm>
        <a:graphic>
          <a:graphicData uri="http://schemas.openxmlformats.org/drawingml/2006/table">
            <a:tbl>
              <a:tblPr firstRow="1" bandRow="1">
                <a:tableStyleId>{5C22544A-7EE6-4342-B048-85BDC9FD1C3A}</a:tableStyleId>
              </a:tblPr>
              <a:tblGrid>
                <a:gridCol w="1854027"/>
                <a:gridCol w="2749724"/>
                <a:gridCol w="2748482"/>
                <a:gridCol w="1486969"/>
              </a:tblGrid>
              <a:tr h="307426">
                <a:tc>
                  <a:txBody>
                    <a:bodyPr/>
                    <a:lstStyle/>
                    <a:p>
                      <a:r>
                        <a:rPr lang="en-ZA" sz="1500" dirty="0" smtClean="0">
                          <a:latin typeface="Arial" pitchFamily="34" charset="0"/>
                          <a:cs typeface="Arial" pitchFamily="34" charset="0"/>
                        </a:rPr>
                        <a:t>Annual</a:t>
                      </a:r>
                      <a:r>
                        <a:rPr lang="en-ZA" sz="1500" baseline="0" dirty="0" smtClean="0">
                          <a:latin typeface="Arial" pitchFamily="34" charset="0"/>
                          <a:cs typeface="Arial" pitchFamily="34" charset="0"/>
                        </a:rPr>
                        <a:t> Target</a:t>
                      </a:r>
                      <a:endParaRPr lang="en-GB" sz="1500" dirty="0">
                        <a:latin typeface="Arial" pitchFamily="34" charset="0"/>
                        <a:cs typeface="Arial" pitchFamily="34" charset="0"/>
                      </a:endParaRPr>
                    </a:p>
                  </a:txBody>
                  <a:tcPr/>
                </a:tc>
                <a:tc>
                  <a:txBody>
                    <a:bodyPr/>
                    <a:lstStyle/>
                    <a:p>
                      <a:r>
                        <a:rPr lang="en-US" sz="1500" dirty="0" smtClean="0">
                          <a:latin typeface="Arial" pitchFamily="34" charset="0"/>
                          <a:cs typeface="Arial" pitchFamily="34" charset="0"/>
                        </a:rPr>
                        <a:t>Actual</a:t>
                      </a:r>
                      <a:r>
                        <a:rPr lang="en-US" sz="1500" baseline="0" dirty="0" smtClean="0">
                          <a:latin typeface="Arial" pitchFamily="34" charset="0"/>
                          <a:cs typeface="Arial" pitchFamily="34" charset="0"/>
                        </a:rPr>
                        <a:t>  Achievements</a:t>
                      </a:r>
                      <a:endParaRPr lang="en-GB" sz="1500" dirty="0">
                        <a:latin typeface="Arial" pitchFamily="34" charset="0"/>
                        <a:cs typeface="Arial" pitchFamily="34" charset="0"/>
                      </a:endParaRPr>
                    </a:p>
                  </a:txBody>
                  <a:tcPr/>
                </a:tc>
                <a:tc>
                  <a:txBody>
                    <a:bodyPr/>
                    <a:lstStyle/>
                    <a:p>
                      <a:r>
                        <a:rPr lang="en-US" sz="1500" dirty="0" smtClean="0">
                          <a:latin typeface="Arial" pitchFamily="34" charset="0"/>
                          <a:cs typeface="Arial" pitchFamily="34" charset="0"/>
                        </a:rPr>
                        <a:t>Reasons</a:t>
                      </a:r>
                      <a:r>
                        <a:rPr lang="en-US" sz="1500" baseline="0" dirty="0" smtClean="0">
                          <a:latin typeface="Arial" pitchFamily="34" charset="0"/>
                          <a:cs typeface="Arial" pitchFamily="34" charset="0"/>
                        </a:rPr>
                        <a:t> for Deviation</a:t>
                      </a:r>
                      <a:endParaRPr lang="en-GB" sz="1500" dirty="0">
                        <a:latin typeface="Arial" pitchFamily="34" charset="0"/>
                        <a:cs typeface="Arial" pitchFamily="34" charset="0"/>
                      </a:endParaRPr>
                    </a:p>
                  </a:txBody>
                  <a:tcPr/>
                </a:tc>
                <a:tc>
                  <a:txBody>
                    <a:bodyPr/>
                    <a:lstStyle/>
                    <a:p>
                      <a:r>
                        <a:rPr lang="en-US" sz="1500" dirty="0" smtClean="0">
                          <a:latin typeface="Arial" pitchFamily="34" charset="0"/>
                          <a:cs typeface="Arial" pitchFamily="34" charset="0"/>
                        </a:rPr>
                        <a:t>Status</a:t>
                      </a:r>
                      <a:endParaRPr lang="en-GB" sz="1500" dirty="0">
                        <a:latin typeface="Arial" pitchFamily="34" charset="0"/>
                        <a:cs typeface="Arial" pitchFamily="34" charset="0"/>
                      </a:endParaRPr>
                    </a:p>
                  </a:txBody>
                  <a:tcPr/>
                </a:tc>
              </a:tr>
              <a:tr h="1054031">
                <a:tc>
                  <a:txBody>
                    <a:bodyPr/>
                    <a:lstStyle/>
                    <a:p>
                      <a:pPr marL="0" marR="0">
                        <a:lnSpc>
                          <a:spcPct val="100000"/>
                        </a:lnSpc>
                        <a:spcBef>
                          <a:spcPts val="0"/>
                        </a:spcBef>
                        <a:spcAft>
                          <a:spcPts val="1000"/>
                        </a:spcAft>
                      </a:pPr>
                      <a:r>
                        <a:rPr lang="en-ZA" sz="1200" dirty="0" smtClean="0">
                          <a:latin typeface="Arial"/>
                          <a:ea typeface="Calibri"/>
                          <a:cs typeface="Times New Roman"/>
                        </a:rPr>
                        <a:t>352 postgraduate students (MSc, PhD) financially supported in key strategic areas by 31 March 2015.</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ZA" sz="1200" dirty="0">
                          <a:latin typeface="Helvetica"/>
                          <a:ea typeface="Calibri"/>
                          <a:cs typeface="Helvetica"/>
                        </a:rPr>
                        <a:t>A total of 406</a:t>
                      </a:r>
                      <a:r>
                        <a:rPr lang="en-ZA" sz="1200" dirty="0">
                          <a:latin typeface="Arial"/>
                          <a:ea typeface="Calibri"/>
                          <a:cs typeface="Times New Roman"/>
                        </a:rPr>
                        <a:t> postgraduate students (MSc, PhD) financially supported in key strategic areas by 31 March 2015.</a:t>
                      </a:r>
                      <a:endParaRPr lang="en-GB" sz="1200" dirty="0">
                        <a:latin typeface="Calibri"/>
                        <a:ea typeface="Calibri"/>
                        <a:cs typeface="Times New Roman"/>
                      </a:endParaRPr>
                    </a:p>
                  </a:txBody>
                  <a:tcPr marL="68580" marR="68580" marT="0" marB="0"/>
                </a:tc>
                <a:tc>
                  <a:txBody>
                    <a:bodyPr/>
                    <a:lstStyle/>
                    <a:p>
                      <a:pPr marL="0" marR="0" lvl="0" indent="0" algn="l">
                        <a:lnSpc>
                          <a:spcPct val="100000"/>
                        </a:lnSpc>
                        <a:spcBef>
                          <a:spcPts val="0"/>
                        </a:spcBef>
                        <a:spcAft>
                          <a:spcPts val="0"/>
                        </a:spcAft>
                        <a:buFont typeface="Symbol"/>
                        <a:buNone/>
                      </a:pPr>
                      <a:r>
                        <a:rPr lang="en-ZA" sz="1200" kern="1200" dirty="0" smtClean="0">
                          <a:solidFill>
                            <a:schemeClr val="dk1"/>
                          </a:solidFill>
                          <a:latin typeface="Arial" pitchFamily="34" charset="0"/>
                          <a:ea typeface="+mn-ea"/>
                          <a:cs typeface="Arial" pitchFamily="34" charset="0"/>
                        </a:rPr>
                        <a:t>The targets are based on the previous year’s estimates and may vary on a yearly basis, especially as some students may complete their courses faster</a:t>
                      </a:r>
                      <a:r>
                        <a:rPr lang="en-ZA" sz="1200" kern="1200" baseline="0" dirty="0" smtClean="0">
                          <a:solidFill>
                            <a:schemeClr val="dk1"/>
                          </a:solidFill>
                          <a:latin typeface="Arial" pitchFamily="34" charset="0"/>
                          <a:ea typeface="+mn-ea"/>
                          <a:cs typeface="Arial" pitchFamily="34" charset="0"/>
                        </a:rPr>
                        <a:t> </a:t>
                      </a:r>
                      <a:r>
                        <a:rPr lang="en-ZA" sz="1200" kern="1200" dirty="0" smtClean="0">
                          <a:solidFill>
                            <a:schemeClr val="dk1"/>
                          </a:solidFill>
                          <a:latin typeface="Arial" pitchFamily="34" charset="0"/>
                          <a:ea typeface="+mn-ea"/>
                          <a:cs typeface="Arial" pitchFamily="34" charset="0"/>
                        </a:rPr>
                        <a:t>or slower than their stipulated period of completion.</a:t>
                      </a:r>
                      <a:endParaRPr lang="en-GB" sz="1200" dirty="0">
                        <a:latin typeface="Arial" pitchFamily="34" charset="0"/>
                        <a:ea typeface="Times New Roman"/>
                        <a:cs typeface="Arial" pitchFamily="34" charset="0"/>
                      </a:endParaRPr>
                    </a:p>
                  </a:txBody>
                  <a:tcPr marL="68580" marR="68580" marT="0" marB="0"/>
                </a:tc>
                <a:tc>
                  <a:txBody>
                    <a:bodyPr/>
                    <a:lstStyle/>
                    <a:p>
                      <a:pPr algn="l">
                        <a:lnSpc>
                          <a:spcPct val="100000"/>
                        </a:lnSpc>
                        <a:spcAft>
                          <a:spcPts val="0"/>
                        </a:spcAft>
                      </a:pPr>
                      <a:r>
                        <a:rPr lang="en-US" sz="1200" b="1" dirty="0" smtClean="0">
                          <a:latin typeface="Arial" pitchFamily="34" charset="0"/>
                          <a:ea typeface="Times New Roman"/>
                          <a:cs typeface="Arial" pitchFamily="34" charset="0"/>
                        </a:rPr>
                        <a:t>Achieved</a:t>
                      </a:r>
                      <a:endParaRPr lang="en-GB" sz="1200" b="1" dirty="0">
                        <a:latin typeface="Arial" pitchFamily="34" charset="0"/>
                        <a:ea typeface="Times New Roman"/>
                        <a:cs typeface="Arial" pitchFamily="34" charset="0"/>
                      </a:endParaRPr>
                    </a:p>
                  </a:txBody>
                  <a:tcPr marL="68580" marR="68580" marT="0" marB="0">
                    <a:solidFill>
                      <a:srgbClr val="00B0F0"/>
                    </a:solidFill>
                  </a:tcPr>
                </a:tc>
              </a:tr>
              <a:tr h="1054031">
                <a:tc>
                  <a:txBody>
                    <a:bodyPr/>
                    <a:lstStyle/>
                    <a:p>
                      <a:pPr marL="0" marR="0">
                        <a:lnSpc>
                          <a:spcPct val="100000"/>
                        </a:lnSpc>
                        <a:spcBef>
                          <a:spcPts val="0"/>
                        </a:spcBef>
                        <a:spcAft>
                          <a:spcPts val="0"/>
                        </a:spcAft>
                      </a:pPr>
                      <a:r>
                        <a:rPr lang="en-ZA" sz="1200" dirty="0">
                          <a:latin typeface="Arial" pitchFamily="34" charset="0"/>
                          <a:ea typeface="Calibri"/>
                          <a:cs typeface="Arial" pitchFamily="34" charset="0"/>
                        </a:rPr>
                        <a:t>Six postgraduate students (MSc, PhD) produced in key strategic areas by 31 March 2015.</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0"/>
                        </a:spcAft>
                      </a:pPr>
                      <a:r>
                        <a:rPr lang="en-ZA" sz="1200" dirty="0">
                          <a:latin typeface="Arial" pitchFamily="34" charset="0"/>
                          <a:ea typeface="Calibri"/>
                          <a:cs typeface="Arial" pitchFamily="34" charset="0"/>
                        </a:rPr>
                        <a:t>A total of 10 postgraduate students produced.</a:t>
                      </a:r>
                      <a:endParaRPr lang="en-GB" sz="1200" dirty="0">
                        <a:latin typeface="Arial" pitchFamily="34" charset="0"/>
                        <a:ea typeface="Calibri"/>
                        <a:cs typeface="Arial" pitchFamily="34" charset="0"/>
                      </a:endParaRPr>
                    </a:p>
                  </a:txBody>
                  <a:tcPr marL="68580" marR="68580" marT="0" marB="0"/>
                </a:tc>
                <a:tc>
                  <a:txBody>
                    <a:bodyPr/>
                    <a:lstStyle/>
                    <a:p>
                      <a:pPr marL="0" marR="0" lvl="0" indent="0" algn="l">
                        <a:lnSpc>
                          <a:spcPct val="100000"/>
                        </a:lnSpc>
                        <a:spcBef>
                          <a:spcPts val="0"/>
                        </a:spcBef>
                        <a:spcAft>
                          <a:spcPts val="0"/>
                        </a:spcAft>
                        <a:buFont typeface="Symbol"/>
                        <a:buNone/>
                      </a:pPr>
                      <a:r>
                        <a:rPr lang="en-ZA" sz="1200" kern="1200" dirty="0" smtClean="0">
                          <a:solidFill>
                            <a:schemeClr val="dk1"/>
                          </a:solidFill>
                          <a:latin typeface="Arial" pitchFamily="34" charset="0"/>
                          <a:ea typeface="+mn-ea"/>
                          <a:cs typeface="Arial" pitchFamily="34" charset="0"/>
                        </a:rPr>
                        <a:t>The targets are based on the previous year’s estimates and may vary on a yearly basis, especially as some students may complete their courses faster</a:t>
                      </a:r>
                      <a:r>
                        <a:rPr lang="en-ZA" sz="1200" kern="1200" baseline="0" dirty="0" smtClean="0">
                          <a:solidFill>
                            <a:schemeClr val="dk1"/>
                          </a:solidFill>
                          <a:latin typeface="Arial" pitchFamily="34" charset="0"/>
                          <a:ea typeface="+mn-ea"/>
                          <a:cs typeface="Arial" pitchFamily="34" charset="0"/>
                        </a:rPr>
                        <a:t> </a:t>
                      </a:r>
                      <a:r>
                        <a:rPr lang="en-ZA" sz="1200" kern="1200" dirty="0" smtClean="0">
                          <a:solidFill>
                            <a:schemeClr val="dk1"/>
                          </a:solidFill>
                          <a:latin typeface="Arial" pitchFamily="34" charset="0"/>
                          <a:ea typeface="+mn-ea"/>
                          <a:cs typeface="Arial" pitchFamily="34" charset="0"/>
                        </a:rPr>
                        <a:t>or slower than their stipulated period of completion.</a:t>
                      </a:r>
                      <a:endParaRPr lang="en-GB" sz="1200" dirty="0">
                        <a:latin typeface="Arial" pitchFamily="34" charset="0"/>
                        <a:ea typeface="Times New Roman"/>
                        <a:cs typeface="Arial" pitchFamily="34" charset="0"/>
                      </a:endParaRPr>
                    </a:p>
                  </a:txBody>
                  <a:tcPr marL="68580" marR="68580" marT="0" marB="0"/>
                </a:tc>
                <a:tc>
                  <a:txBody>
                    <a:bodyPr/>
                    <a:lstStyle/>
                    <a:p>
                      <a:pPr algn="l">
                        <a:lnSpc>
                          <a:spcPct val="100000"/>
                        </a:lnSpc>
                        <a:spcAft>
                          <a:spcPts val="0"/>
                        </a:spcAft>
                      </a:pPr>
                      <a:r>
                        <a:rPr lang="en-US" sz="1200" b="1" dirty="0" smtClean="0">
                          <a:latin typeface="Arial" pitchFamily="34" charset="0"/>
                          <a:ea typeface="Times New Roman"/>
                          <a:cs typeface="Arial" pitchFamily="34" charset="0"/>
                        </a:rPr>
                        <a:t>Achieved</a:t>
                      </a:r>
                      <a:endParaRPr lang="en-GB" sz="1200" b="1" dirty="0">
                        <a:latin typeface="Arial" pitchFamily="34" charset="0"/>
                        <a:ea typeface="Times New Roman"/>
                        <a:cs typeface="Arial" pitchFamily="34" charset="0"/>
                      </a:endParaRPr>
                    </a:p>
                  </a:txBody>
                  <a:tcPr marL="68580" marR="68580" marT="0" marB="0">
                    <a:solidFill>
                      <a:srgbClr val="00B0F0"/>
                    </a:solidFill>
                  </a:tcPr>
                </a:tc>
              </a:tr>
              <a:tr h="861112">
                <a:tc>
                  <a:txBody>
                    <a:bodyPr/>
                    <a:lstStyle/>
                    <a:p>
                      <a:pPr marL="0" marR="0">
                        <a:lnSpc>
                          <a:spcPct val="100000"/>
                        </a:lnSpc>
                        <a:spcBef>
                          <a:spcPts val="0"/>
                        </a:spcBef>
                        <a:spcAft>
                          <a:spcPts val="0"/>
                        </a:spcAft>
                      </a:pPr>
                      <a:r>
                        <a:rPr lang="en-ZA" sz="1200" dirty="0">
                          <a:latin typeface="Arial" pitchFamily="34" charset="0"/>
                          <a:ea typeface="Calibri"/>
                          <a:cs typeface="Arial" pitchFamily="34" charset="0"/>
                        </a:rPr>
                        <a:t>340 trainees supported in key strategic areas by 31 March 2015.</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0"/>
                        </a:spcAft>
                      </a:pPr>
                      <a:r>
                        <a:rPr lang="en-ZA" sz="1200" dirty="0">
                          <a:latin typeface="Arial" pitchFamily="34" charset="0"/>
                          <a:ea typeface="Calibri"/>
                          <a:cs typeface="Arial" pitchFamily="34" charset="0"/>
                        </a:rPr>
                        <a:t>364 trainees supported in key strategic areas. </a:t>
                      </a:r>
                      <a:endParaRPr lang="en-GB" sz="1200" dirty="0">
                        <a:latin typeface="Arial" pitchFamily="34" charset="0"/>
                        <a:ea typeface="Calibri"/>
                        <a:cs typeface="Arial" pitchFamily="34" charset="0"/>
                      </a:endParaRPr>
                    </a:p>
                  </a:txBody>
                  <a:tcPr marL="68580" marR="68580" marT="0" marB="0"/>
                </a:tc>
                <a:tc>
                  <a:txBody>
                    <a:bodyPr/>
                    <a:lstStyle/>
                    <a:p>
                      <a:pPr marL="0" marR="0" lvl="0" indent="0" algn="l">
                        <a:lnSpc>
                          <a:spcPct val="100000"/>
                        </a:lnSpc>
                        <a:spcBef>
                          <a:spcPts val="0"/>
                        </a:spcBef>
                        <a:spcAft>
                          <a:spcPts val="0"/>
                        </a:spcAft>
                        <a:buFont typeface="Symbol"/>
                        <a:buNone/>
                      </a:pPr>
                      <a:r>
                        <a:rPr lang="en-ZA" sz="1200" kern="1200" dirty="0" smtClean="0">
                          <a:solidFill>
                            <a:schemeClr val="dk1"/>
                          </a:solidFill>
                          <a:latin typeface="Arial" pitchFamily="34" charset="0"/>
                          <a:ea typeface="+mn-ea"/>
                          <a:cs typeface="Arial" pitchFamily="34" charset="0"/>
                        </a:rPr>
                        <a:t>There was a greater interest and participation from individuals in attending workshops conducted and hosted by the Department.</a:t>
                      </a:r>
                      <a:endParaRPr lang="en-GB" sz="1200" dirty="0">
                        <a:latin typeface="Arial" pitchFamily="34" charset="0"/>
                        <a:ea typeface="Times New Roman"/>
                        <a:cs typeface="Arial" pitchFamily="34" charset="0"/>
                      </a:endParaRPr>
                    </a:p>
                  </a:txBody>
                  <a:tcPr marL="68580" marR="68580" marT="0" marB="0"/>
                </a:tc>
                <a:tc>
                  <a:txBody>
                    <a:bodyPr/>
                    <a:lstStyle/>
                    <a:p>
                      <a:pPr algn="l">
                        <a:lnSpc>
                          <a:spcPct val="100000"/>
                        </a:lnSpc>
                        <a:spcAft>
                          <a:spcPts val="0"/>
                        </a:spcAft>
                      </a:pPr>
                      <a:r>
                        <a:rPr lang="en-US" sz="1200" b="1" dirty="0" smtClean="0">
                          <a:latin typeface="Arial" pitchFamily="34" charset="0"/>
                          <a:ea typeface="Times New Roman"/>
                          <a:cs typeface="Arial" pitchFamily="34" charset="0"/>
                        </a:rPr>
                        <a:t>Achieved</a:t>
                      </a:r>
                      <a:endParaRPr lang="en-GB" sz="1200" b="1" dirty="0">
                        <a:latin typeface="Arial" pitchFamily="34" charset="0"/>
                        <a:ea typeface="Times New Roman"/>
                        <a:cs typeface="Arial" pitchFamily="34" charset="0"/>
                      </a:endParaRPr>
                    </a:p>
                  </a:txBody>
                  <a:tcPr marL="68580" marR="68580" marT="0" marB="0">
                    <a:solidFill>
                      <a:srgbClr val="00B0F0"/>
                    </a:solidFill>
                  </a:tcPr>
                </a:tc>
              </a:tr>
              <a:tr h="861112">
                <a:tc>
                  <a:txBody>
                    <a:bodyPr/>
                    <a:lstStyle/>
                    <a:p>
                      <a:pPr marL="0" marR="0">
                        <a:lnSpc>
                          <a:spcPct val="100000"/>
                        </a:lnSpc>
                        <a:spcBef>
                          <a:spcPts val="0"/>
                        </a:spcBef>
                        <a:spcAft>
                          <a:spcPts val="0"/>
                        </a:spcAft>
                      </a:pPr>
                      <a:r>
                        <a:rPr lang="en-ZA" sz="1200" dirty="0">
                          <a:latin typeface="Arial"/>
                          <a:ea typeface="Calibri"/>
                          <a:cs typeface="Times New Roman"/>
                        </a:rPr>
                        <a:t>Six new technology innovation products developed/supported in key strategic areas projects by 31 March 2015.</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ZA" sz="1200" dirty="0">
                          <a:latin typeface="Helvetica"/>
                          <a:ea typeface="Calibri"/>
                          <a:cs typeface="Helvetica"/>
                        </a:rPr>
                        <a:t>Six </a:t>
                      </a:r>
                      <a:r>
                        <a:rPr lang="en-ZA" sz="1200" dirty="0">
                          <a:latin typeface="Arial"/>
                          <a:ea typeface="Calibri"/>
                          <a:cs typeface="Times New Roman"/>
                        </a:rPr>
                        <a:t>new technology innovation products developed/supported in key strategic areas projects.</a:t>
                      </a:r>
                      <a:endParaRPr lang="en-GB" sz="1200" dirty="0">
                        <a:latin typeface="Calibri"/>
                        <a:ea typeface="Calibri"/>
                        <a:cs typeface="Times New Roman"/>
                      </a:endParaRPr>
                    </a:p>
                  </a:txBody>
                  <a:tcPr marL="68580" marR="68580" marT="0" marB="0"/>
                </a:tc>
                <a:tc>
                  <a:txBody>
                    <a:bodyPr/>
                    <a:lstStyle/>
                    <a:p>
                      <a:pPr marL="0" marR="0" lvl="0" indent="0" algn="l">
                        <a:lnSpc>
                          <a:spcPct val="100000"/>
                        </a:lnSpc>
                        <a:spcBef>
                          <a:spcPts val="0"/>
                        </a:spcBef>
                        <a:spcAft>
                          <a:spcPts val="0"/>
                        </a:spcAft>
                        <a:buFont typeface="Symbol"/>
                        <a:buNone/>
                      </a:pPr>
                      <a:r>
                        <a:rPr lang="en-US" sz="1200" dirty="0" smtClean="0">
                          <a:latin typeface="Arial" pitchFamily="34" charset="0"/>
                          <a:ea typeface="Times New Roman"/>
                          <a:cs typeface="Arial" pitchFamily="34" charset="0"/>
                        </a:rPr>
                        <a:t>None </a:t>
                      </a:r>
                      <a:endParaRPr lang="en-GB" sz="1200" dirty="0">
                        <a:latin typeface="Arial" pitchFamily="34" charset="0"/>
                        <a:ea typeface="Times New Roman"/>
                        <a:cs typeface="Arial" pitchFamily="34" charset="0"/>
                      </a:endParaRP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ea typeface="Times New Roman"/>
                          <a:cs typeface="Arial" pitchFamily="34" charset="0"/>
                        </a:rPr>
                        <a:t>Achieved</a:t>
                      </a:r>
                      <a:endParaRPr lang="en-GB" sz="1200" b="1" dirty="0" smtClean="0">
                        <a:latin typeface="Arial" pitchFamily="34" charset="0"/>
                        <a:ea typeface="Times New Roman"/>
                        <a:cs typeface="Arial" pitchFamily="34" charset="0"/>
                      </a:endParaRPr>
                    </a:p>
                    <a:p>
                      <a:pPr algn="l">
                        <a:lnSpc>
                          <a:spcPct val="100000"/>
                        </a:lnSpc>
                        <a:spcAft>
                          <a:spcPts val="0"/>
                        </a:spcAft>
                      </a:pPr>
                      <a:endParaRPr lang="en-GB" sz="1200" b="1" dirty="0">
                        <a:latin typeface="Arial" pitchFamily="34" charset="0"/>
                        <a:ea typeface="Times New Roman"/>
                        <a:cs typeface="Arial" pitchFamily="34" charset="0"/>
                      </a:endParaRPr>
                    </a:p>
                  </a:txBody>
                  <a:tcPr marL="68580" marR="68580" marT="0" marB="0">
                    <a:solidFill>
                      <a:srgbClr val="00B0F0"/>
                    </a:solidFill>
                  </a:tcPr>
                </a:tc>
              </a:tr>
            </a:tbl>
          </a:graphicData>
        </a:graphic>
      </p:graphicFrame>
      <p:sp>
        <p:nvSpPr>
          <p:cNvPr id="61474"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D78F10-72C1-4638-B6DD-2268D092EF7E}" type="slidenum">
              <a:rPr lang="en-US" smtClean="0">
                <a:latin typeface="Gill Sans MT" pitchFamily="34" charset="0"/>
                <a:cs typeface="Arial" pitchFamily="34" charset="0"/>
              </a:rPr>
              <a:pPr fontAlgn="base">
                <a:spcBef>
                  <a:spcPct val="0"/>
                </a:spcBef>
                <a:spcAft>
                  <a:spcPct val="0"/>
                </a:spcAft>
              </a:pPr>
              <a:t>52</a:t>
            </a:fld>
            <a:endParaRPr lang="en-US" smtClean="0">
              <a:latin typeface="Gill Sans MT" pitchFamily="34" charset="0"/>
              <a:cs typeface="Arial" pitchFamily="34" charset="0"/>
            </a:endParaRPr>
          </a:p>
        </p:txBody>
      </p:sp>
      <p:sp>
        <p:nvSpPr>
          <p:cNvPr id="6" name="AutoShape 8"/>
          <p:cNvSpPr>
            <a:spLocks/>
          </p:cNvSpPr>
          <p:nvPr/>
        </p:nvSpPr>
        <p:spPr bwMode="auto">
          <a:xfrm>
            <a:off x="609600" y="222250"/>
            <a:ext cx="8382000"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p:spPr>
        <p:txBody>
          <a:bodyPr lIns="0" tIns="0" rIns="0" bIns="0" anchor="ctr"/>
          <a:lstStyle/>
          <a:p>
            <a:pPr marL="102688" fontAlgn="auto">
              <a:lnSpc>
                <a:spcPct val="80000"/>
              </a:lnSpc>
              <a:spcBef>
                <a:spcPts val="844"/>
              </a:spcBef>
              <a:spcAft>
                <a:spcPts val="0"/>
              </a:spcAft>
              <a:defRPr/>
            </a:pPr>
            <a:endParaRPr lang="en-US" sz="2400" b="1" dirty="0">
              <a:solidFill>
                <a:srgbClr val="FFFFFF"/>
              </a:solidFill>
              <a:sym typeface="Helvetica Neue" charset="0"/>
            </a:endParaRPr>
          </a:p>
          <a:p>
            <a:pPr marL="102688" fontAlgn="auto">
              <a:lnSpc>
                <a:spcPct val="80000"/>
              </a:lnSpc>
              <a:spcBef>
                <a:spcPts val="844"/>
              </a:spcBef>
              <a:spcAft>
                <a:spcPts val="0"/>
              </a:spcAft>
              <a:defRPr/>
            </a:pPr>
            <a:r>
              <a:rPr lang="en-US" b="1" dirty="0">
                <a:solidFill>
                  <a:srgbClr val="FFFFFF"/>
                </a:solidFill>
                <a:sym typeface="Helvetica Neue" charset="0"/>
              </a:rPr>
              <a:t>                   PROGRAMME 2 (TECHNOLOGY INNOVATION) ACHIEVEMENTS</a:t>
            </a:r>
            <a:endParaRPr lang="en-US" dirty="0"/>
          </a:p>
          <a:p>
            <a:pPr marL="102688" fontAlgn="auto">
              <a:lnSpc>
                <a:spcPct val="80000"/>
              </a:lnSpc>
              <a:spcBef>
                <a:spcPts val="844"/>
              </a:spcBef>
              <a:spcAft>
                <a:spcPts val="0"/>
              </a:spcAft>
              <a:defRPr/>
            </a:pPr>
            <a:endParaRPr lang="en-US" sz="2400" dirty="0">
              <a:latin typeface="+mj-lt"/>
              <a:cs typeface="Gill Sans MT"/>
            </a:endParaRPr>
          </a:p>
        </p:txBody>
      </p:sp>
      <p:sp>
        <p:nvSpPr>
          <p:cNvPr id="7" name="Date Placeholder 6"/>
          <p:cNvSpPr>
            <a:spLocks noGrp="1"/>
          </p:cNvSpPr>
          <p:nvPr>
            <p:ph type="dt" sz="quarter" idx="10"/>
          </p:nvPr>
        </p:nvSpPr>
        <p:spPr/>
        <p:txBody>
          <a:bodyPr/>
          <a:lstStyle/>
          <a:p>
            <a:pPr>
              <a:defRPr/>
            </a:pPr>
            <a:fld id="{868ED4D6-A574-4161-B7E2-C19A00129000}" type="datetime1">
              <a:rPr lang="en-US"/>
              <a:pPr>
                <a:defRPr/>
              </a:pPr>
              <a:t>11/3/2015</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28600" y="1143000"/>
          <a:ext cx="8686799" cy="4724400"/>
        </p:xfrm>
        <a:graphic>
          <a:graphicData uri="http://schemas.openxmlformats.org/drawingml/2006/table">
            <a:tbl>
              <a:tblPr firstRow="1" bandRow="1">
                <a:tableStyleId>{5C22544A-7EE6-4342-B048-85BDC9FD1C3A}</a:tableStyleId>
              </a:tblPr>
              <a:tblGrid>
                <a:gridCol w="1822061"/>
                <a:gridCol w="2702314"/>
                <a:gridCol w="2701093"/>
                <a:gridCol w="1461331"/>
              </a:tblGrid>
              <a:tr h="226498">
                <a:tc>
                  <a:txBody>
                    <a:bodyPr/>
                    <a:lstStyle/>
                    <a:p>
                      <a:r>
                        <a:rPr lang="en-ZA" sz="1500" dirty="0" smtClean="0">
                          <a:latin typeface="Arial" pitchFamily="34" charset="0"/>
                          <a:cs typeface="Arial" pitchFamily="34" charset="0"/>
                        </a:rPr>
                        <a:t>Annual</a:t>
                      </a:r>
                      <a:r>
                        <a:rPr lang="en-ZA" sz="1500" baseline="0" dirty="0" smtClean="0">
                          <a:latin typeface="Arial" pitchFamily="34" charset="0"/>
                          <a:cs typeface="Arial" pitchFamily="34" charset="0"/>
                        </a:rPr>
                        <a:t> Target</a:t>
                      </a:r>
                      <a:endParaRPr lang="en-GB" sz="1500" dirty="0">
                        <a:latin typeface="Arial" pitchFamily="34" charset="0"/>
                        <a:cs typeface="Arial" pitchFamily="34" charset="0"/>
                      </a:endParaRPr>
                    </a:p>
                  </a:txBody>
                  <a:tcPr/>
                </a:tc>
                <a:tc>
                  <a:txBody>
                    <a:bodyPr/>
                    <a:lstStyle/>
                    <a:p>
                      <a:r>
                        <a:rPr lang="en-US" sz="1500" dirty="0" smtClean="0">
                          <a:latin typeface="Arial" pitchFamily="34" charset="0"/>
                          <a:cs typeface="Arial" pitchFamily="34" charset="0"/>
                        </a:rPr>
                        <a:t>Actual</a:t>
                      </a:r>
                      <a:r>
                        <a:rPr lang="en-US" sz="1500" baseline="0" dirty="0" smtClean="0">
                          <a:latin typeface="Arial" pitchFamily="34" charset="0"/>
                          <a:cs typeface="Arial" pitchFamily="34" charset="0"/>
                        </a:rPr>
                        <a:t>  Achievements</a:t>
                      </a:r>
                      <a:endParaRPr lang="en-GB" sz="1500" dirty="0">
                        <a:latin typeface="Arial" pitchFamily="34" charset="0"/>
                        <a:cs typeface="Arial" pitchFamily="34" charset="0"/>
                      </a:endParaRPr>
                    </a:p>
                  </a:txBody>
                  <a:tcPr/>
                </a:tc>
                <a:tc>
                  <a:txBody>
                    <a:bodyPr/>
                    <a:lstStyle/>
                    <a:p>
                      <a:r>
                        <a:rPr lang="en-US" sz="1500" dirty="0" smtClean="0">
                          <a:latin typeface="Arial" pitchFamily="34" charset="0"/>
                          <a:cs typeface="Arial" pitchFamily="34" charset="0"/>
                        </a:rPr>
                        <a:t>Reasons</a:t>
                      </a:r>
                      <a:r>
                        <a:rPr lang="en-US" sz="1500" baseline="0" dirty="0" smtClean="0">
                          <a:latin typeface="Arial" pitchFamily="34" charset="0"/>
                          <a:cs typeface="Arial" pitchFamily="34" charset="0"/>
                        </a:rPr>
                        <a:t> for Deviation</a:t>
                      </a:r>
                      <a:endParaRPr lang="en-GB" sz="1500" dirty="0">
                        <a:latin typeface="Arial" pitchFamily="34" charset="0"/>
                        <a:cs typeface="Arial" pitchFamily="34" charset="0"/>
                      </a:endParaRPr>
                    </a:p>
                  </a:txBody>
                  <a:tcPr/>
                </a:tc>
                <a:tc>
                  <a:txBody>
                    <a:bodyPr/>
                    <a:lstStyle/>
                    <a:p>
                      <a:r>
                        <a:rPr lang="en-US" sz="1500" dirty="0" smtClean="0">
                          <a:latin typeface="Arial" pitchFamily="34" charset="0"/>
                          <a:cs typeface="Arial" pitchFamily="34" charset="0"/>
                        </a:rPr>
                        <a:t>Status</a:t>
                      </a:r>
                      <a:endParaRPr lang="en-GB" sz="1500" dirty="0">
                        <a:latin typeface="Arial" pitchFamily="34" charset="0"/>
                        <a:cs typeface="Arial" pitchFamily="34" charset="0"/>
                      </a:endParaRPr>
                    </a:p>
                  </a:txBody>
                  <a:tcPr/>
                </a:tc>
              </a:tr>
              <a:tr h="2118360">
                <a:tc>
                  <a:txBody>
                    <a:bodyPr/>
                    <a:lstStyle/>
                    <a:p>
                      <a:pPr marL="0" marR="0">
                        <a:lnSpc>
                          <a:spcPct val="100000"/>
                        </a:lnSpc>
                        <a:spcBef>
                          <a:spcPts val="0"/>
                        </a:spcBef>
                        <a:spcAft>
                          <a:spcPts val="0"/>
                        </a:spcAft>
                      </a:pPr>
                      <a:r>
                        <a:rPr lang="en-ZA" sz="1200" dirty="0">
                          <a:latin typeface="Arial" pitchFamily="34" charset="0"/>
                          <a:ea typeface="Calibri"/>
                          <a:cs typeface="Arial" pitchFamily="34" charset="0"/>
                        </a:rPr>
                        <a:t>Three new patents in </a:t>
                      </a:r>
                      <a:r>
                        <a:rPr lang="en-ZA" sz="1200" dirty="0" smtClean="0">
                          <a:latin typeface="Arial" pitchFamily="34" charset="0"/>
                          <a:ea typeface="Calibri"/>
                          <a:cs typeface="Arial" pitchFamily="34" charset="0"/>
                        </a:rPr>
                        <a:t> </a:t>
                      </a:r>
                      <a:r>
                        <a:rPr lang="en-ZA" sz="1200" dirty="0">
                          <a:latin typeface="Arial" pitchFamily="34" charset="0"/>
                          <a:ea typeface="Calibri"/>
                          <a:cs typeface="Arial" pitchFamily="34" charset="0"/>
                        </a:rPr>
                        <a:t>key strategic areas registered/granted by 31 March 2015.</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0"/>
                        </a:spcAft>
                      </a:pPr>
                      <a:r>
                        <a:rPr lang="en-ZA" sz="1200" dirty="0">
                          <a:latin typeface="Arial" pitchFamily="34" charset="0"/>
                          <a:ea typeface="Calibri"/>
                          <a:cs typeface="Arial" pitchFamily="34" charset="0"/>
                        </a:rPr>
                        <a:t>A total of three new patents in </a:t>
                      </a:r>
                      <a:r>
                        <a:rPr lang="en-ZA" sz="1200" dirty="0" smtClean="0">
                          <a:latin typeface="Arial" pitchFamily="34" charset="0"/>
                          <a:ea typeface="Calibri"/>
                          <a:cs typeface="Arial" pitchFamily="34" charset="0"/>
                        </a:rPr>
                        <a:t>key </a:t>
                      </a:r>
                      <a:r>
                        <a:rPr lang="en-ZA" sz="1200" dirty="0">
                          <a:latin typeface="Arial" pitchFamily="34" charset="0"/>
                          <a:ea typeface="Calibri"/>
                          <a:cs typeface="Arial" pitchFamily="34" charset="0"/>
                        </a:rPr>
                        <a:t>strategic areas registered</a:t>
                      </a:r>
                      <a:endParaRPr lang="en-GB" sz="1200" dirty="0">
                        <a:latin typeface="Arial" pitchFamily="34" charset="0"/>
                        <a:ea typeface="Calibri"/>
                        <a:cs typeface="Arial" pitchFamily="34" charset="0"/>
                      </a:endParaRPr>
                    </a:p>
                    <a:p>
                      <a:pPr marL="0" marR="0">
                        <a:lnSpc>
                          <a:spcPct val="100000"/>
                        </a:lnSpc>
                        <a:spcBef>
                          <a:spcPts val="0"/>
                        </a:spcBef>
                        <a:spcAft>
                          <a:spcPts val="0"/>
                        </a:spcAft>
                      </a:pPr>
                      <a:r>
                        <a:rPr lang="en-ZA" sz="1200" dirty="0" smtClean="0">
                          <a:latin typeface="Arial" pitchFamily="34" charset="0"/>
                          <a:ea typeface="Calibri"/>
                          <a:cs typeface="Arial" pitchFamily="34" charset="0"/>
                        </a:rPr>
                        <a:t>and </a:t>
                      </a:r>
                      <a:r>
                        <a:rPr lang="en-ZA" sz="1200" dirty="0">
                          <a:latin typeface="Arial" pitchFamily="34" charset="0"/>
                          <a:ea typeface="Calibri"/>
                          <a:cs typeface="Arial" pitchFamily="34" charset="0"/>
                        </a:rPr>
                        <a:t>granted.</a:t>
                      </a:r>
                      <a:endParaRPr lang="en-GB" sz="1200" dirty="0">
                        <a:latin typeface="Arial" pitchFamily="34" charset="0"/>
                        <a:ea typeface="Calibri"/>
                        <a:cs typeface="Arial" pitchFamily="34" charset="0"/>
                      </a:endParaRPr>
                    </a:p>
                  </a:txBody>
                  <a:tcPr marL="68580" marR="68580" marT="0" marB="0"/>
                </a:tc>
                <a:tc>
                  <a:txBody>
                    <a:bodyPr/>
                    <a:lstStyle/>
                    <a:p>
                      <a:pPr marL="342900" marR="0" lvl="0" indent="-342900" algn="l">
                        <a:lnSpc>
                          <a:spcPct val="100000"/>
                        </a:lnSpc>
                        <a:spcBef>
                          <a:spcPts val="0"/>
                        </a:spcBef>
                        <a:spcAft>
                          <a:spcPts val="0"/>
                        </a:spcAft>
                        <a:buFont typeface="Symbol"/>
                        <a:buNone/>
                      </a:pPr>
                      <a:r>
                        <a:rPr lang="en-US" sz="1200" dirty="0" smtClean="0">
                          <a:latin typeface="Arial" pitchFamily="34" charset="0"/>
                          <a:ea typeface="Times New Roman"/>
                          <a:cs typeface="Arial" pitchFamily="34" charset="0"/>
                        </a:rPr>
                        <a:t>None</a:t>
                      </a:r>
                      <a:endParaRPr lang="en-GB" sz="1200" dirty="0">
                        <a:latin typeface="Arial" pitchFamily="34" charset="0"/>
                        <a:ea typeface="Times New Roman"/>
                        <a:cs typeface="Arial" pitchFamily="34" charset="0"/>
                      </a:endParaRPr>
                    </a:p>
                  </a:txBody>
                  <a:tcPr marL="68580" marR="68580" marT="0" marB="0"/>
                </a:tc>
                <a:tc>
                  <a:txBody>
                    <a:bodyPr/>
                    <a:lstStyle/>
                    <a:p>
                      <a:pPr algn="l">
                        <a:lnSpc>
                          <a:spcPct val="100000"/>
                        </a:lnSpc>
                        <a:spcAft>
                          <a:spcPts val="0"/>
                        </a:spcAft>
                      </a:pPr>
                      <a:r>
                        <a:rPr lang="en-US" sz="1200" b="1" dirty="0" smtClean="0">
                          <a:latin typeface="Arial" pitchFamily="34" charset="0"/>
                          <a:ea typeface="Times New Roman"/>
                          <a:cs typeface="Arial" pitchFamily="34" charset="0"/>
                        </a:rPr>
                        <a:t>Achieved</a:t>
                      </a:r>
                      <a:endParaRPr lang="en-GB" sz="1200" b="1" dirty="0">
                        <a:latin typeface="Arial" pitchFamily="34" charset="0"/>
                        <a:ea typeface="Times New Roman"/>
                        <a:cs typeface="Arial" pitchFamily="34" charset="0"/>
                      </a:endParaRPr>
                    </a:p>
                  </a:txBody>
                  <a:tcPr marL="68580" marR="68580" marT="0" marB="0">
                    <a:solidFill>
                      <a:srgbClr val="00B0F0"/>
                    </a:solidFill>
                  </a:tcPr>
                </a:tc>
              </a:tr>
              <a:tr h="2286000">
                <a:tc>
                  <a:txBody>
                    <a:bodyPr/>
                    <a:lstStyle/>
                    <a:p>
                      <a:pPr marL="0" marR="0">
                        <a:lnSpc>
                          <a:spcPct val="100000"/>
                        </a:lnSpc>
                        <a:spcBef>
                          <a:spcPts val="0"/>
                        </a:spcBef>
                        <a:spcAft>
                          <a:spcPts val="0"/>
                        </a:spcAft>
                      </a:pPr>
                      <a:r>
                        <a:rPr lang="en-ZA" sz="1200" dirty="0">
                          <a:latin typeface="Arial" pitchFamily="34" charset="0"/>
                          <a:ea typeface="Calibri"/>
                          <a:cs typeface="Arial" pitchFamily="34" charset="0"/>
                        </a:rPr>
                        <a:t>250 disclosures reported by </a:t>
                      </a:r>
                      <a:r>
                        <a:rPr lang="en-ZA" sz="1200" dirty="0" smtClean="0">
                          <a:latin typeface="Arial" pitchFamily="34" charset="0"/>
                          <a:ea typeface="Calibri"/>
                          <a:cs typeface="Arial" pitchFamily="34" charset="0"/>
                        </a:rPr>
                        <a:t>publicly funded </a:t>
                      </a:r>
                      <a:r>
                        <a:rPr lang="en-ZA" sz="1200" dirty="0">
                          <a:latin typeface="Arial" pitchFamily="34" charset="0"/>
                          <a:ea typeface="Calibri"/>
                          <a:cs typeface="Arial" pitchFamily="34" charset="0"/>
                        </a:rPr>
                        <a:t>institutions by 31 March 2015.</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0"/>
                        </a:spcAft>
                      </a:pPr>
                      <a:r>
                        <a:rPr lang="en-ZA" sz="1200" dirty="0" smtClean="0">
                          <a:latin typeface="Arial" pitchFamily="34" charset="0"/>
                          <a:ea typeface="Calibri"/>
                          <a:cs typeface="Arial" pitchFamily="34" charset="0"/>
                        </a:rPr>
                        <a:t>251disclosures reported by publicly funded institutions by 31 March 2015.</a:t>
                      </a:r>
                      <a:endParaRPr lang="en-GB" sz="1200" dirty="0">
                        <a:latin typeface="Arial" pitchFamily="34" charset="0"/>
                        <a:ea typeface="Calibri"/>
                        <a:cs typeface="Arial" pitchFamily="34" charset="0"/>
                      </a:endParaRPr>
                    </a:p>
                  </a:txBody>
                  <a:tcPr marL="68580" marR="68580" marT="0" marB="0"/>
                </a:tc>
                <a:tc>
                  <a:txBody>
                    <a:bodyPr/>
                    <a:lstStyle/>
                    <a:p>
                      <a:pPr marL="0" marR="0" lvl="0" indent="0" algn="l">
                        <a:lnSpc>
                          <a:spcPct val="100000"/>
                        </a:lnSpc>
                        <a:spcBef>
                          <a:spcPts val="0"/>
                        </a:spcBef>
                        <a:spcAft>
                          <a:spcPts val="0"/>
                        </a:spcAft>
                        <a:buFont typeface="Symbol"/>
                        <a:buNone/>
                      </a:pPr>
                      <a:r>
                        <a:rPr lang="en-ZA" sz="1200" kern="1200" dirty="0" smtClean="0">
                          <a:solidFill>
                            <a:schemeClr val="dk1"/>
                          </a:solidFill>
                          <a:latin typeface="Arial" pitchFamily="34" charset="0"/>
                          <a:ea typeface="+mn-ea"/>
                          <a:cs typeface="Arial" pitchFamily="34" charset="0"/>
                        </a:rPr>
                        <a:t>The targets are based on previous years’ estimates and may vary on a yearly basis.</a:t>
                      </a:r>
                      <a:endParaRPr lang="en-GB" sz="1200" dirty="0">
                        <a:latin typeface="Arial" pitchFamily="34" charset="0"/>
                        <a:ea typeface="Times New Roman"/>
                        <a:cs typeface="Arial" pitchFamily="34" charset="0"/>
                      </a:endParaRPr>
                    </a:p>
                  </a:txBody>
                  <a:tcPr marL="68580" marR="68580" marT="0" marB="0"/>
                </a:tc>
                <a:tc>
                  <a:txBody>
                    <a:bodyPr/>
                    <a:lstStyle/>
                    <a:p>
                      <a:pPr algn="l">
                        <a:lnSpc>
                          <a:spcPct val="100000"/>
                        </a:lnSpc>
                        <a:spcAft>
                          <a:spcPts val="0"/>
                        </a:spcAft>
                      </a:pPr>
                      <a:r>
                        <a:rPr lang="en-US" sz="1200" b="1" dirty="0" smtClean="0">
                          <a:latin typeface="Arial" pitchFamily="34" charset="0"/>
                          <a:ea typeface="Times New Roman"/>
                          <a:cs typeface="Arial" pitchFamily="34" charset="0"/>
                        </a:rPr>
                        <a:t>Achieved</a:t>
                      </a:r>
                      <a:endParaRPr lang="en-GB" sz="1200" b="1" dirty="0">
                        <a:latin typeface="Arial" pitchFamily="34" charset="0"/>
                        <a:ea typeface="Times New Roman"/>
                        <a:cs typeface="Arial" pitchFamily="34" charset="0"/>
                      </a:endParaRPr>
                    </a:p>
                  </a:txBody>
                  <a:tcPr marL="68580" marR="68580" marT="0" marB="0">
                    <a:solidFill>
                      <a:srgbClr val="00B0F0"/>
                    </a:solidFill>
                  </a:tcPr>
                </a:tc>
              </a:tr>
            </a:tbl>
          </a:graphicData>
        </a:graphic>
      </p:graphicFrame>
      <p:sp>
        <p:nvSpPr>
          <p:cNvPr id="62488"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E23EDA-254D-4A93-85B1-BCF5E416E0AD}" type="slidenum">
              <a:rPr lang="en-US" smtClean="0">
                <a:latin typeface="Gill Sans MT" pitchFamily="34" charset="0"/>
                <a:cs typeface="Arial" pitchFamily="34" charset="0"/>
              </a:rPr>
              <a:pPr fontAlgn="base">
                <a:spcBef>
                  <a:spcPct val="0"/>
                </a:spcBef>
                <a:spcAft>
                  <a:spcPct val="0"/>
                </a:spcAft>
              </a:pPr>
              <a:t>53</a:t>
            </a:fld>
            <a:endParaRPr lang="en-US" smtClean="0">
              <a:latin typeface="Gill Sans MT" pitchFamily="34" charset="0"/>
              <a:cs typeface="Arial" pitchFamily="34" charset="0"/>
            </a:endParaRPr>
          </a:p>
        </p:txBody>
      </p:sp>
      <p:sp>
        <p:nvSpPr>
          <p:cNvPr id="62489" name="AutoShape 8"/>
          <p:cNvSpPr>
            <a:spLocks/>
          </p:cNvSpPr>
          <p:nvPr/>
        </p:nvSpPr>
        <p:spPr bwMode="auto">
          <a:xfrm>
            <a:off x="228600" y="222250"/>
            <a:ext cx="8686800"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r>
              <a:rPr lang="en-US" b="1">
                <a:solidFill>
                  <a:srgbClr val="FFFFFF"/>
                </a:solidFill>
                <a:sym typeface="Helvetica Neue"/>
              </a:rPr>
              <a:t>                         PROGRAMME 2 (TECHNOLOGY INNOVATION) ACHIEVEMENTS</a:t>
            </a:r>
            <a:endParaRPr lang="en-US"/>
          </a:p>
        </p:txBody>
      </p:sp>
      <p:sp>
        <p:nvSpPr>
          <p:cNvPr id="7" name="Date Placeholder 6"/>
          <p:cNvSpPr>
            <a:spLocks noGrp="1"/>
          </p:cNvSpPr>
          <p:nvPr>
            <p:ph type="dt" sz="quarter" idx="10"/>
          </p:nvPr>
        </p:nvSpPr>
        <p:spPr/>
        <p:txBody>
          <a:bodyPr/>
          <a:lstStyle/>
          <a:p>
            <a:pPr>
              <a:defRPr/>
            </a:pPr>
            <a:fld id="{868ED4D6-A574-4161-B7E2-C19A00129000}" type="datetime1">
              <a:rPr lang="en-US"/>
              <a:pPr>
                <a:defRPr/>
              </a:pPr>
              <a:t>11/3/2015</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381000" y="1219200"/>
            <a:ext cx="8305800" cy="4953000"/>
          </a:xfrm>
        </p:spPr>
        <p:txBody>
          <a:bodyPr/>
          <a:lstStyle/>
          <a:p>
            <a:pPr defTabSz="114300" eaLnBrk="1" hangingPunct="1">
              <a:spcBef>
                <a:spcPts val="0"/>
              </a:spcBef>
              <a:tabLst>
                <a:tab pos="285750" algn="l"/>
              </a:tabLst>
              <a:defRPr/>
            </a:pPr>
            <a:r>
              <a:rPr lang="en-ZA" sz="1800" b="1" dirty="0" smtClean="0"/>
              <a:t>Implementation of Overseas Bilateral Cooperation initiatives</a:t>
            </a:r>
          </a:p>
          <a:p>
            <a:pPr marL="800100" lvl="1" indent="-400050" defTabSz="114300" eaLnBrk="1" hangingPunct="1">
              <a:spcBef>
                <a:spcPts val="0"/>
              </a:spcBef>
              <a:buFont typeface="Wingdings" pitchFamily="2" charset="2"/>
              <a:buChar char="ü"/>
              <a:tabLst>
                <a:tab pos="285750" algn="l"/>
              </a:tabLst>
              <a:defRPr/>
            </a:pPr>
            <a:r>
              <a:rPr lang="en-ZA" sz="1800" dirty="0" smtClean="0"/>
              <a:t>The subprogramme successfully managed a diverse portfolio of bilateral relations with countries in the Americas, Asia, Australasia and Europe, to develop and implement cooperation initiatives aimed at benefiting South African access to STI international experience and expertise.</a:t>
            </a:r>
          </a:p>
          <a:p>
            <a:pPr marL="800100" lvl="1" indent="-400050" defTabSz="114300" eaLnBrk="1" hangingPunct="1">
              <a:spcBef>
                <a:spcPts val="0"/>
              </a:spcBef>
              <a:buFont typeface="Wingdings" pitchFamily="2" charset="2"/>
              <a:buChar char="ü"/>
              <a:tabLst>
                <a:tab pos="285750" algn="l"/>
              </a:tabLst>
              <a:defRPr/>
            </a:pPr>
            <a:r>
              <a:rPr lang="en-ZA" sz="1800" dirty="0" smtClean="0"/>
              <a:t>The major highlight was Minister </a:t>
            </a:r>
            <a:r>
              <a:rPr lang="en-ZA" sz="1800" dirty="0" err="1" smtClean="0"/>
              <a:t>Pandor’s</a:t>
            </a:r>
            <a:r>
              <a:rPr lang="en-ZA" sz="1800" dirty="0" smtClean="0"/>
              <a:t> attendance of a Science and Technology Ministerial Meeting of the Brazil, Russian Federation, India, China and South Africa (BRICS) group which resulted in the  signing of the first BRICS </a:t>
            </a:r>
            <a:r>
              <a:rPr lang="en-ZA" sz="1800" dirty="0" err="1" smtClean="0"/>
              <a:t>MoU</a:t>
            </a:r>
            <a:r>
              <a:rPr lang="en-ZA" sz="1800" dirty="0" smtClean="0"/>
              <a:t> on cooperation in STI initiatives.</a:t>
            </a:r>
          </a:p>
          <a:p>
            <a:pPr marL="800100" lvl="1" indent="-400050" defTabSz="114300" eaLnBrk="1" hangingPunct="1">
              <a:spcBef>
                <a:spcPts val="0"/>
              </a:spcBef>
              <a:buFont typeface="Wingdings" pitchFamily="2" charset="2"/>
              <a:buChar char="ü"/>
              <a:tabLst>
                <a:tab pos="285750" algn="l"/>
              </a:tabLst>
              <a:defRPr/>
            </a:pPr>
            <a:r>
              <a:rPr lang="en-ZA" sz="1800" dirty="0" smtClean="0"/>
              <a:t>Individual relations with BRICS partners were also strengthened, for example through the signing of a new cooperation agreement with the Russian Federation, during Minister </a:t>
            </a:r>
            <a:r>
              <a:rPr lang="en-ZA" sz="1800" dirty="0" err="1" smtClean="0"/>
              <a:t>Pandor’s</a:t>
            </a:r>
            <a:r>
              <a:rPr lang="en-ZA" sz="1800" dirty="0" smtClean="0"/>
              <a:t> visit to that country in October 2014.</a:t>
            </a:r>
          </a:p>
          <a:p>
            <a:pPr marL="800100" lvl="1" indent="-400050" defTabSz="114300" eaLnBrk="1" hangingPunct="1">
              <a:spcBef>
                <a:spcPts val="0"/>
              </a:spcBef>
              <a:buFont typeface="Wingdings" pitchFamily="2" charset="2"/>
              <a:buChar char="ü"/>
              <a:tabLst>
                <a:tab pos="285750" algn="l"/>
              </a:tabLst>
              <a:defRPr/>
            </a:pPr>
            <a:r>
              <a:rPr lang="en-ZA" sz="1800" dirty="0" smtClean="0"/>
              <a:t>In the Americas new initiatives, for example in the marine sciences, were launched with Argentina, while in the Caribbean a biotechnology cooperation with Jamaica was initiated.  </a:t>
            </a:r>
            <a:endParaRPr lang="en-GB" sz="1800" dirty="0" smtClean="0"/>
          </a:p>
          <a:p>
            <a:pPr marL="400050" indent="-400050" defTabSz="114300" eaLnBrk="1" hangingPunct="1">
              <a:spcBef>
                <a:spcPts val="0"/>
              </a:spcBef>
              <a:buFont typeface="Arial" pitchFamily="34" charset="0"/>
              <a:buNone/>
              <a:tabLst>
                <a:tab pos="285750" algn="l"/>
              </a:tabLst>
              <a:defRPr/>
            </a:pPr>
            <a:endParaRPr lang="en-GB" sz="1800" dirty="0" smtClean="0">
              <a:latin typeface="Gill Sans MT" pitchFamily="34" charset="0"/>
              <a:cs typeface="Arial" pitchFamily="34" charset="0"/>
            </a:endParaRPr>
          </a:p>
          <a:p>
            <a:pPr marL="0" indent="0" algn="just" eaLnBrk="1" hangingPunct="1">
              <a:lnSpc>
                <a:spcPct val="170000"/>
              </a:lnSpc>
              <a:buFont typeface="Arial" pitchFamily="34" charset="0"/>
              <a:buNone/>
              <a:defRPr/>
            </a:pPr>
            <a:endParaRPr lang="en-GB" sz="1200" dirty="0" smtClean="0">
              <a:latin typeface="Gill Sans MT" pitchFamily="34" charset="0"/>
              <a:cs typeface="Arial" pitchFamily="34" charset="0"/>
            </a:endParaRPr>
          </a:p>
        </p:txBody>
      </p:sp>
      <p:sp>
        <p:nvSpPr>
          <p:cNvPr id="63491"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9CF632-278B-40A7-9B5F-8C7678E10B43}" type="slidenum">
              <a:rPr lang="en-US" smtClean="0">
                <a:latin typeface="Gill Sans MT" pitchFamily="34" charset="0"/>
                <a:cs typeface="Arial" pitchFamily="34" charset="0"/>
              </a:rPr>
              <a:pPr fontAlgn="base">
                <a:spcBef>
                  <a:spcPct val="0"/>
                </a:spcBef>
                <a:spcAft>
                  <a:spcPct val="0"/>
                </a:spcAft>
              </a:pPr>
              <a:t>54</a:t>
            </a:fld>
            <a:endParaRPr lang="en-US" smtClean="0">
              <a:latin typeface="Gill Sans MT" pitchFamily="34" charset="0"/>
              <a:cs typeface="Arial" pitchFamily="34" charset="0"/>
            </a:endParaRPr>
          </a:p>
        </p:txBody>
      </p:sp>
      <p:sp>
        <p:nvSpPr>
          <p:cNvPr id="26629" name="AutoShape 8"/>
          <p:cNvSpPr>
            <a:spLocks/>
          </p:cNvSpPr>
          <p:nvPr/>
        </p:nvSpPr>
        <p:spPr bwMode="auto">
          <a:xfrm>
            <a:off x="304800" y="222250"/>
            <a:ext cx="8686800"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defRPr/>
            </a:pPr>
            <a:endParaRPr lang="en-US" sz="2400" b="1" dirty="0">
              <a:solidFill>
                <a:srgbClr val="FFFFFF"/>
              </a:solidFill>
              <a:latin typeface="Calibri" pitchFamily="34" charset="0"/>
              <a:sym typeface="Helvetica Neue"/>
            </a:endParaRPr>
          </a:p>
          <a:p>
            <a:pPr marL="1657350" indent="-1555750">
              <a:lnSpc>
                <a:spcPct val="80000"/>
              </a:lnSpc>
              <a:spcBef>
                <a:spcPts val="850"/>
              </a:spcBef>
              <a:defRPr/>
            </a:pPr>
            <a:r>
              <a:rPr lang="en-US" b="1" dirty="0">
                <a:solidFill>
                  <a:srgbClr val="FFFFFF"/>
                </a:solidFill>
                <a:sym typeface="Helvetica Neue"/>
              </a:rPr>
              <a:t>                        PROGRAMME 3 (INTERNATIONAL COOPERATION RESOURCES) HIGHLIGHTS</a:t>
            </a:r>
            <a:r>
              <a:rPr lang="en-US" b="1" dirty="0">
                <a:solidFill>
                  <a:srgbClr val="FFFFFF"/>
                </a:solidFill>
                <a:latin typeface="Calibri" pitchFamily="34" charset="0"/>
                <a:sym typeface="Helvetica Neue"/>
              </a:rPr>
              <a:t> </a:t>
            </a:r>
            <a:endParaRPr lang="en-US" dirty="0">
              <a:latin typeface="Calibri" pitchFamily="34" charset="0"/>
            </a:endParaRPr>
          </a:p>
          <a:p>
            <a:pPr marL="101600">
              <a:lnSpc>
                <a:spcPct val="80000"/>
              </a:lnSpc>
              <a:spcBef>
                <a:spcPts val="850"/>
              </a:spcBef>
              <a:defRPr/>
            </a:pPr>
            <a:endParaRPr lang="en-US" sz="2400" dirty="0">
              <a:latin typeface="Gill Sans MT" pitchFamily="34" charset="0"/>
            </a:endParaRPr>
          </a:p>
        </p:txBody>
      </p:sp>
      <p:sp>
        <p:nvSpPr>
          <p:cNvPr id="6" name="Date Placeholder 5"/>
          <p:cNvSpPr>
            <a:spLocks noGrp="1"/>
          </p:cNvSpPr>
          <p:nvPr>
            <p:ph type="dt" sz="quarter" idx="10"/>
          </p:nvPr>
        </p:nvSpPr>
        <p:spPr/>
        <p:txBody>
          <a:bodyPr/>
          <a:lstStyle/>
          <a:p>
            <a:pPr>
              <a:defRPr/>
            </a:pPr>
            <a:fld id="{53F0A99A-23F0-42DC-97A1-7C7710196860}" type="datetime1">
              <a:rPr lang="en-US"/>
              <a:pPr>
                <a:defRPr/>
              </a:pPr>
              <a:t>11/3/2015</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Content Placeholder 2"/>
          <p:cNvSpPr>
            <a:spLocks noGrp="1"/>
          </p:cNvSpPr>
          <p:nvPr>
            <p:ph idx="1"/>
          </p:nvPr>
        </p:nvSpPr>
        <p:spPr>
          <a:xfrm>
            <a:off x="457200" y="1295400"/>
            <a:ext cx="8229600" cy="4876800"/>
          </a:xfrm>
        </p:spPr>
        <p:txBody>
          <a:bodyPr/>
          <a:lstStyle/>
          <a:p>
            <a:pPr algn="just" eaLnBrk="1" hangingPunct="1">
              <a:spcBef>
                <a:spcPts val="675"/>
              </a:spcBef>
              <a:defRPr/>
            </a:pPr>
            <a:r>
              <a:rPr lang="en-US" sz="1800" b="1" dirty="0" smtClean="0">
                <a:latin typeface="Arial" pitchFamily="34" charset="0"/>
                <a:cs typeface="Arial" pitchFamily="34" charset="0"/>
              </a:rPr>
              <a:t>Strengthening </a:t>
            </a:r>
            <a:r>
              <a:rPr lang="en-ZA" sz="1800" b="1" dirty="0" smtClean="0">
                <a:latin typeface="Arial" pitchFamily="34" charset="0"/>
                <a:cs typeface="Arial" pitchFamily="34" charset="0"/>
              </a:rPr>
              <a:t>STI partnerships with other African countries</a:t>
            </a:r>
            <a:endParaRPr lang="en-ZA" sz="1800" dirty="0" smtClean="0">
              <a:latin typeface="Arial" pitchFamily="34" charset="0"/>
              <a:cs typeface="Arial" pitchFamily="34" charset="0"/>
            </a:endParaRPr>
          </a:p>
          <a:p>
            <a:pPr lvl="1" eaLnBrk="1" hangingPunct="1">
              <a:spcBef>
                <a:spcPts val="675"/>
              </a:spcBef>
              <a:buFont typeface="Wingdings" pitchFamily="2" charset="2"/>
              <a:buChar char="ü"/>
              <a:defRPr/>
            </a:pPr>
            <a:r>
              <a:rPr lang="en-ZA" sz="1800" dirty="0" smtClean="0">
                <a:solidFill>
                  <a:schemeClr val="tx1">
                    <a:lumMod val="75000"/>
                    <a:lumOff val="25000"/>
                  </a:schemeClr>
                </a:solidFill>
                <a:latin typeface="Arial" pitchFamily="34" charset="0"/>
                <a:cs typeface="Arial" pitchFamily="34" charset="0"/>
              </a:rPr>
              <a:t>Heads of State of the African Union adopted, in July 2014, the comprehensive new “Strategy for Science, Technology and Innovation in Africa” or STISA, a ten-year framework for enhancing continental cooperation and integration.  </a:t>
            </a:r>
          </a:p>
          <a:p>
            <a:pPr lvl="1" eaLnBrk="1" hangingPunct="1">
              <a:spcBef>
                <a:spcPts val="675"/>
              </a:spcBef>
              <a:buFont typeface="Wingdings" pitchFamily="2" charset="2"/>
              <a:buChar char="ü"/>
              <a:defRPr/>
            </a:pPr>
            <a:r>
              <a:rPr lang="en-ZA" sz="1800" dirty="0" smtClean="0">
                <a:solidFill>
                  <a:schemeClr val="tx1">
                    <a:lumMod val="75000"/>
                    <a:lumOff val="25000"/>
                  </a:schemeClr>
                </a:solidFill>
                <a:latin typeface="Arial" pitchFamily="34" charset="0"/>
                <a:cs typeface="Arial" pitchFamily="34" charset="0"/>
              </a:rPr>
              <a:t>The Department is at the forefront of the preparation of implementation plans for STISA, an engagement agreed to during the visit to South Africa by the African Union Commissioner for Human Resources, Science and Technology, Prof. Paul </a:t>
            </a:r>
            <a:r>
              <a:rPr lang="en-ZA" sz="1800" dirty="0" err="1" smtClean="0">
                <a:solidFill>
                  <a:schemeClr val="tx1">
                    <a:lumMod val="75000"/>
                    <a:lumOff val="25000"/>
                  </a:schemeClr>
                </a:solidFill>
                <a:latin typeface="Arial" pitchFamily="34" charset="0"/>
                <a:cs typeface="Arial" pitchFamily="34" charset="0"/>
              </a:rPr>
              <a:t>Ikounga</a:t>
            </a:r>
            <a:r>
              <a:rPr lang="en-ZA" sz="1800" dirty="0" smtClean="0">
                <a:solidFill>
                  <a:schemeClr val="tx1">
                    <a:lumMod val="75000"/>
                    <a:lumOff val="25000"/>
                  </a:schemeClr>
                </a:solidFill>
                <a:latin typeface="Arial" pitchFamily="34" charset="0"/>
                <a:cs typeface="Arial" pitchFamily="34" charset="0"/>
              </a:rPr>
              <a:t>.</a:t>
            </a:r>
            <a:endParaRPr lang="en-GB" sz="1800" dirty="0" smtClean="0">
              <a:solidFill>
                <a:schemeClr val="tx1">
                  <a:lumMod val="75000"/>
                  <a:lumOff val="25000"/>
                </a:schemeClr>
              </a:solidFill>
              <a:latin typeface="Arial" pitchFamily="34" charset="0"/>
              <a:cs typeface="Arial" pitchFamily="34" charset="0"/>
            </a:endParaRPr>
          </a:p>
          <a:p>
            <a:pPr lvl="1" eaLnBrk="1" hangingPunct="1">
              <a:spcBef>
                <a:spcPts val="675"/>
              </a:spcBef>
              <a:buFont typeface="Wingdings" pitchFamily="2" charset="2"/>
              <a:buChar char="ü"/>
              <a:defRPr/>
            </a:pPr>
            <a:r>
              <a:rPr lang="en-ZA" sz="1800" dirty="0">
                <a:solidFill>
                  <a:schemeClr val="tx1">
                    <a:lumMod val="75000"/>
                    <a:lumOff val="25000"/>
                  </a:schemeClr>
                </a:solidFill>
                <a:latin typeface="Arial" pitchFamily="34" charset="0"/>
                <a:cs typeface="Arial" pitchFamily="34" charset="0"/>
              </a:rPr>
              <a:t>As part of South Africa’s Presidency of the Science and Technology Centre of the Non-Aligned Movement (NAM), a course on minerals processing and beneficiation was presented in South Africa, which resulted in the enrolment of not only South African students, but also students from several other developing nations.</a:t>
            </a:r>
            <a:endParaRPr lang="en-GB" sz="1800" dirty="0">
              <a:solidFill>
                <a:schemeClr val="tx1">
                  <a:lumMod val="75000"/>
                  <a:lumOff val="25000"/>
                </a:schemeClr>
              </a:solidFill>
              <a:latin typeface="Arial" pitchFamily="34" charset="0"/>
              <a:cs typeface="Arial" pitchFamily="34" charset="0"/>
            </a:endParaRPr>
          </a:p>
          <a:p>
            <a:pPr marL="0" indent="0" algn="just" eaLnBrk="1" hangingPunct="1">
              <a:spcBef>
                <a:spcPts val="675"/>
              </a:spcBef>
              <a:buFont typeface="Arial" pitchFamily="34" charset="0"/>
              <a:buNone/>
              <a:defRPr/>
            </a:pPr>
            <a:endParaRPr lang="en-GB" sz="1800" dirty="0" smtClean="0">
              <a:latin typeface="Arial" pitchFamily="34" charset="0"/>
              <a:cs typeface="Arial" pitchFamily="34" charset="0"/>
            </a:endParaRPr>
          </a:p>
          <a:p>
            <a:pPr algn="just" eaLnBrk="1" hangingPunct="1">
              <a:spcBef>
                <a:spcPts val="675"/>
              </a:spcBef>
              <a:buFont typeface="Arial" pitchFamily="34" charset="0"/>
              <a:buNone/>
              <a:defRPr/>
            </a:pPr>
            <a:endParaRPr lang="en-GB" sz="1800" dirty="0" smtClean="0">
              <a:latin typeface="Arial" pitchFamily="34" charset="0"/>
              <a:cs typeface="Arial" pitchFamily="34" charset="0"/>
            </a:endParaRPr>
          </a:p>
          <a:p>
            <a:pPr algn="just" eaLnBrk="1" hangingPunct="1">
              <a:spcBef>
                <a:spcPts val="675"/>
              </a:spcBef>
              <a:buFont typeface="Wingdings" pitchFamily="2" charset="2"/>
              <a:buChar char="q"/>
              <a:defRPr/>
            </a:pPr>
            <a:endParaRPr lang="en-GB" sz="1800" dirty="0" smtClean="0">
              <a:latin typeface="Arial" pitchFamily="34" charset="0"/>
              <a:cs typeface="Arial" pitchFamily="34" charset="0"/>
            </a:endParaRPr>
          </a:p>
          <a:p>
            <a:pPr algn="just" eaLnBrk="1" hangingPunct="1">
              <a:spcBef>
                <a:spcPts val="675"/>
              </a:spcBef>
              <a:buFont typeface="Wingdings" pitchFamily="2" charset="2"/>
              <a:buChar char="q"/>
              <a:defRPr/>
            </a:pPr>
            <a:endParaRPr lang="en-GB" sz="1800" dirty="0" smtClean="0">
              <a:latin typeface="Arial" pitchFamily="34" charset="0"/>
              <a:cs typeface="Arial" pitchFamily="34" charset="0"/>
            </a:endParaRPr>
          </a:p>
          <a:p>
            <a:pPr algn="just" eaLnBrk="1" hangingPunct="1">
              <a:spcBef>
                <a:spcPts val="675"/>
              </a:spcBef>
              <a:buFont typeface="Wingdings" pitchFamily="2" charset="2"/>
              <a:buChar char="q"/>
              <a:defRPr/>
            </a:pPr>
            <a:endParaRPr lang="en-GB" sz="1800" dirty="0" smtClean="0">
              <a:latin typeface="Arial" pitchFamily="34" charset="0"/>
              <a:cs typeface="Arial" pitchFamily="34" charset="0"/>
            </a:endParaRPr>
          </a:p>
          <a:p>
            <a:pPr algn="just" eaLnBrk="1" hangingPunct="1">
              <a:spcBef>
                <a:spcPts val="675"/>
              </a:spcBef>
              <a:buFont typeface="Arial" pitchFamily="34" charset="0"/>
              <a:buNone/>
              <a:defRPr/>
            </a:pPr>
            <a:endParaRPr lang="en-GB" sz="1800" dirty="0" smtClean="0">
              <a:latin typeface="Arial" pitchFamily="34" charset="0"/>
              <a:cs typeface="Arial" pitchFamily="34" charset="0"/>
            </a:endParaRPr>
          </a:p>
          <a:p>
            <a:pPr algn="just" eaLnBrk="1" hangingPunct="1">
              <a:lnSpc>
                <a:spcPct val="170000"/>
              </a:lnSpc>
              <a:spcBef>
                <a:spcPts val="675"/>
              </a:spcBef>
              <a:buFont typeface="Arial" pitchFamily="34" charset="0"/>
              <a:buNone/>
              <a:defRPr/>
            </a:pPr>
            <a:endParaRPr lang="en-GB" sz="5600" dirty="0" smtClean="0">
              <a:latin typeface="Gill Sans MT" pitchFamily="34" charset="0"/>
              <a:cs typeface="Arial" pitchFamily="34" charset="0"/>
            </a:endParaRPr>
          </a:p>
          <a:p>
            <a:pPr algn="just" eaLnBrk="1" hangingPunct="1">
              <a:lnSpc>
                <a:spcPct val="170000"/>
              </a:lnSpc>
              <a:defRPr/>
            </a:pPr>
            <a:endParaRPr lang="en-GB" sz="5600" dirty="0" smtClean="0">
              <a:latin typeface="Gill Sans MT" pitchFamily="34" charset="0"/>
              <a:cs typeface="Arial" pitchFamily="34" charset="0"/>
            </a:endParaRPr>
          </a:p>
          <a:p>
            <a:pPr algn="just" eaLnBrk="1" hangingPunct="1">
              <a:lnSpc>
                <a:spcPct val="170000"/>
              </a:lnSpc>
              <a:buFont typeface="Wingdings" pitchFamily="2" charset="2"/>
              <a:buChar char="q"/>
              <a:defRPr/>
            </a:pPr>
            <a:endParaRPr lang="en-GB" sz="5600" dirty="0" smtClean="0">
              <a:latin typeface="Gill Sans MT" pitchFamily="34" charset="0"/>
              <a:cs typeface="Arial" pitchFamily="34" charset="0"/>
            </a:endParaRPr>
          </a:p>
        </p:txBody>
      </p:sp>
      <p:sp>
        <p:nvSpPr>
          <p:cNvPr id="6451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D61479-F32D-4561-ACD6-AD1502741BAC}" type="slidenum">
              <a:rPr lang="en-US" smtClean="0">
                <a:latin typeface="Gill Sans MT" pitchFamily="34" charset="0"/>
                <a:cs typeface="Arial" pitchFamily="34" charset="0"/>
              </a:rPr>
              <a:pPr fontAlgn="base">
                <a:spcBef>
                  <a:spcPct val="0"/>
                </a:spcBef>
                <a:spcAft>
                  <a:spcPct val="0"/>
                </a:spcAft>
              </a:pPr>
              <a:t>55</a:t>
            </a:fld>
            <a:endParaRPr lang="en-US" smtClean="0">
              <a:latin typeface="Gill Sans MT" pitchFamily="34" charset="0"/>
              <a:cs typeface="Arial" pitchFamily="34" charset="0"/>
            </a:endParaRPr>
          </a:p>
        </p:txBody>
      </p:sp>
      <p:sp>
        <p:nvSpPr>
          <p:cNvPr id="64516" name="AutoShape 8"/>
          <p:cNvSpPr>
            <a:spLocks/>
          </p:cNvSpPr>
          <p:nvPr/>
        </p:nvSpPr>
        <p:spPr bwMode="auto">
          <a:xfrm>
            <a:off x="338138" y="-228600"/>
            <a:ext cx="8686800"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endParaRPr lang="en-US" sz="2400" b="1">
              <a:solidFill>
                <a:srgbClr val="FFFFFF"/>
              </a:solidFill>
              <a:latin typeface="Calibri" pitchFamily="34" charset="0"/>
              <a:sym typeface="Helvetica Neue"/>
            </a:endParaRPr>
          </a:p>
          <a:p>
            <a:pPr marL="101600">
              <a:lnSpc>
                <a:spcPct val="80000"/>
              </a:lnSpc>
              <a:spcBef>
                <a:spcPts val="850"/>
              </a:spcBef>
            </a:pPr>
            <a:endParaRPr lang="en-US" sz="1400" b="1">
              <a:solidFill>
                <a:srgbClr val="FFFFFF"/>
              </a:solidFill>
              <a:sym typeface="Helvetica Neue"/>
            </a:endParaRPr>
          </a:p>
          <a:p>
            <a:pPr marL="101600">
              <a:lnSpc>
                <a:spcPct val="80000"/>
              </a:lnSpc>
              <a:spcBef>
                <a:spcPts val="850"/>
              </a:spcBef>
            </a:pPr>
            <a:endParaRPr lang="en-US" sz="1400" b="1">
              <a:solidFill>
                <a:srgbClr val="FFFFFF"/>
              </a:solidFill>
              <a:sym typeface="Helvetica Neue"/>
            </a:endParaRPr>
          </a:p>
          <a:p>
            <a:pPr marL="101600">
              <a:lnSpc>
                <a:spcPct val="80000"/>
              </a:lnSpc>
              <a:spcBef>
                <a:spcPts val="850"/>
              </a:spcBef>
            </a:pPr>
            <a:r>
              <a:rPr lang="en-US" b="1">
                <a:solidFill>
                  <a:srgbClr val="FFFFFF"/>
                </a:solidFill>
                <a:sym typeface="Helvetica Neue"/>
              </a:rPr>
              <a:t>                        PROGRAMME 3 (INTERNATIONAL COOPERATION RESOURCES) 				HIGHLIGHTS</a:t>
            </a:r>
            <a:r>
              <a:rPr lang="en-US" b="1">
                <a:solidFill>
                  <a:srgbClr val="FFFFFF"/>
                </a:solidFill>
                <a:latin typeface="Calibri" pitchFamily="34" charset="0"/>
                <a:sym typeface="Helvetica Neue"/>
              </a:rPr>
              <a:t> </a:t>
            </a:r>
            <a:endParaRPr lang="en-US">
              <a:latin typeface="Calibri" pitchFamily="34" charset="0"/>
            </a:endParaRPr>
          </a:p>
        </p:txBody>
      </p:sp>
      <p:sp>
        <p:nvSpPr>
          <p:cNvPr id="6" name="Date Placeholder 5"/>
          <p:cNvSpPr>
            <a:spLocks noGrp="1"/>
          </p:cNvSpPr>
          <p:nvPr>
            <p:ph type="dt" sz="quarter" idx="10"/>
          </p:nvPr>
        </p:nvSpPr>
        <p:spPr/>
        <p:txBody>
          <a:bodyPr/>
          <a:lstStyle/>
          <a:p>
            <a:pPr>
              <a:defRPr/>
            </a:pPr>
            <a:fld id="{53F0A99A-23F0-42DC-97A1-7C7710196860}" type="datetime1">
              <a:rPr lang="en-US"/>
              <a:pPr>
                <a:defRPr/>
              </a:pPr>
              <a:t>11/3/2015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Content Placeholder 2"/>
          <p:cNvSpPr>
            <a:spLocks noGrp="1"/>
          </p:cNvSpPr>
          <p:nvPr>
            <p:ph idx="1"/>
          </p:nvPr>
        </p:nvSpPr>
        <p:spPr>
          <a:xfrm>
            <a:off x="457200" y="990600"/>
            <a:ext cx="8382000" cy="6416675"/>
          </a:xfrm>
        </p:spPr>
        <p:txBody>
          <a:bodyPr/>
          <a:lstStyle/>
          <a:p>
            <a:pPr algn="just" eaLnBrk="1" hangingPunct="1">
              <a:spcBef>
                <a:spcPts val="675"/>
              </a:spcBef>
              <a:buFont typeface="Arial" pitchFamily="34" charset="0"/>
              <a:buNone/>
            </a:pPr>
            <a:endParaRPr lang="en-GB" sz="1800" smtClean="0">
              <a:latin typeface="Arial" pitchFamily="34" charset="0"/>
              <a:cs typeface="Arial" pitchFamily="34" charset="0"/>
            </a:endParaRPr>
          </a:p>
          <a:p>
            <a:pPr eaLnBrk="1" hangingPunct="1">
              <a:spcBef>
                <a:spcPts val="675"/>
              </a:spcBef>
            </a:pPr>
            <a:r>
              <a:rPr lang="en-US" sz="1800" b="1" smtClean="0">
                <a:latin typeface="Arial" pitchFamily="34" charset="0"/>
                <a:cs typeface="Arial" pitchFamily="34" charset="0"/>
              </a:rPr>
              <a:t>Strengthening </a:t>
            </a:r>
            <a:r>
              <a:rPr lang="en-ZA" sz="1800" b="1" smtClean="0">
                <a:latin typeface="Arial" pitchFamily="34" charset="0"/>
                <a:cs typeface="Arial" pitchFamily="34" charset="0"/>
              </a:rPr>
              <a:t>STI International Resources</a:t>
            </a:r>
          </a:p>
          <a:p>
            <a:pPr lvl="1" eaLnBrk="1" hangingPunct="1">
              <a:spcBef>
                <a:spcPts val="675"/>
              </a:spcBef>
              <a:buFont typeface="Wingdings" pitchFamily="2" charset="2"/>
              <a:buChar char="ü"/>
            </a:pPr>
            <a:r>
              <a:rPr lang="en-ZA" sz="1800" smtClean="0">
                <a:latin typeface="Arial" pitchFamily="34" charset="0"/>
                <a:cs typeface="Arial" pitchFamily="34" charset="0"/>
              </a:rPr>
              <a:t>The DST’s strategic partnerships with the EU and philanthropic organisations such as the Bill and Melinda Gates Foundation attracted foreign investment in the country related to new joint funding programmes in the areas of water and sanitation technology, and health of women and children. </a:t>
            </a:r>
          </a:p>
          <a:p>
            <a:pPr lvl="1" eaLnBrk="1" hangingPunct="1">
              <a:spcBef>
                <a:spcPts val="675"/>
              </a:spcBef>
              <a:buFont typeface="Wingdings" pitchFamily="2" charset="2"/>
              <a:buChar char="ü"/>
            </a:pPr>
            <a:r>
              <a:rPr lang="en-ZA" sz="1800" smtClean="0">
                <a:latin typeface="Arial" pitchFamily="34" charset="0"/>
                <a:cs typeface="Arial" pitchFamily="34" charset="0"/>
              </a:rPr>
              <a:t>Other initiatives include the multi-billion rand European Developing Countries Clinical Trials Partnership (EDCTP) launched in December 2014 in Cape Town. The programme strives to accelerate the development of new drugs, vaccines and other interventions for the fight against infectious, especially neglected, diseases.</a:t>
            </a:r>
            <a:endParaRPr lang="en-GB" sz="1800" smtClean="0">
              <a:latin typeface="Arial" pitchFamily="34" charset="0"/>
              <a:cs typeface="Arial" pitchFamily="34" charset="0"/>
            </a:endParaRPr>
          </a:p>
          <a:p>
            <a:pPr algn="just" eaLnBrk="1" hangingPunct="1">
              <a:spcBef>
                <a:spcPts val="675"/>
              </a:spcBef>
              <a:buFont typeface="Wingdings" pitchFamily="2" charset="2"/>
              <a:buChar char="q"/>
            </a:pPr>
            <a:endParaRPr lang="en-GB" sz="5600" smtClean="0">
              <a:latin typeface="Gill Sans MT" pitchFamily="34" charset="0"/>
              <a:cs typeface="Arial" pitchFamily="34" charset="0"/>
            </a:endParaRPr>
          </a:p>
          <a:p>
            <a:pPr algn="just" eaLnBrk="1" hangingPunct="1">
              <a:lnSpc>
                <a:spcPct val="170000"/>
              </a:lnSpc>
              <a:buFont typeface="Wingdings" pitchFamily="2" charset="2"/>
              <a:buChar char="q"/>
            </a:pPr>
            <a:endParaRPr lang="en-GB" sz="5600" smtClean="0">
              <a:latin typeface="Gill Sans MT" pitchFamily="34" charset="0"/>
              <a:cs typeface="Arial" pitchFamily="34" charset="0"/>
            </a:endParaRPr>
          </a:p>
        </p:txBody>
      </p:sp>
      <p:sp>
        <p:nvSpPr>
          <p:cNvPr id="6553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6B17D3-DAE6-44F7-AD89-B8D1104A2A4F}" type="slidenum">
              <a:rPr lang="en-US" smtClean="0">
                <a:latin typeface="Gill Sans MT" pitchFamily="34" charset="0"/>
                <a:cs typeface="Arial" pitchFamily="34" charset="0"/>
              </a:rPr>
              <a:pPr fontAlgn="base">
                <a:spcBef>
                  <a:spcPct val="0"/>
                </a:spcBef>
                <a:spcAft>
                  <a:spcPct val="0"/>
                </a:spcAft>
              </a:pPr>
              <a:t>56</a:t>
            </a:fld>
            <a:endParaRPr lang="en-US" smtClean="0">
              <a:latin typeface="Gill Sans MT" pitchFamily="34" charset="0"/>
              <a:cs typeface="Arial" pitchFamily="34" charset="0"/>
            </a:endParaRPr>
          </a:p>
        </p:txBody>
      </p:sp>
      <p:sp>
        <p:nvSpPr>
          <p:cNvPr id="65540" name="AutoShape 8"/>
          <p:cNvSpPr>
            <a:spLocks/>
          </p:cNvSpPr>
          <p:nvPr/>
        </p:nvSpPr>
        <p:spPr bwMode="auto">
          <a:xfrm>
            <a:off x="152400" y="222250"/>
            <a:ext cx="8839200"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endParaRPr lang="en-US" sz="2400" b="1">
              <a:solidFill>
                <a:srgbClr val="FFFFFF"/>
              </a:solidFill>
              <a:latin typeface="Calibri" pitchFamily="34" charset="0"/>
              <a:sym typeface="Helvetica Neue"/>
            </a:endParaRPr>
          </a:p>
          <a:p>
            <a:pPr marL="101600">
              <a:lnSpc>
                <a:spcPct val="80000"/>
              </a:lnSpc>
              <a:spcBef>
                <a:spcPts val="850"/>
              </a:spcBef>
            </a:pPr>
            <a:endParaRPr lang="en-US" b="1">
              <a:solidFill>
                <a:srgbClr val="FFFFFF"/>
              </a:solidFill>
              <a:sym typeface="Helvetica Neue"/>
            </a:endParaRPr>
          </a:p>
          <a:p>
            <a:pPr marL="101600">
              <a:lnSpc>
                <a:spcPct val="80000"/>
              </a:lnSpc>
              <a:spcBef>
                <a:spcPts val="850"/>
              </a:spcBef>
            </a:pPr>
            <a:endParaRPr lang="en-US" b="1">
              <a:solidFill>
                <a:srgbClr val="FFFFFF"/>
              </a:solidFill>
              <a:sym typeface="Helvetica Neue"/>
            </a:endParaRPr>
          </a:p>
          <a:p>
            <a:pPr marL="101600">
              <a:lnSpc>
                <a:spcPct val="80000"/>
              </a:lnSpc>
              <a:spcBef>
                <a:spcPts val="850"/>
              </a:spcBef>
            </a:pPr>
            <a:r>
              <a:rPr lang="en-US" b="1">
                <a:solidFill>
                  <a:srgbClr val="FFFFFF"/>
                </a:solidFill>
                <a:sym typeface="Helvetica Neue"/>
              </a:rPr>
              <a:t>                          PROGRAMME 3 (INTERNATIONAL COOPERATION RESOURCES) 				HIGHLIGHTS</a:t>
            </a:r>
            <a:r>
              <a:rPr lang="en-US" b="1">
                <a:solidFill>
                  <a:srgbClr val="FFFFFF"/>
                </a:solidFill>
                <a:latin typeface="Calibri" pitchFamily="34" charset="0"/>
                <a:sym typeface="Helvetica Neue"/>
              </a:rPr>
              <a:t> </a:t>
            </a:r>
            <a:endParaRPr lang="en-US">
              <a:latin typeface="Calibri" pitchFamily="34" charset="0"/>
            </a:endParaRPr>
          </a:p>
          <a:p>
            <a:pPr marL="101600">
              <a:lnSpc>
                <a:spcPct val="80000"/>
              </a:lnSpc>
              <a:spcBef>
                <a:spcPts val="850"/>
              </a:spcBef>
            </a:pPr>
            <a:endParaRPr lang="en-US" sz="2800">
              <a:latin typeface="Calibri" pitchFamily="34" charset="0"/>
            </a:endParaRPr>
          </a:p>
          <a:p>
            <a:pPr marL="101600">
              <a:lnSpc>
                <a:spcPct val="80000"/>
              </a:lnSpc>
              <a:spcBef>
                <a:spcPts val="850"/>
              </a:spcBef>
            </a:pPr>
            <a:endParaRPr lang="en-US" sz="2400">
              <a:latin typeface="Gill Sans MT" pitchFamily="34" charset="0"/>
            </a:endParaRPr>
          </a:p>
        </p:txBody>
      </p:sp>
      <p:sp>
        <p:nvSpPr>
          <p:cNvPr id="6" name="Date Placeholder 5"/>
          <p:cNvSpPr>
            <a:spLocks noGrp="1"/>
          </p:cNvSpPr>
          <p:nvPr>
            <p:ph type="dt" sz="quarter" idx="10"/>
          </p:nvPr>
        </p:nvSpPr>
        <p:spPr/>
        <p:txBody>
          <a:bodyPr/>
          <a:lstStyle/>
          <a:p>
            <a:pPr>
              <a:defRPr/>
            </a:pPr>
            <a:fld id="{53F0A99A-23F0-42DC-97A1-7C7710196860}" type="datetime1">
              <a:rPr lang="en-US"/>
              <a:pPr>
                <a:defRPr/>
              </a:pPr>
              <a:t>11/3/2015</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1066800"/>
          <a:ext cx="8839199" cy="4393618"/>
        </p:xfrm>
        <a:graphic>
          <a:graphicData uri="http://schemas.openxmlformats.org/drawingml/2006/table">
            <a:tbl>
              <a:tblPr firstRow="1" bandRow="1">
                <a:tableStyleId>{5C22544A-7EE6-4342-B048-85BDC9FD1C3A}</a:tableStyleId>
              </a:tblPr>
              <a:tblGrid>
                <a:gridCol w="2362200"/>
                <a:gridCol w="2743200"/>
                <a:gridCol w="2786742"/>
                <a:gridCol w="947057"/>
              </a:tblGrid>
              <a:tr h="2949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pitchFamily="34" charset="0"/>
                          <a:cs typeface="Arial" pitchFamily="34" charset="0"/>
                        </a:rPr>
                        <a:t>Annual  Target</a:t>
                      </a:r>
                      <a:endParaRPr lang="en-GB" sz="1200" dirty="0">
                        <a:latin typeface="Arial" pitchFamily="34" charset="0"/>
                        <a:cs typeface="Arial"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pitchFamily="34" charset="0"/>
                          <a:cs typeface="Arial" pitchFamily="34" charset="0"/>
                        </a:rPr>
                        <a:t>Actual Achievement </a:t>
                      </a:r>
                      <a:endParaRPr lang="en-GB" sz="1200" dirty="0">
                        <a:latin typeface="Arial" pitchFamily="34" charset="0"/>
                        <a:cs typeface="Arial"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Reasons</a:t>
                      </a:r>
                      <a:r>
                        <a:rPr lang="en-US" sz="1200" baseline="0" dirty="0" smtClean="0">
                          <a:latin typeface="Arial" pitchFamily="34" charset="0"/>
                          <a:cs typeface="Arial" pitchFamily="34" charset="0"/>
                        </a:rPr>
                        <a:t> for Deviation</a:t>
                      </a:r>
                      <a:endParaRPr lang="en-GB" sz="1200" dirty="0" smtClean="0">
                        <a:latin typeface="Arial" pitchFamily="34" charset="0"/>
                        <a:cs typeface="Arial" pitchFamily="34" charset="0"/>
                      </a:endParaRPr>
                    </a:p>
                  </a:txBody>
                  <a:tcPr/>
                </a:tc>
                <a:tc>
                  <a:txBody>
                    <a:bodyPr/>
                    <a:lstStyle/>
                    <a:p>
                      <a:r>
                        <a:rPr lang="en-ZA" sz="1500" dirty="0" smtClean="0">
                          <a:latin typeface="Gill Sans MT"/>
                          <a:cs typeface="Gill Sans MT"/>
                        </a:rPr>
                        <a:t>Status</a:t>
                      </a:r>
                      <a:r>
                        <a:rPr lang="en-ZA" sz="1500" baseline="0" dirty="0" smtClean="0">
                          <a:latin typeface="Gill Sans MT"/>
                          <a:cs typeface="Gill Sans MT"/>
                        </a:rPr>
                        <a:t> </a:t>
                      </a:r>
                      <a:endParaRPr lang="en-GB" sz="1500" dirty="0">
                        <a:latin typeface="Gill Sans MT"/>
                        <a:cs typeface="Gill Sans MT"/>
                      </a:endParaRPr>
                    </a:p>
                  </a:txBody>
                  <a:tcPr/>
                </a:tc>
              </a:tr>
              <a:tr h="1305269">
                <a:tc>
                  <a:txBody>
                    <a:bodyPr/>
                    <a:lstStyle/>
                    <a:p>
                      <a:pPr marL="0" marR="0" algn="l">
                        <a:lnSpc>
                          <a:spcPct val="100000"/>
                        </a:lnSpc>
                        <a:spcBef>
                          <a:spcPts val="0"/>
                        </a:spcBef>
                        <a:spcAft>
                          <a:spcPts val="1000"/>
                        </a:spcAft>
                      </a:pPr>
                      <a:r>
                        <a:rPr lang="en-ZA" sz="1200" dirty="0">
                          <a:latin typeface="Arial" pitchFamily="34" charset="0"/>
                          <a:ea typeface="Calibri"/>
                          <a:cs typeface="Arial" pitchFamily="34" charset="0"/>
                        </a:rPr>
                        <a:t>R354 600 000 foreign STI funds secured from international partners through agreed instruments for knowledge production, technology transfer, enhanced innovation, and STI human capital development by 31 March 2015.</a:t>
                      </a:r>
                      <a:endParaRPr lang="en-GB" sz="1200" dirty="0">
                        <a:latin typeface="Arial" pitchFamily="34" charset="0"/>
                        <a:ea typeface="Calibri"/>
                        <a:cs typeface="Arial" pitchFamily="34" charset="0"/>
                      </a:endParaRPr>
                    </a:p>
                  </a:txBody>
                  <a:tcPr marL="68580" marR="68580" marT="0" marB="0"/>
                </a:tc>
                <a:tc>
                  <a:txBody>
                    <a:bodyPr/>
                    <a:lstStyle/>
                    <a:p>
                      <a:pPr marL="0" marR="0" algn="l">
                        <a:lnSpc>
                          <a:spcPct val="100000"/>
                        </a:lnSpc>
                        <a:spcBef>
                          <a:spcPts val="0"/>
                        </a:spcBef>
                        <a:spcAft>
                          <a:spcPts val="0"/>
                        </a:spcAft>
                      </a:pPr>
                      <a:r>
                        <a:rPr lang="en-ZA" sz="1200" dirty="0">
                          <a:latin typeface="Arial" pitchFamily="34" charset="0"/>
                          <a:ea typeface="Calibri"/>
                          <a:cs typeface="Arial" pitchFamily="34" charset="0"/>
                        </a:rPr>
                        <a:t>R634 436 204 foreign STI funds leveraged by 31 March 2015.</a:t>
                      </a:r>
                      <a:endParaRPr lang="en-GB" sz="1200" dirty="0">
                        <a:latin typeface="Arial" pitchFamily="34" charset="0"/>
                        <a:ea typeface="Calibri"/>
                        <a:cs typeface="Arial" pitchFamily="34" charset="0"/>
                      </a:endParaRPr>
                    </a:p>
                  </a:txBody>
                  <a:tcPr marL="68580" marR="68580" marT="0" marB="0"/>
                </a:tc>
                <a:tc>
                  <a:txBody>
                    <a:bodyPr/>
                    <a:lstStyle/>
                    <a:p>
                      <a:pPr marL="0" marR="0" algn="l">
                        <a:lnSpc>
                          <a:spcPct val="100000"/>
                        </a:lnSpc>
                        <a:spcBef>
                          <a:spcPts val="0"/>
                        </a:spcBef>
                        <a:spcAft>
                          <a:spcPts val="0"/>
                        </a:spcAft>
                      </a:pPr>
                      <a:r>
                        <a:rPr lang="en-ZA" sz="1200" kern="1200" dirty="0" smtClean="0">
                          <a:solidFill>
                            <a:schemeClr val="dk1"/>
                          </a:solidFill>
                          <a:latin typeface="Arial" pitchFamily="34" charset="0"/>
                          <a:ea typeface="+mn-ea"/>
                          <a:cs typeface="Arial" pitchFamily="34" charset="0"/>
                        </a:rPr>
                        <a:t>The overachievement was due to an increase in funding from international partners because of the successes of NSI partners in competitive STI initiatives.</a:t>
                      </a:r>
                      <a:endParaRPr lang="en-GB" sz="1200" dirty="0">
                        <a:latin typeface="Arial" pitchFamily="34" charset="0"/>
                        <a:ea typeface="Times New Roman"/>
                        <a:cs typeface="Arial" pitchFamily="34" charset="0"/>
                      </a:endParaRPr>
                    </a:p>
                  </a:txBody>
                  <a:tcPr marL="68580" marR="68580" marT="0" marB="0"/>
                </a:tc>
                <a:tc>
                  <a:txBody>
                    <a:bodyPr/>
                    <a:lstStyle/>
                    <a:p>
                      <a:pPr algn="l">
                        <a:lnSpc>
                          <a:spcPct val="100000"/>
                        </a:lnSpc>
                        <a:spcAft>
                          <a:spcPts val="0"/>
                        </a:spcAft>
                      </a:pPr>
                      <a:r>
                        <a:rPr lang="en-US" sz="1200" b="1" dirty="0" smtClean="0">
                          <a:latin typeface="Arial" pitchFamily="34" charset="0"/>
                          <a:ea typeface="Times New Roman"/>
                          <a:cs typeface="Arial" pitchFamily="34" charset="0"/>
                        </a:rPr>
                        <a:t>Achieved</a:t>
                      </a:r>
                      <a:endParaRPr lang="en-GB" sz="1200" b="1" dirty="0" smtClean="0">
                        <a:latin typeface="Arial" pitchFamily="34" charset="0"/>
                        <a:ea typeface="Times New Roman"/>
                        <a:cs typeface="Arial" pitchFamily="34" charset="0"/>
                      </a:endParaRPr>
                    </a:p>
                  </a:txBody>
                  <a:tcPr marL="68580" marR="68580" marT="0" marB="0">
                    <a:solidFill>
                      <a:srgbClr val="00B0F0"/>
                    </a:solidFill>
                  </a:tcPr>
                </a:tc>
              </a:tr>
              <a:tr h="1305269">
                <a:tc>
                  <a:txBody>
                    <a:bodyPr/>
                    <a:lstStyle/>
                    <a:p>
                      <a:pPr marL="0" marR="0" algn="l">
                        <a:lnSpc>
                          <a:spcPct val="100000"/>
                        </a:lnSpc>
                        <a:spcBef>
                          <a:spcPts val="0"/>
                        </a:spcBef>
                        <a:spcAft>
                          <a:spcPts val="1000"/>
                        </a:spcAft>
                      </a:pPr>
                      <a:r>
                        <a:rPr lang="en-ZA" sz="1200" dirty="0" smtClean="0">
                          <a:latin typeface="Arial"/>
                          <a:ea typeface="Calibri"/>
                          <a:cs typeface="Times New Roman"/>
                        </a:rPr>
                        <a:t>R84</a:t>
                      </a:r>
                      <a:r>
                        <a:rPr lang="en-ZA" sz="1200" baseline="0" dirty="0" smtClean="0">
                          <a:latin typeface="Arial"/>
                          <a:ea typeface="Calibri"/>
                          <a:cs typeface="Times New Roman"/>
                        </a:rPr>
                        <a:t> </a:t>
                      </a:r>
                      <a:r>
                        <a:rPr lang="en-ZA" sz="1200" dirty="0" smtClean="0">
                          <a:latin typeface="Arial"/>
                          <a:ea typeface="Calibri"/>
                          <a:cs typeface="Times New Roman"/>
                        </a:rPr>
                        <a:t>300 </a:t>
                      </a:r>
                      <a:r>
                        <a:rPr lang="en-ZA" sz="1200" dirty="0">
                          <a:latin typeface="Arial"/>
                          <a:ea typeface="Calibri"/>
                          <a:cs typeface="Times New Roman"/>
                        </a:rPr>
                        <a:t>000 national STI funds secured for knowledge production, technology transfer, enhanced innovation, and STI human capital development by 31 March 2015.</a:t>
                      </a:r>
                      <a:endParaRPr lang="en-GB" sz="1200" dirty="0">
                        <a:latin typeface="Calibri"/>
                        <a:ea typeface="Calibri"/>
                        <a:cs typeface="Times New Roman"/>
                      </a:endParaRPr>
                    </a:p>
                  </a:txBody>
                  <a:tcPr marL="68580" marR="68580" marT="0" marB="0"/>
                </a:tc>
                <a:tc>
                  <a:txBody>
                    <a:bodyPr/>
                    <a:lstStyle/>
                    <a:p>
                      <a:pPr marL="0" marR="0" algn="l">
                        <a:lnSpc>
                          <a:spcPct val="100000"/>
                        </a:lnSpc>
                        <a:spcBef>
                          <a:spcPts val="0"/>
                        </a:spcBef>
                        <a:spcAft>
                          <a:spcPts val="1000"/>
                        </a:spcAft>
                      </a:pPr>
                      <a:r>
                        <a:rPr lang="en-ZA" sz="1200" dirty="0" smtClean="0">
                          <a:latin typeface="Arial"/>
                          <a:ea typeface="Calibri"/>
                          <a:cs typeface="Times New Roman"/>
                        </a:rPr>
                        <a:t>R119</a:t>
                      </a:r>
                      <a:r>
                        <a:rPr lang="en-ZA" sz="1200" baseline="0" dirty="0" smtClean="0">
                          <a:latin typeface="Arial"/>
                          <a:ea typeface="Calibri"/>
                          <a:cs typeface="Times New Roman"/>
                        </a:rPr>
                        <a:t>  </a:t>
                      </a:r>
                      <a:r>
                        <a:rPr lang="en-ZA" sz="1200" dirty="0" smtClean="0">
                          <a:latin typeface="Arial"/>
                          <a:ea typeface="Calibri"/>
                          <a:cs typeface="Times New Roman"/>
                        </a:rPr>
                        <a:t>552 </a:t>
                      </a:r>
                      <a:r>
                        <a:rPr lang="en-ZA" sz="1200" dirty="0">
                          <a:latin typeface="Arial"/>
                          <a:ea typeface="Calibri"/>
                          <a:cs typeface="Times New Roman"/>
                        </a:rPr>
                        <a:t>773  national STI funds secured for knowledge production, technology transfer, enhanced innovation, and STI human capital development by 31 March 2015.</a:t>
                      </a:r>
                      <a:endParaRPr lang="en-GB" sz="1200" dirty="0">
                        <a:latin typeface="Calibri"/>
                        <a:ea typeface="Calibri"/>
                        <a:cs typeface="Times New Roman"/>
                      </a:endParaRPr>
                    </a:p>
                  </a:txBody>
                  <a:tcPr marL="68580" marR="68580" marT="0" marB="0"/>
                </a:tc>
                <a:tc>
                  <a:txBody>
                    <a:bodyPr/>
                    <a:lstStyle/>
                    <a:p>
                      <a:pPr marL="0" marR="0" algn="l">
                        <a:lnSpc>
                          <a:spcPct val="100000"/>
                        </a:lnSpc>
                        <a:spcBef>
                          <a:spcPts val="0"/>
                        </a:spcBef>
                        <a:spcAft>
                          <a:spcPts val="1000"/>
                        </a:spcAft>
                      </a:pPr>
                      <a:r>
                        <a:rPr lang="en-ZA" sz="1200" dirty="0">
                          <a:latin typeface="Arial"/>
                          <a:ea typeface="Calibri"/>
                          <a:cs typeface="Times New Roman"/>
                        </a:rPr>
                        <a:t>The overachievement was due to increased participation by African partners, increased multilateral organisational participation and improvements in the quality of reporting.</a:t>
                      </a:r>
                      <a:endParaRPr lang="en-GB" sz="1200" dirty="0">
                        <a:latin typeface="Calibri"/>
                        <a:ea typeface="Calibri"/>
                        <a:cs typeface="Times New Roman"/>
                      </a:endParaRPr>
                    </a:p>
                  </a:txBody>
                  <a:tcPr marL="68580" marR="68580" marT="0" marB="0"/>
                </a:tc>
                <a:tc>
                  <a:txBody>
                    <a:bodyPr/>
                    <a:lstStyle/>
                    <a:p>
                      <a:pPr algn="l">
                        <a:lnSpc>
                          <a:spcPct val="100000"/>
                        </a:lnSpc>
                        <a:spcAft>
                          <a:spcPts val="0"/>
                        </a:spcAft>
                      </a:pPr>
                      <a:r>
                        <a:rPr lang="en-US" sz="1200" b="1" dirty="0" smtClean="0">
                          <a:latin typeface="Arial" pitchFamily="34" charset="0"/>
                          <a:ea typeface="Times New Roman"/>
                          <a:cs typeface="Arial" pitchFamily="34" charset="0"/>
                        </a:rPr>
                        <a:t>Achieved</a:t>
                      </a:r>
                      <a:endParaRPr lang="en-GB" sz="1200" b="1" dirty="0" smtClean="0">
                        <a:latin typeface="Arial" pitchFamily="34" charset="0"/>
                        <a:ea typeface="Times New Roman"/>
                        <a:cs typeface="Arial" pitchFamily="34" charset="0"/>
                      </a:endParaRPr>
                    </a:p>
                  </a:txBody>
                  <a:tcPr marL="68580" marR="68580" marT="0" marB="0">
                    <a:solidFill>
                      <a:srgbClr val="00B0F0"/>
                    </a:solidFill>
                  </a:tcPr>
                </a:tc>
              </a:tr>
              <a:tr h="1305269">
                <a:tc>
                  <a:txBody>
                    <a:bodyPr/>
                    <a:lstStyle/>
                    <a:p>
                      <a:pPr marL="0" marR="0" algn="l">
                        <a:lnSpc>
                          <a:spcPct val="100000"/>
                        </a:lnSpc>
                        <a:spcBef>
                          <a:spcPts val="0"/>
                        </a:spcBef>
                        <a:spcAft>
                          <a:spcPts val="1000"/>
                        </a:spcAft>
                      </a:pPr>
                      <a:r>
                        <a:rPr lang="en-ZA" sz="1200" dirty="0">
                          <a:latin typeface="Arial" pitchFamily="34" charset="0"/>
                          <a:ea typeface="Calibri"/>
                          <a:cs typeface="Arial" pitchFamily="34" charset="0"/>
                        </a:rPr>
                        <a:t>32 specialist or joint technical workshops, policy dialogues, symposia or conferences accessed, hosted, </a:t>
                      </a:r>
                      <a:r>
                        <a:rPr lang="en-ZA" sz="1200" dirty="0" smtClean="0">
                          <a:latin typeface="Arial" pitchFamily="34" charset="0"/>
                          <a:ea typeface="Calibri"/>
                          <a:cs typeface="Arial" pitchFamily="34" charset="0"/>
                        </a:rPr>
                        <a:t>facilitated, </a:t>
                      </a:r>
                      <a:r>
                        <a:rPr lang="en-ZA" sz="1200" dirty="0">
                          <a:latin typeface="Arial" pitchFamily="34" charset="0"/>
                          <a:ea typeface="Calibri"/>
                          <a:cs typeface="Arial" pitchFamily="34" charset="0"/>
                        </a:rPr>
                        <a:t>or contributed to for participation by South African researchers and students by 31 March 2015.</a:t>
                      </a:r>
                      <a:endParaRPr lang="en-GB" sz="1200" dirty="0">
                        <a:latin typeface="Arial" pitchFamily="34" charset="0"/>
                        <a:ea typeface="Calibri"/>
                        <a:cs typeface="Arial" pitchFamily="34" charset="0"/>
                      </a:endParaRPr>
                    </a:p>
                  </a:txBody>
                  <a:tcPr marL="68580" marR="68580" marT="0" marB="0"/>
                </a:tc>
                <a:tc>
                  <a:txBody>
                    <a:bodyPr/>
                    <a:lstStyle/>
                    <a:p>
                      <a:pPr marL="0" marR="0" algn="l">
                        <a:lnSpc>
                          <a:spcPct val="100000"/>
                        </a:lnSpc>
                        <a:spcBef>
                          <a:spcPts val="0"/>
                        </a:spcBef>
                        <a:spcAft>
                          <a:spcPts val="1000"/>
                        </a:spcAft>
                      </a:pPr>
                      <a:r>
                        <a:rPr lang="en-ZA" sz="1200" dirty="0">
                          <a:latin typeface="Arial" pitchFamily="34" charset="0"/>
                          <a:ea typeface="Calibri"/>
                          <a:cs typeface="Arial" pitchFamily="34" charset="0"/>
                        </a:rPr>
                        <a:t>A total of 56 specialist or joint technical workshops, policy dialogues, symposia or conferences accessed, hosted, facilitated, or contributed to for participation by South African researchers and students by 31 March 2015.</a:t>
                      </a:r>
                      <a:endParaRPr lang="en-GB" sz="1200" dirty="0">
                        <a:latin typeface="Arial" pitchFamily="34" charset="0"/>
                        <a:ea typeface="Calibri"/>
                        <a:cs typeface="Arial" pitchFamily="34" charset="0"/>
                      </a:endParaRPr>
                    </a:p>
                  </a:txBody>
                  <a:tcPr marL="68580" marR="68580" marT="0" marB="0"/>
                </a:tc>
                <a:tc>
                  <a:txBody>
                    <a:bodyPr/>
                    <a:lstStyle/>
                    <a:p>
                      <a:pPr marL="0" marR="0" algn="l">
                        <a:lnSpc>
                          <a:spcPct val="100000"/>
                        </a:lnSpc>
                        <a:spcBef>
                          <a:spcPts val="0"/>
                        </a:spcBef>
                        <a:spcAft>
                          <a:spcPts val="1000"/>
                        </a:spcAft>
                      </a:pPr>
                      <a:r>
                        <a:rPr lang="en-ZA" sz="1200" kern="1200" dirty="0" smtClean="0">
                          <a:solidFill>
                            <a:schemeClr val="dk1"/>
                          </a:solidFill>
                          <a:latin typeface="Arial" pitchFamily="34" charset="0"/>
                          <a:ea typeface="+mn-ea"/>
                          <a:cs typeface="Arial" pitchFamily="34" charset="0"/>
                        </a:rPr>
                        <a:t>The overachievement was as a result of increased activities with the EU partners, as well as strengthening partner relationships on the African continent.</a:t>
                      </a:r>
                      <a:endParaRPr lang="en-GB" sz="1200" dirty="0">
                        <a:latin typeface="Arial" pitchFamily="34" charset="0"/>
                        <a:ea typeface="Calibri"/>
                        <a:cs typeface="Arial" pitchFamily="34" charset="0"/>
                      </a:endParaRPr>
                    </a:p>
                  </a:txBody>
                  <a:tcPr marL="68580" marR="68580" marT="0" marB="0"/>
                </a:tc>
                <a:tc>
                  <a:txBody>
                    <a:bodyPr/>
                    <a:lstStyle/>
                    <a:p>
                      <a:pPr algn="l">
                        <a:lnSpc>
                          <a:spcPct val="100000"/>
                        </a:lnSpc>
                        <a:spcAft>
                          <a:spcPts val="0"/>
                        </a:spcAft>
                      </a:pPr>
                      <a:r>
                        <a:rPr lang="en-US" sz="1200" b="1" dirty="0" smtClean="0">
                          <a:latin typeface="Arial" pitchFamily="34" charset="0"/>
                          <a:ea typeface="Times New Roman"/>
                          <a:cs typeface="Arial" pitchFamily="34" charset="0"/>
                        </a:rPr>
                        <a:t>Achieved</a:t>
                      </a:r>
                      <a:endParaRPr lang="en-GB" sz="1200" b="1" dirty="0" smtClean="0">
                        <a:latin typeface="Arial" pitchFamily="34" charset="0"/>
                        <a:ea typeface="Times New Roman"/>
                        <a:cs typeface="Arial" pitchFamily="34" charset="0"/>
                      </a:endParaRPr>
                    </a:p>
                  </a:txBody>
                  <a:tcPr marL="68580" marR="68580" marT="0" marB="0">
                    <a:solidFill>
                      <a:srgbClr val="00B0F0"/>
                    </a:solidFill>
                  </a:tcPr>
                </a:tc>
              </a:tr>
            </a:tbl>
          </a:graphicData>
        </a:graphic>
      </p:graphicFrame>
      <p:sp>
        <p:nvSpPr>
          <p:cNvPr id="66589"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E48C9C-5C30-463E-86D1-BFF8C5E60470}" type="slidenum">
              <a:rPr lang="en-US" smtClean="0">
                <a:latin typeface="Gill Sans MT" pitchFamily="34" charset="0"/>
                <a:cs typeface="Arial" pitchFamily="34" charset="0"/>
              </a:rPr>
              <a:pPr fontAlgn="base">
                <a:spcBef>
                  <a:spcPct val="0"/>
                </a:spcBef>
                <a:spcAft>
                  <a:spcPct val="0"/>
                </a:spcAft>
              </a:pPr>
              <a:t>57</a:t>
            </a:fld>
            <a:endParaRPr lang="en-US" smtClean="0">
              <a:latin typeface="Gill Sans MT" pitchFamily="34" charset="0"/>
              <a:cs typeface="Arial" pitchFamily="34" charset="0"/>
            </a:endParaRPr>
          </a:p>
        </p:txBody>
      </p:sp>
      <p:sp>
        <p:nvSpPr>
          <p:cNvPr id="6" name="AutoShape 8"/>
          <p:cNvSpPr>
            <a:spLocks/>
          </p:cNvSpPr>
          <p:nvPr/>
        </p:nvSpPr>
        <p:spPr bwMode="auto">
          <a:xfrm>
            <a:off x="228600" y="222250"/>
            <a:ext cx="8763000" cy="463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p:spPr>
        <p:txBody>
          <a:bodyPr lIns="0" tIns="0" rIns="0" bIns="0" anchor="ctr"/>
          <a:lstStyle/>
          <a:p>
            <a:pPr marL="102688" fontAlgn="auto">
              <a:lnSpc>
                <a:spcPct val="80000"/>
              </a:lnSpc>
              <a:spcBef>
                <a:spcPts val="844"/>
              </a:spcBef>
              <a:spcAft>
                <a:spcPts val="0"/>
              </a:spcAft>
              <a:defRPr/>
            </a:pPr>
            <a:endParaRPr lang="en-US" sz="2000" b="1" dirty="0">
              <a:solidFill>
                <a:srgbClr val="FFFFFF"/>
              </a:solidFill>
              <a:sym typeface="Helvetica Neue" charset="0"/>
            </a:endParaRPr>
          </a:p>
          <a:p>
            <a:pPr marL="102688" fontAlgn="auto">
              <a:lnSpc>
                <a:spcPct val="80000"/>
              </a:lnSpc>
              <a:spcBef>
                <a:spcPts val="844"/>
              </a:spcBef>
              <a:spcAft>
                <a:spcPts val="0"/>
              </a:spcAft>
              <a:defRPr/>
            </a:pPr>
            <a:r>
              <a:rPr lang="en-US" b="1" dirty="0">
                <a:solidFill>
                  <a:srgbClr val="FFFFFF"/>
                </a:solidFill>
                <a:sym typeface="Helvetica Neue" charset="0"/>
              </a:rPr>
              <a:t>				PROGRAMME 3 (INTERNATIONAL RESOURCES AND 							COOPERATION) ACHIEVEMENTS</a:t>
            </a:r>
            <a:endParaRPr lang="en-US" dirty="0"/>
          </a:p>
          <a:p>
            <a:pPr marL="102688" fontAlgn="auto">
              <a:lnSpc>
                <a:spcPct val="80000"/>
              </a:lnSpc>
              <a:spcBef>
                <a:spcPts val="844"/>
              </a:spcBef>
              <a:spcAft>
                <a:spcPts val="0"/>
              </a:spcAft>
              <a:defRPr/>
            </a:pPr>
            <a:endParaRPr lang="en-US" sz="2000" dirty="0">
              <a:latin typeface="+mj-lt"/>
              <a:cs typeface="Gill Sans MT"/>
            </a:endParaRPr>
          </a:p>
        </p:txBody>
      </p:sp>
      <p:sp>
        <p:nvSpPr>
          <p:cNvPr id="7" name="Date Placeholder 6"/>
          <p:cNvSpPr>
            <a:spLocks noGrp="1"/>
          </p:cNvSpPr>
          <p:nvPr>
            <p:ph type="dt" sz="quarter" idx="10"/>
          </p:nvPr>
        </p:nvSpPr>
        <p:spPr/>
        <p:txBody>
          <a:bodyPr/>
          <a:lstStyle/>
          <a:p>
            <a:pPr>
              <a:defRPr/>
            </a:pPr>
            <a:fld id="{868ED4D6-A574-4161-B7E2-C19A00129000}" type="datetime1">
              <a:rPr lang="en-US"/>
              <a:pPr>
                <a:defRPr/>
              </a:pPr>
              <a:t>11/3/2015</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1066800"/>
          <a:ext cx="8839199" cy="5135006"/>
        </p:xfrm>
        <a:graphic>
          <a:graphicData uri="http://schemas.openxmlformats.org/drawingml/2006/table">
            <a:tbl>
              <a:tblPr firstRow="1" bandRow="1">
                <a:tableStyleId>{5C22544A-7EE6-4342-B048-85BDC9FD1C3A}</a:tableStyleId>
              </a:tblPr>
              <a:tblGrid>
                <a:gridCol w="2130876"/>
                <a:gridCol w="2841172"/>
                <a:gridCol w="2920094"/>
                <a:gridCol w="947057"/>
              </a:tblGrid>
              <a:tr h="29493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pitchFamily="34" charset="0"/>
                          <a:cs typeface="Arial" pitchFamily="34" charset="0"/>
                        </a:rPr>
                        <a:t>Annual  Target</a:t>
                      </a:r>
                      <a:endParaRPr lang="en-GB" sz="1200" dirty="0">
                        <a:latin typeface="Arial" pitchFamily="34" charset="0"/>
                        <a:cs typeface="Arial"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pitchFamily="34" charset="0"/>
                          <a:cs typeface="Arial" pitchFamily="34" charset="0"/>
                        </a:rPr>
                        <a:t>Actual Achievement </a:t>
                      </a:r>
                      <a:endParaRPr lang="en-GB" sz="1200" dirty="0">
                        <a:latin typeface="Arial" pitchFamily="34" charset="0"/>
                        <a:cs typeface="Arial"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Reasons</a:t>
                      </a:r>
                      <a:r>
                        <a:rPr lang="en-US" sz="1200" baseline="0" dirty="0" smtClean="0">
                          <a:latin typeface="Arial" pitchFamily="34" charset="0"/>
                          <a:cs typeface="Arial" pitchFamily="34" charset="0"/>
                        </a:rPr>
                        <a:t> for Deviation</a:t>
                      </a:r>
                      <a:endParaRPr lang="en-GB" sz="1200" dirty="0" smtClean="0">
                        <a:latin typeface="Arial" pitchFamily="34" charset="0"/>
                        <a:cs typeface="Arial" pitchFamily="34" charset="0"/>
                      </a:endParaRPr>
                    </a:p>
                  </a:txBody>
                  <a:tcPr/>
                </a:tc>
                <a:tc>
                  <a:txBody>
                    <a:bodyPr/>
                    <a:lstStyle/>
                    <a:p>
                      <a:r>
                        <a:rPr lang="en-ZA" sz="1500" dirty="0" smtClean="0">
                          <a:latin typeface="Gill Sans MT"/>
                          <a:cs typeface="Gill Sans MT"/>
                        </a:rPr>
                        <a:t>Status</a:t>
                      </a:r>
                      <a:r>
                        <a:rPr lang="en-ZA" sz="1500" baseline="0" dirty="0" smtClean="0">
                          <a:latin typeface="Gill Sans MT"/>
                          <a:cs typeface="Gill Sans MT"/>
                        </a:rPr>
                        <a:t> </a:t>
                      </a:r>
                      <a:endParaRPr lang="en-GB" sz="1500" dirty="0">
                        <a:latin typeface="Gill Sans MT"/>
                        <a:cs typeface="Gill Sans MT"/>
                      </a:endParaRPr>
                    </a:p>
                  </a:txBody>
                  <a:tcPr/>
                </a:tc>
              </a:tr>
              <a:tr h="899159">
                <a:tc>
                  <a:txBody>
                    <a:bodyPr/>
                    <a:lstStyle/>
                    <a:p>
                      <a:pPr marL="0" marR="0">
                        <a:lnSpc>
                          <a:spcPct val="100000"/>
                        </a:lnSpc>
                        <a:spcBef>
                          <a:spcPts val="0"/>
                        </a:spcBef>
                        <a:spcAft>
                          <a:spcPts val="1000"/>
                        </a:spcAft>
                      </a:pPr>
                      <a:r>
                        <a:rPr lang="en-ZA" sz="1200" dirty="0">
                          <a:latin typeface="Arial" pitchFamily="34" charset="0"/>
                          <a:ea typeface="Calibri"/>
                          <a:cs typeface="Arial" pitchFamily="34" charset="0"/>
                        </a:rPr>
                        <a:t>19 regional continental and/or global </a:t>
                      </a:r>
                      <a:r>
                        <a:rPr lang="en-ZA" sz="1200" dirty="0" smtClean="0">
                          <a:latin typeface="Arial" pitchFamily="34" charset="0"/>
                          <a:ea typeface="Calibri"/>
                          <a:cs typeface="Arial" pitchFamily="34" charset="0"/>
                        </a:rPr>
                        <a:t>initiatives </a:t>
                      </a:r>
                      <a:r>
                        <a:rPr lang="en-ZA" sz="1200" dirty="0">
                          <a:latin typeface="Arial" pitchFamily="34" charset="0"/>
                          <a:ea typeface="Calibri"/>
                          <a:cs typeface="Arial" pitchFamily="34" charset="0"/>
                        </a:rPr>
                        <a:t>led by South Africa by 31 March 2015.</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1000"/>
                        </a:spcAft>
                      </a:pPr>
                      <a:r>
                        <a:rPr lang="en-ZA" sz="1200" dirty="0">
                          <a:latin typeface="Arial" pitchFamily="34" charset="0"/>
                          <a:ea typeface="Calibri"/>
                          <a:cs typeface="Arial" pitchFamily="34" charset="0"/>
                        </a:rPr>
                        <a:t> A total of 26 regional continental and/or global </a:t>
                      </a:r>
                      <a:r>
                        <a:rPr lang="en-ZA" sz="1200" dirty="0" smtClean="0">
                          <a:latin typeface="Arial" pitchFamily="34" charset="0"/>
                          <a:ea typeface="Calibri"/>
                          <a:cs typeface="Arial" pitchFamily="34" charset="0"/>
                        </a:rPr>
                        <a:t>initiatives </a:t>
                      </a:r>
                      <a:r>
                        <a:rPr lang="en-ZA" sz="1200" dirty="0">
                          <a:latin typeface="Arial" pitchFamily="34" charset="0"/>
                          <a:ea typeface="Calibri"/>
                          <a:cs typeface="Arial" pitchFamily="34" charset="0"/>
                        </a:rPr>
                        <a:t>led by South Africa by 31 March 2015.</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0"/>
                        </a:spcAft>
                      </a:pPr>
                      <a:r>
                        <a:rPr lang="en-US" sz="1200" kern="1200" dirty="0" smtClean="0">
                          <a:solidFill>
                            <a:schemeClr val="dk1"/>
                          </a:solidFill>
                          <a:latin typeface="Arial" pitchFamily="34" charset="0"/>
                          <a:ea typeface="+mn-ea"/>
                          <a:cs typeface="Arial" pitchFamily="34" charset="0"/>
                        </a:rPr>
                        <a:t>An additional three multilateral engagements that were not anticipated were supported</a:t>
                      </a:r>
                      <a:endParaRPr lang="en-GB" sz="1200" dirty="0">
                        <a:latin typeface="Arial" pitchFamily="34" charset="0"/>
                        <a:ea typeface="Times New Roman"/>
                        <a:cs typeface="Arial" pitchFamily="34" charset="0"/>
                      </a:endParaRPr>
                    </a:p>
                  </a:txBody>
                  <a:tcPr marL="68580" marR="68580" marT="0" marB="0"/>
                </a:tc>
                <a:tc>
                  <a:txBody>
                    <a:bodyPr/>
                    <a:lstStyle/>
                    <a:p>
                      <a:pPr algn="l">
                        <a:lnSpc>
                          <a:spcPct val="100000"/>
                        </a:lnSpc>
                        <a:spcAft>
                          <a:spcPts val="0"/>
                        </a:spcAft>
                      </a:pPr>
                      <a:r>
                        <a:rPr lang="en-US" sz="1200" b="1" dirty="0" smtClean="0">
                          <a:latin typeface="Arial" pitchFamily="34" charset="0"/>
                          <a:ea typeface="Times New Roman"/>
                          <a:cs typeface="Arial" pitchFamily="34" charset="0"/>
                        </a:rPr>
                        <a:t>Achieved</a:t>
                      </a:r>
                      <a:endParaRPr lang="en-GB" sz="1200" b="1" dirty="0" smtClean="0">
                        <a:latin typeface="Arial" pitchFamily="34" charset="0"/>
                        <a:ea typeface="Times New Roman"/>
                        <a:cs typeface="Arial" pitchFamily="34" charset="0"/>
                      </a:endParaRPr>
                    </a:p>
                  </a:txBody>
                  <a:tcPr marL="68580" marR="68580" marT="0" marB="0">
                    <a:solidFill>
                      <a:srgbClr val="00B0F0"/>
                    </a:solidFill>
                  </a:tcPr>
                </a:tc>
              </a:tr>
              <a:tr h="1305269">
                <a:tc>
                  <a:txBody>
                    <a:bodyPr/>
                    <a:lstStyle/>
                    <a:p>
                      <a:pPr marL="0" marR="0">
                        <a:lnSpc>
                          <a:spcPct val="100000"/>
                        </a:lnSpc>
                        <a:spcBef>
                          <a:spcPts val="0"/>
                        </a:spcBef>
                        <a:spcAft>
                          <a:spcPts val="1000"/>
                        </a:spcAft>
                      </a:pPr>
                      <a:r>
                        <a:rPr lang="en-ZA" sz="1200" dirty="0">
                          <a:latin typeface="Arial" pitchFamily="34" charset="0"/>
                          <a:ea typeface="Calibri"/>
                          <a:cs typeface="Arial" pitchFamily="34" charset="0"/>
                        </a:rPr>
                        <a:t>Six regional, continental and/or multilateral governance systems supported by means of capacity building by 31 March 2015.</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1000"/>
                        </a:spcAft>
                      </a:pPr>
                      <a:r>
                        <a:rPr lang="en-ZA" sz="1200" dirty="0">
                          <a:latin typeface="Arial" pitchFamily="34" charset="0"/>
                          <a:ea typeface="Calibri"/>
                          <a:cs typeface="Arial" pitchFamily="34" charset="0"/>
                        </a:rPr>
                        <a:t>Seven regional, continental and/or multilateral governance systems supported by means of capacity building by 31 March 2015.</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1000"/>
                        </a:spcAft>
                      </a:pPr>
                      <a:r>
                        <a:rPr lang="en-US" sz="1200" kern="1200" dirty="0" smtClean="0">
                          <a:solidFill>
                            <a:schemeClr val="dk1"/>
                          </a:solidFill>
                          <a:latin typeface="Arial" pitchFamily="34" charset="0"/>
                          <a:ea typeface="+mn-ea"/>
                          <a:cs typeface="Arial" pitchFamily="34" charset="0"/>
                        </a:rPr>
                        <a:t>Multilateral Cooperation and Africa participated in  the Africa Higher Education Summit which was a request received from Rwanda, which</a:t>
                      </a:r>
                      <a:r>
                        <a:rPr lang="en-US" sz="1200" kern="1200" baseline="0" dirty="0" smtClean="0">
                          <a:solidFill>
                            <a:schemeClr val="dk1"/>
                          </a:solidFill>
                          <a:latin typeface="Arial" pitchFamily="34" charset="0"/>
                          <a:ea typeface="+mn-ea"/>
                          <a:cs typeface="Arial" pitchFamily="34" charset="0"/>
                        </a:rPr>
                        <a:t> was not </a:t>
                      </a:r>
                      <a:r>
                        <a:rPr lang="en-US" sz="1200" kern="1200" dirty="0" smtClean="0">
                          <a:solidFill>
                            <a:schemeClr val="dk1"/>
                          </a:solidFill>
                          <a:latin typeface="Arial" pitchFamily="34" charset="0"/>
                          <a:ea typeface="+mn-ea"/>
                          <a:cs typeface="Arial" pitchFamily="34" charset="0"/>
                        </a:rPr>
                        <a:t>included during the planning process.</a:t>
                      </a:r>
                      <a:endParaRPr lang="en-GB" sz="1200" dirty="0">
                        <a:latin typeface="Arial" pitchFamily="34" charset="0"/>
                        <a:ea typeface="Calibri"/>
                        <a:cs typeface="Arial" pitchFamily="34" charset="0"/>
                      </a:endParaRP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ea typeface="Times New Roman"/>
                          <a:cs typeface="Arial" pitchFamily="34" charset="0"/>
                        </a:rPr>
                        <a:t>Achieved</a:t>
                      </a:r>
                      <a:endParaRPr lang="en-GB" sz="1200" b="1" dirty="0" smtClean="0">
                        <a:latin typeface="Arial" pitchFamily="34" charset="0"/>
                        <a:ea typeface="Times New Roman"/>
                        <a:cs typeface="Arial" pitchFamily="34" charset="0"/>
                      </a:endParaRPr>
                    </a:p>
                    <a:p>
                      <a:pPr algn="l">
                        <a:lnSpc>
                          <a:spcPct val="100000"/>
                        </a:lnSpc>
                        <a:spcAft>
                          <a:spcPts val="0"/>
                        </a:spcAft>
                      </a:pPr>
                      <a:endParaRPr lang="en-GB" sz="1200" b="1" dirty="0" smtClean="0">
                        <a:latin typeface="Arial" pitchFamily="34" charset="0"/>
                        <a:ea typeface="Times New Roman"/>
                        <a:cs typeface="Arial" pitchFamily="34" charset="0"/>
                      </a:endParaRPr>
                    </a:p>
                  </a:txBody>
                  <a:tcPr marL="68580" marR="68580" marT="0" marB="0">
                    <a:solidFill>
                      <a:srgbClr val="00B0F0"/>
                    </a:solidFill>
                  </a:tcPr>
                </a:tc>
              </a:tr>
              <a:tr h="1305269">
                <a:tc>
                  <a:txBody>
                    <a:bodyPr/>
                    <a:lstStyle/>
                    <a:p>
                      <a:pPr marL="0" marR="0">
                        <a:lnSpc>
                          <a:spcPct val="100000"/>
                        </a:lnSpc>
                        <a:spcBef>
                          <a:spcPts val="0"/>
                        </a:spcBef>
                        <a:spcAft>
                          <a:spcPts val="1000"/>
                        </a:spcAft>
                      </a:pPr>
                      <a:r>
                        <a:rPr lang="en-ZA" sz="1200" dirty="0">
                          <a:latin typeface="Arial"/>
                          <a:ea typeface="Calibri"/>
                          <a:cs typeface="Times New Roman"/>
                        </a:rPr>
                        <a:t> 44 international human capital development opportunities accessed for participation by South African researchers and students by 31 March 2015.</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1000"/>
                        </a:spcAft>
                      </a:pPr>
                      <a:r>
                        <a:rPr lang="en-ZA" sz="1200" dirty="0">
                          <a:latin typeface="Arial"/>
                          <a:ea typeface="Calibri"/>
                          <a:cs typeface="Times New Roman"/>
                        </a:rPr>
                        <a:t>67 international human capital development opportunities accessed for participation by South African researchers and students by 31 March 2015.</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1000"/>
                        </a:spcAft>
                      </a:pPr>
                      <a:r>
                        <a:rPr lang="en-ZA" sz="1200" kern="1200" dirty="0" smtClean="0">
                          <a:solidFill>
                            <a:schemeClr val="dk1"/>
                          </a:solidFill>
                          <a:latin typeface="Arial" pitchFamily="34" charset="0"/>
                          <a:ea typeface="+mn-ea"/>
                          <a:cs typeface="Arial" pitchFamily="34" charset="0"/>
                        </a:rPr>
                        <a:t>The overachievement is due to increased participation in EU-Africa initiatives, as well as an increase in joint committees with Africa partner countries.</a:t>
                      </a:r>
                      <a:endParaRPr lang="en-GB" sz="1200" dirty="0">
                        <a:latin typeface="Arial" pitchFamily="34" charset="0"/>
                        <a:ea typeface="Calibri"/>
                        <a:cs typeface="Arial" pitchFamily="34" charset="0"/>
                      </a:endParaRP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ea typeface="Times New Roman"/>
                          <a:cs typeface="Arial" pitchFamily="34" charset="0"/>
                        </a:rPr>
                        <a:t>Achieved</a:t>
                      </a:r>
                      <a:endParaRPr lang="en-GB" sz="1200" b="1" dirty="0" smtClean="0">
                        <a:latin typeface="Arial" pitchFamily="34" charset="0"/>
                        <a:ea typeface="Times New Roman"/>
                        <a:cs typeface="Arial" pitchFamily="34" charset="0"/>
                      </a:endParaRPr>
                    </a:p>
                    <a:p>
                      <a:pPr algn="l">
                        <a:lnSpc>
                          <a:spcPct val="100000"/>
                        </a:lnSpc>
                        <a:spcAft>
                          <a:spcPts val="0"/>
                        </a:spcAft>
                      </a:pPr>
                      <a:endParaRPr lang="en-GB" sz="1200" b="1" dirty="0" smtClean="0">
                        <a:latin typeface="Arial" pitchFamily="34" charset="0"/>
                        <a:ea typeface="Times New Roman"/>
                        <a:cs typeface="Arial" pitchFamily="34" charset="0"/>
                      </a:endParaRPr>
                    </a:p>
                  </a:txBody>
                  <a:tcPr marL="68580" marR="68580" marT="0" marB="0">
                    <a:solidFill>
                      <a:srgbClr val="00B0F0"/>
                    </a:solidFill>
                  </a:tcPr>
                </a:tc>
              </a:tr>
              <a:tr h="1305269">
                <a:tc>
                  <a:txBody>
                    <a:bodyPr/>
                    <a:lstStyle/>
                    <a:p>
                      <a:pPr marL="0" marR="0">
                        <a:lnSpc>
                          <a:spcPct val="100000"/>
                        </a:lnSpc>
                        <a:spcBef>
                          <a:spcPts val="0"/>
                        </a:spcBef>
                        <a:spcAft>
                          <a:spcPts val="1000"/>
                        </a:spcAft>
                      </a:pPr>
                      <a:r>
                        <a:rPr lang="en-ZA" sz="1200" dirty="0">
                          <a:latin typeface="Arial" pitchFamily="34" charset="0"/>
                          <a:ea typeface="Calibri"/>
                          <a:cs typeface="Arial" pitchFamily="34" charset="0"/>
                        </a:rPr>
                        <a:t>1 456 South African researcher and student participants in international human capital development opportunities by 31 March 2015.</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1000"/>
                        </a:spcAft>
                      </a:pPr>
                      <a:r>
                        <a:rPr lang="en-ZA" sz="1200" dirty="0">
                          <a:latin typeface="Arial" pitchFamily="34" charset="0"/>
                          <a:ea typeface="Calibri"/>
                          <a:cs typeface="Arial" pitchFamily="34" charset="0"/>
                        </a:rPr>
                        <a:t>2 143 South African researcher and student participants in international human capital development opportunities by 31 March 2015.</a:t>
                      </a:r>
                      <a:endParaRPr lang="en-GB" sz="1200" dirty="0">
                        <a:latin typeface="Arial" pitchFamily="34" charset="0"/>
                        <a:ea typeface="Calibri"/>
                        <a:cs typeface="Arial" pitchFamily="34" charset="0"/>
                      </a:endParaRPr>
                    </a:p>
                  </a:txBody>
                  <a:tcPr marL="68580" marR="68580" marT="0" marB="0"/>
                </a:tc>
                <a:tc>
                  <a:txBody>
                    <a:bodyPr/>
                    <a:lstStyle/>
                    <a:p>
                      <a:pPr marL="0" marR="0" indent="0" algn="l" defTabSz="457200" rtl="0" eaLnBrk="1" fontAlgn="auto" latinLnBrk="0" hangingPunct="1">
                        <a:lnSpc>
                          <a:spcPct val="100000"/>
                        </a:lnSpc>
                        <a:spcBef>
                          <a:spcPts val="0"/>
                        </a:spcBef>
                        <a:spcAft>
                          <a:spcPts val="1000"/>
                        </a:spcAft>
                        <a:buClrTx/>
                        <a:buSzTx/>
                        <a:buFontTx/>
                        <a:buNone/>
                        <a:tabLst/>
                        <a:defRPr/>
                      </a:pPr>
                      <a:r>
                        <a:rPr lang="en-US" sz="1200" kern="1200" dirty="0" smtClean="0">
                          <a:solidFill>
                            <a:schemeClr val="dk1"/>
                          </a:solidFill>
                          <a:latin typeface="Arial" pitchFamily="34" charset="0"/>
                          <a:ea typeface="+mn-ea"/>
                          <a:cs typeface="Arial" pitchFamily="34" charset="0"/>
                        </a:rPr>
                        <a:t>There were more joint projects approved with international partners, e.g. Japan, India, Argentina</a:t>
                      </a:r>
                      <a:r>
                        <a:rPr lang="en-US" sz="1200" kern="1200" baseline="0" dirty="0" smtClean="0">
                          <a:solidFill>
                            <a:schemeClr val="dk1"/>
                          </a:solidFill>
                          <a:latin typeface="Arial" pitchFamily="34" charset="0"/>
                          <a:ea typeface="+mn-ea"/>
                          <a:cs typeface="Arial" pitchFamily="34" charset="0"/>
                        </a:rPr>
                        <a:t> and</a:t>
                      </a:r>
                      <a:r>
                        <a:rPr lang="en-US" sz="1200" kern="1200" dirty="0" smtClean="0">
                          <a:solidFill>
                            <a:schemeClr val="dk1"/>
                          </a:solidFill>
                          <a:latin typeface="Arial" pitchFamily="34" charset="0"/>
                          <a:ea typeface="+mn-ea"/>
                          <a:cs typeface="Arial" pitchFamily="34" charset="0"/>
                        </a:rPr>
                        <a:t> Korea, than was anticipated during the planning phase.</a:t>
                      </a:r>
                      <a:endParaRPr lang="en-GB" sz="1200" kern="1200" dirty="0" smtClean="0">
                        <a:solidFill>
                          <a:schemeClr val="dk1"/>
                        </a:solidFill>
                        <a:latin typeface="Arial" pitchFamily="34" charset="0"/>
                        <a:ea typeface="+mn-ea"/>
                        <a:cs typeface="Arial" pitchFamily="34" charset="0"/>
                      </a:endParaRPr>
                    </a:p>
                    <a:p>
                      <a:pPr marL="0" marR="0">
                        <a:lnSpc>
                          <a:spcPct val="100000"/>
                        </a:lnSpc>
                        <a:spcBef>
                          <a:spcPts val="0"/>
                        </a:spcBef>
                        <a:spcAft>
                          <a:spcPts val="1000"/>
                        </a:spcAft>
                      </a:pPr>
                      <a:endParaRPr lang="en-GB" sz="1200" dirty="0">
                        <a:latin typeface="Arial" pitchFamily="34" charset="0"/>
                        <a:ea typeface="Calibri"/>
                        <a:cs typeface="Arial" pitchFamily="34" charset="0"/>
                      </a:endParaRPr>
                    </a:p>
                  </a:txBody>
                  <a:tcPr marL="68580" marR="68580" marT="0" marB="0"/>
                </a:tc>
                <a:tc>
                  <a:txBody>
                    <a:bodyPr/>
                    <a:lstStyle/>
                    <a:p>
                      <a:pPr algn="l">
                        <a:lnSpc>
                          <a:spcPct val="100000"/>
                        </a:lnSpc>
                        <a:spcAft>
                          <a:spcPts val="0"/>
                        </a:spcAft>
                      </a:pPr>
                      <a:r>
                        <a:rPr lang="en-US" sz="1200" b="1" dirty="0" smtClean="0">
                          <a:latin typeface="Arial" pitchFamily="34" charset="0"/>
                          <a:ea typeface="Times New Roman"/>
                          <a:cs typeface="Arial" pitchFamily="34" charset="0"/>
                        </a:rPr>
                        <a:t>Achieved</a:t>
                      </a:r>
                      <a:endParaRPr lang="en-GB" sz="1200" b="1" dirty="0" smtClean="0">
                        <a:latin typeface="Arial" pitchFamily="34" charset="0"/>
                        <a:ea typeface="Times New Roman"/>
                        <a:cs typeface="Arial" pitchFamily="34" charset="0"/>
                      </a:endParaRPr>
                    </a:p>
                  </a:txBody>
                  <a:tcPr marL="68580" marR="68580" marT="0" marB="0">
                    <a:solidFill>
                      <a:srgbClr val="00B0F0"/>
                    </a:solidFill>
                  </a:tcPr>
                </a:tc>
              </a:tr>
            </a:tbl>
          </a:graphicData>
        </a:graphic>
      </p:graphicFrame>
      <p:sp>
        <p:nvSpPr>
          <p:cNvPr id="67618"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398BEE-0740-4051-92C3-242C77D7B4EF}" type="slidenum">
              <a:rPr lang="en-US" smtClean="0">
                <a:latin typeface="Gill Sans MT" pitchFamily="34" charset="0"/>
                <a:cs typeface="Arial" pitchFamily="34" charset="0"/>
              </a:rPr>
              <a:pPr fontAlgn="base">
                <a:spcBef>
                  <a:spcPct val="0"/>
                </a:spcBef>
                <a:spcAft>
                  <a:spcPct val="0"/>
                </a:spcAft>
              </a:pPr>
              <a:t>58</a:t>
            </a:fld>
            <a:endParaRPr lang="en-US" smtClean="0">
              <a:latin typeface="Gill Sans MT" pitchFamily="34" charset="0"/>
              <a:cs typeface="Arial" pitchFamily="34" charset="0"/>
            </a:endParaRPr>
          </a:p>
        </p:txBody>
      </p:sp>
      <p:sp>
        <p:nvSpPr>
          <p:cNvPr id="6" name="AutoShape 8"/>
          <p:cNvSpPr>
            <a:spLocks/>
          </p:cNvSpPr>
          <p:nvPr/>
        </p:nvSpPr>
        <p:spPr bwMode="auto">
          <a:xfrm>
            <a:off x="228600" y="222250"/>
            <a:ext cx="8763000" cy="463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p:spPr>
        <p:txBody>
          <a:bodyPr lIns="0" tIns="0" rIns="0" bIns="0" anchor="ctr"/>
          <a:lstStyle/>
          <a:p>
            <a:pPr marL="102688" fontAlgn="auto">
              <a:lnSpc>
                <a:spcPct val="80000"/>
              </a:lnSpc>
              <a:spcBef>
                <a:spcPts val="844"/>
              </a:spcBef>
              <a:spcAft>
                <a:spcPts val="0"/>
              </a:spcAft>
              <a:defRPr/>
            </a:pPr>
            <a:endParaRPr lang="en-US" sz="2000" b="1" dirty="0">
              <a:solidFill>
                <a:srgbClr val="FFFFFF"/>
              </a:solidFill>
              <a:sym typeface="Helvetica Neue" charset="0"/>
            </a:endParaRPr>
          </a:p>
          <a:p>
            <a:pPr marL="102688" fontAlgn="auto">
              <a:lnSpc>
                <a:spcPct val="80000"/>
              </a:lnSpc>
              <a:spcBef>
                <a:spcPts val="844"/>
              </a:spcBef>
              <a:spcAft>
                <a:spcPts val="0"/>
              </a:spcAft>
              <a:defRPr/>
            </a:pPr>
            <a:r>
              <a:rPr lang="en-US" b="1" dirty="0">
                <a:solidFill>
                  <a:srgbClr val="FFFFFF"/>
                </a:solidFill>
                <a:sym typeface="Helvetica Neue" charset="0"/>
              </a:rPr>
              <a:t>				PROGRAMME 3 (INTERNATIONAL RESOURCES AND 							COOPERATION) ACHIEVEMENTS</a:t>
            </a:r>
            <a:endParaRPr lang="en-US" dirty="0"/>
          </a:p>
          <a:p>
            <a:pPr marL="102688" fontAlgn="auto">
              <a:lnSpc>
                <a:spcPct val="80000"/>
              </a:lnSpc>
              <a:spcBef>
                <a:spcPts val="844"/>
              </a:spcBef>
              <a:spcAft>
                <a:spcPts val="0"/>
              </a:spcAft>
              <a:defRPr/>
            </a:pPr>
            <a:endParaRPr lang="en-US" sz="2000" dirty="0">
              <a:latin typeface="+mj-lt"/>
              <a:cs typeface="Gill Sans MT"/>
            </a:endParaRPr>
          </a:p>
        </p:txBody>
      </p:sp>
      <p:sp>
        <p:nvSpPr>
          <p:cNvPr id="7" name="Date Placeholder 6"/>
          <p:cNvSpPr>
            <a:spLocks noGrp="1"/>
          </p:cNvSpPr>
          <p:nvPr>
            <p:ph type="dt" sz="quarter" idx="10"/>
          </p:nvPr>
        </p:nvSpPr>
        <p:spPr/>
        <p:txBody>
          <a:bodyPr/>
          <a:lstStyle/>
          <a:p>
            <a:pPr>
              <a:defRPr/>
            </a:pPr>
            <a:fld id="{868ED4D6-A574-4161-B7E2-C19A00129000}" type="datetime1">
              <a:rPr lang="en-US"/>
              <a:pPr>
                <a:defRPr/>
              </a:pPr>
              <a:t>11/3/2015</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Content Placeholder 2"/>
          <p:cNvSpPr>
            <a:spLocks noGrp="1"/>
          </p:cNvSpPr>
          <p:nvPr>
            <p:ph idx="1"/>
          </p:nvPr>
        </p:nvSpPr>
        <p:spPr>
          <a:xfrm>
            <a:off x="381000" y="1371600"/>
            <a:ext cx="7970838" cy="5005388"/>
          </a:xfrm>
        </p:spPr>
        <p:txBody>
          <a:bodyPr/>
          <a:lstStyle/>
          <a:p>
            <a:pPr eaLnBrk="1" hangingPunct="1"/>
            <a:r>
              <a:rPr lang="en-ZA" sz="1800" b="1" smtClean="0">
                <a:latin typeface="Arial" pitchFamily="34" charset="0"/>
                <a:cs typeface="Arial" pitchFamily="34" charset="0"/>
              </a:rPr>
              <a:t>Implementation of Science Missions: Exploitation of South Africa’s geographical advantage</a:t>
            </a:r>
            <a:endParaRPr lang="en-ZA" sz="1800" smtClean="0">
              <a:latin typeface="Arial" pitchFamily="34" charset="0"/>
              <a:cs typeface="Arial" pitchFamily="34" charset="0"/>
            </a:endParaRPr>
          </a:p>
          <a:p>
            <a:pPr lvl="1" eaLnBrk="1" hangingPunct="1">
              <a:buFont typeface="Wingdings" pitchFamily="2" charset="2"/>
              <a:buChar char="ü"/>
            </a:pPr>
            <a:r>
              <a:rPr lang="en-ZA" sz="1800" smtClean="0">
                <a:latin typeface="Arial" pitchFamily="34" charset="0"/>
                <a:cs typeface="Arial" pitchFamily="34" charset="0"/>
              </a:rPr>
              <a:t>A review by an international panel of the Applied Centre for Climate and Earth Systems Science (ACCESS), under the leadership of the National Research Foundation, was successfully completed by October 2014. It recommended the repositioning of ACCESS as a Centre of Excellence (CoE).</a:t>
            </a:r>
            <a:endParaRPr lang="en-GB" sz="1800" smtClean="0">
              <a:latin typeface="Arial" pitchFamily="34" charset="0"/>
              <a:cs typeface="Arial" pitchFamily="34" charset="0"/>
            </a:endParaRPr>
          </a:p>
          <a:p>
            <a:pPr lvl="1" eaLnBrk="1" hangingPunct="1">
              <a:buFont typeface="Wingdings" pitchFamily="2" charset="2"/>
              <a:buChar char="ü"/>
            </a:pPr>
            <a:r>
              <a:rPr lang="en-ZA" sz="1800" smtClean="0">
                <a:latin typeface="Arial" pitchFamily="34" charset="0"/>
                <a:cs typeface="Arial" pitchFamily="34" charset="0"/>
              </a:rPr>
              <a:t>Indigenous Knowledge Systems (IKS): An evaluation of the implementation of the IKS policy was selected for inclusion in the National Evaluation Plan.  This is a joint evaluation between the DST and the Department of Planning, Monitoring and Evaluation. The outcome of the evaluation will assist in charting the future course for IKS.</a:t>
            </a:r>
          </a:p>
          <a:p>
            <a:pPr algn="just" eaLnBrk="1" hangingPunct="1">
              <a:buFont typeface="Arial" pitchFamily="34" charset="0"/>
              <a:buNone/>
            </a:pPr>
            <a:endParaRPr lang="en-GB" sz="1600" smtClean="0">
              <a:latin typeface="Arial" pitchFamily="34" charset="0"/>
              <a:cs typeface="Arial" pitchFamily="34" charset="0"/>
            </a:endParaRPr>
          </a:p>
        </p:txBody>
      </p:sp>
      <p:sp>
        <p:nvSpPr>
          <p:cNvPr id="68611"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6CD400-509D-4CDE-9D94-C3310FAD24D9}" type="slidenum">
              <a:rPr lang="en-US" smtClean="0">
                <a:latin typeface="Gill Sans MT" pitchFamily="34" charset="0"/>
                <a:cs typeface="Arial" pitchFamily="34" charset="0"/>
              </a:rPr>
              <a:pPr fontAlgn="base">
                <a:spcBef>
                  <a:spcPct val="0"/>
                </a:spcBef>
                <a:spcAft>
                  <a:spcPct val="0"/>
                </a:spcAft>
              </a:pPr>
              <a:t>59</a:t>
            </a:fld>
            <a:endParaRPr lang="en-US" smtClean="0">
              <a:latin typeface="Gill Sans MT" pitchFamily="34" charset="0"/>
              <a:cs typeface="Arial" pitchFamily="34" charset="0"/>
            </a:endParaRPr>
          </a:p>
        </p:txBody>
      </p:sp>
      <p:sp>
        <p:nvSpPr>
          <p:cNvPr id="68612" name="AutoShape 8"/>
          <p:cNvSpPr>
            <a:spLocks/>
          </p:cNvSpPr>
          <p:nvPr/>
        </p:nvSpPr>
        <p:spPr bwMode="auto">
          <a:xfrm>
            <a:off x="381000" y="222250"/>
            <a:ext cx="8534400"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endParaRPr lang="en-US" sz="2400" b="1">
              <a:solidFill>
                <a:srgbClr val="FFFFFF"/>
              </a:solidFill>
              <a:latin typeface="Calibri" pitchFamily="34" charset="0"/>
              <a:sym typeface="Helvetica Neue"/>
            </a:endParaRPr>
          </a:p>
          <a:p>
            <a:pPr marL="101600">
              <a:lnSpc>
                <a:spcPct val="80000"/>
              </a:lnSpc>
              <a:spcBef>
                <a:spcPts val="850"/>
              </a:spcBef>
            </a:pPr>
            <a:r>
              <a:rPr lang="en-US" b="1">
                <a:solidFill>
                  <a:srgbClr val="FFFFFF"/>
                </a:solidFill>
                <a:sym typeface="Helvetica Neue"/>
              </a:rPr>
              <a:t>				PROGRAMME 4 HIGHLIGHTS: RESEARCH DEVELOPMENT 				AND SUPPORT  </a:t>
            </a:r>
            <a:endParaRPr lang="en-US"/>
          </a:p>
          <a:p>
            <a:pPr marL="101600">
              <a:lnSpc>
                <a:spcPct val="80000"/>
              </a:lnSpc>
              <a:spcBef>
                <a:spcPts val="850"/>
              </a:spcBef>
            </a:pPr>
            <a:endParaRPr lang="en-US" sz="2400">
              <a:latin typeface="Gill Sans MT" pitchFamily="34" charset="0"/>
            </a:endParaRPr>
          </a:p>
        </p:txBody>
      </p:sp>
      <p:sp>
        <p:nvSpPr>
          <p:cNvPr id="6" name="Date Placeholder 5"/>
          <p:cNvSpPr>
            <a:spLocks noGrp="1"/>
          </p:cNvSpPr>
          <p:nvPr>
            <p:ph type="dt" sz="quarter" idx="10"/>
          </p:nvPr>
        </p:nvSpPr>
        <p:spPr/>
        <p:txBody>
          <a:bodyPr/>
          <a:lstStyle/>
          <a:p>
            <a:pPr>
              <a:defRPr/>
            </a:pPr>
            <a:fld id="{F00CC71E-3296-4249-B67A-BD25B59D1985}" type="datetime1">
              <a:rPr lang="en-US"/>
              <a:pPr>
                <a:defRPr/>
              </a:pPr>
              <a:t>11/3/2015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E2E0B0-8390-4B13-B0E8-EEB6944B01AA}" type="slidenum">
              <a:rPr lang="en-ZA" smtClean="0">
                <a:latin typeface="Gill Sans MT" pitchFamily="34" charset="0"/>
                <a:cs typeface="Arial" pitchFamily="34" charset="0"/>
              </a:rPr>
              <a:pPr fontAlgn="base">
                <a:spcBef>
                  <a:spcPct val="0"/>
                </a:spcBef>
                <a:spcAft>
                  <a:spcPct val="0"/>
                </a:spcAft>
              </a:pPr>
              <a:t>6</a:t>
            </a:fld>
            <a:endParaRPr lang="en-ZA" dirty="0" smtClean="0">
              <a:latin typeface="Gill Sans MT" pitchFamily="34" charset="0"/>
              <a:cs typeface="Arial" pitchFamily="34" charset="0"/>
            </a:endParaRPr>
          </a:p>
        </p:txBody>
      </p:sp>
      <p:sp>
        <p:nvSpPr>
          <p:cNvPr id="9223" name="Rectangle 5"/>
          <p:cNvSpPr>
            <a:spLocks noChangeArrowheads="1"/>
          </p:cNvSpPr>
          <p:nvPr/>
        </p:nvSpPr>
        <p:spPr bwMode="auto">
          <a:xfrm>
            <a:off x="684213" y="5805488"/>
            <a:ext cx="44450" cy="46037"/>
          </a:xfrm>
          <a:prstGeom prst="rect">
            <a:avLst/>
          </a:prstGeom>
          <a:noFill/>
          <a:ln w="9525">
            <a:noFill/>
            <a:miter lim="800000"/>
            <a:headEnd/>
            <a:tailEnd/>
          </a:ln>
        </p:spPr>
        <p:txBody>
          <a:bodyPr/>
          <a:lstStyle/>
          <a:p>
            <a:pPr marL="0" lvl="1" algn="ctr" fontAlgn="auto">
              <a:lnSpc>
                <a:spcPct val="80000"/>
              </a:lnSpc>
              <a:spcBef>
                <a:spcPts val="675"/>
              </a:spcBef>
              <a:spcAft>
                <a:spcPts val="0"/>
              </a:spcAft>
              <a:defRPr/>
            </a:pPr>
            <a:r>
              <a:rPr lang="en-US" sz="2800" b="1" dirty="0">
                <a:solidFill>
                  <a:schemeClr val="accent6">
                    <a:lumMod val="75000"/>
                  </a:schemeClr>
                </a:solidFill>
                <a:latin typeface="Gill Sans MT"/>
                <a:cs typeface="Gill Sans MT"/>
              </a:rPr>
              <a:t> </a:t>
            </a:r>
            <a:endParaRPr lang="en-US" sz="2800" dirty="0">
              <a:latin typeface="Gill Sans MT"/>
              <a:cs typeface="Gill Sans MT"/>
            </a:endParaRPr>
          </a:p>
        </p:txBody>
      </p:sp>
      <p:graphicFrame>
        <p:nvGraphicFramePr>
          <p:cNvPr id="2" name="Diagram 1"/>
          <p:cNvGraphicFramePr/>
          <p:nvPr/>
        </p:nvGraphicFramePr>
        <p:xfrm>
          <a:off x="838200" y="1600200"/>
          <a:ext cx="7513639"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485" name="AutoShape 8"/>
          <p:cNvSpPr>
            <a:spLocks/>
          </p:cNvSpPr>
          <p:nvPr/>
        </p:nvSpPr>
        <p:spPr bwMode="auto">
          <a:xfrm>
            <a:off x="2532063" y="328613"/>
            <a:ext cx="4021137" cy="4016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r>
              <a:rPr lang="en-US" sz="3600" b="1" dirty="0">
                <a:solidFill>
                  <a:schemeClr val="bg1"/>
                </a:solidFill>
                <a:sym typeface="Helvetica Neue"/>
              </a:rPr>
              <a:t>       VISION</a:t>
            </a:r>
            <a:endParaRPr lang="en-US" sz="3200" dirty="0">
              <a:solidFill>
                <a:schemeClr val="bg1"/>
              </a:solidFill>
            </a:endParaRPr>
          </a:p>
        </p:txBody>
      </p:sp>
      <p:sp>
        <p:nvSpPr>
          <p:cNvPr id="8" name="Date Placeholder 7"/>
          <p:cNvSpPr>
            <a:spLocks noGrp="1"/>
          </p:cNvSpPr>
          <p:nvPr>
            <p:ph type="dt" sz="quarter" idx="10"/>
          </p:nvPr>
        </p:nvSpPr>
        <p:spPr/>
        <p:txBody>
          <a:bodyPr/>
          <a:lstStyle/>
          <a:p>
            <a:pPr>
              <a:defRPr/>
            </a:pPr>
            <a:fld id="{C0E5BC29-9591-426A-A3E6-334DE69F804D}" type="datetime1">
              <a:rPr lang="en-US"/>
              <a:pPr>
                <a:defRPr/>
              </a:pPr>
              <a:t>11/3/2015</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Content Placeholder 2"/>
          <p:cNvSpPr>
            <a:spLocks noGrp="1"/>
          </p:cNvSpPr>
          <p:nvPr>
            <p:ph idx="1"/>
          </p:nvPr>
        </p:nvSpPr>
        <p:spPr>
          <a:xfrm>
            <a:off x="381000" y="1066800"/>
            <a:ext cx="7970838" cy="5289550"/>
          </a:xfrm>
        </p:spPr>
        <p:txBody>
          <a:bodyPr/>
          <a:lstStyle/>
          <a:p>
            <a:pPr eaLnBrk="1" hangingPunct="1">
              <a:buFont typeface="Wingdings" pitchFamily="2" charset="2"/>
              <a:buChar char="q"/>
            </a:pPr>
            <a:endParaRPr lang="en-ZA" sz="1800" smtClean="0">
              <a:latin typeface="Arial" pitchFamily="34" charset="0"/>
              <a:cs typeface="Arial" pitchFamily="34" charset="0"/>
            </a:endParaRPr>
          </a:p>
          <a:p>
            <a:pPr eaLnBrk="1" hangingPunct="1"/>
            <a:r>
              <a:rPr lang="en-US" sz="1800" b="1" smtClean="0">
                <a:latin typeface="Arial" pitchFamily="34" charset="0"/>
                <a:cs typeface="Arial" pitchFamily="34" charset="0"/>
              </a:rPr>
              <a:t>Strengthening H</a:t>
            </a:r>
            <a:r>
              <a:rPr lang="en-ZA" sz="1800" b="1" smtClean="0">
                <a:latin typeface="Arial" pitchFamily="34" charset="0"/>
                <a:cs typeface="Arial" pitchFamily="34" charset="0"/>
              </a:rPr>
              <a:t>uman Capital Development  and Science Promotion</a:t>
            </a:r>
            <a:endParaRPr lang="en-US" sz="1800" smtClean="0">
              <a:latin typeface="Arial" pitchFamily="34" charset="0"/>
              <a:cs typeface="Arial" pitchFamily="34" charset="0"/>
            </a:endParaRPr>
          </a:p>
          <a:p>
            <a:pPr lvl="1" eaLnBrk="1" hangingPunct="1">
              <a:buFont typeface="Wingdings" pitchFamily="2" charset="2"/>
              <a:buChar char="ü"/>
            </a:pPr>
            <a:r>
              <a:rPr lang="en-ZA" sz="1800" smtClean="0">
                <a:latin typeface="Arial" pitchFamily="34" charset="0"/>
                <a:cs typeface="Arial" pitchFamily="34" charset="0"/>
              </a:rPr>
              <a:t>On the human capital development front the following results can be reported:</a:t>
            </a:r>
          </a:p>
          <a:p>
            <a:pPr lvl="2" eaLnBrk="1" hangingPunct="1"/>
            <a:r>
              <a:rPr lang="en-ZA" sz="1800" smtClean="0">
                <a:latin typeface="Arial" pitchFamily="34" charset="0"/>
                <a:cs typeface="Arial" pitchFamily="34" charset="0"/>
              </a:rPr>
              <a:t>500 students have been supported at undergraduate levels, of which 443 have graduated.</a:t>
            </a:r>
          </a:p>
          <a:p>
            <a:pPr lvl="2" eaLnBrk="1" hangingPunct="1"/>
            <a:r>
              <a:rPr lang="en-ZA" sz="1800" smtClean="0">
                <a:latin typeface="Arial" pitchFamily="34" charset="0"/>
                <a:cs typeface="Arial" pitchFamily="34" charset="0"/>
              </a:rPr>
              <a:t>700 students and postdoctoral fellows have been supported through the SKA SA Bursary and Scholarship Programme and the National Astrophysics and Space Physics Programme. </a:t>
            </a:r>
          </a:p>
          <a:p>
            <a:pPr lvl="2" eaLnBrk="1" hangingPunct="1"/>
            <a:r>
              <a:rPr lang="en-ZA" sz="1800" smtClean="0">
                <a:latin typeface="Arial" pitchFamily="34" charset="0"/>
                <a:cs typeface="Arial" pitchFamily="34" charset="0"/>
              </a:rPr>
              <a:t>The SKA Bursary Programme can be commended for its high graduation rate (89%), which is considerably higher than the national averages for the same levels of study, which are below 50%.</a:t>
            </a:r>
            <a:endParaRPr lang="en-GB" sz="1800" smtClean="0">
              <a:latin typeface="Arial" pitchFamily="34" charset="0"/>
              <a:cs typeface="Arial" pitchFamily="34" charset="0"/>
            </a:endParaRPr>
          </a:p>
          <a:p>
            <a:pPr eaLnBrk="1" hangingPunct="1">
              <a:buFont typeface="Arial" pitchFamily="34" charset="0"/>
              <a:buNone/>
            </a:pPr>
            <a:endParaRPr lang="en-GB" sz="1600" smtClean="0">
              <a:latin typeface="Arial" pitchFamily="34" charset="0"/>
              <a:cs typeface="Arial" pitchFamily="34" charset="0"/>
            </a:endParaRPr>
          </a:p>
        </p:txBody>
      </p:sp>
      <p:sp>
        <p:nvSpPr>
          <p:cNvPr id="6963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79BA47-E612-477E-9536-6637A5D8E27E}" type="slidenum">
              <a:rPr lang="en-US" smtClean="0">
                <a:latin typeface="Gill Sans MT" pitchFamily="34" charset="0"/>
                <a:cs typeface="Arial" pitchFamily="34" charset="0"/>
              </a:rPr>
              <a:pPr fontAlgn="base">
                <a:spcBef>
                  <a:spcPct val="0"/>
                </a:spcBef>
                <a:spcAft>
                  <a:spcPct val="0"/>
                </a:spcAft>
              </a:pPr>
              <a:t>60</a:t>
            </a:fld>
            <a:endParaRPr lang="en-US" smtClean="0">
              <a:latin typeface="Gill Sans MT" pitchFamily="34" charset="0"/>
              <a:cs typeface="Arial" pitchFamily="34" charset="0"/>
            </a:endParaRPr>
          </a:p>
        </p:txBody>
      </p:sp>
      <p:sp>
        <p:nvSpPr>
          <p:cNvPr id="69636" name="AutoShape 8"/>
          <p:cNvSpPr>
            <a:spLocks/>
          </p:cNvSpPr>
          <p:nvPr/>
        </p:nvSpPr>
        <p:spPr bwMode="auto">
          <a:xfrm>
            <a:off x="381000" y="222250"/>
            <a:ext cx="8534400"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endParaRPr lang="en-US" sz="2400" b="1">
              <a:solidFill>
                <a:srgbClr val="FFFFFF"/>
              </a:solidFill>
              <a:latin typeface="Calibri" pitchFamily="34" charset="0"/>
              <a:sym typeface="Helvetica Neue"/>
            </a:endParaRPr>
          </a:p>
          <a:p>
            <a:pPr marL="101600">
              <a:lnSpc>
                <a:spcPct val="80000"/>
              </a:lnSpc>
              <a:spcBef>
                <a:spcPts val="850"/>
              </a:spcBef>
            </a:pPr>
            <a:r>
              <a:rPr lang="en-US" b="1">
                <a:solidFill>
                  <a:srgbClr val="FFFFFF"/>
                </a:solidFill>
                <a:sym typeface="Helvetica Neue"/>
              </a:rPr>
              <a:t>				PROGRAMME 4 HIGHLIGHTS: RESEARCH DEVELOPMENT 				AND SUPPORT  </a:t>
            </a:r>
            <a:endParaRPr lang="en-US"/>
          </a:p>
          <a:p>
            <a:pPr marL="101600">
              <a:lnSpc>
                <a:spcPct val="80000"/>
              </a:lnSpc>
              <a:spcBef>
                <a:spcPts val="850"/>
              </a:spcBef>
            </a:pPr>
            <a:endParaRPr lang="en-US" sz="2400">
              <a:latin typeface="Gill Sans MT" pitchFamily="34" charset="0"/>
            </a:endParaRPr>
          </a:p>
        </p:txBody>
      </p:sp>
      <p:sp>
        <p:nvSpPr>
          <p:cNvPr id="6" name="Date Placeholder 5"/>
          <p:cNvSpPr>
            <a:spLocks noGrp="1"/>
          </p:cNvSpPr>
          <p:nvPr>
            <p:ph type="dt" sz="quarter" idx="10"/>
          </p:nvPr>
        </p:nvSpPr>
        <p:spPr/>
        <p:txBody>
          <a:bodyPr/>
          <a:lstStyle/>
          <a:p>
            <a:pPr>
              <a:defRPr/>
            </a:pPr>
            <a:fld id="{F00CC71E-3296-4249-B67A-BD25B59D1985}" type="datetime1">
              <a:rPr lang="en-US"/>
              <a:pPr>
                <a:defRPr/>
              </a:pPr>
              <a:t>11/3/2015</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Content Placeholder 2"/>
          <p:cNvSpPr>
            <a:spLocks noGrp="1"/>
          </p:cNvSpPr>
          <p:nvPr>
            <p:ph idx="1"/>
          </p:nvPr>
        </p:nvSpPr>
        <p:spPr>
          <a:xfrm>
            <a:off x="381000" y="1295400"/>
            <a:ext cx="8077200" cy="5060950"/>
          </a:xfrm>
        </p:spPr>
        <p:txBody>
          <a:bodyPr/>
          <a:lstStyle/>
          <a:p>
            <a:pPr algn="just" eaLnBrk="1" hangingPunct="1"/>
            <a:r>
              <a:rPr lang="en-US" sz="1800" b="1" smtClean="0">
                <a:latin typeface="Arial" pitchFamily="34" charset="0"/>
                <a:cs typeface="Arial" pitchFamily="34" charset="0"/>
              </a:rPr>
              <a:t>Strengthening H</a:t>
            </a:r>
            <a:r>
              <a:rPr lang="en-ZA" sz="1800" b="1" smtClean="0">
                <a:latin typeface="Arial" pitchFamily="34" charset="0"/>
                <a:cs typeface="Arial" pitchFamily="34" charset="0"/>
              </a:rPr>
              <a:t>uman Capital Development  and Science Promotion</a:t>
            </a:r>
            <a:endParaRPr lang="en-ZA" sz="1800" smtClean="0">
              <a:latin typeface="Arial" pitchFamily="34" charset="0"/>
              <a:cs typeface="Arial" pitchFamily="34" charset="0"/>
            </a:endParaRPr>
          </a:p>
          <a:p>
            <a:pPr lvl="1" algn="just">
              <a:buFont typeface="Wingdings" pitchFamily="2" charset="2"/>
              <a:buChar char="ü"/>
            </a:pPr>
            <a:r>
              <a:rPr lang="en-ZA" sz="1800" smtClean="0">
                <a:latin typeface="Arial" pitchFamily="34" charset="0"/>
                <a:cs typeface="Arial" pitchFamily="34" charset="0"/>
              </a:rPr>
              <a:t>The number of students funded through the NRF increased to 11 335 in the 2014/15 financial year.</a:t>
            </a:r>
          </a:p>
          <a:p>
            <a:pPr lvl="1" algn="just">
              <a:buFont typeface="Wingdings" pitchFamily="2" charset="2"/>
              <a:buChar char="ü"/>
            </a:pPr>
            <a:r>
              <a:rPr lang="en-ZA" sz="1800" smtClean="0">
                <a:latin typeface="Arial" pitchFamily="34" charset="0"/>
                <a:cs typeface="Arial" pitchFamily="34" charset="0"/>
              </a:rPr>
              <a:t>This represents an increase of 1 564 from the previous financial year.  </a:t>
            </a:r>
          </a:p>
          <a:p>
            <a:pPr lvl="1" algn="just">
              <a:buFont typeface="Wingdings" pitchFamily="2" charset="2"/>
              <a:buChar char="ü"/>
            </a:pPr>
            <a:r>
              <a:rPr lang="en-ZA" sz="1800" smtClean="0">
                <a:latin typeface="Arial" pitchFamily="34" charset="0"/>
                <a:cs typeface="Arial" pitchFamily="34" charset="0"/>
              </a:rPr>
              <a:t>The percentages of funded black and women students were 62% and 53%, respectively.  </a:t>
            </a:r>
          </a:p>
          <a:p>
            <a:pPr lvl="1" algn="just">
              <a:buFont typeface="Wingdings" pitchFamily="2" charset="2"/>
              <a:buChar char="ü"/>
            </a:pPr>
            <a:r>
              <a:rPr lang="en-ZA" sz="1800" smtClean="0">
                <a:latin typeface="Arial" pitchFamily="34" charset="0"/>
                <a:cs typeface="Arial" pitchFamily="34" charset="0"/>
              </a:rPr>
              <a:t>Plans to disburse a new injection of R300m per annum towards increasing bursary values and the number of students awarded bursaries were completed during the reporting period.</a:t>
            </a:r>
          </a:p>
          <a:p>
            <a:pPr algn="just" eaLnBrk="1" hangingPunct="1">
              <a:buFont typeface="Arial" pitchFamily="34" charset="0"/>
              <a:buNone/>
            </a:pPr>
            <a:endParaRPr lang="en-GB" sz="1600" smtClean="0">
              <a:latin typeface="Arial" pitchFamily="34" charset="0"/>
              <a:cs typeface="Arial" pitchFamily="34" charset="0"/>
            </a:endParaRPr>
          </a:p>
        </p:txBody>
      </p:sp>
      <p:sp>
        <p:nvSpPr>
          <p:cNvPr id="7065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4ECA42-BD1A-4DED-B1B1-AD12E82FE632}" type="slidenum">
              <a:rPr lang="en-US" smtClean="0">
                <a:latin typeface="Gill Sans MT" pitchFamily="34" charset="0"/>
                <a:cs typeface="Arial" pitchFamily="34" charset="0"/>
              </a:rPr>
              <a:pPr fontAlgn="base">
                <a:spcBef>
                  <a:spcPct val="0"/>
                </a:spcBef>
                <a:spcAft>
                  <a:spcPct val="0"/>
                </a:spcAft>
              </a:pPr>
              <a:t>61</a:t>
            </a:fld>
            <a:endParaRPr lang="en-US" smtClean="0">
              <a:latin typeface="Gill Sans MT" pitchFamily="34" charset="0"/>
              <a:cs typeface="Arial" pitchFamily="34" charset="0"/>
            </a:endParaRPr>
          </a:p>
        </p:txBody>
      </p:sp>
      <p:sp>
        <p:nvSpPr>
          <p:cNvPr id="70660" name="AutoShape 8"/>
          <p:cNvSpPr>
            <a:spLocks/>
          </p:cNvSpPr>
          <p:nvPr/>
        </p:nvSpPr>
        <p:spPr bwMode="auto">
          <a:xfrm>
            <a:off x="381000" y="222250"/>
            <a:ext cx="8534400"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endParaRPr lang="en-US" sz="2400" b="1">
              <a:solidFill>
                <a:srgbClr val="FFFFFF"/>
              </a:solidFill>
              <a:latin typeface="Calibri" pitchFamily="34" charset="0"/>
              <a:sym typeface="Helvetica Neue"/>
            </a:endParaRPr>
          </a:p>
          <a:p>
            <a:pPr marL="101600">
              <a:lnSpc>
                <a:spcPct val="80000"/>
              </a:lnSpc>
              <a:spcBef>
                <a:spcPts val="850"/>
              </a:spcBef>
            </a:pPr>
            <a:r>
              <a:rPr lang="en-US" b="1">
                <a:solidFill>
                  <a:srgbClr val="FFFFFF"/>
                </a:solidFill>
                <a:sym typeface="Helvetica Neue"/>
              </a:rPr>
              <a:t>			  PROGRAMME 4 HIGHLIGHTS: RESEARCH DEVELOPMENT AND 			  SUPPORT  </a:t>
            </a:r>
            <a:endParaRPr lang="en-US"/>
          </a:p>
          <a:p>
            <a:pPr marL="101600">
              <a:lnSpc>
                <a:spcPct val="80000"/>
              </a:lnSpc>
              <a:spcBef>
                <a:spcPts val="850"/>
              </a:spcBef>
            </a:pPr>
            <a:endParaRPr lang="en-US" sz="2400">
              <a:latin typeface="Gill Sans MT" pitchFamily="34" charset="0"/>
            </a:endParaRPr>
          </a:p>
        </p:txBody>
      </p:sp>
      <p:sp>
        <p:nvSpPr>
          <p:cNvPr id="6" name="Date Placeholder 5"/>
          <p:cNvSpPr>
            <a:spLocks noGrp="1"/>
          </p:cNvSpPr>
          <p:nvPr>
            <p:ph type="dt" sz="quarter" idx="10"/>
          </p:nvPr>
        </p:nvSpPr>
        <p:spPr/>
        <p:txBody>
          <a:bodyPr/>
          <a:lstStyle/>
          <a:p>
            <a:pPr>
              <a:defRPr/>
            </a:pPr>
            <a:fld id="{F00CC71E-3296-4249-B67A-BD25B59D1985}" type="datetime1">
              <a:rPr lang="en-US"/>
              <a:pPr>
                <a:defRPr/>
              </a:pPr>
              <a:t>11/3/2015</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Content Placeholder 2"/>
          <p:cNvSpPr>
            <a:spLocks noGrp="1"/>
          </p:cNvSpPr>
          <p:nvPr>
            <p:ph idx="1"/>
          </p:nvPr>
        </p:nvSpPr>
        <p:spPr>
          <a:xfrm>
            <a:off x="457200" y="1295400"/>
            <a:ext cx="8077200" cy="4876800"/>
          </a:xfrm>
        </p:spPr>
        <p:txBody>
          <a:bodyPr/>
          <a:lstStyle/>
          <a:p>
            <a:pPr algn="just"/>
            <a:r>
              <a:rPr lang="en-ZA" sz="1800" b="1" smtClean="0">
                <a:latin typeface="Arial" pitchFamily="34" charset="0"/>
                <a:cs typeface="Arial" pitchFamily="34" charset="0"/>
              </a:rPr>
              <a:t>Stimulation of the development of astronomical sciences</a:t>
            </a:r>
            <a:endParaRPr lang="en-ZA" sz="1800" smtClean="0">
              <a:latin typeface="Arial" pitchFamily="34" charset="0"/>
              <a:cs typeface="Arial" pitchFamily="34" charset="0"/>
            </a:endParaRPr>
          </a:p>
          <a:p>
            <a:pPr lvl="1" algn="just">
              <a:buFont typeface="Wingdings" pitchFamily="2" charset="2"/>
              <a:buChar char="ü"/>
            </a:pPr>
            <a:r>
              <a:rPr lang="en-ZA" sz="1800" smtClean="0">
                <a:latin typeface="Arial" pitchFamily="34" charset="0"/>
                <a:cs typeface="Arial" pitchFamily="34" charset="0"/>
              </a:rPr>
              <a:t>The first four MeerKAT dishes with the sub-reflectors were installed at the Karoo site. </a:t>
            </a:r>
          </a:p>
          <a:p>
            <a:pPr lvl="1" algn="just">
              <a:buFont typeface="Wingdings" pitchFamily="2" charset="2"/>
              <a:buChar char="ü"/>
            </a:pPr>
            <a:r>
              <a:rPr lang="en-ZA" sz="1800" smtClean="0">
                <a:latin typeface="Arial" pitchFamily="34" charset="0"/>
                <a:cs typeface="Arial" pitchFamily="34" charset="0"/>
              </a:rPr>
              <a:t>The Minister hosted a successful 2nd SKA African Partner Countries Ministerial Meeting in Pretoria on 25 March 2015, which resulted in the SKA/AVN Readiness Strategy approved for implementation of the Big Data Africa Programme, with a focus on astronomy.</a:t>
            </a:r>
          </a:p>
          <a:p>
            <a:pPr lvl="1">
              <a:buFont typeface="Wingdings" pitchFamily="2" charset="2"/>
              <a:buChar char="ü"/>
            </a:pPr>
            <a:r>
              <a:rPr lang="en-ZA" sz="1800" smtClean="0">
                <a:latin typeface="Arial" pitchFamily="34" charset="0"/>
                <a:cs typeface="Arial" pitchFamily="34" charset="0"/>
              </a:rPr>
              <a:t>The National Multi-Wavelength Astronomy Strategy, a culmination of the Astronomy Desk and the DST’s work, was approved by the DST Exco during the period under review. </a:t>
            </a:r>
          </a:p>
          <a:p>
            <a:pPr lvl="1">
              <a:buFont typeface="Wingdings" pitchFamily="2" charset="2"/>
              <a:buChar char="ü"/>
            </a:pPr>
            <a:r>
              <a:rPr lang="en-ZA" sz="1800" smtClean="0">
                <a:latin typeface="Arial" pitchFamily="34" charset="0"/>
                <a:cs typeface="Arial" pitchFamily="34" charset="0"/>
              </a:rPr>
              <a:t>In terms of strategic partnerships, astronomy-specific bilateral relations have been forged with the Netherlands, India, China, the United Kingdom and the United States of America. </a:t>
            </a:r>
            <a:endParaRPr lang="en-GB" sz="1800" smtClean="0">
              <a:latin typeface="Arial" pitchFamily="34" charset="0"/>
              <a:cs typeface="Arial" pitchFamily="34" charset="0"/>
            </a:endParaRPr>
          </a:p>
          <a:p>
            <a:pPr algn="just">
              <a:buFont typeface="Wingdings" pitchFamily="2" charset="2"/>
              <a:buChar char="q"/>
            </a:pPr>
            <a:endParaRPr lang="en-ZA" sz="1800" smtClean="0">
              <a:latin typeface="Arial" pitchFamily="34" charset="0"/>
              <a:cs typeface="Arial" pitchFamily="34" charset="0"/>
            </a:endParaRPr>
          </a:p>
          <a:p>
            <a:pPr algn="just">
              <a:buFont typeface="Wingdings" pitchFamily="2" charset="2"/>
              <a:buChar char="q"/>
            </a:pPr>
            <a:endParaRPr lang="en-GB" sz="1800" smtClean="0">
              <a:latin typeface="Arial" pitchFamily="34" charset="0"/>
              <a:cs typeface="Arial" pitchFamily="34" charset="0"/>
            </a:endParaRPr>
          </a:p>
          <a:p>
            <a:pPr algn="just">
              <a:buFont typeface="Wingdings" pitchFamily="2" charset="2"/>
              <a:buChar char="q"/>
            </a:pPr>
            <a:endParaRPr lang="en-GB" sz="1800" smtClean="0">
              <a:latin typeface="Arial" pitchFamily="34" charset="0"/>
              <a:cs typeface="Arial" pitchFamily="34" charset="0"/>
            </a:endParaRPr>
          </a:p>
          <a:p>
            <a:pPr>
              <a:buFont typeface="Arial" pitchFamily="34" charset="0"/>
              <a:buNone/>
            </a:pPr>
            <a:endParaRPr lang="en-GB" sz="1800" smtClean="0">
              <a:latin typeface="Arial" pitchFamily="34" charset="0"/>
              <a:cs typeface="Arial" pitchFamily="34" charset="0"/>
            </a:endParaRPr>
          </a:p>
          <a:p>
            <a:pPr>
              <a:buFont typeface="Arial" pitchFamily="34" charset="0"/>
              <a:buNone/>
            </a:pPr>
            <a:endParaRPr lang="en-GB" sz="1800" smtClean="0">
              <a:latin typeface="Arial" pitchFamily="34" charset="0"/>
              <a:cs typeface="Arial" pitchFamily="34" charset="0"/>
            </a:endParaRPr>
          </a:p>
          <a:p>
            <a:pPr>
              <a:buFont typeface="Wingdings" pitchFamily="2" charset="2"/>
              <a:buChar char="q"/>
            </a:pPr>
            <a:endParaRPr lang="en-ZA" sz="1800" smtClean="0">
              <a:latin typeface="Arial" pitchFamily="34" charset="0"/>
              <a:cs typeface="Arial" pitchFamily="34" charset="0"/>
            </a:endParaRPr>
          </a:p>
        </p:txBody>
      </p:sp>
      <p:sp>
        <p:nvSpPr>
          <p:cNvPr id="71683"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AD3736-D838-47B1-B0AA-C4F82A0AC2D1}" type="slidenum">
              <a:rPr lang="en-US" smtClean="0">
                <a:latin typeface="Gill Sans MT" pitchFamily="34" charset="0"/>
                <a:cs typeface="Arial" pitchFamily="34" charset="0"/>
              </a:rPr>
              <a:pPr fontAlgn="base">
                <a:spcBef>
                  <a:spcPct val="0"/>
                </a:spcBef>
                <a:spcAft>
                  <a:spcPct val="0"/>
                </a:spcAft>
              </a:pPr>
              <a:t>62</a:t>
            </a:fld>
            <a:endParaRPr lang="en-US" smtClean="0">
              <a:latin typeface="Gill Sans MT" pitchFamily="34" charset="0"/>
              <a:cs typeface="Arial" pitchFamily="34" charset="0"/>
            </a:endParaRPr>
          </a:p>
        </p:txBody>
      </p:sp>
      <p:sp>
        <p:nvSpPr>
          <p:cNvPr id="71684" name="AutoShape 8"/>
          <p:cNvSpPr>
            <a:spLocks/>
          </p:cNvSpPr>
          <p:nvPr/>
        </p:nvSpPr>
        <p:spPr bwMode="auto">
          <a:xfrm>
            <a:off x="457200" y="222250"/>
            <a:ext cx="8534400"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endParaRPr lang="en-US" sz="2400" b="1">
              <a:solidFill>
                <a:srgbClr val="FFFFFF"/>
              </a:solidFill>
              <a:latin typeface="Calibri" pitchFamily="34" charset="0"/>
              <a:sym typeface="Helvetica Neue"/>
            </a:endParaRPr>
          </a:p>
          <a:p>
            <a:pPr marL="101600">
              <a:lnSpc>
                <a:spcPct val="80000"/>
              </a:lnSpc>
              <a:spcBef>
                <a:spcPts val="850"/>
              </a:spcBef>
            </a:pPr>
            <a:r>
              <a:rPr lang="en-US" b="1">
                <a:solidFill>
                  <a:srgbClr val="FFFFFF"/>
                </a:solidFill>
                <a:sym typeface="Helvetica Neue"/>
              </a:rPr>
              <a:t>			 PROGRAMME 4 HIGHLIGHTS: RESEARCH DEVELOPMENT AND   			 SUPPORT  </a:t>
            </a:r>
            <a:endParaRPr lang="en-US"/>
          </a:p>
          <a:p>
            <a:pPr marL="101600">
              <a:lnSpc>
                <a:spcPct val="80000"/>
              </a:lnSpc>
              <a:spcBef>
                <a:spcPts val="850"/>
              </a:spcBef>
            </a:pPr>
            <a:endParaRPr lang="en-US" sz="2400">
              <a:latin typeface="Gill Sans MT" pitchFamily="34" charset="0"/>
            </a:endParaRPr>
          </a:p>
        </p:txBody>
      </p:sp>
      <p:sp>
        <p:nvSpPr>
          <p:cNvPr id="6" name="Date Placeholder 5"/>
          <p:cNvSpPr>
            <a:spLocks noGrp="1"/>
          </p:cNvSpPr>
          <p:nvPr>
            <p:ph type="dt" sz="quarter" idx="10"/>
          </p:nvPr>
        </p:nvSpPr>
        <p:spPr/>
        <p:txBody>
          <a:bodyPr/>
          <a:lstStyle/>
          <a:p>
            <a:pPr>
              <a:defRPr/>
            </a:pPr>
            <a:fld id="{22C8C1C0-877F-4B39-B91C-5512FE3C740B}" type="datetime1">
              <a:rPr lang="en-US"/>
              <a:pPr>
                <a:defRPr/>
              </a:pPr>
              <a:t>11/3/2015</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1117600"/>
          <a:ext cx="8763000" cy="4445313"/>
        </p:xfrm>
        <a:graphic>
          <a:graphicData uri="http://schemas.openxmlformats.org/drawingml/2006/table">
            <a:tbl>
              <a:tblPr firstRow="1" bandRow="1">
                <a:tableStyleId>{5C22544A-7EE6-4342-B048-85BDC9FD1C3A}</a:tableStyleId>
              </a:tblPr>
              <a:tblGrid>
                <a:gridCol w="2057400"/>
                <a:gridCol w="2362200"/>
                <a:gridCol w="2819400"/>
                <a:gridCol w="1524000"/>
              </a:tblGrid>
              <a:tr h="40449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pitchFamily="34" charset="0"/>
                          <a:cs typeface="Arial" pitchFamily="34" charset="0"/>
                        </a:rPr>
                        <a:t>Annual  Target</a:t>
                      </a:r>
                      <a:endParaRPr lang="en-GB" sz="1200" dirty="0">
                        <a:latin typeface="Arial" pitchFamily="34" charset="0"/>
                        <a:cs typeface="Arial"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pitchFamily="34" charset="0"/>
                          <a:cs typeface="Arial" pitchFamily="34" charset="0"/>
                        </a:rPr>
                        <a:t>Actual Achievement </a:t>
                      </a:r>
                      <a:endParaRPr lang="en-GB" sz="1200" dirty="0">
                        <a:latin typeface="Arial" pitchFamily="34" charset="0"/>
                        <a:cs typeface="Arial"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Reasons</a:t>
                      </a:r>
                      <a:r>
                        <a:rPr lang="en-US" sz="1200" baseline="0" dirty="0" smtClean="0">
                          <a:latin typeface="Arial" pitchFamily="34" charset="0"/>
                          <a:cs typeface="Arial" pitchFamily="34" charset="0"/>
                        </a:rPr>
                        <a:t> for Deviation</a:t>
                      </a:r>
                      <a:endParaRPr lang="en-GB" sz="1200" dirty="0" smtClean="0">
                        <a:latin typeface="Arial" pitchFamily="34" charset="0"/>
                        <a:cs typeface="Arial" pitchFamily="34" charset="0"/>
                      </a:endParaRPr>
                    </a:p>
                  </a:txBody>
                  <a:tcPr/>
                </a:tc>
                <a:tc>
                  <a:txBody>
                    <a:bodyPr/>
                    <a:lstStyle/>
                    <a:p>
                      <a:r>
                        <a:rPr lang="en-ZA" sz="1500" dirty="0" smtClean="0">
                          <a:latin typeface="Gill Sans MT"/>
                          <a:cs typeface="Gill Sans MT"/>
                        </a:rPr>
                        <a:t>Status</a:t>
                      </a:r>
                      <a:r>
                        <a:rPr lang="en-ZA" sz="1500" baseline="0" dirty="0" smtClean="0">
                          <a:latin typeface="Gill Sans MT"/>
                          <a:cs typeface="Gill Sans MT"/>
                        </a:rPr>
                        <a:t> </a:t>
                      </a:r>
                      <a:endParaRPr lang="en-GB" sz="1500" dirty="0">
                        <a:latin typeface="Gill Sans MT"/>
                        <a:cs typeface="Gill Sans MT"/>
                      </a:endParaRPr>
                    </a:p>
                  </a:txBody>
                  <a:tcPr/>
                </a:tc>
              </a:tr>
              <a:tr h="1147765">
                <a:tc>
                  <a:txBody>
                    <a:bodyPr/>
                    <a:lstStyle/>
                    <a:p>
                      <a:pPr marL="0" marR="0" algn="l">
                        <a:lnSpc>
                          <a:spcPct val="100000"/>
                        </a:lnSpc>
                        <a:spcBef>
                          <a:spcPts val="0"/>
                        </a:spcBef>
                        <a:spcAft>
                          <a:spcPts val="0"/>
                        </a:spcAft>
                      </a:pPr>
                      <a:r>
                        <a:rPr lang="en-ZA" sz="1200" dirty="0">
                          <a:latin typeface="Arial" pitchFamily="34" charset="0"/>
                          <a:ea typeface="Calibri"/>
                          <a:cs typeface="Arial" pitchFamily="34" charset="0"/>
                        </a:rPr>
                        <a:t>1 000 graduates and students placed in DST-funded work preparation programmes in science, engineering and technology institutions.</a:t>
                      </a:r>
                      <a:endParaRPr lang="en-GB" sz="1200" dirty="0">
                        <a:latin typeface="Arial" pitchFamily="34" charset="0"/>
                        <a:ea typeface="Calibri"/>
                        <a:cs typeface="Arial" pitchFamily="34" charset="0"/>
                      </a:endParaRPr>
                    </a:p>
                  </a:txBody>
                  <a:tcPr marL="68580" marR="68580" marT="0" marB="0"/>
                </a:tc>
                <a:tc>
                  <a:txBody>
                    <a:bodyPr/>
                    <a:lstStyle/>
                    <a:p>
                      <a:pPr marL="0" marR="0" algn="l">
                        <a:lnSpc>
                          <a:spcPct val="100000"/>
                        </a:lnSpc>
                        <a:spcBef>
                          <a:spcPts val="0"/>
                        </a:spcBef>
                        <a:spcAft>
                          <a:spcPts val="0"/>
                        </a:spcAft>
                      </a:pPr>
                      <a:r>
                        <a:rPr lang="en-GB" sz="1200" dirty="0" smtClean="0">
                          <a:latin typeface="Arial" pitchFamily="34" charset="0"/>
                          <a:ea typeface="Times New Roman"/>
                          <a:cs typeface="Arial" pitchFamily="34" charset="0"/>
                        </a:rPr>
                        <a:t>1 021</a:t>
                      </a:r>
                      <a:r>
                        <a:rPr lang="en-ZA" sz="1200" dirty="0" smtClean="0">
                          <a:latin typeface="Arial" pitchFamily="34" charset="0"/>
                          <a:ea typeface="Calibri"/>
                          <a:cs typeface="Arial" pitchFamily="34" charset="0"/>
                        </a:rPr>
                        <a:t> graduates and students placed in DST-funded work preparation programmes in science, engineering and technology institutions.</a:t>
                      </a:r>
                      <a:endParaRPr lang="en-GB" sz="1200" dirty="0">
                        <a:latin typeface="Arial" pitchFamily="34" charset="0"/>
                        <a:ea typeface="Times New Roman"/>
                        <a:cs typeface="Arial" pitchFamily="34" charset="0"/>
                      </a:endParaRPr>
                    </a:p>
                  </a:txBody>
                  <a:tcPr marL="68580" marR="68580" marT="0" marB="0"/>
                </a:tc>
                <a:tc>
                  <a:txBody>
                    <a:bodyPr/>
                    <a:lstStyle/>
                    <a:p>
                      <a:pPr marL="0" marR="0" algn="l">
                        <a:lnSpc>
                          <a:spcPct val="100000"/>
                        </a:lnSpc>
                        <a:spcBef>
                          <a:spcPts val="0"/>
                        </a:spcBef>
                        <a:spcAft>
                          <a:spcPts val="0"/>
                        </a:spcAft>
                      </a:pPr>
                      <a:r>
                        <a:rPr lang="en-ZA" sz="1200" kern="1200" dirty="0" smtClean="0">
                          <a:solidFill>
                            <a:schemeClr val="dk1"/>
                          </a:solidFill>
                          <a:latin typeface="Arial" pitchFamily="34" charset="0"/>
                          <a:ea typeface="+mn-ea"/>
                          <a:cs typeface="Arial" pitchFamily="34" charset="0"/>
                        </a:rPr>
                        <a:t>The value of the individual internships depends on the qualification levels of the individual interns, and the number of awards made at the different levels is thus dependent on the distribution of the qualification levels across the pool of interns.</a:t>
                      </a:r>
                      <a:endParaRPr lang="en-GB" sz="1200" dirty="0">
                        <a:latin typeface="Arial" pitchFamily="34" charset="0"/>
                        <a:ea typeface="Times New Roman"/>
                        <a:cs typeface="Arial" pitchFamily="34" charset="0"/>
                      </a:endParaRPr>
                    </a:p>
                  </a:txBody>
                  <a:tcPr marL="68580" marR="68580" marT="0" marB="0"/>
                </a:tc>
                <a:tc>
                  <a:txBody>
                    <a:bodyPr/>
                    <a:lstStyle/>
                    <a:p>
                      <a:pPr algn="l">
                        <a:lnSpc>
                          <a:spcPct val="100000"/>
                        </a:lnSpc>
                      </a:pPr>
                      <a:r>
                        <a:rPr lang="en-US" sz="1200" b="1" dirty="0" smtClean="0">
                          <a:latin typeface="Arial" pitchFamily="34" charset="0"/>
                          <a:cs typeface="Arial" pitchFamily="34" charset="0"/>
                        </a:rPr>
                        <a:t>Achieved</a:t>
                      </a:r>
                      <a:endParaRPr lang="en-GB" sz="1200" b="1" dirty="0">
                        <a:latin typeface="Arial" pitchFamily="34" charset="0"/>
                        <a:cs typeface="Arial" pitchFamily="34" charset="0"/>
                      </a:endParaRPr>
                    </a:p>
                  </a:txBody>
                  <a:tcPr>
                    <a:solidFill>
                      <a:srgbClr val="00B0F0"/>
                    </a:solidFill>
                  </a:tcPr>
                </a:tc>
              </a:tr>
              <a:tr h="906141">
                <a:tc>
                  <a:txBody>
                    <a:bodyPr/>
                    <a:lstStyle/>
                    <a:p>
                      <a:pPr marL="0" marR="0" algn="l">
                        <a:lnSpc>
                          <a:spcPct val="100000"/>
                        </a:lnSpc>
                        <a:spcBef>
                          <a:spcPts val="0"/>
                        </a:spcBef>
                        <a:spcAft>
                          <a:spcPts val="0"/>
                        </a:spcAft>
                      </a:pPr>
                      <a:r>
                        <a:rPr lang="en-ZA" sz="1200" dirty="0" smtClean="0">
                          <a:latin typeface="Arial"/>
                          <a:ea typeface="Calibri"/>
                          <a:cs typeface="Times New Roman"/>
                        </a:rPr>
                        <a:t>60 </a:t>
                      </a:r>
                      <a:r>
                        <a:rPr lang="en-ZA" sz="1200" dirty="0">
                          <a:latin typeface="Arial"/>
                          <a:ea typeface="Calibri"/>
                          <a:cs typeface="Times New Roman"/>
                        </a:rPr>
                        <a:t>research infrastructure grants awarded as per award </a:t>
                      </a:r>
                      <a:r>
                        <a:rPr lang="en-ZA" sz="1200" dirty="0" smtClean="0">
                          <a:latin typeface="Arial"/>
                          <a:ea typeface="Calibri"/>
                          <a:cs typeface="Times New Roman"/>
                        </a:rPr>
                        <a:t>letters by </a:t>
                      </a:r>
                      <a:r>
                        <a:rPr lang="en-ZA" sz="1200" dirty="0">
                          <a:latin typeface="Arial"/>
                          <a:ea typeface="Calibri"/>
                          <a:cs typeface="Times New Roman"/>
                        </a:rPr>
                        <a:t>31 March 2015.</a:t>
                      </a:r>
                      <a:endParaRPr lang="en-GB" sz="1200" dirty="0">
                        <a:latin typeface="Calibri"/>
                        <a:ea typeface="Calibri"/>
                        <a:cs typeface="Times New Roman"/>
                      </a:endParaRPr>
                    </a:p>
                  </a:txBody>
                  <a:tcPr marL="68580" marR="68580" marT="0" marB="0"/>
                </a:tc>
                <a:tc>
                  <a:txBody>
                    <a:bodyPr/>
                    <a:lstStyle/>
                    <a:p>
                      <a:r>
                        <a:rPr lang="en-ZA" sz="1200" dirty="0">
                          <a:solidFill>
                            <a:schemeClr val="tx1"/>
                          </a:solidFill>
                          <a:latin typeface="Arial"/>
                          <a:ea typeface="Calibri"/>
                          <a:cs typeface="Times New Roman"/>
                        </a:rPr>
                        <a:t>69 grants have been awarded in </a:t>
                      </a:r>
                      <a:r>
                        <a:rPr lang="en-ZA" sz="1200" dirty="0" smtClean="0">
                          <a:solidFill>
                            <a:schemeClr val="tx1"/>
                          </a:solidFill>
                          <a:latin typeface="Arial"/>
                          <a:ea typeface="Calibri"/>
                          <a:cs typeface="Times New Roman"/>
                        </a:rPr>
                        <a:t>the four </a:t>
                      </a:r>
                      <a:r>
                        <a:rPr lang="en-ZA" sz="1200" dirty="0">
                          <a:solidFill>
                            <a:schemeClr val="tx1"/>
                          </a:solidFill>
                          <a:latin typeface="Arial"/>
                          <a:ea typeface="Calibri"/>
                          <a:cs typeface="Times New Roman"/>
                        </a:rPr>
                        <a:t>categories of research </a:t>
                      </a:r>
                      <a:r>
                        <a:rPr lang="en-ZA" sz="1200" dirty="0" smtClean="0">
                          <a:solidFill>
                            <a:schemeClr val="tx1"/>
                          </a:solidFill>
                          <a:latin typeface="Arial"/>
                          <a:ea typeface="Calibri"/>
                          <a:cs typeface="Times New Roman"/>
                        </a:rPr>
                        <a:t>infrastructure</a:t>
                      </a:r>
                      <a:r>
                        <a:rPr lang="en-ZA" sz="1200" baseline="0" dirty="0" smtClean="0">
                          <a:solidFill>
                            <a:schemeClr val="tx1"/>
                          </a:solidFill>
                          <a:latin typeface="Arial"/>
                          <a:ea typeface="Calibri"/>
                          <a:cs typeface="Times New Roman"/>
                        </a:rPr>
                        <a:t>:</a:t>
                      </a:r>
                      <a:endParaRPr lang="en-GB" sz="1200" kern="1200" dirty="0" smtClean="0">
                        <a:solidFill>
                          <a:schemeClr val="dk1"/>
                        </a:solidFill>
                        <a:latin typeface="Arial" pitchFamily="34" charset="0"/>
                        <a:ea typeface="+mn-ea"/>
                        <a:cs typeface="Arial" pitchFamily="34" charset="0"/>
                      </a:endParaRPr>
                    </a:p>
                    <a:p>
                      <a:pPr>
                        <a:buFont typeface="Wingdings" pitchFamily="2" charset="2"/>
                        <a:buChar char="§"/>
                      </a:pPr>
                      <a:r>
                        <a:rPr lang="en-GB" sz="1200" kern="1200" dirty="0" smtClean="0">
                          <a:solidFill>
                            <a:schemeClr val="dk1"/>
                          </a:solidFill>
                          <a:latin typeface="Arial" pitchFamily="34" charset="0"/>
                          <a:ea typeface="+mn-ea"/>
                          <a:cs typeface="Arial" pitchFamily="34" charset="0"/>
                        </a:rPr>
                        <a:t>   Specialised facilities;</a:t>
                      </a:r>
                    </a:p>
                    <a:p>
                      <a:pPr>
                        <a:buFont typeface="Wingdings" pitchFamily="2" charset="2"/>
                        <a:buChar char="§"/>
                      </a:pPr>
                      <a:r>
                        <a:rPr lang="en-GB" sz="1200" kern="1200" baseline="0" dirty="0" smtClean="0">
                          <a:solidFill>
                            <a:schemeClr val="dk1"/>
                          </a:solidFill>
                          <a:latin typeface="Arial" pitchFamily="34" charset="0"/>
                          <a:ea typeface="+mn-ea"/>
                          <a:cs typeface="Arial" pitchFamily="34" charset="0"/>
                        </a:rPr>
                        <a:t>   G</a:t>
                      </a:r>
                      <a:r>
                        <a:rPr lang="en-GB" sz="1200" kern="1200" dirty="0" smtClean="0">
                          <a:solidFill>
                            <a:schemeClr val="dk1"/>
                          </a:solidFill>
                          <a:latin typeface="Arial" pitchFamily="34" charset="0"/>
                          <a:ea typeface="+mn-ea"/>
                          <a:cs typeface="Arial" pitchFamily="34" charset="0"/>
                        </a:rPr>
                        <a:t>lobal infrastructure;</a:t>
                      </a:r>
                    </a:p>
                    <a:p>
                      <a:pPr marL="171450" indent="-171450">
                        <a:buFont typeface="Wingdings" pitchFamily="2" charset="2"/>
                        <a:buChar char="§"/>
                      </a:pPr>
                      <a:r>
                        <a:rPr lang="en-GB" sz="1200" kern="1200" dirty="0" smtClean="0">
                          <a:solidFill>
                            <a:schemeClr val="dk1"/>
                          </a:solidFill>
                          <a:latin typeface="Arial" pitchFamily="34" charset="0"/>
                          <a:ea typeface="+mn-ea"/>
                          <a:cs typeface="Arial" pitchFamily="34" charset="0"/>
                        </a:rPr>
                        <a:t> Scientific equipment; and</a:t>
                      </a:r>
                    </a:p>
                    <a:p>
                      <a:pPr marL="171450" indent="-171450">
                        <a:buFont typeface="Wingdings" pitchFamily="2" charset="2"/>
                        <a:buChar char="§"/>
                      </a:pPr>
                      <a:r>
                        <a:rPr lang="en-GB" sz="1200" kern="1200" dirty="0" smtClean="0">
                          <a:solidFill>
                            <a:schemeClr val="dk1"/>
                          </a:solidFill>
                          <a:latin typeface="Arial" pitchFamily="34" charset="0"/>
                          <a:ea typeface="+mn-ea"/>
                          <a:cs typeface="Arial" pitchFamily="34" charset="0"/>
                        </a:rPr>
                        <a:t> High-end  and Cyber      infrastructure.</a:t>
                      </a:r>
                    </a:p>
                    <a:p>
                      <a:pPr marL="0" marR="0" algn="l">
                        <a:lnSpc>
                          <a:spcPct val="100000"/>
                        </a:lnSpc>
                        <a:spcBef>
                          <a:spcPts val="0"/>
                        </a:spcBef>
                        <a:spcAft>
                          <a:spcPts val="1000"/>
                        </a:spcAft>
                      </a:pPr>
                      <a:endParaRPr lang="en-GB" sz="1200" dirty="0">
                        <a:solidFill>
                          <a:schemeClr val="tx1"/>
                        </a:solidFill>
                        <a:latin typeface="Calibri"/>
                        <a:ea typeface="Calibri"/>
                        <a:cs typeface="Times New Roman"/>
                      </a:endParaRPr>
                    </a:p>
                  </a:txBody>
                  <a:tcPr marL="68580" marR="68580" marT="0" marB="0"/>
                </a:tc>
                <a:tc>
                  <a:txBody>
                    <a:bodyPr/>
                    <a:lstStyle/>
                    <a:p>
                      <a:pPr lvl="0" algn="l">
                        <a:lnSpc>
                          <a:spcPct val="100000"/>
                        </a:lnSpc>
                      </a:pPr>
                      <a:r>
                        <a:rPr lang="en-ZA" sz="1200" kern="1200" dirty="0" smtClean="0">
                          <a:solidFill>
                            <a:schemeClr val="dk1"/>
                          </a:solidFill>
                          <a:latin typeface="Arial" pitchFamily="34" charset="0"/>
                          <a:ea typeface="+mn-ea"/>
                          <a:cs typeface="Arial" pitchFamily="34" charset="0"/>
                        </a:rPr>
                        <a:t>Because the individual grants awarded were smaller than anticipated, the overall allocation could be spread across a larger number of proposals, hence leading to the positive deviation.</a:t>
                      </a:r>
                      <a:endParaRPr lang="en-GB" sz="1200" kern="1200" dirty="0" smtClean="0">
                        <a:solidFill>
                          <a:schemeClr val="dk1"/>
                        </a:solidFill>
                        <a:latin typeface="Arial" pitchFamily="34" charset="0"/>
                        <a:ea typeface="+mn-ea"/>
                        <a:cs typeface="Arial" pitchFamily="34" charset="0"/>
                      </a:endParaRPr>
                    </a:p>
                  </a:txBody>
                  <a:tcPr marL="68580" marR="68580" marT="0" marB="0"/>
                </a:tc>
                <a:tc>
                  <a:txBody>
                    <a:bodyPr/>
                    <a:lstStyle/>
                    <a:p>
                      <a:pPr algn="l">
                        <a:lnSpc>
                          <a:spcPct val="100000"/>
                        </a:lnSpc>
                      </a:pPr>
                      <a:r>
                        <a:rPr lang="en-US" sz="1200" b="1" dirty="0" smtClean="0">
                          <a:latin typeface="Arial" pitchFamily="34" charset="0"/>
                          <a:cs typeface="Arial" pitchFamily="34" charset="0"/>
                        </a:rPr>
                        <a:t>Achieved</a:t>
                      </a:r>
                      <a:endParaRPr lang="en-GB" sz="1200" b="1" dirty="0">
                        <a:latin typeface="Arial" pitchFamily="34" charset="0"/>
                        <a:cs typeface="Arial" pitchFamily="34" charset="0"/>
                      </a:endParaRPr>
                    </a:p>
                  </a:txBody>
                  <a:tcPr>
                    <a:solidFill>
                      <a:srgbClr val="00B0F0"/>
                    </a:solidFill>
                  </a:tcPr>
                </a:tc>
              </a:tr>
              <a:tr h="1114735">
                <a:tc>
                  <a:txBody>
                    <a:bodyPr/>
                    <a:lstStyle/>
                    <a:p>
                      <a:pPr marL="0" marR="0" algn="l">
                        <a:lnSpc>
                          <a:spcPct val="100000"/>
                        </a:lnSpc>
                        <a:spcBef>
                          <a:spcPts val="0"/>
                        </a:spcBef>
                        <a:spcAft>
                          <a:spcPts val="1000"/>
                        </a:spcAft>
                      </a:pPr>
                      <a:r>
                        <a:rPr lang="en-ZA" sz="1200" dirty="0" smtClean="0">
                          <a:latin typeface="Arial" pitchFamily="34" charset="0"/>
                          <a:ea typeface="Calibri"/>
                          <a:cs typeface="Arial" pitchFamily="34" charset="0"/>
                        </a:rPr>
                        <a:t>2 </a:t>
                      </a:r>
                      <a:r>
                        <a:rPr lang="en-ZA" sz="1200" dirty="0">
                          <a:latin typeface="Arial" pitchFamily="34" charset="0"/>
                          <a:ea typeface="Calibri"/>
                          <a:cs typeface="Arial" pitchFamily="34" charset="0"/>
                        </a:rPr>
                        <a:t>800 Mbps average bandwidth capacity availability per South African National Research Network (SANReN) site by 31 March 2015.</a:t>
                      </a:r>
                      <a:endParaRPr lang="en-GB" sz="1200" dirty="0">
                        <a:latin typeface="Arial" pitchFamily="34" charset="0"/>
                        <a:ea typeface="Calibri"/>
                        <a:cs typeface="Arial" pitchFamily="34" charset="0"/>
                      </a:endParaRPr>
                    </a:p>
                  </a:txBody>
                  <a:tcPr marL="68580" marR="68580" marT="0" marB="0"/>
                </a:tc>
                <a:tc>
                  <a:txBody>
                    <a:bodyPr/>
                    <a:lstStyle/>
                    <a:p>
                      <a:pPr marL="0" marR="0" algn="l">
                        <a:lnSpc>
                          <a:spcPct val="100000"/>
                        </a:lnSpc>
                        <a:spcBef>
                          <a:spcPts val="0"/>
                        </a:spcBef>
                        <a:spcAft>
                          <a:spcPts val="1000"/>
                        </a:spcAft>
                      </a:pPr>
                      <a:r>
                        <a:rPr lang="en-ZA" sz="1200" dirty="0" smtClean="0">
                          <a:latin typeface="Arial" pitchFamily="34" charset="0"/>
                          <a:ea typeface="Calibri"/>
                          <a:cs typeface="Arial" pitchFamily="34" charset="0"/>
                        </a:rPr>
                        <a:t>2 820 </a:t>
                      </a:r>
                      <a:r>
                        <a:rPr lang="en-ZA" sz="1200" dirty="0">
                          <a:latin typeface="Arial" pitchFamily="34" charset="0"/>
                          <a:ea typeface="Calibri"/>
                          <a:cs typeface="Arial" pitchFamily="34" charset="0"/>
                        </a:rPr>
                        <a:t>average bandwidth capacity availability per South African National Research Network (SANReN) site.</a:t>
                      </a:r>
                      <a:endParaRPr lang="en-GB" sz="1200" dirty="0">
                        <a:latin typeface="Arial" pitchFamily="34" charset="0"/>
                        <a:ea typeface="Calibri"/>
                        <a:cs typeface="Arial" pitchFamily="34" charset="0"/>
                      </a:endParaRPr>
                    </a:p>
                  </a:txBody>
                  <a:tcPr marL="68580" marR="68580" marT="0" marB="0"/>
                </a:tc>
                <a:tc>
                  <a:txBody>
                    <a:bodyPr/>
                    <a:lstStyle/>
                    <a:p>
                      <a:pPr lvl="0" algn="l">
                        <a:lnSpc>
                          <a:spcPct val="100000"/>
                        </a:lnSpc>
                      </a:pPr>
                      <a:r>
                        <a:rPr lang="en-ZA" sz="1200" kern="1200" dirty="0" smtClean="0">
                          <a:solidFill>
                            <a:schemeClr val="dk1"/>
                          </a:solidFill>
                          <a:latin typeface="Arial" pitchFamily="34" charset="0"/>
                          <a:ea typeface="+mn-ea"/>
                          <a:cs typeface="Arial" pitchFamily="34" charset="0"/>
                        </a:rPr>
                        <a:t>Broadband capacity upgrades at various existing SANReN sites increased the network’s average capacity bandwidth availability per site.</a:t>
                      </a:r>
                      <a:endParaRPr lang="en-GB" sz="1200" kern="1200" dirty="0" smtClean="0">
                        <a:solidFill>
                          <a:schemeClr val="dk1"/>
                        </a:solidFill>
                        <a:latin typeface="Arial" pitchFamily="34" charset="0"/>
                        <a:ea typeface="+mn-ea"/>
                        <a:cs typeface="Arial" pitchFamily="34" charset="0"/>
                      </a:endParaRPr>
                    </a:p>
                  </a:txBody>
                  <a:tcPr marL="68580" marR="68580" marT="0" marB="0"/>
                </a:tc>
                <a:tc>
                  <a:txBody>
                    <a:bodyPr/>
                    <a:lstStyle/>
                    <a:p>
                      <a:pPr algn="l">
                        <a:lnSpc>
                          <a:spcPct val="100000"/>
                        </a:lnSpc>
                      </a:pPr>
                      <a:r>
                        <a:rPr lang="en-US" sz="1200" b="1" dirty="0" smtClean="0">
                          <a:latin typeface="Arial" pitchFamily="34" charset="0"/>
                          <a:cs typeface="Arial" pitchFamily="34" charset="0"/>
                        </a:rPr>
                        <a:t>Achieved</a:t>
                      </a:r>
                      <a:endParaRPr lang="en-GB" sz="1200" b="1" dirty="0">
                        <a:latin typeface="Arial" pitchFamily="34" charset="0"/>
                        <a:cs typeface="Arial" pitchFamily="34" charset="0"/>
                      </a:endParaRPr>
                    </a:p>
                  </a:txBody>
                  <a:tcPr>
                    <a:solidFill>
                      <a:srgbClr val="00B0F0"/>
                    </a:solidFill>
                  </a:tcPr>
                </a:tc>
              </a:tr>
            </a:tbl>
          </a:graphicData>
        </a:graphic>
      </p:graphicFrame>
      <p:sp>
        <p:nvSpPr>
          <p:cNvPr id="72733"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FBDE05-7C6E-42D2-AC21-3E22C0268951}" type="slidenum">
              <a:rPr lang="en-US" smtClean="0">
                <a:latin typeface="Gill Sans MT" pitchFamily="34" charset="0"/>
                <a:cs typeface="Arial" pitchFamily="34" charset="0"/>
              </a:rPr>
              <a:pPr fontAlgn="base">
                <a:spcBef>
                  <a:spcPct val="0"/>
                </a:spcBef>
                <a:spcAft>
                  <a:spcPct val="0"/>
                </a:spcAft>
              </a:pPr>
              <a:t>63</a:t>
            </a:fld>
            <a:endParaRPr lang="en-US" smtClean="0">
              <a:latin typeface="Gill Sans MT" pitchFamily="34" charset="0"/>
              <a:cs typeface="Arial" pitchFamily="34" charset="0"/>
            </a:endParaRPr>
          </a:p>
        </p:txBody>
      </p:sp>
      <p:sp>
        <p:nvSpPr>
          <p:cNvPr id="72734" name="AutoShape 8"/>
          <p:cNvSpPr>
            <a:spLocks/>
          </p:cNvSpPr>
          <p:nvPr/>
        </p:nvSpPr>
        <p:spPr bwMode="auto">
          <a:xfrm>
            <a:off x="228600" y="222250"/>
            <a:ext cx="8686800"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r>
              <a:rPr lang="en-US" sz="1600" b="1">
                <a:solidFill>
                  <a:srgbClr val="FFFFFF"/>
                </a:solidFill>
                <a:sym typeface="Helvetica Neue"/>
              </a:rPr>
              <a:t>				PROGRAMME 4 (RESEARCH  DEVELOPMENT AND SUPPORT)  						ACHIEVEMENTS  </a:t>
            </a:r>
            <a:endParaRPr lang="en-US" sz="1600"/>
          </a:p>
        </p:txBody>
      </p:sp>
      <p:sp>
        <p:nvSpPr>
          <p:cNvPr id="7" name="Date Placeholder 6"/>
          <p:cNvSpPr>
            <a:spLocks noGrp="1"/>
          </p:cNvSpPr>
          <p:nvPr>
            <p:ph type="dt" sz="quarter" idx="10"/>
          </p:nvPr>
        </p:nvSpPr>
        <p:spPr/>
        <p:txBody>
          <a:bodyPr/>
          <a:lstStyle/>
          <a:p>
            <a:pPr>
              <a:defRPr/>
            </a:pPr>
            <a:fld id="{868ED4D6-A574-4161-B7E2-C19A00129000}" type="datetime1">
              <a:rPr lang="en-US"/>
              <a:pPr>
                <a:defRPr/>
              </a:pPr>
              <a:t>11/3/2015</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1136650"/>
          <a:ext cx="8763000" cy="5036179"/>
        </p:xfrm>
        <a:graphic>
          <a:graphicData uri="http://schemas.openxmlformats.org/drawingml/2006/table">
            <a:tbl>
              <a:tblPr firstRow="1" bandRow="1">
                <a:tableStyleId>{5C22544A-7EE6-4342-B048-85BDC9FD1C3A}</a:tableStyleId>
              </a:tblPr>
              <a:tblGrid>
                <a:gridCol w="2057400"/>
                <a:gridCol w="2362200"/>
                <a:gridCol w="2819400"/>
                <a:gridCol w="1524000"/>
              </a:tblGrid>
              <a:tr h="40449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pitchFamily="34" charset="0"/>
                          <a:cs typeface="Arial" pitchFamily="34" charset="0"/>
                        </a:rPr>
                        <a:t>Annual  Target</a:t>
                      </a:r>
                      <a:endParaRPr lang="en-GB" sz="1200" dirty="0">
                        <a:latin typeface="Arial" pitchFamily="34" charset="0"/>
                        <a:cs typeface="Arial"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pitchFamily="34" charset="0"/>
                          <a:cs typeface="Arial" pitchFamily="34" charset="0"/>
                        </a:rPr>
                        <a:t>Actual Achievement </a:t>
                      </a:r>
                      <a:endParaRPr lang="en-GB" sz="1200" dirty="0">
                        <a:latin typeface="Arial" pitchFamily="34" charset="0"/>
                        <a:cs typeface="Arial"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Reasons</a:t>
                      </a:r>
                      <a:r>
                        <a:rPr lang="en-US" sz="1200" baseline="0" dirty="0" smtClean="0">
                          <a:latin typeface="Arial" pitchFamily="34" charset="0"/>
                          <a:cs typeface="Arial" pitchFamily="34" charset="0"/>
                        </a:rPr>
                        <a:t> for Deviation</a:t>
                      </a:r>
                      <a:endParaRPr lang="en-GB" sz="1200" dirty="0" smtClean="0">
                        <a:latin typeface="Arial" pitchFamily="34" charset="0"/>
                        <a:cs typeface="Arial" pitchFamily="34" charset="0"/>
                      </a:endParaRPr>
                    </a:p>
                  </a:txBody>
                  <a:tcPr/>
                </a:tc>
                <a:tc>
                  <a:txBody>
                    <a:bodyPr/>
                    <a:lstStyle/>
                    <a:p>
                      <a:r>
                        <a:rPr lang="en-ZA" sz="1500" dirty="0" smtClean="0">
                          <a:latin typeface="Gill Sans MT"/>
                          <a:cs typeface="Gill Sans MT"/>
                        </a:rPr>
                        <a:t>Status</a:t>
                      </a:r>
                      <a:r>
                        <a:rPr lang="en-ZA" sz="1500" baseline="0" dirty="0" smtClean="0">
                          <a:latin typeface="Gill Sans MT"/>
                          <a:cs typeface="Gill Sans MT"/>
                        </a:rPr>
                        <a:t> </a:t>
                      </a:r>
                      <a:endParaRPr lang="en-GB" sz="1500" dirty="0">
                        <a:latin typeface="Gill Sans MT"/>
                        <a:cs typeface="Gill Sans MT"/>
                      </a:endParaRPr>
                    </a:p>
                  </a:txBody>
                  <a:tcPr/>
                </a:tc>
              </a:tr>
              <a:tr h="1147765">
                <a:tc>
                  <a:txBody>
                    <a:bodyPr/>
                    <a:lstStyle/>
                    <a:p>
                      <a:pPr marL="0" marR="0">
                        <a:lnSpc>
                          <a:spcPct val="100000"/>
                        </a:lnSpc>
                        <a:spcBef>
                          <a:spcPts val="0"/>
                        </a:spcBef>
                        <a:spcAft>
                          <a:spcPts val="0"/>
                        </a:spcAft>
                      </a:pPr>
                      <a:r>
                        <a:rPr lang="en-ZA" sz="1200" dirty="0">
                          <a:latin typeface="Arial"/>
                          <a:ea typeface="Calibri"/>
                          <a:cs typeface="Times New Roman"/>
                        </a:rPr>
                        <a:t>3 876 researchers awarded research grants through NRF-managed programmes as reflected in the NRF project reports by 31 March 2015.</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ZA" sz="1200" dirty="0">
                          <a:latin typeface="Arial"/>
                          <a:ea typeface="Calibri"/>
                          <a:cs typeface="Times New Roman"/>
                        </a:rPr>
                        <a:t>4 064 researchers awarded research grants through NRF-managed programmes as reflected in the NRF reports.</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0"/>
                        </a:spcAft>
                      </a:pPr>
                      <a:r>
                        <a:rPr lang="en-ZA" sz="1200" kern="1200" dirty="0" smtClean="0">
                          <a:solidFill>
                            <a:schemeClr val="dk1"/>
                          </a:solidFill>
                          <a:latin typeface="Arial" pitchFamily="34" charset="0"/>
                          <a:ea typeface="+mn-ea"/>
                          <a:cs typeface="Arial" pitchFamily="34" charset="0"/>
                        </a:rPr>
                        <a:t>Target was exceeded by 5%. It is difficult to project this target accurately given the differing research grant sizes for the researchers, thus leading to some uncertainty (i.e. variability) in the number of grants awarded.</a:t>
                      </a:r>
                      <a:endParaRPr lang="en-GB" sz="1200" dirty="0">
                        <a:latin typeface="Arial" pitchFamily="34" charset="0"/>
                        <a:ea typeface="Times New Roman"/>
                        <a:cs typeface="Arial" pitchFamily="34" charset="0"/>
                      </a:endParaRPr>
                    </a:p>
                  </a:txBody>
                  <a:tcPr marL="68580" marR="68580" marT="0" marB="0"/>
                </a:tc>
                <a:tc>
                  <a:txBody>
                    <a:bodyPr/>
                    <a:lstStyle/>
                    <a:p>
                      <a:pPr algn="l">
                        <a:lnSpc>
                          <a:spcPct val="100000"/>
                        </a:lnSpc>
                      </a:pPr>
                      <a:r>
                        <a:rPr lang="en-US" sz="1200" b="1" dirty="0" smtClean="0">
                          <a:latin typeface="Arial" pitchFamily="34" charset="0"/>
                          <a:cs typeface="Arial" pitchFamily="34" charset="0"/>
                        </a:rPr>
                        <a:t>Achieved</a:t>
                      </a:r>
                      <a:endParaRPr lang="en-GB" sz="1200" b="1" dirty="0">
                        <a:latin typeface="Arial" pitchFamily="34" charset="0"/>
                        <a:cs typeface="Arial" pitchFamily="34" charset="0"/>
                      </a:endParaRPr>
                    </a:p>
                  </a:txBody>
                  <a:tcPr>
                    <a:solidFill>
                      <a:srgbClr val="00B0F0"/>
                    </a:solidFill>
                  </a:tcPr>
                </a:tc>
              </a:tr>
              <a:tr h="906141">
                <a:tc>
                  <a:txBody>
                    <a:bodyPr/>
                    <a:lstStyle/>
                    <a:p>
                      <a:pPr marL="0" marR="0">
                        <a:lnSpc>
                          <a:spcPct val="100000"/>
                        </a:lnSpc>
                        <a:spcBef>
                          <a:spcPts val="0"/>
                        </a:spcBef>
                        <a:spcAft>
                          <a:spcPts val="1000"/>
                        </a:spcAft>
                      </a:pPr>
                      <a:r>
                        <a:rPr lang="en-ZA" sz="1200" dirty="0">
                          <a:latin typeface="Arial"/>
                          <a:ea typeface="Calibri"/>
                          <a:cs typeface="Times New Roman"/>
                        </a:rPr>
                        <a:t>5 700 ISI-accredited research articles published by NRF-funded researchers by 31 March 2015.</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1000"/>
                        </a:spcAft>
                      </a:pPr>
                      <a:r>
                        <a:rPr lang="en-ZA" sz="1200" dirty="0">
                          <a:solidFill>
                            <a:srgbClr val="000000"/>
                          </a:solidFill>
                          <a:latin typeface="Arial"/>
                          <a:ea typeface="Calibri"/>
                          <a:cs typeface="Times New Roman"/>
                        </a:rPr>
                        <a:t>6 470 ISI research articles</a:t>
                      </a:r>
                      <a:r>
                        <a:rPr lang="en-ZA" sz="1200" dirty="0">
                          <a:latin typeface="Arial"/>
                          <a:ea typeface="Calibri"/>
                          <a:cs typeface="Times New Roman"/>
                        </a:rPr>
                        <a:t> published by NRF-funded researchers as reflected in the NRF project reports.</a:t>
                      </a:r>
                      <a:endParaRPr lang="en-GB" sz="1200" dirty="0">
                        <a:latin typeface="Calibri"/>
                        <a:ea typeface="Calibri"/>
                        <a:cs typeface="Times New Roman"/>
                      </a:endParaRPr>
                    </a:p>
                  </a:txBody>
                  <a:tcPr marL="68580" marR="68580" marT="0" marB="0"/>
                </a:tc>
                <a:tc>
                  <a:txBody>
                    <a:bodyPr/>
                    <a:lstStyle/>
                    <a:p>
                      <a:pPr lvl="0">
                        <a:lnSpc>
                          <a:spcPct val="100000"/>
                        </a:lnSpc>
                      </a:pPr>
                      <a:r>
                        <a:rPr lang="en-ZA" sz="1200" kern="1200" dirty="0" smtClean="0">
                          <a:solidFill>
                            <a:schemeClr val="dk1"/>
                          </a:solidFill>
                          <a:latin typeface="Arial" pitchFamily="34" charset="0"/>
                          <a:ea typeface="+mn-ea"/>
                          <a:cs typeface="Arial" pitchFamily="34" charset="0"/>
                        </a:rPr>
                        <a:t>This target is also dependent on some factors that cannot be determined by the NRF and DST.</a:t>
                      </a:r>
                      <a:endParaRPr lang="en-GB" sz="1200" kern="1200" dirty="0" smtClean="0">
                        <a:solidFill>
                          <a:schemeClr val="dk1"/>
                        </a:solidFill>
                        <a:latin typeface="Arial" pitchFamily="34" charset="0"/>
                        <a:ea typeface="+mn-ea"/>
                        <a:cs typeface="Arial" pitchFamily="34" charset="0"/>
                      </a:endParaRPr>
                    </a:p>
                  </a:txBody>
                  <a:tcPr marL="68580" marR="68580" marT="0" marB="0"/>
                </a:tc>
                <a:tc>
                  <a:txBody>
                    <a:bodyPr/>
                    <a:lstStyle/>
                    <a:p>
                      <a:pPr algn="l">
                        <a:lnSpc>
                          <a:spcPct val="100000"/>
                        </a:lnSpc>
                      </a:pPr>
                      <a:r>
                        <a:rPr lang="en-US" sz="1200" b="1" dirty="0" smtClean="0">
                          <a:latin typeface="Arial" pitchFamily="34" charset="0"/>
                          <a:cs typeface="Arial" pitchFamily="34" charset="0"/>
                        </a:rPr>
                        <a:t>Achieved</a:t>
                      </a:r>
                      <a:endParaRPr lang="en-GB" sz="1200" b="1" dirty="0">
                        <a:latin typeface="Arial" pitchFamily="34" charset="0"/>
                        <a:cs typeface="Arial" pitchFamily="34" charset="0"/>
                      </a:endParaRPr>
                    </a:p>
                  </a:txBody>
                  <a:tcPr>
                    <a:solidFill>
                      <a:srgbClr val="00B0F0"/>
                    </a:solidFill>
                  </a:tcPr>
                </a:tc>
              </a:tr>
              <a:tr h="1114735">
                <a:tc>
                  <a:txBody>
                    <a:bodyPr/>
                    <a:lstStyle/>
                    <a:p>
                      <a:pPr marL="0" marR="0">
                        <a:lnSpc>
                          <a:spcPct val="100000"/>
                        </a:lnSpc>
                        <a:spcBef>
                          <a:spcPts val="0"/>
                        </a:spcBef>
                        <a:spcAft>
                          <a:spcPts val="1000"/>
                        </a:spcAft>
                      </a:pPr>
                      <a:r>
                        <a:rPr lang="en-ZA" sz="1200" dirty="0">
                          <a:latin typeface="Arial"/>
                          <a:ea typeface="Calibri"/>
                          <a:cs typeface="Times New Roman"/>
                        </a:rPr>
                        <a:t>One implementation plan for the science, technology, engineering, mathematics and innovation promotion and engagement strategy for the NSI approved by Exco by 31 March 2015.</a:t>
                      </a:r>
                      <a:endParaRPr lang="en-GB" sz="1200" dirty="0">
                        <a:latin typeface="Calibri"/>
                        <a:ea typeface="Calibri"/>
                        <a:cs typeface="Times New Roman"/>
                      </a:endParaRP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dirty="0" smtClean="0">
                          <a:latin typeface="Arial"/>
                          <a:ea typeface="Calibri"/>
                          <a:cs typeface="Times New Roman"/>
                        </a:rPr>
                        <a:t>One implementation plan for the science, technology, engineering, mathematics and innovation promotion and engagement strategy for the NSI approved by Exco by 31 March 2015.</a:t>
                      </a:r>
                      <a:endParaRPr lang="en-GB" sz="1200" dirty="0" smtClean="0">
                        <a:latin typeface="+mn-lt"/>
                        <a:ea typeface="Calibri"/>
                        <a:cs typeface="Times New Roman"/>
                      </a:endParaRPr>
                    </a:p>
                    <a:p>
                      <a:pPr marL="0" marR="0">
                        <a:lnSpc>
                          <a:spcPct val="100000"/>
                        </a:lnSpc>
                        <a:spcBef>
                          <a:spcPts val="0"/>
                        </a:spcBef>
                        <a:spcAft>
                          <a:spcPts val="0"/>
                        </a:spcAft>
                      </a:pPr>
                      <a:endParaRPr lang="en-GB" sz="1200" dirty="0">
                        <a:latin typeface="Calibri"/>
                        <a:ea typeface="Calibri"/>
                        <a:cs typeface="Times New Roman"/>
                      </a:endParaRPr>
                    </a:p>
                  </a:txBody>
                  <a:tcPr marL="68580" marR="68580" marT="0" marB="0"/>
                </a:tc>
                <a:tc>
                  <a:txBody>
                    <a:bodyPr/>
                    <a:lstStyle/>
                    <a:p>
                      <a:pPr lvl="0">
                        <a:lnSpc>
                          <a:spcPct val="100000"/>
                        </a:lnSpc>
                      </a:pPr>
                      <a:r>
                        <a:rPr lang="en-US" sz="1200" kern="1200" dirty="0" smtClean="0">
                          <a:solidFill>
                            <a:schemeClr val="dk1"/>
                          </a:solidFill>
                          <a:latin typeface="Arial" pitchFamily="34" charset="0"/>
                          <a:ea typeface="+mn-ea"/>
                          <a:cs typeface="Arial" pitchFamily="34" charset="0"/>
                        </a:rPr>
                        <a:t>No</a:t>
                      </a:r>
                      <a:r>
                        <a:rPr lang="en-US" sz="1200" kern="1200" baseline="0" dirty="0" smtClean="0">
                          <a:solidFill>
                            <a:schemeClr val="dk1"/>
                          </a:solidFill>
                          <a:latin typeface="Arial" pitchFamily="34" charset="0"/>
                          <a:ea typeface="+mn-ea"/>
                          <a:cs typeface="Arial" pitchFamily="34" charset="0"/>
                        </a:rPr>
                        <a:t> deviation.</a:t>
                      </a:r>
                      <a:endParaRPr lang="en-GB" sz="1200" kern="1200" dirty="0" smtClean="0">
                        <a:solidFill>
                          <a:schemeClr val="dk1"/>
                        </a:solidFill>
                        <a:latin typeface="Arial" pitchFamily="34" charset="0"/>
                        <a:ea typeface="+mn-ea"/>
                        <a:cs typeface="Arial" pitchFamily="34" charset="0"/>
                      </a:endParaRP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Achieved</a:t>
                      </a:r>
                      <a:endParaRPr lang="en-GB" sz="1200" b="1" dirty="0" smtClean="0">
                        <a:latin typeface="Arial" pitchFamily="34" charset="0"/>
                        <a:cs typeface="Arial" pitchFamily="34" charset="0"/>
                      </a:endParaRPr>
                    </a:p>
                    <a:p>
                      <a:pPr algn="l">
                        <a:lnSpc>
                          <a:spcPct val="100000"/>
                        </a:lnSpc>
                      </a:pPr>
                      <a:endParaRPr lang="en-GB" sz="1200" b="1" dirty="0">
                        <a:latin typeface="Arial" pitchFamily="34" charset="0"/>
                        <a:cs typeface="Arial" pitchFamily="34" charset="0"/>
                      </a:endParaRPr>
                    </a:p>
                  </a:txBody>
                  <a:tcPr>
                    <a:solidFill>
                      <a:srgbClr val="00B0F0"/>
                    </a:solidFill>
                  </a:tcPr>
                </a:tc>
              </a:tr>
              <a:tr h="1114735">
                <a:tc>
                  <a:txBody>
                    <a:bodyPr/>
                    <a:lstStyle/>
                    <a:p>
                      <a:pPr marL="0" marR="0" algn="l">
                        <a:lnSpc>
                          <a:spcPct val="100000"/>
                        </a:lnSpc>
                        <a:spcBef>
                          <a:spcPts val="0"/>
                        </a:spcBef>
                        <a:spcAft>
                          <a:spcPts val="0"/>
                        </a:spcAft>
                      </a:pPr>
                      <a:r>
                        <a:rPr lang="en-ZA" sz="1200" dirty="0">
                          <a:latin typeface="Arial"/>
                          <a:ea typeface="Calibri"/>
                          <a:cs typeface="Times New Roman"/>
                        </a:rPr>
                        <a:t>One Marine and Antarctic Research Strategy approved by </a:t>
                      </a:r>
                      <a:r>
                        <a:rPr lang="en-ZA" sz="1200" dirty="0" smtClean="0">
                          <a:latin typeface="Arial"/>
                          <a:ea typeface="Calibri"/>
                          <a:cs typeface="Times New Roman"/>
                        </a:rPr>
                        <a:t>Exco by </a:t>
                      </a:r>
                      <a:r>
                        <a:rPr lang="en-ZA" sz="1200" dirty="0">
                          <a:latin typeface="Arial"/>
                          <a:ea typeface="Calibri"/>
                          <a:cs typeface="Times New Roman"/>
                        </a:rPr>
                        <a:t>31 March 2015.</a:t>
                      </a:r>
                      <a:endParaRPr lang="en-GB" sz="1200" dirty="0">
                        <a:latin typeface="Calibri"/>
                        <a:ea typeface="Calibri"/>
                        <a:cs typeface="Times New Roman"/>
                      </a:endParaRPr>
                    </a:p>
                  </a:txBody>
                  <a:tcPr marL="68580" marR="68580" marT="0" marB="0"/>
                </a:tc>
                <a:tc>
                  <a:txBody>
                    <a:bodyPr/>
                    <a:lstStyle/>
                    <a:p>
                      <a:pPr marL="0" marR="0" algn="l">
                        <a:lnSpc>
                          <a:spcPct val="100000"/>
                        </a:lnSpc>
                        <a:spcBef>
                          <a:spcPts val="0"/>
                        </a:spcBef>
                        <a:spcAft>
                          <a:spcPts val="0"/>
                        </a:spcAft>
                      </a:pPr>
                      <a:r>
                        <a:rPr lang="en-ZA" sz="1200" dirty="0">
                          <a:latin typeface="Arial"/>
                          <a:ea typeface="Calibri"/>
                          <a:cs typeface="Times New Roman"/>
                        </a:rPr>
                        <a:t>One Marine and Antarctic Research Strategy approved.</a:t>
                      </a:r>
                      <a:endParaRPr lang="en-GB" sz="1200" dirty="0">
                        <a:latin typeface="Calibri"/>
                        <a:ea typeface="Calibri"/>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latin typeface="Arial" pitchFamily="34" charset="0"/>
                          <a:ea typeface="+mn-ea"/>
                          <a:cs typeface="Arial" pitchFamily="34" charset="0"/>
                        </a:rPr>
                        <a:t>No</a:t>
                      </a:r>
                      <a:r>
                        <a:rPr lang="en-US" sz="1200" kern="1200" baseline="0" dirty="0" smtClean="0">
                          <a:solidFill>
                            <a:schemeClr val="dk1"/>
                          </a:solidFill>
                          <a:latin typeface="Arial" pitchFamily="34" charset="0"/>
                          <a:ea typeface="+mn-ea"/>
                          <a:cs typeface="Arial" pitchFamily="34" charset="0"/>
                        </a:rPr>
                        <a:t> deviation. </a:t>
                      </a:r>
                      <a:endParaRPr lang="en-GB" sz="1200" kern="1200" dirty="0" smtClean="0">
                        <a:solidFill>
                          <a:schemeClr val="dk1"/>
                        </a:solidFill>
                        <a:latin typeface="Arial" pitchFamily="34" charset="0"/>
                        <a:ea typeface="+mn-ea"/>
                        <a:cs typeface="Arial" pitchFamily="34" charset="0"/>
                      </a:endParaRPr>
                    </a:p>
                    <a:p>
                      <a:pPr lvl="0" algn="l">
                        <a:lnSpc>
                          <a:spcPct val="100000"/>
                        </a:lnSpc>
                      </a:pPr>
                      <a:endParaRPr lang="en-GB" sz="1200" kern="1200" dirty="0" smtClean="0">
                        <a:solidFill>
                          <a:schemeClr val="dk1"/>
                        </a:solidFill>
                        <a:latin typeface="Arial" pitchFamily="34" charset="0"/>
                        <a:ea typeface="+mn-ea"/>
                        <a:cs typeface="Arial" pitchFamily="34" charset="0"/>
                      </a:endParaRP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Achieved</a:t>
                      </a:r>
                      <a:endParaRPr lang="en-GB" sz="1200" b="1" dirty="0" smtClean="0">
                        <a:latin typeface="Arial" pitchFamily="34" charset="0"/>
                        <a:cs typeface="Arial" pitchFamily="34" charset="0"/>
                      </a:endParaRPr>
                    </a:p>
                    <a:p>
                      <a:pPr algn="l">
                        <a:lnSpc>
                          <a:spcPct val="100000"/>
                        </a:lnSpc>
                      </a:pPr>
                      <a:endParaRPr lang="en-US" sz="1200" b="1" dirty="0" smtClean="0">
                        <a:latin typeface="Arial" pitchFamily="34" charset="0"/>
                        <a:cs typeface="Arial" pitchFamily="34" charset="0"/>
                      </a:endParaRPr>
                    </a:p>
                    <a:p>
                      <a:pPr algn="l">
                        <a:lnSpc>
                          <a:spcPct val="100000"/>
                        </a:lnSpc>
                      </a:pPr>
                      <a:endParaRPr lang="en-GB" sz="1200" b="1" dirty="0">
                        <a:latin typeface="Arial" pitchFamily="34" charset="0"/>
                        <a:cs typeface="Arial" pitchFamily="34" charset="0"/>
                      </a:endParaRPr>
                    </a:p>
                  </a:txBody>
                  <a:tcPr>
                    <a:solidFill>
                      <a:srgbClr val="00B0F0"/>
                    </a:solidFill>
                  </a:tcPr>
                </a:tc>
              </a:tr>
            </a:tbl>
          </a:graphicData>
        </a:graphic>
      </p:graphicFrame>
      <p:sp>
        <p:nvSpPr>
          <p:cNvPr id="73762"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3D8B74-5790-481E-A8E7-18702400F6EA}" type="slidenum">
              <a:rPr lang="en-US" smtClean="0">
                <a:latin typeface="Gill Sans MT" pitchFamily="34" charset="0"/>
                <a:cs typeface="Arial" pitchFamily="34" charset="0"/>
              </a:rPr>
              <a:pPr fontAlgn="base">
                <a:spcBef>
                  <a:spcPct val="0"/>
                </a:spcBef>
                <a:spcAft>
                  <a:spcPct val="0"/>
                </a:spcAft>
              </a:pPr>
              <a:t>64</a:t>
            </a:fld>
            <a:endParaRPr lang="en-US" smtClean="0">
              <a:latin typeface="Gill Sans MT" pitchFamily="34" charset="0"/>
              <a:cs typeface="Arial" pitchFamily="34" charset="0"/>
            </a:endParaRPr>
          </a:p>
        </p:txBody>
      </p:sp>
      <p:sp>
        <p:nvSpPr>
          <p:cNvPr id="73763" name="AutoShape 8"/>
          <p:cNvSpPr>
            <a:spLocks/>
          </p:cNvSpPr>
          <p:nvPr/>
        </p:nvSpPr>
        <p:spPr bwMode="auto">
          <a:xfrm>
            <a:off x="228600" y="222250"/>
            <a:ext cx="8686800"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r>
              <a:rPr lang="en-US" sz="1600" b="1">
                <a:solidFill>
                  <a:srgbClr val="FFFFFF"/>
                </a:solidFill>
                <a:sym typeface="Helvetica Neue"/>
              </a:rPr>
              <a:t>				PROGRAMME 4 (RESEARCH  DEVELOPMENT AND SUPPORT)  						ACHIEVEMENTS  </a:t>
            </a:r>
            <a:endParaRPr lang="en-US" sz="1600"/>
          </a:p>
        </p:txBody>
      </p:sp>
      <p:sp>
        <p:nvSpPr>
          <p:cNvPr id="7" name="Date Placeholder 6"/>
          <p:cNvSpPr>
            <a:spLocks noGrp="1"/>
          </p:cNvSpPr>
          <p:nvPr>
            <p:ph type="dt" sz="quarter" idx="10"/>
          </p:nvPr>
        </p:nvSpPr>
        <p:spPr/>
        <p:txBody>
          <a:bodyPr/>
          <a:lstStyle/>
          <a:p>
            <a:pPr>
              <a:defRPr/>
            </a:pPr>
            <a:fld id="{868ED4D6-A574-4161-B7E2-C19A00129000}" type="datetime1">
              <a:rPr lang="en-US"/>
              <a:pPr>
                <a:defRPr/>
              </a:pPr>
              <a:t>11/3/2015</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Content Placeholder 2"/>
          <p:cNvSpPr>
            <a:spLocks noGrp="1"/>
          </p:cNvSpPr>
          <p:nvPr>
            <p:ph idx="1"/>
          </p:nvPr>
        </p:nvSpPr>
        <p:spPr>
          <a:xfrm>
            <a:off x="304800" y="1295400"/>
            <a:ext cx="8458200" cy="4800600"/>
          </a:xfrm>
        </p:spPr>
        <p:txBody>
          <a:bodyPr/>
          <a:lstStyle/>
          <a:p>
            <a:pPr>
              <a:spcBef>
                <a:spcPts val="0"/>
              </a:spcBef>
              <a:defRPr/>
            </a:pPr>
            <a:r>
              <a:rPr lang="en-ZA" sz="2000" b="1" dirty="0" smtClean="0">
                <a:latin typeface="Arial" pitchFamily="34" charset="0"/>
                <a:cs typeface="Arial" pitchFamily="34" charset="0"/>
              </a:rPr>
              <a:t>Implementation of Sector Innovation and Green Economy</a:t>
            </a:r>
            <a:endParaRPr lang="en-ZA" sz="2000" dirty="0" smtClean="0">
              <a:latin typeface="Arial" pitchFamily="34" charset="0"/>
              <a:cs typeface="Arial" pitchFamily="34" charset="0"/>
            </a:endParaRPr>
          </a:p>
          <a:p>
            <a:pPr lvl="1">
              <a:spcBef>
                <a:spcPts val="0"/>
              </a:spcBef>
              <a:buFont typeface="Wingdings" pitchFamily="2" charset="2"/>
              <a:buChar char="ü"/>
              <a:defRPr/>
            </a:pPr>
            <a:r>
              <a:rPr lang="en-ZA" sz="2000" dirty="0" smtClean="0">
                <a:latin typeface="Arial" pitchFamily="34" charset="0"/>
                <a:cs typeface="Arial" pitchFamily="34" charset="0"/>
              </a:rPr>
              <a:t>During the period under review, the DST Exco approved the National Water Research, Development and Innovation (RDI) Roadmap. The roadmap has two broad focus areas:</a:t>
            </a:r>
          </a:p>
          <a:p>
            <a:pPr>
              <a:spcBef>
                <a:spcPts val="0"/>
              </a:spcBef>
              <a:buFont typeface="Wingdings" pitchFamily="2" charset="2"/>
              <a:buChar char="ü"/>
              <a:defRPr/>
            </a:pPr>
            <a:endParaRPr lang="en-ZA" sz="2000" dirty="0" smtClean="0">
              <a:latin typeface="Arial" pitchFamily="34" charset="0"/>
              <a:cs typeface="Arial" pitchFamily="34" charset="0"/>
            </a:endParaRPr>
          </a:p>
          <a:p>
            <a:pPr>
              <a:spcBef>
                <a:spcPts val="0"/>
              </a:spcBef>
              <a:buFont typeface="Arial" pitchFamily="34" charset="0"/>
              <a:buNone/>
              <a:defRPr/>
            </a:pPr>
            <a:r>
              <a:rPr lang="en-ZA" sz="2000" b="1" dirty="0" smtClean="0">
                <a:latin typeface="Arial" pitchFamily="34" charset="0"/>
                <a:cs typeface="Arial" pitchFamily="34" charset="0"/>
              </a:rPr>
              <a:t>		Water supply</a:t>
            </a:r>
            <a:r>
              <a:rPr lang="en-ZA" sz="2000" dirty="0" smtClean="0">
                <a:latin typeface="Arial" pitchFamily="34" charset="0"/>
                <a:cs typeface="Arial" pitchFamily="34" charset="0"/>
              </a:rPr>
              <a:t>:</a:t>
            </a:r>
            <a:endParaRPr lang="en-GB" sz="2000" dirty="0" smtClean="0">
              <a:latin typeface="Arial" pitchFamily="34" charset="0"/>
              <a:cs typeface="Arial" pitchFamily="34" charset="0"/>
            </a:endParaRPr>
          </a:p>
          <a:p>
            <a:pPr lvl="1">
              <a:spcBef>
                <a:spcPts val="0"/>
              </a:spcBef>
              <a:buFont typeface="Arial" pitchFamily="34" charset="0"/>
              <a:buChar char="•"/>
              <a:defRPr/>
            </a:pPr>
            <a:r>
              <a:rPr lang="en-ZA" sz="2000" dirty="0" smtClean="0">
                <a:solidFill>
                  <a:schemeClr val="tx1"/>
                </a:solidFill>
                <a:latin typeface="Arial" pitchFamily="34" charset="0"/>
                <a:cs typeface="Arial" pitchFamily="34" charset="0"/>
              </a:rPr>
              <a:t>Increase ability to make use of more sources of water, including alternatives;</a:t>
            </a:r>
          </a:p>
          <a:p>
            <a:pPr lvl="1">
              <a:spcBef>
                <a:spcPts val="0"/>
              </a:spcBef>
              <a:buFont typeface="Arial" pitchFamily="34" charset="0"/>
              <a:buChar char="•"/>
              <a:defRPr/>
            </a:pPr>
            <a:r>
              <a:rPr lang="en-ZA" sz="2000" dirty="0" smtClean="0">
                <a:solidFill>
                  <a:schemeClr val="tx1"/>
                </a:solidFill>
                <a:latin typeface="Arial" pitchFamily="34" charset="0"/>
                <a:cs typeface="Arial" pitchFamily="34" charset="0"/>
              </a:rPr>
              <a:t>Improve governance, planning and management of supply and delivery; </a:t>
            </a:r>
            <a:endParaRPr lang="en-GB" sz="2000" dirty="0" smtClean="0">
              <a:solidFill>
                <a:schemeClr val="tx1"/>
              </a:solidFill>
              <a:latin typeface="Arial" pitchFamily="34" charset="0"/>
              <a:cs typeface="Arial" pitchFamily="34" charset="0"/>
            </a:endParaRPr>
          </a:p>
          <a:p>
            <a:pPr lvl="1">
              <a:spcBef>
                <a:spcPts val="0"/>
              </a:spcBef>
              <a:buFont typeface="Arial" pitchFamily="34" charset="0"/>
              <a:buChar char="•"/>
              <a:defRPr/>
            </a:pPr>
            <a:r>
              <a:rPr lang="en-ZA" sz="2000" dirty="0" smtClean="0">
                <a:solidFill>
                  <a:schemeClr val="tx1"/>
                </a:solidFill>
                <a:latin typeface="Arial" pitchFamily="34" charset="0"/>
                <a:cs typeface="Arial" pitchFamily="34" charset="0"/>
              </a:rPr>
              <a:t>Improve adequacy and performance of supply infrastructure; and</a:t>
            </a:r>
            <a:endParaRPr lang="en-GB" sz="2000" dirty="0" smtClean="0">
              <a:solidFill>
                <a:schemeClr val="tx1"/>
              </a:solidFill>
              <a:latin typeface="Arial" pitchFamily="34" charset="0"/>
              <a:cs typeface="Arial" pitchFamily="34" charset="0"/>
            </a:endParaRPr>
          </a:p>
          <a:p>
            <a:pPr lvl="1">
              <a:spcBef>
                <a:spcPts val="0"/>
              </a:spcBef>
              <a:buFont typeface="Arial" pitchFamily="34" charset="0"/>
              <a:buChar char="•"/>
              <a:defRPr/>
            </a:pPr>
            <a:r>
              <a:rPr lang="en-ZA" sz="2000" dirty="0" smtClean="0">
                <a:solidFill>
                  <a:schemeClr val="tx1"/>
                </a:solidFill>
                <a:latin typeface="Arial" pitchFamily="34" charset="0"/>
                <a:cs typeface="Arial" pitchFamily="34" charset="0"/>
              </a:rPr>
              <a:t>Run water as a financially sustainable “business” by improving operational performance.</a:t>
            </a:r>
          </a:p>
          <a:p>
            <a:pPr marL="457200" lvl="1" indent="0">
              <a:spcBef>
                <a:spcPts val="0"/>
              </a:spcBef>
              <a:buFont typeface="Arial" pitchFamily="34" charset="0"/>
              <a:buNone/>
              <a:defRPr/>
            </a:pPr>
            <a:endParaRPr lang="en-GB" sz="2000" dirty="0" smtClean="0">
              <a:solidFill>
                <a:schemeClr val="tx1"/>
              </a:solidFill>
              <a:latin typeface="Arial" pitchFamily="34" charset="0"/>
              <a:cs typeface="Arial" pitchFamily="34" charset="0"/>
            </a:endParaRPr>
          </a:p>
          <a:p>
            <a:pPr>
              <a:spcBef>
                <a:spcPts val="0"/>
              </a:spcBef>
              <a:buFont typeface="Arial" pitchFamily="34" charset="0"/>
              <a:buNone/>
              <a:defRPr/>
            </a:pPr>
            <a:r>
              <a:rPr lang="en-ZA" sz="2000" b="1" dirty="0" smtClean="0">
                <a:latin typeface="Arial" pitchFamily="34" charset="0"/>
                <a:cs typeface="Arial" pitchFamily="34" charset="0"/>
              </a:rPr>
              <a:t>		</a:t>
            </a:r>
            <a:endParaRPr lang="en-GB" sz="2000" dirty="0" smtClean="0">
              <a:latin typeface="Arial" pitchFamily="34" charset="0"/>
              <a:cs typeface="Arial" pitchFamily="34" charset="0"/>
            </a:endParaRPr>
          </a:p>
          <a:p>
            <a:pPr algn="just">
              <a:buFont typeface="Arial" pitchFamily="34" charset="0"/>
              <a:buNone/>
              <a:defRPr/>
            </a:pPr>
            <a:endParaRPr lang="en-GB" sz="1600" dirty="0" smtClean="0">
              <a:latin typeface="Gill Sans MT" pitchFamily="34" charset="0"/>
              <a:cs typeface="Arial" pitchFamily="34" charset="0"/>
            </a:endParaRPr>
          </a:p>
        </p:txBody>
      </p:sp>
      <p:sp>
        <p:nvSpPr>
          <p:cNvPr id="7475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47B330-61F5-4C10-841C-DA8F13F9F9C1}" type="slidenum">
              <a:rPr lang="en-US" smtClean="0">
                <a:latin typeface="Gill Sans MT" pitchFamily="34" charset="0"/>
                <a:cs typeface="Arial" pitchFamily="34" charset="0"/>
              </a:rPr>
              <a:pPr fontAlgn="base">
                <a:spcBef>
                  <a:spcPct val="0"/>
                </a:spcBef>
                <a:spcAft>
                  <a:spcPct val="0"/>
                </a:spcAft>
              </a:pPr>
              <a:t>65</a:t>
            </a:fld>
            <a:endParaRPr lang="en-US" smtClean="0">
              <a:latin typeface="Gill Sans MT" pitchFamily="34" charset="0"/>
              <a:cs typeface="Arial" pitchFamily="34" charset="0"/>
            </a:endParaRPr>
          </a:p>
        </p:txBody>
      </p:sp>
      <p:sp>
        <p:nvSpPr>
          <p:cNvPr id="74756" name="AutoShape 8"/>
          <p:cNvSpPr>
            <a:spLocks/>
          </p:cNvSpPr>
          <p:nvPr/>
        </p:nvSpPr>
        <p:spPr bwMode="auto">
          <a:xfrm>
            <a:off x="152400" y="222250"/>
            <a:ext cx="8839200"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endParaRPr lang="en-US" sz="2800" b="1">
              <a:solidFill>
                <a:srgbClr val="FFFFFF"/>
              </a:solidFill>
              <a:latin typeface="Calibri" pitchFamily="34" charset="0"/>
              <a:sym typeface="Helvetica Neue"/>
            </a:endParaRPr>
          </a:p>
          <a:p>
            <a:pPr marL="101600">
              <a:lnSpc>
                <a:spcPct val="80000"/>
              </a:lnSpc>
              <a:spcBef>
                <a:spcPts val="850"/>
              </a:spcBef>
            </a:pPr>
            <a:r>
              <a:rPr lang="en-US" b="1">
                <a:solidFill>
                  <a:srgbClr val="FFFFFF"/>
                </a:solidFill>
                <a:sym typeface="Helvetica Neue"/>
              </a:rPr>
              <a:t>				PROGRAMME 5 HIGHLIGHTS: SOCIO-ECONOMIC INNOVATION 				PARTNERSHIP</a:t>
            </a:r>
            <a:endParaRPr lang="en-US"/>
          </a:p>
          <a:p>
            <a:pPr marL="101600">
              <a:lnSpc>
                <a:spcPct val="80000"/>
              </a:lnSpc>
              <a:spcBef>
                <a:spcPts val="850"/>
              </a:spcBef>
            </a:pPr>
            <a:endParaRPr lang="en-US" sz="2800" b="1">
              <a:solidFill>
                <a:srgbClr val="FFFFFF"/>
              </a:solidFill>
              <a:latin typeface="Gill Sans MT" pitchFamily="34" charset="0"/>
              <a:sym typeface="Helvetica Neue"/>
            </a:endParaRPr>
          </a:p>
        </p:txBody>
      </p:sp>
      <p:sp>
        <p:nvSpPr>
          <p:cNvPr id="6" name="Date Placeholder 5"/>
          <p:cNvSpPr>
            <a:spLocks noGrp="1"/>
          </p:cNvSpPr>
          <p:nvPr>
            <p:ph type="dt" sz="quarter" idx="10"/>
          </p:nvPr>
        </p:nvSpPr>
        <p:spPr/>
        <p:txBody>
          <a:bodyPr/>
          <a:lstStyle/>
          <a:p>
            <a:pPr>
              <a:defRPr/>
            </a:pPr>
            <a:fld id="{5A6866B2-6A72-4815-93D3-C02DAAA8361B}" type="datetime1">
              <a:rPr lang="en-US"/>
              <a:pPr>
                <a:defRPr/>
              </a:pPr>
              <a:t>11/3/2015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idx="1"/>
          </p:nvPr>
        </p:nvSpPr>
        <p:spPr>
          <a:xfrm>
            <a:off x="304800" y="1143000"/>
            <a:ext cx="8458200" cy="4953000"/>
          </a:xfrm>
        </p:spPr>
        <p:txBody>
          <a:bodyPr/>
          <a:lstStyle/>
          <a:p>
            <a:pPr>
              <a:spcBef>
                <a:spcPts val="0"/>
              </a:spcBef>
              <a:defRPr/>
            </a:pPr>
            <a:r>
              <a:rPr lang="en-ZA" sz="2000" b="1" dirty="0" smtClean="0">
                <a:latin typeface="Arial" pitchFamily="34" charset="0"/>
                <a:cs typeface="Arial" pitchFamily="34" charset="0"/>
              </a:rPr>
              <a:t>Implementation of Sector Innovation and Green Economy</a:t>
            </a:r>
            <a:endParaRPr lang="en-ZA" sz="2000" dirty="0" smtClean="0">
              <a:latin typeface="Arial" pitchFamily="34" charset="0"/>
              <a:cs typeface="Arial" pitchFamily="34" charset="0"/>
            </a:endParaRPr>
          </a:p>
          <a:p>
            <a:pPr lvl="1">
              <a:spcBef>
                <a:spcPts val="0"/>
              </a:spcBef>
              <a:buFont typeface="Wingdings" pitchFamily="2" charset="2"/>
              <a:buChar char="ü"/>
              <a:defRPr/>
            </a:pPr>
            <a:r>
              <a:rPr lang="en-ZA" sz="2000" dirty="0" smtClean="0">
                <a:latin typeface="Arial" pitchFamily="34" charset="0"/>
                <a:cs typeface="Arial" pitchFamily="34" charset="0"/>
              </a:rPr>
              <a:t>During the period under review, the DST Exco approved the National Water Research, Development and Innovation (RDI) Roadmap. The roadmap has two broad focus areas:</a:t>
            </a:r>
          </a:p>
          <a:p>
            <a:pPr>
              <a:spcBef>
                <a:spcPts val="0"/>
              </a:spcBef>
              <a:buFont typeface="Wingdings" pitchFamily="2" charset="2"/>
              <a:buChar char="ü"/>
              <a:defRPr/>
            </a:pPr>
            <a:endParaRPr lang="en-ZA" sz="2000" dirty="0" smtClean="0">
              <a:latin typeface="Arial" pitchFamily="34" charset="0"/>
              <a:cs typeface="Arial" pitchFamily="34" charset="0"/>
            </a:endParaRPr>
          </a:p>
          <a:p>
            <a:pPr>
              <a:spcBef>
                <a:spcPts val="0"/>
              </a:spcBef>
              <a:buFont typeface="Arial" pitchFamily="34" charset="0"/>
              <a:buNone/>
              <a:defRPr/>
            </a:pPr>
            <a:r>
              <a:rPr lang="en-ZA" sz="2000" b="1" dirty="0" smtClean="0">
                <a:latin typeface="Arial" pitchFamily="34" charset="0"/>
                <a:cs typeface="Arial" pitchFamily="34" charset="0"/>
              </a:rPr>
              <a:t>			Water demand:</a:t>
            </a:r>
            <a:endParaRPr lang="en-GB" sz="2000" dirty="0" smtClean="0">
              <a:latin typeface="Arial" pitchFamily="34" charset="0"/>
              <a:cs typeface="Arial" pitchFamily="34" charset="0"/>
            </a:endParaRPr>
          </a:p>
          <a:p>
            <a:pPr lvl="1">
              <a:spcBef>
                <a:spcPts val="0"/>
              </a:spcBef>
              <a:buFont typeface="Arial" pitchFamily="34" charset="0"/>
              <a:buChar char="•"/>
              <a:defRPr/>
            </a:pPr>
            <a:r>
              <a:rPr lang="en-ZA" sz="2000" dirty="0" smtClean="0">
                <a:solidFill>
                  <a:schemeClr val="tx1"/>
                </a:solidFill>
                <a:latin typeface="Arial" pitchFamily="34" charset="0"/>
                <a:cs typeface="Arial" pitchFamily="34" charset="0"/>
              </a:rPr>
              <a:t>Improve governance, planning, and management of demand and use;</a:t>
            </a:r>
            <a:endParaRPr lang="en-GB" sz="2000" dirty="0" smtClean="0">
              <a:solidFill>
                <a:schemeClr val="tx1"/>
              </a:solidFill>
              <a:latin typeface="Arial" pitchFamily="34" charset="0"/>
              <a:cs typeface="Arial" pitchFamily="34" charset="0"/>
            </a:endParaRPr>
          </a:p>
          <a:p>
            <a:pPr lvl="1">
              <a:spcBef>
                <a:spcPts val="0"/>
              </a:spcBef>
              <a:buFont typeface="Arial" pitchFamily="34" charset="0"/>
              <a:buChar char="•"/>
              <a:defRPr/>
            </a:pPr>
            <a:r>
              <a:rPr lang="en-ZA" sz="2000" dirty="0" smtClean="0">
                <a:solidFill>
                  <a:schemeClr val="tx1"/>
                </a:solidFill>
                <a:latin typeface="Arial" pitchFamily="34" charset="0"/>
                <a:cs typeface="Arial" pitchFamily="34" charset="0"/>
              </a:rPr>
              <a:t>Reduce losses and increase efficiency of productive use; and</a:t>
            </a:r>
            <a:endParaRPr lang="en-GB" sz="2000" dirty="0" smtClean="0">
              <a:solidFill>
                <a:schemeClr val="tx1"/>
              </a:solidFill>
              <a:latin typeface="Arial" pitchFamily="34" charset="0"/>
              <a:cs typeface="Arial" pitchFamily="34" charset="0"/>
            </a:endParaRPr>
          </a:p>
          <a:p>
            <a:pPr lvl="1">
              <a:spcBef>
                <a:spcPts val="0"/>
              </a:spcBef>
              <a:buFont typeface="Arial" pitchFamily="34" charset="0"/>
              <a:buChar char="•"/>
              <a:defRPr/>
            </a:pPr>
            <a:r>
              <a:rPr lang="en-ZA" sz="2000" dirty="0" smtClean="0">
                <a:solidFill>
                  <a:schemeClr val="tx1"/>
                </a:solidFill>
                <a:latin typeface="Arial" pitchFamily="34" charset="0"/>
                <a:cs typeface="Arial" pitchFamily="34" charset="0"/>
              </a:rPr>
              <a:t>Improve performance of pricing, monitoring, billing, metering and collection.</a:t>
            </a:r>
          </a:p>
          <a:p>
            <a:pPr marL="457200" lvl="1" indent="0">
              <a:spcBef>
                <a:spcPts val="0"/>
              </a:spcBef>
              <a:buFont typeface="Arial" pitchFamily="34" charset="0"/>
              <a:buNone/>
              <a:defRPr/>
            </a:pPr>
            <a:endParaRPr lang="en-ZA" sz="2000" dirty="0" smtClean="0">
              <a:solidFill>
                <a:schemeClr val="tx1"/>
              </a:solidFill>
              <a:latin typeface="Arial" pitchFamily="34" charset="0"/>
              <a:cs typeface="Arial" pitchFamily="34" charset="0"/>
            </a:endParaRPr>
          </a:p>
          <a:p>
            <a:pPr lvl="1">
              <a:spcBef>
                <a:spcPts val="0"/>
              </a:spcBef>
              <a:buFont typeface="Wingdings" pitchFamily="2" charset="2"/>
              <a:buChar char="ü"/>
              <a:defRPr/>
            </a:pPr>
            <a:r>
              <a:rPr lang="en-ZA" sz="2000" dirty="0" smtClean="0">
                <a:latin typeface="Arial" pitchFamily="34" charset="0"/>
                <a:cs typeface="Arial" pitchFamily="34" charset="0"/>
              </a:rPr>
              <a:t>In February 2015, the DST, in partnership with </a:t>
            </a:r>
            <a:r>
              <a:rPr lang="en-ZA" sz="2000" dirty="0" err="1" smtClean="0">
                <a:latin typeface="Arial" pitchFamily="34" charset="0"/>
                <a:cs typeface="Arial" pitchFamily="34" charset="0"/>
              </a:rPr>
              <a:t>ASSAf</a:t>
            </a:r>
            <a:r>
              <a:rPr lang="en-ZA" sz="2000" dirty="0" smtClean="0">
                <a:latin typeface="Arial" pitchFamily="34" charset="0"/>
                <a:cs typeface="Arial" pitchFamily="34" charset="0"/>
              </a:rPr>
              <a:t>, launched the “State of Green Technologies in South Africa” report which aims to document green technologies currently utilised in South Africa. </a:t>
            </a:r>
          </a:p>
          <a:p>
            <a:pPr lvl="1">
              <a:buFont typeface="Arial" pitchFamily="34" charset="0"/>
              <a:buNone/>
              <a:defRPr/>
            </a:pPr>
            <a:endParaRPr lang="en-GB" sz="1800" dirty="0" smtClean="0">
              <a:solidFill>
                <a:schemeClr val="tx1"/>
              </a:solidFill>
              <a:latin typeface="Arial" pitchFamily="34" charset="0"/>
              <a:cs typeface="Arial" pitchFamily="34" charset="0"/>
            </a:endParaRPr>
          </a:p>
          <a:p>
            <a:pPr algn="just">
              <a:buFont typeface="Arial" pitchFamily="34" charset="0"/>
              <a:buNone/>
              <a:defRPr/>
            </a:pPr>
            <a:endParaRPr lang="en-GB" sz="1600" dirty="0" smtClean="0">
              <a:latin typeface="Gill Sans MT" pitchFamily="34" charset="0"/>
              <a:cs typeface="Arial" pitchFamily="34" charset="0"/>
            </a:endParaRPr>
          </a:p>
        </p:txBody>
      </p:sp>
      <p:sp>
        <p:nvSpPr>
          <p:cNvPr id="7577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7FDC6A-A54D-4B21-B2A2-BF3861283957}" type="slidenum">
              <a:rPr lang="en-US" smtClean="0">
                <a:latin typeface="Gill Sans MT" pitchFamily="34" charset="0"/>
                <a:cs typeface="Arial" pitchFamily="34" charset="0"/>
              </a:rPr>
              <a:pPr fontAlgn="base">
                <a:spcBef>
                  <a:spcPct val="0"/>
                </a:spcBef>
                <a:spcAft>
                  <a:spcPct val="0"/>
                </a:spcAft>
              </a:pPr>
              <a:t>66</a:t>
            </a:fld>
            <a:endParaRPr lang="en-US" smtClean="0">
              <a:latin typeface="Gill Sans MT" pitchFamily="34" charset="0"/>
              <a:cs typeface="Arial" pitchFamily="34" charset="0"/>
            </a:endParaRPr>
          </a:p>
        </p:txBody>
      </p:sp>
      <p:sp>
        <p:nvSpPr>
          <p:cNvPr id="75780" name="AutoShape 8"/>
          <p:cNvSpPr>
            <a:spLocks/>
          </p:cNvSpPr>
          <p:nvPr/>
        </p:nvSpPr>
        <p:spPr bwMode="auto">
          <a:xfrm>
            <a:off x="152400" y="222250"/>
            <a:ext cx="8839200"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endParaRPr lang="en-US" sz="2800" b="1">
              <a:solidFill>
                <a:srgbClr val="FFFFFF"/>
              </a:solidFill>
              <a:latin typeface="Calibri" pitchFamily="34" charset="0"/>
              <a:sym typeface="Helvetica Neue"/>
            </a:endParaRPr>
          </a:p>
          <a:p>
            <a:pPr marL="101600">
              <a:lnSpc>
                <a:spcPct val="80000"/>
              </a:lnSpc>
              <a:spcBef>
                <a:spcPts val="850"/>
              </a:spcBef>
            </a:pPr>
            <a:r>
              <a:rPr lang="en-US" b="1">
                <a:solidFill>
                  <a:srgbClr val="FFFFFF"/>
                </a:solidFill>
                <a:sym typeface="Helvetica Neue"/>
              </a:rPr>
              <a:t>				PROGRAMME 5 HIGHLIGHTS: SOCIO-ECONOMIC INNOVATION 				PARTNERSHIP</a:t>
            </a:r>
            <a:endParaRPr lang="en-US"/>
          </a:p>
          <a:p>
            <a:pPr marL="101600">
              <a:lnSpc>
                <a:spcPct val="80000"/>
              </a:lnSpc>
              <a:spcBef>
                <a:spcPts val="850"/>
              </a:spcBef>
            </a:pPr>
            <a:endParaRPr lang="en-US" sz="2800" b="1">
              <a:solidFill>
                <a:srgbClr val="FFFFFF"/>
              </a:solidFill>
              <a:latin typeface="Gill Sans MT" pitchFamily="34" charset="0"/>
              <a:sym typeface="Helvetica Neue"/>
            </a:endParaRPr>
          </a:p>
        </p:txBody>
      </p:sp>
      <p:sp>
        <p:nvSpPr>
          <p:cNvPr id="6" name="Date Placeholder 5"/>
          <p:cNvSpPr>
            <a:spLocks noGrp="1"/>
          </p:cNvSpPr>
          <p:nvPr>
            <p:ph type="dt" sz="quarter" idx="10"/>
          </p:nvPr>
        </p:nvSpPr>
        <p:spPr/>
        <p:txBody>
          <a:bodyPr/>
          <a:lstStyle/>
          <a:p>
            <a:pPr>
              <a:defRPr/>
            </a:pPr>
            <a:fld id="{5A6866B2-6A72-4815-93D3-C02DAAA8361B}" type="datetime1">
              <a:rPr lang="en-US"/>
              <a:pPr>
                <a:defRPr/>
              </a:pPr>
              <a:t>11/3/2015</a:t>
            </a:fld>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Content Placeholder 2"/>
          <p:cNvSpPr>
            <a:spLocks noGrp="1"/>
          </p:cNvSpPr>
          <p:nvPr>
            <p:ph idx="1"/>
          </p:nvPr>
        </p:nvSpPr>
        <p:spPr>
          <a:xfrm>
            <a:off x="304800" y="1295400"/>
            <a:ext cx="8382000" cy="4800600"/>
          </a:xfrm>
        </p:spPr>
        <p:txBody>
          <a:bodyPr/>
          <a:lstStyle/>
          <a:p>
            <a:pPr>
              <a:defRPr/>
            </a:pPr>
            <a:r>
              <a:rPr lang="en-ZA" sz="1800" b="1" dirty="0" smtClean="0">
                <a:latin typeface="Arial" pitchFamily="34" charset="0"/>
                <a:cs typeface="Arial" pitchFamily="34" charset="0"/>
              </a:rPr>
              <a:t>Promotion  of  Innovation for Inclusive Development</a:t>
            </a:r>
          </a:p>
          <a:p>
            <a:pPr marL="0" indent="0">
              <a:buFont typeface="Arial" pitchFamily="34" charset="0"/>
              <a:buNone/>
              <a:defRPr/>
            </a:pPr>
            <a:endParaRPr lang="en-ZA" sz="1800" dirty="0" smtClean="0">
              <a:latin typeface="Arial" pitchFamily="34" charset="0"/>
              <a:cs typeface="Arial" pitchFamily="34" charset="0"/>
            </a:endParaRPr>
          </a:p>
          <a:p>
            <a:pPr lvl="1">
              <a:buFont typeface="Wingdings" pitchFamily="2" charset="2"/>
              <a:buChar char="ü"/>
              <a:defRPr/>
            </a:pPr>
            <a:r>
              <a:rPr lang="en-ZA" sz="1800" b="1" dirty="0" smtClean="0">
                <a:latin typeface="Arial" pitchFamily="34" charset="0"/>
                <a:cs typeface="Arial" pitchFamily="34" charset="0"/>
              </a:rPr>
              <a:t>The </a:t>
            </a:r>
            <a:r>
              <a:rPr lang="en-ZA" sz="1800" b="1" dirty="0" err="1" smtClean="0">
                <a:latin typeface="Arial" pitchFamily="34" charset="0"/>
                <a:cs typeface="Arial" pitchFamily="34" charset="0"/>
              </a:rPr>
              <a:t>Nkowankowa</a:t>
            </a:r>
            <a:r>
              <a:rPr lang="en-ZA" sz="1800" b="1" dirty="0" smtClean="0">
                <a:latin typeface="Arial" pitchFamily="34" charset="0"/>
                <a:cs typeface="Arial" pitchFamily="34" charset="0"/>
              </a:rPr>
              <a:t> Demonstration Centre project has now been registered as a Pty Ltd under the name </a:t>
            </a:r>
            <a:r>
              <a:rPr lang="en-ZA" sz="1800" b="1" dirty="0" err="1" smtClean="0">
                <a:latin typeface="Arial" pitchFamily="34" charset="0"/>
                <a:cs typeface="Arial" pitchFamily="34" charset="0"/>
              </a:rPr>
              <a:t>Wolkberg</a:t>
            </a:r>
            <a:r>
              <a:rPr lang="en-ZA" sz="1800" b="1" dirty="0" smtClean="0">
                <a:latin typeface="Arial" pitchFamily="34" charset="0"/>
                <a:cs typeface="Arial" pitchFamily="34" charset="0"/>
              </a:rPr>
              <a:t> Fruit Processors (WFP). </a:t>
            </a:r>
            <a:endParaRPr lang="en-ZA" sz="1800" dirty="0" smtClean="0">
              <a:latin typeface="Arial" pitchFamily="34" charset="0"/>
              <a:cs typeface="Arial" pitchFamily="34" charset="0"/>
            </a:endParaRPr>
          </a:p>
          <a:p>
            <a:pPr lvl="2">
              <a:buFont typeface="Wingdings" pitchFamily="2" charset="2"/>
              <a:buChar char="ü"/>
              <a:defRPr/>
            </a:pPr>
            <a:r>
              <a:rPr lang="en-ZA" sz="1800" dirty="0" smtClean="0">
                <a:latin typeface="Arial" pitchFamily="34" charset="0"/>
                <a:cs typeface="Arial" pitchFamily="34" charset="0"/>
              </a:rPr>
              <a:t>This project is now advancing towards becoming a financially sustainable entity and it has increased production by 300%, thus tripling the economic benefit accruing to farmers, households and employees in the Greater Tzaneen local economy.</a:t>
            </a:r>
          </a:p>
          <a:p>
            <a:pPr marL="914400" lvl="2" indent="0">
              <a:buFont typeface="Arial" pitchFamily="34" charset="0"/>
              <a:buNone/>
              <a:defRPr/>
            </a:pPr>
            <a:endParaRPr lang="en-ZA" sz="1800" dirty="0" smtClean="0">
              <a:latin typeface="Arial" pitchFamily="34" charset="0"/>
              <a:cs typeface="Arial" pitchFamily="34" charset="0"/>
            </a:endParaRPr>
          </a:p>
          <a:p>
            <a:pPr lvl="1">
              <a:buFont typeface="Wingdings" pitchFamily="2" charset="2"/>
              <a:buChar char="ü"/>
              <a:defRPr/>
            </a:pPr>
            <a:r>
              <a:rPr lang="en-ZA" sz="1800" b="1" dirty="0" smtClean="0">
                <a:latin typeface="Arial" pitchFamily="34" charset="0"/>
                <a:cs typeface="Arial" pitchFamily="34" charset="0"/>
              </a:rPr>
              <a:t>The Rose Geranium Essential Oil portfolio has been successfully transferred to the South African Essential Oil Business Incubator for management.</a:t>
            </a:r>
            <a:endParaRPr lang="en-ZA" sz="1800" dirty="0" smtClean="0">
              <a:latin typeface="Arial" pitchFamily="34" charset="0"/>
              <a:cs typeface="Arial" pitchFamily="34" charset="0"/>
            </a:endParaRPr>
          </a:p>
          <a:p>
            <a:pPr lvl="2">
              <a:buFont typeface="Wingdings" pitchFamily="2" charset="2"/>
              <a:buChar char="ü"/>
              <a:defRPr/>
            </a:pPr>
            <a:r>
              <a:rPr lang="en-ZA" sz="1800" dirty="0" smtClean="0">
                <a:latin typeface="Arial" pitchFamily="34" charset="0"/>
                <a:cs typeface="Arial" pitchFamily="34" charset="0"/>
              </a:rPr>
              <a:t>The process resulted in the strengthening and consolidation of government's efforts to build an inclusive essential oils industry and increased the project's contribution to local economic development. </a:t>
            </a:r>
            <a:endParaRPr lang="en-GB" sz="1800" dirty="0" smtClean="0">
              <a:latin typeface="Arial" pitchFamily="34" charset="0"/>
              <a:cs typeface="Arial" pitchFamily="34" charset="0"/>
            </a:endParaRPr>
          </a:p>
          <a:p>
            <a:pPr algn="just">
              <a:buFont typeface="Wingdings" pitchFamily="2" charset="2"/>
              <a:buChar char="q"/>
              <a:defRPr/>
            </a:pPr>
            <a:endParaRPr lang="en-GB" sz="1800" dirty="0" smtClean="0">
              <a:latin typeface="Gill Sans MT" pitchFamily="34" charset="0"/>
              <a:cs typeface="Arial" pitchFamily="34" charset="0"/>
            </a:endParaRPr>
          </a:p>
        </p:txBody>
      </p:sp>
      <p:sp>
        <p:nvSpPr>
          <p:cNvPr id="76803"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685AFD-65E6-48E2-976F-1593A122C4F5}" type="slidenum">
              <a:rPr lang="en-US" smtClean="0">
                <a:latin typeface="Gill Sans MT" pitchFamily="34" charset="0"/>
                <a:cs typeface="Arial" pitchFamily="34" charset="0"/>
              </a:rPr>
              <a:pPr fontAlgn="base">
                <a:spcBef>
                  <a:spcPct val="0"/>
                </a:spcBef>
                <a:spcAft>
                  <a:spcPct val="0"/>
                </a:spcAft>
              </a:pPr>
              <a:t>67</a:t>
            </a:fld>
            <a:endParaRPr lang="en-US" smtClean="0">
              <a:latin typeface="Gill Sans MT" pitchFamily="34" charset="0"/>
              <a:cs typeface="Arial" pitchFamily="34" charset="0"/>
            </a:endParaRPr>
          </a:p>
        </p:txBody>
      </p:sp>
      <p:sp>
        <p:nvSpPr>
          <p:cNvPr id="76804" name="AutoShape 8"/>
          <p:cNvSpPr>
            <a:spLocks/>
          </p:cNvSpPr>
          <p:nvPr/>
        </p:nvSpPr>
        <p:spPr bwMode="auto">
          <a:xfrm>
            <a:off x="152400" y="222250"/>
            <a:ext cx="8839200"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endParaRPr lang="en-US" sz="2800" b="1">
              <a:solidFill>
                <a:srgbClr val="FFFFFF"/>
              </a:solidFill>
              <a:latin typeface="Calibri" pitchFamily="34" charset="0"/>
              <a:sym typeface="Helvetica Neue"/>
            </a:endParaRPr>
          </a:p>
          <a:p>
            <a:pPr marL="101600">
              <a:lnSpc>
                <a:spcPct val="80000"/>
              </a:lnSpc>
              <a:spcBef>
                <a:spcPts val="850"/>
              </a:spcBef>
            </a:pPr>
            <a:r>
              <a:rPr lang="en-US" b="1">
                <a:solidFill>
                  <a:srgbClr val="FFFFFF"/>
                </a:solidFill>
                <a:sym typeface="Helvetica Neue"/>
              </a:rPr>
              <a:t>				PROGRAMME 5 HIGHLIGHTS: SOCIO-ECONOMIC INNOVATION 				PARTNERSHIP</a:t>
            </a:r>
            <a:endParaRPr lang="en-US"/>
          </a:p>
          <a:p>
            <a:pPr marL="101600">
              <a:lnSpc>
                <a:spcPct val="80000"/>
              </a:lnSpc>
              <a:spcBef>
                <a:spcPts val="850"/>
              </a:spcBef>
            </a:pPr>
            <a:endParaRPr lang="en-US" sz="2800" b="1">
              <a:solidFill>
                <a:srgbClr val="FFFFFF"/>
              </a:solidFill>
              <a:latin typeface="Gill Sans MT" pitchFamily="34" charset="0"/>
              <a:sym typeface="Helvetica Neue"/>
            </a:endParaRPr>
          </a:p>
        </p:txBody>
      </p:sp>
      <p:sp>
        <p:nvSpPr>
          <p:cNvPr id="6" name="Date Placeholder 5"/>
          <p:cNvSpPr>
            <a:spLocks noGrp="1"/>
          </p:cNvSpPr>
          <p:nvPr>
            <p:ph type="dt" sz="quarter" idx="10"/>
          </p:nvPr>
        </p:nvSpPr>
        <p:spPr/>
        <p:txBody>
          <a:bodyPr/>
          <a:lstStyle/>
          <a:p>
            <a:pPr>
              <a:defRPr/>
            </a:pPr>
            <a:fld id="{5A6866B2-6A72-4815-93D3-C02DAAA8361B}" type="datetime1">
              <a:rPr lang="en-US"/>
              <a:pPr>
                <a:defRPr/>
              </a:pPr>
              <a:t>11/3/2015</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1143000"/>
          <a:ext cx="8839201" cy="4876800"/>
        </p:xfrm>
        <a:graphic>
          <a:graphicData uri="http://schemas.openxmlformats.org/drawingml/2006/table">
            <a:tbl>
              <a:tblPr firstRow="1" bandRow="1">
                <a:tableStyleId>{5C22544A-7EE6-4342-B048-85BDC9FD1C3A}</a:tableStyleId>
              </a:tblPr>
              <a:tblGrid>
                <a:gridCol w="2743202"/>
                <a:gridCol w="2743200"/>
                <a:gridCol w="2293548"/>
                <a:gridCol w="1059251"/>
              </a:tblGrid>
              <a:tr h="52311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pitchFamily="34" charset="0"/>
                          <a:cs typeface="Arial" pitchFamily="34" charset="0"/>
                        </a:rPr>
                        <a:t>Annual Target</a:t>
                      </a:r>
                      <a:endParaRPr lang="en-GB" sz="1200" dirty="0">
                        <a:latin typeface="Arial" pitchFamily="34" charset="0"/>
                        <a:cs typeface="Arial"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pitchFamily="34" charset="0"/>
                          <a:cs typeface="Arial" pitchFamily="34" charset="0"/>
                        </a:rPr>
                        <a:t>Actual Achievement </a:t>
                      </a:r>
                      <a:endParaRPr lang="en-GB" sz="1200" dirty="0">
                        <a:latin typeface="Arial" pitchFamily="34" charset="0"/>
                        <a:cs typeface="Arial"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Reasons</a:t>
                      </a:r>
                      <a:r>
                        <a:rPr lang="en-US" sz="1200" baseline="0" dirty="0" smtClean="0">
                          <a:latin typeface="Arial" pitchFamily="34" charset="0"/>
                          <a:cs typeface="Arial" pitchFamily="34" charset="0"/>
                        </a:rPr>
                        <a:t> for Deviation</a:t>
                      </a:r>
                      <a:endParaRPr lang="en-GB" sz="1200" dirty="0" smtClean="0">
                        <a:latin typeface="Arial" pitchFamily="34" charset="0"/>
                        <a:cs typeface="Arial" pitchFamily="34" charset="0"/>
                      </a:endParaRPr>
                    </a:p>
                  </a:txBody>
                  <a:tcPr/>
                </a:tc>
                <a:tc>
                  <a:txBody>
                    <a:bodyPr/>
                    <a:lstStyle/>
                    <a:p>
                      <a:r>
                        <a:rPr lang="en-ZA" sz="1200" dirty="0" smtClean="0">
                          <a:latin typeface="Arial" pitchFamily="34" charset="0"/>
                          <a:cs typeface="Arial" pitchFamily="34" charset="0"/>
                        </a:rPr>
                        <a:t>Status</a:t>
                      </a:r>
                      <a:r>
                        <a:rPr lang="en-ZA" sz="1200" baseline="0" dirty="0" smtClean="0">
                          <a:latin typeface="Arial" pitchFamily="34" charset="0"/>
                          <a:cs typeface="Arial" pitchFamily="34" charset="0"/>
                        </a:rPr>
                        <a:t> </a:t>
                      </a:r>
                      <a:endParaRPr lang="en-GB" sz="1200" dirty="0">
                        <a:latin typeface="Arial" pitchFamily="34" charset="0"/>
                        <a:cs typeface="Arial" pitchFamily="34" charset="0"/>
                      </a:endParaRPr>
                    </a:p>
                  </a:txBody>
                  <a:tcPr/>
                </a:tc>
              </a:tr>
              <a:tr h="1586226">
                <a:tc>
                  <a:txBody>
                    <a:bodyPr/>
                    <a:lstStyle/>
                    <a:p>
                      <a:pPr marL="0" marR="0" algn="l">
                        <a:lnSpc>
                          <a:spcPct val="100000"/>
                        </a:lnSpc>
                        <a:spcBef>
                          <a:spcPts val="0"/>
                        </a:spcBef>
                        <a:spcAft>
                          <a:spcPts val="0"/>
                        </a:spcAft>
                      </a:pPr>
                      <a:r>
                        <a:rPr lang="en-GB" sz="1200" dirty="0">
                          <a:latin typeface="Arial" pitchFamily="34" charset="0"/>
                          <a:ea typeface="Calibri"/>
                          <a:cs typeface="Arial" pitchFamily="34" charset="0"/>
                        </a:rPr>
                        <a:t>One knowledge </a:t>
                      </a:r>
                      <a:r>
                        <a:rPr lang="en-GB" sz="1200" dirty="0" smtClean="0">
                          <a:latin typeface="Arial" pitchFamily="34" charset="0"/>
                          <a:ea typeface="Calibri"/>
                          <a:cs typeface="Arial" pitchFamily="34" charset="0"/>
                        </a:rPr>
                        <a:t>product</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for government</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planning </a:t>
                      </a:r>
                      <a:r>
                        <a:rPr lang="en-GB" sz="1200" dirty="0">
                          <a:latin typeface="Arial" pitchFamily="34" charset="0"/>
                          <a:ea typeface="Calibri"/>
                          <a:cs typeface="Arial" pitchFamily="34" charset="0"/>
                        </a:rPr>
                        <a:t>and </a:t>
                      </a:r>
                      <a:r>
                        <a:rPr lang="en-GB" sz="1200" dirty="0" smtClean="0">
                          <a:latin typeface="Arial" pitchFamily="34" charset="0"/>
                          <a:ea typeface="Calibri"/>
                          <a:cs typeface="Arial" pitchFamily="34" charset="0"/>
                        </a:rPr>
                        <a:t>service</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delivery improvement</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through innovation</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in </a:t>
                      </a:r>
                      <a:r>
                        <a:rPr lang="en-GB" sz="1200" dirty="0">
                          <a:latin typeface="Arial" pitchFamily="34" charset="0"/>
                          <a:ea typeface="Calibri"/>
                          <a:cs typeface="Arial" pitchFamily="34" charset="0"/>
                        </a:rPr>
                        <a:t>water published </a:t>
                      </a:r>
                      <a:r>
                        <a:rPr lang="en-GB" sz="1200" dirty="0" smtClean="0">
                          <a:latin typeface="Arial" pitchFamily="34" charset="0"/>
                          <a:ea typeface="Calibri"/>
                          <a:cs typeface="Arial" pitchFamily="34" charset="0"/>
                        </a:rPr>
                        <a:t>by</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31 </a:t>
                      </a:r>
                      <a:r>
                        <a:rPr lang="en-GB" sz="1200" dirty="0">
                          <a:latin typeface="Arial" pitchFamily="34" charset="0"/>
                          <a:ea typeface="Calibri"/>
                          <a:cs typeface="Arial" pitchFamily="34" charset="0"/>
                        </a:rPr>
                        <a:t>March 2015</a:t>
                      </a:r>
                      <a:r>
                        <a:rPr lang="en-GB" sz="1200" dirty="0" smtClean="0">
                          <a:latin typeface="Arial" pitchFamily="34" charset="0"/>
                          <a:ea typeface="Calibri"/>
                          <a:cs typeface="Arial" pitchFamily="34" charset="0"/>
                        </a:rPr>
                        <a:t>.</a:t>
                      </a:r>
                    </a:p>
                    <a:p>
                      <a:pPr marL="0" marR="0" algn="l">
                        <a:lnSpc>
                          <a:spcPct val="100000"/>
                        </a:lnSpc>
                        <a:spcBef>
                          <a:spcPts val="0"/>
                        </a:spcBef>
                        <a:spcAft>
                          <a:spcPts val="0"/>
                        </a:spcAft>
                      </a:pPr>
                      <a:endParaRPr lang="en-GB" sz="1200" dirty="0">
                        <a:latin typeface="Arial" pitchFamily="34" charset="0"/>
                        <a:ea typeface="Calibri"/>
                        <a:cs typeface="Arial" pitchFamily="34" charset="0"/>
                      </a:endParaRPr>
                    </a:p>
                  </a:txBody>
                  <a:tcPr marL="68580" marR="68580" marT="0" marB="0"/>
                </a:tc>
                <a:tc>
                  <a:txBody>
                    <a:bodyPr/>
                    <a:lstStyle/>
                    <a:p>
                      <a:pPr marL="0" marR="0" algn="l">
                        <a:lnSpc>
                          <a:spcPct val="100000"/>
                        </a:lnSpc>
                        <a:spcBef>
                          <a:spcPts val="0"/>
                        </a:spcBef>
                        <a:spcAft>
                          <a:spcPts val="1000"/>
                        </a:spcAft>
                      </a:pPr>
                      <a:r>
                        <a:rPr lang="en-GB" sz="1200" dirty="0">
                          <a:latin typeface="Arial" pitchFamily="34" charset="0"/>
                          <a:ea typeface="Calibri"/>
                          <a:cs typeface="Arial" pitchFamily="34" charset="0"/>
                        </a:rPr>
                        <a:t>One knowledge product </a:t>
                      </a:r>
                      <a:r>
                        <a:rPr lang="en-ZA" sz="1200" dirty="0">
                          <a:latin typeface="Arial" pitchFamily="34" charset="0"/>
                          <a:ea typeface="Calibri"/>
                          <a:cs typeface="Arial" pitchFamily="34" charset="0"/>
                        </a:rPr>
                        <a:t>(the Policy Brief on the Point of Use Water Treatment Technologies) published on the DST website </a:t>
                      </a:r>
                      <a:r>
                        <a:rPr lang="en-ZA" sz="1200" dirty="0" smtClean="0">
                          <a:latin typeface="Arial" pitchFamily="34" charset="0"/>
                          <a:ea typeface="Calibri"/>
                          <a:cs typeface="Arial" pitchFamily="34" charset="0"/>
                        </a:rPr>
                        <a:t>by </a:t>
                      </a:r>
                      <a:r>
                        <a:rPr lang="en-ZA" sz="1200" dirty="0">
                          <a:latin typeface="Arial" pitchFamily="34" charset="0"/>
                          <a:ea typeface="Calibri"/>
                          <a:cs typeface="Arial" pitchFamily="34" charset="0"/>
                        </a:rPr>
                        <a:t>31 March 2015.</a:t>
                      </a:r>
                      <a:endParaRPr lang="en-GB" sz="1200" dirty="0">
                        <a:latin typeface="Arial" pitchFamily="34" charset="0"/>
                        <a:ea typeface="Calibri"/>
                        <a:cs typeface="Arial" pitchFamily="34" charset="0"/>
                      </a:endParaRPr>
                    </a:p>
                  </a:txBody>
                  <a:tcPr marL="68580" marR="68580" marT="0" marB="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dk1"/>
                          </a:solidFill>
                          <a:latin typeface="Arial" pitchFamily="34" charset="0"/>
                          <a:ea typeface="+mn-ea"/>
                          <a:cs typeface="Arial" pitchFamily="34" charset="0"/>
                        </a:rPr>
                        <a:t>No deviation.</a:t>
                      </a:r>
                      <a:endParaRPr lang="en-GB" sz="1200" kern="1200" dirty="0" smtClean="0">
                        <a:solidFill>
                          <a:schemeClr val="dk1"/>
                        </a:solidFill>
                        <a:latin typeface="Arial" pitchFamily="34" charset="0"/>
                        <a:ea typeface="+mn-ea"/>
                        <a:cs typeface="Arial" pitchFamily="34" charset="0"/>
                      </a:endParaRPr>
                    </a:p>
                    <a:p>
                      <a:pPr marL="0" marR="0" algn="l">
                        <a:lnSpc>
                          <a:spcPct val="100000"/>
                        </a:lnSpc>
                        <a:spcBef>
                          <a:spcPts val="0"/>
                        </a:spcBef>
                        <a:spcAft>
                          <a:spcPts val="0"/>
                        </a:spcAft>
                      </a:pPr>
                      <a:endParaRPr lang="en-GB" sz="1200" b="0" dirty="0">
                        <a:latin typeface="Arial" pitchFamily="34" charset="0"/>
                        <a:ea typeface="Times New Roman"/>
                        <a:cs typeface="Arial"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Achieved</a:t>
                      </a:r>
                      <a:endParaRPr lang="en-GB" sz="1200" b="1" dirty="0" smtClean="0">
                        <a:latin typeface="Arial" pitchFamily="34" charset="0"/>
                        <a:cs typeface="Arial" pitchFamily="34" charset="0"/>
                      </a:endParaRPr>
                    </a:p>
                  </a:txBody>
                  <a:tcPr>
                    <a:solidFill>
                      <a:srgbClr val="00B0F0"/>
                    </a:solidFill>
                  </a:tcPr>
                </a:tc>
              </a:tr>
              <a:tr h="1349979">
                <a:tc>
                  <a:txBody>
                    <a:bodyPr/>
                    <a:lstStyle/>
                    <a:p>
                      <a:pPr marL="0" marR="0" algn="l">
                        <a:lnSpc>
                          <a:spcPct val="100000"/>
                        </a:lnSpc>
                        <a:spcBef>
                          <a:spcPts val="0"/>
                        </a:spcBef>
                        <a:spcAft>
                          <a:spcPts val="0"/>
                        </a:spcAft>
                      </a:pPr>
                      <a:r>
                        <a:rPr lang="en-GB" sz="1200" dirty="0">
                          <a:latin typeface="Arial" pitchFamily="34" charset="0"/>
                          <a:ea typeface="Calibri"/>
                          <a:cs typeface="Arial" pitchFamily="34" charset="0"/>
                        </a:rPr>
                        <a:t>10 master’s </a:t>
                      </a:r>
                      <a:r>
                        <a:rPr lang="en-GB" sz="1200" dirty="0" smtClean="0">
                          <a:latin typeface="Arial" pitchFamily="34" charset="0"/>
                          <a:ea typeface="Calibri"/>
                          <a:cs typeface="Arial" pitchFamily="34" charset="0"/>
                        </a:rPr>
                        <a:t>and</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doctoral </a:t>
                      </a:r>
                      <a:r>
                        <a:rPr lang="en-GB" sz="1200" dirty="0">
                          <a:latin typeface="Arial" pitchFamily="34" charset="0"/>
                          <a:ea typeface="Calibri"/>
                          <a:cs typeface="Arial" pitchFamily="34" charset="0"/>
                        </a:rPr>
                        <a:t>students </a:t>
                      </a:r>
                      <a:r>
                        <a:rPr lang="en-GB" sz="1200" dirty="0" smtClean="0">
                          <a:latin typeface="Arial" pitchFamily="34" charset="0"/>
                          <a:ea typeface="Calibri"/>
                          <a:cs typeface="Arial" pitchFamily="34" charset="0"/>
                        </a:rPr>
                        <a:t>fully</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funded </a:t>
                      </a:r>
                      <a:r>
                        <a:rPr lang="en-GB" sz="1200" dirty="0">
                          <a:latin typeface="Arial" pitchFamily="34" charset="0"/>
                          <a:ea typeface="Calibri"/>
                          <a:cs typeface="Arial" pitchFamily="34" charset="0"/>
                        </a:rPr>
                        <a:t>or </a:t>
                      </a:r>
                      <a:r>
                        <a:rPr lang="en-GB" sz="1200" dirty="0" smtClean="0">
                          <a:latin typeface="Arial" pitchFamily="34" charset="0"/>
                          <a:ea typeface="Calibri"/>
                          <a:cs typeface="Arial" pitchFamily="34" charset="0"/>
                        </a:rPr>
                        <a:t>co</a:t>
                      </a:r>
                      <a:r>
                        <a:rPr lang="en-GB" sz="1200" baseline="0" dirty="0" smtClean="0">
                          <a:latin typeface="Arial" pitchFamily="34" charset="0"/>
                          <a:ea typeface="Calibri"/>
                          <a:cs typeface="Arial" pitchFamily="34" charset="0"/>
                        </a:rPr>
                        <a:t>-</a:t>
                      </a:r>
                      <a:r>
                        <a:rPr lang="en-GB" sz="1200" dirty="0" smtClean="0">
                          <a:latin typeface="Arial" pitchFamily="34" charset="0"/>
                          <a:ea typeface="Calibri"/>
                          <a:cs typeface="Arial" pitchFamily="34" charset="0"/>
                        </a:rPr>
                        <a:t>funded</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in </a:t>
                      </a:r>
                      <a:r>
                        <a:rPr lang="en-GB" sz="1200" dirty="0">
                          <a:latin typeface="Arial" pitchFamily="34" charset="0"/>
                          <a:ea typeface="Calibri"/>
                          <a:cs typeface="Arial" pitchFamily="34" charset="0"/>
                        </a:rPr>
                        <a:t>designated </a:t>
                      </a:r>
                      <a:r>
                        <a:rPr lang="en-GB" sz="1200" dirty="0" smtClean="0">
                          <a:latin typeface="Arial" pitchFamily="34" charset="0"/>
                          <a:ea typeface="Calibri"/>
                          <a:cs typeface="Arial" pitchFamily="34" charset="0"/>
                        </a:rPr>
                        <a:t>niche</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areas</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(sustainable</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development</a:t>
                      </a:r>
                      <a:r>
                        <a:rPr lang="en-GB" sz="1200" dirty="0">
                          <a:latin typeface="Arial" pitchFamily="34" charset="0"/>
                          <a:ea typeface="Calibri"/>
                          <a:cs typeface="Arial" pitchFamily="34" charset="0"/>
                        </a:rPr>
                        <a:t>, </a:t>
                      </a:r>
                      <a:r>
                        <a:rPr lang="en-GB" sz="1200" dirty="0" smtClean="0">
                          <a:latin typeface="Arial" pitchFamily="34" charset="0"/>
                          <a:ea typeface="Calibri"/>
                          <a:cs typeface="Arial" pitchFamily="34" charset="0"/>
                        </a:rPr>
                        <a:t>and the</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greening </a:t>
                      </a:r>
                      <a:r>
                        <a:rPr lang="en-GB" sz="1200" dirty="0">
                          <a:latin typeface="Arial" pitchFamily="34" charset="0"/>
                          <a:ea typeface="Calibri"/>
                          <a:cs typeface="Arial" pitchFamily="34" charset="0"/>
                        </a:rPr>
                        <a:t>of </a:t>
                      </a:r>
                      <a:r>
                        <a:rPr lang="en-GB" sz="1200" dirty="0" smtClean="0">
                          <a:latin typeface="Arial" pitchFamily="34" charset="0"/>
                          <a:ea typeface="Calibri"/>
                          <a:cs typeface="Arial" pitchFamily="34" charset="0"/>
                        </a:rPr>
                        <a:t>society</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and </a:t>
                      </a:r>
                      <a:r>
                        <a:rPr lang="en-GB" sz="1200" dirty="0">
                          <a:latin typeface="Arial" pitchFamily="34" charset="0"/>
                          <a:ea typeface="Calibri"/>
                          <a:cs typeface="Arial" pitchFamily="34" charset="0"/>
                        </a:rPr>
                        <a:t>the economy) </a:t>
                      </a:r>
                      <a:r>
                        <a:rPr lang="en-GB" sz="1200" dirty="0" smtClean="0">
                          <a:latin typeface="Arial" pitchFamily="34" charset="0"/>
                          <a:ea typeface="Calibri"/>
                          <a:cs typeface="Arial" pitchFamily="34" charset="0"/>
                        </a:rPr>
                        <a:t>by</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31 </a:t>
                      </a:r>
                      <a:r>
                        <a:rPr lang="en-GB" sz="1200" dirty="0">
                          <a:latin typeface="Arial" pitchFamily="34" charset="0"/>
                          <a:ea typeface="Calibri"/>
                          <a:cs typeface="Arial" pitchFamily="34" charset="0"/>
                        </a:rPr>
                        <a:t>March 2015</a:t>
                      </a:r>
                      <a:r>
                        <a:rPr lang="en-GB" sz="1200" dirty="0" smtClean="0">
                          <a:latin typeface="Arial" pitchFamily="34" charset="0"/>
                          <a:ea typeface="Calibri"/>
                          <a:cs typeface="Arial" pitchFamily="34" charset="0"/>
                        </a:rPr>
                        <a:t>.</a:t>
                      </a:r>
                    </a:p>
                    <a:p>
                      <a:pPr marL="0" marR="0" algn="l">
                        <a:lnSpc>
                          <a:spcPct val="100000"/>
                        </a:lnSpc>
                        <a:spcBef>
                          <a:spcPts val="0"/>
                        </a:spcBef>
                        <a:spcAft>
                          <a:spcPts val="0"/>
                        </a:spcAft>
                      </a:pPr>
                      <a:endParaRPr lang="en-GB" sz="1200" dirty="0">
                        <a:latin typeface="Arial" pitchFamily="34" charset="0"/>
                        <a:ea typeface="Calibri"/>
                        <a:cs typeface="Arial" pitchFamily="34" charset="0"/>
                      </a:endParaRPr>
                    </a:p>
                  </a:txBody>
                  <a:tcPr marL="68580" marR="68580" marT="0" marB="0"/>
                </a:tc>
                <a:tc>
                  <a:txBody>
                    <a:bodyPr/>
                    <a:lstStyle/>
                    <a:p>
                      <a:pPr marL="0" marR="0" algn="l">
                        <a:lnSpc>
                          <a:spcPct val="100000"/>
                        </a:lnSpc>
                        <a:spcBef>
                          <a:spcPts val="0"/>
                        </a:spcBef>
                        <a:spcAft>
                          <a:spcPts val="1000"/>
                        </a:spcAft>
                      </a:pPr>
                      <a:r>
                        <a:rPr lang="en-ZA" sz="1200" dirty="0" smtClean="0">
                          <a:latin typeface="Arial" pitchFamily="34" charset="0"/>
                          <a:ea typeface="Calibri"/>
                          <a:cs typeface="Arial" pitchFamily="34" charset="0"/>
                        </a:rPr>
                        <a:t>11 </a:t>
                      </a:r>
                      <a:r>
                        <a:rPr lang="en-GB" sz="1200" dirty="0" smtClean="0">
                          <a:latin typeface="Arial" pitchFamily="34" charset="0"/>
                          <a:ea typeface="Calibri"/>
                          <a:cs typeface="Arial" pitchFamily="34" charset="0"/>
                        </a:rPr>
                        <a:t>master’s and</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doctoral students fully</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funded or co</a:t>
                      </a:r>
                      <a:r>
                        <a:rPr lang="en-GB" sz="1200" baseline="0" dirty="0" smtClean="0">
                          <a:latin typeface="Arial" pitchFamily="34" charset="0"/>
                          <a:ea typeface="Calibri"/>
                          <a:cs typeface="Arial" pitchFamily="34" charset="0"/>
                        </a:rPr>
                        <a:t>-</a:t>
                      </a:r>
                      <a:r>
                        <a:rPr lang="en-GB" sz="1200" dirty="0" smtClean="0">
                          <a:latin typeface="Arial" pitchFamily="34" charset="0"/>
                          <a:ea typeface="Calibri"/>
                          <a:cs typeface="Arial" pitchFamily="34" charset="0"/>
                        </a:rPr>
                        <a:t>funded</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in designated niche</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areas</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(sustainable</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development, and the</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greening of society</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and the economy) by</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31 March 2015.</a:t>
                      </a:r>
                      <a:endParaRPr lang="en-GB" sz="1200" dirty="0">
                        <a:latin typeface="Arial" pitchFamily="34" charset="0"/>
                        <a:ea typeface="Calibri"/>
                        <a:cs typeface="Arial" pitchFamily="34" charset="0"/>
                      </a:endParaRPr>
                    </a:p>
                  </a:txBody>
                  <a:tcPr marL="68580" marR="68580" marT="0" marB="0"/>
                </a:tc>
                <a:tc>
                  <a:txBody>
                    <a:bodyPr/>
                    <a:lstStyle/>
                    <a:p>
                      <a:pPr marL="0" marR="0" algn="l">
                        <a:lnSpc>
                          <a:spcPct val="100000"/>
                        </a:lnSpc>
                        <a:spcBef>
                          <a:spcPts val="0"/>
                        </a:spcBef>
                        <a:spcAft>
                          <a:spcPts val="0"/>
                        </a:spcAft>
                      </a:pPr>
                      <a:r>
                        <a:rPr lang="en-US" sz="1200" b="0" dirty="0" smtClean="0">
                          <a:latin typeface="Arial" pitchFamily="34" charset="0"/>
                          <a:ea typeface="Times New Roman"/>
                          <a:cs typeface="Arial" pitchFamily="34" charset="0"/>
                        </a:rPr>
                        <a:t>No deviation.</a:t>
                      </a:r>
                      <a:endParaRPr lang="en-GB" sz="1200" b="0" dirty="0">
                        <a:latin typeface="Arial" pitchFamily="34" charset="0"/>
                        <a:ea typeface="Times New Roman"/>
                        <a:cs typeface="Arial"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Achieved</a:t>
                      </a:r>
                      <a:endParaRPr lang="en-GB" sz="1200" b="1" dirty="0" smtClean="0">
                        <a:latin typeface="Arial" pitchFamily="34" charset="0"/>
                        <a:cs typeface="Arial" pitchFamily="34" charset="0"/>
                      </a:endParaRPr>
                    </a:p>
                  </a:txBody>
                  <a:tcPr>
                    <a:solidFill>
                      <a:srgbClr val="00B0F0"/>
                    </a:solidFill>
                  </a:tcPr>
                </a:tc>
              </a:tr>
              <a:tr h="1417478">
                <a:tc>
                  <a:txBody>
                    <a:bodyPr/>
                    <a:lstStyle/>
                    <a:p>
                      <a:pPr marL="0" marR="0" algn="l">
                        <a:lnSpc>
                          <a:spcPct val="100000"/>
                        </a:lnSpc>
                        <a:spcBef>
                          <a:spcPts val="0"/>
                        </a:spcBef>
                        <a:spcAft>
                          <a:spcPts val="0"/>
                        </a:spcAft>
                      </a:pPr>
                      <a:r>
                        <a:rPr lang="en-GB" sz="1200" dirty="0">
                          <a:latin typeface="Arial"/>
                          <a:ea typeface="Calibri"/>
                          <a:cs typeface="Times New Roman"/>
                        </a:rPr>
                        <a:t>255 master’s </a:t>
                      </a:r>
                      <a:r>
                        <a:rPr lang="en-GB" sz="1200" dirty="0" smtClean="0">
                          <a:latin typeface="Arial"/>
                          <a:ea typeface="Calibri"/>
                          <a:cs typeface="Times New Roman"/>
                        </a:rPr>
                        <a:t>and</a:t>
                      </a:r>
                      <a:r>
                        <a:rPr lang="en-GB" sz="1200" baseline="0" dirty="0" smtClean="0">
                          <a:latin typeface="Calibri"/>
                          <a:ea typeface="Calibri"/>
                          <a:cs typeface="Times New Roman"/>
                        </a:rPr>
                        <a:t> </a:t>
                      </a:r>
                      <a:r>
                        <a:rPr lang="en-GB" sz="1200" baseline="0" dirty="0" smtClean="0">
                          <a:latin typeface="Arial"/>
                          <a:ea typeface="Calibri"/>
                          <a:cs typeface="Times New Roman"/>
                        </a:rPr>
                        <a:t>d</a:t>
                      </a:r>
                      <a:r>
                        <a:rPr lang="en-GB" sz="1200" dirty="0" smtClean="0">
                          <a:latin typeface="Arial"/>
                          <a:ea typeface="Calibri"/>
                          <a:cs typeface="Times New Roman"/>
                        </a:rPr>
                        <a:t>octoral </a:t>
                      </a:r>
                      <a:r>
                        <a:rPr lang="en-GB" sz="1200" dirty="0">
                          <a:latin typeface="Arial"/>
                          <a:ea typeface="Calibri"/>
                          <a:cs typeface="Times New Roman"/>
                        </a:rPr>
                        <a:t>students </a:t>
                      </a:r>
                      <a:r>
                        <a:rPr lang="en-GB" sz="1200" dirty="0" smtClean="0">
                          <a:latin typeface="Arial"/>
                          <a:ea typeface="Calibri"/>
                          <a:cs typeface="Times New Roman"/>
                        </a:rPr>
                        <a:t>fully</a:t>
                      </a:r>
                      <a:r>
                        <a:rPr lang="en-GB" sz="1200" baseline="0" dirty="0" smtClean="0">
                          <a:latin typeface="Calibri"/>
                          <a:ea typeface="Calibri"/>
                          <a:cs typeface="Times New Roman"/>
                        </a:rPr>
                        <a:t> </a:t>
                      </a:r>
                      <a:r>
                        <a:rPr lang="en-GB" sz="1200" dirty="0" smtClean="0">
                          <a:latin typeface="Arial"/>
                          <a:ea typeface="Calibri"/>
                          <a:cs typeface="Times New Roman"/>
                        </a:rPr>
                        <a:t>funded </a:t>
                      </a:r>
                      <a:r>
                        <a:rPr lang="en-GB" sz="1200" dirty="0">
                          <a:latin typeface="Arial"/>
                          <a:ea typeface="Calibri"/>
                          <a:cs typeface="Times New Roman"/>
                        </a:rPr>
                        <a:t>or </a:t>
                      </a:r>
                      <a:r>
                        <a:rPr lang="en-GB" sz="1200" dirty="0" smtClean="0">
                          <a:latin typeface="Arial"/>
                          <a:ea typeface="Calibri"/>
                          <a:cs typeface="Times New Roman"/>
                        </a:rPr>
                        <a:t>co-funded</a:t>
                      </a:r>
                      <a:r>
                        <a:rPr lang="en-GB" sz="1200" baseline="0" dirty="0" smtClean="0">
                          <a:latin typeface="Calibri"/>
                          <a:ea typeface="Calibri"/>
                          <a:cs typeface="Times New Roman"/>
                        </a:rPr>
                        <a:t> </a:t>
                      </a:r>
                      <a:r>
                        <a:rPr lang="en-GB" sz="1200" dirty="0" smtClean="0">
                          <a:latin typeface="Arial"/>
                          <a:ea typeface="Calibri"/>
                          <a:cs typeface="Times New Roman"/>
                        </a:rPr>
                        <a:t>in </a:t>
                      </a:r>
                      <a:r>
                        <a:rPr lang="en-GB" sz="1200" dirty="0">
                          <a:latin typeface="Arial"/>
                          <a:ea typeface="Calibri"/>
                          <a:cs typeface="Times New Roman"/>
                        </a:rPr>
                        <a:t>designated </a:t>
                      </a:r>
                      <a:r>
                        <a:rPr lang="en-GB" sz="1200" dirty="0" smtClean="0">
                          <a:latin typeface="Arial"/>
                          <a:ea typeface="Calibri"/>
                          <a:cs typeface="Times New Roman"/>
                        </a:rPr>
                        <a:t>niche</a:t>
                      </a:r>
                      <a:r>
                        <a:rPr lang="en-GB" sz="1200" baseline="0" dirty="0" smtClean="0">
                          <a:latin typeface="Calibri"/>
                          <a:ea typeface="Calibri"/>
                          <a:cs typeface="Times New Roman"/>
                        </a:rPr>
                        <a:t> </a:t>
                      </a:r>
                      <a:r>
                        <a:rPr lang="en-GB" sz="1200" dirty="0" smtClean="0">
                          <a:latin typeface="Arial"/>
                          <a:ea typeface="Calibri"/>
                          <a:cs typeface="Times New Roman"/>
                        </a:rPr>
                        <a:t>areas </a:t>
                      </a:r>
                      <a:r>
                        <a:rPr lang="en-GB" sz="1200" dirty="0">
                          <a:latin typeface="Arial"/>
                          <a:ea typeface="Calibri"/>
                          <a:cs typeface="Times New Roman"/>
                        </a:rPr>
                        <a:t>(</a:t>
                      </a:r>
                      <a:r>
                        <a:rPr lang="en-GB" sz="1200" dirty="0" smtClean="0">
                          <a:latin typeface="Arial"/>
                          <a:ea typeface="Calibri"/>
                          <a:cs typeface="Times New Roman"/>
                        </a:rPr>
                        <a:t>advanced</a:t>
                      </a:r>
                      <a:r>
                        <a:rPr lang="en-GB" sz="1200" baseline="0" dirty="0" smtClean="0">
                          <a:latin typeface="Calibri"/>
                          <a:ea typeface="Calibri"/>
                          <a:cs typeface="Times New Roman"/>
                        </a:rPr>
                        <a:t> </a:t>
                      </a:r>
                      <a:r>
                        <a:rPr lang="en-GB" sz="1200" dirty="0" smtClean="0">
                          <a:latin typeface="Arial"/>
                          <a:ea typeface="Calibri"/>
                          <a:cs typeface="Times New Roman"/>
                        </a:rPr>
                        <a:t>manufacturing,</a:t>
                      </a:r>
                      <a:r>
                        <a:rPr lang="en-GB" sz="1200" baseline="0" dirty="0" smtClean="0">
                          <a:latin typeface="Calibri"/>
                          <a:ea typeface="Calibri"/>
                          <a:cs typeface="Times New Roman"/>
                        </a:rPr>
                        <a:t> </a:t>
                      </a:r>
                      <a:r>
                        <a:rPr lang="en-GB" sz="1200" dirty="0" smtClean="0">
                          <a:latin typeface="Arial"/>
                          <a:ea typeface="Calibri"/>
                          <a:cs typeface="Times New Roman"/>
                        </a:rPr>
                        <a:t>aerospace</a:t>
                      </a:r>
                      <a:r>
                        <a:rPr lang="en-GB" sz="1200" dirty="0">
                          <a:latin typeface="Arial"/>
                          <a:ea typeface="Calibri"/>
                          <a:cs typeface="Times New Roman"/>
                        </a:rPr>
                        <a:t>, </a:t>
                      </a:r>
                      <a:r>
                        <a:rPr lang="en-GB" sz="1200" dirty="0" smtClean="0">
                          <a:latin typeface="Arial"/>
                          <a:ea typeface="Calibri"/>
                          <a:cs typeface="Times New Roman"/>
                        </a:rPr>
                        <a:t>chemicals,</a:t>
                      </a:r>
                      <a:r>
                        <a:rPr lang="en-GB" sz="1200" baseline="0" dirty="0" smtClean="0">
                          <a:latin typeface="Calibri"/>
                          <a:ea typeface="Calibri"/>
                          <a:cs typeface="Times New Roman"/>
                        </a:rPr>
                        <a:t> </a:t>
                      </a:r>
                      <a:r>
                        <a:rPr lang="en-GB" sz="1200" dirty="0" smtClean="0">
                          <a:latin typeface="Arial"/>
                          <a:ea typeface="Calibri"/>
                          <a:cs typeface="Times New Roman"/>
                        </a:rPr>
                        <a:t>mining</a:t>
                      </a:r>
                      <a:r>
                        <a:rPr lang="en-GB" sz="1200" dirty="0">
                          <a:latin typeface="Arial"/>
                          <a:ea typeface="Calibri"/>
                          <a:cs typeface="Times New Roman"/>
                        </a:rPr>
                        <a:t>, </a:t>
                      </a:r>
                      <a:r>
                        <a:rPr lang="en-GB" sz="1200" dirty="0" smtClean="0">
                          <a:latin typeface="Arial"/>
                          <a:ea typeface="Calibri"/>
                          <a:cs typeface="Times New Roman"/>
                        </a:rPr>
                        <a:t>advanced</a:t>
                      </a:r>
                      <a:r>
                        <a:rPr lang="en-GB" sz="1200" baseline="0" dirty="0" smtClean="0">
                          <a:latin typeface="Calibri"/>
                          <a:ea typeface="Calibri"/>
                          <a:cs typeface="Times New Roman"/>
                        </a:rPr>
                        <a:t> </a:t>
                      </a:r>
                      <a:r>
                        <a:rPr lang="en-GB" sz="1200" dirty="0" smtClean="0">
                          <a:latin typeface="Arial"/>
                          <a:ea typeface="Calibri"/>
                          <a:cs typeface="Times New Roman"/>
                        </a:rPr>
                        <a:t>metals </a:t>
                      </a:r>
                      <a:r>
                        <a:rPr lang="en-GB" sz="1200" dirty="0">
                          <a:latin typeface="Arial"/>
                          <a:ea typeface="Calibri"/>
                          <a:cs typeface="Times New Roman"/>
                        </a:rPr>
                        <a:t>and ICTs) by </a:t>
                      </a:r>
                      <a:r>
                        <a:rPr lang="en-GB" sz="1200" dirty="0" smtClean="0">
                          <a:latin typeface="Arial"/>
                          <a:ea typeface="Calibri"/>
                          <a:cs typeface="Times New Roman"/>
                        </a:rPr>
                        <a:t>31</a:t>
                      </a:r>
                      <a:r>
                        <a:rPr lang="en-GB" sz="1200" baseline="0" dirty="0" smtClean="0">
                          <a:latin typeface="Calibri"/>
                          <a:ea typeface="Calibri"/>
                          <a:cs typeface="Times New Roman"/>
                        </a:rPr>
                        <a:t> </a:t>
                      </a:r>
                      <a:r>
                        <a:rPr lang="en-GB" sz="1200" dirty="0" smtClean="0">
                          <a:latin typeface="Arial"/>
                          <a:ea typeface="Calibri"/>
                          <a:cs typeface="Times New Roman"/>
                        </a:rPr>
                        <a:t>March </a:t>
                      </a:r>
                      <a:r>
                        <a:rPr lang="en-GB" sz="1200" dirty="0">
                          <a:latin typeface="Arial"/>
                          <a:ea typeface="Calibri"/>
                          <a:cs typeface="Times New Roman"/>
                        </a:rPr>
                        <a:t>2015</a:t>
                      </a:r>
                      <a:r>
                        <a:rPr lang="en-GB" sz="1200" dirty="0" smtClean="0">
                          <a:latin typeface="Arial"/>
                          <a:ea typeface="Calibri"/>
                          <a:cs typeface="Times New Roman"/>
                        </a:rPr>
                        <a:t>.</a:t>
                      </a:r>
                    </a:p>
                    <a:p>
                      <a:pPr marL="0" marR="0" algn="l">
                        <a:lnSpc>
                          <a:spcPct val="100000"/>
                        </a:lnSpc>
                        <a:spcBef>
                          <a:spcPts val="0"/>
                        </a:spcBef>
                        <a:spcAft>
                          <a:spcPts val="0"/>
                        </a:spcAft>
                      </a:pPr>
                      <a:endParaRPr lang="en-GB" sz="1200" dirty="0">
                        <a:latin typeface="Calibri"/>
                        <a:ea typeface="Calibri"/>
                        <a:cs typeface="Times New Roman"/>
                      </a:endParaRPr>
                    </a:p>
                  </a:txBody>
                  <a:tcPr marL="68580" marR="68580" marT="0" marB="0"/>
                </a:tc>
                <a:tc>
                  <a:txBody>
                    <a:bodyPr/>
                    <a:lstStyle/>
                    <a:p>
                      <a:pPr marL="0" marR="0" algn="l">
                        <a:lnSpc>
                          <a:spcPct val="100000"/>
                        </a:lnSpc>
                        <a:spcBef>
                          <a:spcPts val="0"/>
                        </a:spcBef>
                        <a:spcAft>
                          <a:spcPts val="1000"/>
                        </a:spcAft>
                      </a:pPr>
                      <a:r>
                        <a:rPr lang="en-ZA" sz="1200" dirty="0" smtClean="0">
                          <a:latin typeface="Arial"/>
                          <a:ea typeface="Calibri"/>
                          <a:cs typeface="Times New Roman"/>
                        </a:rPr>
                        <a:t>353 </a:t>
                      </a:r>
                      <a:r>
                        <a:rPr lang="en-GB" sz="1200" dirty="0" smtClean="0">
                          <a:latin typeface="Arial"/>
                          <a:ea typeface="Calibri"/>
                          <a:cs typeface="Times New Roman"/>
                        </a:rPr>
                        <a:t>master’s and</a:t>
                      </a:r>
                      <a:r>
                        <a:rPr lang="en-GB" sz="1200" baseline="0" dirty="0" smtClean="0">
                          <a:latin typeface="+mn-lt"/>
                          <a:ea typeface="Calibri"/>
                          <a:cs typeface="Times New Roman"/>
                        </a:rPr>
                        <a:t> </a:t>
                      </a:r>
                      <a:r>
                        <a:rPr lang="en-GB" sz="1200" baseline="0" dirty="0" smtClean="0">
                          <a:latin typeface="Arial"/>
                          <a:ea typeface="Calibri"/>
                          <a:cs typeface="Times New Roman"/>
                        </a:rPr>
                        <a:t>d</a:t>
                      </a:r>
                      <a:r>
                        <a:rPr lang="en-GB" sz="1200" dirty="0" smtClean="0">
                          <a:latin typeface="Arial"/>
                          <a:ea typeface="Calibri"/>
                          <a:cs typeface="Times New Roman"/>
                        </a:rPr>
                        <a:t>octoral students fully</a:t>
                      </a:r>
                      <a:r>
                        <a:rPr lang="en-GB" sz="1200" baseline="0" dirty="0" smtClean="0">
                          <a:latin typeface="+mn-lt"/>
                          <a:ea typeface="Calibri"/>
                          <a:cs typeface="Times New Roman"/>
                        </a:rPr>
                        <a:t> </a:t>
                      </a:r>
                      <a:r>
                        <a:rPr lang="en-GB" sz="1200" dirty="0" smtClean="0">
                          <a:latin typeface="Arial"/>
                          <a:ea typeface="Calibri"/>
                          <a:cs typeface="Times New Roman"/>
                        </a:rPr>
                        <a:t>funded or co-funded</a:t>
                      </a:r>
                      <a:r>
                        <a:rPr lang="en-GB" sz="1200" baseline="0" dirty="0" smtClean="0">
                          <a:latin typeface="+mn-lt"/>
                          <a:ea typeface="Calibri"/>
                          <a:cs typeface="Times New Roman"/>
                        </a:rPr>
                        <a:t> </a:t>
                      </a:r>
                      <a:r>
                        <a:rPr lang="en-GB" sz="1200" dirty="0" smtClean="0">
                          <a:latin typeface="Arial"/>
                          <a:ea typeface="Calibri"/>
                          <a:cs typeface="Times New Roman"/>
                        </a:rPr>
                        <a:t>in designated niche</a:t>
                      </a:r>
                      <a:r>
                        <a:rPr lang="en-GB" sz="1200" baseline="0" dirty="0" smtClean="0">
                          <a:latin typeface="+mn-lt"/>
                          <a:ea typeface="Calibri"/>
                          <a:cs typeface="Times New Roman"/>
                        </a:rPr>
                        <a:t> </a:t>
                      </a:r>
                      <a:r>
                        <a:rPr lang="en-GB" sz="1200" dirty="0" smtClean="0">
                          <a:latin typeface="Arial"/>
                          <a:ea typeface="Calibri"/>
                          <a:cs typeface="Times New Roman"/>
                        </a:rPr>
                        <a:t>areas (advanced</a:t>
                      </a:r>
                      <a:r>
                        <a:rPr lang="en-GB" sz="1200" baseline="0" dirty="0" smtClean="0">
                          <a:latin typeface="+mn-lt"/>
                          <a:ea typeface="Calibri"/>
                          <a:cs typeface="Times New Roman"/>
                        </a:rPr>
                        <a:t> </a:t>
                      </a:r>
                      <a:r>
                        <a:rPr lang="en-GB" sz="1200" dirty="0" smtClean="0">
                          <a:latin typeface="Arial"/>
                          <a:ea typeface="Calibri"/>
                          <a:cs typeface="Times New Roman"/>
                        </a:rPr>
                        <a:t>manufacturing,</a:t>
                      </a:r>
                      <a:r>
                        <a:rPr lang="en-GB" sz="1200" baseline="0" dirty="0" smtClean="0">
                          <a:latin typeface="+mn-lt"/>
                          <a:ea typeface="Calibri"/>
                          <a:cs typeface="Times New Roman"/>
                        </a:rPr>
                        <a:t> </a:t>
                      </a:r>
                      <a:r>
                        <a:rPr lang="en-GB" sz="1200" dirty="0" smtClean="0">
                          <a:latin typeface="Arial"/>
                          <a:ea typeface="Calibri"/>
                          <a:cs typeface="Times New Roman"/>
                        </a:rPr>
                        <a:t>aerospace, chemicals,</a:t>
                      </a:r>
                      <a:r>
                        <a:rPr lang="en-GB" sz="1200" baseline="0" dirty="0" smtClean="0">
                          <a:latin typeface="+mn-lt"/>
                          <a:ea typeface="Calibri"/>
                          <a:cs typeface="Times New Roman"/>
                        </a:rPr>
                        <a:t> </a:t>
                      </a:r>
                      <a:r>
                        <a:rPr lang="en-GB" sz="1200" dirty="0" smtClean="0">
                          <a:latin typeface="Arial"/>
                          <a:ea typeface="Calibri"/>
                          <a:cs typeface="Times New Roman"/>
                        </a:rPr>
                        <a:t>mining, advanced</a:t>
                      </a:r>
                      <a:r>
                        <a:rPr lang="en-GB" sz="1200" baseline="0" dirty="0" smtClean="0">
                          <a:latin typeface="+mn-lt"/>
                          <a:ea typeface="Calibri"/>
                          <a:cs typeface="Times New Roman"/>
                        </a:rPr>
                        <a:t> </a:t>
                      </a:r>
                      <a:r>
                        <a:rPr lang="en-GB" sz="1200" dirty="0" smtClean="0">
                          <a:latin typeface="Arial"/>
                          <a:ea typeface="Calibri"/>
                          <a:cs typeface="Times New Roman"/>
                        </a:rPr>
                        <a:t>metals and ICTs) by 31</a:t>
                      </a:r>
                      <a:r>
                        <a:rPr lang="en-GB" sz="1200" baseline="0" dirty="0" smtClean="0">
                          <a:latin typeface="+mn-lt"/>
                          <a:ea typeface="Calibri"/>
                          <a:cs typeface="Times New Roman"/>
                        </a:rPr>
                        <a:t> </a:t>
                      </a:r>
                      <a:r>
                        <a:rPr lang="en-GB" sz="1200" dirty="0" smtClean="0">
                          <a:latin typeface="Arial"/>
                          <a:ea typeface="Calibri"/>
                          <a:cs typeface="Times New Roman"/>
                        </a:rPr>
                        <a:t>March 2015.</a:t>
                      </a:r>
                      <a:endParaRPr lang="en-GB" sz="1200" dirty="0">
                        <a:latin typeface="Calibri"/>
                        <a:ea typeface="Calibri"/>
                        <a:cs typeface="Times New Roman"/>
                      </a:endParaRPr>
                    </a:p>
                  </a:txBody>
                  <a:tcPr marL="68580" marR="68580" marT="0" marB="0"/>
                </a:tc>
                <a:tc>
                  <a:txBody>
                    <a:bodyPr/>
                    <a:lstStyle/>
                    <a:p>
                      <a:pPr marL="0" marR="0" algn="l">
                        <a:lnSpc>
                          <a:spcPct val="100000"/>
                        </a:lnSpc>
                        <a:spcBef>
                          <a:spcPts val="0"/>
                        </a:spcBef>
                        <a:spcAft>
                          <a:spcPts val="0"/>
                        </a:spcAft>
                      </a:pPr>
                      <a:r>
                        <a:rPr lang="en-ZA" sz="1200" kern="1200" dirty="0" smtClean="0">
                          <a:solidFill>
                            <a:schemeClr val="dk1"/>
                          </a:solidFill>
                          <a:latin typeface="Arial" pitchFamily="34" charset="0"/>
                          <a:ea typeface="+mn-ea"/>
                          <a:cs typeface="Arial" pitchFamily="34" charset="0"/>
                        </a:rPr>
                        <a:t>The demand for bursaries is high and the DST’s allocation is therefore distributed in such a way that most of the recipients are co-funded from other sources.</a:t>
                      </a:r>
                      <a:endParaRPr lang="en-GB" sz="1200" b="0" dirty="0">
                        <a:latin typeface="Arial" pitchFamily="34" charset="0"/>
                        <a:ea typeface="Times New Roman"/>
                        <a:cs typeface="Arial"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Achieved</a:t>
                      </a:r>
                      <a:endParaRPr lang="en-GB" sz="1200" b="1" dirty="0" smtClean="0">
                        <a:latin typeface="Arial" pitchFamily="34" charset="0"/>
                        <a:cs typeface="Arial" pitchFamily="34" charset="0"/>
                      </a:endParaRPr>
                    </a:p>
                  </a:txBody>
                  <a:tcPr>
                    <a:solidFill>
                      <a:srgbClr val="00B0F0"/>
                    </a:solidFill>
                  </a:tcPr>
                </a:tc>
              </a:tr>
            </a:tbl>
          </a:graphicData>
        </a:graphic>
      </p:graphicFrame>
      <p:sp>
        <p:nvSpPr>
          <p:cNvPr id="77853"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F95E62-011D-430A-AFEC-F4B823196576}" type="slidenum">
              <a:rPr lang="en-US" smtClean="0">
                <a:latin typeface="Gill Sans MT" pitchFamily="34" charset="0"/>
                <a:cs typeface="Arial" pitchFamily="34" charset="0"/>
              </a:rPr>
              <a:pPr fontAlgn="base">
                <a:spcBef>
                  <a:spcPct val="0"/>
                </a:spcBef>
                <a:spcAft>
                  <a:spcPct val="0"/>
                </a:spcAft>
              </a:pPr>
              <a:t>68</a:t>
            </a:fld>
            <a:endParaRPr lang="en-US" smtClean="0">
              <a:latin typeface="Gill Sans MT" pitchFamily="34" charset="0"/>
              <a:cs typeface="Arial" pitchFamily="34" charset="0"/>
            </a:endParaRPr>
          </a:p>
        </p:txBody>
      </p:sp>
      <p:sp>
        <p:nvSpPr>
          <p:cNvPr id="77854" name="AutoShape 8"/>
          <p:cNvSpPr>
            <a:spLocks/>
          </p:cNvSpPr>
          <p:nvPr/>
        </p:nvSpPr>
        <p:spPr bwMode="auto">
          <a:xfrm>
            <a:off x="457200" y="222250"/>
            <a:ext cx="7859713"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endParaRPr lang="en-US" b="1">
              <a:solidFill>
                <a:srgbClr val="FFFFFF"/>
              </a:solidFill>
              <a:sym typeface="Helvetica Neue"/>
            </a:endParaRPr>
          </a:p>
          <a:p>
            <a:pPr marL="101600">
              <a:lnSpc>
                <a:spcPct val="80000"/>
              </a:lnSpc>
              <a:spcBef>
                <a:spcPts val="850"/>
              </a:spcBef>
            </a:pPr>
            <a:r>
              <a:rPr lang="en-US" b="1">
                <a:solidFill>
                  <a:srgbClr val="FFFFFF"/>
                </a:solidFill>
                <a:sym typeface="Helvetica Neue"/>
              </a:rPr>
              <a:t>				PROGRAMME 5 ACHIEVEMENTS PER PROGRAMMES</a:t>
            </a:r>
            <a:endParaRPr lang="en-US"/>
          </a:p>
          <a:p>
            <a:pPr marL="101600">
              <a:lnSpc>
                <a:spcPct val="80000"/>
              </a:lnSpc>
              <a:spcBef>
                <a:spcPts val="850"/>
              </a:spcBef>
            </a:pPr>
            <a:endParaRPr lang="en-US" sz="2800">
              <a:latin typeface="Gill Sans MT" pitchFamily="34" charset="0"/>
            </a:endParaRPr>
          </a:p>
        </p:txBody>
      </p:sp>
      <p:sp>
        <p:nvSpPr>
          <p:cNvPr id="6" name="Date Placeholder 5"/>
          <p:cNvSpPr>
            <a:spLocks noGrp="1"/>
          </p:cNvSpPr>
          <p:nvPr>
            <p:ph type="dt" sz="quarter" idx="10"/>
          </p:nvPr>
        </p:nvSpPr>
        <p:spPr/>
        <p:txBody>
          <a:bodyPr/>
          <a:lstStyle/>
          <a:p>
            <a:pPr>
              <a:defRPr/>
            </a:pPr>
            <a:fld id="{E4060F17-8A9C-48EE-AD02-8170321079DE}" type="datetime1">
              <a:rPr lang="en-US"/>
              <a:pPr>
                <a:defRPr/>
              </a:pPr>
              <a:t>11/3/2015</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1066800"/>
          <a:ext cx="8839198" cy="5105401"/>
        </p:xfrm>
        <a:graphic>
          <a:graphicData uri="http://schemas.openxmlformats.org/drawingml/2006/table">
            <a:tbl>
              <a:tblPr firstRow="1" bandRow="1">
                <a:tableStyleId>{5C22544A-7EE6-4342-B048-85BDC9FD1C3A}</a:tableStyleId>
              </a:tblPr>
              <a:tblGrid>
                <a:gridCol w="2414001"/>
                <a:gridCol w="2996198"/>
                <a:gridCol w="2369748"/>
                <a:gridCol w="1059251"/>
              </a:tblGrid>
              <a:tr h="28912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pitchFamily="34" charset="0"/>
                          <a:cs typeface="Arial" pitchFamily="34" charset="0"/>
                        </a:rPr>
                        <a:t>Annual Target</a:t>
                      </a:r>
                      <a:endParaRPr lang="en-GB" sz="1200" dirty="0">
                        <a:latin typeface="Arial" pitchFamily="34" charset="0"/>
                        <a:cs typeface="Arial"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Arial" pitchFamily="34" charset="0"/>
                          <a:cs typeface="Arial" pitchFamily="34" charset="0"/>
                        </a:rPr>
                        <a:t>Actual Achievement </a:t>
                      </a:r>
                      <a:endParaRPr lang="en-GB" sz="1200" dirty="0">
                        <a:latin typeface="Arial" pitchFamily="34" charset="0"/>
                        <a:cs typeface="Arial"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Reasons</a:t>
                      </a:r>
                      <a:r>
                        <a:rPr lang="en-US" sz="1200" baseline="0" dirty="0" smtClean="0">
                          <a:latin typeface="Arial" pitchFamily="34" charset="0"/>
                          <a:cs typeface="Arial" pitchFamily="34" charset="0"/>
                        </a:rPr>
                        <a:t> for Deviation</a:t>
                      </a:r>
                      <a:endParaRPr lang="en-GB" sz="1200" dirty="0" smtClean="0">
                        <a:latin typeface="Arial" pitchFamily="34" charset="0"/>
                        <a:cs typeface="Arial" pitchFamily="34" charset="0"/>
                      </a:endParaRPr>
                    </a:p>
                  </a:txBody>
                  <a:tcPr/>
                </a:tc>
                <a:tc>
                  <a:txBody>
                    <a:bodyPr/>
                    <a:lstStyle/>
                    <a:p>
                      <a:r>
                        <a:rPr lang="en-ZA" sz="1200" dirty="0" smtClean="0">
                          <a:latin typeface="Arial" pitchFamily="34" charset="0"/>
                          <a:cs typeface="Arial" pitchFamily="34" charset="0"/>
                        </a:rPr>
                        <a:t>Status</a:t>
                      </a:r>
                      <a:r>
                        <a:rPr lang="en-ZA" sz="1200" baseline="0" dirty="0" smtClean="0">
                          <a:latin typeface="Arial" pitchFamily="34" charset="0"/>
                          <a:cs typeface="Arial" pitchFamily="34" charset="0"/>
                        </a:rPr>
                        <a:t> </a:t>
                      </a:r>
                      <a:endParaRPr lang="en-GB" sz="1200" dirty="0">
                        <a:latin typeface="Arial" pitchFamily="34" charset="0"/>
                        <a:cs typeface="Arial" pitchFamily="34" charset="0"/>
                      </a:endParaRPr>
                    </a:p>
                  </a:txBody>
                  <a:tcPr/>
                </a:tc>
              </a:tr>
              <a:tr h="1920673">
                <a:tc>
                  <a:txBody>
                    <a:bodyPr/>
                    <a:lstStyle/>
                    <a:p>
                      <a:pPr marL="0" marR="0">
                        <a:lnSpc>
                          <a:spcPct val="100000"/>
                        </a:lnSpc>
                        <a:spcBef>
                          <a:spcPts val="0"/>
                        </a:spcBef>
                        <a:spcAft>
                          <a:spcPts val="0"/>
                        </a:spcAft>
                      </a:pPr>
                      <a:r>
                        <a:rPr lang="en-GB" sz="1200" dirty="0">
                          <a:latin typeface="Arial"/>
                          <a:ea typeface="Calibri"/>
                          <a:cs typeface="Times New Roman"/>
                        </a:rPr>
                        <a:t>20 knowledge </a:t>
                      </a:r>
                      <a:r>
                        <a:rPr lang="en-GB" sz="1200" dirty="0" smtClean="0">
                          <a:latin typeface="Arial"/>
                          <a:ea typeface="Calibri"/>
                          <a:cs typeface="Times New Roman"/>
                        </a:rPr>
                        <a:t>and</a:t>
                      </a:r>
                      <a:r>
                        <a:rPr lang="en-GB" sz="1200" baseline="0" dirty="0" smtClean="0">
                          <a:latin typeface="Calibri"/>
                          <a:ea typeface="Calibri"/>
                          <a:cs typeface="Times New Roman"/>
                        </a:rPr>
                        <a:t> </a:t>
                      </a:r>
                      <a:r>
                        <a:rPr lang="en-GB" sz="1200" dirty="0" smtClean="0">
                          <a:latin typeface="Arial"/>
                          <a:ea typeface="Calibri"/>
                          <a:cs typeface="Times New Roman"/>
                        </a:rPr>
                        <a:t>innovation products added to</a:t>
                      </a:r>
                      <a:r>
                        <a:rPr lang="en-GB" sz="1200" baseline="0" dirty="0" smtClean="0">
                          <a:latin typeface="Calibri"/>
                          <a:ea typeface="Calibri"/>
                          <a:cs typeface="Times New Roman"/>
                        </a:rPr>
                        <a:t> </a:t>
                      </a:r>
                      <a:r>
                        <a:rPr lang="en-GB" sz="1200" dirty="0" smtClean="0">
                          <a:latin typeface="Arial"/>
                          <a:ea typeface="Calibri"/>
                          <a:cs typeface="Times New Roman"/>
                        </a:rPr>
                        <a:t>the </a:t>
                      </a:r>
                      <a:r>
                        <a:rPr lang="en-GB" sz="1200" dirty="0">
                          <a:latin typeface="Arial"/>
                          <a:ea typeface="Calibri"/>
                          <a:cs typeface="Times New Roman"/>
                        </a:rPr>
                        <a:t>IP portfolio by </a:t>
                      </a:r>
                      <a:r>
                        <a:rPr lang="en-GB" sz="1200" dirty="0" smtClean="0">
                          <a:latin typeface="Arial"/>
                          <a:ea typeface="Calibri"/>
                          <a:cs typeface="Times New Roman"/>
                        </a:rPr>
                        <a:t>31 March </a:t>
                      </a:r>
                      <a:r>
                        <a:rPr lang="en-GB" sz="1200" dirty="0">
                          <a:latin typeface="Arial"/>
                          <a:ea typeface="Calibri"/>
                          <a:cs typeface="Times New Roman"/>
                        </a:rPr>
                        <a:t>2015.</a:t>
                      </a:r>
                      <a:endParaRPr lang="en-GB" sz="1200" dirty="0">
                        <a:latin typeface="Calibri"/>
                        <a:ea typeface="Calibri"/>
                        <a:cs typeface="Times New Roman"/>
                      </a:endParaRPr>
                    </a:p>
                  </a:txBody>
                  <a:tcPr marL="68580" marR="68580" marT="0" marB="0"/>
                </a:tc>
                <a:tc>
                  <a:txBody>
                    <a:bodyPr/>
                    <a:lstStyle/>
                    <a:p>
                      <a:pPr marL="0" marR="0">
                        <a:lnSpc>
                          <a:spcPct val="100000"/>
                        </a:lnSpc>
                        <a:spcBef>
                          <a:spcPts val="0"/>
                        </a:spcBef>
                        <a:spcAft>
                          <a:spcPts val="1000"/>
                        </a:spcAft>
                      </a:pPr>
                      <a:r>
                        <a:rPr lang="en-ZA" sz="1200" dirty="0">
                          <a:latin typeface="Arial"/>
                          <a:ea typeface="Calibri"/>
                          <a:cs typeface="Times New Roman"/>
                        </a:rPr>
                        <a:t>29 knowledge and innovation products added to the IP portfolio by 31 March 2015.</a:t>
                      </a:r>
                      <a:endParaRPr lang="en-GB" sz="1200" dirty="0">
                        <a:latin typeface="Calibri"/>
                        <a:ea typeface="Calibri"/>
                        <a:cs typeface="Times New Roman"/>
                      </a:endParaRPr>
                    </a:p>
                  </a:txBody>
                  <a:tcPr marL="68580" marR="68580" marT="0" marB="0"/>
                </a:tc>
                <a:tc>
                  <a:txBody>
                    <a:bodyPr/>
                    <a:lstStyle/>
                    <a:p>
                      <a:pPr marL="0" marR="0" algn="l">
                        <a:lnSpc>
                          <a:spcPct val="100000"/>
                        </a:lnSpc>
                        <a:spcBef>
                          <a:spcPts val="0"/>
                        </a:spcBef>
                        <a:spcAft>
                          <a:spcPts val="0"/>
                        </a:spcAft>
                      </a:pPr>
                      <a:r>
                        <a:rPr lang="en-ZA" sz="1200" kern="1200" dirty="0" smtClean="0">
                          <a:solidFill>
                            <a:schemeClr val="dk1"/>
                          </a:solidFill>
                          <a:latin typeface="Arial" pitchFamily="34" charset="0"/>
                          <a:ea typeface="+mn-ea"/>
                          <a:cs typeface="Arial" pitchFamily="34" charset="0"/>
                        </a:rPr>
                        <a:t>IP portfolio additions are difficult to anticipate due to the complexity of the work being done and it is also based on market demand.</a:t>
                      </a:r>
                      <a:endParaRPr lang="en-GB" sz="1200" dirty="0">
                        <a:latin typeface="Arial" pitchFamily="34" charset="0"/>
                        <a:ea typeface="Times New Roman"/>
                        <a:cs typeface="Arial"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Achieved</a:t>
                      </a:r>
                      <a:endParaRPr lang="en-GB" sz="1200" b="1" dirty="0" smtClean="0">
                        <a:latin typeface="Arial" pitchFamily="34" charset="0"/>
                        <a:cs typeface="Arial" pitchFamily="34" charset="0"/>
                      </a:endParaRPr>
                    </a:p>
                  </a:txBody>
                  <a:tcPr>
                    <a:solidFill>
                      <a:srgbClr val="00B0F0"/>
                    </a:solidFill>
                  </a:tcPr>
                </a:tc>
              </a:tr>
              <a:tr h="2895601">
                <a:tc>
                  <a:txBody>
                    <a:bodyPr/>
                    <a:lstStyle/>
                    <a:p>
                      <a:pPr marL="0" marR="0">
                        <a:lnSpc>
                          <a:spcPct val="100000"/>
                        </a:lnSpc>
                        <a:spcBef>
                          <a:spcPts val="0"/>
                        </a:spcBef>
                        <a:spcAft>
                          <a:spcPts val="0"/>
                        </a:spcAft>
                      </a:pPr>
                      <a:r>
                        <a:rPr lang="en-GB" sz="1200" dirty="0">
                          <a:latin typeface="Arial" pitchFamily="34" charset="0"/>
                          <a:ea typeface="Calibri"/>
                          <a:cs typeface="Arial" pitchFamily="34" charset="0"/>
                        </a:rPr>
                        <a:t>Eight </a:t>
                      </a:r>
                      <a:r>
                        <a:rPr lang="en-GB" sz="1200" dirty="0" smtClean="0">
                          <a:latin typeface="Arial" pitchFamily="34" charset="0"/>
                          <a:ea typeface="Calibri"/>
                          <a:cs typeface="Arial" pitchFamily="34" charset="0"/>
                        </a:rPr>
                        <a:t>instruments</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funded </a:t>
                      </a:r>
                      <a:r>
                        <a:rPr lang="en-GB" sz="1200" dirty="0">
                          <a:latin typeface="Arial" pitchFamily="34" charset="0"/>
                          <a:ea typeface="Calibri"/>
                          <a:cs typeface="Arial" pitchFamily="34" charset="0"/>
                        </a:rPr>
                        <a:t>in support </a:t>
                      </a:r>
                      <a:r>
                        <a:rPr lang="en-GB" sz="1200" dirty="0" smtClean="0">
                          <a:latin typeface="Arial" pitchFamily="34" charset="0"/>
                          <a:ea typeface="Calibri"/>
                          <a:cs typeface="Arial" pitchFamily="34" charset="0"/>
                        </a:rPr>
                        <a:t>of</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increased localisation,</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competitiveness and</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R&amp;D-led industry</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development </a:t>
                      </a:r>
                      <a:r>
                        <a:rPr lang="en-GB" sz="1200" dirty="0">
                          <a:latin typeface="Arial" pitchFamily="34" charset="0"/>
                          <a:ea typeface="Calibri"/>
                          <a:cs typeface="Arial" pitchFamily="34" charset="0"/>
                        </a:rPr>
                        <a:t>by </a:t>
                      </a:r>
                      <a:r>
                        <a:rPr lang="en-GB" sz="1200" dirty="0" smtClean="0">
                          <a:latin typeface="Arial" pitchFamily="34" charset="0"/>
                          <a:ea typeface="Calibri"/>
                          <a:cs typeface="Arial" pitchFamily="34" charset="0"/>
                        </a:rPr>
                        <a:t>31</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March </a:t>
                      </a:r>
                      <a:r>
                        <a:rPr lang="en-GB" sz="1200" dirty="0">
                          <a:latin typeface="Arial" pitchFamily="34" charset="0"/>
                          <a:ea typeface="Calibri"/>
                          <a:cs typeface="Arial" pitchFamily="34" charset="0"/>
                        </a:rPr>
                        <a:t>2015.</a:t>
                      </a:r>
                    </a:p>
                  </a:txBody>
                  <a:tcPr marL="68580" marR="68580" marT="0" marB="0"/>
                </a:tc>
                <a:tc>
                  <a:txBody>
                    <a:bodyPr/>
                    <a:lstStyle/>
                    <a:p>
                      <a:pPr marL="0" marR="0">
                        <a:lnSpc>
                          <a:spcPct val="100000"/>
                        </a:lnSpc>
                        <a:spcBef>
                          <a:spcPts val="0"/>
                        </a:spcBef>
                        <a:spcAft>
                          <a:spcPts val="1000"/>
                        </a:spcAft>
                      </a:pPr>
                      <a:r>
                        <a:rPr lang="en-GB" sz="1200" dirty="0" smtClean="0">
                          <a:latin typeface="Arial" pitchFamily="34" charset="0"/>
                          <a:ea typeface="Calibri"/>
                          <a:cs typeface="Arial" pitchFamily="34" charset="0"/>
                        </a:rPr>
                        <a:t>Eight instruments</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funded in support of</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increased localisation,</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competitiveness and</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R&amp;D-led industry</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development by 31</a:t>
                      </a:r>
                      <a:r>
                        <a:rPr lang="en-GB" sz="1200" baseline="0" dirty="0" smtClean="0">
                          <a:latin typeface="Arial" pitchFamily="34" charset="0"/>
                          <a:ea typeface="Calibri"/>
                          <a:cs typeface="Arial" pitchFamily="34" charset="0"/>
                        </a:rPr>
                        <a:t> </a:t>
                      </a:r>
                      <a:r>
                        <a:rPr lang="en-GB" sz="1200" dirty="0" smtClean="0">
                          <a:latin typeface="Arial" pitchFamily="34" charset="0"/>
                          <a:ea typeface="Calibri"/>
                          <a:cs typeface="Arial" pitchFamily="34" charset="0"/>
                        </a:rPr>
                        <a:t>March 2015.</a:t>
                      </a:r>
                      <a:endParaRPr lang="en-GB" sz="1200" dirty="0">
                        <a:latin typeface="Arial" pitchFamily="34" charset="0"/>
                        <a:ea typeface="Calibri"/>
                        <a:cs typeface="Arial" pitchFamily="34" charset="0"/>
                      </a:endParaRPr>
                    </a:p>
                  </a:txBody>
                  <a:tcPr marL="68580" marR="68580" marT="0" marB="0"/>
                </a:tc>
                <a:tc>
                  <a:txBody>
                    <a:bodyPr/>
                    <a:lstStyle/>
                    <a:p>
                      <a:pPr marL="0" marR="0">
                        <a:lnSpc>
                          <a:spcPct val="100000"/>
                        </a:lnSpc>
                        <a:spcBef>
                          <a:spcPts val="0"/>
                        </a:spcBef>
                        <a:spcAft>
                          <a:spcPts val="1000"/>
                        </a:spcAft>
                      </a:pPr>
                      <a:r>
                        <a:rPr lang="en-ZA" sz="1200" dirty="0">
                          <a:latin typeface="Arial" pitchFamily="34" charset="0"/>
                          <a:ea typeface="Calibri"/>
                          <a:cs typeface="Arial" pitchFamily="34" charset="0"/>
                        </a:rPr>
                        <a:t>No deviation.</a:t>
                      </a:r>
                      <a:endParaRPr lang="en-GB" sz="1200" dirty="0">
                        <a:latin typeface="Arial" pitchFamily="34" charset="0"/>
                        <a:ea typeface="Calibri"/>
                        <a:cs typeface="Arial" pitchFamily="34"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Arial" pitchFamily="34" charset="0"/>
                          <a:cs typeface="Arial" pitchFamily="34" charset="0"/>
                        </a:rPr>
                        <a:t>Achieved</a:t>
                      </a:r>
                      <a:endParaRPr lang="en-GB" sz="1200" b="1"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Arial" pitchFamily="34" charset="0"/>
                        <a:cs typeface="Arial" pitchFamily="34" charset="0"/>
                      </a:endParaRPr>
                    </a:p>
                  </a:txBody>
                  <a:tcPr>
                    <a:solidFill>
                      <a:srgbClr val="00B0F0"/>
                    </a:solidFill>
                  </a:tcPr>
                </a:tc>
              </a:tr>
            </a:tbl>
          </a:graphicData>
        </a:graphic>
      </p:graphicFrame>
      <p:sp>
        <p:nvSpPr>
          <p:cNvPr id="78872"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7280BD-090C-44EF-999D-0FEA8E81DA67}" type="slidenum">
              <a:rPr lang="en-US" smtClean="0">
                <a:latin typeface="Gill Sans MT" pitchFamily="34" charset="0"/>
                <a:cs typeface="Arial" pitchFamily="34" charset="0"/>
              </a:rPr>
              <a:pPr fontAlgn="base">
                <a:spcBef>
                  <a:spcPct val="0"/>
                </a:spcBef>
                <a:spcAft>
                  <a:spcPct val="0"/>
                </a:spcAft>
              </a:pPr>
              <a:t>69</a:t>
            </a:fld>
            <a:endParaRPr lang="en-US" smtClean="0">
              <a:latin typeface="Gill Sans MT" pitchFamily="34" charset="0"/>
              <a:cs typeface="Arial" pitchFamily="34" charset="0"/>
            </a:endParaRPr>
          </a:p>
        </p:txBody>
      </p:sp>
      <p:sp>
        <p:nvSpPr>
          <p:cNvPr id="78873" name="AutoShape 8"/>
          <p:cNvSpPr>
            <a:spLocks/>
          </p:cNvSpPr>
          <p:nvPr/>
        </p:nvSpPr>
        <p:spPr bwMode="auto">
          <a:xfrm>
            <a:off x="457200" y="222250"/>
            <a:ext cx="8534400"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endParaRPr lang="en-US" sz="2400" b="1">
              <a:solidFill>
                <a:srgbClr val="FFFFFF"/>
              </a:solidFill>
              <a:latin typeface="Calibri" pitchFamily="34" charset="0"/>
              <a:sym typeface="Helvetica Neue"/>
            </a:endParaRPr>
          </a:p>
          <a:p>
            <a:pPr marL="101600">
              <a:lnSpc>
                <a:spcPct val="80000"/>
              </a:lnSpc>
              <a:spcBef>
                <a:spcPts val="850"/>
              </a:spcBef>
            </a:pPr>
            <a:r>
              <a:rPr lang="en-US" sz="2000" b="1">
                <a:solidFill>
                  <a:srgbClr val="FFFFFF"/>
                </a:solidFill>
                <a:sym typeface="Helvetica Neue"/>
              </a:rPr>
              <a:t>			    PROGRAMME 5 ACHIEVEMENTS PER PROGRAMMES</a:t>
            </a:r>
            <a:endParaRPr lang="en-US" sz="2000"/>
          </a:p>
          <a:p>
            <a:pPr marL="101600">
              <a:lnSpc>
                <a:spcPct val="80000"/>
              </a:lnSpc>
              <a:spcBef>
                <a:spcPts val="850"/>
              </a:spcBef>
            </a:pPr>
            <a:endParaRPr lang="en-US" sz="2800">
              <a:latin typeface="Gill Sans MT" pitchFamily="34" charset="0"/>
            </a:endParaRPr>
          </a:p>
        </p:txBody>
      </p:sp>
      <p:sp>
        <p:nvSpPr>
          <p:cNvPr id="6" name="Date Placeholder 5"/>
          <p:cNvSpPr>
            <a:spLocks noGrp="1"/>
          </p:cNvSpPr>
          <p:nvPr>
            <p:ph type="dt" sz="quarter" idx="10"/>
          </p:nvPr>
        </p:nvSpPr>
        <p:spPr/>
        <p:txBody>
          <a:bodyPr/>
          <a:lstStyle/>
          <a:p>
            <a:pPr>
              <a:defRPr/>
            </a:pPr>
            <a:fld id="{E4060F17-8A9C-48EE-AD02-8170321079DE}" type="datetime1">
              <a:rPr lang="en-US"/>
              <a:pPr>
                <a:defRPr/>
              </a:pPr>
              <a:t>11/3/2015</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3"/>
          <p:cNvSpPr>
            <a:spLocks noGrp="1" noChangeArrowheads="1"/>
          </p:cNvSpPr>
          <p:nvPr>
            <p:ph type="subTitle" idx="1"/>
          </p:nvPr>
        </p:nvSpPr>
        <p:spPr>
          <a:xfrm>
            <a:off x="468313" y="1049338"/>
            <a:ext cx="4679950" cy="723900"/>
          </a:xfrm>
        </p:spPr>
        <p:txBody>
          <a:bodyPr rtlCol="0">
            <a:normAutofit/>
          </a:bodyPr>
          <a:lstStyle/>
          <a:p>
            <a:pPr marL="514350" indent="-514350" algn="l" eaLnBrk="1" fontAlgn="auto" hangingPunct="1">
              <a:spcAft>
                <a:spcPts val="0"/>
              </a:spcAft>
              <a:buFont typeface="Arial"/>
              <a:buNone/>
              <a:defRPr/>
            </a:pPr>
            <a:r>
              <a:rPr lang="en-US" sz="1050" b="1" dirty="0" smtClean="0">
                <a:solidFill>
                  <a:schemeClr val="accent6">
                    <a:lumMod val="75000"/>
                  </a:schemeClr>
                </a:solidFill>
                <a:latin typeface="Gill Sans MT"/>
                <a:ea typeface="+mj-ea"/>
                <a:cs typeface="Gill Sans MT"/>
              </a:rPr>
              <a:t>.</a:t>
            </a:r>
            <a:endParaRPr lang="en-US" sz="1050" b="1" dirty="0">
              <a:solidFill>
                <a:schemeClr val="accent6">
                  <a:lumMod val="75000"/>
                </a:schemeClr>
              </a:solidFill>
              <a:latin typeface="Gill Sans MT"/>
              <a:ea typeface="+mj-ea"/>
              <a:cs typeface="Gill Sans MT"/>
            </a:endParaRPr>
          </a:p>
        </p:txBody>
      </p:sp>
      <p:sp>
        <p:nvSpPr>
          <p:cNvPr id="21507" name="Slide Number Placeholder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CE95DC-2F4A-4226-A99D-FFA7527FDB5B}" type="slidenum">
              <a:rPr lang="en-ZA" smtClean="0">
                <a:latin typeface="Gill Sans MT" pitchFamily="34" charset="0"/>
                <a:cs typeface="Arial" pitchFamily="34" charset="0"/>
              </a:rPr>
              <a:pPr fontAlgn="base">
                <a:spcBef>
                  <a:spcPct val="0"/>
                </a:spcBef>
                <a:spcAft>
                  <a:spcPct val="0"/>
                </a:spcAft>
              </a:pPr>
              <a:t>7</a:t>
            </a:fld>
            <a:endParaRPr lang="en-ZA" dirty="0" smtClean="0">
              <a:latin typeface="Gill Sans MT" pitchFamily="34" charset="0"/>
              <a:cs typeface="Arial" pitchFamily="34" charset="0"/>
            </a:endParaRPr>
          </a:p>
        </p:txBody>
      </p:sp>
      <p:graphicFrame>
        <p:nvGraphicFramePr>
          <p:cNvPr id="2" name="Diagram 1"/>
          <p:cNvGraphicFramePr/>
          <p:nvPr/>
        </p:nvGraphicFramePr>
        <p:xfrm>
          <a:off x="838200" y="1524001"/>
          <a:ext cx="7513638" cy="4648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225" name="Rectangle 7"/>
          <p:cNvSpPr>
            <a:spLocks noChangeArrowheads="1"/>
          </p:cNvSpPr>
          <p:nvPr/>
        </p:nvSpPr>
        <p:spPr bwMode="auto">
          <a:xfrm flipH="1">
            <a:off x="8070850" y="1916113"/>
            <a:ext cx="46038" cy="452437"/>
          </a:xfrm>
          <a:prstGeom prst="rect">
            <a:avLst/>
          </a:prstGeom>
          <a:noFill/>
          <a:ln w="9525">
            <a:noFill/>
            <a:miter lim="800000"/>
            <a:headEnd/>
            <a:tailEnd/>
          </a:ln>
        </p:spPr>
        <p:txBody>
          <a:bodyPr>
            <a:spAutoFit/>
          </a:bodyPr>
          <a:lstStyle/>
          <a:p>
            <a:pPr marL="0" lvl="1" algn="ctr" fontAlgn="auto">
              <a:lnSpc>
                <a:spcPct val="80000"/>
              </a:lnSpc>
              <a:spcBef>
                <a:spcPts val="675"/>
              </a:spcBef>
              <a:spcAft>
                <a:spcPts val="0"/>
              </a:spcAft>
              <a:defRPr/>
            </a:pPr>
            <a:r>
              <a:rPr lang="en-US" sz="2800" b="1" dirty="0">
                <a:solidFill>
                  <a:schemeClr val="accent6">
                    <a:lumMod val="75000"/>
                  </a:schemeClr>
                </a:solidFill>
                <a:latin typeface="Arial" charset="0"/>
                <a:cs typeface="Arial" charset="0"/>
              </a:rPr>
              <a:t> </a:t>
            </a:r>
            <a:endParaRPr lang="en-US" sz="2800" dirty="0">
              <a:latin typeface="Gill Sans MT"/>
              <a:cs typeface="Gill Sans MT"/>
            </a:endParaRPr>
          </a:p>
        </p:txBody>
      </p:sp>
      <p:sp>
        <p:nvSpPr>
          <p:cNvPr id="21510" name="AutoShape 8"/>
          <p:cNvSpPr>
            <a:spLocks/>
          </p:cNvSpPr>
          <p:nvPr/>
        </p:nvSpPr>
        <p:spPr bwMode="auto">
          <a:xfrm>
            <a:off x="2532063" y="328613"/>
            <a:ext cx="6432550" cy="4016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r>
              <a:rPr lang="en-US" sz="3600" b="1" dirty="0">
                <a:solidFill>
                  <a:schemeClr val="bg1"/>
                </a:solidFill>
                <a:sym typeface="Helvetica Neue"/>
              </a:rPr>
              <a:t>DST MISSION STATEMENT</a:t>
            </a:r>
            <a:endParaRPr lang="en-US" sz="3200" dirty="0">
              <a:solidFill>
                <a:schemeClr val="bg1"/>
              </a:solidFill>
            </a:endParaRPr>
          </a:p>
        </p:txBody>
      </p:sp>
      <p:sp>
        <p:nvSpPr>
          <p:cNvPr id="21511" name="Title 2"/>
          <p:cNvSpPr>
            <a:spLocks noGrp="1"/>
          </p:cNvSpPr>
          <p:nvPr>
            <p:ph type="ctrTitle"/>
          </p:nvPr>
        </p:nvSpPr>
        <p:spPr>
          <a:xfrm>
            <a:off x="685800" y="549275"/>
            <a:ext cx="1846263" cy="500063"/>
          </a:xfrm>
        </p:spPr>
        <p:txBody>
          <a:bodyPr/>
          <a:lstStyle/>
          <a:p>
            <a:pPr eaLnBrk="1" hangingPunct="1"/>
            <a:r>
              <a:rPr lang="en-US" sz="1800" dirty="0" smtClean="0">
                <a:latin typeface="Arial" pitchFamily="34" charset="0"/>
                <a:cs typeface="Arial" pitchFamily="34" charset="0"/>
              </a:rPr>
              <a:t>.</a:t>
            </a:r>
          </a:p>
        </p:txBody>
      </p:sp>
      <p:sp>
        <p:nvSpPr>
          <p:cNvPr id="8" name="Date Placeholder 7"/>
          <p:cNvSpPr>
            <a:spLocks noGrp="1"/>
          </p:cNvSpPr>
          <p:nvPr>
            <p:ph type="dt" sz="quarter" idx="10"/>
          </p:nvPr>
        </p:nvSpPr>
        <p:spPr/>
        <p:txBody>
          <a:bodyPr/>
          <a:lstStyle/>
          <a:p>
            <a:pPr>
              <a:defRPr/>
            </a:pPr>
            <a:fld id="{39540F4C-0C6D-42E0-9AE2-25EAD76AF347}" type="datetime1">
              <a:rPr lang="en-US"/>
              <a:pPr>
                <a:defRPr/>
              </a:pPr>
              <a:t>11/3/2015</a:t>
            </a:fld>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Elke-HP\Documents\Jobs\Stock images\Shutterstock\shutterstock_74051053.jpg"/>
          <p:cNvPicPr>
            <a:picLocks noChangeAspect="1" noChangeArrowheads="1"/>
          </p:cNvPicPr>
          <p:nvPr/>
        </p:nvPicPr>
        <p:blipFill>
          <a:blip r:embed="rId2"/>
          <a:srcRect t="14001" b="6374"/>
          <a:stretch>
            <a:fillRect/>
          </a:stretch>
        </p:blipFill>
        <p:spPr bwMode="auto">
          <a:xfrm>
            <a:off x="-20638" y="992188"/>
            <a:ext cx="9164638" cy="4989512"/>
          </a:xfrm>
          <a:prstGeom prst="rect">
            <a:avLst/>
          </a:prstGeom>
          <a:noFill/>
          <a:ln w="9525">
            <a:noFill/>
            <a:miter lim="800000"/>
            <a:headEnd/>
            <a:tailEnd/>
          </a:ln>
        </p:spPr>
      </p:pic>
      <p:sp>
        <p:nvSpPr>
          <p:cNvPr id="79875" name="Rectangle 6"/>
          <p:cNvSpPr>
            <a:spLocks noGrp="1" noChangeArrowheads="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US" smtClean="0">
              <a:latin typeface="Gill Sans MT" pitchFamily="34" charset="0"/>
              <a:cs typeface="Arial" pitchFamily="34" charset="0"/>
            </a:endParaRPr>
          </a:p>
          <a:p>
            <a:pPr fontAlgn="base">
              <a:spcBef>
                <a:spcPct val="0"/>
              </a:spcBef>
              <a:spcAft>
                <a:spcPct val="0"/>
              </a:spcAft>
            </a:pPr>
            <a:endParaRPr lang="en-US" smtClean="0">
              <a:latin typeface="Gill Sans MT" pitchFamily="34" charset="0"/>
              <a:cs typeface="Arial" pitchFamily="34" charset="0"/>
            </a:endParaRPr>
          </a:p>
          <a:p>
            <a:pPr fontAlgn="base">
              <a:spcBef>
                <a:spcPct val="0"/>
              </a:spcBef>
              <a:spcAft>
                <a:spcPct val="0"/>
              </a:spcAft>
            </a:pPr>
            <a:fld id="{14C3CA6B-E890-46A7-8E4A-056E3FEFC1AC}" type="slidenum">
              <a:rPr lang="en-US" smtClean="0">
                <a:latin typeface="Gill Sans MT" pitchFamily="34" charset="0"/>
                <a:cs typeface="Arial" pitchFamily="34" charset="0"/>
              </a:rPr>
              <a:pPr fontAlgn="base">
                <a:spcBef>
                  <a:spcPct val="0"/>
                </a:spcBef>
                <a:spcAft>
                  <a:spcPct val="0"/>
                </a:spcAft>
              </a:pPr>
              <a:t>70</a:t>
            </a:fld>
            <a:endParaRPr lang="en-US" smtClean="0">
              <a:latin typeface="Gill Sans MT" pitchFamily="34" charset="0"/>
              <a:cs typeface="Arial" pitchFamily="34" charset="0"/>
            </a:endParaRPr>
          </a:p>
        </p:txBody>
      </p:sp>
      <p:sp>
        <p:nvSpPr>
          <p:cNvPr id="7" name="Date Placeholder 6"/>
          <p:cNvSpPr>
            <a:spLocks noGrp="1"/>
          </p:cNvSpPr>
          <p:nvPr>
            <p:ph type="dt" sz="quarter" idx="10"/>
          </p:nvPr>
        </p:nvSpPr>
        <p:spPr/>
        <p:txBody>
          <a:bodyPr/>
          <a:lstStyle/>
          <a:p>
            <a:pPr>
              <a:defRPr/>
            </a:pPr>
            <a:fld id="{D481953D-1701-4C9C-A0B1-7027E1F9B472}" type="datetime1">
              <a:rPr lang="en-US" smtClean="0"/>
              <a:pPr>
                <a:defRPr/>
              </a:pPr>
              <a:t>11/3/2015</a:t>
            </a:fld>
            <a:endParaRPr lang="en-US"/>
          </a:p>
        </p:txBody>
      </p:sp>
      <p:graphicFrame>
        <p:nvGraphicFramePr>
          <p:cNvPr id="12" name="Diagram 11"/>
          <p:cNvGraphicFramePr/>
          <p:nvPr/>
        </p:nvGraphicFramePr>
        <p:xfrm>
          <a:off x="609600" y="1397000"/>
          <a:ext cx="8077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6858000" cy="487363"/>
          </a:xfrm>
        </p:spPr>
        <p:txBody>
          <a:bodyPr/>
          <a:lstStyle/>
          <a:p>
            <a:pPr>
              <a:defRPr/>
            </a:pPr>
            <a:r>
              <a:rPr lang="en-US" sz="2400" dirty="0" smtClean="0">
                <a:solidFill>
                  <a:schemeClr val="accent6">
                    <a:lumMod val="75000"/>
                  </a:schemeClr>
                </a:solidFill>
                <a:latin typeface="Gill Sans MT"/>
                <a:cs typeface="Gill Sans MT"/>
              </a:rPr>
              <a:t/>
            </a:r>
            <a:br>
              <a:rPr lang="en-US" sz="2400" dirty="0" smtClean="0">
                <a:solidFill>
                  <a:schemeClr val="accent6">
                    <a:lumMod val="75000"/>
                  </a:schemeClr>
                </a:solidFill>
                <a:latin typeface="Gill Sans MT"/>
                <a:cs typeface="Gill Sans MT"/>
              </a:rPr>
            </a:br>
            <a:r>
              <a:rPr lang="en-US" sz="2400" dirty="0" smtClean="0">
                <a:solidFill>
                  <a:schemeClr val="accent6">
                    <a:lumMod val="75000"/>
                  </a:schemeClr>
                </a:solidFill>
                <a:latin typeface="Gill Sans MT"/>
                <a:cs typeface="Gill Sans MT"/>
              </a:rPr>
              <a:t/>
            </a:r>
            <a:br>
              <a:rPr lang="en-US" sz="2400" dirty="0" smtClean="0">
                <a:solidFill>
                  <a:schemeClr val="accent6">
                    <a:lumMod val="75000"/>
                  </a:schemeClr>
                </a:solidFill>
                <a:latin typeface="Gill Sans MT"/>
                <a:cs typeface="Gill Sans MT"/>
              </a:rPr>
            </a:br>
            <a:r>
              <a:rPr lang="en-US" sz="2400" dirty="0" smtClean="0">
                <a:solidFill>
                  <a:schemeClr val="accent6">
                    <a:lumMod val="75000"/>
                  </a:schemeClr>
                </a:solidFill>
                <a:latin typeface="Gill Sans MT"/>
                <a:cs typeface="Gill Sans MT"/>
              </a:rPr>
              <a:t>    </a:t>
            </a:r>
            <a:r>
              <a:rPr lang="en-US" sz="2800" dirty="0" smtClean="0">
                <a:solidFill>
                  <a:schemeClr val="bg1"/>
                </a:solidFill>
                <a:latin typeface="Arial" pitchFamily="34" charset="0"/>
                <a:cs typeface="Arial" pitchFamily="34" charset="0"/>
              </a:rPr>
              <a:t>BUDGET SPLIT – BY PROGRAMME </a:t>
            </a:r>
            <a:r>
              <a:rPr lang="en-GB" sz="2800" dirty="0" smtClean="0">
                <a:solidFill>
                  <a:schemeClr val="accent6">
                    <a:lumMod val="75000"/>
                  </a:schemeClr>
                </a:solidFill>
              </a:rPr>
              <a:t/>
            </a:r>
            <a:br>
              <a:rPr lang="en-GB" sz="2800" dirty="0" smtClean="0">
                <a:solidFill>
                  <a:schemeClr val="accent6">
                    <a:lumMod val="75000"/>
                  </a:schemeClr>
                </a:solidFill>
              </a:rPr>
            </a:br>
            <a:endParaRPr lang="en-GB" sz="2800" dirty="0"/>
          </a:p>
        </p:txBody>
      </p:sp>
      <p:sp>
        <p:nvSpPr>
          <p:cNvPr id="80899"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C11AA09-95EF-4EEF-A310-3FF2954B4926}" type="slidenum">
              <a:rPr lang="en-US" smtClean="0">
                <a:latin typeface="Gill Sans MT" pitchFamily="34" charset="0"/>
                <a:cs typeface="Arial" pitchFamily="34" charset="0"/>
              </a:rPr>
              <a:pPr fontAlgn="base">
                <a:spcBef>
                  <a:spcPct val="0"/>
                </a:spcBef>
                <a:spcAft>
                  <a:spcPct val="0"/>
                </a:spcAft>
              </a:pPr>
              <a:t>71</a:t>
            </a:fld>
            <a:endParaRPr lang="en-US" smtClean="0">
              <a:latin typeface="Gill Sans MT" pitchFamily="34" charset="0"/>
              <a:cs typeface="Arial" pitchFamily="34" charset="0"/>
            </a:endParaRPr>
          </a:p>
        </p:txBody>
      </p:sp>
      <p:graphicFrame>
        <p:nvGraphicFramePr>
          <p:cNvPr id="7" name="Content Placeholder 6"/>
          <p:cNvGraphicFramePr>
            <a:graphicFrameLocks noGrp="1"/>
          </p:cNvGraphicFramePr>
          <p:nvPr>
            <p:ph idx="1"/>
          </p:nvPr>
        </p:nvGraphicFramePr>
        <p:xfrm>
          <a:off x="457200" y="1998663"/>
          <a:ext cx="8229600" cy="366236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1066800" y="304800"/>
            <a:ext cx="8001000" cy="487363"/>
          </a:xfrm>
        </p:spPr>
        <p:txBody>
          <a:bodyPr/>
          <a:lstStyle/>
          <a:p>
            <a:r>
              <a:rPr lang="en-US" sz="1600" smtClean="0">
                <a:latin typeface="Gill Sans MT" pitchFamily="34" charset="0"/>
                <a:cs typeface="Arial" pitchFamily="34" charset="0"/>
              </a:rPr>
              <a:t/>
            </a:r>
            <a:br>
              <a:rPr lang="en-US" sz="1600" smtClean="0">
                <a:latin typeface="Gill Sans MT" pitchFamily="34" charset="0"/>
                <a:cs typeface="Arial" pitchFamily="34" charset="0"/>
              </a:rPr>
            </a:br>
            <a:r>
              <a:rPr lang="en-US" sz="1600" smtClean="0">
                <a:latin typeface="Gill Sans MT" pitchFamily="34" charset="0"/>
                <a:cs typeface="Arial" pitchFamily="34" charset="0"/>
              </a:rPr>
              <a:t/>
            </a:r>
            <a:br>
              <a:rPr lang="en-US" sz="1600" smtClean="0">
                <a:latin typeface="Gill Sans MT" pitchFamily="34" charset="0"/>
                <a:cs typeface="Arial" pitchFamily="34" charset="0"/>
              </a:rPr>
            </a:br>
            <a:r>
              <a:rPr lang="en-US" sz="1600" smtClean="0">
                <a:latin typeface="Gill Sans MT" pitchFamily="34" charset="0"/>
                <a:cs typeface="Arial" pitchFamily="34" charset="0"/>
              </a:rPr>
              <a:t/>
            </a:r>
            <a:br>
              <a:rPr lang="en-US" sz="1600" smtClean="0">
                <a:latin typeface="Gill Sans MT" pitchFamily="34" charset="0"/>
                <a:cs typeface="Arial" pitchFamily="34" charset="0"/>
              </a:rPr>
            </a:br>
            <a:r>
              <a:rPr lang="en-US" sz="1600" smtClean="0">
                <a:latin typeface="Gill Sans MT" pitchFamily="34" charset="0"/>
                <a:cs typeface="Arial" pitchFamily="34" charset="0"/>
              </a:rPr>
              <a:t>            </a:t>
            </a:r>
            <a:r>
              <a:rPr lang="en-US" sz="2400" smtClean="0">
                <a:solidFill>
                  <a:schemeClr val="bg1"/>
                </a:solidFill>
                <a:latin typeface="Arial" pitchFamily="34" charset="0"/>
                <a:cs typeface="Arial" pitchFamily="34" charset="0"/>
              </a:rPr>
              <a:t>BUDGET SPLIT BY ECONOMIC CLASSIFICATION </a:t>
            </a:r>
            <a:r>
              <a:rPr lang="en-GB" smtClean="0">
                <a:latin typeface="Arial" pitchFamily="34" charset="0"/>
                <a:cs typeface="Arial" pitchFamily="34" charset="0"/>
              </a:rPr>
              <a:t/>
            </a:r>
            <a:br>
              <a:rPr lang="en-GB" smtClean="0">
                <a:latin typeface="Arial" pitchFamily="34" charset="0"/>
                <a:cs typeface="Arial" pitchFamily="34" charset="0"/>
              </a:rPr>
            </a:br>
            <a:endParaRPr lang="en-GB" smtClean="0">
              <a:latin typeface="Arial" pitchFamily="34" charset="0"/>
              <a:cs typeface="Arial" pitchFamily="34" charset="0"/>
            </a:endParaRPr>
          </a:p>
        </p:txBody>
      </p:sp>
      <p:sp>
        <p:nvSpPr>
          <p:cNvPr id="1028"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F347C6-63DD-41C3-A31A-1C38CAC994AC}" type="slidenum">
              <a:rPr lang="en-US" smtClean="0">
                <a:latin typeface="Gill Sans MT" pitchFamily="34" charset="0"/>
                <a:cs typeface="Arial" pitchFamily="34" charset="0"/>
              </a:rPr>
              <a:pPr fontAlgn="base">
                <a:spcBef>
                  <a:spcPct val="0"/>
                </a:spcBef>
                <a:spcAft>
                  <a:spcPct val="0"/>
                </a:spcAft>
              </a:pPr>
              <a:t>72</a:t>
            </a:fld>
            <a:endParaRPr lang="en-US" smtClean="0">
              <a:latin typeface="Gill Sans MT" pitchFamily="34" charset="0"/>
              <a:cs typeface="Arial" pitchFamily="34" charset="0"/>
            </a:endParaRPr>
          </a:p>
        </p:txBody>
      </p:sp>
      <p:graphicFrame>
        <p:nvGraphicFramePr>
          <p:cNvPr id="1026" name="Object 44"/>
          <p:cNvGraphicFramePr>
            <a:graphicFrameLocks noGrp="1"/>
          </p:cNvGraphicFramePr>
          <p:nvPr>
            <p:ph idx="1"/>
          </p:nvPr>
        </p:nvGraphicFramePr>
        <p:xfrm>
          <a:off x="457200" y="1998663"/>
          <a:ext cx="8229600" cy="3662362"/>
        </p:xfrm>
        <a:graphic>
          <a:graphicData uri="http://schemas.openxmlformats.org/presentationml/2006/ole">
            <p:oleObj spid="_x0000_s1026" r:id="rId3" imgW="8230313" imgH="3664014" progId="Excel.Sheet.8">
              <p:embed/>
            </p:oleObj>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838200" y="228600"/>
            <a:ext cx="8229600" cy="487363"/>
          </a:xfrm>
        </p:spPr>
        <p:txBody>
          <a:bodyPr/>
          <a:lstStyle/>
          <a:p>
            <a:r>
              <a:rPr lang="en-US" sz="2400" smtClean="0">
                <a:latin typeface="Gill Sans MT" pitchFamily="34" charset="0"/>
                <a:cs typeface="Arial" pitchFamily="34" charset="0"/>
              </a:rPr>
              <a:t>               </a:t>
            </a:r>
            <a:r>
              <a:rPr lang="en-US" sz="2400" smtClean="0">
                <a:solidFill>
                  <a:schemeClr val="bg1"/>
                </a:solidFill>
                <a:latin typeface="Arial" pitchFamily="34" charset="0"/>
                <a:cs typeface="Arial" pitchFamily="34" charset="0"/>
              </a:rPr>
              <a:t>FINANCIAL PERFORMANCE - SUMMARY</a:t>
            </a:r>
            <a:endParaRPr lang="en-GB" sz="2400" smtClean="0">
              <a:solidFill>
                <a:schemeClr val="bg1"/>
              </a:solidFill>
              <a:latin typeface="Arial" pitchFamily="34" charset="0"/>
              <a:cs typeface="Arial" pitchFamily="34" charset="0"/>
            </a:endParaRPr>
          </a:p>
        </p:txBody>
      </p:sp>
      <p:sp>
        <p:nvSpPr>
          <p:cNvPr id="81923"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6A91B2-3DC4-4F71-A8EB-D188AD564A6C}" type="slidenum">
              <a:rPr lang="en-US" smtClean="0">
                <a:latin typeface="Gill Sans MT" pitchFamily="34" charset="0"/>
                <a:cs typeface="Arial" pitchFamily="34" charset="0"/>
              </a:rPr>
              <a:pPr fontAlgn="base">
                <a:spcBef>
                  <a:spcPct val="0"/>
                </a:spcBef>
                <a:spcAft>
                  <a:spcPct val="0"/>
                </a:spcAft>
              </a:pPr>
              <a:t>73</a:t>
            </a:fld>
            <a:endParaRPr lang="en-US" smtClean="0">
              <a:latin typeface="Gill Sans MT" pitchFamily="34" charset="0"/>
              <a:cs typeface="Arial" pitchFamily="34" charset="0"/>
            </a:endParaRPr>
          </a:p>
        </p:txBody>
      </p:sp>
      <p:pic>
        <p:nvPicPr>
          <p:cNvPr id="81924" name="Chart 3"/>
          <p:cNvPicPr>
            <a:picLocks noGrp="1" noChangeArrowheads="1"/>
          </p:cNvPicPr>
          <p:nvPr>
            <p:ph idx="1"/>
          </p:nvPr>
        </p:nvPicPr>
        <p:blipFill>
          <a:blip r:embed="rId2"/>
          <a:srcRect b="-69"/>
          <a:stretch>
            <a:fillRect/>
          </a:stretch>
        </p:blipFill>
        <p:spPr>
          <a:xfrm>
            <a:off x="838200" y="1371600"/>
            <a:ext cx="7513638" cy="4572000"/>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Title 1"/>
          <p:cNvSpPr>
            <a:spLocks noGrp="1"/>
          </p:cNvSpPr>
          <p:nvPr>
            <p:ph type="title"/>
          </p:nvPr>
        </p:nvSpPr>
        <p:spPr>
          <a:xfrm>
            <a:off x="762000" y="228600"/>
            <a:ext cx="8229600" cy="627063"/>
          </a:xfrm>
        </p:spPr>
        <p:txBody>
          <a:bodyPr/>
          <a:lstStyle/>
          <a:p>
            <a:pPr eaLnBrk="1" hangingPunct="1"/>
            <a:r>
              <a:rPr lang="en-GB" sz="2000" smtClean="0">
                <a:solidFill>
                  <a:schemeClr val="tx1"/>
                </a:solidFill>
                <a:latin typeface="Arial" pitchFamily="34" charset="0"/>
                <a:cs typeface="Arial" pitchFamily="34" charset="0"/>
              </a:rPr>
              <a:t>                  </a:t>
            </a:r>
            <a:r>
              <a:rPr lang="en-GB" sz="2000" smtClean="0">
                <a:solidFill>
                  <a:schemeClr val="bg1"/>
                </a:solidFill>
                <a:latin typeface="Arial" pitchFamily="34" charset="0"/>
                <a:cs typeface="Arial" pitchFamily="34" charset="0"/>
              </a:rPr>
              <a:t>FINANCIAL PERFORMANCE PER PROGRAMME </a:t>
            </a:r>
          </a:p>
        </p:txBody>
      </p:sp>
      <p:sp>
        <p:nvSpPr>
          <p:cNvPr id="8294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FA9E3E-1466-4F76-BC1C-89A04BC06520}" type="slidenum">
              <a:rPr lang="en-US" smtClean="0">
                <a:latin typeface="Gill Sans MT" pitchFamily="34" charset="0"/>
                <a:cs typeface="Arial" pitchFamily="34" charset="0"/>
              </a:rPr>
              <a:pPr fontAlgn="base">
                <a:spcBef>
                  <a:spcPct val="0"/>
                </a:spcBef>
                <a:spcAft>
                  <a:spcPct val="0"/>
                </a:spcAft>
              </a:pPr>
              <a:t>74</a:t>
            </a:fld>
            <a:endParaRPr lang="en-US" smtClean="0">
              <a:latin typeface="Gill Sans MT" pitchFamily="34" charset="0"/>
              <a:cs typeface="Arial" pitchFamily="34" charset="0"/>
            </a:endParaRPr>
          </a:p>
        </p:txBody>
      </p:sp>
      <p:sp>
        <p:nvSpPr>
          <p:cNvPr id="7" name="Date Placeholder 6"/>
          <p:cNvSpPr>
            <a:spLocks noGrp="1"/>
          </p:cNvSpPr>
          <p:nvPr>
            <p:ph type="dt" sz="quarter" idx="10"/>
          </p:nvPr>
        </p:nvSpPr>
        <p:spPr/>
        <p:txBody>
          <a:bodyPr/>
          <a:lstStyle/>
          <a:p>
            <a:pPr>
              <a:defRPr/>
            </a:pPr>
            <a:fld id="{01D2C81E-4FD2-4674-B01D-72EC0034C882}" type="datetime1">
              <a:rPr lang="en-US"/>
              <a:pPr>
                <a:defRPr/>
              </a:pPr>
              <a:t>11/3/2015</a:t>
            </a:fld>
            <a:endParaRPr lang="en-US"/>
          </a:p>
        </p:txBody>
      </p:sp>
      <p:graphicFrame>
        <p:nvGraphicFramePr>
          <p:cNvPr id="9" name="Content Placeholder 8"/>
          <p:cNvGraphicFramePr>
            <a:graphicFrameLocks noGrp="1"/>
          </p:cNvGraphicFramePr>
          <p:nvPr>
            <p:ph idx="1"/>
          </p:nvPr>
        </p:nvGraphicFramePr>
        <p:xfrm>
          <a:off x="457200" y="1998663"/>
          <a:ext cx="8229600" cy="366236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762000" y="152400"/>
            <a:ext cx="8229600" cy="487363"/>
          </a:xfrm>
        </p:spPr>
        <p:txBody>
          <a:bodyPr/>
          <a:lstStyle/>
          <a:p>
            <a:r>
              <a:rPr lang="en-ZA" sz="2400" smtClean="0">
                <a:latin typeface="Arial" pitchFamily="34" charset="0"/>
                <a:cs typeface="Arial" pitchFamily="34" charset="0"/>
              </a:rPr>
              <a:t>            	</a:t>
            </a:r>
            <a:r>
              <a:rPr lang="en-ZA" sz="2400" smtClean="0">
                <a:solidFill>
                  <a:schemeClr val="bg1"/>
                </a:solidFill>
                <a:latin typeface="Arial" pitchFamily="34" charset="0"/>
                <a:cs typeface="Arial" pitchFamily="34" charset="0"/>
              </a:rPr>
              <a:t>Year-on-year comparison of budget vs     				      expenditure</a:t>
            </a:r>
            <a:endParaRPr lang="en-GB" sz="2400" smtClean="0">
              <a:solidFill>
                <a:schemeClr val="bg1"/>
              </a:solidFill>
              <a:latin typeface="Arial" pitchFamily="34" charset="0"/>
              <a:cs typeface="Arial" pitchFamily="34" charset="0"/>
            </a:endParaRPr>
          </a:p>
        </p:txBody>
      </p:sp>
      <p:sp>
        <p:nvSpPr>
          <p:cNvPr id="83971"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2E00DE-3689-4FC3-A367-8F5D5FC7B6E4}" type="slidenum">
              <a:rPr lang="en-US" smtClean="0">
                <a:latin typeface="Gill Sans MT" pitchFamily="34" charset="0"/>
                <a:cs typeface="Arial" pitchFamily="34" charset="0"/>
              </a:rPr>
              <a:pPr fontAlgn="base">
                <a:spcBef>
                  <a:spcPct val="0"/>
                </a:spcBef>
                <a:spcAft>
                  <a:spcPct val="0"/>
                </a:spcAft>
              </a:pPr>
              <a:t>75</a:t>
            </a:fld>
            <a:endParaRPr lang="en-US" smtClean="0">
              <a:latin typeface="Gill Sans MT" pitchFamily="34" charset="0"/>
              <a:cs typeface="Arial" pitchFamily="34" charset="0"/>
            </a:endParaRPr>
          </a:p>
        </p:txBody>
      </p:sp>
      <p:pic>
        <p:nvPicPr>
          <p:cNvPr id="83972" name="Chart 7"/>
          <p:cNvPicPr>
            <a:picLocks noGrp="1" noChangeArrowheads="1"/>
          </p:cNvPicPr>
          <p:nvPr>
            <p:ph idx="1"/>
          </p:nvPr>
        </p:nvPicPr>
        <p:blipFill>
          <a:blip r:embed="rId2"/>
          <a:srcRect/>
          <a:stretch>
            <a:fillRect/>
          </a:stretch>
        </p:blipFill>
        <p:spPr>
          <a:xfrm>
            <a:off x="533400" y="1447800"/>
            <a:ext cx="7818438" cy="4495800"/>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6"/>
          <p:cNvSpPr>
            <a:spLocks noGrp="1" noChangeArrowheads="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US" smtClean="0">
              <a:latin typeface="Gill Sans MT" pitchFamily="34" charset="0"/>
              <a:cs typeface="Arial" pitchFamily="34" charset="0"/>
            </a:endParaRPr>
          </a:p>
          <a:p>
            <a:pPr fontAlgn="base">
              <a:spcBef>
                <a:spcPct val="0"/>
              </a:spcBef>
              <a:spcAft>
                <a:spcPct val="0"/>
              </a:spcAft>
            </a:pPr>
            <a:endParaRPr lang="en-US" smtClean="0">
              <a:latin typeface="Gill Sans MT" pitchFamily="34" charset="0"/>
              <a:cs typeface="Arial" pitchFamily="34" charset="0"/>
            </a:endParaRPr>
          </a:p>
          <a:p>
            <a:pPr fontAlgn="base">
              <a:spcBef>
                <a:spcPct val="0"/>
              </a:spcBef>
              <a:spcAft>
                <a:spcPct val="0"/>
              </a:spcAft>
            </a:pPr>
            <a:fld id="{F3279207-26BA-4065-9CDC-296C1449E8EE}" type="slidenum">
              <a:rPr lang="en-US" smtClean="0">
                <a:latin typeface="Gill Sans MT" pitchFamily="34" charset="0"/>
                <a:cs typeface="Arial" pitchFamily="34" charset="0"/>
              </a:rPr>
              <a:pPr fontAlgn="base">
                <a:spcBef>
                  <a:spcPct val="0"/>
                </a:spcBef>
                <a:spcAft>
                  <a:spcPct val="0"/>
                </a:spcAft>
              </a:pPr>
              <a:t>76</a:t>
            </a:fld>
            <a:endParaRPr lang="en-US" smtClean="0">
              <a:latin typeface="Gill Sans MT" pitchFamily="34" charset="0"/>
              <a:cs typeface="Arial" pitchFamily="34" charset="0"/>
            </a:endParaRPr>
          </a:p>
        </p:txBody>
      </p:sp>
      <p:sp>
        <p:nvSpPr>
          <p:cNvPr id="45059" name="Rectangle 2"/>
          <p:cNvSpPr>
            <a:spLocks noGrp="1" noChangeArrowheads="1"/>
          </p:cNvSpPr>
          <p:nvPr>
            <p:ph type="title"/>
          </p:nvPr>
        </p:nvSpPr>
        <p:spPr>
          <a:xfrm>
            <a:off x="457200" y="1077913"/>
            <a:ext cx="8229600" cy="190500"/>
          </a:xfrm>
        </p:spPr>
        <p:txBody>
          <a:bodyPr rtlCol="0">
            <a:normAutofit fontScale="90000"/>
          </a:bodyPr>
          <a:lstStyle/>
          <a:p>
            <a:pPr eaLnBrk="1" fontAlgn="auto" hangingPunct="1">
              <a:spcAft>
                <a:spcPts val="0"/>
              </a:spcAft>
              <a:defRPr/>
            </a:pPr>
            <a:r>
              <a:rPr lang="en-US" sz="2400" dirty="0" smtClean="0">
                <a:latin typeface="Gill Sans MT"/>
                <a:cs typeface="Gill Sans MT"/>
              </a:rPr>
              <a:t> </a:t>
            </a:r>
          </a:p>
        </p:txBody>
      </p:sp>
      <p:sp>
        <p:nvSpPr>
          <p:cNvPr id="84996" name="Rectangle 3"/>
          <p:cNvSpPr>
            <a:spLocks noGrp="1" noChangeArrowheads="1"/>
          </p:cNvSpPr>
          <p:nvPr>
            <p:ph type="body" idx="1"/>
          </p:nvPr>
        </p:nvSpPr>
        <p:spPr>
          <a:xfrm>
            <a:off x="304800" y="1371600"/>
            <a:ext cx="8610600" cy="5005388"/>
          </a:xfrm>
        </p:spPr>
        <p:txBody>
          <a:bodyPr/>
          <a:lstStyle/>
          <a:p>
            <a:pPr marL="57150" indent="-57150" algn="just">
              <a:buFont typeface="Arial" pitchFamily="34" charset="0"/>
              <a:buNone/>
            </a:pPr>
            <a:r>
              <a:rPr lang="en-US" sz="2000" smtClean="0">
                <a:latin typeface="Arial" pitchFamily="34" charset="0"/>
                <a:cs typeface="Arial" pitchFamily="34" charset="0"/>
              </a:rPr>
              <a:t>The NDP acknowledges the role that STI can play in addressing poverty, unemployment and inequality in the country. </a:t>
            </a:r>
          </a:p>
          <a:p>
            <a:pPr marL="57150" indent="-57150" algn="just">
              <a:buFont typeface="Arial" pitchFamily="34" charset="0"/>
              <a:buNone/>
            </a:pPr>
            <a:endParaRPr lang="en-US" sz="2000" smtClean="0">
              <a:latin typeface="Arial" pitchFamily="34" charset="0"/>
              <a:cs typeface="Arial" pitchFamily="34" charset="0"/>
            </a:endParaRPr>
          </a:p>
          <a:p>
            <a:pPr marL="57150" indent="-57150" algn="just">
              <a:buFont typeface="Arial" pitchFamily="34" charset="0"/>
              <a:buNone/>
            </a:pPr>
            <a:r>
              <a:rPr lang="en-US" sz="2000" smtClean="0">
                <a:latin typeface="Arial" pitchFamily="34" charset="0"/>
                <a:cs typeface="Arial" pitchFamily="34" charset="0"/>
              </a:rPr>
              <a:t>In contribution to government efforts to address the above social ills, the DST has made substantial progress in enhancing knowledge production, growth and transformation of the pool of knowledge workers, and knowledge exploitation for a better life for all. </a:t>
            </a:r>
          </a:p>
          <a:p>
            <a:pPr marL="57150" indent="-57150" algn="just">
              <a:buFont typeface="Arial" pitchFamily="34" charset="0"/>
              <a:buNone/>
            </a:pPr>
            <a:endParaRPr lang="en-US" sz="2000" smtClean="0">
              <a:latin typeface="Arial" pitchFamily="34" charset="0"/>
              <a:cs typeface="Arial" pitchFamily="34" charset="0"/>
            </a:endParaRPr>
          </a:p>
          <a:p>
            <a:pPr marL="57150" indent="-57150" algn="just">
              <a:buFont typeface="Arial" pitchFamily="34" charset="0"/>
              <a:buNone/>
            </a:pPr>
            <a:r>
              <a:rPr lang="en-US" sz="2000" smtClean="0">
                <a:latin typeface="Arial" pitchFamily="34" charset="0"/>
                <a:cs typeface="Arial" pitchFamily="34" charset="0"/>
              </a:rPr>
              <a:t>The DST will continue  to  work towards another clean audit in the next financial year by promoting operational efficiency in all levels of its operations.</a:t>
            </a:r>
            <a:endParaRPr lang="en-GB" sz="2000" smtClean="0">
              <a:latin typeface="Arial" pitchFamily="34" charset="0"/>
              <a:cs typeface="Arial" pitchFamily="34" charset="0"/>
            </a:endParaRPr>
          </a:p>
        </p:txBody>
      </p:sp>
      <p:sp>
        <p:nvSpPr>
          <p:cNvPr id="84997" name="AutoShape 8"/>
          <p:cNvSpPr>
            <a:spLocks/>
          </p:cNvSpPr>
          <p:nvPr/>
        </p:nvSpPr>
        <p:spPr bwMode="auto">
          <a:xfrm>
            <a:off x="2987675" y="257175"/>
            <a:ext cx="4321175" cy="5794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r>
              <a:rPr lang="en-US" sz="2800" b="1">
                <a:solidFill>
                  <a:srgbClr val="FFFFFF"/>
                </a:solidFill>
                <a:sym typeface="Helvetica Neue"/>
              </a:rPr>
              <a:t>CONCLUSION</a:t>
            </a:r>
          </a:p>
        </p:txBody>
      </p:sp>
      <p:sp>
        <p:nvSpPr>
          <p:cNvPr id="6" name="Date Placeholder 5"/>
          <p:cNvSpPr>
            <a:spLocks noGrp="1"/>
          </p:cNvSpPr>
          <p:nvPr>
            <p:ph type="dt" sz="quarter" idx="10"/>
          </p:nvPr>
        </p:nvSpPr>
        <p:spPr/>
        <p:txBody>
          <a:bodyPr/>
          <a:lstStyle/>
          <a:p>
            <a:pPr>
              <a:defRPr/>
            </a:pPr>
            <a:fld id="{9726B894-4ACD-4E7D-86E5-5B3FF4912D46}" type="datetime1">
              <a:rPr lang="en-US"/>
              <a:pPr>
                <a:defRPr/>
              </a:pPr>
              <a:t>11/3/2015</a:t>
            </a:fld>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6"/>
          <p:cNvSpPr>
            <a:spLocks noGrp="1" noChangeArrowheads="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US" smtClean="0">
              <a:latin typeface="Gill Sans MT" pitchFamily="34" charset="0"/>
              <a:cs typeface="Arial" pitchFamily="34" charset="0"/>
            </a:endParaRPr>
          </a:p>
          <a:p>
            <a:pPr fontAlgn="base">
              <a:spcBef>
                <a:spcPct val="0"/>
              </a:spcBef>
              <a:spcAft>
                <a:spcPct val="0"/>
              </a:spcAft>
            </a:pPr>
            <a:endParaRPr lang="en-US" smtClean="0">
              <a:latin typeface="Gill Sans MT" pitchFamily="34" charset="0"/>
              <a:cs typeface="Arial" pitchFamily="34" charset="0"/>
            </a:endParaRPr>
          </a:p>
          <a:p>
            <a:pPr fontAlgn="base">
              <a:spcBef>
                <a:spcPct val="0"/>
              </a:spcBef>
              <a:spcAft>
                <a:spcPct val="0"/>
              </a:spcAft>
            </a:pPr>
            <a:fld id="{EE252558-6907-40F6-9509-ECC96AAE7B21}" type="slidenum">
              <a:rPr lang="en-US" smtClean="0">
                <a:latin typeface="Gill Sans MT" pitchFamily="34" charset="0"/>
                <a:cs typeface="Arial" pitchFamily="34" charset="0"/>
              </a:rPr>
              <a:pPr fontAlgn="base">
                <a:spcBef>
                  <a:spcPct val="0"/>
                </a:spcBef>
                <a:spcAft>
                  <a:spcPct val="0"/>
                </a:spcAft>
              </a:pPr>
              <a:t>77</a:t>
            </a:fld>
            <a:endParaRPr lang="en-US" smtClean="0">
              <a:latin typeface="Gill Sans MT" pitchFamily="34" charset="0"/>
              <a:cs typeface="Arial" pitchFamily="34" charset="0"/>
            </a:endParaRPr>
          </a:p>
        </p:txBody>
      </p:sp>
      <p:sp>
        <p:nvSpPr>
          <p:cNvPr id="86019" name="AutoShape 8"/>
          <p:cNvSpPr>
            <a:spLocks/>
          </p:cNvSpPr>
          <p:nvPr/>
        </p:nvSpPr>
        <p:spPr bwMode="auto">
          <a:xfrm>
            <a:off x="2700338" y="257175"/>
            <a:ext cx="3384550" cy="5794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gn="ctr">
              <a:lnSpc>
                <a:spcPct val="80000"/>
              </a:lnSpc>
              <a:spcBef>
                <a:spcPts val="850"/>
              </a:spcBef>
            </a:pPr>
            <a:r>
              <a:rPr lang="en-US" sz="2800" b="1">
                <a:solidFill>
                  <a:schemeClr val="bg1"/>
                </a:solidFill>
                <a:sym typeface="Helvetica Neue"/>
              </a:rPr>
              <a:t>THANK YOU</a:t>
            </a:r>
          </a:p>
        </p:txBody>
      </p:sp>
      <p:sp>
        <p:nvSpPr>
          <p:cNvPr id="7" name="Date Placeholder 6"/>
          <p:cNvSpPr>
            <a:spLocks noGrp="1"/>
          </p:cNvSpPr>
          <p:nvPr>
            <p:ph type="dt" sz="quarter" idx="10"/>
          </p:nvPr>
        </p:nvSpPr>
        <p:spPr/>
        <p:txBody>
          <a:bodyPr/>
          <a:lstStyle/>
          <a:p>
            <a:pPr>
              <a:defRPr/>
            </a:pPr>
            <a:fld id="{D481953D-1701-4C9C-A0B1-7027E1F9B472}" type="datetime1">
              <a:rPr lang="en-US"/>
              <a:pPr>
                <a:defRPr/>
              </a:pPr>
              <a:t>11/3/2015</a:t>
            </a:fld>
            <a:endParaRPr lang="en-US"/>
          </a:p>
        </p:txBody>
      </p:sp>
      <p:pic>
        <p:nvPicPr>
          <p:cNvPr id="86021" name="Picture 2" descr="C:\Users\Elke-HP\Documents\Jobs\Stock images\Science &amp; technology\sunflower_image_05_hd_picture.jpg"/>
          <p:cNvPicPr>
            <a:picLocks noChangeAspect="1" noChangeArrowheads="1"/>
          </p:cNvPicPr>
          <p:nvPr/>
        </p:nvPicPr>
        <p:blipFill>
          <a:blip r:embed="rId2"/>
          <a:srcRect t="7021" b="15919"/>
          <a:stretch>
            <a:fillRect/>
          </a:stretch>
        </p:blipFill>
        <p:spPr bwMode="auto">
          <a:xfrm>
            <a:off x="-36513" y="1003300"/>
            <a:ext cx="9180513" cy="500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541908" y="1219199"/>
          <a:ext cx="8363272" cy="5157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531"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DBF1AF-8B4B-4BDC-95A3-2C1F8B0AA142}" type="slidenum">
              <a:rPr lang="en-US" smtClean="0">
                <a:latin typeface="Gill Sans MT" pitchFamily="34" charset="0"/>
                <a:cs typeface="Arial" pitchFamily="34" charset="0"/>
              </a:rPr>
              <a:pPr fontAlgn="base">
                <a:spcBef>
                  <a:spcPct val="0"/>
                </a:spcBef>
                <a:spcAft>
                  <a:spcPct val="0"/>
                </a:spcAft>
              </a:pPr>
              <a:t>8</a:t>
            </a:fld>
            <a:endParaRPr lang="en-US" dirty="0" smtClean="0">
              <a:latin typeface="Gill Sans MT" pitchFamily="34" charset="0"/>
              <a:cs typeface="Arial" pitchFamily="34" charset="0"/>
            </a:endParaRPr>
          </a:p>
        </p:txBody>
      </p:sp>
      <p:sp>
        <p:nvSpPr>
          <p:cNvPr id="22532" name="AutoShape 8"/>
          <p:cNvSpPr>
            <a:spLocks/>
          </p:cNvSpPr>
          <p:nvPr/>
        </p:nvSpPr>
        <p:spPr bwMode="auto">
          <a:xfrm>
            <a:off x="2532063" y="328613"/>
            <a:ext cx="4021137" cy="4016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endParaRPr lang="en-GB" dirty="0"/>
          </a:p>
        </p:txBody>
      </p:sp>
      <p:sp>
        <p:nvSpPr>
          <p:cNvPr id="3" name="TextBox 2"/>
          <p:cNvSpPr txBox="1"/>
          <p:nvPr/>
        </p:nvSpPr>
        <p:spPr>
          <a:xfrm>
            <a:off x="1981200" y="207963"/>
            <a:ext cx="7162800" cy="646112"/>
          </a:xfrm>
          <a:prstGeom prst="rect">
            <a:avLst/>
          </a:prstGeom>
          <a:noFill/>
        </p:spPr>
        <p:txBody>
          <a:bodyPr>
            <a:spAutoFit/>
          </a:bodyPr>
          <a:lstStyle/>
          <a:p>
            <a:pPr fontAlgn="auto">
              <a:spcBef>
                <a:spcPts val="0"/>
              </a:spcBef>
              <a:spcAft>
                <a:spcPts val="0"/>
              </a:spcAft>
              <a:defRPr/>
            </a:pPr>
            <a:r>
              <a:rPr lang="en-US" sz="3600" b="1" dirty="0">
                <a:solidFill>
                  <a:schemeClr val="bg1"/>
                </a:solidFill>
                <a:latin typeface="+mj-lt"/>
                <a:cs typeface="+mn-cs"/>
              </a:rPr>
              <a:t>KEY GOALS OF THE DEPARTMENT</a:t>
            </a:r>
          </a:p>
        </p:txBody>
      </p:sp>
      <p:pic>
        <p:nvPicPr>
          <p:cNvPr id="7" name="Picture 7" descr="C:\Users\Sompisin\Pictures\RDI.jpg"/>
          <p:cNvPicPr>
            <a:picLocks noChangeAspect="1" noChangeArrowheads="1"/>
          </p:cNvPicPr>
          <p:nvPr/>
        </p:nvPicPr>
        <p:blipFill>
          <a:blip r:embed="rId6"/>
          <a:srcRect/>
          <a:stretch>
            <a:fillRect/>
          </a:stretch>
        </p:blipFill>
        <p:spPr bwMode="auto">
          <a:xfrm>
            <a:off x="685021" y="5486400"/>
            <a:ext cx="1524779" cy="79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Date Placeholder 7"/>
          <p:cNvSpPr>
            <a:spLocks noGrp="1"/>
          </p:cNvSpPr>
          <p:nvPr>
            <p:ph type="dt" sz="quarter" idx="10"/>
          </p:nvPr>
        </p:nvSpPr>
        <p:spPr/>
        <p:txBody>
          <a:bodyPr/>
          <a:lstStyle/>
          <a:p>
            <a:pPr>
              <a:defRPr/>
            </a:pPr>
            <a:fld id="{D174DAC9-C724-4B35-80C0-6D27CF97A207}" type="datetime1">
              <a:rPr lang="en-US"/>
              <a:pPr>
                <a:defRPr/>
              </a:pPr>
              <a:t>11/3/2015</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p:cNvGraphicFramePr>
            <a:graphicFrameLocks noGrp="1"/>
          </p:cNvGraphicFramePr>
          <p:nvPr>
            <p:ph idx="1"/>
          </p:nvPr>
        </p:nvGraphicFramePr>
        <p:xfrm>
          <a:off x="228600" y="1143000"/>
          <a:ext cx="8305800" cy="50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555"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A5E0AE-344F-45D7-91AD-9C01B0ABAB72}" type="slidenum">
              <a:rPr lang="en-US" smtClean="0">
                <a:latin typeface="Gill Sans MT" pitchFamily="34" charset="0"/>
                <a:cs typeface="Arial" pitchFamily="34" charset="0"/>
              </a:rPr>
              <a:pPr fontAlgn="base">
                <a:spcBef>
                  <a:spcPct val="0"/>
                </a:spcBef>
                <a:spcAft>
                  <a:spcPct val="0"/>
                </a:spcAft>
              </a:pPr>
              <a:t>9</a:t>
            </a:fld>
            <a:endParaRPr lang="en-US" dirty="0" smtClean="0">
              <a:latin typeface="Gill Sans MT" pitchFamily="34" charset="0"/>
              <a:cs typeface="Arial" pitchFamily="34" charset="0"/>
            </a:endParaRPr>
          </a:p>
        </p:txBody>
      </p:sp>
      <p:sp>
        <p:nvSpPr>
          <p:cNvPr id="23556" name="AutoShape 8"/>
          <p:cNvSpPr>
            <a:spLocks/>
          </p:cNvSpPr>
          <p:nvPr/>
        </p:nvSpPr>
        <p:spPr bwMode="auto">
          <a:xfrm>
            <a:off x="1219200" y="328613"/>
            <a:ext cx="7745413" cy="4016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0" tIns="0" rIns="0" bIns="0" anchor="ctr"/>
          <a:lstStyle/>
          <a:p>
            <a:pPr marL="101600">
              <a:lnSpc>
                <a:spcPct val="80000"/>
              </a:lnSpc>
              <a:spcBef>
                <a:spcPts val="850"/>
              </a:spcBef>
            </a:pPr>
            <a:r>
              <a:rPr lang="en-US" sz="3600" b="1" dirty="0">
                <a:sym typeface="Helvetica Neue"/>
              </a:rPr>
              <a:t>      </a:t>
            </a:r>
            <a:r>
              <a:rPr lang="en-US" sz="2800" b="1" dirty="0">
                <a:solidFill>
                  <a:schemeClr val="bg1"/>
                </a:solidFill>
                <a:sym typeface="Helvetica Neue"/>
              </a:rPr>
              <a:t>DST CONTRIBUTION TO OUTCOMES</a:t>
            </a:r>
            <a:endParaRPr lang="en-US" sz="2800" dirty="0">
              <a:solidFill>
                <a:schemeClr val="bg1"/>
              </a:solidFil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420&quot;/&gt;&lt;/object&gt;&lt;object type=&quot;3&quot; unique_id=&quot;10005&quot;&gt;&lt;property id=&quot;20148&quot; value=&quot;5&quot;/&gt;&lt;property id=&quot;20300&quot; value=&quot;Slide 2 - &amp;quot;OUTLINE OF PRESENTATION&amp;quot;&quot;/&gt;&lt;property id=&quot;20307&quot; value=&quot;421&quot;/&gt;&lt;/object&gt;&lt;object type=&quot;3&quot; unique_id=&quot;10006&quot;&gt;&lt;property id=&quot;20148&quot; value=&quot;5&quot;/&gt;&lt;property id=&quot;20300&quot; value=&quot;Slide 3&quot;/&gt;&lt;property id=&quot;20307&quot; value=&quot;456&quot;/&gt;&lt;/object&gt;&lt;object type=&quot;3&quot; unique_id=&quot;10007&quot;&gt;&lt;property id=&quot;20148&quot; value=&quot;5&quot;/&gt;&lt;property id=&quot;20300&quot; value=&quot;Slide 4&quot;/&gt;&lt;property id=&quot;20307&quot; value=&quot;422&quot;/&gt;&lt;/object&gt;&lt;object type=&quot;3&quot; unique_id=&quot;10008&quot;&gt;&lt;property id=&quot;20148&quot; value=&quot;5&quot;/&gt;&lt;property id=&quot;20300&quot; value=&quot;Slide 5&quot;/&gt;&lt;property id=&quot;20307&quot; value=&quot;423&quot;/&gt;&lt;/object&gt;&lt;object type=&quot;3&quot; unique_id=&quot;10009&quot;&gt;&lt;property id=&quot;20148&quot; value=&quot;5&quot;/&gt;&lt;property id=&quot;20300&quot; value=&quot;Slide 6&quot;/&gt;&lt;property id=&quot;20307&quot; value=&quot;424&quot;/&gt;&lt;/object&gt;&lt;object type=&quot;3&quot; unique_id=&quot;10010&quot;&gt;&lt;property id=&quot;20148&quot; value=&quot;5&quot;/&gt;&lt;property id=&quot;20300&quot; value=&quot;Slide 7 - &amp;quot;.&amp;quot;&quot;/&gt;&lt;property id=&quot;20307&quot; value=&quot;425&quot;/&gt;&lt;/object&gt;&lt;object type=&quot;3&quot; unique_id=&quot;10011&quot;&gt;&lt;property id=&quot;20148&quot; value=&quot;5&quot;/&gt;&lt;property id=&quot;20300&quot; value=&quot;Slide 8&quot;/&gt;&lt;property id=&quot;20307&quot; value=&quot;426&quot;/&gt;&lt;/object&gt;&lt;object type=&quot;3&quot; unique_id=&quot;10012&quot;&gt;&lt;property id=&quot;20148&quot; value=&quot;5&quot;/&gt;&lt;property id=&quot;20300&quot; value=&quot;Slide 9&quot;/&gt;&lt;property id=&quot;20307&quot; value=&quot;427&quot;/&gt;&lt;/object&gt;&lt;object type=&quot;3&quot; unique_id=&quot;10013&quot;&gt;&lt;property id=&quot;20148&quot; value=&quot;5&quot;/&gt;&lt;property id=&quot;20300&quot; value=&quot;Slide 10&quot;/&gt;&lt;property id=&quot;20307&quot; value=&quot;464&quot;/&gt;&lt;/object&gt;&lt;object type=&quot;3&quot; unique_id=&quot;10014&quot;&gt;&lt;property id=&quot;20148&quot; value=&quot;5&quot;/&gt;&lt;property id=&quot;20300&quot; value=&quot;Slide 11&quot;/&gt;&lt;property id=&quot;20307&quot; value=&quot;428&quot;/&gt;&lt;/object&gt;&lt;object type=&quot;3&quot; unique_id=&quot;10015&quot;&gt;&lt;property id=&quot;20148&quot; value=&quot;5&quot;/&gt;&lt;property id=&quot;20300&quot; value=&quot;Slide 12 - &amp;quot;PURPOSE&amp;quot;&quot;/&gt;&lt;property id=&quot;20307&quot; value=&quot;267&quot;/&gt;&lt;/object&gt;&lt;object type=&quot;3&quot; unique_id=&quot;10016&quot;&gt;&lt;property id=&quot;20148&quot; value=&quot;5&quot;/&gt;&lt;property id=&quot;20300&quot; value=&quot;Slide 13 - &amp;quot;PURPOSE&amp;quot;&quot;/&gt;&lt;property id=&quot;20307&quot; value=&quot;430&quot;/&gt;&lt;/object&gt;&lt;object type=&quot;3&quot; unique_id=&quot;10017&quot;&gt;&lt;property id=&quot;20148&quot; value=&quot;5&quot;/&gt;&lt;property id=&quot;20300&quot; value=&quot;Slide 14 - &amp;quot;PURPOSE&amp;quot;&quot;/&gt;&lt;property id=&quot;20307&quot; value=&quot;431&quot;/&gt;&lt;/object&gt;&lt;object type=&quot;3&quot; unique_id=&quot;10018&quot;&gt;&lt;property id=&quot;20148&quot; value=&quot;5&quot;/&gt;&lt;property id=&quot;20300&quot; value=&quot;Slide 15 - &amp;quot;PURPOSE&amp;quot;&quot;/&gt;&lt;property id=&quot;20307&quot; value=&quot;432&quot;/&gt;&lt;/object&gt;&lt;object type=&quot;3&quot; unique_id=&quot;10019&quot;&gt;&lt;property id=&quot;20148&quot; value=&quot;5&quot;/&gt;&lt;property id=&quot;20300&quot; value=&quot;Slide 16 - &amp;quot;PURPOSE&amp;quot;&quot;/&gt;&lt;property id=&quot;20307&quot; value=&quot;433&quot;/&gt;&lt;/object&gt;&lt;object type=&quot;3&quot; unique_id=&quot;10020&quot;&gt;&lt;property id=&quot;20148&quot; value=&quot;5&quot;/&gt;&lt;property id=&quot;20300&quot; value=&quot;Slide 17&quot;/&gt;&lt;property id=&quot;20307&quot; value=&quot;465&quot;/&gt;&lt;/object&gt;&lt;object type=&quot;3&quot; unique_id=&quot;10021&quot;&gt;&lt;property id=&quot;20148&quot; value=&quot;5&quot;/&gt;&lt;property id=&quot;20300&quot; value=&quot;Slide 18 - &amp;quot;&amp;#x0D;&amp;#x0A;&amp;#x0D;&amp;#x0A;&amp;quot;&quot;/&gt;&lt;property id=&quot;20307&quot; value=&quot;419&quot;/&gt;&lt;/object&gt;&lt;object type=&quot;3&quot; unique_id=&quot;10022&quot;&gt;&lt;property id=&quot;20148&quot; value=&quot;5&quot;/&gt;&lt;property id=&quot;20300&quot; value=&quot;Slide 19 - &amp;quot;DST FOUR YEARS PERFORMANCE TRENDS:  2011- 2014&amp;quot;&quot;/&gt;&lt;property id=&quot;20307&quot; value=&quot;444&quot;/&gt;&lt;/object&gt;&lt;object type=&quot;3&quot; unique_id=&quot;10023&quot;&gt;&lt;property id=&quot;20148&quot; value=&quot;5&quot;/&gt;&lt;property id=&quot;20300&quot; value=&quot;Slide 20&quot;/&gt;&lt;property id=&quot;20307&quot; value=&quot;470&quot;/&gt;&lt;/object&gt;&lt;object type=&quot;3&quot; unique_id=&quot;10024&quot;&gt;&lt;property id=&quot;20148&quot; value=&quot;5&quot;/&gt;&lt;property id=&quot;20300&quot; value=&quot;Slide 21&quot;/&gt;&lt;property id=&quot;20307&quot; value=&quot;382&quot;/&gt;&lt;/object&gt;&lt;object type=&quot;3&quot; unique_id=&quot;10025&quot;&gt;&lt;property id=&quot;20148&quot; value=&quot;5&quot;/&gt;&lt;property id=&quot;20300&quot; value=&quot;Slide 22&quot;/&gt;&lt;property id=&quot;20307&quot; value=&quot;466&quot;/&gt;&lt;/object&gt;&lt;object type=&quot;3&quot; unique_id=&quot;10026&quot;&gt;&lt;property id=&quot;20148&quot; value=&quot;5&quot;/&gt;&lt;property id=&quot;20300&quot; value=&quot;Slide 23&quot;/&gt;&lt;property id=&quot;20307&quot; value=&quot;417&quot;/&gt;&lt;/object&gt;&lt;object type=&quot;3&quot; unique_id=&quot;10027&quot;&gt;&lt;property id=&quot;20148&quot; value=&quot;5&quot;/&gt;&lt;property id=&quot;20300&quot; value=&quot;Slide 24 - &amp;quot;Figure 4 illustrates the annual performance of the Department per  programme. An analysis of Figure 4 shows that: &quot;/&gt;&lt;property id=&quot;20307&quot; value=&quot;443&quot;/&gt;&lt;/object&gt;&lt;object type=&quot;3&quot; unique_id=&quot;10028&quot;&gt;&lt;property id=&quot;20148&quot; value=&quot;5&quot;/&gt;&lt;property id=&quot;20300&quot; value=&quot;Slide 25&quot;/&gt;&lt;property id=&quot;20307&quot; value=&quot;467&quot;/&gt;&lt;/object&gt;&lt;object type=&quot;3&quot; unique_id=&quot;10029&quot;&gt;&lt;property id=&quot;20148&quot; value=&quot;5&quot;/&gt;&lt;property id=&quot;20300&quot; value=&quot;Slide 26&quot;/&gt;&lt;property id=&quot;20307&quot; value=&quot;331&quot;/&gt;&lt;/object&gt;&lt;object type=&quot;3&quot; unique_id=&quot;10030&quot;&gt;&lt;property id=&quot;20148&quot; value=&quot;5&quot;/&gt;&lt;property id=&quot;20300&quot; value=&quot;Slide 27&quot;/&gt;&lt;property id=&quot;20307&quot; value=&quot;449&quot;/&gt;&lt;/object&gt;&lt;object type=&quot;3&quot; unique_id=&quot;10031&quot;&gt;&lt;property id=&quot;20148&quot; value=&quot;5&quot;/&gt;&lt;property id=&quot;20300&quot; value=&quot;Slide 28&quot;/&gt;&lt;property id=&quot;20307&quot; value=&quot;451&quot;/&gt;&lt;/object&gt;&lt;object type=&quot;3&quot; unique_id=&quot;10032&quot;&gt;&lt;property id=&quot;20148&quot; value=&quot;5&quot;/&gt;&lt;property id=&quot;20300&quot; value=&quot;Slide 29&quot;/&gt;&lt;property id=&quot;20307&quot; value=&quot;450&quot;/&gt;&lt;/object&gt;&lt;object type=&quot;3&quot; unique_id=&quot;10033&quot;&gt;&lt;property id=&quot;20148&quot; value=&quot;5&quot;/&gt;&lt;property id=&quot;20300&quot; value=&quot;Slide 30&quot;/&gt;&lt;property id=&quot;20307&quot; value=&quot;468&quot;/&gt;&lt;/object&gt;&lt;object type=&quot;3&quot; unique_id=&quot;10034&quot;&gt;&lt;property id=&quot;20148&quot; value=&quot;5&quot;/&gt;&lt;property id=&quot;20300&quot; value=&quot;Slide 31&quot;/&gt;&lt;property id=&quot;20307&quot; value=&quot;463&quot;/&gt;&lt;/object&gt;&lt;object type=&quot;3&quot; unique_id=&quot;10035&quot;&gt;&lt;property id=&quot;20148&quot; value=&quot;5&quot;/&gt;&lt;property id=&quot;20300&quot; value=&quot;Slide 32&quot;/&gt;&lt;property id=&quot;20307&quot; value=&quot;448&quot;/&gt;&lt;/object&gt;&lt;object type=&quot;3&quot; unique_id=&quot;10036&quot;&gt;&lt;property id=&quot;20148&quot; value=&quot;5&quot;/&gt;&lt;property id=&quot;20300&quot; value=&quot;Slide 33&quot;/&gt;&lt;property id=&quot;20307&quot; value=&quot;403&quot;/&gt;&lt;/object&gt;&lt;object type=&quot;3&quot; unique_id=&quot;10037&quot;&gt;&lt;property id=&quot;20148&quot; value=&quot;5&quot;/&gt;&lt;property id=&quot;20300&quot; value=&quot;Slide 34&quot;/&gt;&lt;property id=&quot;20307&quot; value=&quot;434&quot;/&gt;&lt;/object&gt;&lt;object type=&quot;3&quot; unique_id=&quot;10038&quot;&gt;&lt;property id=&quot;20148&quot; value=&quot;5&quot;/&gt;&lt;property id=&quot;20300&quot; value=&quot;Slide 35&quot;/&gt;&lt;property id=&quot;20307&quot; value=&quot;305&quot;/&gt;&lt;/object&gt;&lt;object type=&quot;3&quot; unique_id=&quot;10039&quot;&gt;&lt;property id=&quot;20148&quot; value=&quot;5&quot;/&gt;&lt;property id=&quot;20300&quot; value=&quot;Slide 36&quot;/&gt;&lt;property id=&quot;20307&quot; value=&quot;404&quot;/&gt;&lt;/object&gt;&lt;object type=&quot;3&quot; unique_id=&quot;10040&quot;&gt;&lt;property id=&quot;20148&quot; value=&quot;5&quot;/&gt;&lt;property id=&quot;20300&quot; value=&quot;Slide 37&quot;/&gt;&lt;property id=&quot;20307&quot; value=&quot;445&quot;/&gt;&lt;/object&gt;&lt;object type=&quot;3&quot; unique_id=&quot;10041&quot;&gt;&lt;property id=&quot;20148&quot; value=&quot;5&quot;/&gt;&lt;property id=&quot;20300&quot; value=&quot;Slide 38&quot;/&gt;&lt;property id=&quot;20307&quot; value=&quot;387&quot;/&gt;&lt;/object&gt;&lt;object type=&quot;3&quot; unique_id=&quot;10042&quot;&gt;&lt;property id=&quot;20148&quot; value=&quot;5&quot;/&gt;&lt;property id=&quot;20300&quot; value=&quot;Slide 39&quot;/&gt;&lt;property id=&quot;20307&quot; value=&quot;405&quot;/&gt;&lt;/object&gt;&lt;object type=&quot;3&quot; unique_id=&quot;10043&quot;&gt;&lt;property id=&quot;20148&quot; value=&quot;5&quot;/&gt;&lt;property id=&quot;20300&quot; value=&quot;Slide 40&quot;/&gt;&lt;property id=&quot;20307&quot; value=&quot;344&quot;/&gt;&lt;/object&gt;&lt;object type=&quot;3&quot; unique_id=&quot;10044&quot;&gt;&lt;property id=&quot;20148&quot; value=&quot;5&quot;/&gt;&lt;property id=&quot;20300&quot; value=&quot;Slide 41&quot;/&gt;&lt;property id=&quot;20307&quot; value=&quot;389&quot;/&gt;&lt;/object&gt;&lt;object type=&quot;3&quot; unique_id=&quot;10045&quot;&gt;&lt;property id=&quot;20148&quot; value=&quot;5&quot;/&gt;&lt;property id=&quot;20300&quot; value=&quot;Slide 42&quot;/&gt;&lt;property id=&quot;20307&quot; value=&quot;390&quot;/&gt;&lt;/object&gt;&lt;object type=&quot;3&quot; unique_id=&quot;10046&quot;&gt;&lt;property id=&quot;20148&quot; value=&quot;5&quot;/&gt;&lt;property id=&quot;20300&quot; value=&quot;Slide 43&quot;/&gt;&lt;property id=&quot;20307&quot; value=&quot;438&quot;/&gt;&lt;/object&gt;&lt;object type=&quot;3&quot; unique_id=&quot;10047&quot;&gt;&lt;property id=&quot;20148&quot; value=&quot;5&quot;/&gt;&lt;property id=&quot;20300&quot; value=&quot;Slide 44&quot;/&gt;&lt;property id=&quot;20307&quot; value=&quot;439&quot;/&gt;&lt;/object&gt;&lt;object type=&quot;3&quot; unique_id=&quot;10048&quot;&gt;&lt;property id=&quot;20148&quot; value=&quot;5&quot;/&gt;&lt;property id=&quot;20300&quot; value=&quot;Slide 45&quot;/&gt;&lt;property id=&quot;20307&quot; value=&quot;360&quot;/&gt;&lt;/object&gt;&lt;object type=&quot;3&quot; unique_id=&quot;10049&quot;&gt;&lt;property id=&quot;20148&quot; value=&quot;5&quot;/&gt;&lt;property id=&quot;20300&quot; value=&quot;Slide 46&quot;/&gt;&lt;property id=&quot;20307&quot; value=&quot;446&quot;/&gt;&lt;/object&gt;&lt;object type=&quot;3&quot; unique_id=&quot;10050&quot;&gt;&lt;property id=&quot;20148&quot; value=&quot;5&quot;/&gt;&lt;property id=&quot;20300&quot; value=&quot;Slide 47&quot;/&gt;&lt;property id=&quot;20307&quot; value=&quot;447&quot;/&gt;&lt;/object&gt;&lt;object type=&quot;3&quot; unique_id=&quot;10051&quot;&gt;&lt;property id=&quot;20148&quot; value=&quot;5&quot;/&gt;&lt;property id=&quot;20300&quot; value=&quot;Slide 48&quot;/&gt;&lt;property id=&quot;20307&quot; value=&quot;368&quot;/&gt;&lt;/object&gt;&lt;object type=&quot;3&quot; unique_id=&quot;10052&quot;&gt;&lt;property id=&quot;20148&quot; value=&quot;5&quot;/&gt;&lt;property id=&quot;20300&quot; value=&quot;Slide 49&quot;/&gt;&lt;property id=&quot;20307&quot; value=&quot;397&quot;/&gt;&lt;/object&gt;&lt;object type=&quot;3&quot; unique_id=&quot;10053&quot;&gt;&lt;property id=&quot;20148&quot; value=&quot;5&quot;/&gt;&lt;property id=&quot;20300&quot; value=&quot;Slide 50&quot;/&gt;&lt;property id=&quot;20307&quot; value=&quot;441&quot;/&gt;&lt;/object&gt;&lt;object type=&quot;3&quot; unique_id=&quot;10054&quot;&gt;&lt;property id=&quot;20148&quot; value=&quot;5&quot;/&gt;&lt;property id=&quot;20300&quot; value=&quot;Slide 51&quot;/&gt;&lt;property id=&quot;20307&quot; value=&quot;292&quot;/&gt;&lt;/object&gt;&lt;object type=&quot;3&quot; unique_id=&quot;10055&quot;&gt;&lt;property id=&quot;20148&quot; value=&quot;5&quot;/&gt;&lt;property id=&quot;20300&quot; value=&quot;Slide 52&quot;/&gt;&lt;property id=&quot;20307&quot; value=&quot;442&quot;/&gt;&lt;/object&gt;&lt;object type=&quot;3&quot; unique_id=&quot;10056&quot;&gt;&lt;property id=&quot;20148&quot; value=&quot;5&quot;/&gt;&lt;property id=&quot;20300&quot; value=&quot;Slide 53&quot;/&gt;&lt;property id=&quot;20307&quot; value=&quot;295&quot;/&gt;&lt;/object&gt;&lt;object type=&quot;3&quot; unique_id=&quot;10057&quot;&gt;&lt;property id=&quot;20148&quot; value=&quot;5&quot;/&gt;&lt;property id=&quot;20300&quot; value=&quot;Slide 54&quot;/&gt;&lt;property id=&quot;20307&quot; value=&quot;414&quot;/&gt;&lt;/object&gt;&lt;object type=&quot;3&quot; unique_id=&quot;10058&quot;&gt;&lt;property id=&quot;20148&quot; value=&quot;5&quot;/&gt;&lt;property id=&quot;20300&quot; value=&quot;Slide 55&quot;/&gt;&lt;property id=&quot;20307&quot; value=&quot;469&quot;/&gt;&lt;/object&gt;&lt;object type=&quot;3&quot; unique_id=&quot;10059&quot;&gt;&lt;property id=&quot;20148&quot; value=&quot;5&quot;/&gt;&lt;property id=&quot;20300&quot; value=&quot;Slide 56 - &amp;quot;&amp;#x0D;&amp;#x0A;&amp;#x0D;&amp;#x0A;    BUDGET SPLIT – BY PROGRAMME &amp;#x0D;&amp;#x0A;&amp;quot;&quot;/&gt;&lt;property id=&quot;20307&quot; value=&quot;452&quot;/&gt;&lt;/object&gt;&lt;object type=&quot;3&quot; unique_id=&quot;10060&quot;&gt;&lt;property id=&quot;20148&quot; value=&quot;5&quot;/&gt;&lt;property id=&quot;20300&quot; value=&quot;Slide 57 - &amp;quot;&amp;#x0D;&amp;#x0A;&amp;#x0D;&amp;#x0A;&amp;#x0D;&amp;#x0A;            BUDGET SPLIT BY ECONOMIC CLASSIFICATION &amp;#x0D;&amp;#x0A;&amp;quot;&quot;/&gt;&lt;property id=&quot;20307&quot; value=&quot;453&quot;/&gt;&lt;/object&gt;&lt;object type=&quot;3&quot; unique_id=&quot;10061&quot;&gt;&lt;property id=&quot;20148&quot; value=&quot;5&quot;/&gt;&lt;property id=&quot;20300&quot; value=&quot;Slide 58 - &amp;quot;               FINANCIAL PERFORMANCE - SUMMARY&amp;quot;&quot;/&gt;&lt;property id=&quot;20307&quot; value=&quot;454&quot;/&gt;&lt;/object&gt;&lt;object type=&quot;3&quot; unique_id=&quot;10062&quot;&gt;&lt;property id=&quot;20148&quot; value=&quot;5&quot;/&gt;&lt;property id=&quot;20300&quot; value=&quot;Slide 59 - &amp;quot;                  FINANCIAL PERFORMANCE PER PROGRAMME &amp;quot;&quot;/&gt;&lt;property id=&quot;20307&quot; value=&quot;383&quot;/&gt;&lt;/object&gt;&lt;object type=&quot;3&quot; unique_id=&quot;10063&quot;&gt;&lt;property id=&quot;20148&quot; value=&quot;5&quot;/&gt;&lt;property id=&quot;20300&quot; value=&quot;Slide 60 - &amp;quot;            &amp;amp;#x09;Year-on-year comparison of budget vs     &amp;amp;#x09;&amp;amp;#x09;&amp;amp;#x09;&amp;amp;#x09;      expenditure&amp;quot;&quot;/&gt;&lt;property id=&quot;20307&quot; value=&quot;455&quot;/&gt;&lt;/object&gt;&lt;object type=&quot;3&quot; unique_id=&quot;10064&quot;&gt;&lt;property id=&quot;20148&quot; value=&quot;5&quot;/&gt;&lt;property id=&quot;20300&quot; value=&quot;Slide 61 - &amp;quot; &amp;quot;&quot;/&gt;&lt;property id=&quot;20307&quot; value=&quot;301&quot;/&gt;&lt;/object&gt;&lt;object type=&quot;3&quot; unique_id=&quot;10065&quot;&gt;&lt;property id=&quot;20148&quot; value=&quot;5&quot;/&gt;&lt;property id=&quot;20300&quot; value=&quot;Slide 62&quot;/&gt;&lt;property id=&quot;20307&quot; value=&quot;429&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12035</TotalTime>
  <Words>7087</Words>
  <Application>Microsoft Office PowerPoint</Application>
  <PresentationFormat>On-screen Show (4:3)</PresentationFormat>
  <Paragraphs>935</Paragraphs>
  <Slides>77</Slides>
  <Notes>3</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77</vt:i4>
      </vt:variant>
    </vt:vector>
  </HeadingPairs>
  <TitlesOfParts>
    <vt:vector size="80" baseType="lpstr">
      <vt:lpstr>Office Theme</vt:lpstr>
      <vt:lpstr>1_Office Theme</vt:lpstr>
      <vt:lpstr>Microsoft Office Excel 97-2003 Worksheet</vt:lpstr>
      <vt:lpstr>Slide 1</vt:lpstr>
      <vt:lpstr>OUTLINE OF PRESENTATION</vt:lpstr>
      <vt:lpstr>Slide 3</vt:lpstr>
      <vt:lpstr>Slide 4</vt:lpstr>
      <vt:lpstr>Slide 5</vt:lpstr>
      <vt:lpstr>Slide 6</vt:lpstr>
      <vt:lpstr>.</vt:lpstr>
      <vt:lpstr>Slide 8</vt:lpstr>
      <vt:lpstr>Slide 9</vt:lpstr>
      <vt:lpstr>Slide 10</vt:lpstr>
      <vt:lpstr>Slide 11</vt:lpstr>
      <vt:lpstr>PURPOSE</vt:lpstr>
      <vt:lpstr>PURPOSE</vt:lpstr>
      <vt:lpstr>PURPOSE</vt:lpstr>
      <vt:lpstr>PURPOSE</vt:lpstr>
      <vt:lpstr>PURPOSE</vt:lpstr>
      <vt:lpstr>Slide 17</vt:lpstr>
      <vt:lpstr>  </vt:lpstr>
      <vt:lpstr>DST FOUR YEARS PERFORMANCE TRENDS:  2011- 2014</vt:lpstr>
      <vt:lpstr>  </vt:lpstr>
      <vt:lpstr>Slide 21</vt:lpstr>
      <vt:lpstr>Slide 22</vt:lpstr>
      <vt:lpstr>  </vt:lpstr>
      <vt:lpstr>Figure 4 illustrates the annual performance of the Department per  programme. An analysis of Figure 4 shows that:  </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      BUDGET SPLIT – BY PROGRAMME  </vt:lpstr>
      <vt:lpstr>               BUDGET SPLIT BY ECONOMIC CLASSIFICATION  </vt:lpstr>
      <vt:lpstr>               FINANCIAL PERFORMANCE - SUMMARY</vt:lpstr>
      <vt:lpstr>                  FINANCIAL PERFORMANCE PER PROGRAMME </vt:lpstr>
      <vt:lpstr>             Year-on-year comparison of budget vs               expenditure</vt:lpstr>
      <vt:lpstr> </vt:lpstr>
      <vt:lpstr>Slide 77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Studio1</dc:creator>
  <cp:lastModifiedBy>nandiphan</cp:lastModifiedBy>
  <cp:revision>961</cp:revision>
  <cp:lastPrinted>2013-09-02T07:29:11Z</cp:lastPrinted>
  <dcterms:created xsi:type="dcterms:W3CDTF">2013-02-22T07:37:51Z</dcterms:created>
  <dcterms:modified xsi:type="dcterms:W3CDTF">2015-11-03T13:39:23Z</dcterms:modified>
</cp:coreProperties>
</file>