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2" r:id="rId2"/>
    <p:sldId id="293" r:id="rId3"/>
    <p:sldId id="320" r:id="rId4"/>
    <p:sldId id="285" r:id="rId5"/>
    <p:sldId id="288" r:id="rId6"/>
    <p:sldId id="286" r:id="rId7"/>
    <p:sldId id="287" r:id="rId8"/>
    <p:sldId id="289" r:id="rId9"/>
    <p:sldId id="328" r:id="rId10"/>
    <p:sldId id="291" r:id="rId11"/>
    <p:sldId id="276" r:id="rId12"/>
    <p:sldId id="278" r:id="rId13"/>
    <p:sldId id="273" r:id="rId14"/>
    <p:sldId id="315" r:id="rId15"/>
    <p:sldId id="329" r:id="rId16"/>
    <p:sldId id="330" r:id="rId17"/>
    <p:sldId id="331" r:id="rId18"/>
    <p:sldId id="332" r:id="rId19"/>
    <p:sldId id="272" r:id="rId20"/>
    <p:sldId id="264" r:id="rId21"/>
    <p:sldId id="265" r:id="rId22"/>
    <p:sldId id="307" r:id="rId23"/>
    <p:sldId id="296" r:id="rId24"/>
    <p:sldId id="298" r:id="rId25"/>
    <p:sldId id="270" r:id="rId26"/>
    <p:sldId id="297" r:id="rId27"/>
    <p:sldId id="308" r:id="rId28"/>
    <p:sldId id="299" r:id="rId29"/>
    <p:sldId id="301" r:id="rId30"/>
    <p:sldId id="304" r:id="rId31"/>
    <p:sldId id="327" r:id="rId32"/>
    <p:sldId id="326" r:id="rId33"/>
    <p:sldId id="313" r:id="rId34"/>
    <p:sldId id="333" r:id="rId35"/>
    <p:sldId id="334" r:id="rId36"/>
    <p:sldId id="335" r:id="rId37"/>
    <p:sldId id="336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2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5EF16E-8F86-4489-B4CA-4CAA939DD2D2}" type="datetimeFigureOut">
              <a:rPr lang="en-ZA" smtClean="0"/>
              <a:pPr/>
              <a:t>2015-10-28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9D5BE0-8D1B-4342-A58C-EDE3E19C272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973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0E76-7396-4E02-8C04-B8D46F8CB6C8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86862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0E76-7396-4E02-8C04-B8D46F8CB6C8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8686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C99-1CA7-4ECE-9EEF-F690B618C163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2426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BB45-34BC-4BBF-87F7-80EAB6894935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67681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4F72-47F4-464B-AE50-49243C709272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59638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D8C-4D97-481D-9BE8-F458022E11A3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9697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A04A-3828-4DCE-A279-B858207FECF1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1023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E69A-6FBE-4599-89F9-8AEF4B5EDEED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62847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912-DDED-498F-9F08-36B7B3C29BEB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6595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FA8A-E13A-4539-9C31-C14214A40A63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87892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ADD1-584F-495A-AC02-17DA7C81EBAC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03183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830D-7207-4277-90CC-F2DAFA4BD55A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40376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A539-FDF6-4C0D-86A3-6159EB3DDF68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9810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585E-1BE9-4ECD-BA77-BBA90E024AD3}" type="datetime1">
              <a:rPr lang="en-ZA" smtClean="0"/>
              <a:pPr/>
              <a:t>2015-10-28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E372-798F-4BDD-BDFD-358E809879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1237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endParaRPr lang="en-US" altLang="en-US" sz="1800">
              <a:solidFill>
                <a:schemeClr val="bg1"/>
              </a:solidFill>
              <a:latin typeface="Gill Sans" pitchFamily="-84" charset="0"/>
            </a:endParaRPr>
          </a:p>
          <a:p>
            <a:r>
              <a:rPr lang="en-US" altLang="en-US" sz="180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altLang="en-US" sz="180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altLang="en-US" sz="180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endParaRPr lang="en-US" altLang="en-US" sz="1400">
              <a:solidFill>
                <a:schemeClr val="bg1"/>
              </a:solidFill>
              <a:latin typeface="Gill Sans Light" pitchFamily="-84" charset="0"/>
            </a:endParaRPr>
          </a:p>
          <a:p>
            <a:r>
              <a:rPr lang="en-US" altLang="en-US" sz="140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 descr="DWS Slide Cover pic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14150" y="2163763"/>
            <a:ext cx="7833814" cy="38779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PROGRESS REPORT ON THE BUCKET ERADICATION PROGRAMME</a:t>
            </a:r>
          </a:p>
          <a:p>
            <a:pPr eaLnBrk="1" hangingPunct="1">
              <a:defRPr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Ms. Margaret-Ann Diedricks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Director General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28 October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865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>
                <a:latin typeface="Arial" pitchFamily="34" charset="0"/>
                <a:cs typeface="Arial" pitchFamily="34" charset="0"/>
              </a:rPr>
              <a:t>BUCKET ERADICATION PROGRAMME </a:t>
            </a:r>
            <a:br>
              <a:rPr lang="en-ZA" sz="3600" b="1" dirty="0" smtClean="0">
                <a:latin typeface="Arial" pitchFamily="34" charset="0"/>
                <a:cs typeface="Arial" pitchFamily="34" charset="0"/>
              </a:rPr>
            </a:br>
            <a:r>
              <a:rPr lang="en-ZA" sz="3600" b="1" dirty="0" smtClean="0">
                <a:latin typeface="Arial" pitchFamily="34" charset="0"/>
                <a:cs typeface="Arial" pitchFamily="34" charset="0"/>
              </a:rPr>
              <a:t>SUMMARY AS AT 20 OCTOBER 2015</a:t>
            </a:r>
            <a:endParaRPr lang="en-ZA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042627"/>
              </p:ext>
            </p:extLst>
          </p:nvPr>
        </p:nvGraphicFramePr>
        <p:xfrm>
          <a:off x="539552" y="1484785"/>
          <a:ext cx="8208912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666"/>
                <a:gridCol w="4013246"/>
              </a:tblGrid>
              <a:tr h="1106952"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Verified </a:t>
                      </a:r>
                    </a:p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Bucket Eradication Target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57 329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8286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Completed Work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15 544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4649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Outstanding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Work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 be completed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785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325">
                <a:tc rowSpan="2"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 be completed by Dec 2015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Implementing Agents – 13 420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325"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DWS – 28 365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808954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PROJECT METHODOLOGY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ZA" dirty="0" smtClean="0"/>
              <a:t>1. </a:t>
            </a:r>
            <a:r>
              <a:rPr lang="en-ZA" b="1" dirty="0"/>
              <a:t>DWS appointed 3 Turnkey Contractors as </a:t>
            </a:r>
            <a:r>
              <a:rPr lang="en-ZA" b="1" dirty="0" smtClean="0"/>
              <a:t>follows</a:t>
            </a:r>
            <a:r>
              <a:rPr lang="en-ZA" b="1" dirty="0"/>
              <a:t>;</a:t>
            </a:r>
          </a:p>
          <a:p>
            <a:pPr lvl="1" algn="just"/>
            <a:r>
              <a:rPr lang="en-ZA" dirty="0" smtClean="0"/>
              <a:t>Free State</a:t>
            </a:r>
          </a:p>
          <a:p>
            <a:pPr lvl="1" algn="just"/>
            <a:r>
              <a:rPr lang="en-ZA" dirty="0" smtClean="0"/>
              <a:t>Northern Cape and North West </a:t>
            </a:r>
          </a:p>
          <a:p>
            <a:pPr lvl="1" algn="just"/>
            <a:r>
              <a:rPr lang="en-ZA" dirty="0" smtClean="0"/>
              <a:t>Eastern Cape </a:t>
            </a:r>
          </a:p>
          <a:p>
            <a:pPr algn="just"/>
            <a:r>
              <a:rPr lang="en-ZA" b="1" dirty="0" smtClean="0"/>
              <a:t>2. Construction approach </a:t>
            </a:r>
            <a:r>
              <a:rPr lang="en-ZA" dirty="0" smtClean="0"/>
              <a:t>: </a:t>
            </a:r>
          </a:p>
          <a:p>
            <a:pPr lvl="1" algn="just"/>
            <a:r>
              <a:rPr lang="en-ZA" dirty="0" smtClean="0"/>
              <a:t>Toilet Structures and Reticulation network (water and sewer) to be constructed at the same time using multiple teams on site; </a:t>
            </a:r>
          </a:p>
          <a:p>
            <a:pPr lvl="1" algn="just"/>
            <a:r>
              <a:rPr lang="en-ZA" dirty="0" smtClean="0"/>
              <a:t>Use of sub-contractors to accelerate delivery but also 25% use of local SMME’s (SBD stipulations); </a:t>
            </a:r>
          </a:p>
          <a:p>
            <a:pPr lvl="1" algn="just"/>
            <a:r>
              <a:rPr lang="en-ZA" dirty="0" smtClean="0"/>
              <a:t>Completion and handover of the buckets as and when the reticulation networks is completed;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8288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3000" b="1" dirty="0" smtClean="0"/>
              <a:t>3. Project Management</a:t>
            </a:r>
            <a:endParaRPr lang="en-ZA" sz="3000" b="1" dirty="0"/>
          </a:p>
          <a:p>
            <a:pPr algn="just"/>
            <a:r>
              <a:rPr lang="en-ZA" sz="2800" dirty="0" smtClean="0"/>
              <a:t>Established </a:t>
            </a:r>
            <a:r>
              <a:rPr lang="en-ZA" sz="2800" dirty="0"/>
              <a:t>Project Steering Committee’s in all provinces to oversee the implementation of the programme;</a:t>
            </a:r>
          </a:p>
          <a:p>
            <a:pPr algn="just"/>
            <a:r>
              <a:rPr lang="en-ZA" sz="2800" dirty="0"/>
              <a:t>Appointment of Project Managers to support and assist the Department in implementation of the Projects;</a:t>
            </a:r>
          </a:p>
          <a:p>
            <a:pPr algn="just"/>
            <a:r>
              <a:rPr lang="en-ZA" sz="2800" dirty="0"/>
              <a:t>Standardised rates on various aspects of the project including the cost of a toilets structure (R15 000/structure), reticulation per metre, Project Management (8%) and Professional Fees (5%)</a:t>
            </a:r>
          </a:p>
          <a:p>
            <a:pPr algn="just"/>
            <a:endParaRPr lang="en-ZA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PROJECT METHODOLOGY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2508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INFRASTRUCTURE CONCEPT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en-ZA" sz="2800" dirty="0"/>
              <a:t>Where infrastructure is available – proceed with construction with the use of conventional supporting infrastructure </a:t>
            </a:r>
            <a:r>
              <a:rPr lang="en-ZA" sz="2800" dirty="0" err="1"/>
              <a:t>i.e</a:t>
            </a:r>
            <a:r>
              <a:rPr lang="en-ZA" sz="2800" dirty="0"/>
              <a:t> Water reservoirs and </a:t>
            </a:r>
            <a:r>
              <a:rPr lang="en-ZA" sz="2800" dirty="0" smtClean="0"/>
              <a:t>Waste Water Treatment Works;</a:t>
            </a:r>
            <a:endParaRPr lang="en-ZA" sz="2800" dirty="0"/>
          </a:p>
          <a:p>
            <a:pPr algn="just"/>
            <a:r>
              <a:rPr lang="en-ZA" sz="2800" dirty="0"/>
              <a:t>Where bulk infrastructure is not available the Department will provide alternative or temporary sanitation solutions;</a:t>
            </a:r>
          </a:p>
          <a:p>
            <a:pPr algn="just"/>
            <a:r>
              <a:rPr lang="en-ZA" sz="2800" dirty="0"/>
              <a:t>Alternatives include;</a:t>
            </a:r>
          </a:p>
          <a:p>
            <a:pPr marL="742950" lvl="2" indent="-342900" algn="just"/>
            <a:r>
              <a:rPr lang="en-ZA" dirty="0"/>
              <a:t>The use of grey water systems (package plants) in BEP projects for flushing as a water saving strategy;</a:t>
            </a:r>
          </a:p>
          <a:p>
            <a:pPr marL="742950" lvl="2" indent="-342900" algn="just"/>
            <a:r>
              <a:rPr lang="en-ZA" dirty="0"/>
              <a:t>Provision of Low / pour flush toilets and or dry, on-site sanitation where infrastructure is not available and or settlements are remote;</a:t>
            </a:r>
          </a:p>
          <a:p>
            <a:pPr marL="742950" lvl="2" indent="-342900" algn="just"/>
            <a:r>
              <a:rPr lang="en-ZA" dirty="0"/>
              <a:t>Reduced the Toilet cistern capacity from 9 litres to 6 litres for flushing;</a:t>
            </a:r>
          </a:p>
          <a:p>
            <a:endParaRPr lang="en-ZA" sz="2400" dirty="0" smtClean="0"/>
          </a:p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129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9512" y="2132856"/>
            <a:ext cx="8831262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sz="3600" b="1" dirty="0" smtClean="0">
                <a:solidFill>
                  <a:srgbClr val="C00000"/>
                </a:solidFill>
              </a:rPr>
              <a:t>BUCKET ERADICATION </a:t>
            </a:r>
          </a:p>
          <a:p>
            <a:pPr algn="ctr" eaLnBrk="1" hangingPunct="1"/>
            <a:r>
              <a:rPr lang="en-ZA" sz="3600" dirty="0" smtClean="0">
                <a:solidFill>
                  <a:srgbClr val="C00000"/>
                </a:solidFill>
              </a:rPr>
              <a:t>PROGRESS REPORT</a:t>
            </a:r>
          </a:p>
          <a:p>
            <a:pPr algn="ctr" eaLnBrk="1" hangingPunct="1"/>
            <a:endParaRPr lang="en-ZA" sz="36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99592" y="4149080"/>
            <a:ext cx="75608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9494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Arial" pitchFamily="34" charset="0"/>
                <a:cs typeface="Arial" pitchFamily="34" charset="0"/>
              </a:rPr>
              <a:t>PROGRESS REPORT AS AT 20 OCTOBER 2015 </a:t>
            </a:r>
            <a:br>
              <a:rPr lang="en-ZA" sz="2400" dirty="0" smtClean="0">
                <a:latin typeface="Arial" pitchFamily="34" charset="0"/>
                <a:cs typeface="Arial" pitchFamily="34" charset="0"/>
              </a:rPr>
            </a:br>
            <a:r>
              <a:rPr lang="en-ZA" sz="2400" dirty="0" smtClean="0">
                <a:latin typeface="Arial" pitchFamily="34" charset="0"/>
                <a:cs typeface="Arial" pitchFamily="34" charset="0"/>
              </a:rPr>
              <a:t>BY IMPLEMENTING AGENTS (IA’s) AND THE DEPARTMENT</a:t>
            </a:r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4230418"/>
              </p:ext>
            </p:extLst>
          </p:nvPr>
        </p:nvGraphicFramePr>
        <p:xfrm>
          <a:off x="179513" y="1556790"/>
          <a:ext cx="8784975" cy="517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680"/>
                <a:gridCol w="1319608"/>
                <a:gridCol w="1073690"/>
                <a:gridCol w="1230566"/>
                <a:gridCol w="1295692"/>
                <a:gridCol w="1329609"/>
                <a:gridCol w="1263130"/>
              </a:tblGrid>
              <a:tr h="657857"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PROVINCE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NO OF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PROJECTS AS PER TOWN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PROJECT STATUS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1226524">
                <a:tc vMerge="1"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r>
                        <a:rPr lang="en-Z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No of Units to be eradicated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Completed</a:t>
                      </a:r>
                      <a:r>
                        <a:rPr lang="en-Z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to date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Outstanding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Progress</a:t>
                      </a:r>
                      <a:r>
                        <a:rPr lang="en-Z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to date</a:t>
                      </a:r>
                    </a:p>
                    <a:p>
                      <a:pPr algn="ctr"/>
                      <a:r>
                        <a:rPr lang="en-Z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(Completed Structures)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Water and Sewer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Reticulation completed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7857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13 228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2615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10 613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1 968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WIP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7857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EC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6353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2758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3 595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WIP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7857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596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398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WIP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7857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37 152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9773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27 379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WIP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785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57 329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15 544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41 785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2058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WIP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2206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PROPOSED COMPLETION DATE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8556699"/>
              </p:ext>
            </p:extLst>
          </p:nvPr>
        </p:nvGraphicFramePr>
        <p:xfrm>
          <a:off x="467544" y="1844824"/>
          <a:ext cx="8208912" cy="3204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Completion Date</a:t>
                      </a:r>
                      <a:endParaRPr lang="en-ZA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</a:p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 of Units</a:t>
                      </a:r>
                    </a:p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Completed</a:t>
                      </a:r>
                    </a:p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en-ZA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Flushing</a:t>
                      </a:r>
                      <a:endParaRPr lang="en-ZA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</a:p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 of Units</a:t>
                      </a:r>
                    </a:p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Completed </a:t>
                      </a:r>
                      <a:b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but</a:t>
                      </a:r>
                      <a:r>
                        <a:rPr lang="en-ZA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not </a:t>
                      </a:r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Flushing</a:t>
                      </a:r>
                      <a:endParaRPr lang="en-ZA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December 2015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4275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5246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March</a:t>
                      </a:r>
                      <a:r>
                        <a:rPr lang="en-ZA" baseline="0" dirty="0" smtClean="0">
                          <a:latin typeface="Arial" pitchFamily="34" charset="0"/>
                          <a:cs typeface="Arial" pitchFamily="34" charset="0"/>
                        </a:rPr>
                        <a:t> 2016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37 510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41 785 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7489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6673135"/>
              </p:ext>
            </p:extLst>
          </p:nvPr>
        </p:nvGraphicFramePr>
        <p:xfrm>
          <a:off x="143508" y="1484784"/>
          <a:ext cx="8856984" cy="5210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341655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CHALLENGES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INTERVENTIONS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4783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Reaching agreements with Local sub-contractors on the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q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uantum of work allocated</a:t>
                      </a:r>
                    </a:p>
                    <a:p>
                      <a:pPr algn="ctr"/>
                      <a:endParaRPr lang="en-Z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Community dictating daily labour rates / construction rates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Department negotiated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quantum and price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 with subcontractors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and reached agreement</a:t>
                      </a:r>
                    </a:p>
                    <a:p>
                      <a:pPr algn="ctr"/>
                      <a:endParaRPr lang="en-ZA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Quantum is also informed by the capacity of the sub-contractor to perform work</a:t>
                      </a:r>
                      <a:endParaRPr lang="en-Z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Z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Introduction of standardised project rates on various aspects of the project at the inception of the programme;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54139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Contractors are experiencing hard rock conditions in the NC which is delaying the pace of excavating the services trenches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Heavier, specialised equipment deployed to the province;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66622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Choice on the type of sanitation solution (Pre-cast </a:t>
                      </a:r>
                      <a:r>
                        <a:rPr lang="en-ZA" sz="1600" dirty="0" err="1" smtClean="0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 Brick structure) as well as the location of the structure in the property by the community prohibit the commencement of construction –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Erect samples of two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toilet structures</a:t>
                      </a: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 for community engagement / decision making</a:t>
                      </a:r>
                    </a:p>
                    <a:p>
                      <a:pPr algn="ctr"/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PROGRAMME / PROJECT CHALLENGES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Department suggested an initial e</a:t>
            </a:r>
            <a:r>
              <a:rPr lang="en-Z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radication </a:t>
            </a:r>
            <a:r>
              <a:rPr lang="en-Z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date of December 2015 however, due to the </a:t>
            </a:r>
            <a:r>
              <a:rPr lang="en-Z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unforeseen </a:t>
            </a:r>
            <a:r>
              <a:rPr lang="en-Z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challenges time </a:t>
            </a:r>
            <a:r>
              <a:rPr lang="en-Z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 or will be </a:t>
            </a:r>
            <a:r>
              <a:rPr lang="en-Z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lost and include;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3315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6224075"/>
              </p:ext>
            </p:extLst>
          </p:nvPr>
        </p:nvGraphicFramePr>
        <p:xfrm>
          <a:off x="179512" y="1340768"/>
          <a:ext cx="8784976" cy="392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416161"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CHALLENGES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INTERVENTIONS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176127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Absence of bulk infrastructure to support  Bucket  Eradication projects in the Free State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DWS Prioritised the provision of some outstanding bulk-link infrastructure (</a:t>
                      </a:r>
                      <a:r>
                        <a:rPr lang="en-ZA" dirty="0" err="1" smtClean="0">
                          <a:latin typeface="Arial" pitchFamily="34" charset="0"/>
                          <a:cs typeface="Arial" pitchFamily="34" charset="0"/>
                        </a:rPr>
                        <a:t>i.e</a:t>
                      </a:r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 Outfall sewers) in projects in the Free State to ensure toilets are flushing</a:t>
                      </a:r>
                    </a:p>
                    <a:p>
                      <a:pPr algn="ctr"/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33996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Possible theft / vandalism of elements of the toilet structure over festive season if structures are completed by December 2015 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Handover of structure to communities to lock toilet</a:t>
                      </a:r>
                      <a:r>
                        <a:rPr lang="en-ZA" baseline="0" dirty="0" smtClean="0">
                          <a:latin typeface="Arial" pitchFamily="34" charset="0"/>
                          <a:cs typeface="Arial" pitchFamily="34" charset="0"/>
                        </a:rPr>
                        <a:t> ensuring Household takes care of the structure over the festive period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PROGRAMME / PROJECT CHALLENGES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85624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9512" y="2132856"/>
            <a:ext cx="8831262" cy="2369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sz="2800" b="1" dirty="0" smtClean="0">
                <a:solidFill>
                  <a:srgbClr val="C00000"/>
                </a:solidFill>
              </a:rPr>
              <a:t>NORTHERN CAPE PROVINCE</a:t>
            </a:r>
          </a:p>
          <a:p>
            <a:pPr algn="ctr" eaLnBrk="1" hangingPunct="1"/>
            <a:r>
              <a:rPr lang="en-ZA" sz="2800" dirty="0" smtClean="0">
                <a:solidFill>
                  <a:srgbClr val="C00000"/>
                </a:solidFill>
              </a:rPr>
              <a:t>Site Camp / Establishment </a:t>
            </a:r>
          </a:p>
          <a:p>
            <a:pPr algn="ctr" eaLnBrk="1" hangingPunct="1"/>
            <a:endParaRPr lang="en-ZA" sz="32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n-ZA" sz="3200" b="1" dirty="0" smtClean="0">
                <a:solidFill>
                  <a:srgbClr val="C00000"/>
                </a:solidFill>
              </a:rPr>
              <a:t>PROJECT : ROSEDALE (2374 UNITS)</a:t>
            </a:r>
          </a:p>
          <a:p>
            <a:pPr algn="ctr" eaLnBrk="1" hangingPunct="1"/>
            <a:r>
              <a:rPr lang="en-ZA" sz="2800" dirty="0" smtClean="0">
                <a:solidFill>
                  <a:srgbClr val="C00000"/>
                </a:solidFill>
              </a:rPr>
              <a:t>Programme </a:t>
            </a:r>
            <a:r>
              <a:rPr lang="en-ZA" sz="2800" dirty="0">
                <a:solidFill>
                  <a:srgbClr val="C00000"/>
                </a:solidFill>
              </a:rPr>
              <a:t>: Bucket Eradication Programme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9123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/>
              <a:t>Defining the Bucket Backlog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/>
              <a:t>Definition of a Bucket Toilet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Handover report (DHS Report 2012)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Verified Buckets by DWS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Delivery Targets by December 2015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Project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Infrastructure Concept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2015/16 Bucket Projects per Province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Delivery Progress to 20 October 2015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Planned Completion dates</a:t>
            </a:r>
            <a:endParaRPr lang="en-ZA" b="1" dirty="0" smtClean="0"/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Programme Challenges  and Interventions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Virtual Site Visit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278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derwalta\AppData\Local\Microsoft\Windows\Temporary Internet Files\Content.Outlook\APDFG77T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5552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derwalta\AppData\Local\Microsoft\Windows\Temporary Internet Files\Content.Outlook\APDFG77T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3349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9512" y="2132856"/>
            <a:ext cx="8831262" cy="24314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sz="2800" b="1" dirty="0" smtClean="0">
                <a:solidFill>
                  <a:srgbClr val="C00000"/>
                </a:solidFill>
              </a:rPr>
              <a:t>NORTHERN CAPE PROVINCE</a:t>
            </a:r>
          </a:p>
          <a:p>
            <a:pPr algn="ctr" eaLnBrk="1" hangingPunct="1"/>
            <a:r>
              <a:rPr lang="en-ZA" sz="3200" dirty="0" smtClean="0">
                <a:solidFill>
                  <a:srgbClr val="C00000"/>
                </a:solidFill>
              </a:rPr>
              <a:t>Town: </a:t>
            </a:r>
            <a:r>
              <a:rPr lang="en-ZA" sz="3200" dirty="0" err="1" smtClean="0">
                <a:solidFill>
                  <a:srgbClr val="C00000"/>
                </a:solidFill>
              </a:rPr>
              <a:t>Britstown</a:t>
            </a:r>
            <a:r>
              <a:rPr lang="en-ZA" sz="3200" dirty="0" smtClean="0">
                <a:solidFill>
                  <a:srgbClr val="C00000"/>
                </a:solidFill>
              </a:rPr>
              <a:t> - Work In Progress</a:t>
            </a:r>
          </a:p>
          <a:p>
            <a:pPr algn="ctr" eaLnBrk="1" hangingPunct="1"/>
            <a:endParaRPr lang="en-ZA" sz="32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n-ZA" sz="3200" b="1" dirty="0" smtClean="0">
                <a:solidFill>
                  <a:srgbClr val="C00000"/>
                </a:solidFill>
              </a:rPr>
              <a:t>PROJECT : </a:t>
            </a:r>
            <a:r>
              <a:rPr lang="en-ZA" sz="3200" b="1" dirty="0" err="1" smtClean="0">
                <a:solidFill>
                  <a:srgbClr val="C00000"/>
                </a:solidFill>
              </a:rPr>
              <a:t>Mziwabantu</a:t>
            </a:r>
            <a:r>
              <a:rPr lang="en-ZA" sz="3200" b="1" dirty="0" smtClean="0">
                <a:solidFill>
                  <a:srgbClr val="C00000"/>
                </a:solidFill>
              </a:rPr>
              <a:t> (404 UNITS)</a:t>
            </a:r>
          </a:p>
          <a:p>
            <a:pPr algn="ctr" eaLnBrk="1" hangingPunct="1"/>
            <a:r>
              <a:rPr lang="en-ZA" sz="2800" dirty="0" smtClean="0">
                <a:solidFill>
                  <a:srgbClr val="C00000"/>
                </a:solidFill>
              </a:rPr>
              <a:t>Programme </a:t>
            </a:r>
            <a:r>
              <a:rPr lang="en-ZA" sz="2800" dirty="0">
                <a:solidFill>
                  <a:srgbClr val="C00000"/>
                </a:solidFill>
              </a:rPr>
              <a:t>: Bucket Eradication Programme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2585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880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" y="72008"/>
            <a:ext cx="4131611" cy="666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2008"/>
            <a:ext cx="4788024" cy="371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4066"/>
            <a:ext cx="4788024" cy="28773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252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0F9F127E-39EC-4EBD-BF98-1A0D9CFD95A3" descr="0F9F127E-39EC-4EBD-BF98-1A0D9CFD95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612" y="1304764"/>
            <a:ext cx="64807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537753D-553C-421A-85B0-7A33096287C9" descr="7537753D-553C-421A-85B0-7A33096287C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55" r="11503"/>
          <a:stretch/>
        </p:blipFill>
        <p:spPr bwMode="auto">
          <a:xfrm>
            <a:off x="4572000" y="180484"/>
            <a:ext cx="4320480" cy="64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894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4985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9512" y="2132856"/>
            <a:ext cx="8831262" cy="2369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sz="2800" b="1" dirty="0" smtClean="0">
                <a:solidFill>
                  <a:srgbClr val="C00000"/>
                </a:solidFill>
              </a:rPr>
              <a:t>NORTHERN CAPE PROVINCE</a:t>
            </a:r>
          </a:p>
          <a:p>
            <a:pPr algn="ctr" eaLnBrk="1" hangingPunct="1"/>
            <a:r>
              <a:rPr lang="en-ZA" sz="2800" dirty="0" smtClean="0">
                <a:solidFill>
                  <a:srgbClr val="C00000"/>
                </a:solidFill>
              </a:rPr>
              <a:t>Town : Douglas - Work In Progress</a:t>
            </a:r>
          </a:p>
          <a:p>
            <a:pPr algn="ctr" eaLnBrk="1" hangingPunct="1"/>
            <a:endParaRPr lang="en-ZA" sz="32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n-ZA" sz="3200" b="1" dirty="0" smtClean="0">
                <a:solidFill>
                  <a:srgbClr val="C00000"/>
                </a:solidFill>
              </a:rPr>
              <a:t>PROJECT : BONGANI (555 UNITS)</a:t>
            </a:r>
          </a:p>
          <a:p>
            <a:pPr algn="ctr" eaLnBrk="1" hangingPunct="1"/>
            <a:r>
              <a:rPr lang="en-ZA" sz="2800" dirty="0" smtClean="0">
                <a:solidFill>
                  <a:srgbClr val="C00000"/>
                </a:solidFill>
              </a:rPr>
              <a:t>Programme </a:t>
            </a:r>
            <a:r>
              <a:rPr lang="en-ZA" sz="2800" dirty="0">
                <a:solidFill>
                  <a:srgbClr val="C00000"/>
                </a:solidFill>
              </a:rPr>
              <a:t>: Bucket Eradication Programme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2585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1" y="116632"/>
            <a:ext cx="4312673" cy="345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116632"/>
            <a:ext cx="4518248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3701593"/>
            <a:ext cx="4572000" cy="3082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3" y="3701593"/>
            <a:ext cx="2135874" cy="306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01592"/>
            <a:ext cx="2060543" cy="30689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7080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02" y="3645024"/>
            <a:ext cx="4420985" cy="3046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328"/>
            <a:ext cx="4320480" cy="652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02" y="166328"/>
            <a:ext cx="4420986" cy="33346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9198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DEFINITION OF A BUCKET TOILET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268760"/>
            <a:ext cx="5842992" cy="5328592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ZA" dirty="0" smtClean="0"/>
          </a:p>
          <a:p>
            <a:pPr algn="just"/>
            <a:r>
              <a:rPr lang="en-ZA" dirty="0" smtClean="0"/>
              <a:t>For </a:t>
            </a:r>
            <a:r>
              <a:rPr lang="en-ZA" dirty="0"/>
              <a:t>the purpose of this project, a bucket toilet refers to the use of a bucket (or similar container) located under a toilet seat which is used to retain untreated human </a:t>
            </a:r>
            <a:r>
              <a:rPr lang="en-ZA" dirty="0" smtClean="0"/>
              <a:t>waste </a:t>
            </a:r>
            <a:r>
              <a:rPr lang="en-ZA" dirty="0"/>
              <a:t>and urine until the bucket is removed for disposal of its contents. </a:t>
            </a:r>
            <a:endParaRPr lang="en-ZA" dirty="0" smtClean="0"/>
          </a:p>
          <a:p>
            <a:pPr marL="0" indent="0" algn="just">
              <a:buNone/>
            </a:pPr>
            <a:endParaRPr lang="en-ZA" dirty="0" smtClean="0"/>
          </a:p>
          <a:p>
            <a:pPr algn="just"/>
            <a:r>
              <a:rPr lang="en-ZA" dirty="0" smtClean="0"/>
              <a:t>The </a:t>
            </a:r>
            <a:r>
              <a:rPr lang="en-ZA" dirty="0"/>
              <a:t>municipal service usually replaces the full bucket with an empty one when servicing these toilets. This project focused on bucket toilets in formal areas established </a:t>
            </a:r>
            <a:r>
              <a:rPr lang="en-ZA" dirty="0" smtClean="0"/>
              <a:t>pre </a:t>
            </a:r>
            <a:r>
              <a:rPr lang="en-ZA" dirty="0"/>
              <a:t>1994.</a:t>
            </a:r>
          </a:p>
          <a:p>
            <a:pPr algn="just"/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051" y="2528903"/>
            <a:ext cx="5112569" cy="28803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7364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58" y="3398444"/>
            <a:ext cx="2711618" cy="3360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98444"/>
            <a:ext cx="2808312" cy="3326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6" y="97822"/>
            <a:ext cx="3250238" cy="662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7227"/>
            <a:ext cx="5616624" cy="31683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307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9512" y="2132856"/>
            <a:ext cx="8831262" cy="2369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sz="2800" b="1" dirty="0" smtClean="0">
                <a:solidFill>
                  <a:srgbClr val="C00000"/>
                </a:solidFill>
              </a:rPr>
              <a:t>NORTHERN CAPE PROVINCE</a:t>
            </a:r>
          </a:p>
          <a:p>
            <a:pPr algn="ctr" eaLnBrk="1" hangingPunct="1"/>
            <a:r>
              <a:rPr lang="en-ZA" sz="2800" dirty="0" smtClean="0">
                <a:solidFill>
                  <a:srgbClr val="C00000"/>
                </a:solidFill>
              </a:rPr>
              <a:t>Town : Victoria West - Work In Progress</a:t>
            </a:r>
          </a:p>
          <a:p>
            <a:pPr algn="ctr" eaLnBrk="1" hangingPunct="1"/>
            <a:endParaRPr lang="en-ZA" sz="32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n-ZA" sz="3200" b="1" dirty="0" smtClean="0">
                <a:solidFill>
                  <a:srgbClr val="C00000"/>
                </a:solidFill>
              </a:rPr>
              <a:t>PROJECT : VICTORIA WEST (890 UNITS)</a:t>
            </a:r>
          </a:p>
          <a:p>
            <a:pPr algn="ctr" eaLnBrk="1" hangingPunct="1"/>
            <a:r>
              <a:rPr lang="en-ZA" sz="2800" dirty="0" smtClean="0">
                <a:solidFill>
                  <a:srgbClr val="C00000"/>
                </a:solidFill>
              </a:rPr>
              <a:t>Programme </a:t>
            </a:r>
            <a:r>
              <a:rPr lang="en-ZA" sz="2800" dirty="0">
                <a:solidFill>
                  <a:srgbClr val="C00000"/>
                </a:solidFill>
              </a:rPr>
              <a:t>: Bucket Eradication Programme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9321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derwalta\AppData\Local\Microsoft\Windows\Temporary Internet Files\Content.Outlook\APDFG77T\IMG-20151026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nderwalta\AppData\Local\Microsoft\Windows\Temporary Internet Files\Content.Outlook\APDFG77T\IMG-20151026-WA000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958"/>
            <a:ext cx="4287797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32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49088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CD1D43C-8B89-4226-8072-8573D01502CC}" type="slidenum">
              <a:rPr lang="en-US" smtClean="0"/>
              <a:pPr algn="r"/>
              <a:t>33</a:t>
            </a:fld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990600" y="2286000"/>
            <a:ext cx="73025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6000" dirty="0" smtClean="0"/>
              <a:t>The End – Thank You</a:t>
            </a:r>
            <a:br>
              <a:rPr lang="en-ZA" sz="6000" dirty="0" smtClean="0"/>
            </a:br>
            <a:r>
              <a:rPr lang="en-ZA" sz="2800" dirty="0" smtClean="0"/>
              <a:t>WATER IS LIFE – SANITATION IS DIGNITY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7056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200" dirty="0" smtClean="0"/>
              <a:t>PROGRESS REPORT AS AT </a:t>
            </a:r>
            <a:br>
              <a:rPr lang="en-ZA" sz="3200" dirty="0" smtClean="0"/>
            </a:br>
            <a:r>
              <a:rPr lang="en-ZA" sz="3200" dirty="0" smtClean="0"/>
              <a:t>20 OCTOBER 2015 BY DWS</a:t>
            </a:r>
            <a:endParaRPr lang="en-Z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6781345"/>
              </p:ext>
            </p:extLst>
          </p:nvPr>
        </p:nvGraphicFramePr>
        <p:xfrm>
          <a:off x="251521" y="1556793"/>
          <a:ext cx="8640958" cy="496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401"/>
                <a:gridCol w="1360932"/>
                <a:gridCol w="1360932"/>
                <a:gridCol w="1512148"/>
                <a:gridCol w="1436539"/>
                <a:gridCol w="1523006"/>
              </a:tblGrid>
              <a:tr h="521126"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PROVINCE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NO OF</a:t>
                      </a:r>
                      <a:r>
                        <a:rPr lang="en-ZA" sz="1600" baseline="0" dirty="0" smtClean="0">
                          <a:latin typeface="Arial" pitchFamily="34" charset="0"/>
                          <a:cs typeface="Arial" pitchFamily="34" charset="0"/>
                        </a:rPr>
                        <a:t> PROJECTS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600" smtClean="0">
                          <a:latin typeface="Arial" pitchFamily="34" charset="0"/>
                          <a:cs typeface="Arial" pitchFamily="34" charset="0"/>
                        </a:rPr>
                        <a:t>PROJECT STATUS 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1841792">
                <a:tc vMerge="1"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</a:p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No of Buckets</a:t>
                      </a:r>
                      <a:r>
                        <a:rPr lang="en-Z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to be eradicated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Progress</a:t>
                      </a:r>
                      <a:r>
                        <a:rPr lang="en-Z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to date</a:t>
                      </a:r>
                    </a:p>
                    <a:p>
                      <a:pPr algn="ctr"/>
                      <a:r>
                        <a:rPr lang="en-Z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(Completed Structures)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Z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Established</a:t>
                      </a:r>
                      <a:endParaRPr lang="en-ZA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(Projects</a:t>
                      </a:r>
                    </a:p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Designs)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Pending</a:t>
                      </a:r>
                      <a:r>
                        <a:rPr lang="en-Z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Z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Designs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112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ZA" sz="16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600" smtClean="0">
                          <a:latin typeface="Arial" pitchFamily="34" charset="0"/>
                          <a:cs typeface="Arial" pitchFamily="34" charset="0"/>
                        </a:rPr>
                        <a:t>513</a:t>
                      </a:r>
                      <a:endParaRPr lang="en-ZA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854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112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15 145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112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112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EC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3 523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1126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28 379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944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39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 smtClean="0"/>
              <a:t>DELIVERY TARGETS BY DECEMBER 2015</a:t>
            </a:r>
            <a:br>
              <a:rPr lang="en-ZA" sz="3600" b="1" dirty="0" smtClean="0"/>
            </a:br>
            <a:r>
              <a:rPr lang="en-ZA" sz="3600" b="1" dirty="0" smtClean="0"/>
              <a:t>41 785</a:t>
            </a:r>
            <a:r>
              <a:rPr lang="en-ZA" sz="3600" b="1" dirty="0" smtClean="0">
                <a:solidFill>
                  <a:srgbClr val="FF0000"/>
                </a:solidFill>
              </a:rPr>
              <a:t> </a:t>
            </a:r>
            <a:r>
              <a:rPr lang="en-ZA" sz="3600" b="1" dirty="0" smtClean="0"/>
              <a:t>Bucket Toilets</a:t>
            </a:r>
            <a:endParaRPr lang="en-ZA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5958187"/>
              </p:ext>
            </p:extLst>
          </p:nvPr>
        </p:nvGraphicFramePr>
        <p:xfrm>
          <a:off x="457200" y="1600200"/>
          <a:ext cx="8219255" cy="418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93"/>
                <a:gridCol w="1081481"/>
                <a:gridCol w="3522481"/>
              </a:tblGrid>
              <a:tr h="1011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Projects to be implemented </a:t>
                      </a:r>
                      <a:r>
                        <a:rPr lang="en-ZA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by 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IA’s </a:t>
                      </a:r>
                      <a:r>
                        <a:rPr lang="en-ZA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 completed by December 2015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Projects to be implemented by 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Contractors </a:t>
                      </a:r>
                      <a:r>
                        <a:rPr lang="en-ZA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 completed</a:t>
                      </a:r>
                      <a:r>
                        <a:rPr lang="en-ZA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by </a:t>
                      </a:r>
                      <a:r>
                        <a:rPr lang="en-ZA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December 2015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EC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3523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8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1 114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9499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12 234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FS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15 145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2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r>
                        <a:rPr lang="en-ZA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420</a:t>
                      </a:r>
                      <a:endParaRPr lang="en-ZA" sz="16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28 365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Z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reduction of the target was achieved after the verification of the scope of work with the applicable municipalities.  </a:t>
            </a:r>
            <a:endParaRPr lang="en-Z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BUCKET ERADICATION PROGRAMME</a:t>
            </a:r>
            <a:br>
              <a:rPr lang="en-ZA" dirty="0" smtClean="0"/>
            </a:br>
            <a:r>
              <a:rPr lang="en-ZA" sz="2700" dirty="0" smtClean="0"/>
              <a:t>(DELIVERY PROGRAMME – WITH DESIGNS)</a:t>
            </a:r>
            <a:endParaRPr lang="en-ZA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2745850"/>
              </p:ext>
            </p:extLst>
          </p:nvPr>
        </p:nvGraphicFramePr>
        <p:xfrm>
          <a:off x="107504" y="1140962"/>
          <a:ext cx="8784975" cy="5456389"/>
        </p:xfrm>
        <a:graphic>
          <a:graphicData uri="http://schemas.openxmlformats.org/drawingml/2006/table">
            <a:tbl>
              <a:tblPr/>
              <a:tblGrid>
                <a:gridCol w="601134"/>
                <a:gridCol w="974634"/>
                <a:gridCol w="1107237"/>
                <a:gridCol w="830982"/>
                <a:gridCol w="813300"/>
                <a:gridCol w="886560"/>
                <a:gridCol w="793085"/>
                <a:gridCol w="733738"/>
                <a:gridCol w="788991"/>
                <a:gridCol w="627657"/>
                <a:gridCol w="627657"/>
              </a:tblGrid>
              <a:tr h="75327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Municipality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Project Name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of Buckets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August</a:t>
                      </a:r>
                    </a:p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Sept</a:t>
                      </a:r>
                      <a:b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Oct</a:t>
                      </a:r>
                      <a:b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Nov</a:t>
                      </a:r>
                      <a:b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</a:t>
                      </a:r>
                      <a:b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</a:t>
                      </a:r>
                      <a:b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58788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Tokologo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Boshoff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7889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Tokologo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Malebogo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b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Hertzogville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7889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Setsoto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LM 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Ficksburg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1469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889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Nketoana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LM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Lindley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</a:t>
                      </a:r>
                    </a:p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889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Nketoana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LM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Petrus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Steyn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Site 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8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Sunday River Valley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Patterson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</a:t>
                      </a:r>
                    </a:p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889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Makana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Hlaleni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Makana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ZA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50</a:t>
                      </a:r>
                      <a:endParaRPr lang="en-ZA" sz="1200" dirty="0"/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889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Ndlambe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</a:t>
                      </a:r>
                      <a:endParaRPr lang="en-Z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Handover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3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5527580"/>
              </p:ext>
            </p:extLst>
          </p:nvPr>
        </p:nvGraphicFramePr>
        <p:xfrm>
          <a:off x="179512" y="116632"/>
          <a:ext cx="8784975" cy="6597352"/>
        </p:xfrm>
        <a:graphic>
          <a:graphicData uri="http://schemas.openxmlformats.org/drawingml/2006/table">
            <a:tbl>
              <a:tblPr/>
              <a:tblGrid>
                <a:gridCol w="601134"/>
                <a:gridCol w="1031433"/>
                <a:gridCol w="1050438"/>
                <a:gridCol w="830982"/>
                <a:gridCol w="813300"/>
                <a:gridCol w="886560"/>
                <a:gridCol w="793085"/>
                <a:gridCol w="733738"/>
                <a:gridCol w="788991"/>
                <a:gridCol w="627657"/>
                <a:gridCol w="627657"/>
              </a:tblGrid>
              <a:tr h="45738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Municipality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Project Name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 of Buckets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August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Sept</a:t>
                      </a:r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Oct</a:t>
                      </a:r>
                      <a:b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n-Z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Nov</a:t>
                      </a:r>
                      <a:b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Dec</a:t>
                      </a:r>
                      <a:b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Jan</a:t>
                      </a:r>
                      <a:b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en-Z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Feb </a:t>
                      </a:r>
                    </a:p>
                    <a:p>
                      <a:pPr algn="ctr" fontAlgn="ctr"/>
                      <a:r>
                        <a:rPr lang="en-ZA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n-Z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7381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Emthanjeni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Britstown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Tsantsabane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Maranteng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Tsantsabane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Postdene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Khara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Hais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Louisvale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Khara Hais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Rosedale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Khara Hais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Pabalello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Siyacuma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Breipal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Siyacuma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Bongani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Siyacuma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Griekwastad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8233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Siyathemba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LM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Marydale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Site Handover</a:t>
                      </a:r>
                      <a:endParaRPr lang="en-ZA" dirty="0"/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Nama-Khoi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Various Sites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Plaatjie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Kimberley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7381">
                <a:tc vMerge="1">
                  <a:txBody>
                    <a:bodyPr/>
                    <a:lstStyle/>
                    <a:p>
                      <a:pPr algn="ctr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Ubuntu LM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Victoria West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Handover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16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14556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4587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4838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3840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4" marR="6694" marT="6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2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/>
              <a:t>BUCKET ERADICATION BACKLOG</a:t>
            </a:r>
            <a:endParaRPr lang="en-Z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616624"/>
          </a:xfrm>
        </p:spPr>
        <p:txBody>
          <a:bodyPr>
            <a:noAutofit/>
          </a:bodyPr>
          <a:lstStyle/>
          <a:p>
            <a:pPr algn="just"/>
            <a:r>
              <a:rPr lang="en-ZA" sz="2400" dirty="0" smtClean="0"/>
              <a:t>DHS verified the “post ’94” formal buckets in 265 municipalities and in all 9 provinces and in February </a:t>
            </a:r>
            <a:r>
              <a:rPr lang="en-ZA" sz="2400" dirty="0"/>
              <a:t>2007 the combined backlog for all municipalities in SA </a:t>
            </a:r>
            <a:r>
              <a:rPr lang="en-ZA" sz="2400" dirty="0" smtClean="0"/>
              <a:t>were </a:t>
            </a:r>
            <a:r>
              <a:rPr lang="en-ZA" sz="2400" b="1" dirty="0"/>
              <a:t>272 995 </a:t>
            </a:r>
            <a:r>
              <a:rPr lang="en-ZA" sz="2400" dirty="0"/>
              <a:t>bucket toilets whereas only 2,2% (12,5m h/</a:t>
            </a:r>
            <a:r>
              <a:rPr lang="en-ZA" sz="2400" dirty="0" err="1"/>
              <a:t>hlds</a:t>
            </a:r>
            <a:r>
              <a:rPr lang="en-ZA" sz="2400" dirty="0"/>
              <a:t>) households use the bucket system;</a:t>
            </a:r>
          </a:p>
          <a:p>
            <a:pPr algn="just"/>
            <a:r>
              <a:rPr lang="en-ZA" sz="2400" dirty="0" smtClean="0"/>
              <a:t>Stats SA - Community Survey was used as a baseline to determine the bucket toilet backlog in the country;</a:t>
            </a:r>
          </a:p>
          <a:p>
            <a:pPr lvl="2" algn="just"/>
            <a:r>
              <a:rPr lang="en-ZA" dirty="0" smtClean="0"/>
              <a:t>Respondents had 7 types of sanitation systems to choose  from </a:t>
            </a:r>
            <a:r>
              <a:rPr lang="en-ZA" dirty="0" err="1" smtClean="0"/>
              <a:t>i.e</a:t>
            </a:r>
            <a:r>
              <a:rPr lang="en-ZA" dirty="0" smtClean="0"/>
              <a:t> flushing, chemical, VIP toilet </a:t>
            </a:r>
            <a:r>
              <a:rPr lang="en-ZA" dirty="0" err="1" smtClean="0"/>
              <a:t>etc</a:t>
            </a:r>
            <a:r>
              <a:rPr lang="en-ZA" dirty="0" smtClean="0"/>
              <a:t>;  </a:t>
            </a:r>
          </a:p>
          <a:p>
            <a:pPr algn="just"/>
            <a:r>
              <a:rPr lang="en-ZA" sz="2400" dirty="0" smtClean="0"/>
              <a:t>The </a:t>
            </a:r>
            <a:r>
              <a:rPr lang="en-ZA" sz="2400" dirty="0"/>
              <a:t>results of the verification shows that by July 2012, the backlog of bucket toilets in formal areas in South Africa is </a:t>
            </a:r>
            <a:r>
              <a:rPr lang="en-ZA" sz="2400" b="1" dirty="0"/>
              <a:t>58 010 buckets </a:t>
            </a:r>
            <a:r>
              <a:rPr lang="en-ZA" sz="2400" dirty="0"/>
              <a:t>an overall reduction of 214 985 buckets;</a:t>
            </a:r>
          </a:p>
          <a:p>
            <a:pPr algn="just"/>
            <a:r>
              <a:rPr lang="en-ZA" sz="2400" dirty="0"/>
              <a:t>Bulk of the buckets were in FS </a:t>
            </a:r>
            <a:r>
              <a:rPr lang="en-ZA" sz="2400" dirty="0" smtClean="0"/>
              <a:t>(55,2%), </a:t>
            </a:r>
            <a:r>
              <a:rPr lang="en-ZA" sz="2400" dirty="0"/>
              <a:t>NC </a:t>
            </a:r>
            <a:r>
              <a:rPr lang="en-ZA" sz="2400" dirty="0" smtClean="0"/>
              <a:t>(25,5%), </a:t>
            </a:r>
            <a:r>
              <a:rPr lang="en-ZA" sz="2400" dirty="0"/>
              <a:t>NW </a:t>
            </a:r>
            <a:r>
              <a:rPr lang="en-ZA" sz="2400" dirty="0" smtClean="0"/>
              <a:t>(6%), EC (12,4%),GP (0,09%), WC (0,64%) ;</a:t>
            </a:r>
            <a:endParaRPr lang="en-ZA" sz="2400" dirty="0"/>
          </a:p>
          <a:p>
            <a:pPr algn="just"/>
            <a:endParaRPr lang="en-Z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2A18E6-579B-493C-BFDB-4BDC355847C9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9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ZA" b="1" dirty="0"/>
              <a:t>QUALIFYING THE BACKLOG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/>
          </a:bodyPr>
          <a:lstStyle/>
          <a:p>
            <a:pPr algn="just"/>
            <a:r>
              <a:rPr lang="en-ZA" sz="2400" dirty="0" smtClean="0">
                <a:latin typeface="Arial" pitchFamily="34" charset="0"/>
                <a:cs typeface="Arial" pitchFamily="34" charset="0"/>
              </a:rPr>
              <a:t>The large backlog is largely as a result of the 2007 Survey that was not aimed at capturing bucket backlogs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in formal areas but to record the existence of a bucket toilet in sampled households – irrespective of location;</a:t>
            </a:r>
          </a:p>
          <a:p>
            <a:pPr lvl="1" algn="just"/>
            <a:r>
              <a:rPr lang="en-ZA" sz="2400" dirty="0" smtClean="0">
                <a:latin typeface="Arial" pitchFamily="34" charset="0"/>
                <a:cs typeface="Arial" pitchFamily="34" charset="0"/>
              </a:rPr>
              <a:t>The backlog of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88 127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backlog dropped substantially (from a previous report for the period April to June 2012) to a backlog of </a:t>
            </a:r>
            <a:r>
              <a:rPr lang="en-Z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58 010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buckets;</a:t>
            </a:r>
          </a:p>
          <a:p>
            <a:pPr lvl="1" algn="just"/>
            <a:r>
              <a:rPr lang="en-ZA" sz="2400" dirty="0" smtClean="0">
                <a:latin typeface="Arial" pitchFamily="34" charset="0"/>
                <a:cs typeface="Arial" pitchFamily="34" charset="0"/>
              </a:rPr>
              <a:t>The reduction of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30 117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buckets are as a result of the following clarifications</a:t>
            </a: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ZA" sz="1800" dirty="0">
                <a:latin typeface="Arial" pitchFamily="34" charset="0"/>
                <a:cs typeface="Arial" pitchFamily="34" charset="0"/>
              </a:rPr>
              <a:t>In the Nelson Mandela Bay Metro – a backlog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a total of 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444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buckets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are found to be located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in informal settlements 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ZA" sz="1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regards to Free State –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an over estimation of some 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42 715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to 32 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042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actual buckets were confirmed.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This suggests a reduction of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10 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673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buckets;</a:t>
            </a:r>
          </a:p>
          <a:p>
            <a:pPr algn="just"/>
            <a:endParaRPr lang="en-Z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9778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712968" cy="11430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Arial" pitchFamily="34" charset="0"/>
                <a:cs typeface="Arial" pitchFamily="34" charset="0"/>
              </a:rPr>
              <a:t>QUANTIFICATION OF THE BACKLOG</a:t>
            </a:r>
            <a:endParaRPr lang="en-ZA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0902218"/>
              </p:ext>
            </p:extLst>
          </p:nvPr>
        </p:nvGraphicFramePr>
        <p:xfrm>
          <a:off x="467544" y="1700807"/>
          <a:ext cx="8208912" cy="340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666"/>
                <a:gridCol w="4013246"/>
              </a:tblGrid>
              <a:tr h="841862"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DHS Bucket Toilet Backlog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88 127</a:t>
                      </a:r>
                      <a:endParaRPr lang="en-ZA" sz="18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NMBM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(Informal Settlements)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19 444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Free</a:t>
                      </a: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State (Over estimation)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10 673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024"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ZA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58 010</a:t>
                      </a:r>
                      <a:endParaRPr lang="en-ZA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0552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ZA" sz="4000" dirty="0" smtClean="0"/>
              <a:t>DISTRIBUTION OF BUCKETS PER PROVINCE </a:t>
            </a:r>
            <a:br>
              <a:rPr lang="en-ZA" sz="4000" dirty="0" smtClean="0"/>
            </a:br>
            <a:r>
              <a:rPr lang="en-ZA" sz="4000" dirty="0" smtClean="0"/>
              <a:t>as at February 2007 and July 2012</a:t>
            </a:r>
            <a:endParaRPr lang="en-ZA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2418674"/>
              </p:ext>
            </p:extLst>
          </p:nvPr>
        </p:nvGraphicFramePr>
        <p:xfrm>
          <a:off x="251522" y="1700808"/>
          <a:ext cx="8640960" cy="470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PROVINCE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NO OF BUCKETS</a:t>
                      </a:r>
                    </a:p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r>
                        <a:rPr lang="en-ZA" sz="1400" b="1" baseline="0" dirty="0" smtClean="0">
                          <a:solidFill>
                            <a:schemeClr val="bg1"/>
                          </a:solidFill>
                        </a:rPr>
                        <a:t> 2007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ZA" sz="1400" b="1" baseline="0" dirty="0" smtClean="0">
                          <a:solidFill>
                            <a:schemeClr val="bg1"/>
                          </a:solidFill>
                        </a:rPr>
                        <a:t> OF BUCKETS</a:t>
                      </a:r>
                    </a:p>
                    <a:p>
                      <a:pPr algn="ctr"/>
                      <a:r>
                        <a:rPr lang="en-ZA" sz="1400" b="1" baseline="0" dirty="0" smtClean="0">
                          <a:solidFill>
                            <a:schemeClr val="bg1"/>
                          </a:solidFill>
                        </a:rPr>
                        <a:t>JULY 2012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</a:rPr>
                        <a:t>% REDUCTION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Eastern Cape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43 550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16%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7 237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83,4%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Free</a:t>
                      </a:r>
                      <a:r>
                        <a:rPr lang="en-ZA" sz="1600" baseline="0" dirty="0" smtClean="0"/>
                        <a:t> State</a:t>
                      </a:r>
                      <a:endParaRPr lang="en-ZA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101 810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37,3%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32 042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68,5%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Gauteng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30 031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11%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58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99,8%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err="1" smtClean="0"/>
                        <a:t>Kwa</a:t>
                      </a:r>
                      <a:r>
                        <a:rPr lang="en-ZA" sz="1600" dirty="0" smtClean="0"/>
                        <a:t> Zulu Natal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10 956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4%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Limpopo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562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0,2%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Mpumalanga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4 205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1,5%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0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North</a:t>
                      </a:r>
                      <a:r>
                        <a:rPr lang="en-ZA" sz="1600" baseline="0" dirty="0" smtClean="0"/>
                        <a:t> West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38 041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13,9%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3 503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90,8%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Northern Cape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11 764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4,3%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14 797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+25,8%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Western Cape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32 076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11,7%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373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98,8%</a:t>
                      </a: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TOTAL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272 995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100%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58 010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78,8%</a:t>
                      </a:r>
                      <a:endParaRPr lang="en-Z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2FBD07-74BB-4E59-AEB8-5990B85335CA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4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ZA" b="1" dirty="0" smtClean="0"/>
              <a:t>DWS VERIFICATION OF BUCKETS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en-ZA" sz="2000" dirty="0" smtClean="0">
                <a:latin typeface="Arial" pitchFamily="34" charset="0"/>
                <a:cs typeface="Arial" pitchFamily="34" charset="0"/>
              </a:rPr>
              <a:t>The DWS inherited during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period of the function transfer a target (of buckets in formal areas) of  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88 127;</a:t>
            </a:r>
          </a:p>
          <a:p>
            <a:pPr algn="just"/>
            <a:r>
              <a:rPr lang="en-ZA" sz="2000" dirty="0" smtClean="0">
                <a:latin typeface="Arial" pitchFamily="34" charset="0"/>
                <a:cs typeface="Arial" pitchFamily="34" charset="0"/>
              </a:rPr>
              <a:t>With the 3 clarifications provided by DHS, the formal buckets stands at 58 010;</a:t>
            </a:r>
          </a:p>
          <a:p>
            <a:pPr algn="just"/>
            <a:r>
              <a:rPr lang="en-ZA" sz="2000" dirty="0" smtClean="0">
                <a:latin typeface="Arial" pitchFamily="34" charset="0"/>
                <a:cs typeface="Arial" pitchFamily="34" charset="0"/>
              </a:rPr>
              <a:t>However, 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DWS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undertook a second round of verification and confirmed some 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57 329 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bucket toilets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(see slide below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);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5061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VERIFIED BUCKET TOILETS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52749"/>
              </p:ext>
            </p:extLst>
          </p:nvPr>
        </p:nvGraphicFramePr>
        <p:xfrm>
          <a:off x="323528" y="1412776"/>
          <a:ext cx="8496944" cy="5040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50722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PROVINCE</a:t>
                      </a:r>
                      <a:endParaRPr lang="en-ZA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DHS</a:t>
                      </a:r>
                      <a:r>
                        <a:rPr lang="en-ZA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2012</a:t>
                      </a:r>
                      <a:endParaRPr lang="en-ZA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DWS VERIFIED</a:t>
                      </a:r>
                      <a:r>
                        <a:rPr lang="en-ZA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BUCKETS</a:t>
                      </a:r>
                      <a:endParaRPr lang="en-ZA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VARIANCE</a:t>
                      </a:r>
                      <a:endParaRPr lang="en-ZA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Eastern Cape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7 237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6 353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884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Free State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32 042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37 152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aseline="-25000" dirty="0" smtClean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5 110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Northern Cape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14 797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13 228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ZA" baseline="0" dirty="0" smtClean="0">
                          <a:latin typeface="Arial" pitchFamily="34" charset="0"/>
                          <a:cs typeface="Arial" pitchFamily="34" charset="0"/>
                        </a:rPr>
                        <a:t>1 569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North West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3 503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596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2 907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Mpumalanga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Limpopo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err="1" smtClean="0">
                          <a:latin typeface="Arial" pitchFamily="34" charset="0"/>
                          <a:cs typeface="Arial" pitchFamily="34" charset="0"/>
                        </a:rPr>
                        <a:t>Kwa</a:t>
                      </a:r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 Zulu Natal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Gauteng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Western Cape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373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373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ZA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58 010</a:t>
                      </a:r>
                      <a:endParaRPr lang="en-ZA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r>
                        <a:rPr lang="en-ZA" b="1" baseline="0" dirty="0" smtClean="0">
                          <a:latin typeface="Arial" pitchFamily="34" charset="0"/>
                          <a:cs typeface="Arial" pitchFamily="34" charset="0"/>
                        </a:rPr>
                        <a:t> 329</a:t>
                      </a:r>
                      <a:endParaRPr lang="en-ZA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623</a:t>
                      </a:r>
                      <a:endParaRPr lang="en-ZA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E372-798F-4BDD-BDFD-358E809879D8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60050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1920</Words>
  <Application>Microsoft Office PowerPoint</Application>
  <PresentationFormat>On-screen Show (4:3)</PresentationFormat>
  <Paragraphs>657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CONTENT</vt:lpstr>
      <vt:lpstr>DEFINITION OF A BUCKET TOILET</vt:lpstr>
      <vt:lpstr>BUCKET ERADICATION BACKLOG</vt:lpstr>
      <vt:lpstr>QUALIFYING THE BACKLOG</vt:lpstr>
      <vt:lpstr>QUANTIFICATION OF THE BACKLOG</vt:lpstr>
      <vt:lpstr>DISTRIBUTION OF BUCKETS PER PROVINCE  as at February 2007 and July 2012</vt:lpstr>
      <vt:lpstr>DWS VERIFICATION OF BUCKETS</vt:lpstr>
      <vt:lpstr>VERIFIED BUCKET TOILETS</vt:lpstr>
      <vt:lpstr>BUCKET ERADICATION PROGRAMME  SUMMARY AS AT 20 OCTOBER 2015</vt:lpstr>
      <vt:lpstr>PROJECT METHODOLOGY</vt:lpstr>
      <vt:lpstr>PROJECT METHODOLOGY</vt:lpstr>
      <vt:lpstr>INFRASTRUCTURE CONCEPT</vt:lpstr>
      <vt:lpstr>Slide 14</vt:lpstr>
      <vt:lpstr>PROGRESS REPORT AS AT 20 OCTOBER 2015  BY IMPLEMENTING AGENTS (IA’s) AND THE DEPARTMENT</vt:lpstr>
      <vt:lpstr>PROPOSED COMPLETION DATE</vt:lpstr>
      <vt:lpstr>PROGRAMME / PROJECT CHALLENGES</vt:lpstr>
      <vt:lpstr>PROGRAMME / PROJECT CHALLENGES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The End – Thank You WATER IS LIFE – SANITATION IS DIGNITY</vt:lpstr>
      <vt:lpstr>PROGRESS REPORT AS AT  20 OCTOBER 2015 BY DWS</vt:lpstr>
      <vt:lpstr>DELIVERY TARGETS BY DECEMBER 2015 41 785 Bucket Toilets</vt:lpstr>
      <vt:lpstr>BUCKET ERADICATION PROGRAMME (DELIVERY PROGRAMME – WITH DESIGNS)</vt:lpstr>
      <vt:lpstr>Slide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SANITATION VERIFICATION after 6 WEEKS</dc:title>
  <dc:creator>vanderwalta</dc:creator>
  <cp:lastModifiedBy>xgo</cp:lastModifiedBy>
  <cp:revision>124</cp:revision>
  <cp:lastPrinted>2015-10-26T12:44:53Z</cp:lastPrinted>
  <dcterms:created xsi:type="dcterms:W3CDTF">2015-10-18T12:47:43Z</dcterms:created>
  <dcterms:modified xsi:type="dcterms:W3CDTF">2015-10-28T10:27:39Z</dcterms:modified>
</cp:coreProperties>
</file>