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272" r:id="rId6"/>
    <p:sldId id="288" r:id="rId7"/>
    <p:sldId id="286" r:id="rId8"/>
    <p:sldId id="289" r:id="rId9"/>
    <p:sldId id="261" r:id="rId10"/>
    <p:sldId id="306" r:id="rId11"/>
    <p:sldId id="291" r:id="rId12"/>
    <p:sldId id="293" r:id="rId13"/>
    <p:sldId id="295" r:id="rId14"/>
    <p:sldId id="318" r:id="rId15"/>
    <p:sldId id="296" r:id="rId16"/>
    <p:sldId id="298" r:id="rId17"/>
    <p:sldId id="297" r:id="rId18"/>
    <p:sldId id="299" r:id="rId19"/>
    <p:sldId id="301" r:id="rId20"/>
    <p:sldId id="319" r:id="rId21"/>
    <p:sldId id="315" r:id="rId22"/>
    <p:sldId id="321" r:id="rId23"/>
    <p:sldId id="322" r:id="rId24"/>
    <p:sldId id="323" r:id="rId25"/>
    <p:sldId id="324" r:id="rId26"/>
    <p:sldId id="276" r:id="rId27"/>
    <p:sldId id="320" r:id="rId28"/>
    <p:sldId id="304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6" autoAdjust="0"/>
    <p:restoredTop sz="94705" autoAdjust="0"/>
  </p:normalViewPr>
  <p:slideViewPr>
    <p:cSldViewPr>
      <p:cViewPr>
        <p:scale>
          <a:sx n="52" d="100"/>
          <a:sy n="52" d="100"/>
        </p:scale>
        <p:origin x="-3624" y="-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C6D66-F3DE-4100-8649-C494AC0D6F2D}" type="datetimeFigureOut">
              <a:rPr lang="en-ZA" smtClean="0"/>
              <a:pPr/>
              <a:t>2015/10/30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7CBF-3D38-4202-9F95-E625E14DC81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9890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3BAA-DEEB-4521-9602-967A64ACF18C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2B2C-55BB-41EA-A823-C25076DDC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6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B40E-246B-4FB7-8B9D-752F46D19B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5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B40E-246B-4FB7-8B9D-752F46D19B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5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356D-E1C5-42F5-B275-5F92807FB3A2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0E64-D8C9-4CBD-92C1-64B406A3F291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1323-4A80-483A-8AD6-3C544028563D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B2EC-48E7-41DD-A648-68BE3EFA4E8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3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3FC-97E0-494C-AA66-0AE84A6CAC5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17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527-B996-45E5-BD53-24D99FAE6ED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0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1351-2895-4B11-8C99-EE701B7CCE2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15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866C-4612-48AA-857D-E34F51C9D6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45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8E6-52BA-4560-8AD1-AFD1F7979D2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34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B66C-FFE4-4B13-B66F-C948FC1C37D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736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B7B0-30BD-4BA6-B529-95C8A82C473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5213E-7FEB-4BC1-B926-1344D9A8CAFA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C44A-D230-47F9-9927-C1C31DD341F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207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D28-EE31-429A-8A9E-59CC5855266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70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15FA-24D8-48DE-9C24-68EBD56B0F7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06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B2EC-48E7-41DD-A648-68BE3EFA4E8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34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63FC-97E0-494C-AA66-0AE84A6CAC5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460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527-B996-45E5-BD53-24D99FAE6ED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85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1351-2895-4B11-8C99-EE701B7CCE2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274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866C-4612-48AA-857D-E34F51C9D64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890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8E6-52BA-4560-8AD1-AFD1F7979D2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83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B66C-FFE4-4B13-B66F-C948FC1C37D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3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89C9-1195-45CC-9709-DE5DB75D7066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B7B0-30BD-4BA6-B529-95C8A82C473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5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C44A-D230-47F9-9927-C1C31DD341F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292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D28-EE31-429A-8A9E-59CC5855266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08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15FA-24D8-48DE-9C24-68EBD56B0F7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8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D1C4-E225-4E40-BFBC-05548F46138E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B006-B67A-4DCE-ABF5-85B815AD1C9C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3A35124-7D72-48AC-8FDD-B622A3B4F16C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89CF-C7AA-4709-91A1-77EE96CCB952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E74A-5A25-4F83-AB32-E7B53AFDF649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F69E-238A-4D9A-AD4F-F2BDC9607052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AC95-5010-4D85-94D8-3677E182D1D0}" type="datetime1">
              <a:rPr lang="en-ZA" smtClean="0"/>
              <a:pPr/>
              <a:t>2015/10/30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0AB1-6CC3-4BA6-94CA-E9167F2208F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0AB1-6CC3-4BA6-94CA-E9167F2208F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2015/10/30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5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230425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south africa’s fiscal cliff</a:t>
            </a:r>
            <a:b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to parliamentary standing and select committees on the mtbps:</a:t>
            </a:r>
            <a:b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2015</a:t>
            </a:r>
            <a:r>
              <a:rPr lang="en-ZA" sz="2400" b="1" dirty="0">
                <a:latin typeface="Copperplate33bc" pitchFamily="34" charset="0"/>
                <a:cs typeface="Arial" pitchFamily="34" charset="0"/>
              </a:rPr>
              <a:t/>
            </a:r>
            <a:br>
              <a:rPr lang="en-ZA" sz="2400" b="1" dirty="0">
                <a:latin typeface="Copperplate33bc" pitchFamily="34" charset="0"/>
                <a:cs typeface="Arial" pitchFamily="34" charset="0"/>
              </a:rPr>
            </a:br>
            <a:r>
              <a:rPr lang="en-ZA" sz="3200" dirty="0">
                <a:latin typeface="Arial" pitchFamily="34" charset="0"/>
                <a:cs typeface="Arial" pitchFamily="34" charset="0"/>
              </a:rPr>
              <a:t/>
            </a:r>
            <a:br>
              <a:rPr lang="en-ZA" sz="3200" dirty="0">
                <a:latin typeface="Arial" pitchFamily="34" charset="0"/>
                <a:cs typeface="Arial" pitchFamily="34" charset="0"/>
              </a:rPr>
            </a:br>
            <a:r>
              <a:rPr lang="en-ZA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4944"/>
            <a:ext cx="7465640" cy="3528392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Jannie Rossouw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Head: School of Economic and Business Sciences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the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Witwatersrand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Fanie Joubert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Lecturer: Department of Economics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Adèle</a:t>
            </a: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Breytenbach</a:t>
            </a:r>
            <a:endPara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Lecturer: Department of Economics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Z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</a:t>
            </a:r>
            <a:r>
              <a:rPr lang="en-Z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260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Revenue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611560" y="5971191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1400" b="1" u="sng" dirty="0" err="1" smtClean="0"/>
              <a:t>Source</a:t>
            </a:r>
            <a:r>
              <a:rPr lang="af-ZA" sz="1400" dirty="0" smtClean="0"/>
              <a:t>:</a:t>
            </a:r>
            <a:r>
              <a:rPr lang="af-ZA" sz="1400" dirty="0"/>
              <a:t>	</a:t>
            </a:r>
            <a:r>
              <a:rPr lang="en-ZA" sz="1400" dirty="0"/>
              <a:t> </a:t>
            </a:r>
            <a:r>
              <a:rPr lang="en-ZA" sz="1400" dirty="0" smtClean="0"/>
              <a:t>Budget </a:t>
            </a:r>
            <a:r>
              <a:rPr lang="en-ZA" sz="1400" dirty="0"/>
              <a:t>Review </a:t>
            </a:r>
            <a:r>
              <a:rPr lang="en-ZA" sz="1400" dirty="0" smtClean="0"/>
              <a:t>2015 </a:t>
            </a:r>
            <a:endParaRPr lang="en-ZA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04762" cy="36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76197655"/>
              </p:ext>
            </p:extLst>
          </p:nvPr>
        </p:nvGraphicFramePr>
        <p:xfrm>
          <a:off x="467544" y="1196752"/>
          <a:ext cx="8215225" cy="384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63"/>
                <a:gridCol w="5080262"/>
              </a:tblGrid>
              <a:tr h="5337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1" dirty="0" smtClean="0">
                          <a:effectLst/>
                          <a:latin typeface="Arial"/>
                          <a:ea typeface="Times New Roman"/>
                        </a:rPr>
                        <a:t>Variable </a:t>
                      </a:r>
                      <a:r>
                        <a:rPr lang="af-ZA" sz="1400" b="1" dirty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af-ZA" sz="1400" b="1" dirty="0" smtClean="0">
                          <a:effectLst/>
                          <a:latin typeface="Arial"/>
                          <a:ea typeface="Times New Roman"/>
                        </a:rPr>
                        <a:t>name </a:t>
                      </a:r>
                      <a:r>
                        <a:rPr lang="af-ZA" sz="1400" b="1" dirty="0">
                          <a:effectLst/>
                          <a:latin typeface="Arial"/>
                          <a:ea typeface="Times New Roman"/>
                        </a:rPr>
                        <a:t>in model)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1" dirty="0" smtClean="0">
                          <a:effectLst/>
                          <a:latin typeface="Arial"/>
                          <a:ea typeface="Times New Roman"/>
                        </a:rPr>
                        <a:t>Assumption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37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Money supply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(RM3)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Result obtained from econometric model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37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Disposable income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(RYD)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Expected nominal GDP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Potential GDP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+ 5,9% </a:t>
                      </a: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inflation)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37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Prime interst rate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(RPRIME)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Inflation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plus 4.0 </a:t>
                      </a: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percentage points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4864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Inflation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(INFL)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Actual average annual South African inflation rate for the period 2002 to 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2014 was 5,9%. </a:t>
                      </a: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An inflation rate of 4,3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% (2015 </a:t>
                      </a: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National Budget) is used for 2015 and for the period 2016 to 2060 a rate of 5,9</a:t>
                      </a:r>
                      <a:r>
                        <a:rPr lang="af-ZA" sz="1400" dirty="0">
                          <a:effectLst/>
                          <a:latin typeface="Arial"/>
                          <a:ea typeface="Times New Roman"/>
                        </a:rPr>
                        <a:t>% </a:t>
                      </a:r>
                      <a:r>
                        <a:rPr lang="af-ZA" sz="1400" dirty="0" smtClean="0">
                          <a:effectLst/>
                          <a:latin typeface="Arial"/>
                          <a:ea typeface="Times New Roman"/>
                        </a:rPr>
                        <a:t>per annum is used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361040" cy="792088"/>
          </a:xfrm>
        </p:spPr>
        <p:txBody>
          <a:bodyPr>
            <a:noAutofit/>
          </a:bodyPr>
          <a:lstStyle/>
          <a:p>
            <a:pPr algn="ctr"/>
            <a:r>
              <a:rPr lang="en-ZA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Model for Government Revenue</a:t>
            </a:r>
            <a:endParaRPr lang="en-ZA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22920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400" dirty="0" smtClean="0"/>
              <a:t>*GDP assumed for 2015 at </a:t>
            </a:r>
            <a:r>
              <a:rPr lang="en-ZA" sz="1400" dirty="0"/>
              <a:t>2,0% </a:t>
            </a:r>
            <a:r>
              <a:rPr lang="en-ZA" sz="1400" dirty="0" smtClean="0"/>
              <a:t>and </a:t>
            </a:r>
            <a:r>
              <a:rPr lang="en-ZA" sz="1400" dirty="0"/>
              <a:t>2,5% </a:t>
            </a:r>
            <a:r>
              <a:rPr lang="en-ZA" sz="1400" dirty="0" smtClean="0"/>
              <a:t>per annum from 2016</a:t>
            </a:r>
            <a:r>
              <a:rPr lang="en-ZA" sz="1400" dirty="0"/>
              <a:t>. </a:t>
            </a:r>
            <a:r>
              <a:rPr lang="en-ZA" sz="1400" dirty="0" smtClean="0"/>
              <a:t>The modelling is based on full-employment real GDP growth of 2,5% per annum, as calculated by </a:t>
            </a:r>
            <a:r>
              <a:rPr lang="en-ZA" sz="1400" dirty="0" err="1" smtClean="0"/>
              <a:t>Anvari</a:t>
            </a:r>
            <a:r>
              <a:rPr lang="en-ZA" sz="1400" dirty="0" smtClean="0"/>
              <a:t> </a:t>
            </a:r>
            <a:r>
              <a:rPr lang="en-ZA" sz="1400" dirty="0"/>
              <a:t>et al. (2014) </a:t>
            </a:r>
            <a:r>
              <a:rPr lang="en-ZA" sz="1400" dirty="0" smtClean="0"/>
              <a:t>of the </a:t>
            </a:r>
            <a:r>
              <a:rPr lang="en-ZA" sz="1400" dirty="0"/>
              <a:t>SA </a:t>
            </a:r>
            <a:r>
              <a:rPr lang="en-ZA" sz="1400" dirty="0" smtClean="0"/>
              <a:t>Reserve Bank. The  </a:t>
            </a:r>
            <a:r>
              <a:rPr lang="en-ZA" sz="1400" dirty="0"/>
              <a:t>OECD (OECD, 2012) </a:t>
            </a:r>
            <a:r>
              <a:rPr lang="en-ZA" sz="1400" dirty="0" smtClean="0"/>
              <a:t>estimates South Africa's full-employment real GDP growth at 3 per cent per annum, but </a:t>
            </a:r>
            <a:r>
              <a:rPr lang="en-ZA" sz="1400" dirty="0" err="1" smtClean="0"/>
              <a:t>Anvari</a:t>
            </a:r>
            <a:r>
              <a:rPr lang="en-ZA" sz="1400" dirty="0" smtClean="0"/>
              <a:t> </a:t>
            </a:r>
            <a:r>
              <a:rPr lang="en-ZA" sz="1400" dirty="0"/>
              <a:t>et al (2014) </a:t>
            </a:r>
            <a:r>
              <a:rPr lang="en-ZA" sz="1400" dirty="0" smtClean="0"/>
              <a:t>reports more recent research findings.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Model Results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>
                <a:solidFill>
                  <a:srgbClr val="3F3F3F">
                    <a:tint val="75000"/>
                  </a:srgbClr>
                </a:solidFill>
              </a:rPr>
              <a:pPr/>
              <a:t>12</a:t>
            </a:fld>
            <a:endParaRPr lang="en-ZA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51" y="1124744"/>
            <a:ext cx="768440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43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59"/>
            <a:ext cx="828092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1: Assumptions</a:t>
            </a:r>
            <a:r>
              <a:rPr lang="af-ZA" sz="36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f-ZA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(more </a:t>
            </a:r>
            <a:r>
              <a:rPr lang="af-Z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of the same)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41376"/>
            <a:ext cx="8568952" cy="5616624"/>
          </a:xfrm>
        </p:spPr>
        <p:txBody>
          <a:bodyPr>
            <a:noAutofit/>
          </a:bodyPr>
          <a:lstStyle/>
          <a:p>
            <a:pPr marL="0" lvl="1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nl-NL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real tax increases</a:t>
            </a: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0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nl-NL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grants:</a:t>
            </a: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grants increase from the 2016/17 fiscal years owing to the phasing-in of these allowances for children up to the age of 21, by R2,67 billion in 2016/17 (⅓ of R8 billion) and by similar amounts in in 2017/18 and 2018/19 (these grants are NOT limited to qualifying children in full-time studies).</a:t>
            </a: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at inflation (5,9 per cent per annum) plus 1 percentage point</a:t>
            </a:r>
            <a:r>
              <a:rPr lang="nl-NL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nl-NL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age pensions</a:t>
            </a: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age pensions increase one-off by R25 billion in the 2018/19 fiscal year to provide for the abolition of the means test.</a:t>
            </a: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at inflation (5,9 per cent per annum) plus 1 percentage point.</a:t>
            </a:r>
          </a:p>
          <a:p>
            <a:pPr marL="354013" lvl="1" indent="-354013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service remuneration increases at 13,1% per annum owing to general adjustments and employment growth (as since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188640"/>
            <a:ext cx="828092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1: Result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7163"/>
            <a:ext cx="8317833" cy="44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60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8640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2: Assumptions</a:t>
            </a:r>
            <a:b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(New Beginnings)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19443"/>
            <a:ext cx="8784976" cy="5760640"/>
          </a:xfrm>
        </p:spPr>
        <p:txBody>
          <a:bodyPr>
            <a:normAutofit/>
          </a:bodyPr>
          <a:lstStyle/>
          <a:p>
            <a:pPr marL="0" lvl="1" algn="just">
              <a:lnSpc>
                <a:spcPct val="160000"/>
              </a:lnSpc>
              <a:spcBef>
                <a:spcPts val="0"/>
              </a:spcBef>
              <a:buSzPct val="150000"/>
            </a:pPr>
            <a:r>
              <a:rPr lang="nl-NL" sz="19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real tax </a:t>
            </a:r>
            <a:r>
              <a:rPr lang="nl-NL" sz="19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pPr marL="0" lvl="1" algn="just">
              <a:lnSpc>
                <a:spcPct val="110000"/>
              </a:lnSpc>
              <a:spcBef>
                <a:spcPts val="0"/>
              </a:spcBef>
              <a:buSzPct val="150000"/>
            </a:pPr>
            <a:endParaRPr lang="nl-NL" sz="10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60000"/>
              </a:lnSpc>
              <a:spcBef>
                <a:spcPts val="0"/>
              </a:spcBef>
              <a:buSzPct val="150000"/>
            </a:pPr>
            <a:r>
              <a:rPr lang="nl-NL" sz="17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grants: 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extension in grants to additional recipients over the age of 18 or over 60;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and budgeted payments used to 2017/18; and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that an increase at a rate of inflation (5,9 per cent per annum) plus 1 percentage point</a:t>
            </a:r>
          </a:p>
          <a:p>
            <a:pPr marL="354013" lvl="1" indent="-354013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1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60000"/>
              </a:lnSpc>
              <a:spcBef>
                <a:spcPts val="0"/>
              </a:spcBef>
              <a:buSzPct val="150000"/>
            </a:pPr>
            <a:r>
              <a:rPr lang="nl-NL" sz="17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service remuneration: 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and budgeted figures used to 2017/18;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Thereafter growth at 10,5 per cent per annum</a:t>
            </a:r>
            <a:r>
              <a:rPr lang="nl-NL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annual adjustment at inflation rate (5,9 per cent) plus 1 percentage point; and</a:t>
            </a:r>
          </a:p>
          <a:p>
            <a:pPr marL="354013" lvl="1" indent="-3540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 per cent per annum for notch increases, promotions and structural chnages, but</a:t>
            </a:r>
            <a:r>
              <a:rPr lang="nl-NL" sz="17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further employment growth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235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2: Result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78" y="1196752"/>
            <a:ext cx="84476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28092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Summary: Scenario 1 and 2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17</a:t>
            </a:fld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38" y="1016000"/>
            <a:ext cx="74009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Way Forward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400600"/>
          </a:xfrm>
        </p:spPr>
        <p:txBody>
          <a:bodyPr>
            <a:normAutofit fontScale="70000" lnSpcReduction="20000"/>
          </a:bodyPr>
          <a:lstStyle/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 longer what we want; but what we can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Hard choices: It is </a:t>
            </a:r>
            <a:r>
              <a:rPr lang="en-ZA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ZA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Critical rethinking of spending priorities is necessary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Free education at tertiary level: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Approximately 535 000 students at 22 residential universities (excluding UNISA students)</a:t>
            </a:r>
          </a:p>
          <a:p>
            <a:pPr marL="754063" lvl="2" indent="-354013" algn="just">
              <a:lnSpc>
                <a:spcPct val="170000"/>
              </a:lnSpc>
              <a:spcBef>
                <a:spcPts val="0"/>
              </a:spcBef>
              <a:buSzPct val="150000"/>
            </a:pPr>
            <a:r>
              <a:rPr lang="en-ZA" sz="2600" dirty="0" err="1">
                <a:latin typeface="Arial" panose="020B0604020202020204" pitchFamily="34" charset="0"/>
                <a:cs typeface="Arial" panose="020B0604020202020204" pitchFamily="34" charset="0"/>
              </a:rPr>
              <a:t>Unisa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: Some 400 000 students </a:t>
            </a:r>
          </a:p>
          <a:p>
            <a:pPr marL="754063" lvl="2" indent="-354013" algn="just">
              <a:lnSpc>
                <a:spcPct val="170000"/>
              </a:lnSpc>
              <a:spcBef>
                <a:spcPts val="0"/>
              </a:spcBef>
              <a:buSzPct val="150000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Affordability: Free for all or only South African students? </a:t>
            </a:r>
          </a:p>
          <a:p>
            <a:pPr marL="754063" lvl="2" indent="-354013" algn="just">
              <a:lnSpc>
                <a:spcPct val="170000"/>
              </a:lnSpc>
              <a:spcBef>
                <a:spcPts val="0"/>
              </a:spcBef>
              <a:buSzPct val="150000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Estimate of fees paid by all students:</a:t>
            </a:r>
          </a:p>
          <a:p>
            <a:pPr marL="754063" lvl="2" indent="-354013" algn="just">
              <a:lnSpc>
                <a:spcPct val="170000"/>
              </a:lnSpc>
              <a:spcBef>
                <a:spcPts val="0"/>
              </a:spcBef>
              <a:buSzPct val="150000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935 000 x R35 000 p.a. = R33 billion per annum  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Government vehicle pool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Tax increases</a:t>
            </a:r>
          </a:p>
          <a:p>
            <a:endParaRPr lang="en-ZA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7656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African Passenger Cars, Pick-up Trucks and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SUVs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41168"/>
          </a:xfrm>
        </p:spPr>
        <p:txBody>
          <a:bodyPr>
            <a:noAutofit/>
          </a:bodyPr>
          <a:lstStyle/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Government and</a:t>
            </a:r>
            <a:r>
              <a:rPr lang="en-Z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politicians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should use exclusively vehicles manufactured in South Africa:</a:t>
            </a: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3 series BMW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Ford Ranger pick-up truck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Chev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Corsa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pick-up truck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Isuzu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KB pick-up truck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 class Mercedes-Benz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Nissan NP 300 (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hardbody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) pick-up truck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Nissan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Livina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Nissan NP 200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Renault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Sandero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Toyota Corolla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Toyota Corolla Quest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Toyota Hilux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Toyota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Fortuner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Toyota Quantum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Volkswagen Polo Vivo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8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480720" cy="720080"/>
          </a:xfrm>
        </p:spPr>
        <p:txBody>
          <a:bodyPr/>
          <a:lstStyle/>
          <a:p>
            <a:pPr algn="ctr"/>
            <a:r>
              <a:rPr lang="en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352928" cy="5760640"/>
          </a:xfrm>
        </p:spPr>
        <p:txBody>
          <a:bodyPr>
            <a:normAutofit fontScale="92500" lnSpcReduction="20000"/>
          </a:bodyPr>
          <a:lstStyle/>
          <a:p>
            <a:pPr marL="530225" lvl="1" indent="-530225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af-ZA" sz="21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elaborates on earlier research showing that South Africa faces the danger of a looming fiscal cliff: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20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1" indent="-442913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af-ZA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point where social grant expenditure and civil service remunaration will absorb all government revenue.</a:t>
            </a: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20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fiscal cliff is calculated on the basis of a continuation of expenditure trends since 2008.</a:t>
            </a:r>
          </a:p>
          <a:p>
            <a:pPr marL="530225" lvl="1" indent="-530225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20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focuses on developments since the publication of the earlier research and uses an econometric model to project future trends.</a:t>
            </a:r>
          </a:p>
          <a:p>
            <a:pPr marL="530225" lvl="1" indent="-530225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20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6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 can move from a fiscal cliff to a fiscal plato if populist choices can be avoided.</a:t>
            </a:r>
          </a:p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420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 Increases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507288" cy="4320480"/>
          </a:xfrm>
        </p:spPr>
        <p:txBody>
          <a:bodyPr>
            <a:normAutofit/>
          </a:bodyPr>
          <a:lstStyle/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Increased taxation on income above R1 million per annum, rather than a wealth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tax.</a:t>
            </a:r>
          </a:p>
          <a:p>
            <a:pPr marL="0" lvl="1" indent="0" algn="just">
              <a:spcBef>
                <a:spcPts val="0"/>
              </a:spcBef>
              <a:buSzPct val="150000"/>
              <a:buNone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However, higher income tax is preferable to a wealth tax (Piketty):</a:t>
            </a:r>
          </a:p>
          <a:p>
            <a:pPr marL="987425" lvl="3" indent="-530225" algn="just">
              <a:lnSpc>
                <a:spcPct val="150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►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Affordability (e.g. low income but a very valuable property)</a:t>
            </a:r>
          </a:p>
          <a:p>
            <a:pPr marL="987425" lvl="3" indent="-530225" algn="just">
              <a:lnSpc>
                <a:spcPct val="150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►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Asset classes:</a:t>
            </a:r>
          </a:p>
          <a:p>
            <a:pPr marL="1444625" lvl="5" indent="-530225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</a:p>
          <a:p>
            <a:pPr marL="1444625" lvl="5" indent="-530225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Liquid assets </a:t>
            </a: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 Revenue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Currently the maximum marginal tax rate (41%) is payable on taxable income exceeding R701 301</a:t>
            </a: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 increase of tax rates above this income level will increase revenue for the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1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 Revenue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12568"/>
          </a:xfrm>
        </p:spPr>
        <p:txBody>
          <a:bodyPr>
            <a:noAutofit/>
          </a:bodyPr>
          <a:lstStyle/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Estimated that South Africa has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4013" lvl="1" indent="-354013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120 000 tax payers earning between R1 million and R2 million per annum</a:t>
            </a:r>
          </a:p>
          <a:p>
            <a:pPr marL="754063" lvl="2" indent="-354013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34 000 tax payers earning over R2 million per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annum</a:t>
            </a:r>
          </a:p>
          <a:p>
            <a:pPr marL="754063" lvl="2" indent="-354013" algn="just">
              <a:spcBef>
                <a:spcPts val="0"/>
              </a:spcBef>
              <a:buSzPct val="150000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Increase marginal tax rate for income between R1 million and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R2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million to 45% (4 percentage points increase)</a:t>
            </a: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Increase marginal tax rate for income above R2 million to 50%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(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9 percentage point increase)</a:t>
            </a: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Assume no elasticity (e.g. people will not work less owing to increased taxation)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4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 Revenue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6199"/>
            <a:ext cx="8507288" cy="5616624"/>
          </a:xfrm>
        </p:spPr>
        <p:txBody>
          <a:bodyPr>
            <a:normAutofit fontScale="85000" lnSpcReduction="10000"/>
          </a:bodyPr>
          <a:lstStyle/>
          <a:p>
            <a:pPr marL="530225" lvl="1" indent="-530225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45% tax (rather than 41%) on 120 000 tax payers earning between R1 million and R2 million = 4% x R500 000 (assumption of average income) x 120 000 = R2,4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billion.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45% tax on 34 000 tax payers earning above R2 million </a:t>
            </a:r>
            <a:r>
              <a:rPr lang="en-Z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i.r.o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earnings between R1 million and R2 million = 4% x R1 million x 34 000 = R1,36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billion.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50% tax on 34 000 tax payers above R2 million (assume average of R3 million per annum) = 9% x R1 million x 34 000 = R3,06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billion.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Extra tax from 2 additional brackets: R6,82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billion.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E4A2-EB4F-4EB3-A385-1BB524088C6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45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432048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48464" cy="6192688"/>
          </a:xfrm>
        </p:spPr>
        <p:txBody>
          <a:bodyPr>
            <a:normAutofit/>
          </a:bodyPr>
          <a:lstStyle/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1 (more of the same) </a:t>
            </a: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that South Africa  cannot afford a continuation of trends since 2008 (more of the same)</a:t>
            </a:r>
          </a:p>
          <a:p>
            <a:pPr marL="354013" lvl="1" indent="-354013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2 (we are serious) </a:t>
            </a: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that South Africa can reach a fiscal plato, but that</a:t>
            </a:r>
            <a:r>
              <a:rPr lang="nl-NL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4013" lvl="1" indent="-354013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plato is a too high a level; and</a:t>
            </a:r>
          </a:p>
          <a:p>
            <a:pPr marL="1076325" lvl="2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behaviour is necessary</a:t>
            </a:r>
          </a:p>
          <a:p>
            <a:pPr marL="1076325" lvl="2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Multi-year civil service remuneration adjustments agreed to in 2015 are </a:t>
            </a:r>
            <a:r>
              <a:rPr lang="nl-NL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unaffordable</a:t>
            </a:r>
          </a:p>
          <a:p>
            <a:pPr marL="1076325" lvl="2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Extentions of social grants cannot be afforded  </a:t>
            </a:r>
            <a:endParaRPr lang="nl-NL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evidence that the Government paid attention to the warnings of Rossouw, Joubert &amp; Breytenbach (2014) about South Africa’s looming fiscal cliff and commenced with stepts to avert this cliff, which is commendable</a:t>
            </a:r>
          </a:p>
          <a:p>
            <a:pPr marL="354013" lvl="1" indent="-354013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service trade unions should refrain from asking for large and unaffordable remuneration increases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NL" sz="20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f-Z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765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432048"/>
          </a:xfrm>
        </p:spPr>
        <p:txBody>
          <a:bodyPr/>
          <a:lstStyle/>
          <a:p>
            <a:pPr algn="ctr"/>
            <a:r>
              <a:rPr lang="af-Z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687494"/>
            <a:ext cx="8424936" cy="6192688"/>
          </a:xfrm>
        </p:spPr>
        <p:txBody>
          <a:bodyPr>
            <a:normAutofit fontScale="85000" lnSpcReduction="10000"/>
          </a:bodyPr>
          <a:lstStyle/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 should refrain from making populist statements with serious finanical implications (e.g. extention of grants)</a:t>
            </a:r>
          </a:p>
          <a:p>
            <a:pPr marL="354013" lvl="1" indent="-354013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1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education at tertiary level = Some R33 billion extra per annum  </a:t>
            </a:r>
          </a:p>
          <a:p>
            <a:pPr marL="354013" lvl="1" indent="-354013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tax revenue</a:t>
            </a:r>
            <a:r>
              <a:rPr lang="nl-NL" sz="1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4013" lvl="1" indent="-354013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 increases are preferable to wealth taxes</a:t>
            </a:r>
          </a:p>
          <a:p>
            <a:pPr marL="811213" lvl="2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R6,82 billon from extra tax brackets</a:t>
            </a: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1900" i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90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ZA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politicians should only use vehicles manufactured in South Africa</a:t>
            </a:r>
            <a:r>
              <a:rPr lang="en-ZA" sz="1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4013" lvl="1" indent="-354013" algn="just">
              <a:lnSpc>
                <a:spcPct val="11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1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President, the Deputy President, cabinet ministers, deputy ministers and MECs can be very comfortable in the back seat of a 3 series BMW, a C-Class Mercedes or a Toyota Fortuner</a:t>
            </a:r>
          </a:p>
          <a:p>
            <a:pPr marL="811213" lvl="2" indent="-354013" algn="just">
              <a:lnSpc>
                <a:spcPct val="17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vehicles can still be painted black to intimidate other road users, as is currently the case</a:t>
            </a: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NL" sz="20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f-Z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436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404664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Questions/Discussion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352928" cy="6439756"/>
          </a:xfrm>
        </p:spPr>
        <p:txBody>
          <a:bodyPr>
            <a:normAutofit fontScale="92500" lnSpcReduction="20000"/>
          </a:bodyPr>
          <a:lstStyle/>
          <a:p>
            <a:r>
              <a:rPr lang="af-ZA" sz="1400" dirty="0" smtClean="0">
                <a:solidFill>
                  <a:schemeClr val="tx1"/>
                </a:solidFill>
              </a:rPr>
              <a:t>Selected bibliography</a:t>
            </a:r>
            <a:r>
              <a:rPr lang="en-ZA" sz="1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2015 </a:t>
            </a:r>
            <a:r>
              <a:rPr lang="en-ZA" sz="1600" dirty="0">
                <a:solidFill>
                  <a:schemeClr val="tx1"/>
                </a:solidFill>
              </a:rPr>
              <a:t>National Budget </a:t>
            </a:r>
            <a:r>
              <a:rPr lang="en-ZA" sz="1600" dirty="0" smtClean="0">
                <a:solidFill>
                  <a:schemeClr val="tx1"/>
                </a:solidFill>
              </a:rPr>
              <a:t>Review.</a:t>
            </a:r>
            <a:r>
              <a:rPr lang="en-ZA" sz="1600" i="0" dirty="0" smtClean="0">
                <a:solidFill>
                  <a:schemeClr val="tx1"/>
                </a:solidFill>
              </a:rPr>
              <a:t> 2015. National Treasury: Pretoria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Breytenbach, A. &amp; Rossouw, J. 2013. ’n </a:t>
            </a:r>
            <a:r>
              <a:rPr lang="en-ZA" sz="1700" i="0" dirty="0" err="1" smtClean="0">
                <a:solidFill>
                  <a:schemeClr val="tx1"/>
                </a:solidFill>
              </a:rPr>
              <a:t>Ontleding</a:t>
            </a:r>
            <a:r>
              <a:rPr lang="en-ZA" sz="1700" i="0" dirty="0" smtClean="0">
                <a:solidFill>
                  <a:schemeClr val="tx1"/>
                </a:solidFill>
              </a:rPr>
              <a:t> van </a:t>
            </a:r>
            <a:r>
              <a:rPr lang="en-ZA" sz="1700" i="0" dirty="0" err="1" smtClean="0">
                <a:solidFill>
                  <a:schemeClr val="tx1"/>
                </a:solidFill>
              </a:rPr>
              <a:t>vergoedingsneigings</a:t>
            </a:r>
            <a:r>
              <a:rPr lang="en-ZA" sz="1700" i="0" dirty="0" smtClean="0">
                <a:solidFill>
                  <a:schemeClr val="tx1"/>
                </a:solidFill>
              </a:rPr>
              <a:t> in die </a:t>
            </a:r>
            <a:r>
              <a:rPr lang="en-ZA" sz="1700" i="0" dirty="0" err="1" smtClean="0">
                <a:solidFill>
                  <a:schemeClr val="tx1"/>
                </a:solidFill>
              </a:rPr>
              <a:t>Suid-Afrikaanse</a:t>
            </a:r>
            <a:r>
              <a:rPr lang="en-ZA" sz="1700" i="0" dirty="0" smtClean="0">
                <a:solidFill>
                  <a:schemeClr val="tx1"/>
                </a:solidFill>
              </a:rPr>
              <a:t> </a:t>
            </a:r>
            <a:r>
              <a:rPr lang="en-ZA" sz="1700" i="0" dirty="0" err="1" smtClean="0">
                <a:solidFill>
                  <a:schemeClr val="tx1"/>
                </a:solidFill>
              </a:rPr>
              <a:t>staatsdiens</a:t>
            </a:r>
            <a:r>
              <a:rPr lang="en-ZA" sz="1700" i="0" dirty="0" smtClean="0">
                <a:solidFill>
                  <a:schemeClr val="tx1"/>
                </a:solidFill>
              </a:rPr>
              <a:t>, 2005 tot 2012. </a:t>
            </a:r>
            <a:r>
              <a:rPr lang="en-ZA" sz="1700" dirty="0" err="1" smtClean="0">
                <a:solidFill>
                  <a:schemeClr val="tx1"/>
                </a:solidFill>
              </a:rPr>
              <a:t>Tydskrif</a:t>
            </a:r>
            <a:r>
              <a:rPr lang="en-ZA" sz="1700" dirty="0" smtClean="0">
                <a:solidFill>
                  <a:schemeClr val="tx1"/>
                </a:solidFill>
              </a:rPr>
              <a:t> </a:t>
            </a:r>
            <a:r>
              <a:rPr lang="en-ZA" sz="1700" dirty="0" err="1" smtClean="0">
                <a:solidFill>
                  <a:schemeClr val="tx1"/>
                </a:solidFill>
              </a:rPr>
              <a:t>vir</a:t>
            </a:r>
            <a:r>
              <a:rPr lang="en-ZA" sz="1700" dirty="0" smtClean="0">
                <a:solidFill>
                  <a:schemeClr val="tx1"/>
                </a:solidFill>
              </a:rPr>
              <a:t> </a:t>
            </a:r>
            <a:r>
              <a:rPr lang="en-ZA" sz="1700" dirty="0" err="1" smtClean="0">
                <a:solidFill>
                  <a:schemeClr val="tx1"/>
                </a:solidFill>
              </a:rPr>
              <a:t>Geesteswetenskappe</a:t>
            </a:r>
            <a:r>
              <a:rPr lang="en-ZA" sz="1700" i="0" dirty="0" smtClean="0">
                <a:solidFill>
                  <a:schemeClr val="tx1"/>
                </a:solidFill>
              </a:rPr>
              <a:t>. </a:t>
            </a:r>
            <a:r>
              <a:rPr lang="en-ZA" sz="1700" i="0" dirty="0" err="1" smtClean="0">
                <a:solidFill>
                  <a:schemeClr val="tx1"/>
                </a:solidFill>
              </a:rPr>
              <a:t>Jaargang</a:t>
            </a:r>
            <a:r>
              <a:rPr lang="en-ZA" sz="1700" i="0" dirty="0" smtClean="0">
                <a:solidFill>
                  <a:schemeClr val="tx1"/>
                </a:solidFill>
              </a:rPr>
              <a:t> 53:4. </a:t>
            </a:r>
            <a:r>
              <a:rPr lang="en-ZA" sz="1700" i="0" dirty="0" err="1" smtClean="0">
                <a:solidFill>
                  <a:schemeClr val="tx1"/>
                </a:solidFill>
              </a:rPr>
              <a:t>Desember</a:t>
            </a:r>
            <a:r>
              <a:rPr lang="en-ZA" sz="1700" i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f-ZA" sz="1700" dirty="0" smtClean="0">
                <a:solidFill>
                  <a:schemeClr val="tx1"/>
                </a:solidFill>
              </a:rPr>
              <a:t>Business </a:t>
            </a:r>
            <a:r>
              <a:rPr lang="af-ZA" sz="1700" dirty="0">
                <a:solidFill>
                  <a:schemeClr val="tx1"/>
                </a:solidFill>
              </a:rPr>
              <a:t>Day</a:t>
            </a:r>
            <a:r>
              <a:rPr lang="af-ZA" sz="1700" i="0" dirty="0">
                <a:solidFill>
                  <a:schemeClr val="tx1"/>
                </a:solidFill>
              </a:rPr>
              <a:t>. 2014. “Gauteng </a:t>
            </a:r>
            <a:r>
              <a:rPr lang="af-ZA" sz="1700" i="0" dirty="0" err="1">
                <a:solidFill>
                  <a:schemeClr val="tx1"/>
                </a:solidFill>
              </a:rPr>
              <a:t>education</a:t>
            </a:r>
            <a:r>
              <a:rPr lang="af-ZA" sz="1700" i="0" dirty="0">
                <a:solidFill>
                  <a:schemeClr val="tx1"/>
                </a:solidFill>
              </a:rPr>
              <a:t> MEC </a:t>
            </a:r>
            <a:r>
              <a:rPr lang="af-ZA" sz="1700" i="0" dirty="0" err="1">
                <a:solidFill>
                  <a:schemeClr val="tx1"/>
                </a:solidFill>
              </a:rPr>
              <a:t>moots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exemption</a:t>
            </a:r>
            <a:r>
              <a:rPr lang="af-ZA" sz="1700" i="0" dirty="0">
                <a:solidFill>
                  <a:schemeClr val="tx1"/>
                </a:solidFill>
              </a:rPr>
              <a:t> of </a:t>
            </a:r>
            <a:r>
              <a:rPr lang="af-ZA" sz="1700" i="0" dirty="0" err="1">
                <a:solidFill>
                  <a:schemeClr val="tx1"/>
                </a:solidFill>
              </a:rPr>
              <a:t>teachers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from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income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tax</a:t>
            </a:r>
            <a:r>
              <a:rPr lang="af-ZA" sz="1700" i="0" dirty="0">
                <a:solidFill>
                  <a:schemeClr val="tx1"/>
                </a:solidFill>
              </a:rPr>
              <a:t>”. </a:t>
            </a:r>
            <a:r>
              <a:rPr lang="af-ZA" sz="1700" i="0" dirty="0" err="1">
                <a:solidFill>
                  <a:schemeClr val="tx1"/>
                </a:solidFill>
              </a:rPr>
              <a:t>Available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on</a:t>
            </a:r>
            <a:r>
              <a:rPr lang="af-ZA" sz="1700" i="0" dirty="0">
                <a:solidFill>
                  <a:schemeClr val="tx1"/>
                </a:solidFill>
              </a:rPr>
              <a:t>: http://www.salabournews.co.za/index.php/component/content/article/70-labour-news/18780-gauteng-education-mec-moots-exemption-of-teachers-from-income-tax.html. [Downloaded on: 14 July 2014</a:t>
            </a:r>
            <a:r>
              <a:rPr lang="af-ZA" sz="1700" i="0" dirty="0" smtClean="0">
                <a:solidFill>
                  <a:schemeClr val="tx1"/>
                </a:solidFill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IMF. 2014. </a:t>
            </a:r>
            <a:r>
              <a:rPr lang="en-ZA" sz="1700" dirty="0">
                <a:solidFill>
                  <a:schemeClr val="tx1"/>
                </a:solidFill>
              </a:rPr>
              <a:t>South Africa: Staff report for the 2014 Article IV consultation</a:t>
            </a:r>
            <a:r>
              <a:rPr lang="en-ZA" sz="1700" i="0" dirty="0">
                <a:solidFill>
                  <a:schemeClr val="tx1"/>
                </a:solidFill>
              </a:rPr>
              <a:t>. 17 November</a:t>
            </a:r>
            <a:endParaRPr lang="af-ZA" sz="1700" i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f-ZA" sz="1700" i="0" dirty="0" smtClean="0">
                <a:solidFill>
                  <a:schemeClr val="tx1"/>
                </a:solidFill>
              </a:rPr>
              <a:t>Joubert, S. J. &amp; Rossouw, J. 2013. Lewensstandaard: ’n Ekonomiese perspektief op lewensgehalte in Suid-Afrika.  </a:t>
            </a:r>
            <a:r>
              <a:rPr lang="af-ZA" sz="1700" dirty="0" smtClean="0">
                <a:solidFill>
                  <a:schemeClr val="tx1"/>
                </a:solidFill>
              </a:rPr>
              <a:t>Tydskrif vir Geesteswetenskappe. </a:t>
            </a:r>
            <a:r>
              <a:rPr lang="af-ZA" sz="1700" i="0" dirty="0" smtClean="0">
                <a:solidFill>
                  <a:schemeClr val="tx1"/>
                </a:solidFill>
              </a:rPr>
              <a:t>Jaargang 53:1. Maart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dirty="0" smtClean="0">
                <a:solidFill>
                  <a:schemeClr val="tx1"/>
                </a:solidFill>
              </a:rPr>
              <a:t>Rapport</a:t>
            </a:r>
            <a:r>
              <a:rPr lang="en-ZA" sz="1700" i="0" dirty="0" smtClean="0">
                <a:solidFill>
                  <a:schemeClr val="tx1"/>
                </a:solidFill>
              </a:rPr>
              <a:t>. 2014. 11 Mei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>
                <a:solidFill>
                  <a:schemeClr val="tx1"/>
                </a:solidFill>
              </a:rPr>
              <a:t>Republic of South Africa. </a:t>
            </a:r>
            <a:r>
              <a:rPr lang="en-ZA" sz="1700" i="0" dirty="0" smtClean="0">
                <a:solidFill>
                  <a:schemeClr val="tx1"/>
                </a:solidFill>
              </a:rPr>
              <a:t>2015. </a:t>
            </a:r>
            <a:r>
              <a:rPr lang="en-ZA" sz="1700" dirty="0">
                <a:solidFill>
                  <a:schemeClr val="tx1"/>
                </a:solidFill>
              </a:rPr>
              <a:t>Budget Review </a:t>
            </a:r>
            <a:r>
              <a:rPr lang="en-ZA" sz="1700" dirty="0" smtClean="0">
                <a:solidFill>
                  <a:schemeClr val="tx1"/>
                </a:solidFill>
              </a:rPr>
              <a:t>2015</a:t>
            </a:r>
            <a:r>
              <a:rPr lang="en-ZA" sz="1700" i="0" dirty="0" smtClean="0">
                <a:solidFill>
                  <a:schemeClr val="tx1"/>
                </a:solidFill>
              </a:rPr>
              <a:t>. </a:t>
            </a:r>
            <a:r>
              <a:rPr lang="en-ZA" sz="1700" i="0" dirty="0">
                <a:solidFill>
                  <a:schemeClr val="tx1"/>
                </a:solidFill>
              </a:rPr>
              <a:t>National Treasury: </a:t>
            </a:r>
            <a:r>
              <a:rPr lang="en-ZA" sz="1700" i="0" dirty="0" smtClean="0">
                <a:solidFill>
                  <a:schemeClr val="tx1"/>
                </a:solidFill>
              </a:rPr>
              <a:t>Pretoria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Republic of South Africa. 2014. </a:t>
            </a:r>
            <a:r>
              <a:rPr lang="en-ZA" sz="1700" dirty="0" smtClean="0">
                <a:solidFill>
                  <a:schemeClr val="tx1"/>
                </a:solidFill>
              </a:rPr>
              <a:t>Budget Review 2014</a:t>
            </a:r>
            <a:r>
              <a:rPr lang="en-ZA" sz="1700" i="0" dirty="0" smtClean="0">
                <a:solidFill>
                  <a:schemeClr val="tx1"/>
                </a:solidFill>
              </a:rPr>
              <a:t>. National Treasury: Pretoria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Republic of South Africa. 2014. </a:t>
            </a:r>
            <a:r>
              <a:rPr lang="en-ZA" sz="1700" dirty="0" smtClean="0">
                <a:solidFill>
                  <a:schemeClr val="tx1"/>
                </a:solidFill>
              </a:rPr>
              <a:t>Estimates of National Expenditure 2014. 26 February. Republic of South Africa</a:t>
            </a:r>
            <a:r>
              <a:rPr lang="en-ZA" sz="1700" i="0" dirty="0" smtClean="0">
                <a:solidFill>
                  <a:schemeClr val="tx1"/>
                </a:solidFill>
              </a:rPr>
              <a:t>. National Treasury: Pretoria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f-ZA" sz="1700" i="0" dirty="0" smtClean="0">
                <a:solidFill>
                  <a:schemeClr val="tx1"/>
                </a:solidFill>
              </a:rPr>
              <a:t>Republic </a:t>
            </a:r>
            <a:r>
              <a:rPr lang="af-ZA" sz="1700" i="0" dirty="0">
                <a:solidFill>
                  <a:schemeClr val="tx1"/>
                </a:solidFill>
              </a:rPr>
              <a:t>of South Africa. </a:t>
            </a:r>
            <a:r>
              <a:rPr lang="af-ZA" sz="1700" i="0" dirty="0" smtClean="0">
                <a:solidFill>
                  <a:schemeClr val="tx1"/>
                </a:solidFill>
              </a:rPr>
              <a:t>2013. </a:t>
            </a:r>
            <a:r>
              <a:rPr lang="af-ZA" sz="1700" i="0" dirty="0">
                <a:solidFill>
                  <a:schemeClr val="tx1"/>
                </a:solidFill>
              </a:rPr>
              <a:t>2013 </a:t>
            </a:r>
            <a:r>
              <a:rPr lang="af-ZA" sz="1700" dirty="0">
                <a:solidFill>
                  <a:schemeClr val="tx1"/>
                </a:solidFill>
              </a:rPr>
              <a:t>Budget </a:t>
            </a:r>
            <a:r>
              <a:rPr lang="af-ZA" sz="1700" dirty="0" smtClean="0">
                <a:solidFill>
                  <a:schemeClr val="tx1"/>
                </a:solidFill>
              </a:rPr>
              <a:t>Speech</a:t>
            </a:r>
            <a:r>
              <a:rPr lang="af-ZA" sz="1700" i="0" dirty="0">
                <a:solidFill>
                  <a:schemeClr val="tx1"/>
                </a:solidFill>
              </a:rPr>
              <a:t>. Minister of </a:t>
            </a:r>
            <a:r>
              <a:rPr lang="af-ZA" sz="1700" i="0" dirty="0" err="1">
                <a:solidFill>
                  <a:schemeClr val="tx1"/>
                </a:solidFill>
              </a:rPr>
              <a:t>Finance</a:t>
            </a:r>
            <a:r>
              <a:rPr lang="af-ZA" sz="1700" i="0" dirty="0">
                <a:solidFill>
                  <a:schemeClr val="tx1"/>
                </a:solidFill>
              </a:rPr>
              <a:t> (</a:t>
            </a:r>
            <a:r>
              <a:rPr lang="af-ZA" sz="1700" i="0" dirty="0" err="1">
                <a:solidFill>
                  <a:schemeClr val="tx1"/>
                </a:solidFill>
              </a:rPr>
              <a:t>Mr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Pravin</a:t>
            </a:r>
            <a:r>
              <a:rPr lang="af-ZA" sz="1700" i="0" dirty="0">
                <a:solidFill>
                  <a:schemeClr val="tx1"/>
                </a:solidFill>
              </a:rPr>
              <a:t> </a:t>
            </a:r>
            <a:r>
              <a:rPr lang="af-ZA" sz="1700" i="0" dirty="0" err="1">
                <a:solidFill>
                  <a:schemeClr val="tx1"/>
                </a:solidFill>
              </a:rPr>
              <a:t>Gordhan</a:t>
            </a:r>
            <a:r>
              <a:rPr lang="af-ZA" sz="1700" i="0" dirty="0">
                <a:solidFill>
                  <a:schemeClr val="tx1"/>
                </a:solidFill>
              </a:rPr>
              <a:t>). 27 February </a:t>
            </a:r>
            <a:r>
              <a:rPr lang="af-ZA" sz="1700" i="0" dirty="0" smtClean="0">
                <a:solidFill>
                  <a:schemeClr val="tx1"/>
                </a:solidFill>
              </a:rPr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Rossouw, J., Joubert, S. J. &amp; </a:t>
            </a:r>
            <a:r>
              <a:rPr lang="en-ZA" sz="1700" i="0" dirty="0" err="1" smtClean="0">
                <a:solidFill>
                  <a:schemeClr val="tx1"/>
                </a:solidFill>
              </a:rPr>
              <a:t>Breytenbach</a:t>
            </a:r>
            <a:r>
              <a:rPr lang="en-ZA" sz="1700" i="0" dirty="0" smtClean="0">
                <a:solidFill>
                  <a:schemeClr val="tx1"/>
                </a:solidFill>
              </a:rPr>
              <a:t>, A. 2014. </a:t>
            </a:r>
            <a:r>
              <a:rPr lang="en-ZA" sz="1700" i="0" dirty="0" err="1" smtClean="0">
                <a:solidFill>
                  <a:schemeClr val="tx1"/>
                </a:solidFill>
              </a:rPr>
              <a:t>Suid-Afrika</a:t>
            </a:r>
            <a:r>
              <a:rPr lang="en-ZA" sz="1700" i="0" dirty="0" smtClean="0">
                <a:solidFill>
                  <a:schemeClr val="tx1"/>
                </a:solidFill>
              </a:rPr>
              <a:t> se </a:t>
            </a:r>
            <a:r>
              <a:rPr lang="en-ZA" sz="1700" i="0" dirty="0" err="1" smtClean="0">
                <a:solidFill>
                  <a:schemeClr val="tx1"/>
                </a:solidFill>
              </a:rPr>
              <a:t>fiskale</a:t>
            </a:r>
            <a:r>
              <a:rPr lang="en-ZA" sz="1700" i="0" dirty="0" smtClean="0">
                <a:solidFill>
                  <a:schemeClr val="tx1"/>
                </a:solidFill>
              </a:rPr>
              <a:t> </a:t>
            </a:r>
            <a:r>
              <a:rPr lang="en-ZA" sz="1700" i="0" dirty="0" err="1" smtClean="0">
                <a:solidFill>
                  <a:schemeClr val="tx1"/>
                </a:solidFill>
              </a:rPr>
              <a:t>afgrond</a:t>
            </a:r>
            <a:r>
              <a:rPr lang="en-ZA" sz="1700" i="0" dirty="0" smtClean="0">
                <a:solidFill>
                  <a:schemeClr val="tx1"/>
                </a:solidFill>
              </a:rPr>
              <a:t>: ’n </a:t>
            </a:r>
            <a:r>
              <a:rPr lang="en-ZA" sz="1700" i="0" dirty="0" err="1" smtClean="0">
                <a:solidFill>
                  <a:schemeClr val="tx1"/>
                </a:solidFill>
              </a:rPr>
              <a:t>Blik</a:t>
            </a:r>
            <a:r>
              <a:rPr lang="en-ZA" sz="1700" i="0" dirty="0" smtClean="0">
                <a:solidFill>
                  <a:schemeClr val="tx1"/>
                </a:solidFill>
              </a:rPr>
              <a:t> op die </a:t>
            </a:r>
            <a:r>
              <a:rPr lang="en-ZA" sz="1700" i="0" dirty="0" err="1" smtClean="0">
                <a:solidFill>
                  <a:schemeClr val="tx1"/>
                </a:solidFill>
              </a:rPr>
              <a:t>aanwending</a:t>
            </a:r>
            <a:r>
              <a:rPr lang="en-ZA" sz="1700" i="0" dirty="0" smtClean="0">
                <a:solidFill>
                  <a:schemeClr val="tx1"/>
                </a:solidFill>
              </a:rPr>
              <a:t> van </a:t>
            </a:r>
            <a:r>
              <a:rPr lang="en-ZA" sz="1700" i="0" dirty="0" err="1" smtClean="0">
                <a:solidFill>
                  <a:schemeClr val="tx1"/>
                </a:solidFill>
              </a:rPr>
              <a:t>owerheidshulpbronne</a:t>
            </a:r>
            <a:r>
              <a:rPr lang="en-ZA" sz="1700" i="0" dirty="0" smtClean="0">
                <a:solidFill>
                  <a:schemeClr val="tx1"/>
                </a:solidFill>
              </a:rPr>
              <a:t>. </a:t>
            </a:r>
            <a:r>
              <a:rPr lang="en-ZA" sz="1700" dirty="0" err="1" smtClean="0">
                <a:solidFill>
                  <a:schemeClr val="tx1"/>
                </a:solidFill>
              </a:rPr>
              <a:t>Tydskrif</a:t>
            </a:r>
            <a:r>
              <a:rPr lang="en-ZA" sz="1700" dirty="0" smtClean="0">
                <a:solidFill>
                  <a:schemeClr val="tx1"/>
                </a:solidFill>
              </a:rPr>
              <a:t> </a:t>
            </a:r>
            <a:r>
              <a:rPr lang="en-ZA" sz="1700" dirty="0" err="1" smtClean="0">
                <a:solidFill>
                  <a:schemeClr val="tx1"/>
                </a:solidFill>
              </a:rPr>
              <a:t>vir</a:t>
            </a:r>
            <a:r>
              <a:rPr lang="en-ZA" sz="1700" dirty="0" smtClean="0">
                <a:solidFill>
                  <a:schemeClr val="tx1"/>
                </a:solidFill>
              </a:rPr>
              <a:t> </a:t>
            </a:r>
            <a:r>
              <a:rPr lang="en-ZA" sz="1700" dirty="0" err="1" smtClean="0">
                <a:solidFill>
                  <a:schemeClr val="tx1"/>
                </a:solidFill>
              </a:rPr>
              <a:t>Geesteswetenskappe</a:t>
            </a:r>
            <a:r>
              <a:rPr lang="en-ZA" sz="1700" i="0" dirty="0" smtClean="0">
                <a:solidFill>
                  <a:schemeClr val="tx1"/>
                </a:solidFill>
              </a:rPr>
              <a:t>, </a:t>
            </a:r>
            <a:r>
              <a:rPr lang="en-ZA" sz="1700" i="0" dirty="0" err="1" smtClean="0">
                <a:solidFill>
                  <a:schemeClr val="tx1"/>
                </a:solidFill>
              </a:rPr>
              <a:t>Jaargang</a:t>
            </a:r>
            <a:r>
              <a:rPr lang="en-ZA" sz="1700" i="0" dirty="0" smtClean="0">
                <a:solidFill>
                  <a:schemeClr val="tx1"/>
                </a:solidFill>
              </a:rPr>
              <a:t> 54 No. 1: </a:t>
            </a:r>
            <a:r>
              <a:rPr lang="en-ZA" sz="1700" i="0" dirty="0" err="1" smtClean="0">
                <a:solidFill>
                  <a:schemeClr val="tx1"/>
                </a:solidFill>
              </a:rPr>
              <a:t>Maart</a:t>
            </a:r>
            <a:r>
              <a:rPr lang="en-ZA" sz="1700" i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Rossouw, J. &amp; </a:t>
            </a:r>
            <a:r>
              <a:rPr lang="en-ZA" sz="1700" i="0" dirty="0" err="1" smtClean="0">
                <a:solidFill>
                  <a:schemeClr val="tx1"/>
                </a:solidFill>
              </a:rPr>
              <a:t>Breytenbach</a:t>
            </a:r>
            <a:r>
              <a:rPr lang="en-ZA" sz="1700" i="0" dirty="0" smtClean="0">
                <a:solidFill>
                  <a:schemeClr val="tx1"/>
                </a:solidFill>
              </a:rPr>
              <a:t> A. </a:t>
            </a:r>
            <a:r>
              <a:rPr lang="en-ZA" sz="1700" i="0" dirty="0">
                <a:solidFill>
                  <a:schemeClr val="tx1"/>
                </a:solidFill>
              </a:rPr>
              <a:t>2015</a:t>
            </a:r>
            <a:r>
              <a:rPr lang="en-ZA" sz="1700" dirty="0">
                <a:solidFill>
                  <a:schemeClr val="tx1"/>
                </a:solidFill>
              </a:rPr>
              <a:t>. Fiscal constraints determine South Africa’s social </a:t>
            </a:r>
            <a:r>
              <a:rPr lang="en-ZA" sz="1700" dirty="0" smtClean="0">
                <a:solidFill>
                  <a:schemeClr val="tx1"/>
                </a:solidFill>
              </a:rPr>
              <a:t>agenda.  </a:t>
            </a:r>
            <a:r>
              <a:rPr lang="en-ZA" sz="1700" i="0" dirty="0" smtClean="0">
                <a:solidFill>
                  <a:schemeClr val="tx1"/>
                </a:solidFill>
              </a:rPr>
              <a:t>Unpublished Working Paper.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>
                <a:solidFill>
                  <a:schemeClr val="tx1"/>
                </a:solidFill>
              </a:rPr>
              <a:t>SA urged to avoid ‘fragile five’ downgrade – Raymond Parsons (http://www.bdlive.co.za/economy/2015/09/13/sa-urged-to-avoid-fragile-five-downgrade)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700" i="0" dirty="0" smtClean="0">
                <a:solidFill>
                  <a:schemeClr val="tx1"/>
                </a:solidFill>
              </a:rPr>
              <a:t>SA Reserve Bank: Various sources</a:t>
            </a:r>
          </a:p>
          <a:p>
            <a:endParaRPr lang="en-ZA" sz="2000" dirty="0" smtClean="0">
              <a:solidFill>
                <a:schemeClr val="tx1"/>
              </a:solidFill>
            </a:endParaRPr>
          </a:p>
          <a:p>
            <a:endParaRPr lang="en-ZA" sz="2300" dirty="0" smtClean="0">
              <a:solidFill>
                <a:schemeClr val="tx1"/>
              </a:solidFill>
            </a:endParaRPr>
          </a:p>
          <a:p>
            <a:pPr marL="0" lvl="1" algn="just">
              <a:lnSpc>
                <a:spcPct val="150000"/>
              </a:lnSpc>
              <a:spcBef>
                <a:spcPts val="0"/>
              </a:spcBef>
            </a:pPr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836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52728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Social Spending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13384"/>
            <a:ext cx="8352928" cy="4707904"/>
          </a:xfrm>
        </p:spPr>
        <p:txBody>
          <a:bodyPr>
            <a:normAutofit/>
          </a:bodyPr>
          <a:lstStyle/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af-ZA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South African government budgted to spend R130,1 billion on social grants in the 2015/16 fiscal </a:t>
            </a:r>
            <a:r>
              <a:rPr lang="af-ZA" sz="1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  <a:endParaRPr lang="af-ZA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af-ZA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about 12,0 per cent of total government </a:t>
            </a:r>
            <a:r>
              <a:rPr lang="af-ZA" sz="1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spending.</a:t>
            </a:r>
            <a:endParaRPr lang="af-ZA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average annual increase of 9,9 per cent since the 2007/08 fiscal year, when expenditure on social grants amounted to R62,5 </a:t>
            </a:r>
            <a:r>
              <a:rPr lang="nl-NL" sz="1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billion.</a:t>
            </a:r>
            <a:endParaRPr lang="nl-NL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Treasury predicts that the number of beneficiaries from social grants will amount to about 18,5 million people in </a:t>
            </a:r>
            <a:r>
              <a:rPr lang="nl-NL" sz="1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2028.</a:t>
            </a:r>
            <a:endParaRPr lang="nl-NL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f-ZA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565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17220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Social Grant Expenditure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0950"/>
            <a:ext cx="7467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971191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1400" b="1" u="sng" dirty="0" smtClean="0"/>
              <a:t>Source</a:t>
            </a:r>
            <a:r>
              <a:rPr lang="af-ZA" sz="1400" dirty="0" smtClean="0"/>
              <a:t>:</a:t>
            </a:r>
            <a:r>
              <a:rPr lang="af-ZA" sz="1400" dirty="0"/>
              <a:t>	2014 </a:t>
            </a:r>
            <a:r>
              <a:rPr lang="af-ZA" sz="1400" i="1" dirty="0"/>
              <a:t>Budget Review</a:t>
            </a:r>
            <a:r>
              <a:rPr lang="af-ZA" sz="1400" dirty="0"/>
              <a:t>: 44</a:t>
            </a:r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5997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172200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Social Grants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8820472" cy="5544616"/>
          </a:xfrm>
        </p:spPr>
        <p:txBody>
          <a:bodyPr>
            <a:noAutofit/>
          </a:bodyPr>
          <a:lstStyle/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Disconcerting announcements: </a:t>
            </a:r>
            <a:endParaRPr lang="nl-NL" sz="16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425" lvl="2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af-ZA" sz="15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Finance on 27 </a:t>
            </a:r>
            <a:r>
              <a:rPr lang="af-ZA" sz="15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af-ZA" sz="15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All people over 60 will qualify for old age pensions from 2016. </a:t>
            </a:r>
            <a:r>
              <a:rPr lang="af-ZA" sz="15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af-ZA" sz="15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this proposal was psotponed in the MTBPS of 2014</a:t>
            </a:r>
            <a:endParaRPr lang="nl-NL" sz="15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Social Development in 2015: Child grants to the age of 21 for qualifying children in continuous study – our assessment is that is will be impossible to apply such a limitation</a:t>
            </a: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en-ZA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calculations show that the acceptance of these proposals (including grants for all children to age 21 will place an additional burden of R31 billion on the fiscus</a:t>
            </a:r>
            <a:r>
              <a:rPr lang="nl-NL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425" lvl="2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5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R8 billion (after full phasing-in) for child grants; and</a:t>
            </a:r>
          </a:p>
          <a:p>
            <a:pPr marL="987425" lvl="2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5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R25 billion for old age pensions</a:t>
            </a:r>
          </a:p>
          <a:p>
            <a:pPr marL="530225" lvl="1" indent="-530225" algn="just"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nl-NL" sz="1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nl-N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Extention of grants as alluded to by these ministers are not compatable with the projections of the National Treasury, highlighted above</a:t>
            </a: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225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720080"/>
          </a:xfrm>
        </p:spPr>
        <p:txBody>
          <a:bodyPr/>
          <a:lstStyle/>
          <a:p>
            <a:pPr algn="ctr"/>
            <a:r>
              <a:rPr lang="af-ZA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Civil Service Remuneration</a:t>
            </a:r>
            <a:endParaRPr lang="en-ZA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8352928" cy="5661248"/>
          </a:xfrm>
        </p:spPr>
        <p:txBody>
          <a:bodyPr>
            <a:normAutofit/>
          </a:bodyPr>
          <a:lstStyle/>
          <a:p>
            <a:pPr marL="0" lvl="1" algn="just">
              <a:lnSpc>
                <a:spcPct val="150000"/>
              </a:lnSpc>
              <a:spcBef>
                <a:spcPts val="0"/>
              </a:spcBef>
              <a:buSzPct val="150000"/>
            </a:pP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Breytenbach &amp; Rossouw (2013) showed that civil serivce remuneration increased on average by 13,1  per cent per annum since 2008, comprising increases of:</a:t>
            </a: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algn="just">
              <a:lnSpc>
                <a:spcPct val="150000"/>
              </a:lnSpc>
              <a:spcBef>
                <a:spcPts val="0"/>
              </a:spcBef>
              <a:buSzPct val="150000"/>
              <a:tabLst>
                <a:tab pos="1430338" algn="l"/>
              </a:tabLst>
            </a:pPr>
            <a:r>
              <a:rPr lang="af-Z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5,9%:	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increase in 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remuneration;</a:t>
            </a: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algn="just">
              <a:lnSpc>
                <a:spcPct val="150000"/>
              </a:lnSpc>
              <a:spcBef>
                <a:spcPts val="0"/>
              </a:spcBef>
              <a:buSzPct val="150000"/>
              <a:tabLst>
                <a:tab pos="442913" algn="l"/>
                <a:tab pos="1430338" algn="l"/>
              </a:tabLst>
            </a:pPr>
            <a:r>
              <a:rPr lang="af-Z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1%: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point general annual increase above the inflation rate;</a:t>
            </a: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algn="just">
              <a:lnSpc>
                <a:spcPct val="150000"/>
              </a:lnSpc>
              <a:spcBef>
                <a:spcPts val="0"/>
              </a:spcBef>
              <a:buSzPct val="150000"/>
              <a:tabLst>
                <a:tab pos="1430338" algn="l"/>
              </a:tabLst>
            </a:pPr>
            <a:r>
              <a:rPr lang="af-Z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2,6%: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Structural adjustments in remuneration in favour of more senior staff 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members 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service;</a:t>
            </a: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algn="just">
              <a:lnSpc>
                <a:spcPct val="150000"/>
              </a:lnSpc>
              <a:spcBef>
                <a:spcPts val="0"/>
              </a:spcBef>
              <a:buSzPct val="150000"/>
              <a:tabLst>
                <a:tab pos="1430338" algn="l"/>
              </a:tabLst>
            </a:pPr>
            <a:r>
              <a:rPr lang="af-Z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1%: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 adjustments; and</a:t>
            </a:r>
          </a:p>
          <a:p>
            <a:pPr marL="530225" lvl="1" indent="-530225" algn="just">
              <a:lnSpc>
                <a:spcPct val="150000"/>
              </a:lnSpc>
              <a:spcBef>
                <a:spcPts val="0"/>
              </a:spcBef>
              <a:buSzPct val="150000"/>
              <a:buFont typeface="Arial" pitchFamily="34" charset="0"/>
              <a:buChar char="•"/>
            </a:pP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algn="just">
              <a:lnSpc>
                <a:spcPct val="150000"/>
              </a:lnSpc>
              <a:spcBef>
                <a:spcPts val="0"/>
              </a:spcBef>
              <a:buSzPct val="150000"/>
              <a:tabLst>
                <a:tab pos="1430338" algn="l"/>
              </a:tabLst>
            </a:pPr>
            <a:r>
              <a:rPr lang="af-Z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2,6%: 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Growth </a:t>
            </a:r>
            <a:r>
              <a:rPr lang="af-ZA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employment (more staff members</a:t>
            </a:r>
            <a:r>
              <a:rPr lang="af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af-ZA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3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92" y="11659"/>
            <a:ext cx="9073008" cy="1979466"/>
          </a:xfrm>
        </p:spPr>
        <p:txBody>
          <a:bodyPr>
            <a:noAutofit/>
          </a:bodyPr>
          <a:lstStyle/>
          <a:p>
            <a:pPr algn="ctr"/>
            <a:r>
              <a:rPr lang="af-ZA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Civil Service Remuneration, 2007/08 To  2018/19</a:t>
            </a:r>
            <a:endParaRPr lang="en-ZA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240" y="6346625"/>
            <a:ext cx="798461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900" b="1" u="sng" dirty="0" smtClean="0"/>
              <a:t>Sources</a:t>
            </a:r>
            <a:r>
              <a:rPr lang="af-ZA" sz="900" dirty="0" smtClean="0"/>
              <a:t>: </a:t>
            </a:r>
            <a:r>
              <a:rPr lang="en-ZA" sz="900" dirty="0"/>
              <a:t>2014 </a:t>
            </a:r>
            <a:r>
              <a:rPr lang="en-ZA" sz="900" dirty="0" smtClean="0"/>
              <a:t>MTBPS, </a:t>
            </a:r>
            <a:r>
              <a:rPr lang="en-ZA" sz="900" dirty="0"/>
              <a:t>Republic of South Africa 2011:170, Republic of South Africa 2014a:147-148, Republic of South Africa 2015a: </a:t>
            </a:r>
            <a:r>
              <a:rPr lang="en-ZA" sz="900" dirty="0" smtClean="0"/>
              <a:t>59, 2015 MTBPS and own calculations</a:t>
            </a:r>
          </a:p>
          <a:p>
            <a:r>
              <a:rPr lang="en-ZA" sz="900" dirty="0"/>
              <a:t>*Medium-term estimates</a:t>
            </a:r>
          </a:p>
          <a:p>
            <a:endParaRPr lang="en-Z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7748625" y="6328866"/>
            <a:ext cx="1137684" cy="365125"/>
          </a:xfrm>
        </p:spPr>
        <p:txBody>
          <a:bodyPr/>
          <a:lstStyle/>
          <a:p>
            <a:fld id="{73A3A078-DAE1-4C8C-97A7-8797563560CC}" type="slidenum">
              <a:rPr lang="en-ZA" smtClean="0"/>
              <a:pPr/>
              <a:t>7</a:t>
            </a:fld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186674"/>
              </p:ext>
            </p:extLst>
          </p:nvPr>
        </p:nvGraphicFramePr>
        <p:xfrm>
          <a:off x="1259633" y="663730"/>
          <a:ext cx="6840759" cy="567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400" b="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Actual/budget, </a:t>
                      </a:r>
                      <a:r>
                        <a:rPr lang="af-ZA" sz="140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 </a:t>
                      </a:r>
                      <a:r>
                        <a:rPr lang="af-ZA" sz="1400" b="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billion 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400" b="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Percentage change 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f-ZA" sz="1400" b="0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y:y)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2007/08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195.0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n-ZA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2008/09</a:t>
                      </a:r>
                      <a:endParaRPr lang="en-ZA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232.5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19.2%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2009/10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273.1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17.5%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2010/11</a:t>
                      </a:r>
                      <a:endParaRPr lang="en-ZA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309.9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13.5%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2011/12</a:t>
                      </a:r>
                      <a:endParaRPr lang="en-ZA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346.0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11.6%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2012/13</a:t>
                      </a:r>
                      <a:endParaRPr lang="en-ZA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375.0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8.4%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2013/14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411.3             MTBPS 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9.7</a:t>
                      </a: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              MTBPS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2014/15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445.3             (441.1)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8.3</a:t>
                      </a: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              (7.2%)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2015/16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479.5             </a:t>
                      </a:r>
                      <a:r>
                        <a:rPr lang="af-ZA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(486.2)</a:t>
                      </a:r>
                      <a:endParaRPr lang="en-ZA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7.7</a:t>
                      </a: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              (10.2%)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2016/17*</a:t>
                      </a:r>
                      <a:endParaRPr lang="en-ZA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509.6             (524.0)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6.3</a:t>
                      </a: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              (7.8%)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42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2017/18*</a:t>
                      </a:r>
                      <a:endParaRPr lang="en-ZA" sz="14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539.6             (569.4)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af-ZA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</a:t>
                      </a:r>
                      <a:r>
                        <a:rPr lang="af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              (8.7%)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2018/19*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n/a                 (615.6)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n/a                  (8.1%)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15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947" y="116632"/>
            <a:ext cx="8856984" cy="1979466"/>
          </a:xfrm>
        </p:spPr>
        <p:txBody>
          <a:bodyPr>
            <a:normAutofit/>
          </a:bodyPr>
          <a:lstStyle/>
          <a:p>
            <a:pPr algn="ctr"/>
            <a:r>
              <a:rPr lang="af-ZA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Civil Service Employment</a:t>
            </a:r>
            <a:br>
              <a:rPr lang="af-ZA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f-ZA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31 March 2008 </a:t>
            </a:r>
            <a:r>
              <a:rPr lang="af-ZA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af-ZA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 31 June 2015</a:t>
            </a:r>
            <a:endParaRPr lang="en-ZA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27" y="655022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1400" b="1" u="sng" dirty="0" smtClean="0"/>
              <a:t>Sources</a:t>
            </a:r>
            <a:r>
              <a:rPr lang="af-ZA" sz="1400" dirty="0" smtClean="0"/>
              <a:t>:</a:t>
            </a:r>
            <a:r>
              <a:rPr lang="af-ZA" sz="1400" dirty="0"/>
              <a:t>	</a:t>
            </a:r>
            <a:r>
              <a:rPr lang="af-ZA" sz="1400" dirty="0" smtClean="0"/>
              <a:t>SA Reserve Bank, own calculations </a:t>
            </a:r>
            <a:endParaRPr lang="en-Z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8</a:t>
            </a:fld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6352170"/>
              </p:ext>
            </p:extLst>
          </p:nvPr>
        </p:nvGraphicFramePr>
        <p:xfrm>
          <a:off x="467544" y="1397000"/>
          <a:ext cx="7992890" cy="42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410186">
                <a:tc>
                  <a:txBody>
                    <a:bodyPr/>
                    <a:lstStyle/>
                    <a:p>
                      <a:pPr algn="ctr"/>
                      <a:endParaRPr lang="af-ZA" sz="14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4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Central government</a:t>
                      </a:r>
                      <a:endParaRPr lang="af-ZA" sz="14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4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</a:t>
                      </a:r>
                    </a:p>
                    <a:p>
                      <a:pPr algn="ctr"/>
                      <a:r>
                        <a:rPr lang="af-ZA" sz="14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governments</a:t>
                      </a:r>
                      <a:endParaRPr lang="af-ZA" sz="14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4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af-ZA" sz="14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40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y:y</a:t>
                      </a:r>
                      <a:endParaRPr lang="af-ZA" sz="140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31/03/2005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369 500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823 677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1 193 117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31/03/2006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385 441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860 580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1 246 021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4.4%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31/03/2007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407 489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889 652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1 297 141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4.1%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31/03/2008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405 805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938 173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1 343 978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3.6%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31/03/2009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418 879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967 740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1 386 619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3.2%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31/03/2010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410 051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1 006 793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1 416 844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31/03/2011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427 281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1 047 990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1 475 271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4.1%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31/03/2012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443 199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1 075 515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1 518 714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2.9%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31/03/2013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454 757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1 084 197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1 538 954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31/03/2014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454 000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1 116 404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1 570 404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2.0%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31/03/2015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448 209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1 104 058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1 552 267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-1.2%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31/06/2015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473 197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1 085 872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/>
                          <a:ea typeface="Times New Roman"/>
                          <a:cs typeface="Arial"/>
                        </a:rPr>
                        <a:t>1 559 069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0,44</a:t>
                      </a:r>
                      <a:r>
                        <a:rPr lang="en-ZA" sz="1400" kern="12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%*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566124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Figures exclude local authorities and public entities</a:t>
            </a:r>
          </a:p>
          <a:p>
            <a:r>
              <a:rPr lang="en-ZA" sz="1400" dirty="0" smtClean="0"/>
              <a:t>*Quarterly and annualised figure for 31/06/2015 </a:t>
            </a:r>
          </a:p>
          <a:p>
            <a:endParaRPr lang="en-ZA" sz="1400" dirty="0" smtClean="0"/>
          </a:p>
          <a:p>
            <a:endParaRPr lang="en-ZA" sz="1400" dirty="0" smtClean="0"/>
          </a:p>
          <a:p>
            <a:endParaRPr lang="en-ZA" sz="1400" dirty="0" smtClean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36057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3A078-DAE1-4C8C-97A7-8797563560C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2154</Words>
  <Application>Microsoft Office PowerPoint</Application>
  <PresentationFormat>On-screen Show (4:3)</PresentationFormat>
  <Paragraphs>346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Tradeshow</vt:lpstr>
      <vt:lpstr>Office Theme</vt:lpstr>
      <vt:lpstr>1_Office Theme</vt:lpstr>
      <vt:lpstr>Update on south africa’s fiscal cliff presentation to parliamentary standing and select committees on the mtbps: October 2015    </vt:lpstr>
      <vt:lpstr>Summary</vt:lpstr>
      <vt:lpstr>Social Spending</vt:lpstr>
      <vt:lpstr>Social Grant Expenditure</vt:lpstr>
      <vt:lpstr>Social Grants</vt:lpstr>
      <vt:lpstr>Civil Service Remuneration</vt:lpstr>
      <vt:lpstr>Civil Service Remuneration, 2007/08 To  2018/19</vt:lpstr>
      <vt:lpstr>Civil Service Employment 31 March 2008 to 31 June 2015</vt:lpstr>
      <vt:lpstr>Slide 9</vt:lpstr>
      <vt:lpstr>Government Revenue</vt:lpstr>
      <vt:lpstr>Model for Government Revenue</vt:lpstr>
      <vt:lpstr>Model Results</vt:lpstr>
      <vt:lpstr>Scenario 1: Assumptions (more of the same)</vt:lpstr>
      <vt:lpstr>Scenario 1: Result</vt:lpstr>
      <vt:lpstr>Scenario 2: Assumptions (New Beginnings)</vt:lpstr>
      <vt:lpstr>Scenario 2: Result</vt:lpstr>
      <vt:lpstr>Summary: Scenario 1 and 2</vt:lpstr>
      <vt:lpstr>The Way Forward</vt:lpstr>
      <vt:lpstr>South African Passenger Cars, Pick-up Trucks and SUVs</vt:lpstr>
      <vt:lpstr>Tax Increases</vt:lpstr>
      <vt:lpstr>Tax Revenue</vt:lpstr>
      <vt:lpstr>Tax Revenue</vt:lpstr>
      <vt:lpstr>Tax Revenue</vt:lpstr>
      <vt:lpstr>Conclusions</vt:lpstr>
      <vt:lpstr>Conclusions</vt:lpstr>
      <vt:lpstr>Questions/Discussion</vt:lpstr>
    </vt:vector>
  </TitlesOfParts>
  <Company>UNISA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Breytenbach, Adele</dc:creator>
  <cp:lastModifiedBy>PUMZA</cp:lastModifiedBy>
  <cp:revision>245</cp:revision>
  <cp:lastPrinted>2015-10-26T05:10:21Z</cp:lastPrinted>
  <dcterms:created xsi:type="dcterms:W3CDTF">2013-04-23T07:10:36Z</dcterms:created>
  <dcterms:modified xsi:type="dcterms:W3CDTF">2015-10-30T08:32:54Z</dcterms:modified>
</cp:coreProperties>
</file>