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257" r:id="rId3"/>
    <p:sldId id="376" r:id="rId4"/>
    <p:sldId id="377" r:id="rId5"/>
    <p:sldId id="369" r:id="rId6"/>
    <p:sldId id="370" r:id="rId7"/>
    <p:sldId id="379" r:id="rId8"/>
    <p:sldId id="380" r:id="rId9"/>
    <p:sldId id="371" r:id="rId10"/>
    <p:sldId id="378" r:id="rId11"/>
    <p:sldId id="372" r:id="rId12"/>
    <p:sldId id="373" r:id="rId13"/>
    <p:sldId id="381" r:id="rId14"/>
    <p:sldId id="382" r:id="rId15"/>
    <p:sldId id="374" r:id="rId16"/>
    <p:sldId id="375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00FF00"/>
    <a:srgbClr val="EAEAEA"/>
    <a:srgbClr val="006600"/>
    <a:srgbClr val="00CC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7608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2DC36-F84D-4070-8CD5-A9468127AE3F}" type="datetimeFigureOut">
              <a:rPr lang="en-ZA" smtClean="0"/>
              <a:pPr/>
              <a:t>2015/12/10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FA59-852B-457B-877F-6A956587340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040612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FEE9-1E73-42F5-9BA0-8E7B7C900CD1}" type="datetimeFigureOut">
              <a:rPr lang="en-ZA" smtClean="0"/>
              <a:pPr/>
              <a:t>2015/12/10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4876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5E3A8-FBC8-4F3D-A534-E81CCB0972C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588270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3CD0C5-2CC8-44B3-AD15-425FDD162DB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39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74CB-47A5-46DC-AD5F-72E7BE3138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E717-689C-4028-B1A4-4FDEF6E097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18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6B6-8391-45F3-9AE2-9397650A8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E29C-7F9A-47C2-8A5D-EF4C26A5E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51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4457-ECA2-4F24-B352-7A0F4436C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5C31-2C4F-4AE9-9B03-A01EFA8CD0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8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8F08-D37A-409B-B237-8B68E47139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CE28-9B3C-4662-911C-BB54E1AC94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5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9715-ADE8-4ADB-B659-4B0A35E4BF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276A-55BD-41BA-9FCB-C1A6772C90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3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98FC-4581-4E53-BB29-C2FB823D6F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51EF-26F5-4471-B931-921E8285F7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13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9029-DE19-44AC-9A18-C4CFCFFE7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7163-682E-4C29-AD52-43F636394C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40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7B6A-45A8-4409-8D23-C94357D0C0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FC37-58B4-461E-AA44-18D1D4EE9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57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7761-F559-4801-A600-9EE32AAF92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66C2-8D31-4628-A347-3A1DA055F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1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A71E-0127-43A2-AD48-E7AE32D88C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58-7079-44F1-AF97-AFA0AFDBE3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8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CC47-8E3D-45F0-8EEB-DC989C4B35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6DAB-599C-4400-AF73-23E549E561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5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7438-0D3A-4AE1-8489-C6C3D6CD9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74EF-1E7B-4873-BD85-10494D4384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52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BBA-766F-4616-8DD5-1753F1DB7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00E6-8A67-4D8D-A2E2-433AC04C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0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0024-A10E-461C-B176-AC9161BE7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7A2F-D8B3-42DF-AEC2-2BAFC8E839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14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F5D0-9C75-493C-B626-8B2D8EDAE0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1F6B-D7FA-4E9F-BB55-64A69B8B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9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7B54-C1CC-49A6-8CC4-183E52F4EF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8DCA-90AA-42D5-A090-0B0F0EAC24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33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3648-665B-4997-A0D6-8392C0559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7F82-AE92-4A75-A11D-FB669B7215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5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FF6B-4EFB-4CD3-8D28-C2966030A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D98A-9455-4720-9E30-2D31D182F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12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8023-402B-479B-9E3E-92632BB5BE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400B-D4E1-4CA2-A113-0599D651D3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0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5DE4-F651-467C-AFBA-9D7978DE1A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7645-3AF1-4F36-98F5-D823BDAF29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9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13F3-C5B3-411B-8AB8-FD18F379A2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9D3A-71C9-483E-9E4E-AB17F160D2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59D3-E2A2-4AA8-9E03-8F02FD0EF4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70E4-2D8C-4309-A094-A1935ED459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A58CE9F-D6FA-4F57-9CDE-D436A7ABC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3AF73A-FBAE-413D-B4BC-09D4B94C30C2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5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32AB0F-8071-49AA-8D11-3B484DF335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641E72F-5CEF-4655-BC5D-05E357487D6A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027113"/>
            <a:ext cx="7772400" cy="987425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bg1"/>
                </a:solidFill>
              </a:rPr>
              <a:t/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PORTFOLIO COMMITTEE ENVIRONMENTAL AFFAIRS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Progress on Secondary Asbestos Remediation</a:t>
            </a: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83569" y="2204864"/>
            <a:ext cx="7776863" cy="6431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GB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27 October 2015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EE717-689C-4028-B1A4-4FDEF6E09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3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985431"/>
              </p:ext>
            </p:extLst>
          </p:nvPr>
        </p:nvGraphicFramePr>
        <p:xfrm>
          <a:off x="323528" y="260648"/>
          <a:ext cx="8568952" cy="517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786097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BACKGROUND (</a:t>
                      </a:r>
                      <a:r>
                        <a:rPr lang="en-ZA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CONT</a:t>
                      </a:r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)</a:t>
                      </a:r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REMEDIATION OPTIONS</a:t>
                      </a:r>
                      <a:endParaRPr lang="en-Z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469045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n-US" altLang="en-US" sz="2800" b="1" dirty="0" smtClean="0">
                          <a:latin typeface="Arial Narrow" pitchFamily="34" charset="0"/>
                        </a:rPr>
                        <a:t>No Action Alternative: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altLang="en-US" sz="1800" dirty="0" smtClean="0">
                          <a:latin typeface="Arial Narrow" pitchFamily="34" charset="0"/>
                        </a:rPr>
                        <a:t>In this regard all the contaminated areas will be left the way they are (non-remediated)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n-US" altLang="en-US" sz="2800" b="1" dirty="0" smtClean="0">
                          <a:latin typeface="Arial Narrow" pitchFamily="34" charset="0"/>
                        </a:rPr>
                        <a:t>Permanent Relocation: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altLang="en-US" sz="1800" dirty="0" smtClean="0">
                          <a:latin typeface="Arial Narrow" pitchFamily="34" charset="0"/>
                        </a:rPr>
                        <a:t>In this regard minimal or no remediation will be applicable, but will be case specific.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altLang="en-US" sz="1800" dirty="0" smtClean="0">
                          <a:latin typeface="Arial Narrow" pitchFamily="34" charset="0"/>
                        </a:rPr>
                        <a:t>This can be regarded as the most reliable and permanent solution to the problem.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altLang="en-US" sz="1800" dirty="0" smtClean="0">
                          <a:latin typeface="Arial Narrow" pitchFamily="34" charset="0"/>
                        </a:rPr>
                        <a:t>However, this is dependent on whether the communities are willing to relocate and the extent of contamination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n-US" altLang="en-US" sz="2800" b="1" dirty="0" smtClean="0">
                          <a:latin typeface="Arial Narrow" pitchFamily="34" charset="0"/>
                        </a:rPr>
                        <a:t>Temporal relocation (In-situ Remediation):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altLang="en-US" sz="1800" dirty="0" smtClean="0">
                          <a:latin typeface="Arial Narrow" pitchFamily="34" charset="0"/>
                        </a:rPr>
                        <a:t>In this regard there will be a need for temporary relocation of the community while remediation is being carried out (estimated 10 yrs.)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n-US" altLang="en-US" sz="2400" b="1" dirty="0" smtClean="0">
                          <a:latin typeface="Arial Narrow" pitchFamily="34" charset="0"/>
                        </a:rPr>
                        <a:t>NB: selection of the remediation option is based on cognizance of asbestos hazards to people, hence appropriate measures will be taken during remediation.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94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2367541"/>
              </p:ext>
            </p:extLst>
          </p:nvPr>
        </p:nvGraphicFramePr>
        <p:xfrm>
          <a:off x="323528" y="260648"/>
          <a:ext cx="8568952" cy="490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786097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BACKGROUND (</a:t>
                      </a:r>
                      <a:r>
                        <a:rPr lang="en-ZA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CONT</a:t>
                      </a:r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…)</a:t>
                      </a:r>
                      <a:endParaRPr lang="en-Z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469045">
                <a:tc>
                  <a:txBody>
                    <a:bodyPr/>
                    <a:lstStyle/>
                    <a:p>
                      <a:pPr marL="342900" indent="-342900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en-US" sz="2400" dirty="0" smtClean="0">
                          <a:latin typeface="Arial Narrow" panose="020B0606020202030204" pitchFamily="34" charset="0"/>
                        </a:rPr>
                        <a:t>It should be noted that there is neither a cure nor medication to elongate the lives of </a:t>
                      </a:r>
                      <a:r>
                        <a:rPr lang="en-US" altLang="en-US" sz="2400" dirty="0" err="1" smtClean="0">
                          <a:latin typeface="Arial Narrow" panose="020B0606020202030204" pitchFamily="34" charset="0"/>
                        </a:rPr>
                        <a:t>ARD</a:t>
                      </a:r>
                      <a:r>
                        <a:rPr lang="en-US" altLang="en-US" sz="2400" dirty="0" smtClean="0">
                          <a:latin typeface="Arial Narrow" panose="020B0606020202030204" pitchFamily="34" charset="0"/>
                        </a:rPr>
                        <a:t> sufferers with exception of prevention through remediation and/or relocation.</a:t>
                      </a:r>
                    </a:p>
                    <a:p>
                      <a:pPr marL="342900" indent="-342900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en-US" sz="2400" dirty="0" smtClean="0">
                          <a:latin typeface="Arial Narrow" panose="020B0606020202030204" pitchFamily="34" charset="0"/>
                        </a:rPr>
                        <a:t>According to the study, the latency of Mesothelioma is about 30 – 40 years and it takes about one year from the time the symptoms of Mesothelioma starts to show for a person to die.</a:t>
                      </a:r>
                    </a:p>
                    <a:p>
                      <a:pPr marL="342900" indent="-342900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en-US" sz="2400" dirty="0" smtClean="0">
                          <a:latin typeface="Arial Narrow" panose="020B0606020202030204" pitchFamily="34" charset="0"/>
                        </a:rPr>
                        <a:t>Unlike most terminal diseases which can be avoided, communities exposed to asbestos are very poor with little choices in terms of relocation hence require Government intervention.</a:t>
                      </a:r>
                    </a:p>
                    <a:p>
                      <a:pPr marL="342900" indent="-342900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GB" sz="2400" dirty="0" smtClean="0">
                          <a:latin typeface="Arial Narrow" panose="020B0606020202030204" pitchFamily="34" charset="0"/>
                        </a:rPr>
                        <a:t>The findings of the Secondary Asbestos Remediation Plan and Funding Model study was approved at the full Cabinet meeting of 12 June 2013</a:t>
                      </a:r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789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cs typeface="Arial" panose="020B0604020202020204" pitchFamily="34" charset="0"/>
              </a:rPr>
              <a:t>Background Cont: Estimated Cost (2012) for In-Situ Remediation</a:t>
            </a:r>
            <a:endParaRPr lang="en-US" altLang="en-US" sz="36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9224858"/>
              </p:ext>
            </p:extLst>
          </p:nvPr>
        </p:nvGraphicFramePr>
        <p:xfrm>
          <a:off x="457200" y="1299934"/>
          <a:ext cx="8229600" cy="450533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43200"/>
                <a:gridCol w="2743200"/>
                <a:gridCol w="2743200"/>
              </a:tblGrid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Low range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range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r>
                        <a:rPr lang="en-US" sz="1100" baseline="30000" dirty="0" smtClean="0"/>
                        <a:t>st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164 700000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274 500 000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r>
                        <a:rPr lang="en-US" sz="1100" baseline="30000" dirty="0" smtClean="0"/>
                        <a:t>nd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174 582 000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290 970 000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r>
                        <a:rPr lang="en-US" sz="1100" baseline="30000" dirty="0" smtClean="0"/>
                        <a:t>rd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185 056 920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308 428 200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196 160 335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326 933 892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207 929 955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 346 549</a:t>
                      </a:r>
                      <a:r>
                        <a:rPr lang="en-US" sz="1100" baseline="0" dirty="0" smtClean="0"/>
                        <a:t> 926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220 405 753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367 342 921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233 630 098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389 383 496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262 506 778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437 551 296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278 257 185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463 761 974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37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 Year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294 952 616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491 587 693</a:t>
                      </a:r>
                      <a:endParaRPr lang="en-US" sz="1100" dirty="0"/>
                    </a:p>
                  </a:txBody>
                  <a:tcPr marT="45713" marB="45713"/>
                </a:tc>
              </a:tr>
              <a:tr h="1264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TOTAL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2 218 181 640 (To remediate 40 identified areas )</a:t>
                      </a:r>
                      <a:endParaRPr lang="en-US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 3 697 009 398</a:t>
                      </a:r>
                      <a:endParaRPr lang="en-US" sz="11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288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2817"/>
          </a:xfrm>
          <a:extLst/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on Asbestos Remediation</a:t>
            </a:r>
            <a:endParaRPr lang="en-US" sz="3200" kern="1200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7888"/>
            <a:ext cx="8229600" cy="4090987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the coming Three years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ZA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Limpopo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88 km gravel road to be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tarred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- R 176m (Estimated at 2m per km)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2. 2 Schools to be demolished and rebuild - R 20m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3. Demolish,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rebuild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offices &amp;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pave the yard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 - R 5m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4. Build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Council offices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&amp; pave the yard - R 3m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Cape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802km gravel road to be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tarred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- R 1604m (estimated at 2m per km)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2. Demolish &amp; rebuild 3 schools - R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15m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= R 1 823m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Z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APPLIED TO THE NATIONAL TREASURY FOR FUNDING IN THE ABOVE REGARD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22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424108"/>
              </p:ext>
            </p:extLst>
          </p:nvPr>
        </p:nvGraphicFramePr>
        <p:xfrm>
          <a:off x="323528" y="260648"/>
          <a:ext cx="8568952" cy="97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786097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PROGRESS ON SECONDARY ASBESTOS REMEDIATION</a:t>
                      </a:r>
                      <a:endParaRPr lang="en-Z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4690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2400" b="1" dirty="0" smtClean="0">
                          <a:latin typeface="Arial Narrow" panose="020B0606020202030204" pitchFamily="34" charset="0"/>
                        </a:rPr>
                        <a:t>Limpopo</a:t>
                      </a:r>
                      <a:endParaRPr lang="en-ZA" sz="240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Construction of </a:t>
                      </a:r>
                      <a:r>
                        <a:rPr lang="en-ZA" sz="2400" dirty="0" err="1" smtClean="0">
                          <a:latin typeface="Arial Narrow" panose="020B0606020202030204" pitchFamily="34" charset="0"/>
                        </a:rPr>
                        <a:t>Mafefe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Traditional (Tribal) Councils Offices is underway</a:t>
                      </a:r>
                    </a:p>
                    <a:p>
                      <a:pPr marL="0" indent="0">
                        <a:buNone/>
                      </a:pPr>
                      <a:endParaRPr lang="en-ZA" sz="2400" dirty="0" smtClean="0"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ZA" sz="2400" b="1" dirty="0" smtClean="0">
                          <a:latin typeface="Arial Narrow" panose="020B0606020202030204" pitchFamily="34" charset="0"/>
                        </a:rPr>
                        <a:t>Northern Cape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ZA" sz="24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sz="2400" dirty="0" err="1" smtClean="0">
                          <a:latin typeface="Arial Narrow" panose="020B0606020202030204" pitchFamily="34" charset="0"/>
                        </a:rPr>
                        <a:t>Khiba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school has been closed and the children have been moved to </a:t>
                      </a:r>
                      <a:r>
                        <a:rPr lang="en-ZA" sz="2400" dirty="0" err="1" smtClean="0">
                          <a:latin typeface="Arial Narrow" panose="020B0606020202030204" pitchFamily="34" charset="0"/>
                        </a:rPr>
                        <a:t>Gamopedi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school. Paving at </a:t>
                      </a:r>
                      <a:r>
                        <a:rPr lang="en-ZA" sz="2400" dirty="0" err="1" smtClean="0">
                          <a:latin typeface="Arial Narrow" panose="020B0606020202030204" pitchFamily="34" charset="0"/>
                        </a:rPr>
                        <a:t>Gamopedi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school</a:t>
                      </a:r>
                      <a:r>
                        <a:rPr lang="en-ZA" sz="2400" baseline="0" dirty="0" smtClean="0">
                          <a:latin typeface="Arial Narrow" panose="020B0606020202030204" pitchFamily="34" charset="0"/>
                        </a:rPr>
                        <a:t> has been done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and mobile classrooms have been constructed for the additional children.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An asbestos free clinic has been constructed at </a:t>
                      </a:r>
                      <a:r>
                        <a:rPr lang="en-ZA" sz="2400" dirty="0" err="1" smtClean="0">
                          <a:latin typeface="Arial Narrow" panose="020B0606020202030204" pitchFamily="34" charset="0"/>
                        </a:rPr>
                        <a:t>Gamopedi</a:t>
                      </a:r>
                      <a:endParaRPr lang="en-ZA" sz="240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Consultation with the community is underway to determine a new site on which Asbestos</a:t>
                      </a:r>
                      <a:r>
                        <a:rPr lang="en-ZA" sz="2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free </a:t>
                      </a:r>
                      <a:r>
                        <a:rPr lang="en-ZA" sz="2400" dirty="0" err="1" smtClean="0">
                          <a:latin typeface="Arial Narrow" panose="020B0606020202030204" pitchFamily="34" charset="0"/>
                        </a:rPr>
                        <a:t>Khiba</a:t>
                      </a: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 school will be constructed during 2015/16.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ZA" sz="2400" dirty="0" smtClean="0">
                          <a:latin typeface="Arial Narrow" panose="020B0606020202030204" pitchFamily="34" charset="0"/>
                        </a:rPr>
                        <a:t>Required</a:t>
                      </a:r>
                      <a:r>
                        <a:rPr lang="en-ZA" sz="2400" baseline="0" dirty="0" smtClean="0">
                          <a:latin typeface="Arial Narrow" panose="020B0606020202030204" pitchFamily="34" charset="0"/>
                        </a:rPr>
                        <a:t> documents have been prepared and submitted to Treasury to secure funding for the implementation of the Secondary  Asbestos Remediation Plan.</a:t>
                      </a:r>
                      <a:endParaRPr lang="en-ZA" sz="240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ZA" sz="24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6904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ZA" sz="24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997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F74EF-1E7B-4873-BD85-10494D4384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8665407"/>
              </p:ext>
            </p:extLst>
          </p:nvPr>
        </p:nvGraphicFramePr>
        <p:xfrm>
          <a:off x="2771800" y="5517232"/>
          <a:ext cx="5184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94"/>
                <a:gridCol w="2857382"/>
              </a:tblGrid>
              <a:tr h="370840">
                <a:tc>
                  <a:txBody>
                    <a:bodyPr/>
                    <a:lstStyle/>
                    <a:p>
                      <a:pPr marL="0" indent="0" algn="ctr" eaLnBrk="1" hangingPunct="1">
                        <a:buNone/>
                      </a:pPr>
                      <a:endParaRPr lang="en-ZA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None/>
                      </a:pPr>
                      <a:endParaRPr lang="en-ZA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4910213"/>
              </p:ext>
            </p:extLst>
          </p:nvPr>
        </p:nvGraphicFramePr>
        <p:xfrm>
          <a:off x="107504" y="116632"/>
          <a:ext cx="8856984" cy="13414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6984"/>
              </a:tblGrid>
              <a:tr h="4270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imes New Roman"/>
                        </a:rPr>
                        <a:t>RECOMMENDATIONS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To note progress on  the Implementation of the Asbestos Remediation Plan</a:t>
                      </a:r>
                    </a:p>
                    <a:p>
                      <a:pPr marL="342900" indent="-342900" eaLnBrk="1" hangingPunct="1">
                        <a:buFont typeface="Arial" pitchFamily="34" charset="0"/>
                        <a:buChar char="•"/>
                      </a:pP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To request Portfolio Committee to visit all affected areas (Mafefe, Penge, Taung, Gamopedi amongst others) to intensify the implementation of the SARP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54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350" y="114301"/>
            <a:ext cx="49149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06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94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ZA" sz="2400" dirty="0" smtClean="0">
                <a:latin typeface="Comic Sans MS" panose="030F0702030302020204" pitchFamily="66" charset="0"/>
              </a:rPr>
              <a:t/>
            </a:r>
            <a:br>
              <a:rPr lang="en-ZA" sz="2400" dirty="0" smtClean="0"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Map of the affected areas</a:t>
            </a:r>
            <a:endParaRPr lang="en-US" sz="4400" kern="1200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8000"/>
              </a:solidFill>
              <a:latin typeface="Blue Highway" panose="02010603020202020303" pitchFamily="2" charset="0"/>
              <a:ea typeface="+mj-ea"/>
              <a:cs typeface="+mj-cs"/>
            </a:endParaRPr>
          </a:p>
        </p:txBody>
      </p:sp>
      <p:pic>
        <p:nvPicPr>
          <p:cNvPr id="4" name="Picture 4" descr="Asbestos_mines_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" t="2811" r="2396" b="2243"/>
          <a:stretch>
            <a:fillRect/>
          </a:stretch>
        </p:blipFill>
        <p:spPr>
          <a:xfrm>
            <a:off x="548640" y="811530"/>
            <a:ext cx="7498080" cy="4157345"/>
          </a:xfrm>
          <a:noFill/>
        </p:spPr>
      </p:pic>
    </p:spTree>
    <p:extLst>
      <p:ext uri="{BB962C8B-B14F-4D97-AF65-F5344CB8AC3E}">
        <p14:creationId xmlns:p14="http://schemas.microsoft.com/office/powerpoint/2010/main" xmlns="" val="231767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523691"/>
              </p:ext>
            </p:extLst>
          </p:nvPr>
        </p:nvGraphicFramePr>
        <p:xfrm>
          <a:off x="323528" y="260648"/>
          <a:ext cx="856895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158406">
                <a:tc>
                  <a:txBody>
                    <a:bodyPr/>
                    <a:lstStyle/>
                    <a:p>
                      <a:pPr algn="ctr"/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              PHOTOGRAPHIC INSIGHT</a:t>
                      </a:r>
                    </a:p>
                    <a:p>
                      <a:pPr algn="ctr"/>
                      <a:r>
                        <a:rPr lang="en-US" altLang="en-US" sz="3200" b="1" dirty="0" smtClean="0">
                          <a:solidFill>
                            <a:srgbClr val="FF0000"/>
                          </a:solidFill>
                        </a:rPr>
                        <a:t>                      Lungs exposed to asbestos</a:t>
                      </a:r>
                      <a:endParaRPr lang="en-ZA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53223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ZA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3480821" cy="4434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4134653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2933825" cy="15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12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9479731"/>
              </p:ext>
            </p:extLst>
          </p:nvPr>
        </p:nvGraphicFramePr>
        <p:xfrm>
          <a:off x="107504" y="260648"/>
          <a:ext cx="8784976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1158406">
                <a:tc>
                  <a:txBody>
                    <a:bodyPr/>
                    <a:lstStyle/>
                    <a:p>
                      <a:pPr algn="ctr"/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                             PHOTOGRAPHIC INSIGHT</a:t>
                      </a:r>
                    </a:p>
                    <a:p>
                      <a:pPr algn="ctr"/>
                      <a:r>
                        <a:rPr lang="en-US" altLang="en-US" sz="3200" b="1" dirty="0" smtClean="0">
                          <a:solidFill>
                            <a:srgbClr val="FF0000"/>
                          </a:solidFill>
                        </a:rPr>
                        <a:t>                                    Lungs exposed to asbestos</a:t>
                      </a:r>
                      <a:endParaRPr lang="en-ZA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53223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ZA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273" y="1772816"/>
            <a:ext cx="3466728" cy="4758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" t="7982" r="3486" b="11506"/>
          <a:stretch/>
        </p:blipFill>
        <p:spPr>
          <a:xfrm>
            <a:off x="4067944" y="1550491"/>
            <a:ext cx="4607708" cy="2604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51248" y="1550491"/>
            <a:ext cx="3641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Malignant pleural mesothelioma 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(Asbestos caused disease) </a:t>
            </a:r>
            <a:endParaRPr lang="en-US" sz="20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256" y="3861048"/>
            <a:ext cx="3806080" cy="285088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524328" y="4653136"/>
            <a:ext cx="12190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</a:rPr>
              <a:t>Asbestos </a:t>
            </a:r>
            <a:r>
              <a:rPr lang="en-US" sz="2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</a:rPr>
              <a:t>Fibres</a:t>
            </a:r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</a:rPr>
              <a:t> in Lungs</a:t>
            </a:r>
            <a:endParaRPr lang="en-US" sz="2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2933825" cy="15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75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7184969"/>
              </p:ext>
            </p:extLst>
          </p:nvPr>
        </p:nvGraphicFramePr>
        <p:xfrm>
          <a:off x="107504" y="260648"/>
          <a:ext cx="8784976" cy="687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1158406">
                <a:tc>
                  <a:txBody>
                    <a:bodyPr/>
                    <a:lstStyle/>
                    <a:p>
                      <a:pPr algn="ctr"/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PHOTOGRAPHIC INSIGHT</a:t>
                      </a:r>
                    </a:p>
                    <a:p>
                      <a:pPr algn="ctr"/>
                      <a:r>
                        <a:rPr lang="en-US" altLang="en-US" sz="3200" b="1" dirty="0" smtClean="0">
                          <a:solidFill>
                            <a:srgbClr val="FF0000"/>
                          </a:solidFill>
                        </a:rPr>
                        <a:t>                                    </a:t>
                      </a:r>
                      <a:endParaRPr lang="en-ZA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53223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ZA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79445" y="1550491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0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4328" y="4653136"/>
            <a:ext cx="12190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</a:rPr>
              <a:t>Asbestos </a:t>
            </a:r>
            <a:r>
              <a:rPr lang="en-US" sz="2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</a:rPr>
              <a:t>Fibres</a:t>
            </a:r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</a:rPr>
              <a:t> in Lungs</a:t>
            </a:r>
            <a:endParaRPr lang="en-US" sz="2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4460240" cy="4392488"/>
          </a:xfrm>
          <a:prstGeom prst="rect">
            <a:avLst/>
          </a:prstGeom>
        </p:spPr>
      </p:pic>
      <p:pic>
        <p:nvPicPr>
          <p:cNvPr id="13" name="Content Placeholder 4" descr="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483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188023"/>
              </p:ext>
            </p:extLst>
          </p:nvPr>
        </p:nvGraphicFramePr>
        <p:xfrm>
          <a:off x="107504" y="260648"/>
          <a:ext cx="8784976" cy="648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1961060">
                <a:tc>
                  <a:txBody>
                    <a:bodyPr/>
                    <a:lstStyle/>
                    <a:p>
                      <a:pPr algn="ctr"/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en-ZA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PHOTOGRAPHIC INSIGHT – Houses Built of asbestos contaminated soil</a:t>
                      </a:r>
                    </a:p>
                    <a:p>
                      <a:pPr algn="ctr"/>
                      <a:r>
                        <a:rPr lang="en-US" altLang="en-US" sz="3200" b="1" dirty="0" smtClean="0">
                          <a:solidFill>
                            <a:srgbClr val="FF0000"/>
                          </a:solidFill>
                        </a:rPr>
                        <a:t>                                    </a:t>
                      </a:r>
                      <a:endParaRPr lang="en-ZA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444765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ZA" sz="20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Documents and Settings\MMoseki\Desktop\2010_2011 File\Asbestos\Contaminated 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DSC0173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114800" cy="41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983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27646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086505"/>
              </p:ext>
            </p:extLst>
          </p:nvPr>
        </p:nvGraphicFramePr>
        <p:xfrm>
          <a:off x="323528" y="260648"/>
          <a:ext cx="8568952" cy="5632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786097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BACKGROUND</a:t>
                      </a:r>
                      <a:endParaRPr lang="en-Z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469045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DEA was tasked by the Cabinet in 2004 to undertake a study in order to assess the extent of secondary asbestos contamination in SA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The study was completed in 2006 and showed that there are different levels of contamination in four provinces (NC, L, MP &amp; NW).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Following the 2006 study, the DEA took the study further by developing (in 2008) a remediation plan &amp; costing model for contaminated areas.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The 2008 study included the social impact assessment (</a:t>
                      </a:r>
                      <a:r>
                        <a:rPr lang="en-US" altLang="en-US" sz="2400" dirty="0" err="1" smtClean="0">
                          <a:latin typeface="Arial Narrow" pitchFamily="34" charset="0"/>
                          <a:cs typeface="Arial" charset="0"/>
                        </a:rPr>
                        <a:t>SIA</a:t>
                      </a: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) to assess how exposure to asbestos has affected the socio-economic aspects of relevant communities.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The study further investigated remediation options as well as financial implication  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US" altLang="en-US" sz="2400" dirty="0" smtClean="0">
                          <a:latin typeface="Arial Narrow" pitchFamily="34" charset="0"/>
                          <a:cs typeface="Arial" charset="0"/>
                        </a:rPr>
                        <a:t>The number</a:t>
                      </a:r>
                      <a:r>
                        <a:rPr lang="en-US" altLang="en-US" sz="2400" baseline="0" dirty="0" smtClean="0">
                          <a:latin typeface="Arial Narrow" pitchFamily="34" charset="0"/>
                          <a:cs typeface="Arial" charset="0"/>
                        </a:rPr>
                        <a:t> of people affected by Secondary Asbestos contamination is in Millions</a:t>
                      </a:r>
                      <a:endParaRPr lang="en-US" altLang="en-US" sz="2400" dirty="0" smtClean="0">
                        <a:latin typeface="Arial Narrow" pitchFamily="34" charset="0"/>
                        <a:cs typeface="Arial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867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274638"/>
            <a:ext cx="8229600" cy="602817"/>
          </a:xfrm>
        </p:spPr>
        <p:txBody>
          <a:bodyPr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ZA" sz="2000" kern="12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en-US" sz="32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SARP`s Summary </a:t>
            </a:r>
            <a:r>
              <a:rPr lang="en-US" altLang="en-US" sz="3200" b="1" dirty="0">
                <a:solidFill>
                  <a:srgbClr val="333300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sz="32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all affected </a:t>
            </a:r>
            <a:r>
              <a:rPr lang="en-US" altLang="en-US" sz="3200" b="1" dirty="0">
                <a:solidFill>
                  <a:srgbClr val="333300"/>
                </a:solidFill>
                <a:latin typeface="Arial Narrow" panose="020B0606020202030204" pitchFamily="34" charset="0"/>
              </a:rPr>
              <a:t>Provinces</a:t>
            </a:r>
            <a:endParaRPr lang="en-US" sz="3200" kern="1200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800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68630" y="971550"/>
          <a:ext cx="8033113" cy="4034790"/>
        </p:xfrm>
        <a:graphic>
          <a:graphicData uri="http://schemas.openxmlformats.org/presentationml/2006/ole">
            <p:oleObj spid="_x0000_s1035" name="Chart" r:id="rId3" imgW="5629351" imgH="3419551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3299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757</Words>
  <Application>Microsoft Office PowerPoint</Application>
  <PresentationFormat>On-screen Show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Office Theme</vt:lpstr>
      <vt:lpstr>Chart</vt:lpstr>
      <vt:lpstr> PORTFOLIO COMMITTEE ENVIRONMENTAL AFFAIRS Progress on Secondary Asbestos Remediation</vt:lpstr>
      <vt:lpstr>Slide 2</vt:lpstr>
      <vt:lpstr> Map of the affected areas</vt:lpstr>
      <vt:lpstr>Slide 4</vt:lpstr>
      <vt:lpstr>Slide 5</vt:lpstr>
      <vt:lpstr>Slide 6</vt:lpstr>
      <vt:lpstr>Slide 7</vt:lpstr>
      <vt:lpstr>Slide 8</vt:lpstr>
      <vt:lpstr>  SARP`s Summary of all affected Provinces</vt:lpstr>
      <vt:lpstr>Slide 10</vt:lpstr>
      <vt:lpstr>Slide 11</vt:lpstr>
      <vt:lpstr>Background Cont: Estimated Cost (2012) for In-Situ Remediation</vt:lpstr>
      <vt:lpstr>Progress on Asbestos Remediation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MINTECH WORKING GROUP 3</dc:title>
  <dc:creator>User</dc:creator>
  <cp:lastModifiedBy>USER</cp:lastModifiedBy>
  <cp:revision>154</cp:revision>
  <cp:lastPrinted>2014-02-18T10:39:35Z</cp:lastPrinted>
  <dcterms:created xsi:type="dcterms:W3CDTF">2014-02-10T20:59:17Z</dcterms:created>
  <dcterms:modified xsi:type="dcterms:W3CDTF">2015-12-10T10:13:33Z</dcterms:modified>
</cp:coreProperties>
</file>