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03" r:id="rId4"/>
    <p:sldId id="263" r:id="rId5"/>
    <p:sldId id="275" r:id="rId6"/>
    <p:sldId id="283" r:id="rId7"/>
    <p:sldId id="284" r:id="rId8"/>
    <p:sldId id="296" r:id="rId9"/>
    <p:sldId id="285" r:id="rId10"/>
    <p:sldId id="286" r:id="rId11"/>
    <p:sldId id="290" r:id="rId12"/>
    <p:sldId id="287" r:id="rId13"/>
    <p:sldId id="298" r:id="rId14"/>
    <p:sldId id="288" r:id="rId15"/>
    <p:sldId id="301" r:id="rId16"/>
    <p:sldId id="280" r:id="rId17"/>
    <p:sldId id="281" r:id="rId18"/>
    <p:sldId id="293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2" d="100"/>
          <a:sy n="82" d="100"/>
        </p:scale>
        <p:origin x="-245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1D2093-34C5-4490-9D26-DA6CB2FD6FF4}" type="datetimeFigureOut">
              <a:rPr lang="en-ZA" smtClean="0"/>
              <a:pPr/>
              <a:t>2015/10/22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DC1E8F-278C-416F-AEF7-56FBABDE10E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56247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AAB84E-B278-4F7E-8863-F5D22EDB9D10}" type="datetimeFigureOut">
              <a:rPr lang="en-ZA" smtClean="0"/>
              <a:pPr/>
              <a:t>2015/10/22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24CD77-23EE-40C8-950E-196B1E78CC1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749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FAC7-5783-49E2-9D94-1ACA527EBEA7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EF1B-3741-46D8-AA42-27FF903A5761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AA0A-6F40-4EB3-BA41-8CFEA0F2E602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9007-F29B-4702-A5A4-7A0A50CA9686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352E-A8FB-40D6-8DC5-D584FB607F38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28AD-57F9-4125-AD8C-387192091D5D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5857-233E-49C3-9CE6-007D4E6DC8F2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FE88-E3ED-42FC-9301-DB49847EB9EB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9C9A-490B-44F2-98FA-75F591E3E3E9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8784-30BD-4FAD-9A42-7044E2E8D365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9A1-88B8-48F6-B10E-7938922497E0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CE89-EBDB-46DC-B7A9-E4F84EE45DD7}" type="datetime1">
              <a:rPr lang="en-ZA" smtClean="0"/>
              <a:pPr/>
              <a:t>2015/10/22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4C8E2-305F-405E-95AF-DCDE8D745204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/>
          </a:bodyPr>
          <a:lstStyle/>
          <a:p>
            <a:r>
              <a:rPr lang="en-ZA" b="1" dirty="0" smtClean="0"/>
              <a:t>Ethics Management in the Public Service</a:t>
            </a: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ZA" b="1" dirty="0" smtClean="0"/>
          </a:p>
          <a:p>
            <a:r>
              <a:rPr lang="en-ZA" b="1" dirty="0" smtClean="0"/>
              <a:t>Presentation to Portfolio Committee</a:t>
            </a:r>
          </a:p>
          <a:p>
            <a:endParaRPr lang="en-ZA" b="1" dirty="0" smtClean="0"/>
          </a:p>
          <a:p>
            <a:r>
              <a:rPr lang="en-ZA" b="1" dirty="0" smtClean="0"/>
              <a:t>21 October 2015 </a:t>
            </a:r>
          </a:p>
          <a:p>
            <a:endParaRPr lang="en-ZA" sz="1600" dirty="0" smtClean="0"/>
          </a:p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1</a:t>
            </a:fld>
            <a:endParaRPr lang="en-Z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228600"/>
          <a:ext cx="4495800" cy="1592263"/>
        </p:xfrm>
        <a:graphic>
          <a:graphicData uri="http://schemas.openxmlformats.org/presentationml/2006/ole">
            <p:oleObj spid="_x0000_s1099" name="Photo Editor Photo" r:id="rId3" imgW="7552381" imgH="267689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4" y="586779"/>
            <a:ext cx="6779096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B050"/>
                </a:solidFill>
              </a:rPr>
              <a:t>DPSA Implementation Support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800" u="sng" dirty="0" smtClean="0"/>
              <a:t>Implementation Support: SAPS:</a:t>
            </a:r>
            <a:endParaRPr lang="en-ZA" sz="2800" dirty="0"/>
          </a:p>
          <a:p>
            <a:pPr lvl="1"/>
            <a:r>
              <a:rPr lang="en-ZA" sz="2400" dirty="0" smtClean="0"/>
              <a:t>Conceptualisation</a:t>
            </a:r>
          </a:p>
          <a:p>
            <a:pPr lvl="1"/>
            <a:r>
              <a:rPr lang="en-ZA" sz="2400" dirty="0" smtClean="0"/>
              <a:t>Hosting of internal workshop</a:t>
            </a:r>
          </a:p>
          <a:p>
            <a:pPr lvl="1"/>
            <a:r>
              <a:rPr lang="en-ZA" sz="2400" dirty="0" smtClean="0"/>
              <a:t>Organisational development of ethics infrastructure</a:t>
            </a:r>
          </a:p>
          <a:p>
            <a:pPr lvl="1"/>
            <a:r>
              <a:rPr lang="en-ZA" sz="2400" dirty="0" smtClean="0"/>
              <a:t>Assistance with Framework</a:t>
            </a:r>
          </a:p>
          <a:p>
            <a:pPr lvl="1"/>
            <a:r>
              <a:rPr lang="en-ZA" sz="2400" dirty="0" smtClean="0"/>
              <a:t>Training material and development on ethics for new recruits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44097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316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4" y="586779"/>
            <a:ext cx="6779096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B050"/>
                </a:solidFill>
              </a:rPr>
              <a:t>DPSA Implementation Support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800" u="sng" dirty="0" smtClean="0"/>
              <a:t>Technical Assistance:</a:t>
            </a:r>
            <a:endParaRPr lang="en-ZA" sz="2800" dirty="0"/>
          </a:p>
          <a:p>
            <a:pPr lvl="1"/>
            <a:r>
              <a:rPr lang="en-ZA" sz="2400" dirty="0" smtClean="0"/>
              <a:t>Toolkits:</a:t>
            </a:r>
          </a:p>
          <a:p>
            <a:pPr lvl="2"/>
            <a:r>
              <a:rPr lang="en-ZA" dirty="0" smtClean="0"/>
              <a:t>Ethics Management Plan</a:t>
            </a:r>
          </a:p>
          <a:p>
            <a:pPr lvl="2"/>
            <a:r>
              <a:rPr lang="en-ZA" dirty="0" smtClean="0"/>
              <a:t>Ethics Risk Assessments</a:t>
            </a:r>
          </a:p>
          <a:p>
            <a:pPr lvl="1"/>
            <a:r>
              <a:rPr lang="en-ZA" sz="2400" dirty="0" smtClean="0"/>
              <a:t>Guides:</a:t>
            </a:r>
          </a:p>
          <a:p>
            <a:pPr lvl="2"/>
            <a:r>
              <a:rPr lang="en-ZA" dirty="0" smtClean="0"/>
              <a:t>Guide on Managing Other Remunerative Work Performed Outside the Public Service</a:t>
            </a:r>
          </a:p>
          <a:p>
            <a:pPr lvl="2"/>
            <a:r>
              <a:rPr lang="en-ZA" dirty="0" smtClean="0"/>
              <a:t>Guide on Managing Gifts and Other Benefits in the Public Service</a:t>
            </a:r>
          </a:p>
          <a:p>
            <a:pPr lvl="2"/>
            <a:r>
              <a:rPr lang="en-ZA" dirty="0" smtClean="0"/>
              <a:t>Guide on Managing Ethics in the Public Service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48186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464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4" y="586779"/>
            <a:ext cx="6779096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B050"/>
                </a:solidFill>
              </a:rPr>
              <a:t>DPSA Implementation Support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ZA" sz="2800" u="sng" dirty="0" smtClean="0"/>
              <a:t>Technical Assistance:</a:t>
            </a:r>
            <a:endParaRPr lang="en-ZA" sz="2800" dirty="0"/>
          </a:p>
          <a:p>
            <a:pPr marL="501650" indent="-228600"/>
            <a:r>
              <a:rPr lang="en-ZA" sz="2600" dirty="0" smtClean="0"/>
              <a:t>Developed training material on ethics management together with the National School of Government:</a:t>
            </a:r>
          </a:p>
          <a:p>
            <a:pPr marL="901700" lvl="3"/>
            <a:r>
              <a:rPr lang="en-ZA" dirty="0" smtClean="0">
                <a:solidFill>
                  <a:schemeClr val="tx1"/>
                </a:solidFill>
              </a:rPr>
              <a:t>Ethics Management for Local Government</a:t>
            </a:r>
          </a:p>
          <a:p>
            <a:pPr marL="901700" lvl="3"/>
            <a:r>
              <a:rPr lang="en-ZA" dirty="0" smtClean="0">
                <a:solidFill>
                  <a:schemeClr val="tx1"/>
                </a:solidFill>
              </a:rPr>
              <a:t>Ethics Management Workshop for National and Provincial Government</a:t>
            </a:r>
          </a:p>
          <a:p>
            <a:pPr marL="901700" lvl="3"/>
            <a:r>
              <a:rPr lang="en-ZA" dirty="0" smtClean="0">
                <a:solidFill>
                  <a:schemeClr val="tx1"/>
                </a:solidFill>
              </a:rPr>
              <a:t>Ethics Module to use in senior management induction</a:t>
            </a:r>
          </a:p>
          <a:p>
            <a:pPr marL="901700" lvl="3"/>
            <a:r>
              <a:rPr lang="en-ZA" dirty="0" smtClean="0">
                <a:solidFill>
                  <a:schemeClr val="tx1"/>
                </a:solidFill>
              </a:rPr>
              <a:t>Ethics Workshop to use for Ethics Officer Training</a:t>
            </a:r>
          </a:p>
          <a:p>
            <a:pPr marL="901700" lvl="3"/>
            <a:r>
              <a:rPr lang="en-ZA" dirty="0" smtClean="0">
                <a:solidFill>
                  <a:schemeClr val="tx1"/>
                </a:solidFill>
              </a:rPr>
              <a:t>Ethics Module to use in Compulsory Induction Programme for Public Service</a:t>
            </a:r>
            <a:br>
              <a:rPr lang="en-ZA" dirty="0" smtClean="0">
                <a:solidFill>
                  <a:schemeClr val="tx1"/>
                </a:solidFill>
              </a:rPr>
            </a:br>
            <a:endParaRPr lang="en-ZA" dirty="0" smtClean="0">
              <a:solidFill>
                <a:schemeClr val="tx1"/>
              </a:solidFill>
            </a:endParaRPr>
          </a:p>
          <a:p>
            <a:pPr marL="901700" lvl="2"/>
            <a:r>
              <a:rPr lang="en-ZA" sz="2600" dirty="0" smtClean="0"/>
              <a:t>The </a:t>
            </a:r>
            <a:r>
              <a:rPr lang="en-ZA" sz="2600" dirty="0"/>
              <a:t>first training </a:t>
            </a:r>
            <a:r>
              <a:rPr lang="en-ZA" sz="2600" dirty="0" smtClean="0"/>
              <a:t>on the Ethics Management Workshop for National and Provincial Government took </a:t>
            </a:r>
            <a:r>
              <a:rPr lang="en-ZA" sz="2600" dirty="0"/>
              <a:t>place in August 2015.</a:t>
            </a:r>
            <a:endParaRPr lang="en-ZA" sz="2600" dirty="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45122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763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4" y="586779"/>
            <a:ext cx="6779096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B050"/>
                </a:solidFill>
              </a:rPr>
              <a:t>DPSA Implementation Support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800" u="sng" dirty="0" smtClean="0"/>
              <a:t>Technical Assistance:</a:t>
            </a:r>
            <a:endParaRPr lang="en-ZA" sz="2800" dirty="0"/>
          </a:p>
          <a:p>
            <a:pPr lvl="1"/>
            <a:r>
              <a:rPr lang="en-ZA" sz="2400" dirty="0" smtClean="0"/>
              <a:t>Anti-Corruption training courses were developed on NQF levels 4, 5 and 6.</a:t>
            </a:r>
          </a:p>
          <a:p>
            <a:pPr lvl="1"/>
            <a:r>
              <a:rPr lang="en-ZA" sz="2400" dirty="0" smtClean="0"/>
              <a:t>Anti-Corruption training was provided to 5342 anti-corruption practitioners and public servants.</a:t>
            </a:r>
            <a:endParaRPr lang="en-ZA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51253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811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4" y="586779"/>
            <a:ext cx="7771774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B050"/>
                </a:solidFill>
              </a:rPr>
              <a:t>Implementation Support Structures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ZA" b="1" dirty="0" smtClean="0"/>
              <a:t>Support structures created</a:t>
            </a:r>
            <a:r>
              <a:rPr lang="en-ZA" dirty="0" smtClean="0"/>
              <a:t>:</a:t>
            </a:r>
            <a:br>
              <a:rPr lang="en-ZA" dirty="0" smtClean="0"/>
            </a:br>
            <a:endParaRPr lang="en-ZA" dirty="0" smtClean="0"/>
          </a:p>
          <a:p>
            <a:pPr marL="355600" lvl="1" indent="-355600"/>
            <a:r>
              <a:rPr lang="en-ZA" b="1" dirty="0" smtClean="0"/>
              <a:t>National Ethics Officer Forum (March 2015)</a:t>
            </a:r>
            <a:r>
              <a:rPr lang="en-ZA" dirty="0" smtClean="0"/>
              <a:t>: To provide a platform for interaction and exchange of knowledge. Focus – strengthening capacity of practitioners to implement anti-corruption and ethics management strategies and policies.</a:t>
            </a:r>
            <a:br>
              <a:rPr lang="en-ZA" dirty="0" smtClean="0"/>
            </a:br>
            <a:endParaRPr lang="en-ZA" dirty="0" smtClean="0"/>
          </a:p>
          <a:p>
            <a:pPr marL="355600" lvl="1" indent="-355600"/>
            <a:r>
              <a:rPr lang="en-ZA" b="1" dirty="0" smtClean="0"/>
              <a:t>Public Sector Anti-Corruption Working Group</a:t>
            </a:r>
            <a:r>
              <a:rPr lang="en-ZA" dirty="0" smtClean="0"/>
              <a:t>: The South African government has adopted a multi-agency approach coordinated by the Anti-Corruption Task Team, supported by a comprehensive anti-corruption architecture of which this programme is one.</a:t>
            </a:r>
            <a:br>
              <a:rPr lang="en-ZA" dirty="0" smtClean="0"/>
            </a:br>
            <a:endParaRPr lang="en-ZA" dirty="0" smtClean="0"/>
          </a:p>
          <a:p>
            <a:pPr marL="355600" lvl="1" indent="-355600" algn="just"/>
            <a:r>
              <a:rPr lang="en-ZA" b="1" dirty="0" smtClean="0"/>
              <a:t>Objective</a:t>
            </a:r>
            <a:r>
              <a:rPr lang="en-ZA" dirty="0" smtClean="0"/>
              <a:t>: To build a transparent and accountable public sector that is ethical and gives effect to Government's anti-corruption agenda.</a:t>
            </a:r>
          </a:p>
          <a:p>
            <a:pPr lvl="2" algn="just"/>
            <a:endParaRPr lang="en-ZA" dirty="0" smtClean="0"/>
          </a:p>
          <a:p>
            <a:pPr lvl="2" algn="just"/>
            <a:endParaRPr lang="en-ZA" dirty="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46144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464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4" y="586779"/>
            <a:ext cx="791579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B050"/>
                </a:solidFill>
              </a:rPr>
              <a:t>Implementation Support Structures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766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ZA" sz="2800" b="1" dirty="0" smtClean="0"/>
              <a:t>Public Sector Anti-Corruption Working Group </a:t>
            </a:r>
            <a:r>
              <a:rPr lang="en-ZA" sz="2800" dirty="0" smtClean="0"/>
              <a:t>:</a:t>
            </a:r>
            <a:br>
              <a:rPr lang="en-ZA" sz="2800" dirty="0" smtClean="0"/>
            </a:br>
            <a:endParaRPr lang="en-ZA" sz="2800" dirty="0"/>
          </a:p>
          <a:p>
            <a:pPr marL="355600" lvl="1" indent="-355600"/>
            <a:r>
              <a:rPr lang="en-ZA" sz="2400" b="1" dirty="0" smtClean="0"/>
              <a:t>Key deliverables:</a:t>
            </a:r>
          </a:p>
          <a:p>
            <a:pPr marL="355600" lvl="2" indent="-355600"/>
            <a:r>
              <a:rPr lang="en-ZA" dirty="0" smtClean="0"/>
              <a:t>To develop a Public Sector Anti-Corruption Strategy, to develop a system to support investigations and discipline management (</a:t>
            </a:r>
            <a:r>
              <a:rPr lang="en-ZA" dirty="0" err="1" smtClean="0"/>
              <a:t>irt</a:t>
            </a:r>
            <a:r>
              <a:rPr lang="en-ZA" dirty="0" smtClean="0"/>
              <a:t> conflicts of interests detected) and to improve suitability and vetting (ethics screening).</a:t>
            </a:r>
            <a:br>
              <a:rPr lang="en-ZA" dirty="0" smtClean="0"/>
            </a:br>
            <a:endParaRPr lang="en-ZA" dirty="0" smtClean="0"/>
          </a:p>
          <a:p>
            <a:pPr marL="355600" lvl="2" indent="-355600"/>
            <a:r>
              <a:rPr lang="en-ZA" dirty="0" smtClean="0"/>
              <a:t>To collaborate with civil society and business to forge beneficial strategies to prevent and combat corruption.</a:t>
            </a:r>
            <a:br>
              <a:rPr lang="en-ZA" dirty="0" smtClean="0"/>
            </a:br>
            <a:endParaRPr lang="en-ZA" dirty="0" smtClean="0"/>
          </a:p>
          <a:p>
            <a:pPr marL="355600" lvl="2" indent="-355600"/>
            <a:r>
              <a:rPr lang="en-ZA" dirty="0" smtClean="0"/>
              <a:t>To strengthen capacity in the Public Sector by establishing a learning network, to broaden the knowledge base of practitioners and to improve the general ethics of employees.</a:t>
            </a:r>
            <a:br>
              <a:rPr lang="en-ZA" dirty="0" smtClean="0"/>
            </a:br>
            <a:endParaRPr lang="en-ZA" dirty="0" smtClean="0"/>
          </a:p>
          <a:p>
            <a:pPr marL="355600" lvl="2" indent="-355600" algn="just"/>
            <a:r>
              <a:rPr lang="en-ZA" dirty="0" smtClean="0"/>
              <a:t>To coordinate South Africa’s international obligations pertaining to anti-corruption work.</a:t>
            </a:r>
          </a:p>
          <a:p>
            <a:pPr lvl="2" algn="just"/>
            <a:endParaRPr lang="en-ZA" dirty="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53298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603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4" y="586779"/>
            <a:ext cx="6779096" cy="1426170"/>
          </a:xfrm>
        </p:spPr>
        <p:txBody>
          <a:bodyPr>
            <a:normAutofit/>
          </a:bodyPr>
          <a:lstStyle/>
          <a:p>
            <a:pPr algn="l"/>
            <a:r>
              <a:rPr lang="en-ZA" b="1" dirty="0">
                <a:solidFill>
                  <a:srgbClr val="00B050"/>
                </a:solidFill>
              </a:rPr>
              <a:t>Ethics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400" dirty="0" smtClean="0"/>
              <a:t>Baseline: Will be able to test effectiveness of policies and measures and assess the impact thereof on the ethical culture of the public service.</a:t>
            </a:r>
            <a:br>
              <a:rPr lang="en-ZA" sz="2400" dirty="0" smtClean="0"/>
            </a:br>
            <a:endParaRPr lang="en-ZA" sz="2400" dirty="0" smtClean="0"/>
          </a:p>
          <a:p>
            <a:r>
              <a:rPr lang="en-ZA" sz="2400" dirty="0" smtClean="0"/>
              <a:t>DPSA, SA Local Government Association and Department of Cooperative Governance undertook: </a:t>
            </a:r>
            <a:r>
              <a:rPr lang="en-ZA" sz="2400" u="sng" dirty="0" smtClean="0"/>
              <a:t>2 phases</a:t>
            </a:r>
            <a:r>
              <a:rPr lang="en-ZA" sz="2400" dirty="0" smtClean="0"/>
              <a:t>: 1) focus group, 2) online survey.</a:t>
            </a:r>
            <a:br>
              <a:rPr lang="en-ZA" sz="2400" dirty="0" smtClean="0"/>
            </a:br>
            <a:endParaRPr lang="en-ZA" sz="2400" dirty="0" smtClean="0"/>
          </a:p>
          <a:p>
            <a:r>
              <a:rPr lang="en-ZA" sz="2400" dirty="0" smtClean="0"/>
              <a:t>Online survey closed 21 August.  Analysis will be done by </a:t>
            </a:r>
            <a:r>
              <a:rPr lang="en-ZA" sz="2400" dirty="0" err="1" smtClean="0"/>
              <a:t>EthicsSA</a:t>
            </a:r>
            <a:r>
              <a:rPr lang="en-ZA" sz="2400" dirty="0" smtClean="0"/>
              <a:t>.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37959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193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04" y="1052736"/>
            <a:ext cx="8826896" cy="1176237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>
                <a:solidFill>
                  <a:srgbClr val="00B050"/>
                </a:solidFill>
              </a:rPr>
              <a:t>Ethics Survey: Spheres of Government</a:t>
            </a:r>
            <a:r>
              <a:rPr lang="en-ZA" b="1" dirty="0"/>
              <a:t/>
            </a:r>
            <a:br>
              <a:rPr lang="en-ZA" b="1" dirty="0"/>
            </a:b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ZA" sz="2800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38978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17</a:t>
            </a:fld>
            <a:endParaRPr lang="en-Z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4349117"/>
              </p:ext>
            </p:extLst>
          </p:nvPr>
        </p:nvGraphicFramePr>
        <p:xfrm>
          <a:off x="539552" y="2060846"/>
          <a:ext cx="7992888" cy="3428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1872208"/>
                <a:gridCol w="2736304"/>
              </a:tblGrid>
              <a:tr h="504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3200" dirty="0">
                          <a:effectLst/>
                        </a:rPr>
                        <a:t>Category</a:t>
                      </a:r>
                      <a:endParaRPr lang="en-Z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3200" b="1" dirty="0">
                          <a:effectLst/>
                        </a:rPr>
                        <a:t>%</a:t>
                      </a:r>
                      <a:endParaRPr lang="en-ZA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3200" b="1" dirty="0">
                          <a:effectLst/>
                        </a:rPr>
                        <a:t>N</a:t>
                      </a:r>
                      <a:endParaRPr lang="en-ZA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08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National government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effectLst/>
                        </a:rPr>
                        <a:t>41.4%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effectLst/>
                        </a:rPr>
                        <a:t>3 254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72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Provincial government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effectLst/>
                        </a:rPr>
                        <a:t>40.9%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effectLst/>
                        </a:rPr>
                        <a:t>3 218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68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effectLst/>
                        </a:rPr>
                        <a:t>Municipalities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effectLst/>
                        </a:rPr>
                        <a:t>17.8%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effectLst/>
                        </a:rPr>
                        <a:t>1 397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14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ZA" sz="2400" dirty="0" smtClean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ZA" sz="2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>
                          <a:effectLst/>
                        </a:rPr>
                        <a:t>7 869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36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THANK YOU</a:t>
            </a:r>
          </a:p>
          <a:p>
            <a:pPr algn="ctr"/>
            <a:endParaRPr lang="en-US" b="1" dirty="0" smtClean="0">
              <a:solidFill>
                <a:srgbClr val="00B050"/>
              </a:solidFill>
            </a:endParaRPr>
          </a:p>
          <a:p>
            <a:pPr algn="ctr"/>
            <a:endParaRPr lang="en-US" b="1" dirty="0" smtClean="0">
              <a:solidFill>
                <a:srgbClr val="00B050"/>
              </a:solidFill>
            </a:endParaRPr>
          </a:p>
          <a:p>
            <a:pPr algn="ctr"/>
            <a:endParaRPr lang="en-US" b="1" dirty="0" smtClean="0">
              <a:solidFill>
                <a:srgbClr val="00B050"/>
              </a:solidFill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QUESTIONS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186766" cy="936104"/>
          </a:xfrm>
        </p:spPr>
        <p:txBody>
          <a:bodyPr/>
          <a:lstStyle/>
          <a:p>
            <a:r>
              <a:rPr lang="en-ZA" b="1" dirty="0" smtClean="0">
                <a:solidFill>
                  <a:srgbClr val="00B050"/>
                </a:solidFill>
              </a:rPr>
              <a:t>Outline of Presentation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ZA" dirty="0" smtClean="0"/>
              <a:t>Introductory remarks </a:t>
            </a:r>
          </a:p>
          <a:p>
            <a:r>
              <a:rPr lang="en-ZA" dirty="0" smtClean="0"/>
              <a:t>Ethics management gaps</a:t>
            </a:r>
          </a:p>
          <a:p>
            <a:r>
              <a:rPr lang="en-ZA" dirty="0" smtClean="0"/>
              <a:t>Proposed amendments to the Public Service Regulations</a:t>
            </a:r>
          </a:p>
          <a:p>
            <a:r>
              <a:rPr lang="en-ZA" dirty="0" smtClean="0"/>
              <a:t>E-Submission of financial disclosure forms by </a:t>
            </a:r>
            <a:r>
              <a:rPr lang="en-ZA" dirty="0" err="1" smtClean="0"/>
              <a:t>sms</a:t>
            </a:r>
            <a:r>
              <a:rPr lang="en-ZA" dirty="0" smtClean="0"/>
              <a:t> members – 30 April 2015</a:t>
            </a:r>
          </a:p>
          <a:p>
            <a:r>
              <a:rPr lang="en-ZA" dirty="0" smtClean="0"/>
              <a:t>DPSA Implementation support</a:t>
            </a:r>
          </a:p>
          <a:p>
            <a:r>
              <a:rPr lang="en-ZA" dirty="0" smtClean="0"/>
              <a:t>Implementation Support Structures</a:t>
            </a:r>
          </a:p>
          <a:p>
            <a:r>
              <a:rPr lang="en-ZA" dirty="0" smtClean="0"/>
              <a:t>Ethics survey</a:t>
            </a:r>
          </a:p>
          <a:p>
            <a:pPr marL="0" indent="0">
              <a:buNone/>
            </a:pPr>
            <a:endParaRPr lang="en-ZA" dirty="0" smtClean="0"/>
          </a:p>
          <a:p>
            <a:endParaRPr lang="en-ZA" dirty="0" smtClean="0">
              <a:cs typeface="Arial" charset="0"/>
            </a:endParaRPr>
          </a:p>
          <a:p>
            <a:endParaRPr lang="en-ZA" dirty="0" smtClean="0"/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660232" y="188641"/>
          <a:ext cx="2304256" cy="936103"/>
        </p:xfrm>
        <a:graphic>
          <a:graphicData uri="http://schemas.openxmlformats.org/presentationml/2006/ole">
            <p:oleObj spid="_x0000_s2124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pPr algn="l"/>
            <a:r>
              <a:rPr lang="en-ZA" b="1" dirty="0" smtClean="0">
                <a:solidFill>
                  <a:srgbClr val="00B050"/>
                </a:solidFill>
              </a:rPr>
              <a:t>Introductory remarks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dirty="0"/>
              <a:t>Areas covered in the previous presentation</a:t>
            </a:r>
          </a:p>
          <a:p>
            <a:pPr lvl="1"/>
            <a:r>
              <a:rPr lang="en-ZA" dirty="0"/>
              <a:t>Existing ethics management measures</a:t>
            </a:r>
          </a:p>
          <a:p>
            <a:pPr lvl="1"/>
            <a:r>
              <a:rPr lang="en-ZA" dirty="0"/>
              <a:t>Other legislative measures</a:t>
            </a:r>
          </a:p>
          <a:p>
            <a:pPr lvl="1"/>
            <a:r>
              <a:rPr lang="en-ZA" dirty="0"/>
              <a:t>Public Service Integrity Management Framework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54278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87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pPr algn="l"/>
            <a:r>
              <a:rPr lang="en-ZA" b="1" dirty="0" smtClean="0">
                <a:solidFill>
                  <a:srgbClr val="00B050"/>
                </a:solidFill>
              </a:rPr>
              <a:t>Ethics Management Gaps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400" u="sng" dirty="0" smtClean="0"/>
              <a:t>Non-compliance and weak implementation</a:t>
            </a:r>
            <a:r>
              <a:rPr lang="en-ZA" sz="2400" dirty="0" smtClean="0"/>
              <a:t>:</a:t>
            </a:r>
          </a:p>
          <a:p>
            <a:pPr lvl="1"/>
            <a:r>
              <a:rPr lang="en-ZA" sz="2400" dirty="0" smtClean="0"/>
              <a:t>Code of Conduct breaches;</a:t>
            </a:r>
          </a:p>
          <a:p>
            <a:pPr lvl="1"/>
            <a:r>
              <a:rPr lang="en-ZA" sz="2400" dirty="0" smtClean="0"/>
              <a:t>Submission rate of financial disclosure forms;</a:t>
            </a:r>
          </a:p>
          <a:p>
            <a:pPr lvl="1"/>
            <a:r>
              <a:rPr lang="en-ZA" sz="2400" dirty="0" smtClean="0"/>
              <a:t>Performance  of other remunerative work without permission;</a:t>
            </a:r>
          </a:p>
          <a:p>
            <a:pPr lvl="1"/>
            <a:r>
              <a:rPr lang="en-ZA" sz="2400" dirty="0" smtClean="0"/>
              <a:t>Inadequate institutional capacity to deal with unethical conduct and corruption;</a:t>
            </a:r>
          </a:p>
          <a:p>
            <a:pPr lvl="1"/>
            <a:r>
              <a:rPr lang="en-ZA" sz="2400" dirty="0" smtClean="0"/>
              <a:t>Supply chain management procedures and processes are not always adhered to; and</a:t>
            </a:r>
          </a:p>
          <a:p>
            <a:pPr lvl="1"/>
            <a:r>
              <a:rPr lang="en-ZA" sz="2400" dirty="0" smtClean="0"/>
              <a:t>Inconsistent application of disciplinary measures</a:t>
            </a:r>
          </a:p>
          <a:p>
            <a:endParaRPr lang="en-ZA" sz="2400" dirty="0" smtClean="0"/>
          </a:p>
          <a:p>
            <a:endParaRPr lang="en-ZA" sz="2800" dirty="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9293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pPr algn="l"/>
            <a:r>
              <a:rPr lang="en-ZA" b="1" dirty="0" smtClean="0">
                <a:solidFill>
                  <a:srgbClr val="00B050"/>
                </a:solidFill>
              </a:rPr>
              <a:t>Ethics Management Gaps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400" u="sng" dirty="0" smtClean="0"/>
              <a:t>Gaps in legal prescripts</a:t>
            </a:r>
            <a:r>
              <a:rPr lang="en-ZA" sz="2400" dirty="0" smtClean="0"/>
              <a:t>:</a:t>
            </a:r>
          </a:p>
          <a:p>
            <a:pPr lvl="1"/>
            <a:r>
              <a:rPr lang="en-ZA" sz="2400" dirty="0" smtClean="0"/>
              <a:t>Inconsistency regarding acceptance of gifts.  Chapter 2 </a:t>
            </a:r>
            <a:r>
              <a:rPr lang="en-ZA" sz="2400" dirty="0" err="1" smtClean="0"/>
              <a:t>vs</a:t>
            </a:r>
            <a:r>
              <a:rPr lang="en-ZA" sz="2400" dirty="0" smtClean="0"/>
              <a:t> Chapter 3 (Public Service Regulations) – No gifts </a:t>
            </a:r>
            <a:r>
              <a:rPr lang="en-ZA" sz="2400" dirty="0" err="1" smtClean="0"/>
              <a:t>vs</a:t>
            </a:r>
            <a:r>
              <a:rPr lang="en-ZA" sz="2400" dirty="0" smtClean="0"/>
              <a:t> gifts that exceed the value of R350;</a:t>
            </a:r>
          </a:p>
          <a:p>
            <a:pPr lvl="1"/>
            <a:r>
              <a:rPr lang="en-ZA" sz="2400" dirty="0" smtClean="0"/>
              <a:t>Financial disclosures only applicable to senior managers.</a:t>
            </a:r>
          </a:p>
          <a:p>
            <a:endParaRPr lang="en-ZA" sz="2400" dirty="0" smtClean="0"/>
          </a:p>
          <a:p>
            <a:endParaRPr lang="en-ZA" sz="2800" dirty="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32838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056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838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ZA" sz="2800" dirty="0"/>
          </a:p>
          <a:p>
            <a:pPr algn="just"/>
            <a:r>
              <a:rPr lang="en-ZA" b="1" dirty="0" smtClean="0"/>
              <a:t>Chapter 2:- Conduct, Ethics and Anti-Corruption</a:t>
            </a:r>
          </a:p>
          <a:p>
            <a:pPr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1800" b="1" dirty="0" smtClean="0">
                <a:solidFill>
                  <a:srgbClr val="8A0000"/>
                </a:solidFill>
              </a:rPr>
              <a:t>The Code of Conduct has, apart from technical amendments, been revised to-</a:t>
            </a:r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 smtClean="0"/>
              <a:t>prohibit employees from conducting business with any organ of state or to be a director of a public or private company conducting business with an organ of state;</a:t>
            </a:r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 smtClean="0"/>
              <a:t>include special focus on what constitutes ethical conduct that is expected from employees;</a:t>
            </a:r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 smtClean="0"/>
              <a:t>include specific provisions on obligations on employees who have been granted permission to do outside remunerative work in terms of section 30 of the PSA.</a:t>
            </a:r>
          </a:p>
          <a:p>
            <a:pPr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1800" b="1" dirty="0" smtClean="0">
                <a:solidFill>
                  <a:srgbClr val="8A0000"/>
                </a:solidFill>
              </a:rPr>
              <a:t>The Part on Financial Disclosures has substantial amendments that-</a:t>
            </a:r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 smtClean="0"/>
              <a:t>Expands the definition of “designated employees” to allow the MPSA to determine employees/categories of employees to whom these provisions apply;</a:t>
            </a:r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 smtClean="0"/>
              <a:t>Place an obligation on a HOD to keep a register of disclosures of such designated non-SMS members;</a:t>
            </a:r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 smtClean="0"/>
              <a:t>Require the disclosure of interests that include motor vehicles;</a:t>
            </a:r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1800" dirty="0" smtClean="0"/>
              <a:t>Sets out a process of verification of the interests disclosed, steps to be taken in the case of a conflict and reporting thereof.</a:t>
            </a:r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None/>
              <a:defRPr/>
            </a:pPr>
            <a:endParaRPr lang="en-US" altLang="en-US" sz="1800" dirty="0" smtClean="0"/>
          </a:p>
          <a:p>
            <a:pPr lvl="1" algn="just"/>
            <a:endParaRPr lang="en-ZA" b="1" dirty="0" smtClean="0"/>
          </a:p>
          <a:p>
            <a:pPr marL="457200" lvl="1" indent="0" algn="just">
              <a:buNone/>
            </a:pPr>
            <a:endParaRPr lang="en-ZA" sz="2400" dirty="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41026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6</a:t>
            </a:fld>
            <a:endParaRPr lang="en-Z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560" y="68738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ZA" sz="3600" b="1" dirty="0" smtClean="0"/>
              <a:t>Proposed Amendments to </a:t>
            </a:r>
            <a:r>
              <a:rPr lang="en-ZA" sz="3600" b="1" dirty="0"/>
              <a:t>the Public Service Regulations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4738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400" b="1" dirty="0" smtClean="0">
                <a:solidFill>
                  <a:srgbClr val="8A0000"/>
                </a:solidFill>
              </a:rPr>
              <a:t>The Part on Anti-Corruption is new in its entirety and seeks to-</a:t>
            </a:r>
          </a:p>
          <a:p>
            <a:pPr marL="719138" indent="-360363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200" dirty="0" smtClean="0"/>
              <a:t>Place certain anti-corruption functions on a HOD including analyzing corruption risks, developing and implementing an anti-corruption plan, establishing systems that allow employees to report corruption, referring allegations of corruption to relevant law enforcement authorities, establishing educational and awareness </a:t>
            </a:r>
            <a:r>
              <a:rPr lang="en-US" altLang="en-US" sz="2200" dirty="0" err="1" smtClean="0"/>
              <a:t>programmes</a:t>
            </a:r>
            <a:r>
              <a:rPr lang="en-US" altLang="en-US" sz="2200" dirty="0" smtClean="0"/>
              <a:t>;</a:t>
            </a:r>
            <a:br>
              <a:rPr lang="en-US" altLang="en-US" sz="2200" dirty="0" smtClean="0"/>
            </a:br>
            <a:endParaRPr lang="en-US" altLang="en-US" sz="2200" dirty="0" smtClean="0"/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200" dirty="0" smtClean="0"/>
              <a:t>Require EAs to designate Ethics Officers to promote integrity and ethical behavior, assist employees on ethical matters and identify and report unethical behavior and corrupt activities.</a:t>
            </a:r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None/>
              <a:defRPr/>
            </a:pPr>
            <a:r>
              <a:rPr lang="en-US" altLang="en-US" sz="2400" dirty="0" smtClean="0">
                <a:solidFill>
                  <a:srgbClr val="8A0000"/>
                </a:solidFill>
              </a:rPr>
              <a:t>	</a:t>
            </a:r>
          </a:p>
          <a:p>
            <a:pPr marL="719138" indent="-360363" algn="just">
              <a:lnSpc>
                <a:spcPct val="90000"/>
              </a:lnSpc>
              <a:buClr>
                <a:srgbClr val="8A0000"/>
              </a:buClr>
              <a:buNone/>
              <a:defRPr/>
            </a:pPr>
            <a:endParaRPr lang="en-US" altLang="en-US" sz="2200" dirty="0" smtClean="0"/>
          </a:p>
          <a:p>
            <a:pPr lvl="1" algn="just">
              <a:buNone/>
            </a:pPr>
            <a:endParaRPr lang="en-ZA" dirty="0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42050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7</a:t>
            </a:fld>
            <a:endParaRPr lang="en-Z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1522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ZA" sz="3600" b="1" dirty="0" smtClean="0"/>
              <a:t>Proposed Amendments to the Public Service Regulations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xmlns="" val="28845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435280" cy="720080"/>
          </a:xfrm>
        </p:spPr>
        <p:txBody>
          <a:bodyPr>
            <a:normAutofit fontScale="90000"/>
          </a:bodyPr>
          <a:lstStyle/>
          <a:p>
            <a:pPr lvl="0" algn="l"/>
            <a:r>
              <a:rPr lang="en-ZA" sz="3100" b="1" dirty="0" smtClean="0"/>
              <a:t>E-SUBMISSION OF FINANCIAL DISCLOSURE FORMS BY SMS MEMBERS – 30 April 2015 </a:t>
            </a:r>
            <a:r>
              <a:rPr lang="en-ZA" sz="2000" b="1" dirty="0" smtClean="0"/>
              <a:t>(</a:t>
            </a:r>
            <a:r>
              <a:rPr lang="en-ZA" sz="1800" b="1" dirty="0" smtClean="0"/>
              <a:t>excludes those that submitted manually)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No. of SMS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Registered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Disclosed to EA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National Departments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5227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4809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3772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National Entities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Eastern Cape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Free State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Gauteng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KZN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Limpopo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Mpumalanga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91%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Northern Cape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North West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Western Cape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10441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9639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92%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7576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73%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34" y="586779"/>
            <a:ext cx="6779096" cy="1426170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 smtClean="0">
                <a:solidFill>
                  <a:srgbClr val="00B050"/>
                </a:solidFill>
              </a:rPr>
              <a:t>DPSA Implementation Support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400" u="sng" dirty="0" smtClean="0"/>
              <a:t>Implementation Support: Technical Assistance, Training and Awareness on the Framework (since 2014/15):</a:t>
            </a:r>
            <a:endParaRPr lang="en-ZA" sz="1400" u="sng" dirty="0" smtClean="0"/>
          </a:p>
          <a:p>
            <a:endParaRPr lang="en-ZA" sz="1200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659563" y="188913"/>
          <a:ext cx="2305050" cy="936625"/>
        </p:xfrm>
        <a:graphic>
          <a:graphicData uri="http://schemas.openxmlformats.org/presentationml/2006/ole">
            <p:oleObj spid="_x0000_s43073" name="Photo Editor Photo" r:id="rId3" imgW="7552381" imgH="2676899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C8E2-305F-405E-95AF-DCDE8D745204}" type="slidenum">
              <a:rPr lang="en-ZA" smtClean="0"/>
              <a:pPr/>
              <a:t>9</a:t>
            </a:fld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792085"/>
              </p:ext>
            </p:extLst>
          </p:nvPr>
        </p:nvGraphicFramePr>
        <p:xfrm>
          <a:off x="899592" y="3428999"/>
          <a:ext cx="7632848" cy="2991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5328592"/>
              </a:tblGrid>
              <a:tr h="344394">
                <a:tc>
                  <a:txBody>
                    <a:bodyPr/>
                    <a:lstStyle/>
                    <a:p>
                      <a:r>
                        <a:rPr lang="en-ZA" dirty="0" smtClean="0"/>
                        <a:t>Level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Number</a:t>
                      </a:r>
                      <a:r>
                        <a:rPr lang="en-ZA" baseline="0" dirty="0" smtClean="0"/>
                        <a:t> of sessions</a:t>
                      </a:r>
                      <a:endParaRPr lang="en-ZA" dirty="0"/>
                    </a:p>
                  </a:txBody>
                  <a:tcPr/>
                </a:tc>
              </a:tr>
              <a:tr h="344394">
                <a:tc>
                  <a:txBody>
                    <a:bodyPr/>
                    <a:lstStyle/>
                    <a:p>
                      <a:r>
                        <a:rPr lang="en-ZA" b="1" dirty="0" smtClean="0"/>
                        <a:t>National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1</a:t>
                      </a:r>
                      <a:endParaRPr lang="en-ZA" b="1" dirty="0"/>
                    </a:p>
                  </a:txBody>
                  <a:tcPr/>
                </a:tc>
              </a:tr>
              <a:tr h="344394">
                <a:tc>
                  <a:txBody>
                    <a:bodyPr/>
                    <a:lstStyle/>
                    <a:p>
                      <a:r>
                        <a:rPr lang="en-ZA" b="1" dirty="0" smtClean="0"/>
                        <a:t>Provincial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7</a:t>
                      </a:r>
                      <a:endParaRPr lang="en-ZA" b="1" dirty="0"/>
                    </a:p>
                  </a:txBody>
                  <a:tcPr/>
                </a:tc>
              </a:tr>
              <a:tr h="1894168">
                <a:tc>
                  <a:txBody>
                    <a:bodyPr/>
                    <a:lstStyle/>
                    <a:p>
                      <a:r>
                        <a:rPr lang="en-ZA" b="1" dirty="0" smtClean="0"/>
                        <a:t>1 on 1 sessions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/>
                        <a:t>8</a:t>
                      </a:r>
                      <a:r>
                        <a:rPr lang="en-ZA" dirty="0" smtClean="0"/>
                        <a:t> (SA Police</a:t>
                      </a:r>
                      <a:r>
                        <a:rPr lang="en-ZA" baseline="0" dirty="0" smtClean="0"/>
                        <a:t> Service</a:t>
                      </a:r>
                      <a:r>
                        <a:rPr lang="en-ZA" dirty="0" smtClean="0"/>
                        <a:t>, National Prosecuting Authority, Special Investigating</a:t>
                      </a:r>
                      <a:r>
                        <a:rPr lang="en-ZA" baseline="0" dirty="0" smtClean="0"/>
                        <a:t> Unit, </a:t>
                      </a:r>
                      <a:r>
                        <a:rPr lang="en-ZA" dirty="0" smtClean="0"/>
                        <a:t>Department of Science and Technology, Department of Public Works, DPSA and Office of the Chief Justice)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40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1538</TotalTime>
  <Words>873</Words>
  <Application>Microsoft Office PowerPoint</Application>
  <PresentationFormat>On-screen Show (4:3)</PresentationFormat>
  <Paragraphs>224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Photo Editor Photo</vt:lpstr>
      <vt:lpstr>Ethics Management in the Public Service</vt:lpstr>
      <vt:lpstr>Outline of Presentation</vt:lpstr>
      <vt:lpstr>Introductory remarks</vt:lpstr>
      <vt:lpstr>Ethics Management Gaps</vt:lpstr>
      <vt:lpstr>Ethics Management Gaps</vt:lpstr>
      <vt:lpstr>Proposed Amendments to the Public Service Regulations</vt:lpstr>
      <vt:lpstr>Proposed Amendments to the Public Service Regulations</vt:lpstr>
      <vt:lpstr>E-SUBMISSION OF FINANCIAL DISCLOSURE FORMS BY SMS MEMBERS – 30 April 2015 (excludes those that submitted manually) </vt:lpstr>
      <vt:lpstr>DPSA Implementation Support</vt:lpstr>
      <vt:lpstr>DPSA Implementation Support</vt:lpstr>
      <vt:lpstr>DPSA Implementation Support</vt:lpstr>
      <vt:lpstr>DPSA Implementation Support</vt:lpstr>
      <vt:lpstr>DPSA Implementation Support</vt:lpstr>
      <vt:lpstr>Implementation Support Structures</vt:lpstr>
      <vt:lpstr>Implementation Support Structures</vt:lpstr>
      <vt:lpstr>Ethics Survey</vt:lpstr>
      <vt:lpstr>Ethics Survey: Spheres of Government 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 Management within the Public Service: A Case for eDisclosure</dc:title>
  <dc:creator>itumelengm</dc:creator>
  <cp:lastModifiedBy>PUMZA</cp:lastModifiedBy>
  <cp:revision>177</cp:revision>
  <cp:lastPrinted>2015-10-20T20:50:50Z</cp:lastPrinted>
  <dcterms:created xsi:type="dcterms:W3CDTF">2012-09-20T07:52:02Z</dcterms:created>
  <dcterms:modified xsi:type="dcterms:W3CDTF">2015-10-22T10:55:24Z</dcterms:modified>
</cp:coreProperties>
</file>