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theme/themeOverride12.xml" ContentType="application/vnd.openxmlformats-officedocument.themeOverride+xml"/>
  <Default Extension="pdf" ContentType="application/pdf"/>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drawings/drawing2.xml" ContentType="application/vnd.openxmlformats-officedocument.drawingml.chartshapes+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charts/chart7.xml" ContentType="application/vnd.openxmlformats-officedocument.drawingml.chart+xml"/>
  <Override PartName="/ppt/theme/themeOverride17.xml" ContentType="application/vnd.openxmlformats-officedocument.themeOverride+xml"/>
  <Override PartName="/ppt/charts/chart20.xml" ContentType="application/vnd.openxmlformats-officedocument.drawingml.chart+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drawings/drawing7.xml" ContentType="application/vnd.openxmlformats-officedocument.drawingml.chartshape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theme/themeOverride13.xml" ContentType="application/vnd.openxmlformats-officedocument.themeOverride+xml"/>
  <Override PartName="/ppt/theme/themeOverride22.xml" ContentType="application/vnd.openxmlformats-officedocument.themeOverr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rawings/drawing3.xml" ContentType="application/vnd.openxmlformats-officedocument.drawingml.chartshapes+xml"/>
  <Override PartName="/ppt/theme/themeOverride8.xml" ContentType="application/vnd.openxmlformats-officedocument.themeOverride+xml"/>
  <Override PartName="/ppt/theme/themeOverride11.xml" ContentType="application/vnd.openxmlformats-officedocument.themeOverride+xml"/>
  <Override PartName="/ppt/theme/themeOverride20.xml" ContentType="application/vnd.openxmlformats-officedocument.themeOverr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drawings/drawing1.xml" ContentType="application/vnd.openxmlformats-officedocument.drawingml.chartshapes+xml"/>
  <Override PartName="/ppt/theme/themeOverride6.xml" ContentType="application/vnd.openxmlformats-officedocument.themeOverrid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theme/themeOverride4.xml" ContentType="application/vnd.openxmlformats-officedocument.themeOverride+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theme/themeOverride18.xml" ContentType="application/vnd.openxmlformats-officedocument.themeOverr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theme/themeOverride16.xml" ContentType="application/vnd.openxmlformats-officedocument.themeOverride+xml"/>
  <Override PartName="/ppt/drawings/drawing8.xml" ContentType="application/vnd.openxmlformats-officedocument.drawingml.chartshapes+xml"/>
  <Override PartName="/ppt/drawings/drawing12.xml" ContentType="application/vnd.openxmlformats-officedocument.drawingml.chartshapes+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ppt/charts/chart2.xml" ContentType="application/vnd.openxmlformats-officedocument.drawingml.chart+xml"/>
  <Override PartName="/ppt/theme/themeOverride9.xml" ContentType="application/vnd.openxmlformats-officedocument.themeOverride+xml"/>
  <Override PartName="/ppt/drawings/drawing6.xml" ContentType="application/vnd.openxmlformats-officedocument.drawingml.chartshapes+xml"/>
  <Override PartName="/ppt/theme/themeOverride14.xml" ContentType="application/vnd.openxmlformats-officedocument.themeOverride+xml"/>
  <Override PartName="/ppt/drawings/drawing10.xml" ContentType="application/vnd.openxmlformats-officedocument.drawingml.chartshapes+xml"/>
  <Override PartName="/ppt/theme/themeOverride23.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drawings/drawing4.xml" ContentType="application/vnd.openxmlformats-officedocument.drawingml.chartshapes+xml"/>
  <Override PartName="/ppt/theme/themeOverride21.xml" ContentType="application/vnd.openxmlformats-officedocument.themeOverr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charts/chart19.xml" ContentType="application/vnd.openxmlformats-officedocument.drawingml.chart+xml"/>
  <Override PartName="/ppt/slides/slide2.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Layouts/slideLayout22.xml" ContentType="application/vnd.openxmlformats-officedocument.presentationml.slideLayout+xml"/>
  <Override PartName="/ppt/charts/chart15.xml" ContentType="application/vnd.openxmlformats-officedocument.drawingml.chart+xml"/>
  <Override PartName="/ppt/slides/slide12.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theme/themeOverride19.xml" ContentType="application/vnd.openxmlformats-officedocument.themeOverride+xml"/>
  <Override PartName="/ppt/charts/chart22.xml" ContentType="application/vnd.openxmlformats-officedocument.drawingml.chart+xml"/>
  <Override PartName="/ppt/commentAuthors.xml" ContentType="application/vnd.openxmlformats-officedocument.presentationml.commentAuthors+xml"/>
  <Override PartName="/ppt/notesSlides/notesSlide9.xml" ContentType="application/vnd.openxmlformats-officedocument.presentationml.notesSlide+xml"/>
  <Override PartName="/ppt/drawings/drawing9.xml" ContentType="application/vnd.openxmlformats-officedocument.drawingml.chartshapes+xml"/>
  <Override PartName="/ppt/charts/chart5.xml" ContentType="application/vnd.openxmlformats-officedocument.drawingml.chart+xml"/>
  <Override PartName="/ppt/theme/themeOverride15.xml" ContentType="application/vnd.openxmlformats-officedocument.themeOverride+xml"/>
  <Override PartName="/ppt/drawings/drawing11.xml" ContentType="application/vnd.openxmlformats-officedocument.drawingml.chartshapes+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69" r:id="rId3"/>
    <p:sldMasterId id="2147483674" r:id="rId4"/>
    <p:sldMasterId id="2147483678" r:id="rId5"/>
  </p:sldMasterIdLst>
  <p:notesMasterIdLst>
    <p:notesMasterId r:id="rId21"/>
  </p:notesMasterIdLst>
  <p:handoutMasterIdLst>
    <p:handoutMasterId r:id="rId22"/>
  </p:handoutMasterIdLst>
  <p:sldIdLst>
    <p:sldId id="258" r:id="rId6"/>
    <p:sldId id="257" r:id="rId7"/>
    <p:sldId id="415" r:id="rId8"/>
    <p:sldId id="417" r:id="rId9"/>
    <p:sldId id="418" r:id="rId10"/>
    <p:sldId id="397" r:id="rId11"/>
    <p:sldId id="411" r:id="rId12"/>
    <p:sldId id="378" r:id="rId13"/>
    <p:sldId id="381" r:id="rId14"/>
    <p:sldId id="384" r:id="rId15"/>
    <p:sldId id="410" r:id="rId16"/>
    <p:sldId id="414" r:id="rId17"/>
    <p:sldId id="406" r:id="rId18"/>
    <p:sldId id="409" r:id="rId19"/>
    <p:sldId id="259"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icwele,Xolani" initials="Z" lastIdx="2" clrIdx="0"/>
  <p:cmAuthor id="1" name="Buthelezi,Promise" initials="B" lastIdx="0" clrIdx="1"/>
  <p:cmAuthor id="2" name="Muller,Alice (CE)" initials="M(" lastIdx="3" clrIdx="2"/>
  <p:cmAuthor id="3" name="Musisinyani,Thabelo" initials="M"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EBC18"/>
    <a:srgbClr val="A2C88D"/>
    <a:srgbClr val="003B79"/>
    <a:srgbClr val="A76127"/>
    <a:srgbClr val="00A9A4"/>
    <a:srgbClr val="3333FF"/>
    <a:srgbClr val="64ADCF"/>
    <a:srgbClr val="2C5D98"/>
    <a:srgbClr val="AC3E4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88" autoAdjust="0"/>
    <p:restoredTop sz="94316" autoAdjust="0"/>
  </p:normalViewPr>
  <p:slideViewPr>
    <p:cSldViewPr>
      <p:cViewPr>
        <p:scale>
          <a:sx n="70" d="100"/>
          <a:sy n="70" d="100"/>
        </p:scale>
        <p:origin x="-3072" y="-9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Office_Excel_Worksheet11.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Office_Excel_Worksheet12.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Office_Excel_Worksheet13.xlsx"/><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Office_Excel_Worksheet14.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Office_Excel_Worksheet15.xlsx"/><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Office_Excel_Worksheet16.xlsx"/><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Office_Excel_Worksheet17.xlsx"/><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Office_Excel_Worksheet18.xlsx"/><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Office_Excel_Worksheet19.xlsx"/><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Office_Excel_Worksheet20.xlsx"/><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3.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Office_Excel_Worksheet21.xlsx"/><Relationship Id="rId1" Type="http://schemas.openxmlformats.org/officeDocument/2006/relationships/themeOverride" Target="../theme/themeOverride19.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Office_Excel_Worksheet22.xlsx"/><Relationship Id="rId1" Type="http://schemas.openxmlformats.org/officeDocument/2006/relationships/themeOverride" Target="../theme/themeOverride20.xml"/></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Office_Excel_Worksheet23.xlsx"/><Relationship Id="rId1" Type="http://schemas.openxmlformats.org/officeDocument/2006/relationships/themeOverride" Target="../theme/themeOverride21.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Office_Excel_Worksheet24.xlsx"/><Relationship Id="rId1" Type="http://schemas.openxmlformats.org/officeDocument/2006/relationships/themeOverride" Target="../theme/themeOverride22.xm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Office_Excel_Worksheet25.xlsx"/><Relationship Id="rId1" Type="http://schemas.openxmlformats.org/officeDocument/2006/relationships/themeOverride" Target="../theme/themeOverride23.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5.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Worksheet7.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Office_Excel_Worksheet8.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Office_Excel_Worksheet9.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Office_Excel_Worksheet10.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26"/>
  <c:clrMapOvr bg1="lt1" tx1="dk1" bg2="lt2" tx2="dk2" accent1="accent1" accent2="accent2" accent3="accent3" accent4="accent4" accent5="accent5" accent6="accent6" hlink="hlink" folHlink="folHlink"/>
  <c:chart>
    <c:plotArea>
      <c:layout>
        <c:manualLayout>
          <c:layoutTarget val="inner"/>
          <c:xMode val="edge"/>
          <c:yMode val="edge"/>
          <c:x val="0.25489629717730189"/>
          <c:y val="6.1801416168170642E-2"/>
          <c:w val="0.74510370282269822"/>
          <c:h val="0.84032120328730942"/>
        </c:manualLayout>
      </c:layout>
      <c:barChart>
        <c:barDir val="bar"/>
        <c:grouping val="percentStacked"/>
        <c:ser>
          <c:idx val="2"/>
          <c:order val="0"/>
          <c:tx>
            <c:strRef>
              <c:f>Sheet1!$B$26</c:f>
              <c:strCache>
                <c:ptCount val="1"/>
                <c:pt idx="0">
                  <c:v>Green</c:v>
                </c:pt>
              </c:strCache>
            </c:strRef>
          </c:tx>
          <c:spPr>
            <a:solidFill>
              <a:srgbClr val="97E59E"/>
            </a:solidFill>
            <a:ln>
              <a:noFill/>
            </a:ln>
            <a:scene3d>
              <a:camera prst="orthographicFront"/>
              <a:lightRig rig="threePt" dir="t">
                <a:rot lat="0" lon="0" rev="1200000"/>
              </a:lightRig>
            </a:scene3d>
            <a:sp3d/>
          </c:spPr>
          <c:dLbls>
            <c:dLbl>
              <c:idx val="3"/>
              <c:layout/>
              <c:tx>
                <c:rich>
                  <a:bodyPr/>
                  <a:lstStyle/>
                  <a:p>
                    <a:r>
                      <a:rPr lang="en-US" sz="600" dirty="0" smtClean="0"/>
                      <a:t>GCIS</a:t>
                    </a:r>
                  </a:p>
                  <a:p>
                    <a:r>
                      <a:rPr lang="en-US" sz="600" dirty="0" smtClean="0"/>
                      <a:t>FPB</a:t>
                    </a:r>
                    <a:endParaRPr lang="en-US" sz="600" dirty="0"/>
                  </a:p>
                </c:rich>
              </c:tx>
              <c:showVal val="1"/>
              <c:extLst>
                <c:ext xmlns:c15="http://schemas.microsoft.com/office/drawing/2012/chart" uri="{CE6537A1-D6FC-4f65-9D91-7224C49458BB}">
                  <c15:layout/>
                </c:ext>
              </c:extLst>
            </c:dLbl>
            <c:dLbl>
              <c:idx val="4"/>
              <c:layout/>
              <c:tx>
                <c:rich>
                  <a:bodyPr/>
                  <a:lstStyle/>
                  <a:p>
                    <a:r>
                      <a:rPr lang="en-US" sz="600" dirty="0"/>
                      <a:t>4</a:t>
                    </a:r>
                  </a:p>
                </c:rich>
              </c:tx>
              <c:showVal val="1"/>
              <c:extLst>
                <c:ext xmlns:c15="http://schemas.microsoft.com/office/drawing/2012/chart" uri="{CE6537A1-D6FC-4f65-9D91-7224C49458BB}">
                  <c15:layout/>
                </c:ext>
              </c:extLst>
            </c:dLbl>
            <c:dLbl>
              <c:idx val="5"/>
              <c:tx>
                <c:rich>
                  <a:bodyPr/>
                  <a:lstStyle/>
                  <a:p>
                    <a:r>
                      <a:rPr lang="en-US" sz="600" dirty="0" smtClean="0"/>
                      <a:t>SALGA DTA</a:t>
                    </a:r>
                    <a:endParaRPr lang="en-US" dirty="0"/>
                  </a:p>
                </c:rich>
              </c:tx>
              <c:showVal val="1"/>
              <c:extLst>
                <c:ext xmlns:c15="http://schemas.microsoft.com/office/drawing/2012/chart" uri="{CE6537A1-D6FC-4f65-9D91-7224C49458BB}"/>
              </c:extLst>
            </c:dLbl>
            <c:spPr>
              <a:noFill/>
              <a:ln>
                <a:noFill/>
              </a:ln>
              <a:effectLst/>
            </c:spPr>
            <c:txPr>
              <a:bodyPr/>
              <a:lstStyle/>
              <a:p>
                <a:pPr>
                  <a:defRPr sz="600"/>
                </a:pPr>
                <a:endParaRPr lang="en-US"/>
              </a:p>
            </c:txPr>
            <c:showVal val="1"/>
            <c:extLst>
              <c:ext xmlns:c15="http://schemas.microsoft.com/office/drawing/2012/chart" uri="{CE6537A1-D6FC-4f65-9D91-7224C49458BB}">
                <c15:layout/>
                <c15:showLeaderLines val="0"/>
              </c:ext>
            </c:extLst>
          </c:dLbls>
          <c:cat>
            <c:strRef>
              <c:f>Sheet1!$A$27:$A$32</c:f>
              <c:strCache>
                <c:ptCount val="6"/>
                <c:pt idx="0">
                  <c:v>Portfolio committee</c:v>
                </c:pt>
                <c:pt idx="1">
                  <c:v>Audit committee</c:v>
                </c:pt>
                <c:pt idx="2">
                  <c:v>Internal audit</c:v>
                </c:pt>
                <c:pt idx="3">
                  <c:v>Executive authority</c:v>
                </c:pt>
                <c:pt idx="4">
                  <c:v>Accounting officer/ authority</c:v>
                </c:pt>
                <c:pt idx="5">
                  <c:v>Senior management</c:v>
                </c:pt>
              </c:strCache>
            </c:strRef>
          </c:cat>
          <c:val>
            <c:numRef>
              <c:f>Sheet1!$B$27:$B$32</c:f>
              <c:numCache>
                <c:formatCode>0</c:formatCode>
                <c:ptCount val="6"/>
                <c:pt idx="1">
                  <c:v>4</c:v>
                </c:pt>
                <c:pt idx="2">
                  <c:v>5</c:v>
                </c:pt>
                <c:pt idx="3">
                  <c:v>2</c:v>
                </c:pt>
                <c:pt idx="4">
                  <c:v>4</c:v>
                </c:pt>
              </c:numCache>
            </c:numRef>
          </c:val>
        </c:ser>
        <c:ser>
          <c:idx val="1"/>
          <c:order val="1"/>
          <c:tx>
            <c:strRef>
              <c:f>Sheet1!$C$26</c:f>
              <c:strCache>
                <c:ptCount val="1"/>
                <c:pt idx="0">
                  <c:v>Yellow</c:v>
                </c:pt>
              </c:strCache>
            </c:strRef>
          </c:tx>
          <c:spPr>
            <a:solidFill>
              <a:srgbClr val="FFE697"/>
            </a:solidFill>
            <a:scene3d>
              <a:camera prst="orthographicFront"/>
              <a:lightRig rig="threePt" dir="t">
                <a:rot lat="0" lon="0" rev="1200000"/>
              </a:lightRig>
            </a:scene3d>
            <a:sp3d/>
          </c:spPr>
          <c:dLbls>
            <c:dLbl>
              <c:idx val="1"/>
              <c:layout/>
              <c:tx>
                <c:rich>
                  <a:bodyPr/>
                  <a:lstStyle/>
                  <a:p>
                    <a:r>
                      <a:rPr lang="en-US" sz="600" dirty="0" smtClean="0"/>
                      <a:t>SABC</a:t>
                    </a:r>
                  </a:p>
                  <a:p>
                    <a:r>
                      <a:rPr lang="en-US" sz="600" dirty="0" smtClean="0"/>
                      <a:t>MDDA</a:t>
                    </a:r>
                    <a:endParaRPr lang="en-US" sz="600" dirty="0"/>
                  </a:p>
                </c:rich>
              </c:tx>
              <c:showVal val="1"/>
              <c:extLst>
                <c:ext xmlns:c15="http://schemas.microsoft.com/office/drawing/2012/chart" uri="{CE6537A1-D6FC-4f65-9D91-7224C49458BB}">
                  <c15:layout/>
                </c:ext>
              </c:extLst>
            </c:dLbl>
            <c:dLbl>
              <c:idx val="2"/>
              <c:layout/>
              <c:tx>
                <c:rich>
                  <a:bodyPr/>
                  <a:lstStyle/>
                  <a:p>
                    <a:r>
                      <a:rPr lang="en-US" sz="600" dirty="0" smtClean="0"/>
                      <a:t>BSA</a:t>
                    </a:r>
                    <a:endParaRPr lang="en-US" sz="600" dirty="0"/>
                  </a:p>
                </c:rich>
              </c:tx>
              <c:showVal val="1"/>
              <c:extLst>
                <c:ext xmlns:c15="http://schemas.microsoft.com/office/drawing/2012/chart" uri="{CE6537A1-D6FC-4f65-9D91-7224C49458BB}">
                  <c15:layout/>
                </c:ext>
              </c:extLst>
            </c:dLbl>
            <c:dLbl>
              <c:idx val="4"/>
              <c:layout/>
              <c:tx>
                <c:rich>
                  <a:bodyPr/>
                  <a:lstStyle/>
                  <a:p>
                    <a:r>
                      <a:rPr lang="en-US" sz="600" dirty="0" smtClean="0"/>
                      <a:t>BSA</a:t>
                    </a:r>
                    <a:endParaRPr lang="en-US" sz="600" dirty="0"/>
                  </a:p>
                </c:rich>
              </c:tx>
              <c:showVal val="1"/>
              <c:extLst>
                <c:ext xmlns:c15="http://schemas.microsoft.com/office/drawing/2012/chart" uri="{CE6537A1-D6FC-4f65-9D91-7224C49458BB}">
                  <c15:layout/>
                </c:ext>
              </c:extLst>
            </c:dLbl>
            <c:dLbl>
              <c:idx val="5"/>
              <c:layout>
                <c:manualLayout>
                  <c:x val="-2.1742705947563955E-2"/>
                  <c:y val="0"/>
                </c:manualLayout>
              </c:layout>
              <c:tx>
                <c:rich>
                  <a:bodyPr/>
                  <a:lstStyle/>
                  <a:p>
                    <a:r>
                      <a:rPr lang="en-US" sz="600" dirty="0" smtClean="0"/>
                      <a:t>5</a:t>
                    </a:r>
                    <a:endParaRPr lang="en-US" dirty="0"/>
                  </a:p>
                </c:rich>
              </c:tx>
              <c:dLblPos val="ctr"/>
              <c:showVal val="1"/>
              <c:extLst>
                <c:ext xmlns:c15="http://schemas.microsoft.com/office/drawing/2012/chart" uri="{CE6537A1-D6FC-4f65-9D91-7224C49458BB}">
                  <c15:layout/>
                </c:ext>
              </c:extLst>
            </c:dLbl>
            <c:spPr>
              <a:noFill/>
              <a:ln>
                <a:noFill/>
              </a:ln>
              <a:effectLst/>
            </c:spPr>
            <c:txPr>
              <a:bodyPr/>
              <a:lstStyle/>
              <a:p>
                <a:pPr>
                  <a:defRPr sz="600"/>
                </a:pPr>
                <a:endParaRPr lang="en-US"/>
              </a:p>
            </c:txPr>
            <c:showVal val="1"/>
            <c:extLst>
              <c:ext xmlns:c15="http://schemas.microsoft.com/office/drawing/2012/chart" uri="{CE6537A1-D6FC-4f65-9D91-7224C49458BB}">
                <c15:layout/>
                <c15:showLeaderLines val="0"/>
              </c:ext>
            </c:extLst>
          </c:dLbls>
          <c:cat>
            <c:strRef>
              <c:f>Sheet1!$A$27:$A$32</c:f>
              <c:strCache>
                <c:ptCount val="6"/>
                <c:pt idx="0">
                  <c:v>Portfolio committee</c:v>
                </c:pt>
                <c:pt idx="1">
                  <c:v>Audit committee</c:v>
                </c:pt>
                <c:pt idx="2">
                  <c:v>Internal audit</c:v>
                </c:pt>
                <c:pt idx="3">
                  <c:v>Executive authority</c:v>
                </c:pt>
                <c:pt idx="4">
                  <c:v>Accounting officer/ authority</c:v>
                </c:pt>
                <c:pt idx="5">
                  <c:v>Senior management</c:v>
                </c:pt>
              </c:strCache>
            </c:strRef>
          </c:cat>
          <c:val>
            <c:numRef>
              <c:f>Sheet1!$C$27:$C$32</c:f>
              <c:numCache>
                <c:formatCode>0</c:formatCode>
                <c:ptCount val="6"/>
                <c:pt idx="0">
                  <c:v>6</c:v>
                </c:pt>
                <c:pt idx="1">
                  <c:v>2</c:v>
                </c:pt>
                <c:pt idx="2">
                  <c:v>1</c:v>
                </c:pt>
                <c:pt idx="3">
                  <c:v>3</c:v>
                </c:pt>
                <c:pt idx="4">
                  <c:v>1</c:v>
                </c:pt>
                <c:pt idx="5">
                  <c:v>5</c:v>
                </c:pt>
              </c:numCache>
            </c:numRef>
          </c:val>
        </c:ser>
        <c:ser>
          <c:idx val="0"/>
          <c:order val="2"/>
          <c:tx>
            <c:strRef>
              <c:f>Sheet1!$D$26</c:f>
              <c:strCache>
                <c:ptCount val="1"/>
                <c:pt idx="0">
                  <c:v>Red</c:v>
                </c:pt>
              </c:strCache>
            </c:strRef>
          </c:tx>
          <c:spPr>
            <a:solidFill>
              <a:srgbClr val="F9A1A1"/>
            </a:solidFill>
            <a:scene3d>
              <a:camera prst="orthographicFront"/>
              <a:lightRig rig="threePt" dir="t">
                <a:rot lat="0" lon="0" rev="1200000"/>
              </a:lightRig>
            </a:scene3d>
            <a:sp3d/>
          </c:spPr>
          <c:dLbls>
            <c:dLbl>
              <c:idx val="0"/>
              <c:delete val="1"/>
              <c:extLst>
                <c:ext xmlns:c15="http://schemas.microsoft.com/office/drawing/2012/chart" uri="{CE6537A1-D6FC-4f65-9D91-7224C49458BB}"/>
              </c:extLst>
            </c:dLbl>
            <c:dLbl>
              <c:idx val="2"/>
              <c:layout>
                <c:manualLayout>
                  <c:x val="-8.4859920993409031E-3"/>
                  <c:y val="0"/>
                </c:manualLayout>
              </c:layout>
              <c:tx>
                <c:rich>
                  <a:bodyPr/>
                  <a:lstStyle/>
                  <a:p>
                    <a:r>
                      <a:rPr lang="en-US" smtClean="0"/>
                      <a:t>MSA</a:t>
                    </a:r>
                    <a:endParaRPr lang="en-US"/>
                  </a:p>
                </c:rich>
              </c:tx>
              <c:showVal val="1"/>
              <c:extLst>
                <c:ext xmlns:c15="http://schemas.microsoft.com/office/drawing/2012/chart" uri="{CE6537A1-D6FC-4f65-9D91-7224C49458BB}"/>
              </c:extLst>
            </c:dLbl>
            <c:dLbl>
              <c:idx val="3"/>
              <c:layout/>
              <c:tx>
                <c:rich>
                  <a:bodyPr/>
                  <a:lstStyle/>
                  <a:p>
                    <a:pPr>
                      <a:defRPr sz="600"/>
                    </a:pPr>
                    <a:r>
                      <a:rPr lang="en-US" sz="600" dirty="0" smtClean="0"/>
                      <a:t>    MDDA</a:t>
                    </a:r>
                    <a:endParaRPr lang="en-US" sz="600" dirty="0"/>
                  </a:p>
                </c:rich>
              </c:tx>
              <c:spPr/>
              <c:showVal val="1"/>
              <c:extLst>
                <c:ext xmlns:c15="http://schemas.microsoft.com/office/drawing/2012/chart" uri="{CE6537A1-D6FC-4f65-9D91-7224C49458BB}">
                  <c15:layout/>
                </c:ext>
              </c:extLst>
            </c:dLbl>
            <c:dLbl>
              <c:idx val="4"/>
              <c:layout/>
              <c:tx>
                <c:rich>
                  <a:bodyPr/>
                  <a:lstStyle/>
                  <a:p>
                    <a:pPr>
                      <a:defRPr sz="600"/>
                    </a:pPr>
                    <a:r>
                      <a:rPr lang="en-US" sz="600" dirty="0" smtClean="0"/>
                      <a:t>SABC</a:t>
                    </a:r>
                    <a:endParaRPr lang="en-US" sz="600" dirty="0"/>
                  </a:p>
                </c:rich>
              </c:tx>
              <c:spPr/>
              <c:showVal val="1"/>
              <c:extLst>
                <c:ext xmlns:c15="http://schemas.microsoft.com/office/drawing/2012/chart" uri="{CE6537A1-D6FC-4f65-9D91-7224C49458BB}">
                  <c15:layout/>
                </c:ext>
              </c:extLst>
            </c:dLbl>
            <c:dLbl>
              <c:idx val="5"/>
              <c:delete val="1"/>
              <c:extLst>
                <c:ext xmlns:c15="http://schemas.microsoft.com/office/drawing/2012/chart" uri="{CE6537A1-D6FC-4f65-9D91-7224C49458BB}"/>
              </c:extLst>
            </c:dLbl>
            <c:spPr>
              <a:noFill/>
              <a:ln>
                <a:noFill/>
              </a:ln>
              <a:effectLst/>
            </c:spPr>
            <c:showVal val="1"/>
            <c:extLst>
              <c:ext xmlns:c15="http://schemas.microsoft.com/office/drawing/2012/chart" uri="{CE6537A1-D6FC-4f65-9D91-7224C49458BB}">
                <c15:showLeaderLines val="0"/>
              </c:ext>
            </c:extLst>
          </c:dLbls>
          <c:cat>
            <c:strRef>
              <c:f>Sheet1!$A$27:$A$32</c:f>
              <c:strCache>
                <c:ptCount val="6"/>
                <c:pt idx="0">
                  <c:v>Portfolio committee</c:v>
                </c:pt>
                <c:pt idx="1">
                  <c:v>Audit committee</c:v>
                </c:pt>
                <c:pt idx="2">
                  <c:v>Internal audit</c:v>
                </c:pt>
                <c:pt idx="3">
                  <c:v>Executive authority</c:v>
                </c:pt>
                <c:pt idx="4">
                  <c:v>Accounting officer/ authority</c:v>
                </c:pt>
                <c:pt idx="5">
                  <c:v>Senior management</c:v>
                </c:pt>
              </c:strCache>
            </c:strRef>
          </c:cat>
          <c:val>
            <c:numRef>
              <c:f>Sheet1!$D$27:$D$32</c:f>
              <c:numCache>
                <c:formatCode>General</c:formatCode>
                <c:ptCount val="6"/>
                <c:pt idx="3" formatCode="0">
                  <c:v>1</c:v>
                </c:pt>
                <c:pt idx="4" formatCode="0">
                  <c:v>1</c:v>
                </c:pt>
              </c:numCache>
            </c:numRef>
          </c:val>
        </c:ser>
        <c:ser>
          <c:idx val="3"/>
          <c:order val="3"/>
          <c:tx>
            <c:strRef>
              <c:f>Sheet1!$E$26</c:f>
              <c:strCache>
                <c:ptCount val="1"/>
                <c:pt idx="0">
                  <c:v>Brown</c:v>
                </c:pt>
              </c:strCache>
            </c:strRef>
          </c:tx>
          <c:spPr>
            <a:solidFill>
              <a:srgbClr val="CAA488"/>
            </a:solidFill>
            <a:scene3d>
              <a:camera prst="orthographicFront"/>
              <a:lightRig rig="threePt" dir="t">
                <a:rot lat="0" lon="0" rev="1200000"/>
              </a:lightRig>
            </a:scene3d>
            <a:sp3d/>
          </c:spPr>
          <c:dLbls>
            <c:dLbl>
              <c:idx val="5"/>
              <c:layout/>
              <c:tx>
                <c:rich>
                  <a:bodyPr/>
                  <a:lstStyle/>
                  <a:p>
                    <a:pPr>
                      <a:defRPr sz="600" b="1"/>
                    </a:pPr>
                    <a:r>
                      <a:rPr lang="en-US" sz="600" dirty="0" smtClean="0"/>
                      <a:t>   MDDA</a:t>
                    </a:r>
                    <a:endParaRPr lang="en-US" sz="600" dirty="0"/>
                  </a:p>
                </c:rich>
              </c:tx>
              <c:spPr/>
              <c:showVal val="1"/>
              <c:extLst>
                <c:ext xmlns:c15="http://schemas.microsoft.com/office/drawing/2012/chart" uri="{CE6537A1-D6FC-4f65-9D91-7224C49458BB}">
                  <c15:layout/>
                </c:ext>
              </c:extLst>
            </c:dLbl>
            <c:spPr>
              <a:noFill/>
              <a:ln>
                <a:noFill/>
              </a:ln>
              <a:effectLst/>
            </c:spPr>
            <c:txPr>
              <a:bodyPr/>
              <a:lstStyle/>
              <a:p>
                <a:pPr>
                  <a:defRPr b="1"/>
                </a:pPr>
                <a:endParaRPr lang="en-US"/>
              </a:p>
            </c:txPr>
            <c:showVal val="1"/>
            <c:extLst>
              <c:ext xmlns:c15="http://schemas.microsoft.com/office/drawing/2012/chart" uri="{CE6537A1-D6FC-4f65-9D91-7224C49458BB}">
                <c15:showLeaderLines val="0"/>
              </c:ext>
            </c:extLst>
          </c:dLbls>
          <c:cat>
            <c:strRef>
              <c:f>Sheet1!$A$27:$A$32</c:f>
              <c:strCache>
                <c:ptCount val="6"/>
                <c:pt idx="0">
                  <c:v>Portfolio committee</c:v>
                </c:pt>
                <c:pt idx="1">
                  <c:v>Audit committee</c:v>
                </c:pt>
                <c:pt idx="2">
                  <c:v>Internal audit</c:v>
                </c:pt>
                <c:pt idx="3">
                  <c:v>Executive authority</c:v>
                </c:pt>
                <c:pt idx="4">
                  <c:v>Accounting officer/ authority</c:v>
                </c:pt>
                <c:pt idx="5">
                  <c:v>Senior management</c:v>
                </c:pt>
              </c:strCache>
            </c:strRef>
          </c:cat>
          <c:val>
            <c:numRef>
              <c:f>Sheet1!$E$27:$E$32</c:f>
              <c:numCache>
                <c:formatCode>General</c:formatCode>
                <c:ptCount val="6"/>
                <c:pt idx="5" formatCode="0">
                  <c:v>1</c:v>
                </c:pt>
              </c:numCache>
            </c:numRef>
          </c:val>
        </c:ser>
        <c:ser>
          <c:idx val="4"/>
          <c:order val="4"/>
          <c:tx>
            <c:strRef>
              <c:f>Sheet1!$F$26</c:f>
              <c:strCache>
                <c:ptCount val="1"/>
                <c:pt idx="0">
                  <c:v>Purple</c:v>
                </c:pt>
              </c:strCache>
            </c:strRef>
          </c:tx>
          <c:spPr>
            <a:solidFill>
              <a:srgbClr val="BE97E1"/>
            </a:solidFill>
            <a:ln>
              <a:noFill/>
            </a:ln>
            <a:scene3d>
              <a:camera prst="orthographicFront"/>
              <a:lightRig rig="threePt" dir="t">
                <a:rot lat="0" lon="0" rev="1200000"/>
              </a:lightRig>
            </a:scene3d>
            <a:sp3d/>
          </c:spPr>
          <c:dLbls>
            <c:spPr>
              <a:noFill/>
              <a:ln>
                <a:noFill/>
              </a:ln>
              <a:effectLst/>
            </c:spPr>
            <c:txPr>
              <a:bodyPr/>
              <a:lstStyle/>
              <a:p>
                <a:pPr>
                  <a:defRPr b="1"/>
                </a:pPr>
                <a:endParaRPr lang="en-US"/>
              </a:p>
            </c:txPr>
            <c:showVal val="1"/>
            <c:extLst>
              <c:ext xmlns:c15="http://schemas.microsoft.com/office/drawing/2012/chart" uri="{CE6537A1-D6FC-4f65-9D91-7224C49458BB}">
                <c15:showLeaderLines val="0"/>
              </c:ext>
            </c:extLst>
          </c:dLbls>
          <c:cat>
            <c:strRef>
              <c:f>Sheet1!$A$27:$A$32</c:f>
              <c:strCache>
                <c:ptCount val="6"/>
                <c:pt idx="0">
                  <c:v>Portfolio committee</c:v>
                </c:pt>
                <c:pt idx="1">
                  <c:v>Audit committee</c:v>
                </c:pt>
                <c:pt idx="2">
                  <c:v>Internal audit</c:v>
                </c:pt>
                <c:pt idx="3">
                  <c:v>Executive authority</c:v>
                </c:pt>
                <c:pt idx="4">
                  <c:v>Accounting officer/ authority</c:v>
                </c:pt>
                <c:pt idx="5">
                  <c:v>Senior management</c:v>
                </c:pt>
              </c:strCache>
            </c:strRef>
          </c:cat>
          <c:val>
            <c:numRef>
              <c:f>Sheet1!$F$27:$F$32</c:f>
              <c:numCache>
                <c:formatCode>General</c:formatCode>
                <c:ptCount val="6"/>
              </c:numCache>
            </c:numRef>
          </c:val>
        </c:ser>
        <c:dLbls/>
        <c:gapWidth val="60"/>
        <c:overlap val="100"/>
        <c:axId val="88484864"/>
        <c:axId val="88449792"/>
      </c:barChart>
      <c:catAx>
        <c:axId val="88484864"/>
        <c:scaling>
          <c:orientation val="minMax"/>
        </c:scaling>
        <c:delete val="1"/>
        <c:axPos val="l"/>
        <c:numFmt formatCode="General" sourceLinked="1"/>
        <c:majorTickMark val="none"/>
        <c:tickLblPos val="none"/>
        <c:crossAx val="88449792"/>
        <c:crosses val="autoZero"/>
        <c:auto val="1"/>
        <c:lblAlgn val="ctr"/>
        <c:lblOffset val="100"/>
      </c:catAx>
      <c:valAx>
        <c:axId val="88449792"/>
        <c:scaling>
          <c:orientation val="minMax"/>
        </c:scaling>
        <c:delete val="1"/>
        <c:axPos val="b"/>
        <c:numFmt formatCode="0%" sourceLinked="1"/>
        <c:majorTickMark val="none"/>
        <c:tickLblPos val="none"/>
        <c:crossAx val="88484864"/>
        <c:crosses val="autoZero"/>
        <c:crossBetween val="between"/>
      </c:valAx>
      <c:spPr>
        <a:noFill/>
        <a:ln>
          <a:noFill/>
        </a:ln>
      </c:spPr>
    </c:plotArea>
    <c:plotVisOnly val="1"/>
    <c:dispBlanksAs val="gap"/>
  </c:chart>
  <c:spPr>
    <a:noFill/>
    <a:ln>
      <a:noFill/>
    </a:ln>
  </c:spPr>
  <c:txPr>
    <a:bodyPr/>
    <a:lstStyle/>
    <a:p>
      <a:pPr>
        <a:defRPr sz="800" b="1">
          <a:solidFill>
            <a:sysClr val="windowText" lastClr="000000"/>
          </a:solidFill>
          <a:latin typeface="Arial Narrow" pitchFamily="34" charset="0"/>
          <a:cs typeface="Arial" pitchFamily="34" charset="0"/>
        </a:defRPr>
      </a:pPr>
      <a:endParaRPr lang="en-US"/>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en-ZA"/>
  <c:style val="18"/>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HR management
(2013-14)</c:v>
                </c:pt>
              </c:strCache>
            </c:strRef>
          </c:tx>
          <c:spPr>
            <a:solidFill>
              <a:srgbClr val="29B100"/>
            </a:solidFill>
          </c:spPr>
          <c:dPt>
            <c:idx val="0"/>
            <c:spPr>
              <a:solidFill>
                <a:srgbClr val="FFE697"/>
              </a:solidFill>
            </c:spPr>
          </c:dPt>
          <c:dPt>
            <c:idx val="1"/>
            <c:spPr>
              <a:solidFill>
                <a:srgbClr val="F9A1A1"/>
              </a:solidFill>
            </c:spPr>
          </c:dPt>
          <c:dPt>
            <c:idx val="2"/>
            <c:spPr>
              <a:solidFill>
                <a:srgbClr val="97E59E"/>
              </a:solidFill>
            </c:spPr>
          </c:dPt>
          <c:dLbls>
            <c:dLbl>
              <c:idx val="0"/>
              <c:layout/>
              <c:tx>
                <c:rich>
                  <a:bodyPr/>
                  <a:lstStyle/>
                  <a:p>
                    <a:r>
                      <a:rPr lang="en-US" smtClean="0"/>
                      <a:t>4</a:t>
                    </a:r>
                    <a:endParaRPr lang="en-US"/>
                  </a:p>
                </c:rich>
              </c:tx>
              <c:showPercent val="1"/>
              <c:extLst>
                <c:ext xmlns:c15="http://schemas.microsoft.com/office/drawing/2012/chart" uri="{CE6537A1-D6FC-4f65-9D91-7224C49458BB}">
                  <c15:layout/>
                </c:ext>
              </c:extLst>
            </c:dLbl>
            <c:dLbl>
              <c:idx val="1"/>
              <c:layout/>
              <c:tx>
                <c:rich>
                  <a:bodyPr/>
                  <a:lstStyle/>
                  <a:p>
                    <a:r>
                      <a:rPr lang="en-US" sz="400" dirty="0" smtClean="0"/>
                      <a:t>MDDA</a:t>
                    </a:r>
                    <a:endParaRPr lang="en-US" sz="500" dirty="0"/>
                  </a:p>
                </c:rich>
              </c:tx>
              <c:showPercent val="1"/>
              <c:extLst>
                <c:ext xmlns:c15="http://schemas.microsoft.com/office/drawing/2012/chart" uri="{CE6537A1-D6FC-4f65-9D91-7224C49458BB}">
                  <c15:layout/>
                </c:ext>
              </c:extLst>
            </c:dLbl>
            <c:dLbl>
              <c:idx val="2"/>
              <c:layout/>
              <c:tx>
                <c:rich>
                  <a:bodyPr/>
                  <a:lstStyle/>
                  <a:p>
                    <a:r>
                      <a:rPr lang="en-US" sz="400" dirty="0" smtClean="0"/>
                      <a:t>GCIS</a:t>
                    </a:r>
                    <a:endParaRPr lang="en-US" sz="600" dirty="0"/>
                  </a:p>
                </c:rich>
              </c:tx>
              <c:showPercent val="1"/>
              <c:extLst>
                <c:ext xmlns:c15="http://schemas.microsoft.com/office/drawing/2012/chart" uri="{CE6537A1-D6FC-4f65-9D91-7224C49458BB}">
                  <c15:layout/>
                </c:ext>
              </c:extLst>
            </c:dLbl>
            <c:spPr>
              <a:noFill/>
              <a:ln>
                <a:noFill/>
              </a:ln>
              <a:effectLst/>
            </c:spPr>
            <c:txPr>
              <a:bodyPr/>
              <a:lstStyle/>
              <a:p>
                <a:pPr>
                  <a:defRPr sz="400" b="1">
                    <a:solidFill>
                      <a:schemeClr val="tx1"/>
                    </a:solidFill>
                    <a:latin typeface="Arial Narrow" pitchFamily="34" charset="0"/>
                  </a:defRPr>
                </a:pPr>
                <a:endParaRPr lang="en-US"/>
              </a:p>
            </c:txPr>
            <c:showPercent val="1"/>
            <c:showLeaderLines val="1"/>
            <c:extLst>
              <c:ext xmlns:c15="http://schemas.microsoft.com/office/drawing/2012/chart" uri="{CE6537A1-D6FC-4f65-9D91-7224C49458BB}"/>
            </c:extLst>
          </c:dLbls>
          <c:cat>
            <c:strRef>
              <c:f>Sheet1!$A$2:$A$4</c:f>
              <c:strCache>
                <c:ptCount val="3"/>
                <c:pt idx="0">
                  <c:v>Key controls: Concerning (orange)</c:v>
                </c:pt>
                <c:pt idx="1">
                  <c:v>Key controls: Intervention required (red)</c:v>
                </c:pt>
                <c:pt idx="2">
                  <c:v>Key controls: Good (green)</c:v>
                </c:pt>
              </c:strCache>
            </c:strRef>
          </c:cat>
          <c:val>
            <c:numRef>
              <c:f>Sheet1!$B$2:$B$4</c:f>
              <c:numCache>
                <c:formatCode>0%</c:formatCode>
                <c:ptCount val="3"/>
                <c:pt idx="0">
                  <c:v>0.67000000000000015</c:v>
                </c:pt>
                <c:pt idx="1">
                  <c:v>0.17</c:v>
                </c:pt>
                <c:pt idx="2">
                  <c:v>0.17</c:v>
                </c:pt>
              </c:numCache>
            </c:numRef>
          </c:val>
        </c:ser>
        <c:dLbls/>
        <c:firstSliceAng val="70"/>
        <c:holeSize val="40"/>
      </c:doughnutChart>
    </c:plotArea>
    <c:plotVisOnly val="1"/>
    <c:dispBlanksAs val="zero"/>
  </c:chart>
  <c:spPr>
    <a:ln>
      <a:noFill/>
    </a:ln>
  </c:spPr>
  <c:txPr>
    <a:bodyPr/>
    <a:lstStyle/>
    <a:p>
      <a:pPr>
        <a:defRPr sz="1800"/>
      </a:pPr>
      <a:endParaRPr lang="en-US"/>
    </a:p>
  </c:txPr>
  <c:externalData r:id="rId2"/>
  <c:userShapes r:id="rId3"/>
</c:chartSpace>
</file>

<file path=ppt/charts/chart11.xml><?xml version="1.0" encoding="utf-8"?>
<c:chartSpace xmlns:c="http://schemas.openxmlformats.org/drawingml/2006/chart" xmlns:a="http://schemas.openxmlformats.org/drawingml/2006/main" xmlns:r="http://schemas.openxmlformats.org/officeDocument/2006/relationships">
  <c:lang val="en-ZA"/>
  <c:style val="18"/>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IT 
(2013-14)</c:v>
                </c:pt>
              </c:strCache>
            </c:strRef>
          </c:tx>
          <c:spPr>
            <a:solidFill>
              <a:srgbClr val="29B100"/>
            </a:solidFill>
          </c:spPr>
          <c:dPt>
            <c:idx val="0"/>
            <c:spPr>
              <a:solidFill>
                <a:srgbClr val="FFE697"/>
              </a:solidFill>
            </c:spPr>
          </c:dPt>
          <c:dPt>
            <c:idx val="1"/>
            <c:spPr>
              <a:solidFill>
                <a:srgbClr val="F9A1A1"/>
              </a:solidFill>
            </c:spPr>
          </c:dPt>
          <c:dPt>
            <c:idx val="2"/>
            <c:spPr>
              <a:solidFill>
                <a:srgbClr val="97E59E"/>
              </a:solidFill>
            </c:spPr>
          </c:dPt>
          <c:dLbls>
            <c:dLbl>
              <c:idx val="0"/>
              <c:layout/>
              <c:tx>
                <c:rich>
                  <a:bodyPr/>
                  <a:lstStyle/>
                  <a:p>
                    <a:r>
                      <a:rPr lang="en-US" sz="400" dirty="0" smtClean="0"/>
                      <a:t>6</a:t>
                    </a:r>
                    <a:endParaRPr lang="en-US" sz="600" dirty="0"/>
                  </a:p>
                </c:rich>
              </c:tx>
              <c:showVal val="1"/>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a:lstStyle/>
              <a:p>
                <a:pPr>
                  <a:defRPr sz="400" b="1">
                    <a:solidFill>
                      <a:schemeClr val="tx1"/>
                    </a:solidFill>
                    <a:latin typeface="Arial Narrow" pitchFamily="34" charset="0"/>
                  </a:defRPr>
                </a:pPr>
                <a:endParaRPr lang="en-US"/>
              </a:p>
            </c:txPr>
            <c:showVal val="1"/>
            <c:showLeaderLines val="1"/>
            <c:extLst>
              <c:ext xmlns:c15="http://schemas.microsoft.com/office/drawing/2012/chart" uri="{CE6537A1-D6FC-4f65-9D91-7224C49458BB}"/>
            </c:extLst>
          </c:dLbls>
          <c:cat>
            <c:strRef>
              <c:f>Sheet1!$A$2:$A$4</c:f>
              <c:strCache>
                <c:ptCount val="3"/>
                <c:pt idx="0">
                  <c:v>Key controls: Concerning (orange)</c:v>
                </c:pt>
                <c:pt idx="1">
                  <c:v>Key controls: Intervention required (red)</c:v>
                </c:pt>
                <c:pt idx="2">
                  <c:v>Key controls: Good (green)</c:v>
                </c:pt>
              </c:strCache>
            </c:strRef>
          </c:cat>
          <c:val>
            <c:numRef>
              <c:f>Sheet1!$B$2:$B$4</c:f>
              <c:numCache>
                <c:formatCode>0%</c:formatCode>
                <c:ptCount val="3"/>
                <c:pt idx="0">
                  <c:v>1</c:v>
                </c:pt>
                <c:pt idx="1">
                  <c:v>0</c:v>
                </c:pt>
                <c:pt idx="2">
                  <c:v>0</c:v>
                </c:pt>
              </c:numCache>
            </c:numRef>
          </c:val>
        </c:ser>
        <c:dLbls/>
        <c:firstSliceAng val="70"/>
        <c:holeSize val="40"/>
      </c:doughnutChart>
    </c:plotArea>
    <c:plotVisOnly val="1"/>
    <c:dispBlanksAs val="zero"/>
  </c:chart>
  <c:spPr>
    <a:ln>
      <a:noFill/>
    </a:ln>
  </c:spPr>
  <c:txPr>
    <a:bodyPr/>
    <a:lstStyle/>
    <a:p>
      <a:pPr>
        <a:defRPr sz="1800"/>
      </a:pPr>
      <a:endParaRPr lang="en-US"/>
    </a:p>
  </c:txPr>
  <c:externalData r:id="rId2"/>
  <c:userShapes r:id="rId3"/>
</c:chartSpace>
</file>

<file path=ppt/charts/chart12.xml><?xml version="1.0" encoding="utf-8"?>
<c:chartSpace xmlns:c="http://schemas.openxmlformats.org/drawingml/2006/chart" xmlns:a="http://schemas.openxmlformats.org/drawingml/2006/main" xmlns:r="http://schemas.openxmlformats.org/officeDocument/2006/relationships">
  <c:lang val="en-ZA"/>
  <c:style val="18"/>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Outcome if not corrected</c:v>
                </c:pt>
              </c:strCache>
            </c:strRef>
          </c:tx>
          <c:spPr>
            <a:solidFill>
              <a:srgbClr val="65D970"/>
            </a:solidFill>
          </c:spPr>
          <c:dPt>
            <c:idx val="0"/>
            <c:spPr>
              <a:solidFill>
                <a:srgbClr val="E46C0A"/>
              </a:solidFill>
            </c:spPr>
          </c:dPt>
          <c:dPt>
            <c:idx val="1"/>
            <c:spPr>
              <a:solidFill>
                <a:srgbClr val="FBCBA3"/>
              </a:solidFill>
            </c:spPr>
          </c:dPt>
          <c:dLbls>
            <c:dLbl>
              <c:idx val="0"/>
              <c:layout/>
              <c:tx>
                <c:rich>
                  <a:bodyPr/>
                  <a:lstStyle/>
                  <a:p>
                    <a:pPr>
                      <a:defRPr sz="1050"/>
                    </a:pPr>
                    <a:r>
                      <a:rPr lang="en-US" sz="1050" dirty="0" smtClean="0"/>
                      <a:t>SABC</a:t>
                    </a:r>
                    <a:endParaRPr lang="en-US" sz="1050" dirty="0"/>
                  </a:p>
                </c:rich>
              </c:tx>
              <c:spPr/>
              <c:showVal val="1"/>
              <c:extLst>
                <c:ext xmlns:c15="http://schemas.microsoft.com/office/drawing/2012/chart" uri="{CE6537A1-D6FC-4f65-9D91-7224C49458BB}">
                  <c15:layout/>
                </c:ext>
              </c:extLst>
            </c:dLbl>
            <c:dLbl>
              <c:idx val="1"/>
              <c:layout/>
              <c:tx>
                <c:rich>
                  <a:bodyPr/>
                  <a:lstStyle/>
                  <a:p>
                    <a:pPr>
                      <a:defRPr sz="1050"/>
                    </a:pPr>
                    <a:r>
                      <a:rPr lang="en-US" sz="1050" smtClean="0"/>
                      <a:t>5</a:t>
                    </a:r>
                    <a:endParaRPr lang="en-US" sz="1050" dirty="0"/>
                  </a:p>
                </c:rich>
              </c:tx>
              <c:spPr/>
              <c:showVal val="1"/>
              <c:extLst>
                <c:ext xmlns:c15="http://schemas.microsoft.com/office/drawing/2012/chart" uri="{CE6537A1-D6FC-4f65-9D91-7224C49458BB}">
                  <c15:layout/>
                </c:ext>
              </c:extLst>
            </c:dLbl>
            <c:spPr>
              <a:noFill/>
              <a:ln>
                <a:noFill/>
              </a:ln>
              <a:effectLst/>
            </c:spPr>
            <c:showVal val="1"/>
            <c:showLeaderLines val="1"/>
            <c:extLst>
              <c:ext xmlns:c15="http://schemas.microsoft.com/office/drawing/2012/chart" uri="{CE6537A1-D6FC-4f65-9D91-7224C49458BB}"/>
            </c:extLst>
          </c:dLbls>
          <c:cat>
            <c:strRef>
              <c:f>Sheet1!$A$2:$A$3</c:f>
              <c:strCache>
                <c:ptCount val="2"/>
                <c:pt idx="0">
                  <c:v>Financially qualified (darl orange)</c:v>
                </c:pt>
                <c:pt idx="1">
                  <c:v>Financially unqualified (light orange)</c:v>
                </c:pt>
              </c:strCache>
            </c:strRef>
          </c:cat>
          <c:val>
            <c:numRef>
              <c:f>Sheet1!$B$2:$B$3</c:f>
              <c:numCache>
                <c:formatCode>0%</c:formatCode>
                <c:ptCount val="2"/>
                <c:pt idx="0">
                  <c:v>0.17</c:v>
                </c:pt>
                <c:pt idx="1">
                  <c:v>0.83000000000000007</c:v>
                </c:pt>
              </c:numCache>
            </c:numRef>
          </c:val>
        </c:ser>
        <c:dLbls>
          <c:showVal val="1"/>
        </c:dLbls>
        <c:firstSliceAng val="200"/>
        <c:holeSize val="40"/>
      </c:doughnutChart>
    </c:plotArea>
    <c:plotVisOnly val="1"/>
    <c:dispBlanksAs val="zero"/>
  </c:chart>
  <c:txPr>
    <a:bodyPr/>
    <a:lstStyle/>
    <a:p>
      <a:pPr>
        <a:defRPr sz="1600" b="1">
          <a:latin typeface="Arial Narrow" panose="020B0606020202030204" pitchFamily="34" charset="0"/>
        </a:defRPr>
      </a:pPr>
      <a:endParaRPr lang="en-US"/>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en-ZA"/>
  <c:style val="18"/>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Outcome if not corrected</c:v>
                </c:pt>
              </c:strCache>
            </c:strRef>
          </c:tx>
          <c:spPr>
            <a:solidFill>
              <a:srgbClr val="65D970"/>
            </a:solidFill>
          </c:spPr>
          <c:dPt>
            <c:idx val="0"/>
            <c:spPr>
              <a:solidFill>
                <a:srgbClr val="E46C0A"/>
              </a:solidFill>
            </c:spPr>
          </c:dPt>
          <c:dPt>
            <c:idx val="1"/>
            <c:spPr>
              <a:solidFill>
                <a:srgbClr val="FBCBA3"/>
              </a:solidFill>
            </c:spPr>
          </c:dPt>
          <c:dLbls>
            <c:dLbl>
              <c:idx val="0"/>
              <c:layout/>
              <c:tx>
                <c:rich>
                  <a:bodyPr/>
                  <a:lstStyle/>
                  <a:p>
                    <a:pPr>
                      <a:defRPr sz="1050"/>
                    </a:pPr>
                    <a:r>
                      <a:rPr lang="en-US" sz="1050" dirty="0" smtClean="0"/>
                      <a:t>SABC</a:t>
                    </a:r>
                  </a:p>
                  <a:p>
                    <a:pPr>
                      <a:defRPr sz="1050"/>
                    </a:pPr>
                    <a:r>
                      <a:rPr lang="en-US" sz="1050" dirty="0" smtClean="0"/>
                      <a:t>MDDA</a:t>
                    </a:r>
                  </a:p>
                  <a:p>
                    <a:pPr>
                      <a:defRPr sz="1050"/>
                    </a:pPr>
                    <a:r>
                      <a:rPr lang="en-US" sz="1050" dirty="0" smtClean="0"/>
                      <a:t>FPB</a:t>
                    </a:r>
                    <a:endParaRPr lang="en-US" sz="1050" dirty="0"/>
                  </a:p>
                </c:rich>
              </c:tx>
              <c:spPr/>
              <c:showVal val="1"/>
              <c:extLst>
                <c:ext xmlns:c15="http://schemas.microsoft.com/office/drawing/2012/chart" uri="{CE6537A1-D6FC-4f65-9D91-7224C49458BB}">
                  <c15:layout/>
                </c:ext>
              </c:extLst>
            </c:dLbl>
            <c:dLbl>
              <c:idx val="1"/>
              <c:layout/>
              <c:tx>
                <c:rich>
                  <a:bodyPr/>
                  <a:lstStyle/>
                  <a:p>
                    <a:pPr>
                      <a:defRPr sz="1050"/>
                    </a:pPr>
                    <a:r>
                      <a:rPr lang="en-US" sz="1050" dirty="0" smtClean="0"/>
                      <a:t>BSA</a:t>
                    </a:r>
                  </a:p>
                  <a:p>
                    <a:pPr>
                      <a:defRPr sz="1050"/>
                    </a:pPr>
                    <a:r>
                      <a:rPr lang="en-US" sz="1050" dirty="0" smtClean="0"/>
                      <a:t>GCIS</a:t>
                    </a:r>
                  </a:p>
                  <a:p>
                    <a:pPr>
                      <a:defRPr sz="1050"/>
                    </a:pPr>
                    <a:r>
                      <a:rPr lang="en-US" sz="1050" dirty="0" smtClean="0"/>
                      <a:t>ICASA</a:t>
                    </a:r>
                    <a:endParaRPr lang="en-US" sz="1050" dirty="0"/>
                  </a:p>
                </c:rich>
              </c:tx>
              <c:spPr/>
              <c:showVal val="1"/>
              <c:extLst>
                <c:ext xmlns:c15="http://schemas.microsoft.com/office/drawing/2012/chart" uri="{CE6537A1-D6FC-4f65-9D91-7224C49458BB}">
                  <c15:layout/>
                </c:ext>
              </c:extLst>
            </c:dLbl>
            <c:spPr>
              <a:noFill/>
              <a:ln>
                <a:noFill/>
              </a:ln>
              <a:effectLst/>
            </c:spPr>
            <c:showVal val="1"/>
            <c:showLeaderLines val="1"/>
            <c:extLst>
              <c:ext xmlns:c15="http://schemas.microsoft.com/office/drawing/2012/chart" uri="{CE6537A1-D6FC-4f65-9D91-7224C49458BB}"/>
            </c:extLst>
          </c:dLbls>
          <c:cat>
            <c:strRef>
              <c:f>Sheet1!$A$2:$A$3</c:f>
              <c:strCache>
                <c:ptCount val="2"/>
                <c:pt idx="0">
                  <c:v>Auditees with material  adjustments (dark orange) </c:v>
                </c:pt>
                <c:pt idx="1">
                  <c:v>Auditees with nmo material  adjustments (light orange) </c:v>
                </c:pt>
              </c:strCache>
            </c:strRef>
          </c:cat>
          <c:val>
            <c:numRef>
              <c:f>Sheet1!$B$2:$B$3</c:f>
              <c:numCache>
                <c:formatCode>0%</c:formatCode>
                <c:ptCount val="2"/>
                <c:pt idx="0">
                  <c:v>0.5</c:v>
                </c:pt>
                <c:pt idx="1">
                  <c:v>0.5</c:v>
                </c:pt>
              </c:numCache>
            </c:numRef>
          </c:val>
        </c:ser>
        <c:dLbls>
          <c:showVal val="1"/>
        </c:dLbls>
        <c:firstSliceAng val="74"/>
        <c:holeSize val="40"/>
      </c:doughnutChart>
    </c:plotArea>
    <c:plotVisOnly val="1"/>
    <c:dispBlanksAs val="zero"/>
  </c:chart>
  <c:txPr>
    <a:bodyPr/>
    <a:lstStyle/>
    <a:p>
      <a:pPr>
        <a:defRPr sz="1600" b="1">
          <a:latin typeface="Arial Narrow" panose="020B0606020202030204" pitchFamily="34" charset="0"/>
        </a:defRPr>
      </a:pPr>
      <a:endParaRPr lang="en-US"/>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en-ZA"/>
  <c:style val="18"/>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Outcome if not corrected</c:v>
                </c:pt>
              </c:strCache>
            </c:strRef>
          </c:tx>
          <c:spPr>
            <a:solidFill>
              <a:srgbClr val="65D970"/>
            </a:solidFill>
          </c:spPr>
          <c:dPt>
            <c:idx val="0"/>
            <c:spPr>
              <a:solidFill>
                <a:srgbClr val="E46C0A"/>
              </a:solidFill>
            </c:spPr>
          </c:dPt>
          <c:dPt>
            <c:idx val="1"/>
            <c:spPr>
              <a:solidFill>
                <a:srgbClr val="FBCBA3"/>
              </a:solidFill>
            </c:spPr>
          </c:dPt>
          <c:dLbls>
            <c:dLbl>
              <c:idx val="0"/>
              <c:layout/>
              <c:tx>
                <c:rich>
                  <a:bodyPr/>
                  <a:lstStyle/>
                  <a:p>
                    <a:pPr>
                      <a:defRPr sz="1050" b="1">
                        <a:latin typeface="Arial Narrow" panose="020B0606020202030204" pitchFamily="34" charset="0"/>
                      </a:defRPr>
                    </a:pPr>
                    <a:r>
                      <a:rPr lang="en-US" sz="1050" dirty="0" smtClean="0">
                        <a:latin typeface="Arial Narrow" panose="020B0606020202030204" pitchFamily="34" charset="0"/>
                      </a:rPr>
                      <a:t>SABC</a:t>
                    </a:r>
                    <a:endParaRPr lang="en-US" sz="1050" dirty="0"/>
                  </a:p>
                </c:rich>
              </c:tx>
              <c:spPr/>
              <c:showVal val="1"/>
              <c:extLst>
                <c:ext xmlns:c15="http://schemas.microsoft.com/office/drawing/2012/chart" uri="{CE6537A1-D6FC-4f65-9D91-7224C49458BB}">
                  <c15:layout/>
                </c:ext>
              </c:extLst>
            </c:dLbl>
            <c:dLbl>
              <c:idx val="1"/>
              <c:layout/>
              <c:tx>
                <c:rich>
                  <a:bodyPr/>
                  <a:lstStyle/>
                  <a:p>
                    <a:pPr>
                      <a:defRPr sz="1050" b="1">
                        <a:latin typeface="Arial Narrow" panose="020B0606020202030204" pitchFamily="34" charset="0"/>
                      </a:defRPr>
                    </a:pPr>
                    <a:r>
                      <a:rPr lang="en-US" sz="1050" smtClean="0"/>
                      <a:t>5</a:t>
                    </a:r>
                    <a:endParaRPr lang="en-US" sz="1050" dirty="0"/>
                  </a:p>
                </c:rich>
              </c:tx>
              <c:spPr/>
              <c:showVal val="1"/>
              <c:extLst>
                <c:ext xmlns:c15="http://schemas.microsoft.com/office/drawing/2012/chart" uri="{CE6537A1-D6FC-4f65-9D91-7224C49458BB}">
                  <c15:layout/>
                </c:ext>
              </c:extLst>
            </c:dLbl>
            <c:spPr>
              <a:noFill/>
              <a:ln>
                <a:noFill/>
              </a:ln>
              <a:effectLst/>
            </c:spPr>
            <c:txPr>
              <a:bodyPr/>
              <a:lstStyle/>
              <a:p>
                <a:pPr>
                  <a:defRPr sz="1600" b="1">
                    <a:latin typeface="Arial Narrow" panose="020B0606020202030204" pitchFamily="34" charset="0"/>
                  </a:defRPr>
                </a:pPr>
                <a:endParaRPr lang="en-US"/>
              </a:p>
            </c:txPr>
            <c:showVal val="1"/>
            <c:showLeaderLines val="1"/>
            <c:extLst>
              <c:ext xmlns:c15="http://schemas.microsoft.com/office/drawing/2012/chart" uri="{CE6537A1-D6FC-4f65-9D91-7224C49458BB}"/>
            </c:extLst>
          </c:dLbls>
          <c:cat>
            <c:strRef>
              <c:f>Sheet1!$A$2:$A$3</c:f>
              <c:strCache>
                <c:ptCount val="2"/>
                <c:pt idx="0">
                  <c:v>Financially qualified (darl orange)</c:v>
                </c:pt>
                <c:pt idx="1">
                  <c:v>Financially unqualified (light orange)</c:v>
                </c:pt>
              </c:strCache>
            </c:strRef>
          </c:cat>
          <c:val>
            <c:numRef>
              <c:f>Sheet1!$B$2:$B$3</c:f>
              <c:numCache>
                <c:formatCode>0%</c:formatCode>
                <c:ptCount val="2"/>
                <c:pt idx="0">
                  <c:v>0.17</c:v>
                </c:pt>
                <c:pt idx="1">
                  <c:v>0.83000000000000007</c:v>
                </c:pt>
              </c:numCache>
            </c:numRef>
          </c:val>
        </c:ser>
        <c:dLbls>
          <c:showVal val="1"/>
        </c:dLbls>
        <c:firstSliceAng val="200"/>
        <c:holeSize val="40"/>
      </c:doughnutChart>
    </c:plotArea>
    <c:plotVisOnly val="1"/>
    <c:dispBlanksAs val="zero"/>
  </c:chart>
  <c:txPr>
    <a:bodyPr/>
    <a:lstStyle/>
    <a:p>
      <a:pPr>
        <a:defRPr sz="1800"/>
      </a:pPr>
      <a:endParaRPr lang="en-US"/>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lang val="en-ZA"/>
  <c:style val="18"/>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Outcome if not corrected</c:v>
                </c:pt>
              </c:strCache>
            </c:strRef>
          </c:tx>
          <c:spPr>
            <a:solidFill>
              <a:srgbClr val="65D970"/>
            </a:solidFill>
          </c:spPr>
          <c:dPt>
            <c:idx val="0"/>
            <c:spPr>
              <a:solidFill>
                <a:srgbClr val="E46C0A"/>
              </a:solidFill>
            </c:spPr>
          </c:dPt>
          <c:dPt>
            <c:idx val="1"/>
            <c:spPr>
              <a:solidFill>
                <a:srgbClr val="FBCBA3"/>
              </a:solidFill>
            </c:spPr>
          </c:dPt>
          <c:dLbls>
            <c:dLbl>
              <c:idx val="0"/>
              <c:layout/>
              <c:tx>
                <c:rich>
                  <a:bodyPr/>
                  <a:lstStyle/>
                  <a:p>
                    <a:endParaRPr lang="en-US" dirty="0"/>
                  </a:p>
                </c:rich>
              </c:tx>
              <c:showVal val="1"/>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spPr>
              <a:noFill/>
              <a:ln>
                <a:noFill/>
              </a:ln>
              <a:effectLst/>
            </c:spPr>
            <c:txPr>
              <a:bodyPr/>
              <a:lstStyle/>
              <a:p>
                <a:pPr>
                  <a:defRPr sz="1600" b="1">
                    <a:latin typeface="Arial Narrow" panose="020B0606020202030204" pitchFamily="34" charset="0"/>
                  </a:defRPr>
                </a:pPr>
                <a:endParaRPr lang="en-US"/>
              </a:p>
            </c:txPr>
            <c:showVal val="1"/>
            <c:showLeaderLines val="1"/>
            <c:extLst>
              <c:ext xmlns:c15="http://schemas.microsoft.com/office/drawing/2012/chart" uri="{CE6537A1-D6FC-4f65-9D91-7224C49458BB}"/>
            </c:extLst>
          </c:dLbls>
          <c:cat>
            <c:strRef>
              <c:f>Sheet1!$A$2:$A$3</c:f>
              <c:strCache>
                <c:ptCount val="2"/>
                <c:pt idx="0">
                  <c:v>Auditees with material adjustments (dark orange) </c:v>
                </c:pt>
                <c:pt idx="1">
                  <c:v>Auditees with no material  adjustments (light orange) </c:v>
                </c:pt>
              </c:strCache>
            </c:strRef>
          </c:cat>
          <c:val>
            <c:numRef>
              <c:f>Sheet1!$B$2:$B$3</c:f>
              <c:numCache>
                <c:formatCode>0%</c:formatCode>
                <c:ptCount val="2"/>
                <c:pt idx="0">
                  <c:v>0.67000000000000015</c:v>
                </c:pt>
                <c:pt idx="1">
                  <c:v>0.33000000000000007</c:v>
                </c:pt>
              </c:numCache>
            </c:numRef>
          </c:val>
        </c:ser>
        <c:dLbls>
          <c:showVal val="1"/>
        </c:dLbls>
        <c:firstSliceAng val="56"/>
        <c:holeSize val="40"/>
      </c:doughnutChart>
    </c:plotArea>
    <c:plotVisOnly val="1"/>
    <c:dispBlanksAs val="zero"/>
  </c:chart>
  <c:txPr>
    <a:bodyPr/>
    <a:lstStyle/>
    <a:p>
      <a:pPr>
        <a:defRPr sz="1800"/>
      </a:pPr>
      <a:endParaRPr lang="en-US"/>
    </a:p>
  </c:tx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lang val="en-ZA"/>
  <c:style val="26"/>
  <c:clrMapOvr bg1="lt1" tx1="dk1" bg2="lt2" tx2="dk2" accent1="accent1" accent2="accent2" accent3="accent3" accent4="accent4" accent5="accent5" accent6="accent6" hlink="hlink" folHlink="folHlink"/>
  <c:chart>
    <c:plotArea>
      <c:layout>
        <c:manualLayout>
          <c:layoutTarget val="inner"/>
          <c:xMode val="edge"/>
          <c:yMode val="edge"/>
          <c:x val="0.1304649971136321"/>
          <c:y val="3.3673466682189811E-2"/>
          <c:w val="0.83249090307641427"/>
          <c:h val="0.89342941958846389"/>
        </c:manualLayout>
      </c:layout>
      <c:barChart>
        <c:barDir val="bar"/>
        <c:grouping val="stacked"/>
        <c:ser>
          <c:idx val="0"/>
          <c:order val="0"/>
          <c:tx>
            <c:strRef>
              <c:f>Sheet1!$C$5</c:f>
              <c:strCache>
                <c:ptCount val="1"/>
                <c:pt idx="0">
                  <c:v>With no findings</c:v>
                </c:pt>
              </c:strCache>
            </c:strRef>
          </c:tx>
          <c:spPr>
            <a:solidFill>
              <a:srgbClr val="97E59E"/>
            </a:solidFill>
            <a:effectLst/>
            <a:scene3d>
              <a:camera prst="orthographicFront"/>
              <a:lightRig rig="threePt" dir="t">
                <a:rot lat="0" lon="0" rev="1200000"/>
              </a:lightRig>
            </a:scene3d>
            <a:sp3d/>
          </c:spPr>
          <c:dLbls>
            <c:dLbl>
              <c:idx val="0"/>
              <c:layout>
                <c:manualLayout>
                  <c:x val="4.9424996594734484E-3"/>
                  <c:y val="0"/>
                </c:manualLayout>
              </c:layout>
              <c:tx>
                <c:rich>
                  <a:bodyPr/>
                  <a:lstStyle/>
                  <a:p>
                    <a:r>
                      <a:rPr lang="en-US" sz="1050" dirty="0" smtClean="0"/>
                      <a:t>ICASA,</a:t>
                    </a:r>
                    <a:r>
                      <a:rPr lang="en-US" sz="1050" baseline="0" dirty="0" smtClean="0"/>
                      <a:t> BSA, MDDA</a:t>
                    </a:r>
                    <a:endParaRPr lang="en-US" dirty="0"/>
                  </a:p>
                </c:rich>
              </c:tx>
              <c:showVal val="1"/>
              <c:extLst>
                <c:ext xmlns:c15="http://schemas.microsoft.com/office/drawing/2012/chart" uri="{CE6537A1-D6FC-4f65-9D91-7224C49458BB}">
                  <c15:layout/>
                </c:ext>
              </c:extLst>
            </c:dLbl>
            <c:dLbl>
              <c:idx val="1"/>
              <c:layout>
                <c:manualLayout>
                  <c:x val="6.5899995459646147E-3"/>
                  <c:y val="0"/>
                </c:manualLayout>
              </c:layout>
              <c:tx>
                <c:rich>
                  <a:bodyPr/>
                  <a:lstStyle/>
                  <a:p>
                    <a:r>
                      <a:rPr lang="en-US" sz="1050" dirty="0" smtClean="0"/>
                      <a:t>BSA, FPB,</a:t>
                    </a:r>
                    <a:r>
                      <a:rPr lang="en-US" sz="1050" baseline="0" dirty="0" smtClean="0"/>
                      <a:t> GCIS, MDDA</a:t>
                    </a:r>
                    <a:endParaRPr lang="en-US" dirty="0"/>
                  </a:p>
                </c:rich>
              </c:tx>
              <c:showVal val="1"/>
              <c:extLst>
                <c:ext xmlns:c15="http://schemas.microsoft.com/office/drawing/2012/chart" uri="{CE6537A1-D6FC-4f65-9D91-7224C49458BB}">
                  <c15:layout/>
                </c:ext>
              </c:extLst>
            </c:dLbl>
            <c:dLbl>
              <c:idx val="2"/>
              <c:layout/>
              <c:tx>
                <c:rich>
                  <a:bodyPr/>
                  <a:lstStyle/>
                  <a:p>
                    <a:r>
                      <a:rPr lang="en-US" sz="1050" dirty="0" smtClean="0"/>
                      <a:t>BSA,</a:t>
                    </a:r>
                    <a:r>
                      <a:rPr lang="en-US" sz="1050" baseline="0" dirty="0" smtClean="0"/>
                      <a:t> FPB, GCIS, MDDA</a:t>
                    </a:r>
                    <a:endParaRPr lang="en-US" dirty="0"/>
                  </a:p>
                </c:rich>
              </c:tx>
              <c:showVal val="1"/>
              <c:extLst>
                <c:ext xmlns:c15="http://schemas.microsoft.com/office/drawing/2012/chart" uri="{CE6537A1-D6FC-4f65-9D91-7224C49458BB}">
                  <c15:layout/>
                </c:ext>
              </c:extLst>
            </c:dLbl>
            <c:spPr>
              <a:noFill/>
              <a:ln>
                <a:noFill/>
              </a:ln>
              <a:effectLst/>
            </c:spPr>
            <c:txPr>
              <a:bodyPr/>
              <a:lstStyle/>
              <a:p>
                <a:pPr>
                  <a:defRPr sz="1050"/>
                </a:pPr>
                <a:endParaRPr lang="en-US"/>
              </a:p>
            </c:txPr>
            <c:showVal val="1"/>
            <c:extLst>
              <c:ext xmlns:c15="http://schemas.microsoft.com/office/drawing/2012/chart" uri="{CE6537A1-D6FC-4f65-9D91-7224C49458BB}">
                <c15:showLeaderLines val="0"/>
              </c:ext>
            </c:extLst>
          </c:dLbls>
          <c:cat>
            <c:strRef>
              <c:f>Sheet1!$B$6:$B$8</c:f>
              <c:strCache>
                <c:ptCount val="3"/>
                <c:pt idx="0">
                  <c:v>2012-13</c:v>
                </c:pt>
                <c:pt idx="1">
                  <c:v>2013-14</c:v>
                </c:pt>
                <c:pt idx="2">
                  <c:v>2014-15</c:v>
                </c:pt>
              </c:strCache>
            </c:strRef>
          </c:cat>
          <c:val>
            <c:numRef>
              <c:f>Sheet1!$C$6:$C$8</c:f>
              <c:numCache>
                <c:formatCode>0%</c:formatCode>
                <c:ptCount val="3"/>
                <c:pt idx="0">
                  <c:v>0.5</c:v>
                </c:pt>
                <c:pt idx="1">
                  <c:v>0.66666666666666663</c:v>
                </c:pt>
                <c:pt idx="2">
                  <c:v>0.66666666666666663</c:v>
                </c:pt>
              </c:numCache>
            </c:numRef>
          </c:val>
        </c:ser>
        <c:ser>
          <c:idx val="1"/>
          <c:order val="1"/>
          <c:tx>
            <c:strRef>
              <c:f>Sheet1!$D$5</c:f>
              <c:strCache>
                <c:ptCount val="1"/>
                <c:pt idx="0">
                  <c:v>With findings</c:v>
                </c:pt>
              </c:strCache>
            </c:strRef>
          </c:tx>
          <c:spPr>
            <a:solidFill>
              <a:srgbClr val="F9A1A1"/>
            </a:solidFill>
            <a:effectLst/>
            <a:scene3d>
              <a:camera prst="orthographicFront"/>
              <a:lightRig rig="threePt" dir="t">
                <a:rot lat="0" lon="0" rev="1200000"/>
              </a:lightRig>
            </a:scene3d>
            <a:sp3d/>
          </c:spPr>
          <c:dLbls>
            <c:dLbl>
              <c:idx val="0"/>
              <c:layout>
                <c:manualLayout>
                  <c:x val="3.130249784333184E-2"/>
                  <c:y val="0"/>
                </c:manualLayout>
              </c:layout>
              <c:tx>
                <c:rich>
                  <a:bodyPr/>
                  <a:lstStyle/>
                  <a:p>
                    <a:r>
                      <a:rPr lang="en-US" sz="1050" dirty="0" smtClean="0"/>
                      <a:t>SABC,</a:t>
                    </a:r>
                    <a:r>
                      <a:rPr lang="en-US" sz="1050" baseline="0" dirty="0" smtClean="0"/>
                      <a:t> GCIS, FPB</a:t>
                    </a:r>
                    <a:endParaRPr lang="en-US" dirty="0"/>
                  </a:p>
                </c:rich>
              </c:tx>
              <c:showVal val="1"/>
              <c:extLst>
                <c:ext xmlns:c15="http://schemas.microsoft.com/office/drawing/2012/chart" uri="{CE6537A1-D6FC-4f65-9D91-7224C49458BB}">
                  <c15:layout/>
                </c:ext>
              </c:extLst>
            </c:dLbl>
            <c:dLbl>
              <c:idx val="1"/>
              <c:layout>
                <c:manualLayout>
                  <c:x val="1.3179999091929196E-2"/>
                  <c:y val="6.1843310477279392E-3"/>
                </c:manualLayout>
              </c:layout>
              <c:tx>
                <c:rich>
                  <a:bodyPr/>
                  <a:lstStyle/>
                  <a:p>
                    <a:r>
                      <a:rPr lang="en-US" sz="1050" dirty="0" smtClean="0"/>
                      <a:t>SABC,</a:t>
                    </a:r>
                    <a:r>
                      <a:rPr lang="en-US" sz="1050" baseline="0" dirty="0" smtClean="0"/>
                      <a:t> ICASA</a:t>
                    </a:r>
                    <a:endParaRPr lang="en-US" dirty="0"/>
                  </a:p>
                </c:rich>
              </c:tx>
              <c:showVal val="1"/>
              <c:extLst>
                <c:ext xmlns:c15="http://schemas.microsoft.com/office/drawing/2012/chart" uri="{CE6537A1-D6FC-4f65-9D91-7224C49458BB}">
                  <c15:layout/>
                </c:ext>
              </c:extLst>
            </c:dLbl>
            <c:dLbl>
              <c:idx val="2"/>
              <c:layout>
                <c:manualLayout>
                  <c:x val="3.8521753492019709E-3"/>
                  <c:y val="-1.3642747993200113E-2"/>
                </c:manualLayout>
              </c:layout>
              <c:tx>
                <c:rich>
                  <a:bodyPr/>
                  <a:lstStyle/>
                  <a:p>
                    <a:r>
                      <a:rPr lang="en-US" sz="1050" dirty="0" smtClean="0"/>
                      <a:t>SABC,</a:t>
                    </a:r>
                    <a:r>
                      <a:rPr lang="en-US" sz="1050" baseline="0" dirty="0" smtClean="0"/>
                      <a:t> ICASA</a:t>
                    </a:r>
                    <a:endParaRPr lang="en-US" dirty="0"/>
                  </a:p>
                </c:rich>
              </c:tx>
              <c:showVal val="1"/>
              <c:extLst>
                <c:ext xmlns:c15="http://schemas.microsoft.com/office/drawing/2012/chart" uri="{CE6537A1-D6FC-4f65-9D91-7224C49458BB}">
                  <c15:layout/>
                </c:ext>
              </c:extLst>
            </c:dLbl>
            <c:spPr>
              <a:noFill/>
              <a:ln>
                <a:noFill/>
              </a:ln>
              <a:effectLst/>
            </c:spPr>
            <c:txPr>
              <a:bodyPr/>
              <a:lstStyle/>
              <a:p>
                <a:pPr>
                  <a:defRPr sz="1050"/>
                </a:pPr>
                <a:endParaRPr lang="en-US"/>
              </a:p>
            </c:txPr>
            <c:showVal val="1"/>
            <c:extLst>
              <c:ext xmlns:c15="http://schemas.microsoft.com/office/drawing/2012/chart" uri="{CE6537A1-D6FC-4f65-9D91-7224C49458BB}">
                <c15:showLeaderLines val="0"/>
              </c:ext>
            </c:extLst>
          </c:dLbls>
          <c:cat>
            <c:strRef>
              <c:f>Sheet1!$B$6:$B$8</c:f>
              <c:strCache>
                <c:ptCount val="3"/>
                <c:pt idx="0">
                  <c:v>2012-13</c:v>
                </c:pt>
                <c:pt idx="1">
                  <c:v>2013-14</c:v>
                </c:pt>
                <c:pt idx="2">
                  <c:v>2014-15</c:v>
                </c:pt>
              </c:strCache>
            </c:strRef>
          </c:cat>
          <c:val>
            <c:numRef>
              <c:f>Sheet1!$D$6:$D$8</c:f>
              <c:numCache>
                <c:formatCode>0%</c:formatCode>
                <c:ptCount val="3"/>
                <c:pt idx="0">
                  <c:v>0.5</c:v>
                </c:pt>
                <c:pt idx="1">
                  <c:v>0.33333333333333331</c:v>
                </c:pt>
                <c:pt idx="2">
                  <c:v>0.33333333333333331</c:v>
                </c:pt>
              </c:numCache>
            </c:numRef>
          </c:val>
        </c:ser>
        <c:ser>
          <c:idx val="2"/>
          <c:order val="2"/>
          <c:tx>
            <c:strRef>
              <c:f>Sheet1!$E$5</c:f>
              <c:strCache>
                <c:ptCount val="1"/>
                <c:pt idx="0">
                  <c:v>Audits outstanding</c:v>
                </c:pt>
              </c:strCache>
            </c:strRef>
          </c:tx>
          <c:spPr>
            <a:solidFill>
              <a:srgbClr val="0070C0"/>
            </a:solidFill>
            <a:effectLst/>
            <a:scene3d>
              <a:camera prst="orthographicFront"/>
              <a:lightRig rig="threePt" dir="t">
                <a:rot lat="0" lon="0" rev="1200000"/>
              </a:lightRig>
            </a:scene3d>
            <a:sp3d/>
          </c:spPr>
          <c:cat>
            <c:strRef>
              <c:f>Sheet1!$B$6:$B$8</c:f>
              <c:strCache>
                <c:ptCount val="3"/>
                <c:pt idx="0">
                  <c:v>2012-13</c:v>
                </c:pt>
                <c:pt idx="1">
                  <c:v>2013-14</c:v>
                </c:pt>
                <c:pt idx="2">
                  <c:v>2014-15</c:v>
                </c:pt>
              </c:strCache>
            </c:strRef>
          </c:cat>
          <c:val>
            <c:numRef>
              <c:f>Sheet1!$E$6:$E$8</c:f>
              <c:numCache>
                <c:formatCode>0%</c:formatCode>
                <c:ptCount val="3"/>
                <c:pt idx="0">
                  <c:v>0</c:v>
                </c:pt>
                <c:pt idx="1">
                  <c:v>0</c:v>
                </c:pt>
                <c:pt idx="2">
                  <c:v>0</c:v>
                </c:pt>
              </c:numCache>
            </c:numRef>
          </c:val>
        </c:ser>
        <c:dLbls/>
        <c:gapWidth val="50"/>
        <c:overlap val="100"/>
        <c:axId val="104129664"/>
        <c:axId val="104131200"/>
      </c:barChart>
      <c:catAx>
        <c:axId val="104129664"/>
        <c:scaling>
          <c:orientation val="minMax"/>
        </c:scaling>
        <c:axPos val="l"/>
        <c:numFmt formatCode="General" sourceLinked="1"/>
        <c:tickLblPos val="nextTo"/>
        <c:spPr>
          <a:noFill/>
          <a:ln w="12700">
            <a:solidFill>
              <a:sysClr val="windowText" lastClr="000000"/>
            </a:solidFill>
          </a:ln>
        </c:spPr>
        <c:txPr>
          <a:bodyPr/>
          <a:lstStyle/>
          <a:p>
            <a:pPr>
              <a:defRPr sz="1600"/>
            </a:pPr>
            <a:endParaRPr lang="en-US"/>
          </a:p>
        </c:txPr>
        <c:crossAx val="104131200"/>
        <c:crosses val="autoZero"/>
        <c:auto val="1"/>
        <c:lblAlgn val="ctr"/>
        <c:lblOffset val="100"/>
      </c:catAx>
      <c:valAx>
        <c:axId val="104131200"/>
        <c:scaling>
          <c:orientation val="minMax"/>
          <c:max val="1"/>
        </c:scaling>
        <c:delete val="1"/>
        <c:axPos val="b"/>
        <c:numFmt formatCode="0%" sourceLinked="1"/>
        <c:majorTickMark val="none"/>
        <c:tickLblPos val="none"/>
        <c:crossAx val="104129664"/>
        <c:crosses val="autoZero"/>
        <c:crossBetween val="between"/>
        <c:majorUnit val="1"/>
      </c:valAx>
      <c:spPr>
        <a:noFill/>
        <a:ln>
          <a:noFill/>
        </a:ln>
      </c:spPr>
    </c:plotArea>
    <c:plotVisOnly val="1"/>
    <c:dispBlanksAs val="gap"/>
  </c:chart>
  <c:spPr>
    <a:noFill/>
    <a:ln>
      <a:noFill/>
    </a:ln>
  </c:spPr>
  <c:txPr>
    <a:bodyPr/>
    <a:lstStyle/>
    <a:p>
      <a:pPr>
        <a:defRPr sz="1400" b="1">
          <a:latin typeface="Arial Narrow" pitchFamily="34" charset="0"/>
          <a:cs typeface="Arial" pitchFamily="34" charset="0"/>
        </a:defRPr>
      </a:pPr>
      <a:endParaRPr lang="en-US"/>
    </a:p>
  </c:tx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lang val="en-ZA"/>
  <c:style val="18"/>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Usefulness</c:v>
                </c:pt>
              </c:strCache>
            </c:strRef>
          </c:tx>
          <c:spPr>
            <a:solidFill>
              <a:srgbClr val="29B100"/>
            </a:solidFill>
          </c:spPr>
          <c:dPt>
            <c:idx val="0"/>
            <c:spPr>
              <a:solidFill>
                <a:srgbClr val="FFE697"/>
              </a:solidFill>
            </c:spPr>
          </c:dPt>
          <c:dPt>
            <c:idx val="1"/>
            <c:spPr>
              <a:solidFill>
                <a:srgbClr val="F9A1A1"/>
              </a:solidFill>
            </c:spPr>
          </c:dPt>
          <c:dPt>
            <c:idx val="2"/>
            <c:spPr>
              <a:solidFill>
                <a:srgbClr val="97E59E"/>
              </a:solidFill>
            </c:spPr>
          </c:dPt>
          <c:dLbls>
            <c:dLbl>
              <c:idx val="0"/>
              <c:delete val="1"/>
              <c:extLst>
                <c:ext xmlns:c15="http://schemas.microsoft.com/office/drawing/2012/chart" uri="{CE6537A1-D6FC-4f65-9D91-7224C49458BB}"/>
              </c:extLst>
            </c:dLbl>
            <c:dLbl>
              <c:idx val="1"/>
              <c:layout/>
              <c:tx>
                <c:rich>
                  <a:bodyPr/>
                  <a:lstStyle/>
                  <a:p>
                    <a:r>
                      <a:rPr lang="en-US" sz="1050" b="1" i="0" u="none" strike="noStrike" baseline="0" dirty="0" smtClean="0">
                        <a:effectLst/>
                      </a:rPr>
                      <a:t>SABC</a:t>
                    </a:r>
                  </a:p>
                  <a:p>
                    <a:r>
                      <a:rPr lang="en-US" sz="1050" b="1" i="0" u="none" strike="noStrike" baseline="0" dirty="0" smtClean="0">
                        <a:effectLst/>
                      </a:rPr>
                      <a:t>ICASA</a:t>
                    </a:r>
                    <a:endParaRPr lang="en-US" sz="1050" dirty="0"/>
                  </a:p>
                </c:rich>
              </c:tx>
              <c:showVal val="1"/>
              <c:extLst>
                <c:ext xmlns:c15="http://schemas.microsoft.com/office/drawing/2012/chart" uri="{CE6537A1-D6FC-4f65-9D91-7224C49458BB}">
                  <c15:layout/>
                </c:ext>
              </c:extLst>
            </c:dLbl>
            <c:dLbl>
              <c:idx val="2"/>
              <c:layout/>
              <c:tx>
                <c:rich>
                  <a:bodyPr/>
                  <a:lstStyle/>
                  <a:p>
                    <a:r>
                      <a:rPr lang="en-US" sz="1050" dirty="0" smtClean="0"/>
                      <a:t>4</a:t>
                    </a:r>
                    <a:endParaRPr lang="en-US" sz="1050" dirty="0"/>
                  </a:p>
                </c:rich>
              </c:tx>
              <c:showVal val="1"/>
              <c:extLst>
                <c:ext xmlns:c15="http://schemas.microsoft.com/office/drawing/2012/chart" uri="{CE6537A1-D6FC-4f65-9D91-7224C49458BB}">
                  <c15:layout/>
                </c:ext>
              </c:extLst>
            </c:dLbl>
            <c:spPr>
              <a:noFill/>
              <a:ln>
                <a:noFill/>
              </a:ln>
              <a:effectLst/>
            </c:spPr>
            <c:txPr>
              <a:bodyPr/>
              <a:lstStyle/>
              <a:p>
                <a:pPr>
                  <a:defRPr sz="1050" b="1">
                    <a:solidFill>
                      <a:schemeClr val="tx1"/>
                    </a:solidFill>
                    <a:latin typeface="Arial Narrow" pitchFamily="34" charset="0"/>
                  </a:defRPr>
                </a:pPr>
                <a:endParaRPr lang="en-US"/>
              </a:p>
            </c:txPr>
            <c:showVal val="1"/>
            <c:showLeaderLines val="1"/>
            <c:extLst>
              <c:ext xmlns:c15="http://schemas.microsoft.com/office/drawing/2012/chart" uri="{CE6537A1-D6FC-4f65-9D91-7224C49458BB}"/>
            </c:extLst>
          </c:dLbls>
          <c:cat>
            <c:strRef>
              <c:f>Sheet1!$A$2:$A$4</c:f>
              <c:strCache>
                <c:ptCount val="3"/>
                <c:pt idx="1">
                  <c:v>No Finding</c:v>
                </c:pt>
                <c:pt idx="2">
                  <c:v>Findings</c:v>
                </c:pt>
              </c:strCache>
            </c:strRef>
          </c:cat>
          <c:val>
            <c:numRef>
              <c:f>Sheet1!$B$2:$B$4</c:f>
              <c:numCache>
                <c:formatCode>0%</c:formatCode>
                <c:ptCount val="3"/>
                <c:pt idx="1">
                  <c:v>0.33333333333333331</c:v>
                </c:pt>
                <c:pt idx="2">
                  <c:v>0.66666666666666663</c:v>
                </c:pt>
              </c:numCache>
            </c:numRef>
          </c:val>
        </c:ser>
        <c:dLbls/>
        <c:firstSliceAng val="82"/>
        <c:holeSize val="40"/>
      </c:doughnutChart>
    </c:plotArea>
    <c:plotVisOnly val="1"/>
    <c:dispBlanksAs val="zero"/>
  </c:chart>
  <c:spPr>
    <a:ln>
      <a:noFill/>
    </a:ln>
  </c:spPr>
  <c:txPr>
    <a:bodyPr/>
    <a:lstStyle/>
    <a:p>
      <a:pPr>
        <a:defRPr sz="1800"/>
      </a:pPr>
      <a:endParaRPr lang="en-US"/>
    </a:p>
  </c:tx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lang val="en-ZA"/>
  <c:style val="18"/>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Reliability</c:v>
                </c:pt>
              </c:strCache>
            </c:strRef>
          </c:tx>
          <c:spPr>
            <a:solidFill>
              <a:srgbClr val="29B100"/>
            </a:solidFill>
          </c:spPr>
          <c:dPt>
            <c:idx val="0"/>
            <c:spPr>
              <a:solidFill>
                <a:srgbClr val="FFE697"/>
              </a:solidFill>
            </c:spPr>
          </c:dPt>
          <c:dPt>
            <c:idx val="1"/>
            <c:spPr>
              <a:solidFill>
                <a:srgbClr val="F9A1A1"/>
              </a:solidFill>
            </c:spPr>
          </c:dPt>
          <c:dPt>
            <c:idx val="2"/>
            <c:spPr>
              <a:solidFill>
                <a:srgbClr val="97E59E"/>
              </a:solidFill>
            </c:spPr>
          </c:dPt>
          <c:dLbls>
            <c:dLbl>
              <c:idx val="0"/>
              <c:delete val="1"/>
              <c:extLst>
                <c:ext xmlns:c15="http://schemas.microsoft.com/office/drawing/2012/chart" uri="{CE6537A1-D6FC-4f65-9D91-7224C49458BB}"/>
              </c:extLst>
            </c:dLbl>
            <c:dLbl>
              <c:idx val="1"/>
              <c:layout/>
              <c:tx>
                <c:rich>
                  <a:bodyPr/>
                  <a:lstStyle/>
                  <a:p>
                    <a:r>
                      <a:rPr lang="en-US" sz="1000" b="1" i="0" u="none" strike="noStrike" baseline="0" dirty="0" smtClean="0">
                        <a:effectLst/>
                      </a:rPr>
                      <a:t>SABC </a:t>
                    </a:r>
                    <a:endParaRPr lang="en-US" dirty="0"/>
                  </a:p>
                </c:rich>
              </c:tx>
              <c:showVal val="1"/>
              <c:extLst>
                <c:ext xmlns:c15="http://schemas.microsoft.com/office/drawing/2012/chart" uri="{CE6537A1-D6FC-4f65-9D91-7224C49458BB}">
                  <c15:layout/>
                </c:ext>
              </c:extLst>
            </c:dLbl>
            <c:dLbl>
              <c:idx val="2"/>
              <c:layout>
                <c:manualLayout>
                  <c:x val="-1.497177191123754E-2"/>
                  <c:y val="-3.9491921374239297E-3"/>
                </c:manualLayout>
              </c:layout>
              <c:tx>
                <c:rich>
                  <a:bodyPr anchor="ctr" anchorCtr="0"/>
                  <a:lstStyle/>
                  <a:p>
                    <a:pPr>
                      <a:defRPr sz="1000" b="1">
                        <a:solidFill>
                          <a:schemeClr val="tx1"/>
                        </a:solidFill>
                        <a:latin typeface="Arial Narrow" pitchFamily="34" charset="0"/>
                      </a:defRPr>
                    </a:pPr>
                    <a:r>
                      <a:rPr lang="en-US" dirty="0" smtClean="0"/>
                      <a:t>5</a:t>
                    </a:r>
                    <a:endParaRPr lang="en-US" dirty="0"/>
                  </a:p>
                </c:rich>
              </c:tx>
              <c:spPr>
                <a:noFill/>
                <a:ln>
                  <a:noFill/>
                </a:ln>
                <a:effectLst/>
              </c:spPr>
              <c:showPercent val="1"/>
              <c:extLst>
                <c:ext xmlns:c15="http://schemas.microsoft.com/office/drawing/2012/chart" uri="{CE6537A1-D6FC-4f65-9D91-7224C49458BB}">
                  <c15:layout/>
                </c:ext>
              </c:extLst>
            </c:dLbl>
            <c:spPr>
              <a:noFill/>
              <a:ln>
                <a:noFill/>
              </a:ln>
              <a:effectLst/>
            </c:spPr>
            <c:txPr>
              <a:bodyPr/>
              <a:lstStyle/>
              <a:p>
                <a:pPr>
                  <a:defRPr sz="1000" b="1">
                    <a:solidFill>
                      <a:schemeClr val="tx1"/>
                    </a:solidFill>
                    <a:latin typeface="Arial Narrow" pitchFamily="34" charset="0"/>
                  </a:defRPr>
                </a:pPr>
                <a:endParaRPr lang="en-US"/>
              </a:p>
            </c:txPr>
            <c:showVal val="1"/>
            <c:showLeaderLines val="1"/>
            <c:extLst>
              <c:ext xmlns:c15="http://schemas.microsoft.com/office/drawing/2012/chart" uri="{CE6537A1-D6FC-4f65-9D91-7224C49458BB}"/>
            </c:extLst>
          </c:dLbls>
          <c:cat>
            <c:strRef>
              <c:f>Sheet1!$A$2:$A$4</c:f>
              <c:strCache>
                <c:ptCount val="3"/>
                <c:pt idx="1">
                  <c:v>No findings</c:v>
                </c:pt>
                <c:pt idx="2">
                  <c:v>Findings</c:v>
                </c:pt>
              </c:strCache>
            </c:strRef>
          </c:cat>
          <c:val>
            <c:numRef>
              <c:f>Sheet1!$B$2:$B$4</c:f>
              <c:numCache>
                <c:formatCode>0%</c:formatCode>
                <c:ptCount val="3"/>
                <c:pt idx="1">
                  <c:v>0.16666666666666666</c:v>
                </c:pt>
                <c:pt idx="2">
                  <c:v>0.83333333333333348</c:v>
                </c:pt>
              </c:numCache>
            </c:numRef>
          </c:val>
        </c:ser>
        <c:dLbls/>
        <c:firstSliceAng val="82"/>
        <c:holeSize val="40"/>
      </c:doughnutChart>
    </c:plotArea>
    <c:plotVisOnly val="1"/>
    <c:dispBlanksAs val="zero"/>
  </c:chart>
  <c:spPr>
    <a:ln>
      <a:noFill/>
    </a:ln>
  </c:spPr>
  <c:txPr>
    <a:bodyPr/>
    <a:lstStyle/>
    <a:p>
      <a:pPr>
        <a:defRPr sz="1800"/>
      </a:pPr>
      <a:endParaRPr lang="en-US"/>
    </a:p>
  </c:txPr>
  <c:externalData r:id="rId2"/>
  <c:userShapes r:id="rId3"/>
</c:chartSpace>
</file>

<file path=ppt/charts/chart19.xml><?xml version="1.0" encoding="utf-8"?>
<c:chartSpace xmlns:c="http://schemas.openxmlformats.org/drawingml/2006/chart" xmlns:a="http://schemas.openxmlformats.org/drawingml/2006/main" xmlns:r="http://schemas.openxmlformats.org/officeDocument/2006/relationships">
  <c:lang val="en-ZA"/>
  <c:style val="18"/>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Quality of submitted AFS 
(2013-14)</c:v>
                </c:pt>
              </c:strCache>
            </c:strRef>
          </c:tx>
          <c:spPr>
            <a:solidFill>
              <a:srgbClr val="29B100"/>
            </a:solidFill>
          </c:spPr>
          <c:dPt>
            <c:idx val="0"/>
            <c:spPr>
              <a:solidFill>
                <a:srgbClr val="FFE697"/>
              </a:solidFill>
            </c:spPr>
          </c:dPt>
          <c:dPt>
            <c:idx val="1"/>
            <c:spPr>
              <a:solidFill>
                <a:srgbClr val="F9A1A1"/>
              </a:solidFill>
            </c:spPr>
          </c:dPt>
          <c:dPt>
            <c:idx val="2"/>
            <c:spPr>
              <a:solidFill>
                <a:srgbClr val="97E59E"/>
              </a:solidFill>
            </c:spPr>
          </c:dPt>
          <c:dLbls>
            <c:dLbl>
              <c:idx val="0"/>
              <c:delete val="1"/>
              <c:extLst>
                <c:ext xmlns:c15="http://schemas.microsoft.com/office/drawing/2012/chart" uri="{CE6537A1-D6FC-4f65-9D91-7224C49458BB}"/>
              </c:extLst>
            </c:dLbl>
            <c:dLbl>
              <c:idx val="1"/>
              <c:layout/>
              <c:tx>
                <c:rich>
                  <a:bodyPr/>
                  <a:lstStyle/>
                  <a:p>
                    <a:pPr>
                      <a:defRPr sz="1050" b="1">
                        <a:solidFill>
                          <a:schemeClr val="tx1"/>
                        </a:solidFill>
                        <a:latin typeface="Arial Narrow" pitchFamily="34" charset="0"/>
                      </a:defRPr>
                    </a:pPr>
                    <a:r>
                      <a:rPr lang="en-US" sz="1050" dirty="0" smtClean="0"/>
                      <a:t>MDDAFPB</a:t>
                    </a:r>
                  </a:p>
                  <a:p>
                    <a:pPr>
                      <a:defRPr sz="1050" b="1">
                        <a:solidFill>
                          <a:schemeClr val="tx1"/>
                        </a:solidFill>
                        <a:latin typeface="Arial Narrow" pitchFamily="34" charset="0"/>
                      </a:defRPr>
                    </a:pPr>
                    <a:r>
                      <a:rPr lang="en-US" sz="1050" dirty="0" smtClean="0"/>
                      <a:t>SABC</a:t>
                    </a:r>
                    <a:endParaRPr lang="en-US" sz="1050" dirty="0"/>
                  </a:p>
                </c:rich>
              </c:tx>
              <c:spPr>
                <a:noFill/>
                <a:ln>
                  <a:noFill/>
                </a:ln>
                <a:effectLst/>
              </c:spPr>
              <c:showVal val="1"/>
              <c:extLst>
                <c:ext xmlns:c15="http://schemas.microsoft.com/office/drawing/2012/chart" uri="{CE6537A1-D6FC-4f65-9D91-7224C49458BB}">
                  <c15:layout/>
                </c:ext>
              </c:extLst>
            </c:dLbl>
            <c:dLbl>
              <c:idx val="2"/>
              <c:layout/>
              <c:tx>
                <c:rich>
                  <a:bodyPr/>
                  <a:lstStyle/>
                  <a:p>
                    <a:pPr>
                      <a:defRPr sz="1050" b="1">
                        <a:solidFill>
                          <a:schemeClr val="tx1"/>
                        </a:solidFill>
                        <a:latin typeface="Arial Narrow" pitchFamily="34" charset="0"/>
                      </a:defRPr>
                    </a:pPr>
                    <a:r>
                      <a:rPr lang="en-US" sz="1050" dirty="0" smtClean="0"/>
                      <a:t>BSA</a:t>
                    </a:r>
                  </a:p>
                  <a:p>
                    <a:pPr>
                      <a:defRPr sz="1050" b="1">
                        <a:solidFill>
                          <a:schemeClr val="tx1"/>
                        </a:solidFill>
                        <a:latin typeface="Arial Narrow" pitchFamily="34" charset="0"/>
                      </a:defRPr>
                    </a:pPr>
                    <a:r>
                      <a:rPr lang="en-US" sz="1050" dirty="0" smtClean="0"/>
                      <a:t>GCIS</a:t>
                    </a:r>
                  </a:p>
                  <a:p>
                    <a:pPr>
                      <a:defRPr sz="1050" b="1">
                        <a:solidFill>
                          <a:schemeClr val="tx1"/>
                        </a:solidFill>
                        <a:latin typeface="Arial Narrow" pitchFamily="34" charset="0"/>
                      </a:defRPr>
                    </a:pPr>
                    <a:r>
                      <a:rPr lang="en-US" sz="1050" dirty="0" smtClean="0"/>
                      <a:t>ICASA</a:t>
                    </a:r>
                    <a:endParaRPr lang="en-US" sz="1050" dirty="0"/>
                  </a:p>
                </c:rich>
              </c:tx>
              <c:spPr>
                <a:noFill/>
                <a:ln>
                  <a:noFill/>
                </a:ln>
                <a:effectLst/>
              </c:spPr>
              <c:showVal val="1"/>
              <c:extLst>
                <c:ext xmlns:c15="http://schemas.microsoft.com/office/drawing/2012/chart" uri="{CE6537A1-D6FC-4f65-9D91-7224C49458BB}">
                  <c15:layout/>
                </c:ext>
              </c:extLst>
            </c:dLbl>
            <c:spPr>
              <a:noFill/>
              <a:ln>
                <a:noFill/>
              </a:ln>
              <a:effectLst/>
            </c:spPr>
            <c:txPr>
              <a:bodyPr/>
              <a:lstStyle/>
              <a:p>
                <a:pPr>
                  <a:defRPr sz="1600" b="1">
                    <a:solidFill>
                      <a:schemeClr val="tx1"/>
                    </a:solidFill>
                    <a:latin typeface="Arial Narrow" pitchFamily="34" charset="0"/>
                  </a:defRPr>
                </a:pPr>
                <a:endParaRPr lang="en-US"/>
              </a:p>
            </c:txPr>
            <c:showVal val="1"/>
            <c:showLeaderLines val="1"/>
            <c:extLst>
              <c:ext xmlns:c15="http://schemas.microsoft.com/office/drawing/2012/chart" uri="{CE6537A1-D6FC-4f65-9D91-7224C49458BB}"/>
            </c:extLst>
          </c:dLbls>
          <c:cat>
            <c:strRef>
              <c:f>Sheet1!$A$2:$A$4</c:f>
              <c:strCache>
                <c:ptCount val="3"/>
                <c:pt idx="1">
                  <c:v>Material misstatement (red)</c:v>
                </c:pt>
                <c:pt idx="2">
                  <c:v>No material misstatements (green)</c:v>
                </c:pt>
              </c:strCache>
            </c:strRef>
          </c:cat>
          <c:val>
            <c:numRef>
              <c:f>Sheet1!$B$2:$B$4</c:f>
              <c:numCache>
                <c:formatCode>0%</c:formatCode>
                <c:ptCount val="3"/>
                <c:pt idx="1">
                  <c:v>0.5</c:v>
                </c:pt>
                <c:pt idx="2">
                  <c:v>0.5</c:v>
                </c:pt>
              </c:numCache>
            </c:numRef>
          </c:val>
        </c:ser>
        <c:dLbls/>
        <c:firstSliceAng val="82"/>
        <c:holeSize val="40"/>
      </c:doughnutChart>
    </c:plotArea>
    <c:plotVisOnly val="1"/>
    <c:dispBlanksAs val="zero"/>
  </c:chart>
  <c:spPr>
    <a:ln>
      <a:noFill/>
    </a:ln>
  </c:spPr>
  <c:txPr>
    <a:bodyPr/>
    <a:lstStyle/>
    <a:p>
      <a:pPr>
        <a:defRPr sz="1800"/>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en-ZA"/>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1"/>
        </c:manualLayout>
      </c:layout>
      <c:barChart>
        <c:barDir val="bar"/>
        <c:grouping val="clustered"/>
        <c:ser>
          <c:idx val="1"/>
          <c:order val="0"/>
          <c:tx>
            <c:strRef>
              <c:f>Sheet1!$E$6</c:f>
              <c:strCache>
                <c:ptCount val="1"/>
                <c:pt idx="0">
                  <c:v>Compliance findings
2012-13</c:v>
                </c:pt>
              </c:strCache>
            </c:strRef>
          </c:tx>
          <c:spPr>
            <a:solidFill>
              <a:srgbClr val="1F497D">
                <a:lumMod val="40000"/>
                <a:lumOff val="60000"/>
              </a:srgbClr>
            </a:solidFill>
            <a:effectLst/>
          </c:spPr>
          <c:dPt>
            <c:idx val="2"/>
            <c:spPr>
              <a:solidFill>
                <a:srgbClr val="8EB4E3"/>
              </a:solidFill>
              <a:effectLst/>
            </c:spPr>
          </c:dPt>
          <c:dLbls>
            <c:dLbl>
              <c:idx val="0"/>
              <c:layout/>
              <c:tx>
                <c:rich>
                  <a:bodyPr/>
                  <a:lstStyle/>
                  <a:p>
                    <a:r>
                      <a:rPr lang="en-US" sz="600" dirty="0" smtClean="0"/>
                      <a:t>50% (3/6)</a:t>
                    </a:r>
                    <a:endParaRPr lang="en-US" dirty="0"/>
                  </a:p>
                </c:rich>
              </c:tx>
              <c:showVal val="1"/>
              <c:extLst>
                <c:ext xmlns:c15="http://schemas.microsoft.com/office/drawing/2012/chart" uri="{CE6537A1-D6FC-4f65-9D91-7224C49458BB}">
                  <c15:layout/>
                </c:ext>
              </c:extLst>
            </c:dLbl>
            <c:dLbl>
              <c:idx val="1"/>
              <c:tx>
                <c:rich>
                  <a:bodyPr/>
                  <a:lstStyle/>
                  <a:p>
                    <a:r>
                      <a:rPr lang="en-US" sz="600" dirty="0"/>
                      <a:t>60</a:t>
                    </a:r>
                    <a:r>
                      <a:rPr lang="en-US" sz="600" dirty="0" smtClean="0"/>
                      <a:t>% (3)</a:t>
                    </a:r>
                    <a:endParaRPr lang="en-US" dirty="0" smtClean="0"/>
                  </a:p>
                </c:rich>
              </c:tx>
              <c:showVal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a:lstStyle/>
              <a:p>
                <a:pPr>
                  <a:defRPr sz="600" b="1">
                    <a:latin typeface="Arial Narrow" panose="020B0606020202030204" pitchFamily="34" charset="0"/>
                  </a:defRPr>
                </a:pPr>
                <a:endParaRPr lang="en-US"/>
              </a:p>
            </c:txPr>
            <c:showVal val="1"/>
            <c:extLst>
              <c:ext xmlns:c15="http://schemas.microsoft.com/office/drawing/2012/chart" uri="{CE6537A1-D6FC-4f65-9D91-7224C49458BB}">
                <c15:showLeaderLines val="0"/>
              </c:ext>
            </c:extLst>
          </c:dLbls>
          <c:val>
            <c:numRef>
              <c:f>Sheet1!$E$7:$E$7</c:f>
              <c:numCache>
                <c:formatCode>0%</c:formatCode>
                <c:ptCount val="1"/>
                <c:pt idx="0">
                  <c:v>0.5</c:v>
                </c:pt>
              </c:numCache>
            </c:numRef>
          </c:val>
        </c:ser>
        <c:ser>
          <c:idx val="0"/>
          <c:order val="1"/>
          <c:tx>
            <c:strRef>
              <c:f>Sheet1!$C$6</c:f>
              <c:strCache>
                <c:ptCount val="1"/>
                <c:pt idx="0">
                  <c:v>Compliance findings
2013-14</c:v>
                </c:pt>
              </c:strCache>
            </c:strRef>
          </c:tx>
          <c:spPr>
            <a:solidFill>
              <a:srgbClr val="17375E"/>
            </a:solidFill>
            <a:effectLst/>
          </c:spPr>
          <c:dLbls>
            <c:dLbl>
              <c:idx val="0"/>
              <c:layout/>
              <c:tx>
                <c:rich>
                  <a:bodyPr/>
                  <a:lstStyle/>
                  <a:p>
                    <a:r>
                      <a:rPr lang="en-US" sz="600" dirty="0" smtClean="0"/>
                      <a:t>50% (3/6)</a:t>
                    </a:r>
                    <a:endParaRPr lang="en-US" dirty="0"/>
                  </a:p>
                </c:rich>
              </c:tx>
              <c:showVal val="1"/>
              <c:extLst>
                <c:ext xmlns:c15="http://schemas.microsoft.com/office/drawing/2012/chart" uri="{CE6537A1-D6FC-4f65-9D91-7224C49458BB}">
                  <c15:layout/>
                </c:ext>
              </c:extLst>
            </c:dLbl>
            <c:dLbl>
              <c:idx val="1"/>
              <c:tx>
                <c:rich>
                  <a:bodyPr/>
                  <a:lstStyle/>
                  <a:p>
                    <a:r>
                      <a:rPr lang="en-US" sz="600" dirty="0"/>
                      <a:t>33</a:t>
                    </a:r>
                    <a:r>
                      <a:rPr lang="en-US" sz="600" dirty="0" smtClean="0"/>
                      <a:t>% (2)</a:t>
                    </a:r>
                    <a:endParaRPr lang="en-US" dirty="0" smtClean="0"/>
                  </a:p>
                </c:rich>
              </c:tx>
              <c:showVal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a:lstStyle/>
              <a:p>
                <a:pPr>
                  <a:defRPr sz="600" b="1">
                    <a:latin typeface="Arial Narrow" panose="020B0606020202030204" pitchFamily="34" charset="0"/>
                  </a:defRPr>
                </a:pPr>
                <a:endParaRPr lang="en-US"/>
              </a:p>
            </c:txPr>
            <c:showVal val="1"/>
            <c:extLst>
              <c:ext xmlns:c15="http://schemas.microsoft.com/office/drawing/2012/chart" uri="{CE6537A1-D6FC-4f65-9D91-7224C49458BB}">
                <c15:showLeaderLines val="0"/>
              </c:ext>
            </c:extLst>
          </c:dLbls>
          <c:cat>
            <c:strRef>
              <c:f>Sheet1!$B$7:$B$7</c:f>
              <c:strCache>
                <c:ptCount val="1"/>
                <c:pt idx="0">
                  <c:v>Finding 2</c:v>
                </c:pt>
              </c:strCache>
            </c:strRef>
          </c:cat>
          <c:val>
            <c:numRef>
              <c:f>Sheet1!$C$7:$C$7</c:f>
              <c:numCache>
                <c:formatCode>0%</c:formatCode>
                <c:ptCount val="1"/>
                <c:pt idx="0">
                  <c:v>0.5</c:v>
                </c:pt>
              </c:numCache>
            </c:numRef>
          </c:val>
        </c:ser>
        <c:dLbls/>
        <c:gapWidth val="310"/>
        <c:axId val="88701952"/>
        <c:axId val="88720128"/>
      </c:barChart>
      <c:catAx>
        <c:axId val="88701952"/>
        <c:scaling>
          <c:orientation val="minMax"/>
        </c:scaling>
        <c:delete val="1"/>
        <c:axPos val="l"/>
        <c:tickLblPos val="none"/>
        <c:crossAx val="88720128"/>
        <c:crosses val="autoZero"/>
        <c:auto val="1"/>
        <c:lblAlgn val="ctr"/>
        <c:lblOffset val="100"/>
      </c:catAx>
      <c:valAx>
        <c:axId val="88720128"/>
        <c:scaling>
          <c:orientation val="minMax"/>
          <c:max val="1"/>
          <c:min val="0"/>
        </c:scaling>
        <c:delete val="1"/>
        <c:axPos val="b"/>
        <c:numFmt formatCode="0%" sourceLinked="1"/>
        <c:tickLblPos val="none"/>
        <c:crossAx val="88701952"/>
        <c:crosses val="autoZero"/>
        <c:crossBetween val="between"/>
      </c:valAx>
      <c:spPr>
        <a:noFill/>
        <a:ln w="25400">
          <a:noFill/>
        </a:ln>
      </c:spPr>
    </c:plotArea>
    <c:plotVisOnly val="1"/>
    <c:dispBlanksAs val="gap"/>
  </c:chart>
  <c:txPr>
    <a:bodyPr/>
    <a:lstStyle/>
    <a:p>
      <a:pPr>
        <a:defRPr sz="1800"/>
      </a:pPr>
      <a:endParaRPr lang="en-US"/>
    </a:p>
  </c:txPr>
  <c:externalData r:id="rId2"/>
  <c:userShapes r:id="rId3"/>
</c:chartSpace>
</file>

<file path=ppt/charts/chart20.xml><?xml version="1.0" encoding="utf-8"?>
<c:chartSpace xmlns:c="http://schemas.openxmlformats.org/drawingml/2006/chart" xmlns:a="http://schemas.openxmlformats.org/drawingml/2006/main" xmlns:r="http://schemas.openxmlformats.org/officeDocument/2006/relationships">
  <c:lang val="en-ZA"/>
  <c:style val="18"/>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Quality of submitted performance reports
(2013-14)</c:v>
                </c:pt>
              </c:strCache>
            </c:strRef>
          </c:tx>
          <c:spPr>
            <a:solidFill>
              <a:srgbClr val="29B100"/>
            </a:solidFill>
          </c:spPr>
          <c:dPt>
            <c:idx val="0"/>
            <c:spPr>
              <a:solidFill>
                <a:srgbClr val="FFE697"/>
              </a:solidFill>
            </c:spPr>
          </c:dPt>
          <c:dPt>
            <c:idx val="1"/>
            <c:spPr>
              <a:solidFill>
                <a:srgbClr val="F9A1A1"/>
              </a:solidFill>
            </c:spPr>
          </c:dPt>
          <c:dPt>
            <c:idx val="2"/>
            <c:spPr>
              <a:solidFill>
                <a:srgbClr val="97E59E"/>
              </a:solidFill>
            </c:spPr>
          </c:dPt>
          <c:dLbls>
            <c:dLbl>
              <c:idx val="0"/>
              <c:delete val="1"/>
              <c:extLst>
                <c:ext xmlns:c15="http://schemas.microsoft.com/office/drawing/2012/chart" uri="{CE6537A1-D6FC-4f65-9D91-7224C49458BB}"/>
              </c:extLst>
            </c:dLbl>
            <c:dLbl>
              <c:idx val="1"/>
              <c:layout/>
              <c:tx>
                <c:rich>
                  <a:bodyPr/>
                  <a:lstStyle/>
                  <a:p>
                    <a:pPr>
                      <a:defRPr sz="1050" b="1">
                        <a:solidFill>
                          <a:schemeClr val="tx1"/>
                        </a:solidFill>
                        <a:latin typeface="Arial Narrow" pitchFamily="34" charset="0"/>
                      </a:defRPr>
                    </a:pPr>
                    <a:r>
                      <a:rPr lang="en-US" sz="1050" dirty="0" smtClean="0"/>
                      <a:t>FPB</a:t>
                    </a:r>
                  </a:p>
                  <a:p>
                    <a:pPr>
                      <a:defRPr sz="1050" b="1">
                        <a:solidFill>
                          <a:schemeClr val="tx1"/>
                        </a:solidFill>
                        <a:latin typeface="Arial Narrow" pitchFamily="34" charset="0"/>
                      </a:defRPr>
                    </a:pPr>
                    <a:r>
                      <a:rPr lang="en-US" sz="1050" dirty="0" smtClean="0"/>
                      <a:t>ICASASABC</a:t>
                    </a:r>
                    <a:endParaRPr lang="en-US" sz="1050" dirty="0"/>
                  </a:p>
                </c:rich>
              </c:tx>
              <c:spPr>
                <a:noFill/>
                <a:ln>
                  <a:noFill/>
                </a:ln>
                <a:effectLst/>
              </c:spPr>
              <c:showVal val="1"/>
              <c:extLst>
                <c:ext xmlns:c15="http://schemas.microsoft.com/office/drawing/2012/chart" uri="{CE6537A1-D6FC-4f65-9D91-7224C49458BB}">
                  <c15:layout/>
                </c:ext>
              </c:extLst>
            </c:dLbl>
            <c:dLbl>
              <c:idx val="2"/>
              <c:layout>
                <c:manualLayout>
                  <c:x val="4.1243158808429867E-2"/>
                  <c:y val="0"/>
                </c:manualLayout>
              </c:layout>
              <c:tx>
                <c:rich>
                  <a:bodyPr/>
                  <a:lstStyle/>
                  <a:p>
                    <a:pPr>
                      <a:defRPr sz="1050" b="1">
                        <a:solidFill>
                          <a:schemeClr val="tx1"/>
                        </a:solidFill>
                        <a:latin typeface="Arial Narrow" pitchFamily="34" charset="0"/>
                      </a:defRPr>
                    </a:pPr>
                    <a:r>
                      <a:rPr lang="en-US" sz="1050" dirty="0" smtClean="0"/>
                      <a:t>MDDABSA</a:t>
                    </a:r>
                  </a:p>
                  <a:p>
                    <a:pPr>
                      <a:defRPr sz="1050" b="1">
                        <a:solidFill>
                          <a:schemeClr val="tx1"/>
                        </a:solidFill>
                        <a:latin typeface="Arial Narrow" pitchFamily="34" charset="0"/>
                      </a:defRPr>
                    </a:pPr>
                    <a:r>
                      <a:rPr lang="en-US" sz="1050" dirty="0" smtClean="0"/>
                      <a:t>GCIS</a:t>
                    </a:r>
                    <a:endParaRPr lang="en-US" sz="1050" dirty="0"/>
                  </a:p>
                </c:rich>
              </c:tx>
              <c:spPr>
                <a:noFill/>
                <a:ln>
                  <a:noFill/>
                </a:ln>
                <a:effectLst/>
              </c:spPr>
              <c:showVal val="1"/>
              <c:extLst>
                <c:ext xmlns:c15="http://schemas.microsoft.com/office/drawing/2012/chart" uri="{CE6537A1-D6FC-4f65-9D91-7224C49458BB}">
                  <c15:layout/>
                </c:ext>
              </c:extLst>
            </c:dLbl>
            <c:spPr>
              <a:noFill/>
              <a:ln>
                <a:noFill/>
              </a:ln>
              <a:effectLst/>
            </c:spPr>
            <c:txPr>
              <a:bodyPr/>
              <a:lstStyle/>
              <a:p>
                <a:pPr>
                  <a:defRPr sz="1600" b="1">
                    <a:solidFill>
                      <a:schemeClr val="tx1"/>
                    </a:solidFill>
                    <a:latin typeface="Arial Narrow" pitchFamily="34" charset="0"/>
                  </a:defRPr>
                </a:pPr>
                <a:endParaRPr lang="en-US"/>
              </a:p>
            </c:txPr>
            <c:showVal val="1"/>
            <c:showLeaderLines val="1"/>
            <c:extLst>
              <c:ext xmlns:c15="http://schemas.microsoft.com/office/drawing/2012/chart" uri="{CE6537A1-D6FC-4f65-9D91-7224C49458BB}"/>
            </c:extLst>
          </c:dLbls>
          <c:cat>
            <c:strRef>
              <c:f>Sheet1!$A$2:$A$4</c:f>
              <c:strCache>
                <c:ptCount val="3"/>
                <c:pt idx="1">
                  <c:v>Material misstatements made (red)</c:v>
                </c:pt>
                <c:pt idx="2">
                  <c:v>Good - No material misstatements made (green)</c:v>
                </c:pt>
              </c:strCache>
            </c:strRef>
          </c:cat>
          <c:val>
            <c:numRef>
              <c:f>Sheet1!$B$2:$B$4</c:f>
              <c:numCache>
                <c:formatCode>0%</c:formatCode>
                <c:ptCount val="3"/>
                <c:pt idx="1">
                  <c:v>0.5</c:v>
                </c:pt>
                <c:pt idx="2">
                  <c:v>0.5</c:v>
                </c:pt>
              </c:numCache>
            </c:numRef>
          </c:val>
        </c:ser>
        <c:dLbls/>
        <c:firstSliceAng val="82"/>
        <c:holeSize val="40"/>
      </c:doughnutChart>
    </c:plotArea>
    <c:plotVisOnly val="1"/>
    <c:dispBlanksAs val="zero"/>
  </c:chart>
  <c:spPr>
    <a:ln>
      <a:noFill/>
    </a:ln>
  </c:spPr>
  <c:txPr>
    <a:bodyPr/>
    <a:lstStyle/>
    <a:p>
      <a:pPr>
        <a:defRPr sz="1800"/>
      </a:pPr>
      <a:endParaRPr lang="en-US"/>
    </a:p>
  </c:txPr>
  <c:externalData r:id="rId2"/>
  <c:userShapes r:id="rId3"/>
</c:chartSpace>
</file>

<file path=ppt/charts/chart21.xml><?xml version="1.0" encoding="utf-8"?>
<c:chartSpace xmlns:c="http://schemas.openxmlformats.org/drawingml/2006/chart" xmlns:a="http://schemas.openxmlformats.org/drawingml/2006/main" xmlns:r="http://schemas.openxmlformats.org/officeDocument/2006/relationships">
  <c:lang val="en-ZA"/>
  <c:style val="18"/>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Supply chain management
(2013-14)</c:v>
                </c:pt>
              </c:strCache>
            </c:strRef>
          </c:tx>
          <c:spPr>
            <a:solidFill>
              <a:srgbClr val="29B100"/>
            </a:solidFill>
          </c:spPr>
          <c:dPt>
            <c:idx val="0"/>
            <c:spPr>
              <a:solidFill>
                <a:srgbClr val="FFE697"/>
              </a:solidFill>
            </c:spPr>
          </c:dPt>
          <c:dPt>
            <c:idx val="1"/>
            <c:spPr>
              <a:solidFill>
                <a:srgbClr val="F9A1A1"/>
              </a:solidFill>
            </c:spPr>
          </c:dPt>
          <c:dPt>
            <c:idx val="2"/>
            <c:spPr>
              <a:solidFill>
                <a:srgbClr val="97E59E"/>
              </a:solidFill>
            </c:spPr>
          </c:dPt>
          <c:dLbls>
            <c:dLbl>
              <c:idx val="0"/>
              <c:layout/>
              <c:tx>
                <c:rich>
                  <a:bodyPr/>
                  <a:lstStyle/>
                  <a:p>
                    <a:pPr>
                      <a:defRPr sz="1050" b="1">
                        <a:solidFill>
                          <a:schemeClr val="tx1"/>
                        </a:solidFill>
                        <a:latin typeface="Arial Narrow" pitchFamily="34" charset="0"/>
                      </a:defRPr>
                    </a:pPr>
                    <a:r>
                      <a:rPr lang="en-US" sz="1050" smtClean="0"/>
                      <a:t>MDDA</a:t>
                    </a:r>
                    <a:endParaRPr lang="en-US" sz="1050"/>
                  </a:p>
                </c:rich>
              </c:tx>
              <c:spPr>
                <a:noFill/>
                <a:ln>
                  <a:noFill/>
                </a:ln>
                <a:effectLst/>
              </c:spPr>
              <c:showVal val="1"/>
              <c:extLst>
                <c:ext xmlns:c15="http://schemas.microsoft.com/office/drawing/2012/chart" uri="{CE6537A1-D6FC-4f65-9D91-7224C49458BB}">
                  <c15:layout/>
                </c:ext>
              </c:extLst>
            </c:dLbl>
            <c:dLbl>
              <c:idx val="1"/>
              <c:layout/>
              <c:tx>
                <c:rich>
                  <a:bodyPr/>
                  <a:lstStyle/>
                  <a:p>
                    <a:pPr>
                      <a:defRPr sz="1050" b="1">
                        <a:solidFill>
                          <a:schemeClr val="tx1"/>
                        </a:solidFill>
                        <a:latin typeface="Arial Narrow" pitchFamily="34" charset="0"/>
                      </a:defRPr>
                    </a:pPr>
                    <a:r>
                      <a:rPr lang="en-US" sz="1050" smtClean="0"/>
                      <a:t>4</a:t>
                    </a:r>
                    <a:endParaRPr lang="en-US" sz="1050" dirty="0"/>
                  </a:p>
                </c:rich>
              </c:tx>
              <c:spPr>
                <a:noFill/>
                <a:ln>
                  <a:noFill/>
                </a:ln>
                <a:effectLst/>
              </c:spPr>
              <c:showVal val="1"/>
              <c:extLst>
                <c:ext xmlns:c15="http://schemas.microsoft.com/office/drawing/2012/chart" uri="{CE6537A1-D6FC-4f65-9D91-7224C49458BB}">
                  <c15:layout/>
                </c:ext>
              </c:extLst>
            </c:dLbl>
            <c:dLbl>
              <c:idx val="2"/>
              <c:layout/>
              <c:tx>
                <c:rich>
                  <a:bodyPr/>
                  <a:lstStyle/>
                  <a:p>
                    <a:pPr>
                      <a:defRPr sz="1050" b="1">
                        <a:solidFill>
                          <a:schemeClr val="tx1"/>
                        </a:solidFill>
                        <a:latin typeface="Arial Narrow" pitchFamily="34" charset="0"/>
                      </a:defRPr>
                    </a:pPr>
                    <a:r>
                      <a:rPr lang="en-US" sz="1050" smtClean="0"/>
                      <a:t>GCIS</a:t>
                    </a:r>
                    <a:endParaRPr lang="en-US" sz="1050"/>
                  </a:p>
                </c:rich>
              </c:tx>
              <c:spPr>
                <a:noFill/>
                <a:ln>
                  <a:noFill/>
                </a:ln>
                <a:effectLst/>
              </c:spPr>
              <c:showVal val="1"/>
              <c:extLst>
                <c:ext xmlns:c15="http://schemas.microsoft.com/office/drawing/2012/chart" uri="{CE6537A1-D6FC-4f65-9D91-7224C49458BB}">
                  <c15:layout/>
                </c:ext>
              </c:extLst>
            </c:dLbl>
            <c:spPr>
              <a:noFill/>
              <a:ln>
                <a:noFill/>
              </a:ln>
              <a:effectLst/>
            </c:spPr>
            <c:txPr>
              <a:bodyPr/>
              <a:lstStyle/>
              <a:p>
                <a:pPr>
                  <a:defRPr sz="1600" b="1">
                    <a:solidFill>
                      <a:schemeClr val="tx1"/>
                    </a:solidFill>
                    <a:latin typeface="Arial Narrow" pitchFamily="34" charset="0"/>
                  </a:defRPr>
                </a:pPr>
                <a:endParaRPr lang="en-US"/>
              </a:p>
            </c:txPr>
            <c:showVal val="1"/>
            <c:showLeaderLines val="1"/>
            <c:extLst>
              <c:ext xmlns:c15="http://schemas.microsoft.com/office/drawing/2012/chart" uri="{CE6537A1-D6FC-4f65-9D91-7224C49458BB}"/>
            </c:extLst>
          </c:dLbls>
          <c:cat>
            <c:strRef>
              <c:f>Sheet1!$A$2:$A$4</c:f>
              <c:strCache>
                <c:ptCount val="3"/>
                <c:pt idx="0">
                  <c:v>Management report findings (orange)</c:v>
                </c:pt>
                <c:pt idx="1">
                  <c:v>Audit report findings (red)</c:v>
                </c:pt>
                <c:pt idx="2">
                  <c:v>Good - With no findings (green)</c:v>
                </c:pt>
              </c:strCache>
            </c:strRef>
          </c:cat>
          <c:val>
            <c:numRef>
              <c:f>Sheet1!$B$2:$B$4</c:f>
              <c:numCache>
                <c:formatCode>0%</c:formatCode>
                <c:ptCount val="3"/>
                <c:pt idx="0">
                  <c:v>0.33000000000000007</c:v>
                </c:pt>
                <c:pt idx="1">
                  <c:v>0.5</c:v>
                </c:pt>
                <c:pt idx="2">
                  <c:v>0.17</c:v>
                </c:pt>
              </c:numCache>
            </c:numRef>
          </c:val>
        </c:ser>
        <c:dLbls/>
        <c:firstSliceAng val="35"/>
        <c:holeSize val="40"/>
      </c:doughnutChart>
    </c:plotArea>
    <c:plotVisOnly val="1"/>
    <c:dispBlanksAs val="zero"/>
  </c:chart>
  <c:spPr>
    <a:ln>
      <a:noFill/>
    </a:ln>
  </c:spPr>
  <c:txPr>
    <a:bodyPr/>
    <a:lstStyle/>
    <a:p>
      <a:pPr>
        <a:defRPr sz="1800"/>
      </a:pPr>
      <a:endParaRPr lang="en-US"/>
    </a:p>
  </c:txPr>
  <c:externalData r:id="rId2"/>
  <c:userShapes r:id="rId3"/>
</c:chartSpace>
</file>

<file path=ppt/charts/chart22.xml><?xml version="1.0" encoding="utf-8"?>
<c:chartSpace xmlns:c="http://schemas.openxmlformats.org/drawingml/2006/chart" xmlns:a="http://schemas.openxmlformats.org/drawingml/2006/main" xmlns:r="http://schemas.openxmlformats.org/officeDocument/2006/relationships">
  <c:lang val="en-ZA"/>
  <c:style val="18"/>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IT 
(2014-15)</c:v>
                </c:pt>
              </c:strCache>
            </c:strRef>
          </c:tx>
          <c:spPr>
            <a:solidFill>
              <a:srgbClr val="29B100"/>
            </a:solidFill>
          </c:spPr>
          <c:dPt>
            <c:idx val="0"/>
            <c:spPr>
              <a:solidFill>
                <a:srgbClr val="FFE697"/>
              </a:solidFill>
            </c:spPr>
          </c:dPt>
          <c:dPt>
            <c:idx val="1"/>
            <c:spPr>
              <a:solidFill>
                <a:srgbClr val="F9A1A1"/>
              </a:solidFill>
            </c:spPr>
          </c:dPt>
          <c:dPt>
            <c:idx val="2"/>
            <c:spPr>
              <a:solidFill>
                <a:srgbClr val="97E59E"/>
              </a:solidFill>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layout/>
              <c:tx>
                <c:rich>
                  <a:bodyPr/>
                  <a:lstStyle/>
                  <a:p>
                    <a:r>
                      <a:rPr lang="en-US" sz="1050" b="1" smtClean="0">
                        <a:latin typeface="Arial Narrow" panose="020B0606020202030204" pitchFamily="34" charset="0"/>
                      </a:rPr>
                      <a:t>6</a:t>
                    </a:r>
                    <a:endParaRPr lang="en-US" dirty="0"/>
                  </a:p>
                </c:rich>
              </c:tx>
              <c:showVal val="1"/>
              <c:extLst>
                <c:ext xmlns:c15="http://schemas.microsoft.com/office/drawing/2012/chart" uri="{CE6537A1-D6FC-4f65-9D91-7224C49458BB}">
                  <c15:layout/>
                </c:ext>
              </c:extLst>
            </c:dLbl>
            <c:spPr>
              <a:noFill/>
              <a:ln>
                <a:noFill/>
              </a:ln>
              <a:effectLst/>
            </c:spPr>
            <c:txPr>
              <a:bodyPr/>
              <a:lstStyle/>
              <a:p>
                <a:pPr>
                  <a:defRPr sz="1050" b="1">
                    <a:latin typeface="Arial Narrow" panose="020B0606020202030204" pitchFamily="34" charset="0"/>
                  </a:defRPr>
                </a:pPr>
                <a:endParaRPr lang="en-US"/>
              </a:p>
            </c:txPr>
            <c:showVal val="1"/>
            <c:showLeaderLines val="1"/>
            <c:extLst>
              <c:ext xmlns:c15="http://schemas.microsoft.com/office/drawing/2012/chart" uri="{CE6537A1-D6FC-4f65-9D91-7224C49458BB}"/>
            </c:extLst>
          </c:dLbls>
          <c:cat>
            <c:strRef>
              <c:f>Sheet1!$A$2:$A$4</c:f>
              <c:strCache>
                <c:ptCount val="3"/>
                <c:pt idx="0">
                  <c:v>Key controls: Concerning (orange)</c:v>
                </c:pt>
                <c:pt idx="1">
                  <c:v>Key controls: Intervention required (red)</c:v>
                </c:pt>
                <c:pt idx="2">
                  <c:v>Key controls: Good (green)</c:v>
                </c:pt>
              </c:strCache>
            </c:strRef>
          </c:cat>
          <c:val>
            <c:numRef>
              <c:f>Sheet1!$B$2:$B$4</c:f>
              <c:numCache>
                <c:formatCode>0%</c:formatCode>
                <c:ptCount val="3"/>
                <c:pt idx="0">
                  <c:v>0</c:v>
                </c:pt>
                <c:pt idx="1">
                  <c:v>0</c:v>
                </c:pt>
                <c:pt idx="2">
                  <c:v>1</c:v>
                </c:pt>
              </c:numCache>
            </c:numRef>
          </c:val>
        </c:ser>
        <c:dLbls/>
        <c:firstSliceAng val="70"/>
        <c:holeSize val="40"/>
      </c:doughnutChart>
    </c:plotArea>
    <c:plotVisOnly val="1"/>
    <c:dispBlanksAs val="zero"/>
  </c:chart>
  <c:spPr>
    <a:ln>
      <a:noFill/>
    </a:ln>
  </c:spPr>
  <c:txPr>
    <a:bodyPr/>
    <a:lstStyle/>
    <a:p>
      <a:pPr>
        <a:defRPr sz="1800"/>
      </a:pPr>
      <a:endParaRPr lang="en-US"/>
    </a:p>
  </c:txPr>
  <c:externalData r:id="rId2"/>
  <c:userShapes r:id="rId3"/>
</c:chartSpace>
</file>

<file path=ppt/charts/chart23.xml><?xml version="1.0" encoding="utf-8"?>
<c:chartSpace xmlns:c="http://schemas.openxmlformats.org/drawingml/2006/chart" xmlns:a="http://schemas.openxmlformats.org/drawingml/2006/main" xmlns:r="http://schemas.openxmlformats.org/officeDocument/2006/relationships">
  <c:lang val="en-ZA"/>
  <c:style val="18"/>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Financial health
(2014-15)</c:v>
                </c:pt>
              </c:strCache>
            </c:strRef>
          </c:tx>
          <c:spPr>
            <a:solidFill>
              <a:srgbClr val="29B100"/>
            </a:solidFill>
          </c:spPr>
          <c:dPt>
            <c:idx val="0"/>
            <c:spPr>
              <a:solidFill>
                <a:srgbClr val="FFE697"/>
              </a:solidFill>
            </c:spPr>
          </c:dPt>
          <c:dPt>
            <c:idx val="1"/>
            <c:spPr>
              <a:solidFill>
                <a:srgbClr val="F9A1A1"/>
              </a:solidFill>
            </c:spPr>
          </c:dPt>
          <c:dPt>
            <c:idx val="2"/>
            <c:spPr>
              <a:solidFill>
                <a:srgbClr val="97E59E"/>
              </a:solidFill>
            </c:spPr>
          </c:dPt>
          <c:dLbls>
            <c:dLbl>
              <c:idx val="0"/>
              <c:delete val="1"/>
              <c:extLst>
                <c:ext xmlns:c15="http://schemas.microsoft.com/office/drawing/2012/chart" uri="{CE6537A1-D6FC-4f65-9D91-7224C49458BB}"/>
              </c:extLst>
            </c:dLbl>
            <c:dLbl>
              <c:idx val="1"/>
              <c:layout/>
              <c:tx>
                <c:rich>
                  <a:bodyPr/>
                  <a:lstStyle/>
                  <a:p>
                    <a:pPr>
                      <a:defRPr sz="1050" b="1">
                        <a:solidFill>
                          <a:schemeClr val="tx1"/>
                        </a:solidFill>
                        <a:latin typeface="Arial Narrow" pitchFamily="34" charset="0"/>
                      </a:defRPr>
                    </a:pPr>
                    <a:r>
                      <a:rPr lang="en-US" sz="1050" dirty="0" smtClean="0"/>
                      <a:t>SABCMDDA</a:t>
                    </a:r>
                    <a:endParaRPr lang="en-US" sz="1050" dirty="0"/>
                  </a:p>
                </c:rich>
              </c:tx>
              <c:spPr>
                <a:noFill/>
                <a:ln>
                  <a:noFill/>
                </a:ln>
                <a:effectLst/>
              </c:spPr>
              <c:showPercent val="1"/>
              <c:extLst>
                <c:ext xmlns:c15="http://schemas.microsoft.com/office/drawing/2012/chart" uri="{CE6537A1-D6FC-4f65-9D91-7224C49458BB}">
                  <c15:layout/>
                </c:ext>
              </c:extLst>
            </c:dLbl>
            <c:dLbl>
              <c:idx val="2"/>
              <c:layout/>
              <c:tx>
                <c:rich>
                  <a:bodyPr/>
                  <a:lstStyle/>
                  <a:p>
                    <a:pPr>
                      <a:defRPr sz="1050" b="1">
                        <a:solidFill>
                          <a:schemeClr val="tx1"/>
                        </a:solidFill>
                        <a:latin typeface="Arial Narrow" pitchFamily="34" charset="0"/>
                      </a:defRPr>
                    </a:pPr>
                    <a:r>
                      <a:rPr lang="en-US" sz="1050" smtClean="0"/>
                      <a:t>4</a:t>
                    </a:r>
                    <a:endParaRPr lang="en-US" sz="1050" dirty="0"/>
                  </a:p>
                </c:rich>
              </c:tx>
              <c:spPr>
                <a:noFill/>
                <a:ln>
                  <a:noFill/>
                </a:ln>
                <a:effectLst/>
              </c:spPr>
              <c:showPercent val="1"/>
              <c:extLst>
                <c:ext xmlns:c15="http://schemas.microsoft.com/office/drawing/2012/chart" uri="{CE6537A1-D6FC-4f65-9D91-7224C49458BB}">
                  <c15:layout/>
                </c:ext>
              </c:extLst>
            </c:dLbl>
            <c:spPr>
              <a:noFill/>
              <a:ln>
                <a:noFill/>
              </a:ln>
              <a:effectLst/>
            </c:spPr>
            <c:txPr>
              <a:bodyPr/>
              <a:lstStyle/>
              <a:p>
                <a:pPr>
                  <a:defRPr sz="1600" b="1">
                    <a:solidFill>
                      <a:schemeClr val="tx1"/>
                    </a:solidFill>
                    <a:latin typeface="Arial Narrow" pitchFamily="34" charset="0"/>
                  </a:defRPr>
                </a:pPr>
                <a:endParaRPr lang="en-US"/>
              </a:p>
            </c:txPr>
            <c:showPercent val="1"/>
            <c:showLeaderLines val="1"/>
            <c:extLst>
              <c:ext xmlns:c15="http://schemas.microsoft.com/office/drawing/2012/chart" uri="{CE6537A1-D6FC-4f65-9D91-7224C49458BB}"/>
            </c:extLst>
          </c:dLbls>
          <c:cat>
            <c:strRef>
              <c:f>Sheet1!$A$2:$A$4</c:f>
              <c:strCache>
                <c:ptCount val="3"/>
                <c:pt idx="0">
                  <c:v>Concerning</c:v>
                </c:pt>
                <c:pt idx="1">
                  <c:v>Intervention required</c:v>
                </c:pt>
                <c:pt idx="2">
                  <c:v>Two or less indicators (green)</c:v>
                </c:pt>
              </c:strCache>
            </c:strRef>
          </c:cat>
          <c:val>
            <c:numRef>
              <c:f>Sheet1!$B$2:$B$4</c:f>
              <c:numCache>
                <c:formatCode>0%</c:formatCode>
                <c:ptCount val="3"/>
                <c:pt idx="0">
                  <c:v>0</c:v>
                </c:pt>
                <c:pt idx="1">
                  <c:v>0.33000000000000007</c:v>
                </c:pt>
                <c:pt idx="2">
                  <c:v>0.67000000000000015</c:v>
                </c:pt>
              </c:numCache>
            </c:numRef>
          </c:val>
        </c:ser>
        <c:dLbls/>
        <c:firstSliceAng val="70"/>
        <c:holeSize val="40"/>
      </c:doughnutChart>
      <c:spPr>
        <a:noFill/>
        <a:ln w="25400">
          <a:noFill/>
        </a:ln>
      </c:spPr>
    </c:plotArea>
    <c:plotVisOnly val="1"/>
    <c:dispBlanksAs val="zero"/>
  </c:chart>
  <c:spPr>
    <a:ln>
      <a:noFill/>
    </a:ln>
  </c:spPr>
  <c:txPr>
    <a:bodyPr/>
    <a:lstStyle/>
    <a:p>
      <a:pPr>
        <a:defRPr sz="1800"/>
      </a:pPr>
      <a:endParaRPr lang="en-US"/>
    </a:p>
  </c:txPr>
  <c:externalData r:id="rId2"/>
</c:chartSpace>
</file>

<file path=ppt/charts/chart24.xml><?xml version="1.0" encoding="utf-8"?>
<c:chartSpace xmlns:c="http://schemas.openxmlformats.org/drawingml/2006/chart" xmlns:a="http://schemas.openxmlformats.org/drawingml/2006/main" xmlns:r="http://schemas.openxmlformats.org/officeDocument/2006/relationships">
  <c:lang val="en-ZA"/>
  <c:style val="18"/>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HR management
(2013-14)</c:v>
                </c:pt>
              </c:strCache>
            </c:strRef>
          </c:tx>
          <c:spPr>
            <a:solidFill>
              <a:srgbClr val="29B100"/>
            </a:solidFill>
          </c:spPr>
          <c:dPt>
            <c:idx val="0"/>
            <c:spPr>
              <a:solidFill>
                <a:srgbClr val="FFE697"/>
              </a:solidFill>
            </c:spPr>
          </c:dPt>
          <c:dPt>
            <c:idx val="1"/>
            <c:spPr>
              <a:solidFill>
                <a:srgbClr val="F9A1A1"/>
              </a:solidFill>
            </c:spPr>
          </c:dPt>
          <c:dPt>
            <c:idx val="2"/>
            <c:spPr>
              <a:solidFill>
                <a:srgbClr val="97E59E"/>
              </a:solidFill>
            </c:spPr>
          </c:dPt>
          <c:dLbls>
            <c:dLbl>
              <c:idx val="0"/>
              <c:layout/>
              <c:tx>
                <c:rich>
                  <a:bodyPr/>
                  <a:lstStyle/>
                  <a:p>
                    <a:pPr>
                      <a:defRPr sz="1050" b="1">
                        <a:solidFill>
                          <a:schemeClr val="tx1"/>
                        </a:solidFill>
                        <a:latin typeface="Arial Narrow" pitchFamily="34" charset="0"/>
                      </a:defRPr>
                    </a:pPr>
                    <a:r>
                      <a:rPr lang="en-US" sz="1050" smtClean="0"/>
                      <a:t>3</a:t>
                    </a:r>
                    <a:endParaRPr lang="en-US" sz="1050" dirty="0"/>
                  </a:p>
                </c:rich>
              </c:tx>
              <c:spPr>
                <a:noFill/>
                <a:ln>
                  <a:noFill/>
                </a:ln>
                <a:effectLst/>
              </c:spPr>
              <c:showPercent val="1"/>
              <c:extLst>
                <c:ext xmlns:c15="http://schemas.microsoft.com/office/drawing/2012/chart" uri="{CE6537A1-D6FC-4f65-9D91-7224C49458BB}">
                  <c15:layout/>
                </c:ext>
              </c:extLst>
            </c:dLbl>
            <c:dLbl>
              <c:idx val="1"/>
              <c:layout/>
              <c:tx>
                <c:rich>
                  <a:bodyPr/>
                  <a:lstStyle/>
                  <a:p>
                    <a:pPr>
                      <a:defRPr sz="1050" b="1">
                        <a:solidFill>
                          <a:schemeClr val="tx1"/>
                        </a:solidFill>
                        <a:latin typeface="Arial Narrow" pitchFamily="34" charset="0"/>
                      </a:defRPr>
                    </a:pPr>
                    <a:r>
                      <a:rPr lang="en-US" sz="1050" dirty="0" smtClean="0"/>
                      <a:t>SABC</a:t>
                    </a:r>
                  </a:p>
                  <a:p>
                    <a:pPr>
                      <a:defRPr sz="1050" b="1">
                        <a:solidFill>
                          <a:schemeClr val="tx1"/>
                        </a:solidFill>
                        <a:latin typeface="Arial Narrow" pitchFamily="34" charset="0"/>
                      </a:defRPr>
                    </a:pPr>
                    <a:r>
                      <a:rPr lang="en-US" sz="1050" dirty="0" smtClean="0"/>
                      <a:t>MDDA</a:t>
                    </a:r>
                    <a:endParaRPr lang="en-US" sz="1050" dirty="0"/>
                  </a:p>
                </c:rich>
              </c:tx>
              <c:spPr>
                <a:noFill/>
                <a:ln>
                  <a:noFill/>
                </a:ln>
                <a:effectLst/>
              </c:spPr>
              <c:showPercent val="1"/>
              <c:extLst>
                <c:ext xmlns:c15="http://schemas.microsoft.com/office/drawing/2012/chart" uri="{CE6537A1-D6FC-4f65-9D91-7224C49458BB}">
                  <c15:layout/>
                </c:ext>
              </c:extLst>
            </c:dLbl>
            <c:dLbl>
              <c:idx val="2"/>
              <c:layout/>
              <c:tx>
                <c:rich>
                  <a:bodyPr/>
                  <a:lstStyle/>
                  <a:p>
                    <a:pPr>
                      <a:defRPr sz="1050" b="1">
                        <a:solidFill>
                          <a:schemeClr val="tx1"/>
                        </a:solidFill>
                        <a:latin typeface="Arial Narrow" pitchFamily="34" charset="0"/>
                      </a:defRPr>
                    </a:pPr>
                    <a:r>
                      <a:rPr lang="en-US" sz="1050" smtClean="0"/>
                      <a:t>GCIS</a:t>
                    </a:r>
                    <a:endParaRPr lang="en-US" sz="1050"/>
                  </a:p>
                </c:rich>
              </c:tx>
              <c:spPr>
                <a:noFill/>
                <a:ln>
                  <a:noFill/>
                </a:ln>
                <a:effectLst/>
              </c:spPr>
              <c:showPercent val="1"/>
              <c:extLst>
                <c:ext xmlns:c15="http://schemas.microsoft.com/office/drawing/2012/chart" uri="{CE6537A1-D6FC-4f65-9D91-7224C49458BB}">
                  <c15:layout/>
                </c:ext>
              </c:extLst>
            </c:dLbl>
            <c:spPr>
              <a:noFill/>
              <a:ln>
                <a:noFill/>
              </a:ln>
              <a:effectLst/>
            </c:spPr>
            <c:txPr>
              <a:bodyPr/>
              <a:lstStyle/>
              <a:p>
                <a:pPr>
                  <a:defRPr sz="1600" b="1">
                    <a:solidFill>
                      <a:schemeClr val="tx1"/>
                    </a:solidFill>
                    <a:latin typeface="Arial Narrow" pitchFamily="34" charset="0"/>
                  </a:defRPr>
                </a:pPr>
                <a:endParaRPr lang="en-US"/>
              </a:p>
            </c:txPr>
            <c:showPercent val="1"/>
            <c:showLeaderLines val="1"/>
            <c:extLst>
              <c:ext xmlns:c15="http://schemas.microsoft.com/office/drawing/2012/chart" uri="{CE6537A1-D6FC-4f65-9D91-7224C49458BB}"/>
            </c:extLst>
          </c:dLbls>
          <c:cat>
            <c:strRef>
              <c:f>Sheet1!$A$2:$A$4</c:f>
              <c:strCache>
                <c:ptCount val="3"/>
                <c:pt idx="0">
                  <c:v>Key controls: Concerning (orange)</c:v>
                </c:pt>
                <c:pt idx="1">
                  <c:v>Key controls: Intervention required (red)</c:v>
                </c:pt>
                <c:pt idx="2">
                  <c:v>Key controls: Good (green)</c:v>
                </c:pt>
              </c:strCache>
            </c:strRef>
          </c:cat>
          <c:val>
            <c:numRef>
              <c:f>Sheet1!$B$2:$B$4</c:f>
              <c:numCache>
                <c:formatCode>0%</c:formatCode>
                <c:ptCount val="3"/>
                <c:pt idx="0">
                  <c:v>0.5</c:v>
                </c:pt>
                <c:pt idx="1">
                  <c:v>0.33000000000000007</c:v>
                </c:pt>
                <c:pt idx="2">
                  <c:v>0.17</c:v>
                </c:pt>
              </c:numCache>
            </c:numRef>
          </c:val>
        </c:ser>
        <c:dLbls/>
        <c:firstSliceAng val="70"/>
        <c:holeSize val="40"/>
      </c:doughnutChart>
    </c:plotArea>
    <c:plotVisOnly val="1"/>
    <c:dispBlanksAs val="zero"/>
  </c:chart>
  <c:spPr>
    <a:ln>
      <a:noFill/>
    </a:ln>
  </c:spPr>
  <c:txPr>
    <a:bodyPr/>
    <a:lstStyle/>
    <a:p>
      <a:pPr>
        <a:defRPr sz="1800"/>
      </a:pPr>
      <a:endParaRPr lang="en-US"/>
    </a:p>
  </c:tx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en-ZA"/>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1"/>
        </c:manualLayout>
      </c:layout>
      <c:barChart>
        <c:barDir val="bar"/>
        <c:grouping val="clustered"/>
        <c:ser>
          <c:idx val="1"/>
          <c:order val="0"/>
          <c:tx>
            <c:strRef>
              <c:f>Sheet1!$E$6</c:f>
              <c:strCache>
                <c:ptCount val="1"/>
                <c:pt idx="0">
                  <c:v>Compliance findings
2012-13</c:v>
                </c:pt>
              </c:strCache>
            </c:strRef>
          </c:tx>
          <c:spPr>
            <a:solidFill>
              <a:srgbClr val="1F497D">
                <a:lumMod val="40000"/>
                <a:lumOff val="60000"/>
              </a:srgbClr>
            </a:solidFill>
            <a:effectLst/>
          </c:spPr>
          <c:dPt>
            <c:idx val="2"/>
            <c:spPr>
              <a:solidFill>
                <a:srgbClr val="8EB4E3"/>
              </a:solidFill>
              <a:effectLst/>
            </c:spPr>
          </c:dPt>
          <c:dLbls>
            <c:dLbl>
              <c:idx val="0"/>
              <c:layout/>
              <c:tx>
                <c:rich>
                  <a:bodyPr/>
                  <a:lstStyle/>
                  <a:p>
                    <a:r>
                      <a:rPr lang="en-US" sz="600" dirty="0" smtClean="0"/>
                      <a:t>17% (1/6)</a:t>
                    </a:r>
                    <a:endParaRPr lang="en-US" dirty="0"/>
                  </a:p>
                </c:rich>
              </c:tx>
              <c:showVal val="1"/>
              <c:extLst>
                <c:ext xmlns:c15="http://schemas.microsoft.com/office/drawing/2012/chart" uri="{CE6537A1-D6FC-4f65-9D91-7224C49458BB}">
                  <c15:layout/>
                </c:ext>
              </c:extLst>
            </c:dLbl>
            <c:dLbl>
              <c:idx val="1"/>
              <c:tx>
                <c:rich>
                  <a:bodyPr/>
                  <a:lstStyle/>
                  <a:p>
                    <a:r>
                      <a:rPr lang="en-US" sz="600" dirty="0"/>
                      <a:t>60</a:t>
                    </a:r>
                    <a:r>
                      <a:rPr lang="en-US" sz="600" dirty="0" smtClean="0"/>
                      <a:t>% (3)</a:t>
                    </a:r>
                    <a:endParaRPr lang="en-US" dirty="0" smtClean="0"/>
                  </a:p>
                </c:rich>
              </c:tx>
              <c:showVal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a:lstStyle/>
              <a:p>
                <a:pPr>
                  <a:defRPr sz="600" b="1">
                    <a:latin typeface="Arial Narrow" panose="020B0606020202030204" pitchFamily="34" charset="0"/>
                  </a:defRPr>
                </a:pPr>
                <a:endParaRPr lang="en-US"/>
              </a:p>
            </c:txPr>
            <c:showVal val="1"/>
            <c:extLst>
              <c:ext xmlns:c15="http://schemas.microsoft.com/office/drawing/2012/chart" uri="{CE6537A1-D6FC-4f65-9D91-7224C49458BB}">
                <c15:showLeaderLines val="0"/>
              </c:ext>
            </c:extLst>
          </c:dLbls>
          <c:val>
            <c:numRef>
              <c:f>Sheet1!$E$7:$E$7</c:f>
              <c:numCache>
                <c:formatCode>0%</c:formatCode>
                <c:ptCount val="1"/>
                <c:pt idx="0">
                  <c:v>0.16666666666666666</c:v>
                </c:pt>
              </c:numCache>
            </c:numRef>
          </c:val>
        </c:ser>
        <c:ser>
          <c:idx val="0"/>
          <c:order val="1"/>
          <c:tx>
            <c:strRef>
              <c:f>Sheet1!$C$6</c:f>
              <c:strCache>
                <c:ptCount val="1"/>
                <c:pt idx="0">
                  <c:v>Compliance findings
2013-14</c:v>
                </c:pt>
              </c:strCache>
            </c:strRef>
          </c:tx>
          <c:spPr>
            <a:solidFill>
              <a:srgbClr val="17375E"/>
            </a:solidFill>
            <a:effectLst/>
          </c:spPr>
          <c:dLbls>
            <c:dLbl>
              <c:idx val="0"/>
              <c:layout/>
              <c:tx>
                <c:rich>
                  <a:bodyPr/>
                  <a:lstStyle/>
                  <a:p>
                    <a:r>
                      <a:rPr lang="en-US" sz="600" dirty="0" smtClean="0"/>
                      <a:t>17% (1/6)</a:t>
                    </a:r>
                    <a:endParaRPr lang="en-US" dirty="0"/>
                  </a:p>
                </c:rich>
              </c:tx>
              <c:showVal val="1"/>
              <c:extLst>
                <c:ext xmlns:c15="http://schemas.microsoft.com/office/drawing/2012/chart" uri="{CE6537A1-D6FC-4f65-9D91-7224C49458BB}">
                  <c15:layout/>
                </c:ext>
              </c:extLst>
            </c:dLbl>
            <c:dLbl>
              <c:idx val="1"/>
              <c:tx>
                <c:rich>
                  <a:bodyPr/>
                  <a:lstStyle/>
                  <a:p>
                    <a:r>
                      <a:rPr lang="en-US" sz="600" dirty="0"/>
                      <a:t>33</a:t>
                    </a:r>
                    <a:r>
                      <a:rPr lang="en-US" sz="600" dirty="0" smtClean="0"/>
                      <a:t>% (2)</a:t>
                    </a:r>
                    <a:endParaRPr lang="en-US" dirty="0" smtClean="0"/>
                  </a:p>
                </c:rich>
              </c:tx>
              <c:showVal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a:lstStyle/>
              <a:p>
                <a:pPr>
                  <a:defRPr sz="600" b="1">
                    <a:latin typeface="Arial Narrow" panose="020B0606020202030204" pitchFamily="34" charset="0"/>
                  </a:defRPr>
                </a:pPr>
                <a:endParaRPr lang="en-US"/>
              </a:p>
            </c:txPr>
            <c:showVal val="1"/>
            <c:extLst>
              <c:ext xmlns:c15="http://schemas.microsoft.com/office/drawing/2012/chart" uri="{CE6537A1-D6FC-4f65-9D91-7224C49458BB}">
                <c15:showLeaderLines val="0"/>
              </c:ext>
            </c:extLst>
          </c:dLbls>
          <c:cat>
            <c:strRef>
              <c:f>Sheet1!$B$7:$B$7</c:f>
              <c:strCache>
                <c:ptCount val="1"/>
                <c:pt idx="0">
                  <c:v>Finding 2</c:v>
                </c:pt>
              </c:strCache>
            </c:strRef>
          </c:cat>
          <c:val>
            <c:numRef>
              <c:f>Sheet1!$C$7:$C$7</c:f>
              <c:numCache>
                <c:formatCode>0%</c:formatCode>
                <c:ptCount val="1"/>
                <c:pt idx="0">
                  <c:v>0.16666666666666666</c:v>
                </c:pt>
              </c:numCache>
            </c:numRef>
          </c:val>
        </c:ser>
        <c:dLbls/>
        <c:gapWidth val="310"/>
        <c:axId val="88827776"/>
        <c:axId val="88829312"/>
      </c:barChart>
      <c:catAx>
        <c:axId val="88827776"/>
        <c:scaling>
          <c:orientation val="minMax"/>
        </c:scaling>
        <c:delete val="1"/>
        <c:axPos val="l"/>
        <c:tickLblPos val="none"/>
        <c:crossAx val="88829312"/>
        <c:crosses val="autoZero"/>
        <c:auto val="1"/>
        <c:lblAlgn val="ctr"/>
        <c:lblOffset val="100"/>
      </c:catAx>
      <c:valAx>
        <c:axId val="88829312"/>
        <c:scaling>
          <c:orientation val="minMax"/>
          <c:max val="1"/>
          <c:min val="0"/>
        </c:scaling>
        <c:delete val="1"/>
        <c:axPos val="b"/>
        <c:numFmt formatCode="0%" sourceLinked="1"/>
        <c:tickLblPos val="none"/>
        <c:crossAx val="88827776"/>
        <c:crosses val="autoZero"/>
        <c:crossBetween val="between"/>
      </c:valAx>
      <c:spPr>
        <a:noFill/>
        <a:ln w="25400">
          <a:noFill/>
        </a:ln>
      </c:spPr>
    </c:plotArea>
    <c:plotVisOnly val="1"/>
    <c:dispBlanksAs val="gap"/>
  </c:chart>
  <c:txPr>
    <a:bodyPr/>
    <a:lstStyle/>
    <a:p>
      <a:pPr>
        <a:defRPr sz="1800"/>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1"/>
        </c:manualLayout>
      </c:layout>
      <c:barChart>
        <c:barDir val="bar"/>
        <c:grouping val="clustered"/>
        <c:ser>
          <c:idx val="1"/>
          <c:order val="0"/>
          <c:tx>
            <c:strRef>
              <c:f>Sheet1!$E$6</c:f>
              <c:strCache>
                <c:ptCount val="1"/>
                <c:pt idx="0">
                  <c:v>Compliance findings
2012-13</c:v>
                </c:pt>
              </c:strCache>
            </c:strRef>
          </c:tx>
          <c:spPr>
            <a:solidFill>
              <a:srgbClr val="1F497D">
                <a:lumMod val="40000"/>
                <a:lumOff val="60000"/>
              </a:srgbClr>
            </a:solidFill>
            <a:effectLst/>
          </c:spPr>
          <c:dPt>
            <c:idx val="2"/>
            <c:spPr>
              <a:solidFill>
                <a:srgbClr val="8EB4E3"/>
              </a:solidFill>
              <a:effectLst/>
            </c:spPr>
          </c:dPt>
          <c:dLbls>
            <c:dLbl>
              <c:idx val="0"/>
              <c:layout/>
              <c:tx>
                <c:rich>
                  <a:bodyPr/>
                  <a:lstStyle/>
                  <a:p>
                    <a:r>
                      <a:rPr lang="en-US" sz="600" dirty="0" smtClean="0"/>
                      <a:t>33% (2/6)</a:t>
                    </a:r>
                    <a:endParaRPr lang="en-US" dirty="0"/>
                  </a:p>
                </c:rich>
              </c:tx>
              <c:showVal val="1"/>
              <c:extLst>
                <c:ext xmlns:c15="http://schemas.microsoft.com/office/drawing/2012/chart" uri="{CE6537A1-D6FC-4f65-9D91-7224C49458BB}">
                  <c15:layout/>
                </c:ext>
              </c:extLst>
            </c:dLbl>
            <c:dLbl>
              <c:idx val="1"/>
              <c:tx>
                <c:rich>
                  <a:bodyPr/>
                  <a:lstStyle/>
                  <a:p>
                    <a:r>
                      <a:rPr lang="en-US" sz="600" dirty="0"/>
                      <a:t>60</a:t>
                    </a:r>
                    <a:r>
                      <a:rPr lang="en-US" sz="600" dirty="0" smtClean="0"/>
                      <a:t>% (3)</a:t>
                    </a:r>
                    <a:endParaRPr lang="en-US" dirty="0" smtClean="0"/>
                  </a:p>
                </c:rich>
              </c:tx>
              <c:showVal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a:lstStyle/>
              <a:p>
                <a:pPr>
                  <a:defRPr sz="600" b="1">
                    <a:latin typeface="Arial Narrow" panose="020B0606020202030204" pitchFamily="34" charset="0"/>
                  </a:defRPr>
                </a:pPr>
                <a:endParaRPr lang="en-US"/>
              </a:p>
            </c:txPr>
            <c:showVal val="1"/>
            <c:extLst>
              <c:ext xmlns:c15="http://schemas.microsoft.com/office/drawing/2012/chart" uri="{CE6537A1-D6FC-4f65-9D91-7224C49458BB}">
                <c15:showLeaderLines val="0"/>
              </c:ext>
            </c:extLst>
          </c:dLbls>
          <c:val>
            <c:numRef>
              <c:f>Sheet1!$E$7:$E$7</c:f>
              <c:numCache>
                <c:formatCode>0%</c:formatCode>
                <c:ptCount val="1"/>
                <c:pt idx="0">
                  <c:v>0.33333333333333331</c:v>
                </c:pt>
              </c:numCache>
            </c:numRef>
          </c:val>
        </c:ser>
        <c:ser>
          <c:idx val="0"/>
          <c:order val="1"/>
          <c:tx>
            <c:strRef>
              <c:f>Sheet1!$C$6</c:f>
              <c:strCache>
                <c:ptCount val="1"/>
                <c:pt idx="0">
                  <c:v>Compliance findings
2013-14</c:v>
                </c:pt>
              </c:strCache>
            </c:strRef>
          </c:tx>
          <c:spPr>
            <a:solidFill>
              <a:srgbClr val="17375E"/>
            </a:solidFill>
            <a:effectLst/>
          </c:spPr>
          <c:dLbls>
            <c:dLbl>
              <c:idx val="0"/>
              <c:layout/>
              <c:tx>
                <c:rich>
                  <a:bodyPr/>
                  <a:lstStyle/>
                  <a:p>
                    <a:r>
                      <a:rPr lang="en-US" sz="600" dirty="0" smtClean="0"/>
                      <a:t>33% (2/6)</a:t>
                    </a:r>
                    <a:endParaRPr lang="en-US" dirty="0"/>
                  </a:p>
                </c:rich>
              </c:tx>
              <c:showVal val="1"/>
              <c:extLst>
                <c:ext xmlns:c15="http://schemas.microsoft.com/office/drawing/2012/chart" uri="{CE6537A1-D6FC-4f65-9D91-7224C49458BB}">
                  <c15:layout/>
                </c:ext>
              </c:extLst>
            </c:dLbl>
            <c:dLbl>
              <c:idx val="1"/>
              <c:tx>
                <c:rich>
                  <a:bodyPr/>
                  <a:lstStyle/>
                  <a:p>
                    <a:r>
                      <a:rPr lang="en-US" sz="600" dirty="0"/>
                      <a:t>33</a:t>
                    </a:r>
                    <a:r>
                      <a:rPr lang="en-US" sz="600" dirty="0" smtClean="0"/>
                      <a:t>% (2)</a:t>
                    </a:r>
                    <a:endParaRPr lang="en-US" dirty="0" smtClean="0"/>
                  </a:p>
                </c:rich>
              </c:tx>
              <c:showVal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a:lstStyle/>
              <a:p>
                <a:pPr>
                  <a:defRPr sz="600" b="1">
                    <a:latin typeface="Arial Narrow" panose="020B0606020202030204" pitchFamily="34" charset="0"/>
                  </a:defRPr>
                </a:pPr>
                <a:endParaRPr lang="en-US"/>
              </a:p>
            </c:txPr>
            <c:showVal val="1"/>
            <c:extLst>
              <c:ext xmlns:c15="http://schemas.microsoft.com/office/drawing/2012/chart" uri="{CE6537A1-D6FC-4f65-9D91-7224C49458BB}">
                <c15:showLeaderLines val="0"/>
              </c:ext>
            </c:extLst>
          </c:dLbls>
          <c:cat>
            <c:strRef>
              <c:f>Sheet1!$B$7:$B$7</c:f>
              <c:strCache>
                <c:ptCount val="1"/>
                <c:pt idx="0">
                  <c:v>Finding 2</c:v>
                </c:pt>
              </c:strCache>
            </c:strRef>
          </c:cat>
          <c:val>
            <c:numRef>
              <c:f>Sheet1!$C$7:$C$7</c:f>
              <c:numCache>
                <c:formatCode>0%</c:formatCode>
                <c:ptCount val="1"/>
                <c:pt idx="0">
                  <c:v>0.33333333333333331</c:v>
                </c:pt>
              </c:numCache>
            </c:numRef>
          </c:val>
        </c:ser>
        <c:dLbls/>
        <c:gapWidth val="310"/>
        <c:axId val="89040384"/>
        <c:axId val="89041920"/>
      </c:barChart>
      <c:catAx>
        <c:axId val="89040384"/>
        <c:scaling>
          <c:orientation val="minMax"/>
        </c:scaling>
        <c:delete val="1"/>
        <c:axPos val="l"/>
        <c:tickLblPos val="none"/>
        <c:crossAx val="89041920"/>
        <c:crosses val="autoZero"/>
        <c:auto val="1"/>
        <c:lblAlgn val="ctr"/>
        <c:lblOffset val="100"/>
      </c:catAx>
      <c:valAx>
        <c:axId val="89041920"/>
        <c:scaling>
          <c:orientation val="minMax"/>
          <c:max val="1"/>
          <c:min val="0"/>
        </c:scaling>
        <c:delete val="1"/>
        <c:axPos val="b"/>
        <c:numFmt formatCode="0%" sourceLinked="1"/>
        <c:tickLblPos val="none"/>
        <c:crossAx val="89040384"/>
        <c:crosses val="autoZero"/>
        <c:crossBetween val="between"/>
      </c:valAx>
      <c:spPr>
        <a:noFill/>
        <a:ln w="25400">
          <a:noFill/>
        </a:ln>
      </c:spPr>
    </c:plotArea>
    <c:plotVisOnly val="1"/>
    <c:dispBlanksAs val="gap"/>
  </c:chart>
  <c:txPr>
    <a:bodyPr/>
    <a:lstStyle/>
    <a:p>
      <a:pPr>
        <a:defRPr sz="1800"/>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1.9916701620407203E-2"/>
          <c:y val="2.5814786492742797E-2"/>
          <c:w val="0.96399345335515574"/>
          <c:h val="0.80824736312014311"/>
        </c:manualLayout>
      </c:layout>
      <c:barChart>
        <c:barDir val="col"/>
        <c:grouping val="percentStacked"/>
        <c:ser>
          <c:idx val="0"/>
          <c:order val="0"/>
          <c:tx>
            <c:strRef>
              <c:f>Sheet1!$B$1</c:f>
              <c:strCache>
                <c:ptCount val="1"/>
                <c:pt idx="0">
                  <c:v>Audit outstanding (blue)</c:v>
                </c:pt>
              </c:strCache>
            </c:strRef>
          </c:tx>
          <c:spPr>
            <a:solidFill>
              <a:srgbClr val="0D70BD"/>
            </a:solidFill>
          </c:spPr>
          <c:dLbls>
            <c:delete val="1"/>
          </c:dLbls>
          <c:cat>
            <c:strRef>
              <c:f>Sheet1!$A$2:$A$4</c:f>
              <c:strCache>
                <c:ptCount val="3"/>
                <c:pt idx="0">
                  <c:v>2014-15</c:v>
                </c:pt>
                <c:pt idx="1">
                  <c:v>2013-14</c:v>
                </c:pt>
                <c:pt idx="2">
                  <c:v>2012-13</c:v>
                </c:pt>
              </c:strCache>
            </c:strRef>
          </c:cat>
          <c:val>
            <c:numRef>
              <c:f>Sheet1!$B$2:$B$4</c:f>
              <c:numCache>
                <c:formatCode>0%</c:formatCode>
                <c:ptCount val="3"/>
                <c:pt idx="0">
                  <c:v>0</c:v>
                </c:pt>
                <c:pt idx="1">
                  <c:v>0</c:v>
                </c:pt>
                <c:pt idx="2">
                  <c:v>0</c:v>
                </c:pt>
              </c:numCache>
            </c:numRef>
          </c:val>
        </c:ser>
        <c:ser>
          <c:idx val="1"/>
          <c:order val="1"/>
          <c:tx>
            <c:strRef>
              <c:f>Sheet1!$C$1</c:f>
              <c:strCache>
                <c:ptCount val="1"/>
                <c:pt idx="0">
                  <c:v>Disclaimed (red)</c:v>
                </c:pt>
              </c:strCache>
            </c:strRef>
          </c:tx>
          <c:spPr>
            <a:solidFill>
              <a:srgbClr val="E0001B"/>
            </a:solidFill>
          </c:spPr>
          <c:dLbls>
            <c:dLbl>
              <c:idx val="0"/>
              <c:delete val="1"/>
              <c:extLst>
                <c:ext xmlns:c15="http://schemas.microsoft.com/office/drawing/2012/chart" uri="{CE6537A1-D6FC-4f65-9D91-7224C49458BB}"/>
              </c:extLst>
            </c:dLbl>
            <c:dLbl>
              <c:idx val="1"/>
              <c:layout>
                <c:manualLayout>
                  <c:x val="7.6536638751886323E-3"/>
                  <c:y val="-7.057876812818438E-2"/>
                </c:manualLayout>
              </c:layout>
              <c:tx>
                <c:rich>
                  <a:bodyPr/>
                  <a:lstStyle/>
                  <a:p>
                    <a:r>
                      <a:rPr lang="en-US" sz="800" dirty="0" smtClean="0">
                        <a:latin typeface="Arial Narrow" panose="020B0606020202030204" pitchFamily="34" charset="0"/>
                      </a:rPr>
                      <a:t>17%</a:t>
                    </a:r>
                  </a:p>
                  <a:p>
                    <a:r>
                      <a:rPr lang="en-US" sz="800" dirty="0" smtClean="0">
                        <a:latin typeface="Arial Narrow" panose="020B0606020202030204" pitchFamily="34" charset="0"/>
                      </a:rPr>
                      <a:t> (SABC)</a:t>
                    </a:r>
                    <a:endParaRPr lang="en-US" dirty="0"/>
                  </a:p>
                </c:rich>
              </c:tx>
              <c:showVal val="1"/>
              <c:extLst>
                <c:ext xmlns:c15="http://schemas.microsoft.com/office/drawing/2012/chart" uri="{CE6537A1-D6FC-4f65-9D91-7224C49458BB}">
                  <c15:layout/>
                </c:ext>
              </c:extLst>
            </c:dLbl>
            <c:dLbl>
              <c:idx val="2"/>
              <c:layout>
                <c:manualLayout>
                  <c:x val="-1.1480646475457653E-2"/>
                  <c:y val="-2.3526256042728129E-3"/>
                </c:manualLayout>
              </c:layout>
              <c:tx>
                <c:rich>
                  <a:bodyPr/>
                  <a:lstStyle/>
                  <a:p>
                    <a:r>
                      <a:rPr lang="en-US" sz="800" dirty="0" smtClean="0">
                        <a:latin typeface="Arial Narrow" panose="020B0606020202030204" pitchFamily="34" charset="0"/>
                      </a:rPr>
                      <a:t>17%</a:t>
                    </a:r>
                  </a:p>
                  <a:p>
                    <a:r>
                      <a:rPr lang="en-US" sz="800" dirty="0" smtClean="0">
                        <a:latin typeface="Arial Narrow" panose="020B0606020202030204" pitchFamily="34" charset="0"/>
                      </a:rPr>
                      <a:t> (SABC)</a:t>
                    </a:r>
                    <a:endParaRPr lang="en-US" dirty="0"/>
                  </a:p>
                </c:rich>
              </c:tx>
              <c:showVal val="1"/>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dLbl>
              <c:idx val="4"/>
              <c:tx>
                <c:rich>
                  <a:bodyPr/>
                  <a:lstStyle/>
                  <a:p>
                    <a:r>
                      <a:rPr lang="en-US" sz="800" dirty="0">
                        <a:latin typeface="Arial Narrow" panose="020B0606020202030204" pitchFamily="34" charset="0"/>
                      </a:rPr>
                      <a:t>29</a:t>
                    </a:r>
                    <a:r>
                      <a:rPr lang="en-US" sz="800" dirty="0" smtClean="0">
                        <a:latin typeface="Arial Narrow" panose="020B0606020202030204" pitchFamily="34" charset="0"/>
                      </a:rPr>
                      <a:t>% (118)</a:t>
                    </a:r>
                    <a:endParaRPr lang="en-US" dirty="0"/>
                  </a:p>
                </c:rich>
              </c:tx>
              <c:showVal val="1"/>
              <c:extLst>
                <c:ext xmlns:c15="http://schemas.microsoft.com/office/drawing/2012/chart" uri="{CE6537A1-D6FC-4f65-9D91-7224C49458BB}"/>
              </c:extLst>
            </c:dLbl>
            <c:spPr>
              <a:noFill/>
              <a:ln>
                <a:noFill/>
              </a:ln>
              <a:effectLst/>
            </c:spPr>
            <c:txPr>
              <a:bodyPr/>
              <a:lstStyle/>
              <a:p>
                <a:pPr>
                  <a:defRPr sz="800" b="1">
                    <a:solidFill>
                      <a:schemeClr val="bg1"/>
                    </a:solidFill>
                    <a:latin typeface="Arial Narrow" panose="020B0606020202030204" pitchFamily="34" charset="0"/>
                  </a:defRPr>
                </a:pPr>
                <a:endParaRPr lang="en-US"/>
              </a:p>
            </c:txPr>
            <c:showVal val="1"/>
            <c:extLst>
              <c:ext xmlns:c15="http://schemas.microsoft.com/office/drawing/2012/chart" uri="{CE6537A1-D6FC-4f65-9D91-7224C49458BB}">
                <c15:showLeaderLines val="0"/>
              </c:ext>
            </c:extLst>
          </c:dLbls>
          <c:cat>
            <c:strRef>
              <c:f>Sheet1!$A$2:$A$4</c:f>
              <c:strCache>
                <c:ptCount val="3"/>
                <c:pt idx="0">
                  <c:v>2014-15</c:v>
                </c:pt>
                <c:pt idx="1">
                  <c:v>2013-14</c:v>
                </c:pt>
                <c:pt idx="2">
                  <c:v>2012-13</c:v>
                </c:pt>
              </c:strCache>
            </c:strRef>
          </c:cat>
          <c:val>
            <c:numRef>
              <c:f>Sheet1!$C$2:$C$4</c:f>
              <c:numCache>
                <c:formatCode>0%</c:formatCode>
                <c:ptCount val="3"/>
                <c:pt idx="0">
                  <c:v>0</c:v>
                </c:pt>
                <c:pt idx="1">
                  <c:v>0</c:v>
                </c:pt>
                <c:pt idx="2">
                  <c:v>0.17</c:v>
                </c:pt>
              </c:numCache>
            </c:numRef>
          </c:val>
        </c:ser>
        <c:ser>
          <c:idx val="2"/>
          <c:order val="2"/>
          <c:tx>
            <c:strRef>
              <c:f>Sheet1!$D$1</c:f>
              <c:strCache>
                <c:ptCount val="1"/>
                <c:pt idx="0">
                  <c:v>Adverse (pink)</c:v>
                </c:pt>
              </c:strCache>
            </c:strRef>
          </c:tx>
          <c:spPr>
            <a:solidFill>
              <a:srgbClr val="CE3F91"/>
            </a:solidFill>
          </c:spPr>
          <c:dLbls>
            <c:delete val="1"/>
          </c:dLbls>
          <c:cat>
            <c:strRef>
              <c:f>Sheet1!$A$2:$A$4</c:f>
              <c:strCache>
                <c:ptCount val="3"/>
                <c:pt idx="0">
                  <c:v>2014-15</c:v>
                </c:pt>
                <c:pt idx="1">
                  <c:v>2013-14</c:v>
                </c:pt>
                <c:pt idx="2">
                  <c:v>2012-13</c:v>
                </c:pt>
              </c:strCache>
            </c:strRef>
          </c:cat>
          <c:val>
            <c:numRef>
              <c:f>Sheet1!$D$2:$D$4</c:f>
              <c:numCache>
                <c:formatCode>0%</c:formatCode>
                <c:ptCount val="3"/>
                <c:pt idx="0">
                  <c:v>0</c:v>
                </c:pt>
                <c:pt idx="1">
                  <c:v>0</c:v>
                </c:pt>
                <c:pt idx="2">
                  <c:v>0</c:v>
                </c:pt>
              </c:numCache>
            </c:numRef>
          </c:val>
        </c:ser>
        <c:ser>
          <c:idx val="3"/>
          <c:order val="3"/>
          <c:tx>
            <c:strRef>
              <c:f>Sheet1!$E$1</c:f>
              <c:strCache>
                <c:ptCount val="1"/>
                <c:pt idx="0">
                  <c:v>Qualified (purple)</c:v>
                </c:pt>
              </c:strCache>
            </c:strRef>
          </c:tx>
          <c:spPr>
            <a:solidFill>
              <a:srgbClr val="592786"/>
            </a:solidFill>
          </c:spPr>
          <c:dLbls>
            <c:dLbl>
              <c:idx val="0"/>
              <c:layout/>
              <c:tx>
                <c:rich>
                  <a:bodyPr/>
                  <a:lstStyle/>
                  <a:p>
                    <a:r>
                      <a:rPr lang="en-US" sz="800" dirty="0" smtClean="0">
                        <a:latin typeface="Arial Narrow" panose="020B0606020202030204" pitchFamily="34" charset="0"/>
                      </a:rPr>
                      <a:t>17%</a:t>
                    </a:r>
                  </a:p>
                  <a:p>
                    <a:r>
                      <a:rPr lang="en-US" sz="800" dirty="0" smtClean="0">
                        <a:latin typeface="Arial Narrow" panose="020B0606020202030204" pitchFamily="34" charset="0"/>
                      </a:rPr>
                      <a:t> (SABC)</a:t>
                    </a:r>
                    <a:endParaRPr lang="en-US" sz="1050" dirty="0"/>
                  </a:p>
                </c:rich>
              </c:tx>
              <c:showVal val="1"/>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tx>
                <c:rich>
                  <a:bodyPr/>
                  <a:lstStyle/>
                  <a:p>
                    <a:r>
                      <a:rPr lang="en-US" sz="800" dirty="0">
                        <a:latin typeface="Arial Narrow" panose="020B0606020202030204" pitchFamily="34" charset="0"/>
                      </a:rPr>
                      <a:t>13</a:t>
                    </a:r>
                    <a:r>
                      <a:rPr lang="en-US" sz="800" dirty="0" smtClean="0">
                        <a:latin typeface="Arial Narrow" panose="020B0606020202030204" pitchFamily="34" charset="0"/>
                      </a:rPr>
                      <a:t>% (53)</a:t>
                    </a:r>
                    <a:endParaRPr lang="en-US" dirty="0"/>
                  </a:p>
                </c:rich>
              </c:tx>
              <c:showVal val="1"/>
              <c:extLst>
                <c:ext xmlns:c15="http://schemas.microsoft.com/office/drawing/2012/chart" uri="{CE6537A1-D6FC-4f65-9D91-7224C49458BB}"/>
              </c:extLst>
            </c:dLbl>
            <c:spPr>
              <a:noFill/>
              <a:ln>
                <a:noFill/>
              </a:ln>
              <a:effectLst/>
            </c:spPr>
            <c:txPr>
              <a:bodyPr/>
              <a:lstStyle/>
              <a:p>
                <a:pPr>
                  <a:defRPr sz="800" b="1">
                    <a:solidFill>
                      <a:schemeClr val="bg1"/>
                    </a:solidFill>
                    <a:latin typeface="Arial Narrow" panose="020B0606020202030204" pitchFamily="34" charset="0"/>
                  </a:defRPr>
                </a:pPr>
                <a:endParaRPr lang="en-US"/>
              </a:p>
            </c:txPr>
            <c:showVal val="1"/>
            <c:extLst>
              <c:ext xmlns:c15="http://schemas.microsoft.com/office/drawing/2012/chart" uri="{CE6537A1-D6FC-4f65-9D91-7224C49458BB}">
                <c15:showLeaderLines val="0"/>
              </c:ext>
            </c:extLst>
          </c:dLbls>
          <c:cat>
            <c:strRef>
              <c:f>Sheet1!$A$2:$A$4</c:f>
              <c:strCache>
                <c:ptCount val="3"/>
                <c:pt idx="0">
                  <c:v>2014-15</c:v>
                </c:pt>
                <c:pt idx="1">
                  <c:v>2013-14</c:v>
                </c:pt>
                <c:pt idx="2">
                  <c:v>2012-13</c:v>
                </c:pt>
              </c:strCache>
            </c:strRef>
          </c:cat>
          <c:val>
            <c:numRef>
              <c:f>Sheet1!$E$2:$E$4</c:f>
              <c:numCache>
                <c:formatCode>0%</c:formatCode>
                <c:ptCount val="3"/>
                <c:pt idx="0">
                  <c:v>0.17</c:v>
                </c:pt>
                <c:pt idx="1">
                  <c:v>0.17</c:v>
                </c:pt>
                <c:pt idx="2">
                  <c:v>0</c:v>
                </c:pt>
              </c:numCache>
            </c:numRef>
          </c:val>
        </c:ser>
        <c:ser>
          <c:idx val="4"/>
          <c:order val="4"/>
          <c:tx>
            <c:strRef>
              <c:f>Sheet1!$F$1</c:f>
              <c:strCache>
                <c:ptCount val="1"/>
                <c:pt idx="0">
                  <c:v>Unqualified with (yellow)</c:v>
                </c:pt>
              </c:strCache>
            </c:strRef>
          </c:tx>
          <c:spPr>
            <a:solidFill>
              <a:srgbClr val="FEC000"/>
            </a:solidFill>
          </c:spPr>
          <c:dLbls>
            <c:dLbl>
              <c:idx val="0"/>
              <c:layout/>
              <c:tx>
                <c:rich>
                  <a:bodyPr/>
                  <a:lstStyle/>
                  <a:p>
                    <a:r>
                      <a:rPr lang="pt-BR" sz="800" b="1" dirty="0" smtClean="0"/>
                      <a:t>67% </a:t>
                    </a:r>
                  </a:p>
                  <a:p>
                    <a:r>
                      <a:rPr lang="pt-BR" sz="800" dirty="0" smtClean="0"/>
                      <a:t>(</a:t>
                    </a:r>
                    <a:r>
                      <a:rPr lang="pt-BR" sz="800" b="0" i="0" u="none" strike="noStrike" baseline="0" dirty="0" smtClean="0">
                        <a:effectLst/>
                      </a:rPr>
                      <a:t>ICASA, MDDA, FPB, BSA)</a:t>
                    </a:r>
                    <a:endParaRPr lang="pt-BR" dirty="0"/>
                  </a:p>
                </c:rich>
              </c:tx>
              <c:showVal val="1"/>
              <c:extLst>
                <c:ext xmlns:c15="http://schemas.microsoft.com/office/drawing/2012/chart" uri="{CE6537A1-D6FC-4f65-9D91-7224C49458BB}">
                  <c15:layout/>
                </c:ext>
              </c:extLst>
            </c:dLbl>
            <c:dLbl>
              <c:idx val="1"/>
              <c:layout/>
              <c:tx>
                <c:rich>
                  <a:bodyPr/>
                  <a:lstStyle/>
                  <a:p>
                    <a:r>
                      <a:rPr lang="pt-BR" sz="800" b="1" dirty="0">
                        <a:latin typeface="Arial Narrow" panose="020B0606020202030204" pitchFamily="34" charset="0"/>
                      </a:rPr>
                      <a:t>67</a:t>
                    </a:r>
                    <a:r>
                      <a:rPr lang="pt-BR" sz="800" b="1" dirty="0" smtClean="0">
                        <a:latin typeface="Arial Narrow" panose="020B0606020202030204" pitchFamily="34" charset="0"/>
                      </a:rPr>
                      <a:t>%</a:t>
                    </a:r>
                  </a:p>
                  <a:p>
                    <a:r>
                      <a:rPr lang="pt-BR" sz="800" b="0" i="0" baseline="0" dirty="0" smtClean="0">
                        <a:effectLst/>
                        <a:latin typeface="Arial Narrow" panose="020B0606020202030204" pitchFamily="34" charset="0"/>
                      </a:rPr>
                      <a:t>(ICASA, GCIS, </a:t>
                    </a:r>
                    <a:endParaRPr lang="pt-BR" sz="800" dirty="0" smtClean="0">
                      <a:effectLst/>
                      <a:latin typeface="Arial Narrow" panose="020B0606020202030204" pitchFamily="34" charset="0"/>
                    </a:endParaRPr>
                  </a:p>
                  <a:p>
                    <a:r>
                      <a:rPr lang="pt-BR" sz="800" b="0" i="0" baseline="0" dirty="0" smtClean="0">
                        <a:effectLst/>
                        <a:latin typeface="Arial Narrow" panose="020B0606020202030204" pitchFamily="34" charset="0"/>
                      </a:rPr>
                      <a:t>FPB, BSA)</a:t>
                    </a:r>
                    <a:endParaRPr lang="pt-BR" sz="800" dirty="0" smtClean="0">
                      <a:effectLst/>
                      <a:latin typeface="Arial Narrow" panose="020B0606020202030204" pitchFamily="34" charset="0"/>
                    </a:endParaRPr>
                  </a:p>
                  <a:p>
                    <a:endParaRPr lang="pt-BR" dirty="0"/>
                  </a:p>
                </c:rich>
              </c:tx>
              <c:showVal val="1"/>
              <c:extLst>
                <c:ext xmlns:c15="http://schemas.microsoft.com/office/drawing/2012/chart" uri="{CE6537A1-D6FC-4f65-9D91-7224C49458BB}">
                  <c15:layout/>
                </c:ext>
              </c:extLst>
            </c:dLbl>
            <c:dLbl>
              <c:idx val="2"/>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800" b="0" i="0" u="none" strike="noStrike" kern="1200" baseline="0">
                        <a:solidFill>
                          <a:prstClr val="black"/>
                        </a:solidFill>
                        <a:latin typeface="Arial Narrow" panose="020B0606020202030204" pitchFamily="34" charset="0"/>
                        <a:ea typeface="+mn-ea"/>
                        <a:cs typeface="+mn-cs"/>
                      </a:defRPr>
                    </a:pPr>
                    <a:r>
                      <a:rPr lang="pt-BR" sz="800" b="1" dirty="0" smtClean="0"/>
                      <a:t>67%</a:t>
                    </a:r>
                    <a:r>
                      <a:rPr lang="pt-BR" sz="800" dirty="0" smtClean="0"/>
                      <a:t> </a:t>
                    </a:r>
                  </a:p>
                  <a:p>
                    <a:pPr marL="0" marR="0" indent="0" algn="ctr" defTabSz="914400" rtl="0" eaLnBrk="1" fontAlgn="auto" latinLnBrk="0" hangingPunct="1">
                      <a:lnSpc>
                        <a:spcPct val="100000"/>
                      </a:lnSpc>
                      <a:spcBef>
                        <a:spcPts val="0"/>
                      </a:spcBef>
                      <a:spcAft>
                        <a:spcPts val="0"/>
                      </a:spcAft>
                      <a:buClrTx/>
                      <a:buSzTx/>
                      <a:buFontTx/>
                      <a:buNone/>
                      <a:tabLst/>
                      <a:defRPr sz="800" b="0" i="0" u="none" strike="noStrike" kern="1200" baseline="0">
                        <a:solidFill>
                          <a:prstClr val="black"/>
                        </a:solidFill>
                        <a:latin typeface="Arial Narrow" panose="020B0606020202030204" pitchFamily="34" charset="0"/>
                        <a:ea typeface="+mn-ea"/>
                        <a:cs typeface="+mn-cs"/>
                      </a:defRPr>
                    </a:pPr>
                    <a:r>
                      <a:rPr lang="pt-BR" sz="800" b="0" i="0" u="none" strike="noStrike" baseline="0" dirty="0" smtClean="0">
                        <a:effectLst/>
                      </a:rPr>
                      <a:t>(ICASA, GCIS, </a:t>
                    </a:r>
                  </a:p>
                  <a:p>
                    <a:pPr marL="0" marR="0" indent="0" algn="ctr" defTabSz="914400" rtl="0" eaLnBrk="1" fontAlgn="auto" latinLnBrk="0" hangingPunct="1">
                      <a:lnSpc>
                        <a:spcPct val="100000"/>
                      </a:lnSpc>
                      <a:spcBef>
                        <a:spcPts val="0"/>
                      </a:spcBef>
                      <a:spcAft>
                        <a:spcPts val="0"/>
                      </a:spcAft>
                      <a:buClrTx/>
                      <a:buSzTx/>
                      <a:buFontTx/>
                      <a:buNone/>
                      <a:tabLst/>
                      <a:defRPr sz="800" b="0" i="0" u="none" strike="noStrike" kern="1200" baseline="0">
                        <a:solidFill>
                          <a:prstClr val="black"/>
                        </a:solidFill>
                        <a:latin typeface="Arial Narrow" panose="020B0606020202030204" pitchFamily="34" charset="0"/>
                        <a:ea typeface="+mn-ea"/>
                        <a:cs typeface="+mn-cs"/>
                      </a:defRPr>
                    </a:pPr>
                    <a:r>
                      <a:rPr lang="pt-BR" sz="800" b="0" i="0" u="none" strike="noStrike" baseline="0" dirty="0" smtClean="0">
                        <a:effectLst/>
                      </a:rPr>
                      <a:t>FPB, BSA)</a:t>
                    </a:r>
                    <a:endParaRPr lang="pt-BR" dirty="0"/>
                  </a:p>
                </c:rich>
              </c:tx>
              <c:spPr/>
              <c:showVal val="1"/>
              <c:extLst>
                <c:ext xmlns:c15="http://schemas.microsoft.com/office/drawing/2012/chart" uri="{CE6537A1-D6FC-4f65-9D91-7224C49458BB}">
                  <c15:layout/>
                </c:ext>
              </c:extLst>
            </c:dLbl>
            <c:dLbl>
              <c:idx val="3"/>
              <c:tx>
                <c:rich>
                  <a:bodyPr/>
                  <a:lstStyle/>
                  <a:p>
                    <a:pPr marL="0" marR="0" indent="0" algn="ctr" defTabSz="914400" rtl="0" eaLnBrk="1" fontAlgn="auto" latinLnBrk="0" hangingPunct="1">
                      <a:lnSpc>
                        <a:spcPct val="100000"/>
                      </a:lnSpc>
                      <a:spcBef>
                        <a:spcPts val="0"/>
                      </a:spcBef>
                      <a:spcAft>
                        <a:spcPts val="0"/>
                      </a:spcAft>
                      <a:buClrTx/>
                      <a:buSzTx/>
                      <a:buFontTx/>
                      <a:buNone/>
                      <a:tabLst/>
                      <a:defRPr sz="800" b="0" i="0" u="none" strike="noStrike" kern="1200" baseline="0">
                        <a:solidFill>
                          <a:prstClr val="black"/>
                        </a:solidFill>
                        <a:latin typeface="Arial Narrow" panose="020B0606020202030204" pitchFamily="34" charset="0"/>
                        <a:ea typeface="+mn-ea"/>
                        <a:cs typeface="+mn-cs"/>
                      </a:defRPr>
                    </a:pPr>
                    <a:r>
                      <a:rPr lang="en-US" sz="800" b="1" dirty="0"/>
                      <a:t>67</a:t>
                    </a:r>
                    <a:r>
                      <a:rPr lang="en-US" sz="800" b="1" dirty="0" smtClean="0"/>
                      <a:t>%</a:t>
                    </a:r>
                    <a:r>
                      <a:rPr lang="en-US" sz="800" dirty="0" smtClean="0"/>
                      <a:t> </a:t>
                    </a:r>
                  </a:p>
                  <a:p>
                    <a:pPr marL="0" marR="0" indent="0" algn="ctr" defTabSz="914400" rtl="0" eaLnBrk="1" fontAlgn="auto" latinLnBrk="0" hangingPunct="1">
                      <a:lnSpc>
                        <a:spcPct val="100000"/>
                      </a:lnSpc>
                      <a:spcBef>
                        <a:spcPts val="0"/>
                      </a:spcBef>
                      <a:spcAft>
                        <a:spcPts val="0"/>
                      </a:spcAft>
                      <a:buClrTx/>
                      <a:buSzTx/>
                      <a:buFontTx/>
                      <a:buNone/>
                      <a:tabLst/>
                      <a:defRPr sz="800" b="0" i="0" u="none" strike="noStrike" kern="1200" baseline="0">
                        <a:solidFill>
                          <a:prstClr val="black"/>
                        </a:solidFill>
                        <a:latin typeface="Arial Narrow" panose="020B0606020202030204" pitchFamily="34" charset="0"/>
                        <a:ea typeface="+mn-ea"/>
                        <a:cs typeface="+mn-cs"/>
                      </a:defRPr>
                    </a:pPr>
                    <a:r>
                      <a:rPr lang="en-US" sz="800" b="0" i="0" baseline="0" dirty="0" smtClean="0">
                        <a:effectLst/>
                      </a:rPr>
                      <a:t>(ICASA, MDDA, FPB, SABC)</a:t>
                    </a:r>
                    <a:endParaRPr lang="en-ZA" sz="8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800" b="0" i="0" u="none" strike="noStrike" kern="1200" baseline="0">
                        <a:solidFill>
                          <a:prstClr val="black"/>
                        </a:solidFill>
                        <a:latin typeface="Arial Narrow" panose="020B0606020202030204" pitchFamily="34" charset="0"/>
                        <a:ea typeface="+mn-ea"/>
                        <a:cs typeface="+mn-cs"/>
                      </a:defRPr>
                    </a:pPr>
                    <a:endParaRPr lang="en-US" sz="1050" dirty="0"/>
                  </a:p>
                </c:rich>
              </c:tx>
              <c:spPr/>
              <c:showVal val="1"/>
              <c:extLst>
                <c:ext xmlns:c15="http://schemas.microsoft.com/office/drawing/2012/chart" uri="{CE6537A1-D6FC-4f65-9D91-7224C49458BB}"/>
              </c:extLst>
            </c:dLbl>
            <c:spPr>
              <a:noFill/>
              <a:ln>
                <a:noFill/>
              </a:ln>
              <a:effectLst/>
            </c:spPr>
            <c:txPr>
              <a:bodyPr/>
              <a:lstStyle/>
              <a:p>
                <a:pPr>
                  <a:defRPr sz="800">
                    <a:latin typeface="Arial Narrow" panose="020B0606020202030204" pitchFamily="34" charset="0"/>
                  </a:defRPr>
                </a:pPr>
                <a:endParaRPr lang="en-US"/>
              </a:p>
            </c:txPr>
            <c:showVal val="1"/>
            <c:extLst>
              <c:ext xmlns:c15="http://schemas.microsoft.com/office/drawing/2012/chart" uri="{CE6537A1-D6FC-4f65-9D91-7224C49458BB}">
                <c15:showLeaderLines val="0"/>
              </c:ext>
            </c:extLst>
          </c:dLbls>
          <c:cat>
            <c:strRef>
              <c:f>Sheet1!$A$2:$A$4</c:f>
              <c:strCache>
                <c:ptCount val="3"/>
                <c:pt idx="0">
                  <c:v>2014-15</c:v>
                </c:pt>
                <c:pt idx="1">
                  <c:v>2013-14</c:v>
                </c:pt>
                <c:pt idx="2">
                  <c:v>2012-13</c:v>
                </c:pt>
              </c:strCache>
            </c:strRef>
          </c:cat>
          <c:val>
            <c:numRef>
              <c:f>Sheet1!$F$2:$F$4</c:f>
              <c:numCache>
                <c:formatCode>0%</c:formatCode>
                <c:ptCount val="3"/>
                <c:pt idx="0">
                  <c:v>0.67000000000000015</c:v>
                </c:pt>
                <c:pt idx="1">
                  <c:v>0.67000000000000015</c:v>
                </c:pt>
                <c:pt idx="2">
                  <c:v>0.67000000000000015</c:v>
                </c:pt>
              </c:numCache>
            </c:numRef>
          </c:val>
        </c:ser>
        <c:ser>
          <c:idx val="5"/>
          <c:order val="5"/>
          <c:tx>
            <c:strRef>
              <c:f>Sheet1!$G$1</c:f>
              <c:strCache>
                <c:ptCount val="1"/>
                <c:pt idx="0">
                  <c:v>Unqualified without (green)</c:v>
                </c:pt>
              </c:strCache>
            </c:strRef>
          </c:tx>
          <c:spPr>
            <a:solidFill>
              <a:srgbClr val="29A535"/>
            </a:solidFill>
          </c:spPr>
          <c:dLbls>
            <c:dLbl>
              <c:idx val="0"/>
              <c:layout/>
              <c:tx>
                <c:rich>
                  <a:bodyPr/>
                  <a:lstStyle/>
                  <a:p>
                    <a:r>
                      <a:rPr lang="en-US" sz="800" b="1" dirty="0" smtClean="0"/>
                      <a:t>17%</a:t>
                    </a:r>
                  </a:p>
                  <a:p>
                    <a:r>
                      <a:rPr lang="en-US" sz="800" dirty="0" smtClean="0"/>
                      <a:t> (GCIS)</a:t>
                    </a:r>
                    <a:endParaRPr lang="en-US" dirty="0"/>
                  </a:p>
                </c:rich>
              </c:tx>
              <c:showVal val="1"/>
              <c:showSerName val="1"/>
              <c:extLst>
                <c:ext xmlns:c15="http://schemas.microsoft.com/office/drawing/2012/chart" uri="{CE6537A1-D6FC-4f65-9D91-7224C49458BB}">
                  <c15:layout/>
                </c:ext>
              </c:extLst>
            </c:dLbl>
            <c:dLbl>
              <c:idx val="1"/>
              <c:layout/>
              <c:tx>
                <c:rich>
                  <a:bodyPr/>
                  <a:lstStyle/>
                  <a:p>
                    <a:r>
                      <a:rPr lang="en-US" sz="800" b="1" dirty="0"/>
                      <a:t>17</a:t>
                    </a:r>
                    <a:r>
                      <a:rPr lang="en-US" sz="800" b="1" dirty="0" smtClean="0"/>
                      <a:t>%</a:t>
                    </a:r>
                  </a:p>
                  <a:p>
                    <a:r>
                      <a:rPr lang="en-US" sz="800" dirty="0" smtClean="0"/>
                      <a:t> (</a:t>
                    </a:r>
                    <a:r>
                      <a:rPr lang="en-US" sz="800" dirty="0" err="1" smtClean="0"/>
                      <a:t>MDDA</a:t>
                    </a:r>
                    <a:r>
                      <a:rPr lang="en-US" sz="800" dirty="0" smtClean="0"/>
                      <a:t>)</a:t>
                    </a:r>
                    <a:endParaRPr lang="en-US" dirty="0"/>
                  </a:p>
                </c:rich>
              </c:tx>
              <c:showVal val="1"/>
              <c:extLst>
                <c:ext xmlns:c15="http://schemas.microsoft.com/office/drawing/2012/chart" uri="{CE6537A1-D6FC-4f65-9D91-7224C49458BB}">
                  <c15:layout/>
                </c:ext>
              </c:extLst>
            </c:dLbl>
            <c:dLbl>
              <c:idx val="2"/>
              <c:layout/>
              <c:tx>
                <c:rich>
                  <a:bodyPr/>
                  <a:lstStyle/>
                  <a:p>
                    <a:r>
                      <a:rPr lang="en-US" sz="800" b="1" dirty="0"/>
                      <a:t>17</a:t>
                    </a:r>
                    <a:r>
                      <a:rPr lang="en-US" sz="800" b="1" dirty="0" smtClean="0"/>
                      <a:t>%</a:t>
                    </a:r>
                    <a:r>
                      <a:rPr lang="en-US" sz="800" dirty="0" smtClean="0"/>
                      <a:t> </a:t>
                    </a:r>
                  </a:p>
                  <a:p>
                    <a:r>
                      <a:rPr lang="en-US" sz="800" dirty="0" smtClean="0"/>
                      <a:t>(MDDA)</a:t>
                    </a:r>
                    <a:endParaRPr lang="en-US" dirty="0"/>
                  </a:p>
                </c:rich>
              </c:tx>
              <c:showVal val="1"/>
              <c:extLst>
                <c:ext xmlns:c15="http://schemas.microsoft.com/office/drawing/2012/chart" uri="{CE6537A1-D6FC-4f65-9D91-7224C49458BB}">
                  <c15:layout/>
                </c:ext>
              </c:extLst>
            </c:dLbl>
            <c:dLbl>
              <c:idx val="3"/>
              <c:tx>
                <c:rich>
                  <a:bodyPr/>
                  <a:lstStyle/>
                  <a:p>
                    <a:r>
                      <a:rPr lang="en-US" sz="800" b="1" dirty="0" smtClean="0"/>
                      <a:t>33%</a:t>
                    </a:r>
                    <a:r>
                      <a:rPr lang="en-US" sz="800" dirty="0" smtClean="0"/>
                      <a:t> </a:t>
                    </a:r>
                  </a:p>
                  <a:p>
                    <a:r>
                      <a:rPr lang="en-US" sz="800" dirty="0" smtClean="0"/>
                      <a:t>(BSA, GCIS)</a:t>
                    </a:r>
                    <a:endParaRPr lang="en-US" dirty="0"/>
                  </a:p>
                </c:rich>
              </c:tx>
              <c:showSerName val="1"/>
              <c:extLst>
                <c:ext xmlns:c15="http://schemas.microsoft.com/office/drawing/2012/chart" uri="{CE6537A1-D6FC-4f65-9D91-7224C49458BB}"/>
              </c:extLst>
            </c:dLbl>
            <c:spPr>
              <a:noFill/>
              <a:ln>
                <a:noFill/>
              </a:ln>
              <a:effectLst/>
            </c:spPr>
            <c:txPr>
              <a:bodyPr/>
              <a:lstStyle/>
              <a:p>
                <a:pPr>
                  <a:defRPr sz="800">
                    <a:latin typeface="Arial Narrow" panose="020B0606020202030204" pitchFamily="34" charset="0"/>
                  </a:defRPr>
                </a:pPr>
                <a:endParaRPr lang="en-US"/>
              </a:p>
            </c:txPr>
            <c:showVal val="1"/>
            <c:showSerName val="1"/>
            <c:extLst>
              <c:ext xmlns:c15="http://schemas.microsoft.com/office/drawing/2012/chart" uri="{CE6537A1-D6FC-4f65-9D91-7224C49458BB}">
                <c15:showLeaderLines val="0"/>
              </c:ext>
            </c:extLst>
          </c:dLbls>
          <c:cat>
            <c:strRef>
              <c:f>Sheet1!$A$2:$A$4</c:f>
              <c:strCache>
                <c:ptCount val="3"/>
                <c:pt idx="0">
                  <c:v>2014-15</c:v>
                </c:pt>
                <c:pt idx="1">
                  <c:v>2013-14</c:v>
                </c:pt>
                <c:pt idx="2">
                  <c:v>2012-13</c:v>
                </c:pt>
              </c:strCache>
            </c:strRef>
          </c:cat>
          <c:val>
            <c:numRef>
              <c:f>Sheet1!$G$2:$G$4</c:f>
              <c:numCache>
                <c:formatCode>0%</c:formatCode>
                <c:ptCount val="3"/>
                <c:pt idx="0">
                  <c:v>0.17</c:v>
                </c:pt>
                <c:pt idx="1">
                  <c:v>0.17</c:v>
                </c:pt>
                <c:pt idx="2">
                  <c:v>0.17</c:v>
                </c:pt>
              </c:numCache>
            </c:numRef>
          </c:val>
        </c:ser>
        <c:dLbls>
          <c:showVal val="1"/>
        </c:dLbls>
        <c:gapWidth val="50"/>
        <c:overlap val="100"/>
        <c:axId val="90626688"/>
        <c:axId val="90550656"/>
      </c:barChart>
      <c:catAx>
        <c:axId val="90626688"/>
        <c:scaling>
          <c:orientation val="minMax"/>
        </c:scaling>
        <c:axPos val="b"/>
        <c:numFmt formatCode="General" sourceLinked="0"/>
        <c:tickLblPos val="nextTo"/>
        <c:txPr>
          <a:bodyPr/>
          <a:lstStyle/>
          <a:p>
            <a:pPr>
              <a:defRPr sz="800" b="1">
                <a:solidFill>
                  <a:schemeClr val="tx1"/>
                </a:solidFill>
                <a:latin typeface="Arial Narrow" panose="020B0606020202030204" pitchFamily="34" charset="0"/>
              </a:defRPr>
            </a:pPr>
            <a:endParaRPr lang="en-US"/>
          </a:p>
        </c:txPr>
        <c:crossAx val="90550656"/>
        <c:crosses val="autoZero"/>
        <c:auto val="1"/>
        <c:lblAlgn val="ctr"/>
        <c:lblOffset val="100"/>
      </c:catAx>
      <c:valAx>
        <c:axId val="90550656"/>
        <c:scaling>
          <c:orientation val="minMax"/>
        </c:scaling>
        <c:delete val="1"/>
        <c:axPos val="l"/>
        <c:numFmt formatCode="0%" sourceLinked="1"/>
        <c:tickLblPos val="none"/>
        <c:crossAx val="90626688"/>
        <c:crosses val="autoZero"/>
        <c:crossBetween val="between"/>
      </c:valAx>
    </c:plotArea>
    <c:plotVisOnly val="1"/>
    <c:dispBlanksAs val="gap"/>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style val="18"/>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Quality of submitted AFS 
(2014-15)</c:v>
                </c:pt>
              </c:strCache>
            </c:strRef>
          </c:tx>
          <c:spPr>
            <a:solidFill>
              <a:srgbClr val="29B100"/>
            </a:solidFill>
          </c:spPr>
          <c:dPt>
            <c:idx val="0"/>
            <c:spPr>
              <a:solidFill>
                <a:srgbClr val="FFE697"/>
              </a:solidFill>
            </c:spPr>
          </c:dPt>
          <c:dPt>
            <c:idx val="1"/>
            <c:spPr>
              <a:solidFill>
                <a:srgbClr val="F9A1A1"/>
              </a:solidFill>
            </c:spPr>
          </c:dPt>
          <c:dPt>
            <c:idx val="2"/>
            <c:spPr>
              <a:solidFill>
                <a:srgbClr val="97E59E"/>
              </a:solidFill>
            </c:spPr>
          </c:dPt>
          <c:dLbls>
            <c:dLbl>
              <c:idx val="0"/>
              <c:delete val="1"/>
              <c:extLst>
                <c:ext xmlns:c15="http://schemas.microsoft.com/office/drawing/2012/chart" uri="{CE6537A1-D6FC-4f65-9D91-7224C49458BB}"/>
              </c:extLst>
            </c:dLbl>
            <c:dLbl>
              <c:idx val="1"/>
              <c:layout/>
              <c:tx>
                <c:rich>
                  <a:bodyPr/>
                  <a:lstStyle/>
                  <a:p>
                    <a:pPr>
                      <a:defRPr sz="400" b="1">
                        <a:solidFill>
                          <a:schemeClr val="tx1"/>
                        </a:solidFill>
                        <a:latin typeface="Arial Narrow" pitchFamily="34" charset="0"/>
                      </a:defRPr>
                    </a:pPr>
                    <a:r>
                      <a:rPr lang="en-US" sz="400" dirty="0" smtClean="0"/>
                      <a:t>SABC</a:t>
                    </a:r>
                  </a:p>
                  <a:p>
                    <a:pPr>
                      <a:defRPr sz="400" b="1">
                        <a:solidFill>
                          <a:schemeClr val="tx1"/>
                        </a:solidFill>
                        <a:latin typeface="Arial Narrow" pitchFamily="34" charset="0"/>
                      </a:defRPr>
                    </a:pPr>
                    <a:r>
                      <a:rPr lang="en-US" sz="400" dirty="0" smtClean="0"/>
                      <a:t>MDDA</a:t>
                    </a:r>
                  </a:p>
                  <a:p>
                    <a:pPr>
                      <a:defRPr sz="400" b="1">
                        <a:solidFill>
                          <a:schemeClr val="tx1"/>
                        </a:solidFill>
                        <a:latin typeface="Arial Narrow" pitchFamily="34" charset="0"/>
                      </a:defRPr>
                    </a:pPr>
                    <a:r>
                      <a:rPr lang="en-US" sz="400" dirty="0" smtClean="0"/>
                      <a:t>FPB</a:t>
                    </a:r>
                    <a:endParaRPr lang="en-US" sz="400" dirty="0"/>
                  </a:p>
                </c:rich>
              </c:tx>
              <c:numFmt formatCode="0%" sourceLinked="0"/>
              <c:spPr>
                <a:noFill/>
                <a:ln>
                  <a:noFill/>
                </a:ln>
                <a:effectLst/>
              </c:spPr>
              <c:showPercent val="1"/>
              <c:extLst>
                <c:ext xmlns:c15="http://schemas.microsoft.com/office/drawing/2012/chart" uri="{CE6537A1-D6FC-4f65-9D91-7224C49458BB}">
                  <c15:layout/>
                </c:ext>
              </c:extLst>
            </c:dLbl>
            <c:dLbl>
              <c:idx val="2"/>
              <c:layout/>
              <c:tx>
                <c:rich>
                  <a:bodyPr/>
                  <a:lstStyle/>
                  <a:p>
                    <a:pPr>
                      <a:defRPr sz="600" b="1">
                        <a:solidFill>
                          <a:schemeClr val="tx1"/>
                        </a:solidFill>
                        <a:latin typeface="Arial Narrow" pitchFamily="34" charset="0"/>
                      </a:defRPr>
                    </a:pPr>
                    <a:r>
                      <a:rPr lang="en-US" sz="400" dirty="0" smtClean="0"/>
                      <a:t>GCIS</a:t>
                    </a:r>
                  </a:p>
                  <a:p>
                    <a:pPr>
                      <a:defRPr sz="600" b="1">
                        <a:solidFill>
                          <a:schemeClr val="tx1"/>
                        </a:solidFill>
                        <a:latin typeface="Arial Narrow" pitchFamily="34" charset="0"/>
                      </a:defRPr>
                    </a:pPr>
                    <a:r>
                      <a:rPr lang="en-US" sz="400" dirty="0" smtClean="0"/>
                      <a:t>ICASA</a:t>
                    </a:r>
                  </a:p>
                  <a:p>
                    <a:pPr>
                      <a:defRPr sz="600" b="1">
                        <a:solidFill>
                          <a:schemeClr val="tx1"/>
                        </a:solidFill>
                        <a:latin typeface="Arial Narrow" pitchFamily="34" charset="0"/>
                      </a:defRPr>
                    </a:pPr>
                    <a:r>
                      <a:rPr lang="en-US" sz="400" dirty="0" smtClean="0"/>
                      <a:t>BSA</a:t>
                    </a:r>
                    <a:endParaRPr lang="en-US" sz="600" dirty="0"/>
                  </a:p>
                </c:rich>
              </c:tx>
              <c:numFmt formatCode="0%" sourceLinked="0"/>
              <c:spPr>
                <a:noFill/>
                <a:ln>
                  <a:noFill/>
                </a:ln>
                <a:effectLst/>
              </c:spPr>
              <c:showPercent val="1"/>
              <c:extLst>
                <c:ext xmlns:c15="http://schemas.microsoft.com/office/drawing/2012/chart" uri="{CE6537A1-D6FC-4f65-9D91-7224C49458BB}">
                  <c15:layout/>
                </c:ext>
              </c:extLst>
            </c:dLbl>
            <c:numFmt formatCode="0%" sourceLinked="0"/>
            <c:spPr>
              <a:noFill/>
              <a:ln>
                <a:noFill/>
              </a:ln>
              <a:effectLst/>
            </c:spPr>
            <c:txPr>
              <a:bodyPr/>
              <a:lstStyle/>
              <a:p>
                <a:pPr>
                  <a:defRPr sz="800" b="1">
                    <a:solidFill>
                      <a:schemeClr val="tx1"/>
                    </a:solidFill>
                    <a:latin typeface="Arial Narrow" pitchFamily="34" charset="0"/>
                  </a:defRPr>
                </a:pPr>
                <a:endParaRPr lang="en-US"/>
              </a:p>
            </c:txPr>
            <c:showPercent val="1"/>
            <c:showLeaderLines val="1"/>
            <c:extLst>
              <c:ext xmlns:c15="http://schemas.microsoft.com/office/drawing/2012/chart" uri="{CE6537A1-D6FC-4f65-9D91-7224C49458BB}"/>
            </c:extLst>
          </c:dLbls>
          <c:cat>
            <c:strRef>
              <c:f>Sheet1!$A$2:$A$4</c:f>
              <c:strCache>
                <c:ptCount val="3"/>
                <c:pt idx="1">
                  <c:v>Material misstatement (red)</c:v>
                </c:pt>
                <c:pt idx="2">
                  <c:v>No material misstatements (green)</c:v>
                </c:pt>
              </c:strCache>
            </c:strRef>
          </c:cat>
          <c:val>
            <c:numRef>
              <c:f>Sheet1!$B$2:$B$4</c:f>
              <c:numCache>
                <c:formatCode>0%</c:formatCode>
                <c:ptCount val="3"/>
                <c:pt idx="1">
                  <c:v>0.5</c:v>
                </c:pt>
                <c:pt idx="2">
                  <c:v>0.5</c:v>
                </c:pt>
              </c:numCache>
            </c:numRef>
          </c:val>
        </c:ser>
        <c:dLbls/>
        <c:firstSliceAng val="82"/>
        <c:holeSize val="40"/>
      </c:doughnutChart>
    </c:plotArea>
    <c:plotVisOnly val="1"/>
    <c:dispBlanksAs val="zero"/>
  </c:chart>
  <c:spPr>
    <a:ln>
      <a:noFill/>
    </a:ln>
  </c:spPr>
  <c:txPr>
    <a:bodyPr/>
    <a:lstStyle/>
    <a:p>
      <a:pPr>
        <a:defRPr sz="1800"/>
      </a:pPr>
      <a:endParaRPr lang="en-US"/>
    </a:p>
  </c:txPr>
  <c:externalData r:id="rId2"/>
  <c:userShapes r:id="rId3"/>
</c:chartSpace>
</file>

<file path=ppt/charts/chart7.xml><?xml version="1.0" encoding="utf-8"?>
<c:chartSpace xmlns:c="http://schemas.openxmlformats.org/drawingml/2006/chart" xmlns:a="http://schemas.openxmlformats.org/drawingml/2006/main" xmlns:r="http://schemas.openxmlformats.org/officeDocument/2006/relationships">
  <c:lang val="en-ZA"/>
  <c:style val="18"/>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Quality of submitted performance reports
(2013-14)</c:v>
                </c:pt>
              </c:strCache>
            </c:strRef>
          </c:tx>
          <c:spPr>
            <a:solidFill>
              <a:srgbClr val="29B100"/>
            </a:solidFill>
          </c:spPr>
          <c:dPt>
            <c:idx val="0"/>
            <c:spPr>
              <a:solidFill>
                <a:srgbClr val="FFE697"/>
              </a:solidFill>
            </c:spPr>
          </c:dPt>
          <c:dPt>
            <c:idx val="1"/>
            <c:spPr>
              <a:solidFill>
                <a:srgbClr val="F9A1A1"/>
              </a:solidFill>
            </c:spPr>
          </c:dPt>
          <c:dPt>
            <c:idx val="2"/>
            <c:spPr>
              <a:solidFill>
                <a:srgbClr val="97E59E"/>
              </a:solidFill>
            </c:spPr>
          </c:dPt>
          <c:dLbls>
            <c:dLbl>
              <c:idx val="0"/>
              <c:delete val="1"/>
              <c:extLst>
                <c:ext xmlns:c15="http://schemas.microsoft.com/office/drawing/2012/chart" uri="{CE6537A1-D6FC-4f65-9D91-7224C49458BB}"/>
              </c:extLst>
            </c:dLbl>
            <c:dLbl>
              <c:idx val="1"/>
              <c:layout/>
              <c:tx>
                <c:rich>
                  <a:bodyPr/>
                  <a:lstStyle/>
                  <a:p>
                    <a:r>
                      <a:rPr lang="en-US" sz="400" dirty="0" smtClean="0"/>
                      <a:t>ICASA</a:t>
                    </a:r>
                  </a:p>
                  <a:p>
                    <a:r>
                      <a:rPr lang="en-US" sz="400" dirty="0" smtClean="0"/>
                      <a:t>SABC</a:t>
                    </a:r>
                    <a:endParaRPr lang="en-US" sz="600" dirty="0"/>
                  </a:p>
                </c:rich>
              </c:tx>
              <c:showPercent val="1"/>
              <c:extLst>
                <c:ext xmlns:c15="http://schemas.microsoft.com/office/drawing/2012/chart" uri="{CE6537A1-D6FC-4f65-9D91-7224C49458BB}">
                  <c15:layout/>
                </c:ext>
              </c:extLst>
            </c:dLbl>
            <c:dLbl>
              <c:idx val="2"/>
              <c:layout/>
              <c:tx>
                <c:rich>
                  <a:bodyPr/>
                  <a:lstStyle/>
                  <a:p>
                    <a:r>
                      <a:rPr lang="en-US" smtClean="0"/>
                      <a:t>4</a:t>
                    </a:r>
                    <a:endParaRPr lang="en-US"/>
                  </a:p>
                </c:rich>
              </c:tx>
              <c:showPercent val="1"/>
              <c:extLst>
                <c:ext xmlns:c15="http://schemas.microsoft.com/office/drawing/2012/chart" uri="{CE6537A1-D6FC-4f65-9D91-7224C49458BB}">
                  <c15:layout/>
                </c:ext>
              </c:extLst>
            </c:dLbl>
            <c:spPr>
              <a:noFill/>
              <a:ln>
                <a:noFill/>
              </a:ln>
              <a:effectLst/>
            </c:spPr>
            <c:txPr>
              <a:bodyPr/>
              <a:lstStyle/>
              <a:p>
                <a:pPr>
                  <a:defRPr sz="400" b="1">
                    <a:solidFill>
                      <a:schemeClr val="tx1"/>
                    </a:solidFill>
                    <a:latin typeface="Arial Narrow" pitchFamily="34" charset="0"/>
                  </a:defRPr>
                </a:pPr>
                <a:endParaRPr lang="en-US"/>
              </a:p>
            </c:txPr>
            <c:showPercent val="1"/>
            <c:showLeaderLines val="1"/>
            <c:extLst>
              <c:ext xmlns:c15="http://schemas.microsoft.com/office/drawing/2012/chart" uri="{CE6537A1-D6FC-4f65-9D91-7224C49458BB}"/>
            </c:extLst>
          </c:dLbls>
          <c:cat>
            <c:strRef>
              <c:f>Sheet1!$A$2:$A$4</c:f>
              <c:strCache>
                <c:ptCount val="3"/>
                <c:pt idx="1">
                  <c:v>Material misstatements made (red)</c:v>
                </c:pt>
                <c:pt idx="2">
                  <c:v>Good - No material misstatements made (green)</c:v>
                </c:pt>
              </c:strCache>
            </c:strRef>
          </c:cat>
          <c:val>
            <c:numRef>
              <c:f>Sheet1!$B$2:$B$4</c:f>
              <c:numCache>
                <c:formatCode>0%</c:formatCode>
                <c:ptCount val="3"/>
                <c:pt idx="1">
                  <c:v>0.33000000000000007</c:v>
                </c:pt>
                <c:pt idx="2">
                  <c:v>0.67000000000000015</c:v>
                </c:pt>
              </c:numCache>
            </c:numRef>
          </c:val>
        </c:ser>
        <c:dLbls/>
        <c:firstSliceAng val="82"/>
        <c:holeSize val="40"/>
      </c:doughnutChart>
    </c:plotArea>
    <c:plotVisOnly val="1"/>
    <c:dispBlanksAs val="zero"/>
  </c:chart>
  <c:spPr>
    <a:ln>
      <a:noFill/>
    </a:ln>
  </c:spPr>
  <c:txPr>
    <a:bodyPr/>
    <a:lstStyle/>
    <a:p>
      <a:pPr>
        <a:defRPr sz="1800"/>
      </a:pPr>
      <a:endParaRPr lang="en-US"/>
    </a:p>
  </c:txPr>
  <c:externalData r:id="rId2"/>
  <c:userShapes r:id="rId3"/>
</c:chartSpace>
</file>

<file path=ppt/charts/chart8.xml><?xml version="1.0" encoding="utf-8"?>
<c:chartSpace xmlns:c="http://schemas.openxmlformats.org/drawingml/2006/chart" xmlns:a="http://schemas.openxmlformats.org/drawingml/2006/main" xmlns:r="http://schemas.openxmlformats.org/officeDocument/2006/relationships">
  <c:lang val="en-ZA"/>
  <c:style val="18"/>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Supply chain management
(2013-14)</c:v>
                </c:pt>
              </c:strCache>
            </c:strRef>
          </c:tx>
          <c:spPr>
            <a:solidFill>
              <a:srgbClr val="29B100"/>
            </a:solidFill>
          </c:spPr>
          <c:dPt>
            <c:idx val="0"/>
            <c:spPr>
              <a:solidFill>
                <a:srgbClr val="FFE697"/>
              </a:solidFill>
            </c:spPr>
          </c:dPt>
          <c:dPt>
            <c:idx val="1"/>
            <c:spPr>
              <a:solidFill>
                <a:srgbClr val="F9A1A1"/>
              </a:solidFill>
            </c:spPr>
          </c:dPt>
          <c:dPt>
            <c:idx val="2"/>
            <c:spPr>
              <a:solidFill>
                <a:srgbClr val="97E59E"/>
              </a:solidFill>
            </c:spPr>
          </c:dPt>
          <c:dLbls>
            <c:dLbl>
              <c:idx val="0"/>
              <c:delete val="1"/>
              <c:extLst>
                <c:ext xmlns:c15="http://schemas.microsoft.com/office/drawing/2012/chart" uri="{CE6537A1-D6FC-4f65-9D91-7224C49458BB}"/>
              </c:extLst>
            </c:dLbl>
            <c:dLbl>
              <c:idx val="1"/>
              <c:layout/>
              <c:tx>
                <c:rich>
                  <a:bodyPr/>
                  <a:lstStyle/>
                  <a:p>
                    <a:r>
                      <a:rPr lang="en-US" smtClean="0"/>
                      <a:t>5</a:t>
                    </a:r>
                    <a:endParaRPr lang="en-US"/>
                  </a:p>
                </c:rich>
              </c:tx>
              <c:showVal val="1"/>
              <c:extLst>
                <c:ext xmlns:c15="http://schemas.microsoft.com/office/drawing/2012/chart" uri="{CE6537A1-D6FC-4f65-9D91-7224C49458BB}">
                  <c15:layout/>
                </c:ext>
              </c:extLst>
            </c:dLbl>
            <c:dLbl>
              <c:idx val="2"/>
              <c:layout/>
              <c:tx>
                <c:rich>
                  <a:bodyPr/>
                  <a:lstStyle/>
                  <a:p>
                    <a:r>
                      <a:rPr lang="en-US" sz="400" dirty="0" smtClean="0"/>
                      <a:t>GCIS</a:t>
                    </a:r>
                    <a:endParaRPr lang="en-US" sz="700" dirty="0"/>
                  </a:p>
                </c:rich>
              </c:tx>
              <c:showVal val="1"/>
              <c:extLst>
                <c:ext xmlns:c15="http://schemas.microsoft.com/office/drawing/2012/chart" uri="{CE6537A1-D6FC-4f65-9D91-7224C49458BB}">
                  <c15:layout/>
                </c:ext>
              </c:extLst>
            </c:dLbl>
            <c:spPr>
              <a:noFill/>
              <a:ln>
                <a:noFill/>
              </a:ln>
              <a:effectLst/>
            </c:spPr>
            <c:txPr>
              <a:bodyPr/>
              <a:lstStyle/>
              <a:p>
                <a:pPr>
                  <a:defRPr sz="400" b="1">
                    <a:solidFill>
                      <a:schemeClr val="tx1"/>
                    </a:solidFill>
                    <a:latin typeface="Arial Narrow" pitchFamily="34" charset="0"/>
                  </a:defRPr>
                </a:pPr>
                <a:endParaRPr lang="en-US"/>
              </a:p>
            </c:txPr>
            <c:showVal val="1"/>
            <c:showLeaderLines val="1"/>
            <c:extLst>
              <c:ext xmlns:c15="http://schemas.microsoft.com/office/drawing/2012/chart" uri="{CE6537A1-D6FC-4f65-9D91-7224C49458BB}"/>
            </c:extLst>
          </c:dLbls>
          <c:cat>
            <c:strRef>
              <c:f>Sheet1!$A$2:$A$4</c:f>
              <c:strCache>
                <c:ptCount val="3"/>
                <c:pt idx="0">
                  <c:v>Management report findings (orange)</c:v>
                </c:pt>
                <c:pt idx="1">
                  <c:v>Audit report findings (red)</c:v>
                </c:pt>
                <c:pt idx="2">
                  <c:v>Good - With no findings (green)</c:v>
                </c:pt>
              </c:strCache>
            </c:strRef>
          </c:cat>
          <c:val>
            <c:numRef>
              <c:f>Sheet1!$B$2:$B$4</c:f>
              <c:numCache>
                <c:formatCode>0%</c:formatCode>
                <c:ptCount val="3"/>
                <c:pt idx="0">
                  <c:v>0</c:v>
                </c:pt>
                <c:pt idx="1">
                  <c:v>0.83000000000000007</c:v>
                </c:pt>
                <c:pt idx="2">
                  <c:v>0.17</c:v>
                </c:pt>
              </c:numCache>
            </c:numRef>
          </c:val>
        </c:ser>
        <c:dLbls/>
        <c:firstSliceAng val="35"/>
        <c:holeSize val="40"/>
      </c:doughnutChart>
    </c:plotArea>
    <c:plotVisOnly val="1"/>
    <c:dispBlanksAs val="zero"/>
  </c:chart>
  <c:spPr>
    <a:ln>
      <a:noFill/>
    </a:ln>
  </c:spPr>
  <c:txPr>
    <a:bodyPr/>
    <a:lstStyle/>
    <a:p>
      <a:pPr>
        <a:defRPr sz="1800"/>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n-ZA"/>
  <c:style val="18"/>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Financial health
(2014-15)</c:v>
                </c:pt>
              </c:strCache>
            </c:strRef>
          </c:tx>
          <c:spPr>
            <a:solidFill>
              <a:srgbClr val="29B100"/>
            </a:solidFill>
          </c:spPr>
          <c:dPt>
            <c:idx val="0"/>
            <c:spPr>
              <a:solidFill>
                <a:srgbClr val="FFE697"/>
              </a:solidFill>
            </c:spPr>
          </c:dPt>
          <c:dPt>
            <c:idx val="1"/>
            <c:spPr>
              <a:solidFill>
                <a:srgbClr val="F9A1A1"/>
              </a:solidFill>
            </c:spPr>
          </c:dPt>
          <c:dPt>
            <c:idx val="2"/>
            <c:spPr>
              <a:solidFill>
                <a:srgbClr val="97E59E"/>
              </a:solidFill>
            </c:spPr>
          </c:dPt>
          <c:dLbls>
            <c:dLbl>
              <c:idx val="0"/>
              <c:layout/>
              <c:tx>
                <c:rich>
                  <a:bodyPr/>
                  <a:lstStyle/>
                  <a:p>
                    <a:r>
                      <a:rPr lang="en-US" sz="400" dirty="0" smtClean="0"/>
                      <a:t>SABC</a:t>
                    </a:r>
                    <a:endParaRPr lang="en-US" sz="500" dirty="0"/>
                  </a:p>
                </c:rich>
              </c:tx>
              <c:showPercent val="1"/>
              <c:extLst>
                <c:ext xmlns:c15="http://schemas.microsoft.com/office/drawing/2012/chart" uri="{CE6537A1-D6FC-4f65-9D91-7224C49458BB}">
                  <c15:layout/>
                </c:ext>
              </c:extLst>
            </c:dLbl>
            <c:dLbl>
              <c:idx val="1"/>
              <c:layout/>
              <c:tx>
                <c:rich>
                  <a:bodyPr/>
                  <a:lstStyle/>
                  <a:p>
                    <a:r>
                      <a:rPr lang="en-US" sz="400" dirty="0" smtClean="0"/>
                      <a:t>BSA</a:t>
                    </a:r>
                    <a:endParaRPr lang="en-US" sz="500" dirty="0"/>
                  </a:p>
                </c:rich>
              </c:tx>
              <c:showPercent val="1"/>
              <c:extLst>
                <c:ext xmlns:c15="http://schemas.microsoft.com/office/drawing/2012/chart" uri="{CE6537A1-D6FC-4f65-9D91-7224C49458BB}">
                  <c15:layout/>
                </c:ext>
              </c:extLst>
            </c:dLbl>
            <c:dLbl>
              <c:idx val="2"/>
              <c:layout/>
              <c:tx>
                <c:rich>
                  <a:bodyPr/>
                  <a:lstStyle/>
                  <a:p>
                    <a:r>
                      <a:rPr lang="en-US" smtClean="0"/>
                      <a:t>4</a:t>
                    </a:r>
                    <a:endParaRPr lang="en-US"/>
                  </a:p>
                </c:rich>
              </c:tx>
              <c:showPercent val="1"/>
              <c:extLst>
                <c:ext xmlns:c15="http://schemas.microsoft.com/office/drawing/2012/chart" uri="{CE6537A1-D6FC-4f65-9D91-7224C49458BB}">
                  <c15:layout/>
                </c:ext>
              </c:extLst>
            </c:dLbl>
            <c:spPr>
              <a:noFill/>
              <a:ln>
                <a:noFill/>
              </a:ln>
              <a:effectLst/>
            </c:spPr>
            <c:txPr>
              <a:bodyPr/>
              <a:lstStyle/>
              <a:p>
                <a:pPr>
                  <a:defRPr sz="400" b="1">
                    <a:solidFill>
                      <a:schemeClr val="tx1"/>
                    </a:solidFill>
                    <a:latin typeface="Arial Narrow" pitchFamily="34" charset="0"/>
                  </a:defRPr>
                </a:pPr>
                <a:endParaRPr lang="en-US"/>
              </a:p>
            </c:txPr>
            <c:showPercent val="1"/>
            <c:showLeaderLines val="1"/>
            <c:extLst>
              <c:ext xmlns:c15="http://schemas.microsoft.com/office/drawing/2012/chart" uri="{CE6537A1-D6FC-4f65-9D91-7224C49458BB}"/>
            </c:extLst>
          </c:dLbls>
          <c:cat>
            <c:strRef>
              <c:f>Sheet1!$A$2:$A$4</c:f>
              <c:strCache>
                <c:ptCount val="3"/>
                <c:pt idx="0">
                  <c:v>Concerning</c:v>
                </c:pt>
                <c:pt idx="1">
                  <c:v>Intervention required</c:v>
                </c:pt>
                <c:pt idx="2">
                  <c:v>Two or less indicators (green)</c:v>
                </c:pt>
              </c:strCache>
            </c:strRef>
          </c:cat>
          <c:val>
            <c:numRef>
              <c:f>Sheet1!$B$2:$B$4</c:f>
              <c:numCache>
                <c:formatCode>0%</c:formatCode>
                <c:ptCount val="3"/>
                <c:pt idx="0">
                  <c:v>0.17</c:v>
                </c:pt>
                <c:pt idx="1">
                  <c:v>0.16</c:v>
                </c:pt>
                <c:pt idx="2">
                  <c:v>0.67000000000000015</c:v>
                </c:pt>
              </c:numCache>
            </c:numRef>
          </c:val>
        </c:ser>
        <c:dLbls/>
        <c:firstSliceAng val="70"/>
        <c:holeSize val="40"/>
      </c:doughnutChart>
      <c:spPr>
        <a:noFill/>
        <a:ln w="25400">
          <a:noFill/>
        </a:ln>
      </c:spPr>
    </c:plotArea>
    <c:plotVisOnly val="1"/>
    <c:dispBlanksAs val="zero"/>
  </c:chart>
  <c:spPr>
    <a:ln>
      <a:noFill/>
    </a:ln>
  </c:spPr>
  <c:txPr>
    <a:bodyPr/>
    <a:lstStyle/>
    <a:p>
      <a:pPr>
        <a:defRPr sz="1800"/>
      </a:pPr>
      <a:endParaRPr lang="en-US"/>
    </a:p>
  </c:txPr>
  <c:externalData r:id="rId2"/>
  <c:userShapes r:id="rId3"/>
</c:chartSpace>
</file>

<file path=ppt/drawings/_rels/drawing1.xml.rels><?xml version="1.0" encoding="UTF-8" standalone="yes"?>
<Relationships xmlns="http://schemas.openxmlformats.org/package/2006/relationships"><Relationship Id="rId1" Type="http://schemas.openxmlformats.org/officeDocument/2006/relationships/image" Target="../media/image5.png"/></Relationships>
</file>

<file path=ppt/drawings/_rels/drawing10.xml.rels><?xml version="1.0" encoding="UTF-8" standalone="yes"?>
<Relationships xmlns="http://schemas.openxmlformats.org/package/2006/relationships"><Relationship Id="rId23" Type="http://schemas.openxmlformats.org/officeDocument/2006/relationships/image" Target="../media/image12.png"/><Relationship Id="rId22" Type="http://schemas.openxmlformats.org/officeDocument/2006/relationships/image" Target="../media/image25.pdf"/></Relationships>
</file>

<file path=ppt/drawings/_rels/drawing11.xml.rels><?xml version="1.0" encoding="UTF-8" standalone="yes"?>
<Relationships xmlns="http://schemas.openxmlformats.org/package/2006/relationships"><Relationship Id="rId7" Type="http://schemas.openxmlformats.org/officeDocument/2006/relationships/image" Target="../media/image8.png"/><Relationship Id="rId6" Type="http://schemas.openxmlformats.org/officeDocument/2006/relationships/image" Target="../media/image21.pdf"/></Relationships>
</file>

<file path=ppt/drawings/_rels/drawing12.xml.rels><?xml version="1.0" encoding="UTF-8" standalone="yes"?>
<Relationships xmlns="http://schemas.openxmlformats.org/package/2006/relationships"><Relationship Id="rId7" Type="http://schemas.openxmlformats.org/officeDocument/2006/relationships/image" Target="../media/image8.png"/><Relationship Id="rId6" Type="http://schemas.openxmlformats.org/officeDocument/2006/relationships/image" Target="../media/image21.pdf"/></Relationships>
</file>

<file path=ppt/drawings/_rels/drawing2.xml.rels><?xml version="1.0" encoding="UTF-8" standalone="yes"?>
<Relationships xmlns="http://schemas.openxmlformats.org/package/2006/relationships"><Relationship Id="rId7" Type="http://schemas.openxmlformats.org/officeDocument/2006/relationships/image" Target="../media/image8.png"/><Relationship Id="rId6" Type="http://schemas.openxmlformats.org/officeDocument/2006/relationships/image" Target="../media/image21.pdf"/></Relationships>
</file>

<file path=ppt/drawings/_rels/drawing3.xml.rels><?xml version="1.0" encoding="UTF-8" standalone="yes"?>
<Relationships xmlns="http://schemas.openxmlformats.org/package/2006/relationships"><Relationship Id="rId21" Type="http://schemas.openxmlformats.org/officeDocument/2006/relationships/image" Target="../media/image9.png"/><Relationship Id="rId20" Type="http://schemas.openxmlformats.org/officeDocument/2006/relationships/image" Target="../media/image23.pdf"/></Relationships>
</file>

<file path=ppt/drawings/_rels/drawing4.xml.rels><?xml version="1.0" encoding="UTF-8" standalone="yes"?>
<Relationships xmlns="http://schemas.openxmlformats.org/package/2006/relationships"><Relationship Id="rId21" Type="http://schemas.openxmlformats.org/officeDocument/2006/relationships/image" Target="../media/image9.png"/><Relationship Id="rId20" Type="http://schemas.openxmlformats.org/officeDocument/2006/relationships/image" Target="../media/image23.pdf"/></Relationships>
</file>

<file path=ppt/drawings/_rels/drawing5.xml.rels><?xml version="1.0" encoding="UTF-8" standalone="yes"?>
<Relationships xmlns="http://schemas.openxmlformats.org/package/2006/relationships"><Relationship Id="rId7" Type="http://schemas.openxmlformats.org/officeDocument/2006/relationships/image" Target="../media/image8.png"/><Relationship Id="rId6" Type="http://schemas.openxmlformats.org/officeDocument/2006/relationships/image" Target="../media/image21.pdf"/></Relationships>
</file>

<file path=ppt/drawings/_rels/drawing6.xml.rels><?xml version="1.0" encoding="UTF-8" standalone="yes"?>
<Relationships xmlns="http://schemas.openxmlformats.org/package/2006/relationships"><Relationship Id="rId21" Type="http://schemas.openxmlformats.org/officeDocument/2006/relationships/image" Target="../media/image9.png"/><Relationship Id="rId20" Type="http://schemas.openxmlformats.org/officeDocument/2006/relationships/image" Target="../media/image23.pdf"/></Relationships>
</file>

<file path=ppt/drawings/_rels/drawing7.xml.rels><?xml version="1.0" encoding="UTF-8" standalone="yes"?>
<Relationships xmlns="http://schemas.openxmlformats.org/package/2006/relationships"><Relationship Id="rId13" Type="http://schemas.openxmlformats.org/officeDocument/2006/relationships/image" Target="../media/image23.pdf"/><Relationship Id="rId14" Type="http://schemas.openxmlformats.org/officeDocument/2006/relationships/image" Target="../media/image9.png"/></Relationships>
</file>

<file path=ppt/drawings/_rels/drawing8.xml.rels><?xml version="1.0" encoding="UTF-8" standalone="yes"?>
<Relationships xmlns="http://schemas.openxmlformats.org/package/2006/relationships"><Relationship Id="rId7" Type="http://schemas.openxmlformats.org/officeDocument/2006/relationships/image" Target="../media/image8.png"/><Relationship Id="rId6" Type="http://schemas.openxmlformats.org/officeDocument/2006/relationships/image" Target="../media/image21.pdf"/></Relationships>
</file>

<file path=ppt/drawings/_rels/drawing9.xml.rels><?xml version="1.0" encoding="UTF-8" standalone="yes"?>
<Relationships xmlns="http://schemas.openxmlformats.org/package/2006/relationships"><Relationship Id="rId23" Type="http://schemas.openxmlformats.org/officeDocument/2006/relationships/image" Target="../media/image12.png"/><Relationship Id="rId22" Type="http://schemas.openxmlformats.org/officeDocument/2006/relationships/image" Target="../media/image25.pdf"/></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0.8813</cdr:x>
      <cdr:y>0.45263</cdr:y>
    </cdr:from>
    <cdr:to>
      <cdr:x>0.97218</cdr:x>
      <cdr:y>0.67753</cdr:y>
    </cdr:to>
    <cdr:pic>
      <cdr:nvPicPr>
        <cdr:cNvPr id="4" name="Picture 3"/>
        <cdr:cNvPicPr>
          <a:picLocks xmlns:a="http://schemas.openxmlformats.org/drawingml/2006/main" noChangeAspect="1"/>
        </cdr:cNvPicPr>
      </cdr:nvPicPr>
      <cdr:blipFill>
        <a:blip xmlns:a="http://schemas.openxmlformats.org/drawingml/2006/main" xmlns:r="http://schemas.openxmlformats.org/officeDocument/2006/relationships" r:embed="rId1" cstate="print"/>
        <a:stretch xmlns:a="http://schemas.openxmlformats.org/drawingml/2006/main">
          <a:fillRect/>
        </a:stretch>
      </cdr:blipFill>
      <cdr:spPr>
        <a:xfrm xmlns:a="http://schemas.openxmlformats.org/drawingml/2006/main">
          <a:off x="1829459" y="260818"/>
          <a:ext cx="188649" cy="129600"/>
        </a:xfrm>
        <a:prstGeom xmlns:a="http://schemas.openxmlformats.org/drawingml/2006/main" prst="rect">
          <a:avLst/>
        </a:prstGeom>
      </cdr:spPr>
    </cdr:pic>
  </cdr:relSizeAnchor>
</c:userShapes>
</file>

<file path=ppt/drawings/drawing10.xml><?xml version="1.0" encoding="utf-8"?>
<c:userShapes xmlns:c="http://schemas.openxmlformats.org/drawingml/2006/chart">
  <cdr:relSizeAnchor xmlns:cdr="http://schemas.openxmlformats.org/drawingml/2006/chartDrawing">
    <cdr:from>
      <cdr:x>0.44499</cdr:x>
      <cdr:y>0.41806</cdr:y>
    </cdr:from>
    <cdr:to>
      <cdr:x>0.55501</cdr:x>
      <cdr:y>0.58734</cdr:y>
    </cdr:to>
    <cdr:pic>
      <cdr:nvPicPr>
        <cdr:cNvPr id="2" name="Picture 1"/>
        <cdr:cNvPicPr>
          <a:picLocks xmlns:a="http://schemas.openxmlformats.org/drawingml/2006/main" noChangeAspect="1"/>
        </cdr:cNvPicPr>
      </cdr:nvPicPr>
      <mc:AlternateContent xmlns:mc="http://schemas.openxmlformats.org/markup-compatibility/2006">
        <mc:Choice xmlns:a="http://schemas.openxmlformats.org/drawingml/2006/main" xmlns:lc="http://schemas.openxmlformats.org/drawingml/2006/lockedCanvas" xmlns:r="http://schemas.openxmlformats.org/officeDocument/2006/relationships" xmlns:p="http://schemas.openxmlformats.org/presentationml/2006/main" xmlns:ma="http://schemas.microsoft.com/office/mac/drawingml/2008/main" xmlns:mv="urn:schemas-microsoft-com:mac:vml" xmlns="" Requires="ma">
          <p:blipFill>
            <a:blip r:embed="rId22"/>
            <a:stretch>
              <a:fillRect/>
            </a:stretch>
          </p:blipFill>
        </mc:Choice>
        <mc:Fallback>
          <cdr:blipFill>
            <a:blip xmlns:a="http://schemas.openxmlformats.org/drawingml/2006/main" xmlns:r="http://schemas.openxmlformats.org/officeDocument/2006/relationships" r:embed="rId23"/>
            <a:stretch xmlns:a="http://schemas.openxmlformats.org/drawingml/2006/main">
              <a:fillRect/>
            </a:stretch>
          </cdr:blipFill>
        </mc:Fallback>
      </mc:AlternateContent>
      <cdr:spPr>
        <a:xfrm xmlns:a="http://schemas.openxmlformats.org/drawingml/2006/main">
          <a:off x="959184" y="978921"/>
          <a:ext cx="237141" cy="396384"/>
        </a:xfrm>
        <a:prstGeom xmlns:a="http://schemas.openxmlformats.org/drawingml/2006/main" prst="rect">
          <a:avLst/>
        </a:prstGeom>
      </cdr:spPr>
    </cdr:pic>
  </cdr:relSizeAnchor>
</c:userShapes>
</file>

<file path=ppt/drawings/drawing11.xml><?xml version="1.0" encoding="utf-8"?>
<c:userShapes xmlns:c="http://schemas.openxmlformats.org/drawingml/2006/chart">
  <cdr:relSizeAnchor xmlns:cdr="http://schemas.openxmlformats.org/drawingml/2006/chartDrawing">
    <cdr:from>
      <cdr:x>0.44002</cdr:x>
      <cdr:y>0.41489</cdr:y>
    </cdr:from>
    <cdr:to>
      <cdr:x>0.54932</cdr:x>
      <cdr:y>0.58725</cdr:y>
    </cdr:to>
    <cdr:pic>
      <cdr:nvPicPr>
        <cdr:cNvPr id="2" name="Picture 1"/>
        <cdr:cNvPicPr>
          <a:picLocks xmlns:a="http://schemas.openxmlformats.org/drawingml/2006/main" noChangeAspect="1"/>
        </cdr:cNvPicPr>
      </cdr:nvPicPr>
      <mc:AlternateContent xmlns:mc="http://schemas.openxmlformats.org/markup-compatibility/2006">
        <mc:Choice xmlns:r="http://schemas.openxmlformats.org/officeDocument/2006/relationships" xmlns:p="http://schemas.openxmlformats.org/presentationml/2006/main" xmlns="" xmlns:mv="urn:schemas-microsoft-com:mac:vml" xmlns:ma="http://schemas.microsoft.com/office/mac/drawingml/2008/main" xmlns:lc="http://schemas.openxmlformats.org/drawingml/2006/lockedCanvas" xmlns:a="http://schemas.openxmlformats.org/drawingml/2006/main" Requires="ma">
          <p:blipFill>
            <a:blip r:embed="rId6"/>
            <a:stretch>
              <a:fillRect/>
            </a:stretch>
          </p:blipFill>
        </mc:Choice>
        <mc:Fallback>
          <cdr:blipFill>
            <a:blip xmlns:a="http://schemas.openxmlformats.org/drawingml/2006/main" xmlns:r="http://schemas.openxmlformats.org/officeDocument/2006/relationships" r:embed="rId7"/>
            <a:stretch xmlns:a="http://schemas.openxmlformats.org/drawingml/2006/main">
              <a:fillRect/>
            </a:stretch>
          </cdr:blipFill>
        </mc:Fallback>
      </mc:AlternateContent>
      <cdr:spPr>
        <a:xfrm xmlns:a="http://schemas.openxmlformats.org/drawingml/2006/main">
          <a:off x="1108847" y="1045513"/>
          <a:ext cx="275436" cy="434347"/>
        </a:xfrm>
        <a:prstGeom xmlns:a="http://schemas.openxmlformats.org/drawingml/2006/main" prst="rect">
          <a:avLst/>
        </a:prstGeom>
      </cdr:spPr>
    </cdr:pic>
  </cdr:relSizeAnchor>
</c:userShapes>
</file>

<file path=ppt/drawings/drawing12.xml><?xml version="1.0" encoding="utf-8"?>
<c:userShapes xmlns:c="http://schemas.openxmlformats.org/drawingml/2006/chart">
  <cdr:relSizeAnchor xmlns:cdr="http://schemas.openxmlformats.org/drawingml/2006/chartDrawing">
    <cdr:from>
      <cdr:x>0.44535</cdr:x>
      <cdr:y>0.42023</cdr:y>
    </cdr:from>
    <cdr:to>
      <cdr:x>0.55465</cdr:x>
      <cdr:y>0.59259</cdr:y>
    </cdr:to>
    <cdr:pic>
      <cdr:nvPicPr>
        <cdr:cNvPr id="2" name="Picture 1"/>
        <cdr:cNvPicPr>
          <a:picLocks xmlns:a="http://schemas.openxmlformats.org/drawingml/2006/main" noChangeAspect="1"/>
        </cdr:cNvPicPr>
      </cdr:nvPicPr>
      <mc:AlternateContent xmlns:mc="http://schemas.openxmlformats.org/markup-compatibility/2006">
        <mc:Choice xmlns:a="http://schemas.openxmlformats.org/drawingml/2006/main" xmlns:lc="http://schemas.openxmlformats.org/drawingml/2006/lockedCanvas" xmlns:ma="http://schemas.microsoft.com/office/mac/drawingml/2008/main" xmlns:mv="urn:schemas-microsoft-com:mac:vml" xmlns="" xmlns:p="http://schemas.openxmlformats.org/presentationml/2006/main" xmlns:r="http://schemas.openxmlformats.org/officeDocument/2006/relationships" Requires="ma">
          <p:blipFill>
            <a:blip r:embed="rId6"/>
            <a:stretch>
              <a:fillRect/>
            </a:stretch>
          </p:blipFill>
        </mc:Choice>
        <mc:Fallback>
          <cdr:blipFill>
            <a:blip xmlns:a="http://schemas.openxmlformats.org/drawingml/2006/main" xmlns:r="http://schemas.openxmlformats.org/officeDocument/2006/relationships" r:embed="rId7"/>
            <a:stretch xmlns:a="http://schemas.openxmlformats.org/drawingml/2006/main">
              <a:fillRect/>
            </a:stretch>
          </cdr:blipFill>
        </mc:Fallback>
      </mc:AlternateContent>
      <cdr:spPr>
        <a:xfrm xmlns:a="http://schemas.openxmlformats.org/drawingml/2006/main">
          <a:off x="959957" y="960081"/>
          <a:ext cx="235597" cy="393784"/>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0.43591</cdr:x>
      <cdr:y>0.41756</cdr:y>
    </cdr:from>
    <cdr:to>
      <cdr:x>0.54521</cdr:x>
      <cdr:y>0.58992</cdr:y>
    </cdr:to>
    <cdr:pic>
      <cdr:nvPicPr>
        <cdr:cNvPr id="2" name="Picture 1"/>
        <cdr:cNvPicPr>
          <a:picLocks xmlns:a="http://schemas.openxmlformats.org/drawingml/2006/main" noChangeAspect="1"/>
        </cdr:cNvPicPr>
      </cdr:nvPicPr>
      <mc:AlternateContent xmlns:mc="http://schemas.openxmlformats.org/markup-compatibility/2006">
        <mc:Choice xmlns:ma="http://schemas.microsoft.com/office/mac/drawingml/2008/main" xmlns:mv="urn:schemas-microsoft-com:mac:vml" xmlns="" xmlns:p="http://schemas.openxmlformats.org/presentationml/2006/main" xmlns:r="http://schemas.openxmlformats.org/officeDocument/2006/relationships" xmlns:lc="http://schemas.openxmlformats.org/drawingml/2006/lockedCanvas" xmlns:a="http://schemas.openxmlformats.org/drawingml/2006/main" Requires="ma">
          <p:blipFill>
            <a:blip r:embed="rId6"/>
            <a:stretch>
              <a:fillRect/>
            </a:stretch>
          </p:blipFill>
        </mc:Choice>
        <mc:Fallback>
          <cdr:blipFill>
            <a:blip xmlns:a="http://schemas.openxmlformats.org/drawingml/2006/main" xmlns:r="http://schemas.openxmlformats.org/officeDocument/2006/relationships" r:embed="rId7"/>
            <a:stretch xmlns:a="http://schemas.openxmlformats.org/drawingml/2006/main">
              <a:fillRect/>
            </a:stretch>
          </cdr:blipFill>
        </mc:Fallback>
      </mc:AlternateContent>
      <cdr:spPr>
        <a:xfrm xmlns:a="http://schemas.openxmlformats.org/drawingml/2006/main">
          <a:off x="939614" y="953972"/>
          <a:ext cx="235597" cy="393784"/>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0.42289</cdr:x>
      <cdr:y>0.45685</cdr:y>
    </cdr:from>
    <cdr:to>
      <cdr:x>0.59578</cdr:x>
      <cdr:y>0.56649</cdr:y>
    </cdr:to>
    <cdr:pic>
      <cdr:nvPicPr>
        <cdr:cNvPr id="3" name="Picture 2"/>
        <cdr:cNvPicPr>
          <a:picLocks xmlns:a="http://schemas.openxmlformats.org/drawingml/2006/main" noChangeAspect="1"/>
        </cdr:cNvPicPr>
      </cdr:nvPicPr>
      <mc:AlternateContent xmlns:mc="http://schemas.openxmlformats.org/markup-compatibility/2006">
        <mc:Choice xmlns:a="http://schemas.openxmlformats.org/drawingml/2006/main" xmlns:lc="http://schemas.openxmlformats.org/drawingml/2006/lockedCanvas" xmlns="" xmlns:mv="urn:schemas-microsoft-com:mac:vml" xmlns:ma="http://schemas.microsoft.com/office/mac/drawingml/2008/main" xmlns:p="http://schemas.openxmlformats.org/presentationml/2006/main" xmlns:r="http://schemas.openxmlformats.org/officeDocument/2006/relationships" Requires="ma">
          <p:blipFill>
            <a:blip r:embed="rId20"/>
            <a:stretch>
              <a:fillRect/>
            </a:stretch>
          </p:blipFill>
        </mc:Choice>
        <mc:Fallback>
          <cdr:blipFill>
            <a:blip xmlns:a="http://schemas.openxmlformats.org/drawingml/2006/main" xmlns:r="http://schemas.openxmlformats.org/officeDocument/2006/relationships" r:embed="rId21"/>
            <a:stretch xmlns:a="http://schemas.openxmlformats.org/drawingml/2006/main">
              <a:fillRect/>
            </a:stretch>
          </cdr:blipFill>
        </mc:Fallback>
      </mc:AlternateContent>
      <cdr:spPr>
        <a:xfrm xmlns:a="http://schemas.openxmlformats.org/drawingml/2006/main">
          <a:off x="911550" y="1043739"/>
          <a:ext cx="372651" cy="250489"/>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0.41494</cdr:x>
      <cdr:y>0.4465</cdr:y>
    </cdr:from>
    <cdr:to>
      <cdr:x>0.58782</cdr:x>
      <cdr:y>0.55614</cdr:y>
    </cdr:to>
    <cdr:pic>
      <cdr:nvPicPr>
        <cdr:cNvPr id="2" name="Picture 1"/>
        <cdr:cNvPicPr>
          <a:picLocks xmlns:a="http://schemas.openxmlformats.org/drawingml/2006/main" noChangeAspect="1"/>
        </cdr:cNvPicPr>
      </cdr:nvPicPr>
      <mc:AlternateContent xmlns:mc="http://schemas.openxmlformats.org/markup-compatibility/2006">
        <mc:Choice xmlns:r="http://schemas.openxmlformats.org/officeDocument/2006/relationships" xmlns:p="http://schemas.openxmlformats.org/presentationml/2006/main" xmlns="" xmlns:mv="urn:schemas-microsoft-com:mac:vml" xmlns:ma="http://schemas.microsoft.com/office/mac/drawingml/2008/main" xmlns:lc="http://schemas.openxmlformats.org/drawingml/2006/lockedCanvas" xmlns:a="http://schemas.openxmlformats.org/drawingml/2006/main" Requires="ma">
          <p:blipFill>
            <a:blip r:embed="rId20"/>
            <a:stretch>
              <a:fillRect/>
            </a:stretch>
          </p:blipFill>
        </mc:Choice>
        <mc:Fallback>
          <cdr:blipFill>
            <a:blip xmlns:a="http://schemas.openxmlformats.org/drawingml/2006/main" xmlns:r="http://schemas.openxmlformats.org/officeDocument/2006/relationships" r:embed="rId21"/>
            <a:stretch xmlns:a="http://schemas.openxmlformats.org/drawingml/2006/main">
              <a:fillRect/>
            </a:stretch>
          </cdr:blipFill>
        </mc:Fallback>
      </mc:AlternateContent>
      <cdr:spPr>
        <a:xfrm xmlns:a="http://schemas.openxmlformats.org/drawingml/2006/main">
          <a:off x="894407" y="1020107"/>
          <a:ext cx="372651" cy="250489"/>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0.44535</cdr:x>
      <cdr:y>0.42963</cdr:y>
    </cdr:from>
    <cdr:to>
      <cdr:x>0.55465</cdr:x>
      <cdr:y>0.60199</cdr:y>
    </cdr:to>
    <cdr:pic>
      <cdr:nvPicPr>
        <cdr:cNvPr id="2" name="Picture 1"/>
        <cdr:cNvPicPr>
          <a:picLocks xmlns:a="http://schemas.openxmlformats.org/drawingml/2006/main" noChangeAspect="1"/>
        </cdr:cNvPicPr>
      </cdr:nvPicPr>
      <mc:AlternateContent xmlns:mc="http://schemas.openxmlformats.org/markup-compatibility/2006">
        <mc:Choice xmlns:ma="http://schemas.microsoft.com/office/mac/drawingml/2008/main" xmlns:mv="urn:schemas-microsoft-com:mac:vml" xmlns="" xmlns:p="http://schemas.openxmlformats.org/presentationml/2006/main" xmlns:r="http://schemas.openxmlformats.org/officeDocument/2006/relationships" xmlns:lc="http://schemas.openxmlformats.org/drawingml/2006/lockedCanvas" xmlns:a="http://schemas.openxmlformats.org/drawingml/2006/main" Requires="ma">
          <p:blipFill>
            <a:blip r:embed="rId6"/>
            <a:stretch>
              <a:fillRect/>
            </a:stretch>
          </p:blipFill>
        </mc:Choice>
        <mc:Fallback>
          <cdr:blipFill>
            <a:blip xmlns:a="http://schemas.openxmlformats.org/drawingml/2006/main" xmlns:r="http://schemas.openxmlformats.org/officeDocument/2006/relationships" r:embed="rId7"/>
            <a:stretch xmlns:a="http://schemas.openxmlformats.org/drawingml/2006/main">
              <a:fillRect/>
            </a:stretch>
          </cdr:blipFill>
        </mc:Fallback>
      </mc:AlternateContent>
      <cdr:spPr>
        <a:xfrm xmlns:a="http://schemas.openxmlformats.org/drawingml/2006/main">
          <a:off x="959957" y="981561"/>
          <a:ext cx="235597" cy="393784"/>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0.43368</cdr:x>
      <cdr:y>0.43947</cdr:y>
    </cdr:from>
    <cdr:to>
      <cdr:x>0.60656</cdr:x>
      <cdr:y>0.54911</cdr:y>
    </cdr:to>
    <cdr:pic>
      <cdr:nvPicPr>
        <cdr:cNvPr id="3" name="Picture 2"/>
        <cdr:cNvPicPr>
          <a:picLocks xmlns:a="http://schemas.openxmlformats.org/drawingml/2006/main" noChangeAspect="1"/>
        </cdr:cNvPicPr>
      </cdr:nvPicPr>
      <mc:AlternateContent xmlns:mc="http://schemas.openxmlformats.org/markup-compatibility/2006">
        <mc:Choice xmlns:r="http://schemas.openxmlformats.org/officeDocument/2006/relationships" xmlns:p="http://schemas.openxmlformats.org/presentationml/2006/main" xmlns="" xmlns:mv="urn:schemas-microsoft-com:mac:vml" xmlns:ma="http://schemas.microsoft.com/office/mac/drawingml/2008/main" xmlns:lc="http://schemas.openxmlformats.org/drawingml/2006/lockedCanvas" xmlns:a="http://schemas.openxmlformats.org/drawingml/2006/main" Requires="ma">
          <p:blipFill>
            <a:blip r:embed="rId20"/>
            <a:stretch>
              <a:fillRect/>
            </a:stretch>
          </p:blipFill>
        </mc:Choice>
        <mc:Fallback>
          <cdr:blipFill>
            <a:blip xmlns:a="http://schemas.openxmlformats.org/drawingml/2006/main" xmlns:r="http://schemas.openxmlformats.org/officeDocument/2006/relationships" r:embed="rId21"/>
            <a:stretch xmlns:a="http://schemas.openxmlformats.org/drawingml/2006/main">
              <a:fillRect/>
            </a:stretch>
          </cdr:blipFill>
        </mc:Fallback>
      </mc:AlternateContent>
      <cdr:spPr>
        <a:xfrm xmlns:a="http://schemas.openxmlformats.org/drawingml/2006/main">
          <a:off x="934808" y="1004028"/>
          <a:ext cx="372645" cy="250490"/>
        </a:xfrm>
        <a:prstGeom xmlns:a="http://schemas.openxmlformats.org/drawingml/2006/main" prst="rect">
          <a:avLst/>
        </a:prstGeom>
      </cdr:spPr>
    </cdr:pic>
  </cdr:relSizeAnchor>
</c:userShapes>
</file>

<file path=ppt/drawings/drawing7.xml><?xml version="1.0" encoding="utf-8"?>
<c:userShapes xmlns:c="http://schemas.openxmlformats.org/drawingml/2006/chart">
  <cdr:relSizeAnchor xmlns:cdr="http://schemas.openxmlformats.org/drawingml/2006/chartDrawing">
    <cdr:from>
      <cdr:x>0.44853</cdr:x>
      <cdr:y>0.45461</cdr:y>
    </cdr:from>
    <cdr:to>
      <cdr:x>0.60303</cdr:x>
      <cdr:y>0.5405</cdr:y>
    </cdr:to>
    <cdr:pic>
      <cdr:nvPicPr>
        <cdr:cNvPr id="2" name="Picture 1"/>
        <cdr:cNvPicPr>
          <a:picLocks xmlns:a="http://schemas.openxmlformats.org/drawingml/2006/main" noChangeAspect="1"/>
        </cdr:cNvPicPr>
      </cdr:nvPicPr>
      <mc:AlternateContent xmlns:mc="http://schemas.openxmlformats.org/markup-compatibility/2006">
        <mc:Choice xmlns:r="http://schemas.openxmlformats.org/officeDocument/2006/relationships" xmlns:p="http://schemas.openxmlformats.org/presentationml/2006/main" xmlns:ma="http://schemas.microsoft.com/office/mac/drawingml/2008/main" xmlns:mv="urn:schemas-microsoft-com:mac:vml" xmlns="" xmlns:lc="http://schemas.openxmlformats.org/drawingml/2006/lockedCanvas" xmlns:a="http://schemas.openxmlformats.org/drawingml/2006/main" Requires="ma">
          <p:blipFill>
            <a:blip r:embed="rId13"/>
            <a:stretch>
              <a:fillRect/>
            </a:stretch>
          </p:blipFill>
        </mc:Choice>
        <mc:Fallback>
          <cdr:blipFill>
            <a:blip xmlns:a="http://schemas.openxmlformats.org/drawingml/2006/main" xmlns:r="http://schemas.openxmlformats.org/officeDocument/2006/relationships" r:embed="rId14"/>
            <a:stretch xmlns:a="http://schemas.openxmlformats.org/drawingml/2006/main">
              <a:fillRect/>
            </a:stretch>
          </cdr:blipFill>
        </mc:Fallback>
      </mc:AlternateContent>
      <cdr:spPr>
        <a:xfrm xmlns:a="http://schemas.openxmlformats.org/drawingml/2006/main">
          <a:off x="1081667" y="1325420"/>
          <a:ext cx="372595" cy="250437"/>
        </a:xfrm>
        <a:prstGeom xmlns:a="http://schemas.openxmlformats.org/drawingml/2006/main" prst="rect">
          <a:avLst/>
        </a:prstGeom>
      </cdr:spPr>
    </cdr:pic>
  </cdr:relSizeAnchor>
</c:userShapes>
</file>

<file path=ppt/drawings/drawing8.xml><?xml version="1.0" encoding="utf-8"?>
<c:userShapes xmlns:c="http://schemas.openxmlformats.org/drawingml/2006/chart">
  <cdr:relSizeAnchor xmlns:cdr="http://schemas.openxmlformats.org/drawingml/2006/chartDrawing">
    <cdr:from>
      <cdr:x>0.44226</cdr:x>
      <cdr:y>0.41062</cdr:y>
    </cdr:from>
    <cdr:to>
      <cdr:x>0.55156</cdr:x>
      <cdr:y>0.58298</cdr:y>
    </cdr:to>
    <cdr:pic>
      <cdr:nvPicPr>
        <cdr:cNvPr id="2" name="Picture 1"/>
        <cdr:cNvPicPr>
          <a:picLocks xmlns:a="http://schemas.openxmlformats.org/drawingml/2006/main" noChangeAspect="1"/>
        </cdr:cNvPicPr>
      </cdr:nvPicPr>
      <mc:AlternateContent xmlns:mc="http://schemas.openxmlformats.org/markup-compatibility/2006">
        <mc:Choice xmlns:a="http://schemas.openxmlformats.org/drawingml/2006/main" xmlns:lc="http://schemas.openxmlformats.org/drawingml/2006/lockedCanvas" xmlns:ma="http://schemas.microsoft.com/office/mac/drawingml/2008/main" xmlns:mv="urn:schemas-microsoft-com:mac:vml" xmlns="" xmlns:p="http://schemas.openxmlformats.org/presentationml/2006/main" xmlns:r="http://schemas.openxmlformats.org/officeDocument/2006/relationships" Requires="ma">
          <p:blipFill>
            <a:blip r:embed="rId6"/>
            <a:stretch>
              <a:fillRect/>
            </a:stretch>
          </p:blipFill>
        </mc:Choice>
        <mc:Fallback>
          <cdr:blipFill>
            <a:blip xmlns:a="http://schemas.openxmlformats.org/drawingml/2006/main" xmlns:r="http://schemas.openxmlformats.org/officeDocument/2006/relationships" r:embed="rId7"/>
            <a:stretch xmlns:a="http://schemas.openxmlformats.org/drawingml/2006/main">
              <a:fillRect/>
            </a:stretch>
          </cdr:blipFill>
        </mc:Fallback>
      </mc:AlternateContent>
      <cdr:spPr>
        <a:xfrm xmlns:a="http://schemas.openxmlformats.org/drawingml/2006/main">
          <a:off x="953293" y="938128"/>
          <a:ext cx="235597" cy="393784"/>
        </a:xfrm>
        <a:prstGeom xmlns:a="http://schemas.openxmlformats.org/drawingml/2006/main" prst="rect">
          <a:avLst/>
        </a:prstGeom>
      </cdr:spPr>
    </cdr:pic>
  </cdr:relSizeAnchor>
</c:userShapes>
</file>

<file path=ppt/drawings/drawing9.xml><?xml version="1.0" encoding="utf-8"?>
<c:userShapes xmlns:c="http://schemas.openxmlformats.org/drawingml/2006/chart">
  <cdr:relSizeAnchor xmlns:cdr="http://schemas.openxmlformats.org/drawingml/2006/chartDrawing">
    <cdr:from>
      <cdr:x>0.44667</cdr:x>
      <cdr:y>0.41549</cdr:y>
    </cdr:from>
    <cdr:to>
      <cdr:x>0.55668</cdr:x>
      <cdr:y>0.58899</cdr:y>
    </cdr:to>
    <cdr:pic>
      <cdr:nvPicPr>
        <cdr:cNvPr id="2" name="Picture 1"/>
        <cdr:cNvPicPr>
          <a:picLocks xmlns:a="http://schemas.openxmlformats.org/drawingml/2006/main" noChangeAspect="1"/>
        </cdr:cNvPicPr>
      </cdr:nvPicPr>
      <mc:AlternateContent xmlns:mc="http://schemas.openxmlformats.org/markup-compatibility/2006">
        <mc:Choice xmlns:a="http://schemas.openxmlformats.org/drawingml/2006/main" xmlns:lc="http://schemas.openxmlformats.org/drawingml/2006/lockedCanvas" xmlns="" xmlns:mv="urn:schemas-microsoft-com:mac:vml" xmlns:ma="http://schemas.microsoft.com/office/mac/drawingml/2008/main" xmlns:p="http://schemas.openxmlformats.org/presentationml/2006/main" xmlns:r="http://schemas.openxmlformats.org/officeDocument/2006/relationships" Requires="ma">
          <p:blipFill>
            <a:blip r:embed="rId22"/>
            <a:stretch>
              <a:fillRect/>
            </a:stretch>
          </p:blipFill>
        </mc:Choice>
        <mc:Fallback>
          <cdr:blipFill>
            <a:blip xmlns:a="http://schemas.openxmlformats.org/drawingml/2006/main" xmlns:r="http://schemas.openxmlformats.org/officeDocument/2006/relationships" r:embed="rId23"/>
            <a:stretch xmlns:a="http://schemas.openxmlformats.org/drawingml/2006/main">
              <a:fillRect/>
            </a:stretch>
          </cdr:blipFill>
        </mc:Fallback>
      </mc:AlternateContent>
      <cdr:spPr>
        <a:xfrm xmlns:a="http://schemas.openxmlformats.org/drawingml/2006/main">
          <a:off x="962795" y="949264"/>
          <a:ext cx="237141" cy="396384"/>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5555" tIns="47777" rIns="95555" bIns="47777" rtlCol="0"/>
          <a:lstStyle>
            <a:lvl1pPr algn="l">
              <a:defRPr sz="1300"/>
            </a:lvl1pPr>
          </a:lstStyle>
          <a:p>
            <a:endParaRPr lang="en-US" dirty="0"/>
          </a:p>
        </p:txBody>
      </p:sp>
      <p:sp>
        <p:nvSpPr>
          <p:cNvPr id="3" name="Date Placeholder 2"/>
          <p:cNvSpPr>
            <a:spLocks noGrp="1"/>
          </p:cNvSpPr>
          <p:nvPr>
            <p:ph type="dt" sz="quarter" idx="1"/>
          </p:nvPr>
        </p:nvSpPr>
        <p:spPr>
          <a:xfrm>
            <a:off x="3850444" y="0"/>
            <a:ext cx="2945659" cy="496332"/>
          </a:xfrm>
          <a:prstGeom prst="rect">
            <a:avLst/>
          </a:prstGeom>
        </p:spPr>
        <p:txBody>
          <a:bodyPr vert="horz" lIns="95555" tIns="47777" rIns="95555" bIns="47777" rtlCol="0"/>
          <a:lstStyle>
            <a:lvl1pPr algn="r">
              <a:defRPr sz="1300"/>
            </a:lvl1pPr>
          </a:lstStyle>
          <a:p>
            <a:fld id="{DCDA7D0E-3D9D-407F-9846-9BBDBDAFDE13}" type="datetimeFigureOut">
              <a:rPr lang="en-US" smtClean="0"/>
              <a:pPr/>
              <a:t>10/21/2015</a:t>
            </a:fld>
            <a:endParaRPr lang="en-US" dirty="0"/>
          </a:p>
        </p:txBody>
      </p:sp>
      <p:sp>
        <p:nvSpPr>
          <p:cNvPr id="4" name="Footer Placeholder 3"/>
          <p:cNvSpPr>
            <a:spLocks noGrp="1"/>
          </p:cNvSpPr>
          <p:nvPr>
            <p:ph type="ftr" sz="quarter" idx="2"/>
          </p:nvPr>
        </p:nvSpPr>
        <p:spPr>
          <a:xfrm>
            <a:off x="1" y="9428583"/>
            <a:ext cx="2945659" cy="496332"/>
          </a:xfrm>
          <a:prstGeom prst="rect">
            <a:avLst/>
          </a:prstGeom>
        </p:spPr>
        <p:txBody>
          <a:bodyPr vert="horz" lIns="95555" tIns="47777" rIns="95555" bIns="47777" rtlCol="0" anchor="b"/>
          <a:lstStyle>
            <a:lvl1pPr algn="l">
              <a:defRPr sz="1300"/>
            </a:lvl1pPr>
          </a:lstStyle>
          <a:p>
            <a:endParaRPr lang="en-US" dirty="0"/>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5555" tIns="47777" rIns="95555" bIns="47777" rtlCol="0" anchor="b"/>
          <a:lstStyle>
            <a:lvl1pPr algn="r">
              <a:defRPr sz="1300"/>
            </a:lvl1pPr>
          </a:lstStyle>
          <a:p>
            <a:fld id="{94BB0A80-65A7-4586-8AA8-0031D4C70096}" type="slidenum">
              <a:rPr lang="en-US" smtClean="0"/>
              <a:pPr/>
              <a:t>‹#›</a:t>
            </a:fld>
            <a:endParaRPr lang="en-US" dirty="0"/>
          </a:p>
        </p:txBody>
      </p:sp>
    </p:spTree>
    <p:extLst>
      <p:ext uri="{BB962C8B-B14F-4D97-AF65-F5344CB8AC3E}">
        <p14:creationId xmlns:p14="http://schemas.microsoft.com/office/powerpoint/2010/main" xmlns="" val="2907599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5555" tIns="47777" rIns="95555" bIns="47777" rtlCol="0"/>
          <a:lstStyle>
            <a:lvl1pPr algn="l">
              <a:defRPr sz="1300"/>
            </a:lvl1pPr>
          </a:lstStyle>
          <a:p>
            <a:endParaRPr lang="en-US" dirty="0"/>
          </a:p>
        </p:txBody>
      </p:sp>
      <p:sp>
        <p:nvSpPr>
          <p:cNvPr id="3" name="Date Placeholder 2"/>
          <p:cNvSpPr>
            <a:spLocks noGrp="1"/>
          </p:cNvSpPr>
          <p:nvPr>
            <p:ph type="dt" idx="1"/>
          </p:nvPr>
        </p:nvSpPr>
        <p:spPr>
          <a:xfrm>
            <a:off x="3850444" y="0"/>
            <a:ext cx="2945659" cy="496332"/>
          </a:xfrm>
          <a:prstGeom prst="rect">
            <a:avLst/>
          </a:prstGeom>
        </p:spPr>
        <p:txBody>
          <a:bodyPr vert="horz" lIns="95555" tIns="47777" rIns="95555" bIns="47777" rtlCol="0"/>
          <a:lstStyle>
            <a:lvl1pPr algn="r">
              <a:defRPr sz="1300"/>
            </a:lvl1pPr>
          </a:lstStyle>
          <a:p>
            <a:fld id="{3A23C86E-1A9A-4B1F-811E-FB8DEF2B4831}" type="datetimeFigureOut">
              <a:rPr lang="en-US" smtClean="0"/>
              <a:pPr/>
              <a:t>10/21/2015</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55" tIns="47777" rIns="95555" bIns="47777" rtlCol="0" anchor="ctr"/>
          <a:lstStyle/>
          <a:p>
            <a:endParaRPr lang="en-US"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5555" tIns="47777" rIns="95555" bIns="4777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3"/>
            <a:ext cx="2945659" cy="496332"/>
          </a:xfrm>
          <a:prstGeom prst="rect">
            <a:avLst/>
          </a:prstGeom>
        </p:spPr>
        <p:txBody>
          <a:bodyPr vert="horz" lIns="95555" tIns="47777" rIns="95555" bIns="47777"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5555" tIns="47777" rIns="95555" bIns="47777" rtlCol="0" anchor="b"/>
          <a:lstStyle>
            <a:lvl1pPr algn="r">
              <a:defRPr sz="1300"/>
            </a:lvl1pPr>
          </a:lstStyle>
          <a:p>
            <a:fld id="{9F0D87A4-1E2A-41FE-BA78-252BB23D93E9}" type="slidenum">
              <a:rPr lang="en-US" smtClean="0"/>
              <a:pPr/>
              <a:t>‹#›</a:t>
            </a:fld>
            <a:endParaRPr lang="en-US" dirty="0"/>
          </a:p>
        </p:txBody>
      </p:sp>
    </p:spTree>
    <p:extLst>
      <p:ext uri="{BB962C8B-B14F-4D97-AF65-F5344CB8AC3E}">
        <p14:creationId xmlns:p14="http://schemas.microsoft.com/office/powerpoint/2010/main" xmlns="" val="1930900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F0D87A4-1E2A-41FE-BA78-252BB23D93E9}" type="slidenum">
              <a:rPr lang="en-US" smtClean="0"/>
              <a:pPr/>
              <a:t>1</a:t>
            </a:fld>
            <a:endParaRPr lang="en-US" dirty="0"/>
          </a:p>
        </p:txBody>
      </p:sp>
    </p:spTree>
    <p:extLst>
      <p:ext uri="{BB962C8B-B14F-4D97-AF65-F5344CB8AC3E}">
        <p14:creationId xmlns:p14="http://schemas.microsoft.com/office/powerpoint/2010/main" xmlns="" val="556762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pPr marL="230059" indent="-230059">
              <a:buFont typeface="+mj-lt"/>
              <a:buAutoNum type="arabicPeriod"/>
            </a:pPr>
            <a:endParaRPr lang="en-ZA" dirty="0">
              <a:solidFill>
                <a:srgbClr val="00007D"/>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3B1353-5112-4503-955F-C320BE052457}" type="slidenum">
              <a:rPr lang="en-ZA" smtClean="0"/>
              <a:pPr/>
              <a:t>12</a:t>
            </a:fld>
            <a:endParaRPr lang="en-ZA" dirty="0"/>
          </a:p>
        </p:txBody>
      </p:sp>
    </p:spTree>
    <p:extLst>
      <p:ext uri="{BB962C8B-B14F-4D97-AF65-F5344CB8AC3E}">
        <p14:creationId xmlns:p14="http://schemas.microsoft.com/office/powerpoint/2010/main" xmlns="" val="1394151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0" dirty="0" smtClean="0"/>
              <a:t>Do not mention National</a:t>
            </a:r>
            <a:r>
              <a:rPr lang="en-ZA" b="0" baseline="0" dirty="0" smtClean="0"/>
              <a:t> Assembly. Make reference to slide 5 - basis of the </a:t>
            </a:r>
            <a:r>
              <a:rPr lang="en-ZA" b="1" baseline="0" dirty="0" smtClean="0"/>
              <a:t>assurance levels assessment</a:t>
            </a:r>
            <a:r>
              <a:rPr lang="en-ZA" b="0" baseline="0" dirty="0" smtClean="0"/>
              <a:t>.</a:t>
            </a:r>
            <a:endParaRPr lang="en-ZA" b="0" dirty="0"/>
          </a:p>
        </p:txBody>
      </p:sp>
      <p:sp>
        <p:nvSpPr>
          <p:cNvPr id="4" name="Slide Number Placeholder 3"/>
          <p:cNvSpPr>
            <a:spLocks noGrp="1"/>
          </p:cNvSpPr>
          <p:nvPr>
            <p:ph type="sldNum" sz="quarter" idx="10"/>
          </p:nvPr>
        </p:nvSpPr>
        <p:spPr/>
        <p:txBody>
          <a:bodyPr/>
          <a:lstStyle/>
          <a:p>
            <a:fld id="{9F0D87A4-1E2A-41FE-BA78-252BB23D93E9}" type="slidenum">
              <a:rPr lang="en-US" smtClean="0"/>
              <a:pPr/>
              <a:t>13</a:t>
            </a:fld>
            <a:endParaRPr lang="en-US" dirty="0"/>
          </a:p>
        </p:txBody>
      </p:sp>
    </p:spTree>
    <p:extLst>
      <p:ext uri="{BB962C8B-B14F-4D97-AF65-F5344CB8AC3E}">
        <p14:creationId xmlns:p14="http://schemas.microsoft.com/office/powerpoint/2010/main" xmlns="" val="3908386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F0D87A4-1E2A-41FE-BA78-252BB23D93E9}" type="slidenum">
              <a:rPr lang="en-US" smtClean="0"/>
              <a:pPr/>
              <a:t>14</a:t>
            </a:fld>
            <a:endParaRPr lang="en-US" dirty="0"/>
          </a:p>
        </p:txBody>
      </p:sp>
    </p:spTree>
    <p:extLst>
      <p:ext uri="{BB962C8B-B14F-4D97-AF65-F5344CB8AC3E}">
        <p14:creationId xmlns:p14="http://schemas.microsoft.com/office/powerpoint/2010/main" xmlns="" val="558229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F0D87A4-1E2A-41FE-BA78-252BB23D93E9}" type="slidenum">
              <a:rPr lang="en-US" smtClean="0"/>
              <a:pPr/>
              <a:t>15</a:t>
            </a:fld>
            <a:endParaRPr lang="en-US" dirty="0"/>
          </a:p>
        </p:txBody>
      </p:sp>
    </p:spTree>
    <p:extLst>
      <p:ext uri="{BB962C8B-B14F-4D97-AF65-F5344CB8AC3E}">
        <p14:creationId xmlns:p14="http://schemas.microsoft.com/office/powerpoint/2010/main" xmlns="" val="22535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smtClean="0"/>
              <a:t>Need to consider</a:t>
            </a:r>
            <a:r>
              <a:rPr lang="en-ZA" b="1" baseline="0" dirty="0" smtClean="0"/>
              <a:t> the following:</a:t>
            </a:r>
          </a:p>
          <a:p>
            <a:pPr marL="228600" indent="-228600">
              <a:buAutoNum type="arabicPeriod"/>
            </a:pPr>
            <a:r>
              <a:rPr lang="en-ZA" b="1" baseline="0" dirty="0" smtClean="0"/>
              <a:t>All information to be included needs to have been audited and be accurate and correct.</a:t>
            </a:r>
          </a:p>
          <a:p>
            <a:pPr marL="228600" indent="-228600">
              <a:buAutoNum type="arabicPeriod"/>
            </a:pPr>
            <a:r>
              <a:rPr lang="en-ZA" b="1" baseline="0" dirty="0" smtClean="0"/>
              <a:t>If information included has not been audited, then it needs to be specified as such or specified that this was based on a sample tested.</a:t>
            </a:r>
          </a:p>
          <a:p>
            <a:pPr marL="228600" indent="-228600">
              <a:buAutoNum type="arabicPeriod"/>
            </a:pPr>
            <a:r>
              <a:rPr lang="en-ZA" b="1" baseline="0" dirty="0" smtClean="0"/>
              <a:t>Consider the order of the slides – maybe start with AOPO information first of PCs, and for SCOPA, start with financial outcomes?</a:t>
            </a:r>
          </a:p>
          <a:p>
            <a:pPr marL="228600" indent="-228600">
              <a:buAutoNum type="arabicPeriod"/>
            </a:pPr>
            <a:r>
              <a:rPr lang="en-ZA" b="1" baseline="0" dirty="0" smtClean="0"/>
              <a:t>Include slide on section 4(3) outcomes. Maybe focus on main objective for them in terms of AOPO and whether they have achieved this?</a:t>
            </a:r>
          </a:p>
          <a:p>
            <a:pPr marL="228600" indent="-228600">
              <a:buAutoNum type="arabicPeriod"/>
            </a:pPr>
            <a:r>
              <a:rPr lang="en-ZA" b="1" baseline="0" dirty="0" smtClean="0"/>
              <a:t>What about consultants and consequence management? Do we bring these in?</a:t>
            </a:r>
          </a:p>
          <a:p>
            <a:pPr marL="228600" indent="-228600">
              <a:buAutoNum type="arabicPeriod"/>
            </a:pPr>
            <a:endParaRPr lang="en-ZA" b="1" dirty="0"/>
          </a:p>
        </p:txBody>
      </p:sp>
      <p:sp>
        <p:nvSpPr>
          <p:cNvPr id="4" name="Slide Number Placeholder 3"/>
          <p:cNvSpPr>
            <a:spLocks noGrp="1"/>
          </p:cNvSpPr>
          <p:nvPr>
            <p:ph type="sldNum" sz="quarter" idx="10"/>
          </p:nvPr>
        </p:nvSpPr>
        <p:spPr/>
        <p:txBody>
          <a:bodyPr/>
          <a:lstStyle/>
          <a:p>
            <a:fld id="{9F0D87A4-1E2A-41FE-BA78-252BB23D93E9}" type="slidenum">
              <a:rPr lang="en-US" smtClean="0"/>
              <a:pPr/>
              <a:t>2</a:t>
            </a:fld>
            <a:endParaRPr lang="en-US" dirty="0"/>
          </a:p>
        </p:txBody>
      </p:sp>
    </p:spTree>
    <p:extLst>
      <p:ext uri="{BB962C8B-B14F-4D97-AF65-F5344CB8AC3E}">
        <p14:creationId xmlns:p14="http://schemas.microsoft.com/office/powerpoint/2010/main" xmlns="" val="2123871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ZA" b="1" dirty="0"/>
          </a:p>
        </p:txBody>
      </p:sp>
      <p:sp>
        <p:nvSpPr>
          <p:cNvPr id="4" name="Slide Number Placeholder 3"/>
          <p:cNvSpPr>
            <a:spLocks noGrp="1"/>
          </p:cNvSpPr>
          <p:nvPr>
            <p:ph type="sldNum" sz="quarter" idx="10"/>
          </p:nvPr>
        </p:nvSpPr>
        <p:spPr/>
        <p:txBody>
          <a:bodyPr/>
          <a:lstStyle/>
          <a:p>
            <a:fld id="{9F0D87A4-1E2A-41FE-BA78-252BB23D93E9}" type="slidenum">
              <a:rPr lang="en-US" smtClean="0"/>
              <a:pPr/>
              <a:t>3</a:t>
            </a:fld>
            <a:endParaRPr lang="en-US" dirty="0"/>
          </a:p>
        </p:txBody>
      </p:sp>
    </p:spTree>
    <p:extLst>
      <p:ext uri="{BB962C8B-B14F-4D97-AF65-F5344CB8AC3E}">
        <p14:creationId xmlns:p14="http://schemas.microsoft.com/office/powerpoint/2010/main" xmlns="" val="2123871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F0D87A4-1E2A-41FE-BA78-252BB23D93E9}" type="slidenum">
              <a:rPr lang="en-US" smtClean="0"/>
              <a:pPr/>
              <a:t>5</a:t>
            </a:fld>
            <a:endParaRPr lang="en-US" dirty="0"/>
          </a:p>
        </p:txBody>
      </p:sp>
    </p:spTree>
    <p:extLst>
      <p:ext uri="{BB962C8B-B14F-4D97-AF65-F5344CB8AC3E}">
        <p14:creationId xmlns:p14="http://schemas.microsoft.com/office/powerpoint/2010/main" xmlns="" val="3172721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chairperson suggested we do not include the budget, since the DoC became a vote on 1 April 2015. She felt it would confuse the portfolio to use GCIS numbers, since the other entities received transfer payments from other portfolios. </a:t>
            </a:r>
            <a:endParaRPr lang="en-ZA" dirty="0"/>
          </a:p>
        </p:txBody>
      </p:sp>
      <p:sp>
        <p:nvSpPr>
          <p:cNvPr id="4" name="Slide Number Placeholder 3"/>
          <p:cNvSpPr>
            <a:spLocks noGrp="1"/>
          </p:cNvSpPr>
          <p:nvPr>
            <p:ph type="sldNum" sz="quarter" idx="10"/>
          </p:nvPr>
        </p:nvSpPr>
        <p:spPr/>
        <p:txBody>
          <a:bodyPr/>
          <a:lstStyle/>
          <a:p>
            <a:fld id="{9F0D87A4-1E2A-41FE-BA78-252BB23D93E9}" type="slidenum">
              <a:rPr lang="en-US" smtClean="0"/>
              <a:pPr/>
              <a:t>6</a:t>
            </a:fld>
            <a:endParaRPr lang="en-US" dirty="0"/>
          </a:p>
        </p:txBody>
      </p:sp>
    </p:spTree>
    <p:extLst>
      <p:ext uri="{BB962C8B-B14F-4D97-AF65-F5344CB8AC3E}">
        <p14:creationId xmlns:p14="http://schemas.microsoft.com/office/powerpoint/2010/main" xmlns="" val="679120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smtClean="0"/>
              <a:t>The MDDA had vacancies</a:t>
            </a:r>
            <a:r>
              <a:rPr lang="en-ZA" baseline="0" dirty="0" smtClean="0"/>
              <a:t> in senior management (assurance level).</a:t>
            </a:r>
          </a:p>
          <a:p>
            <a:pPr marL="171450" indent="-171450">
              <a:buFont typeface="Arial" panose="020B0604020202020204" pitchFamily="34" charset="0"/>
              <a:buChar char="•"/>
            </a:pPr>
            <a:r>
              <a:rPr lang="en-ZA" baseline="0" dirty="0" smtClean="0"/>
              <a:t>The SABC had instabilities at the board level, which resulted in inadequate oversight in the control environment. Some oversight board meetings were cancelled during the financial year. It was also qualified. </a:t>
            </a:r>
          </a:p>
          <a:p>
            <a:pPr marL="171450" indent="-171450">
              <a:buFont typeface="Arial" panose="020B0604020202020204" pitchFamily="34" charset="0"/>
              <a:buChar char="•"/>
            </a:pPr>
            <a:r>
              <a:rPr lang="en-ZA" baseline="0" dirty="0" smtClean="0"/>
              <a:t>Insufficient oversight was provided by the EA over the MDDA. This was due to the changes in portfolios.</a:t>
            </a:r>
          </a:p>
          <a:p>
            <a:pPr marL="171450" indent="-171450">
              <a:buFont typeface="Arial" panose="020B0604020202020204" pitchFamily="34" charset="0"/>
              <a:buChar char="•"/>
            </a:pPr>
            <a:r>
              <a:rPr lang="en-ZA" baseline="0" dirty="0" smtClean="0"/>
              <a:t>The PC was still new to the portfolio. The outcomes of the entire portfolio were stagnant.  </a:t>
            </a:r>
            <a:endParaRPr lang="en-ZA" dirty="0"/>
          </a:p>
        </p:txBody>
      </p:sp>
      <p:sp>
        <p:nvSpPr>
          <p:cNvPr id="4" name="Slide Number Placeholder 3"/>
          <p:cNvSpPr>
            <a:spLocks noGrp="1"/>
          </p:cNvSpPr>
          <p:nvPr>
            <p:ph type="sldNum" sz="quarter" idx="10"/>
          </p:nvPr>
        </p:nvSpPr>
        <p:spPr/>
        <p:txBody>
          <a:bodyPr/>
          <a:lstStyle/>
          <a:p>
            <a:fld id="{76C5A7F7-2B96-49F4-9B0B-16F8837876C9}" type="slidenum">
              <a:rPr lang="en-ZA" smtClean="0"/>
              <a:pPr/>
              <a:t>7</a:t>
            </a:fld>
            <a:endParaRPr lang="en-ZA" dirty="0"/>
          </a:p>
        </p:txBody>
      </p:sp>
    </p:spTree>
    <p:extLst>
      <p:ext uri="{BB962C8B-B14F-4D97-AF65-F5344CB8AC3E}">
        <p14:creationId xmlns:p14="http://schemas.microsoft.com/office/powerpoint/2010/main" xmlns="" val="2201920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41363"/>
            <a:ext cx="7388226" cy="5540375"/>
          </a:xfrm>
        </p:spPr>
      </p:sp>
      <p:sp>
        <p:nvSpPr>
          <p:cNvPr id="3" name="Notes Placeholder 2"/>
          <p:cNvSpPr>
            <a:spLocks noGrp="1"/>
          </p:cNvSpPr>
          <p:nvPr>
            <p:ph type="body" idx="1"/>
          </p:nvPr>
        </p:nvSpPr>
        <p:spPr>
          <a:xfrm>
            <a:off x="679768" y="6618777"/>
            <a:ext cx="5438140" cy="2563371"/>
          </a:xfrm>
        </p:spPr>
        <p:txBody>
          <a:bodyPr>
            <a:normAutofit/>
          </a:bodyPr>
          <a:lstStyle/>
          <a:p>
            <a:pPr marL="249171" indent="-249171">
              <a:buFont typeface="+mj-lt"/>
              <a:buAutoNum type="arabicPeriod"/>
            </a:pPr>
            <a:r>
              <a:rPr lang="en-ZA" dirty="0" smtClean="0">
                <a:solidFill>
                  <a:srgbClr val="00007D"/>
                </a:solidFill>
                <a:latin typeface="Arial" pitchFamily="34" charset="0"/>
                <a:cs typeface="Arial" pitchFamily="34" charset="0"/>
              </a:rPr>
              <a:t>Only the SABC was qualified.</a:t>
            </a:r>
          </a:p>
          <a:p>
            <a:pPr marL="249171" indent="-249171">
              <a:buFont typeface="+mj-lt"/>
              <a:buAutoNum type="arabicPeriod"/>
            </a:pPr>
            <a:endParaRPr lang="en-ZA" dirty="0">
              <a:solidFill>
                <a:srgbClr val="00007D"/>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3B1353-5112-4503-955F-C320BE052457}" type="slidenum">
              <a:rPr lang="en-ZA" smtClean="0"/>
              <a:pPr/>
              <a:t>8</a:t>
            </a:fld>
            <a:endParaRPr lang="en-ZA" dirty="0"/>
          </a:p>
        </p:txBody>
      </p:sp>
    </p:spTree>
    <p:extLst>
      <p:ext uri="{BB962C8B-B14F-4D97-AF65-F5344CB8AC3E}">
        <p14:creationId xmlns:p14="http://schemas.microsoft.com/office/powerpoint/2010/main" xmlns="" val="2656984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0466" indent="-220466">
              <a:buAutoNum type="arabicPeriod"/>
            </a:pPr>
            <a:endParaRPr lang="en-ZA" dirty="0"/>
          </a:p>
        </p:txBody>
      </p:sp>
      <p:sp>
        <p:nvSpPr>
          <p:cNvPr id="4" name="Slide Number Placeholder 3"/>
          <p:cNvSpPr>
            <a:spLocks noGrp="1"/>
          </p:cNvSpPr>
          <p:nvPr>
            <p:ph type="sldNum" sz="quarter" idx="10"/>
          </p:nvPr>
        </p:nvSpPr>
        <p:spPr/>
        <p:txBody>
          <a:bodyPr/>
          <a:lstStyle/>
          <a:p>
            <a:fld id="{C63B1353-5112-4503-955F-C320BE052457}" type="slidenum">
              <a:rPr lang="en-ZA" smtClean="0"/>
              <a:pPr/>
              <a:t>9</a:t>
            </a:fld>
            <a:endParaRPr lang="en-ZA" dirty="0"/>
          </a:p>
        </p:txBody>
      </p:sp>
    </p:spTree>
    <p:extLst>
      <p:ext uri="{BB962C8B-B14F-4D97-AF65-F5344CB8AC3E}">
        <p14:creationId xmlns:p14="http://schemas.microsoft.com/office/powerpoint/2010/main" xmlns="" val="219659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pPr marL="232503" indent="-232503">
              <a:buFont typeface="+mj-lt"/>
              <a:buAutoNum type="arabicPeriod"/>
            </a:pPr>
            <a:r>
              <a:rPr lang="en-ZA" dirty="0" smtClean="0">
                <a:solidFill>
                  <a:srgbClr val="00007D"/>
                </a:solidFill>
                <a:latin typeface="Arial" pitchFamily="34" charset="0"/>
                <a:cs typeface="Arial" pitchFamily="34" charset="0"/>
              </a:rPr>
              <a:t>HR management was the same as focus areas; however,</a:t>
            </a:r>
            <a:r>
              <a:rPr lang="en-ZA" baseline="0" dirty="0" smtClean="0">
                <a:solidFill>
                  <a:srgbClr val="00007D"/>
                </a:solidFill>
                <a:latin typeface="Arial" pitchFamily="34" charset="0"/>
                <a:cs typeface="Arial" pitchFamily="34" charset="0"/>
              </a:rPr>
              <a:t> we added consequence management as consideration.</a:t>
            </a:r>
            <a:endParaRPr lang="en-ZA" dirty="0">
              <a:solidFill>
                <a:srgbClr val="00007D"/>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3B1353-5112-4503-955F-C320BE052457}" type="slidenum">
              <a:rPr lang="en-ZA" smtClean="0"/>
              <a:pPr/>
              <a:t>10</a:t>
            </a:fld>
            <a:endParaRPr lang="en-ZA" dirty="0"/>
          </a:p>
        </p:txBody>
      </p:sp>
    </p:spTree>
    <p:extLst>
      <p:ext uri="{BB962C8B-B14F-4D97-AF65-F5344CB8AC3E}">
        <p14:creationId xmlns:p14="http://schemas.microsoft.com/office/powerpoint/2010/main" xmlns="" val="4199890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bg1"/>
                </a:solidFill>
              </a:defRPr>
            </a:lvl1pPr>
          </a:lstStyle>
          <a:p>
            <a:fld id="{229CBAE0-C9DC-48E5-BC21-54F13D4EB498}" type="slidenum">
              <a:rPr lang="en-US" smtClean="0">
                <a:solidFill>
                  <a:prstClr val="white"/>
                </a:solidFill>
              </a:rPr>
              <a:pPr/>
              <a:t>‹#›</a:t>
            </a:fld>
            <a:endParaRPr lang="en-US" dirty="0">
              <a:solidFill>
                <a:prstClr val="white"/>
              </a:solidFill>
            </a:endParaRPr>
          </a:p>
        </p:txBody>
      </p:sp>
      <p:sp>
        <p:nvSpPr>
          <p:cNvPr id="7" name="Title 1"/>
          <p:cNvSpPr>
            <a:spLocks noGrp="1"/>
          </p:cNvSpPr>
          <p:nvPr>
            <p:ph type="title"/>
          </p:nvPr>
        </p:nvSpPr>
        <p:spPr>
          <a:xfrm>
            <a:off x="457200" y="274638"/>
            <a:ext cx="8001000" cy="487362"/>
          </a:xfrm>
          <a:prstGeom prst="rect">
            <a:avLst/>
          </a:prstGeom>
        </p:spPr>
        <p:txBody>
          <a:bodyPr>
            <a:normAutofit/>
          </a:bodyPr>
          <a:lstStyle>
            <a:lvl1pPr algn="l">
              <a:defRPr sz="2400" b="1">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914400"/>
            <a:ext cx="8229600" cy="5211763"/>
          </a:xfrm>
          <a:prstGeom prst="rect">
            <a:avLst/>
          </a:prstGeom>
        </p:spPr>
        <p:txBody>
          <a:bodyPr>
            <a:normAutofit/>
          </a:bodyPr>
          <a:lstStyle>
            <a:lvl1pPr>
              <a:buNone/>
              <a:defRPr sz="1800">
                <a:solidFill>
                  <a:srgbClr val="64ADCF"/>
                </a:solidFill>
              </a:defRPr>
            </a:lvl1pPr>
          </a:lstStyle>
          <a:p>
            <a:pPr lvl="0"/>
            <a:r>
              <a:rPr lang="en-US" dirty="0" smtClean="0"/>
              <a:t>Click to edit Master text styles</a:t>
            </a:r>
          </a:p>
        </p:txBody>
      </p:sp>
    </p:spTree>
    <p:extLst>
      <p:ext uri="{BB962C8B-B14F-4D97-AF65-F5344CB8AC3E}">
        <p14:creationId xmlns:p14="http://schemas.microsoft.com/office/powerpoint/2010/main" xmlns="" val="1300553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bg1"/>
                </a:solidFill>
              </a:defRPr>
            </a:lvl1pPr>
          </a:lstStyle>
          <a:p>
            <a:fld id="{229CBAE0-C9DC-48E5-BC21-54F13D4EB49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2649647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6A2C425F-8462-465D-B0A5-54452DB2CE2C}" type="datetimeFigureOut">
              <a:rPr lang="en-ZA" smtClean="0"/>
              <a:pPr/>
              <a:t>2015/10/21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229CBAE0-C9DC-48E5-BC21-54F13D4EB498}" type="slidenum">
              <a:rPr lang="en-US" smtClean="0"/>
              <a:pPr/>
              <a:t>‹#›</a:t>
            </a:fld>
            <a:endParaRPr lang="en-US" dirty="0"/>
          </a:p>
        </p:txBody>
      </p:sp>
    </p:spTree>
    <p:extLst>
      <p:ext uri="{BB962C8B-B14F-4D97-AF65-F5344CB8AC3E}">
        <p14:creationId xmlns:p14="http://schemas.microsoft.com/office/powerpoint/2010/main" xmlns="" val="1096918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F7728E7-6E26-40D4-A17C-14CFCABBBE11}" type="datetimeFigureOut">
              <a:rPr lang="en-US" smtClean="0"/>
              <a:pPr/>
              <a:t>10/21/2015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extLst>
      <p:ext uri="{BB962C8B-B14F-4D97-AF65-F5344CB8AC3E}">
        <p14:creationId xmlns:p14="http://schemas.microsoft.com/office/powerpoint/2010/main" xmlns="" val="153410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2C425F-8462-465D-B0A5-54452DB2CE2C}" type="datetimeFigureOut">
              <a:rPr lang="en-ZA" smtClean="0"/>
              <a:pPr/>
              <a:t>2015/10/21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F567F90-DFB3-45BA-AA6E-AE424BE53642}" type="slidenum">
              <a:rPr lang="en-ZA" smtClean="0"/>
              <a:pPr/>
              <a:t>‹#›</a:t>
            </a:fld>
            <a:endParaRPr lang="en-ZA" dirty="0"/>
          </a:p>
        </p:txBody>
      </p:sp>
    </p:spTree>
    <p:extLst>
      <p:ext uri="{BB962C8B-B14F-4D97-AF65-F5344CB8AC3E}">
        <p14:creationId xmlns:p14="http://schemas.microsoft.com/office/powerpoint/2010/main" xmlns="" val="1154576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6A2C425F-8462-465D-B0A5-54452DB2CE2C}" type="datetimeFigureOut">
              <a:rPr lang="en-ZA" smtClean="0"/>
              <a:pPr/>
              <a:t>2015/10/21</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9F567F90-DFB3-45BA-AA6E-AE424BE53642}" type="slidenum">
              <a:rPr lang="en-ZA" smtClean="0"/>
              <a:pPr/>
              <a:t>‹#›</a:t>
            </a:fld>
            <a:endParaRPr lang="en-ZA" dirty="0"/>
          </a:p>
        </p:txBody>
      </p:sp>
    </p:spTree>
    <p:extLst>
      <p:ext uri="{BB962C8B-B14F-4D97-AF65-F5344CB8AC3E}">
        <p14:creationId xmlns:p14="http://schemas.microsoft.com/office/powerpoint/2010/main" xmlns="" val="2333439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6A2C425F-8462-465D-B0A5-54452DB2CE2C}" type="datetimeFigureOut">
              <a:rPr lang="en-ZA" smtClean="0"/>
              <a:pPr/>
              <a:t>2015/10/21</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9F567F90-DFB3-45BA-AA6E-AE424BE53642}" type="slidenum">
              <a:rPr lang="en-ZA" smtClean="0"/>
              <a:pPr/>
              <a:t>‹#›</a:t>
            </a:fld>
            <a:endParaRPr lang="en-ZA" dirty="0"/>
          </a:p>
        </p:txBody>
      </p:sp>
    </p:spTree>
    <p:extLst>
      <p:ext uri="{BB962C8B-B14F-4D97-AF65-F5344CB8AC3E}">
        <p14:creationId xmlns:p14="http://schemas.microsoft.com/office/powerpoint/2010/main" xmlns="" val="1240798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6A2C425F-8462-465D-B0A5-54452DB2CE2C}" type="datetimeFigureOut">
              <a:rPr lang="en-ZA" smtClean="0"/>
              <a:pPr/>
              <a:t>2015/10/21</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9F567F90-DFB3-45BA-AA6E-AE424BE53642}" type="slidenum">
              <a:rPr lang="en-ZA" smtClean="0"/>
              <a:pPr/>
              <a:t>‹#›</a:t>
            </a:fld>
            <a:endParaRPr lang="en-ZA" dirty="0"/>
          </a:p>
        </p:txBody>
      </p:sp>
    </p:spTree>
    <p:extLst>
      <p:ext uri="{BB962C8B-B14F-4D97-AF65-F5344CB8AC3E}">
        <p14:creationId xmlns:p14="http://schemas.microsoft.com/office/powerpoint/2010/main" xmlns="" val="3995231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2C425F-8462-465D-B0A5-54452DB2CE2C}" type="datetimeFigureOut">
              <a:rPr lang="en-ZA" smtClean="0"/>
              <a:pPr/>
              <a:t>2015/10/21</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9F567F90-DFB3-45BA-AA6E-AE424BE53642}" type="slidenum">
              <a:rPr lang="en-ZA" smtClean="0"/>
              <a:pPr/>
              <a:t>‹#›</a:t>
            </a:fld>
            <a:endParaRPr lang="en-ZA" dirty="0"/>
          </a:p>
        </p:txBody>
      </p:sp>
    </p:spTree>
    <p:extLst>
      <p:ext uri="{BB962C8B-B14F-4D97-AF65-F5344CB8AC3E}">
        <p14:creationId xmlns:p14="http://schemas.microsoft.com/office/powerpoint/2010/main" xmlns="" val="2780540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2C425F-8462-465D-B0A5-54452DB2CE2C}" type="datetimeFigureOut">
              <a:rPr lang="en-ZA" smtClean="0"/>
              <a:pPr/>
              <a:t>2015/10/21</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9F567F90-DFB3-45BA-AA6E-AE424BE53642}" type="slidenum">
              <a:rPr lang="en-ZA" smtClean="0"/>
              <a:pPr/>
              <a:t>‹#›</a:t>
            </a:fld>
            <a:endParaRPr lang="en-ZA" dirty="0"/>
          </a:p>
        </p:txBody>
      </p:sp>
    </p:spTree>
    <p:extLst>
      <p:ext uri="{BB962C8B-B14F-4D97-AF65-F5344CB8AC3E}">
        <p14:creationId xmlns:p14="http://schemas.microsoft.com/office/powerpoint/2010/main" xmlns="" val="2758490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2C425F-8462-465D-B0A5-54452DB2CE2C}" type="datetimeFigureOut">
              <a:rPr lang="en-ZA" smtClean="0"/>
              <a:pPr/>
              <a:t>2015/10/21</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9F567F90-DFB3-45BA-AA6E-AE424BE53642}" type="slidenum">
              <a:rPr lang="en-ZA" smtClean="0"/>
              <a:pPr/>
              <a:t>‹#›</a:t>
            </a:fld>
            <a:endParaRPr lang="en-ZA" dirty="0"/>
          </a:p>
        </p:txBody>
      </p:sp>
    </p:spTree>
    <p:extLst>
      <p:ext uri="{BB962C8B-B14F-4D97-AF65-F5344CB8AC3E}">
        <p14:creationId xmlns:p14="http://schemas.microsoft.com/office/powerpoint/2010/main" xmlns="" val="4291218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A2C425F-8462-465D-B0A5-54452DB2CE2C}" type="datetimeFigureOut">
              <a:rPr lang="en-ZA" smtClean="0"/>
              <a:pPr/>
              <a:t>2015/10/21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F567F90-DFB3-45BA-AA6E-AE424BE53642}" type="slidenum">
              <a:rPr lang="en-ZA" smtClean="0"/>
              <a:pPr/>
              <a:t>‹#›</a:t>
            </a:fld>
            <a:endParaRPr lang="en-ZA" dirty="0"/>
          </a:p>
        </p:txBody>
      </p:sp>
    </p:spTree>
    <p:extLst>
      <p:ext uri="{BB962C8B-B14F-4D97-AF65-F5344CB8AC3E}">
        <p14:creationId xmlns:p14="http://schemas.microsoft.com/office/powerpoint/2010/main" xmlns="" val="3688428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A2C425F-8462-465D-B0A5-54452DB2CE2C}" type="datetimeFigureOut">
              <a:rPr lang="en-ZA" smtClean="0"/>
              <a:pPr/>
              <a:t>2015/10/21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F567F90-DFB3-45BA-AA6E-AE424BE53642}" type="slidenum">
              <a:rPr lang="en-ZA" smtClean="0"/>
              <a:pPr/>
              <a:t>‹#›</a:t>
            </a:fld>
            <a:endParaRPr lang="en-ZA" dirty="0"/>
          </a:p>
        </p:txBody>
      </p:sp>
    </p:spTree>
    <p:extLst>
      <p:ext uri="{BB962C8B-B14F-4D97-AF65-F5344CB8AC3E}">
        <p14:creationId xmlns:p14="http://schemas.microsoft.com/office/powerpoint/2010/main" xmlns="" val="2083690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219200" y="4800600"/>
            <a:ext cx="7086600" cy="533400"/>
          </a:xfrm>
          <a:prstGeom prst="rect">
            <a:avLst/>
          </a:prstGeom>
        </p:spPr>
        <p:txBody>
          <a:bodyPr>
            <a:normAutofit/>
          </a:bodyPr>
          <a:lstStyle>
            <a:lvl1pPr algn="l">
              <a:defRPr sz="2400" b="1">
                <a:solidFill>
                  <a:srgbClr val="64ADCF"/>
                </a:solidFill>
              </a:defRPr>
            </a:lvl1pPr>
          </a:lstStyle>
          <a:p>
            <a:r>
              <a:rPr lang="en-US" dirty="0" smtClean="0"/>
              <a:t>Click to edit Master title style</a:t>
            </a:r>
            <a:br>
              <a:rPr lang="en-US" dirty="0" smtClean="0"/>
            </a:b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bg1"/>
                </a:solidFill>
              </a:defRPr>
            </a:lvl1pPr>
          </a:lstStyle>
          <a:p>
            <a:fld id="{229CBAE0-C9DC-48E5-BC21-54F13D4EB498}" type="slidenum">
              <a:rPr lang="en-US" smtClean="0"/>
              <a:pPr/>
              <a:t>‹#›</a:t>
            </a:fld>
            <a:endParaRPr lang="en-US" dirty="0"/>
          </a:p>
        </p:txBody>
      </p:sp>
      <p:sp>
        <p:nvSpPr>
          <p:cNvPr id="7" name="Title 1"/>
          <p:cNvSpPr>
            <a:spLocks noGrp="1"/>
          </p:cNvSpPr>
          <p:nvPr>
            <p:ph type="title"/>
          </p:nvPr>
        </p:nvSpPr>
        <p:spPr>
          <a:xfrm>
            <a:off x="457200" y="274638"/>
            <a:ext cx="8001000" cy="487362"/>
          </a:xfrm>
          <a:prstGeom prst="rect">
            <a:avLst/>
          </a:prstGeom>
        </p:spPr>
        <p:txBody>
          <a:bodyPr>
            <a:normAutofit/>
          </a:bodyPr>
          <a:lstStyle>
            <a:lvl1pPr algn="l">
              <a:defRPr sz="2400" b="1">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914400"/>
            <a:ext cx="8229600" cy="5211763"/>
          </a:xfrm>
          <a:prstGeom prst="rect">
            <a:avLst/>
          </a:prstGeom>
        </p:spPr>
        <p:txBody>
          <a:bodyPr>
            <a:normAutofit/>
          </a:bodyPr>
          <a:lstStyle>
            <a:lvl1pPr>
              <a:buNone/>
              <a:defRPr sz="1800">
                <a:solidFill>
                  <a:srgbClr val="64ADCF"/>
                </a:solidFill>
              </a:defRPr>
            </a:lvl1p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bg1"/>
                </a:solidFill>
              </a:defRPr>
            </a:lvl1pPr>
          </a:lstStyle>
          <a:p>
            <a:fld id="{229CBAE0-C9DC-48E5-BC21-54F13D4EB49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7728E7-6E26-40D4-A17C-14CFCABBBE11}" type="datetimeFigureOut">
              <a:rPr lang="en-US" smtClean="0"/>
              <a:pPr/>
              <a:t>10/21/2015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434ABD1-81A3-44C0-ADD6-DB07EAD19A43}" type="slidenum">
              <a:rPr lang="en-US" smtClean="0"/>
              <a:pPr/>
              <a:t>‹#›</a:t>
            </a:fld>
            <a:endParaRPr lang="en-US" dirty="0"/>
          </a:p>
        </p:txBody>
      </p:sp>
    </p:spTree>
    <p:extLst>
      <p:ext uri="{BB962C8B-B14F-4D97-AF65-F5344CB8AC3E}">
        <p14:creationId xmlns:p14="http://schemas.microsoft.com/office/powerpoint/2010/main" xmlns="" val="1041581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pPr/>
              <a:t>‹#›</a:t>
            </a:fld>
            <a:endParaRPr lang="en-US" dirty="0"/>
          </a:p>
        </p:txBody>
      </p:sp>
      <p:sp>
        <p:nvSpPr>
          <p:cNvPr id="7" name="Title 1"/>
          <p:cNvSpPr>
            <a:spLocks noGrp="1"/>
          </p:cNvSpPr>
          <p:nvPr>
            <p:ph type="title"/>
          </p:nvPr>
        </p:nvSpPr>
        <p:spPr>
          <a:xfrm>
            <a:off x="457200" y="274638"/>
            <a:ext cx="8077200" cy="487362"/>
          </a:xfrm>
          <a:prstGeom prst="rect">
            <a:avLst/>
          </a:prstGeom>
        </p:spPr>
        <p:txBody>
          <a:bodyPr>
            <a:normAutofit/>
          </a:bodyPr>
          <a:lstStyle>
            <a:lvl1pPr algn="l">
              <a:defRPr sz="2400" b="1">
                <a:solidFill>
                  <a:srgbClr val="00A9A4"/>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914400"/>
            <a:ext cx="82296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2999"/>
          </a:xfrm>
          <a:prstGeom prst="rect">
            <a:avLst/>
          </a:prstGeom>
        </p:spPr>
        <p:txBody>
          <a:bodyPr lIns="80147" tIns="40074" rIns="80147" bIns="40074"/>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4"/>
          </a:xfrm>
          <a:prstGeom prst="rect">
            <a:avLst/>
          </a:prstGeom>
        </p:spPr>
        <p:txBody>
          <a:bodyPr lIns="80147" tIns="40074" rIns="80147" bIns="4007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3"/>
            <a:ext cx="2133600" cy="365125"/>
          </a:xfrm>
          <a:prstGeom prst="rect">
            <a:avLst/>
          </a:prstGeom>
        </p:spPr>
        <p:txBody>
          <a:bodyPr lIns="80147" tIns="40074" rIns="80147" bIns="40074"/>
          <a:lstStyle/>
          <a:p>
            <a:fld id="{BF7728E7-6E26-40D4-A17C-14CFCABBBE11}" type="datetimeFigureOut">
              <a:rPr lang="en-US" smtClean="0"/>
              <a:pPr/>
              <a:t>10/21/2015</a:t>
            </a:fld>
            <a:endParaRPr lang="en-US" dirty="0"/>
          </a:p>
        </p:txBody>
      </p:sp>
      <p:sp>
        <p:nvSpPr>
          <p:cNvPr id="5" name="Footer Placeholder 4"/>
          <p:cNvSpPr>
            <a:spLocks noGrp="1"/>
          </p:cNvSpPr>
          <p:nvPr>
            <p:ph type="ftr" sz="quarter" idx="11"/>
          </p:nvPr>
        </p:nvSpPr>
        <p:spPr>
          <a:xfrm>
            <a:off x="3124201" y="6356353"/>
            <a:ext cx="2895600" cy="365125"/>
          </a:xfrm>
          <a:prstGeom prst="rect">
            <a:avLst/>
          </a:prstGeom>
        </p:spPr>
        <p:txBody>
          <a:bodyPr lIns="80147" tIns="40074" rIns="80147" bIns="40074"/>
          <a:lstStyle/>
          <a:p>
            <a:endParaRPr lang="en-US" dirty="0"/>
          </a:p>
        </p:txBody>
      </p:sp>
      <p:sp>
        <p:nvSpPr>
          <p:cNvPr id="6" name="Slide Number Placeholder 5"/>
          <p:cNvSpPr>
            <a:spLocks noGrp="1"/>
          </p:cNvSpPr>
          <p:nvPr>
            <p:ph type="sldNum" sz="quarter" idx="12"/>
          </p:nvPr>
        </p:nvSpPr>
        <p:spPr>
          <a:xfrm>
            <a:off x="6553200" y="6356353"/>
            <a:ext cx="2133600" cy="365125"/>
          </a:xfrm>
          <a:prstGeom prst="rect">
            <a:avLst/>
          </a:prstGeom>
        </p:spPr>
        <p:txBody>
          <a:bodyPr lIns="80147" tIns="40074" rIns="80147" bIns="40074"/>
          <a:lstStyle/>
          <a:p>
            <a:fld id="{6434ABD1-81A3-44C0-ADD6-DB07EAD19A43}" type="slidenum">
              <a:rPr lang="en-US" smtClean="0"/>
              <a:pPr/>
              <a:t>‹#›</a:t>
            </a:fld>
            <a:endParaRPr lang="en-US" dirty="0"/>
          </a:p>
        </p:txBody>
      </p:sp>
    </p:spTree>
    <p:extLst>
      <p:ext uri="{BB962C8B-B14F-4D97-AF65-F5344CB8AC3E}">
        <p14:creationId xmlns:p14="http://schemas.microsoft.com/office/powerpoint/2010/main" xmlns="" val="29959122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opt1.jpg"/>
          <p:cNvPicPr>
            <a:picLocks noChangeAspect="1"/>
          </p:cNvPicPr>
          <p:nvPr/>
        </p:nvPicPr>
        <p:blipFill>
          <a:blip r:embed="rId5" cstate="print"/>
          <a:stretch>
            <a:fillRect/>
          </a:stretch>
        </p:blipFill>
        <p:spPr>
          <a:xfrm>
            <a:off x="1239" y="0"/>
            <a:ext cx="9141521"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opt1p2.jpg"/>
          <p:cNvPicPr>
            <a:picLocks noChangeAspect="1"/>
          </p:cNvPicPr>
          <p:nvPr/>
        </p:nvPicPr>
        <p:blipFill>
          <a:blip r:embed="rId5" cstate="print"/>
          <a:stretch>
            <a:fillRect/>
          </a:stretch>
        </p:blipFill>
        <p:spPr>
          <a:xfrm>
            <a:off x="1239" y="0"/>
            <a:ext cx="9141521" cy="685800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68" r:id="rId2"/>
    <p:sldLayoutId id="214748369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opt1p3.jpg"/>
          <p:cNvPicPr>
            <a:picLocks noChangeAspect="1"/>
          </p:cNvPicPr>
          <p:nvPr/>
        </p:nvPicPr>
        <p:blipFill>
          <a:blip r:embed="rId5" cstate="print"/>
          <a:stretch>
            <a:fillRect/>
          </a:stretch>
        </p:blipFill>
        <p:spPr>
          <a:xfrm>
            <a:off x="1239" y="0"/>
            <a:ext cx="9141521" cy="6858000"/>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opt1p2.jpg"/>
          <p:cNvPicPr>
            <a:picLocks noChangeAspect="1"/>
          </p:cNvPicPr>
          <p:nvPr/>
        </p:nvPicPr>
        <p:blipFill>
          <a:blip r:embed="rId4" cstate="print"/>
          <a:stretch>
            <a:fillRect/>
          </a:stretch>
        </p:blipFill>
        <p:spPr>
          <a:xfrm>
            <a:off x="1239" y="0"/>
            <a:ext cx="9141521" cy="6858000"/>
          </a:xfrm>
          <a:prstGeom prst="rect">
            <a:avLst/>
          </a:prstGeom>
        </p:spPr>
      </p:pic>
    </p:spTree>
    <p:extLst>
      <p:ext uri="{BB962C8B-B14F-4D97-AF65-F5344CB8AC3E}">
        <p14:creationId xmlns:p14="http://schemas.microsoft.com/office/powerpoint/2010/main" xmlns="" val="3787426451"/>
      </p:ext>
    </p:extLst>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C425F-8462-465D-B0A5-54452DB2CE2C}" type="datetimeFigureOut">
              <a:rPr lang="en-ZA" smtClean="0"/>
              <a:pPr/>
              <a:t>2015/10/21</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567F90-DFB3-45BA-AA6E-AE424BE53642}" type="slidenum">
              <a:rPr lang="en-ZA" smtClean="0"/>
              <a:pPr/>
              <a:t>‹#›</a:t>
            </a:fld>
            <a:endParaRPr lang="en-ZA" dirty="0"/>
          </a:p>
        </p:txBody>
      </p:sp>
    </p:spTree>
    <p:extLst>
      <p:ext uri="{BB962C8B-B14F-4D97-AF65-F5344CB8AC3E}">
        <p14:creationId xmlns:p14="http://schemas.microsoft.com/office/powerpoint/2010/main" xmlns="" val="245492105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13.png"/><Relationship Id="rId7" Type="http://schemas.openxmlformats.org/officeDocument/2006/relationships/chart" Target="../charts/chart22.xml"/><Relationship Id="rId12"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chart" Target="../charts/chart21.xml"/><Relationship Id="rId11" Type="http://schemas.openxmlformats.org/officeDocument/2006/relationships/image" Target="../media/image12.png"/><Relationship Id="rId5" Type="http://schemas.openxmlformats.org/officeDocument/2006/relationships/chart" Target="../charts/chart20.xml"/><Relationship Id="rId10" Type="http://schemas.openxmlformats.org/officeDocument/2006/relationships/image" Target="../media/image9.png"/><Relationship Id="rId4" Type="http://schemas.openxmlformats.org/officeDocument/2006/relationships/chart" Target="../charts/chart19.xml"/><Relationship Id="rId9" Type="http://schemas.openxmlformats.org/officeDocument/2006/relationships/chart" Target="../charts/char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chart" Target="../charts/chart3.xml"/><Relationship Id="rId13" Type="http://schemas.openxmlformats.org/officeDocument/2006/relationships/chart" Target="../charts/chart6.xml"/><Relationship Id="rId18" Type="http://schemas.openxmlformats.org/officeDocument/2006/relationships/chart" Target="../charts/chart10.xml"/><Relationship Id="rId3" Type="http://schemas.openxmlformats.org/officeDocument/2006/relationships/notesSlide" Target="../notesSlides/notesSlide6.xml"/><Relationship Id="rId7" Type="http://schemas.openxmlformats.org/officeDocument/2006/relationships/chart" Target="../charts/chart2.xml"/><Relationship Id="rId12" Type="http://schemas.openxmlformats.org/officeDocument/2006/relationships/chart" Target="../charts/chart5.xml"/><Relationship Id="rId17" Type="http://schemas.openxmlformats.org/officeDocument/2006/relationships/chart" Target="../charts/chart9.xml"/><Relationship Id="rId2" Type="http://schemas.openxmlformats.org/officeDocument/2006/relationships/slideLayout" Target="../slideLayouts/slideLayout12.xml"/><Relationship Id="rId16" Type="http://schemas.openxmlformats.org/officeDocument/2006/relationships/image" Target="../media/image10.png"/><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chart" Target="../charts/chart1.xml"/><Relationship Id="rId15" Type="http://schemas.openxmlformats.org/officeDocument/2006/relationships/chart" Target="../charts/chart8.xml"/><Relationship Id="rId10" Type="http://schemas.openxmlformats.org/officeDocument/2006/relationships/image" Target="../media/image6.png"/><Relationship Id="rId19" Type="http://schemas.openxmlformats.org/officeDocument/2006/relationships/chart" Target="../charts/chart11.xml"/><Relationship Id="rId4" Type="http://schemas.openxmlformats.org/officeDocument/2006/relationships/package" Target="../embeddings/Microsoft_Office_Excel_Worksheet1.xlsx"/><Relationship Id="rId9" Type="http://schemas.openxmlformats.org/officeDocument/2006/relationships/chart" Target="../charts/chart4.xml"/><Relationship Id="rId1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chart" Target="../charts/chart15.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hart" Target="../charts/chart16.xml"/><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chart" Target="../charts/chart18.xml"/><Relationship Id="rId4" Type="http://schemas.openxmlformats.org/officeDocument/2006/relationships/chart" Target="../charts/chart17.xm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4572000"/>
            <a:ext cx="7543800" cy="1143000"/>
          </a:xfrm>
        </p:spPr>
        <p:txBody>
          <a:bodyPr>
            <a:normAutofit/>
          </a:bodyPr>
          <a:lstStyle/>
          <a:p>
            <a:pPr algn="ctr"/>
            <a:r>
              <a:rPr lang="en-US" sz="2200" dirty="0" smtClean="0">
                <a:latin typeface="Arial" pitchFamily="34" charset="0"/>
                <a:cs typeface="Arial" pitchFamily="34" charset="0"/>
              </a:rPr>
              <a:t>Briefing to the portfolio committee on communications</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sz="2000" dirty="0" smtClean="0">
                <a:latin typeface="Arial" pitchFamily="34" charset="0"/>
                <a:cs typeface="Arial" pitchFamily="34" charset="0"/>
              </a:rPr>
              <a:t>Audit outcomes for the 2014-15 financial year</a:t>
            </a:r>
            <a:br>
              <a:rPr lang="en-US" sz="2000" dirty="0" smtClean="0">
                <a:latin typeface="Arial" pitchFamily="34" charset="0"/>
                <a:cs typeface="Arial" pitchFamily="34" charset="0"/>
              </a:rPr>
            </a:br>
            <a:endParaRPr lang="en-US" sz="2000" b="0" dirty="0">
              <a:latin typeface="Arial" pitchFamily="34" charset="0"/>
              <a:cs typeface="Arial" pitchFamily="34" charset="0"/>
            </a:endParaRPr>
          </a:p>
        </p:txBody>
      </p:sp>
      <p:sp>
        <p:nvSpPr>
          <p:cNvPr id="5" name="Title 1"/>
          <p:cNvSpPr txBox="1">
            <a:spLocks/>
          </p:cNvSpPr>
          <p:nvPr/>
        </p:nvSpPr>
        <p:spPr>
          <a:xfrm>
            <a:off x="5715000" y="5838033"/>
            <a:ext cx="2971800" cy="334962"/>
          </a:xfrm>
          <a:prstGeom prst="rect">
            <a:avLst/>
          </a:prstGeom>
        </p:spPr>
        <p:txBody>
          <a:bodyPr>
            <a:noAutofit/>
          </a:bodyPr>
          <a:lstStyle>
            <a:lvl1pPr algn="l">
              <a:defRPr sz="2400" b="1">
                <a:solidFill>
                  <a:srgbClr val="A76127"/>
                </a:solidFill>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1800" b="0" i="1" dirty="0" smtClean="0">
                <a:solidFill>
                  <a:srgbClr val="A2C88D"/>
                </a:solidFill>
                <a:latin typeface="Arial" pitchFamily="34" charset="0"/>
                <a:ea typeface="+mj-ea"/>
                <a:cs typeface="Arial" pitchFamily="34" charset="0"/>
              </a:rPr>
              <a:t>20 October </a:t>
            </a:r>
            <a:r>
              <a:rPr kumimoji="0" lang="en-US" sz="1800" b="0" i="1" u="none" strike="noStrike" kern="1200" cap="none" spc="0" normalizeH="0" baseline="0" noProof="0" dirty="0" smtClean="0">
                <a:ln>
                  <a:noFill/>
                </a:ln>
                <a:solidFill>
                  <a:srgbClr val="A2C88D"/>
                </a:solidFill>
                <a:effectLst/>
                <a:uLnTx/>
                <a:uFillTx/>
                <a:latin typeface="Arial" pitchFamily="34" charset="0"/>
                <a:ea typeface="+mj-ea"/>
                <a:cs typeface="Arial" pitchFamily="34" charset="0"/>
              </a:rPr>
              <a:t>2015</a:t>
            </a:r>
            <a:endParaRPr kumimoji="0" lang="en-US" sz="1800" b="0" i="1" u="none" strike="noStrike" kern="1200" cap="none" spc="0" normalizeH="0" baseline="0" noProof="0" dirty="0">
              <a:ln>
                <a:noFill/>
              </a:ln>
              <a:solidFill>
                <a:srgbClr val="A2C88D"/>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181564" y="1528"/>
            <a:ext cx="1962436" cy="6856473"/>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lIns="80155" tIns="40077" rIns="80155" bIns="40077" rtlCol="0" anchor="ctr"/>
          <a:lstStyle/>
          <a:p>
            <a:pPr algn="ctr"/>
            <a:endParaRPr lang="en-US" dirty="0"/>
          </a:p>
        </p:txBody>
      </p:sp>
      <p:pic>
        <p:nvPicPr>
          <p:cNvPr id="12" name="Content Placeholder 6" descr="Auditor General SA.png"/>
          <p:cNvPicPr>
            <a:picLocks noChangeAspect="1"/>
          </p:cNvPicPr>
          <p:nvPr/>
        </p:nvPicPr>
        <p:blipFill>
          <a:blip r:embed="rId3" cstate="print">
            <a:extLst>
              <a:ext uri="{28A0092B-C50C-407E-A947-70E740481C1C}">
                <a14:useLocalDpi xmlns:a14="http://schemas.microsoft.com/office/drawing/2010/main" xmlns=""/>
              </a:ext>
            </a:extLst>
          </a:blip>
          <a:srcRect t="-8363" b="-8363"/>
          <a:stretch>
            <a:fillRect/>
          </a:stretch>
        </p:blipFill>
        <p:spPr>
          <a:xfrm>
            <a:off x="7394132" y="5457651"/>
            <a:ext cx="1536014" cy="990161"/>
          </a:xfrm>
          <a:prstGeom prst="rect">
            <a:avLst/>
          </a:prstGeom>
        </p:spPr>
      </p:pic>
      <p:sp>
        <p:nvSpPr>
          <p:cNvPr id="13" name="Isosceles Triangle 12"/>
          <p:cNvSpPr/>
          <p:nvPr/>
        </p:nvSpPr>
        <p:spPr>
          <a:xfrm rot="10800000">
            <a:off x="7253025" y="1525"/>
            <a:ext cx="1823735" cy="176051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8883" tIns="44441" rIns="88883" bIns="44441" rtlCol="0" anchor="ctr"/>
          <a:lstStyle/>
          <a:p>
            <a:pPr algn="ctr"/>
            <a:endParaRPr lang="en-ZA" dirty="0"/>
          </a:p>
        </p:txBody>
      </p:sp>
      <p:sp>
        <p:nvSpPr>
          <p:cNvPr id="14" name="TextBox 13"/>
          <p:cNvSpPr txBox="1"/>
          <p:nvPr/>
        </p:nvSpPr>
        <p:spPr>
          <a:xfrm>
            <a:off x="7155436" y="415185"/>
            <a:ext cx="1962436" cy="511824"/>
          </a:xfrm>
          <a:prstGeom prst="rect">
            <a:avLst/>
          </a:prstGeom>
          <a:noFill/>
        </p:spPr>
        <p:txBody>
          <a:bodyPr wrap="square" lIns="80155" tIns="40077" rIns="80155" bIns="40077" rtlCol="0">
            <a:spAutoFit/>
          </a:bodyPr>
          <a:lstStyle/>
          <a:p>
            <a:pPr algn="ctr"/>
            <a:r>
              <a:rPr lang="en-US" sz="1400" dirty="0">
                <a:solidFill>
                  <a:schemeClr val="bg1"/>
                </a:solidFill>
                <a:latin typeface="Arial Bold"/>
                <a:cs typeface="Arial Bold"/>
              </a:rPr>
              <a:t>2014-15</a:t>
            </a:r>
          </a:p>
          <a:p>
            <a:pPr algn="ctr"/>
            <a:r>
              <a:rPr lang="en-US" sz="1400" dirty="0">
                <a:solidFill>
                  <a:schemeClr val="bg1"/>
                </a:solidFill>
                <a:latin typeface="Arial Bold"/>
                <a:cs typeface="Arial Bold"/>
              </a:rPr>
              <a:t>PFMA</a:t>
            </a:r>
          </a:p>
        </p:txBody>
      </p:sp>
      <p:sp>
        <p:nvSpPr>
          <p:cNvPr id="9" name="Slide Number Placeholder 21"/>
          <p:cNvSpPr>
            <a:spLocks noGrp="1"/>
          </p:cNvSpPr>
          <p:nvPr>
            <p:ph type="sldNum" sz="quarter" idx="12"/>
          </p:nvPr>
        </p:nvSpPr>
        <p:spPr>
          <a:xfrm>
            <a:off x="7727464" y="6426585"/>
            <a:ext cx="869349" cy="406557"/>
          </a:xfrm>
        </p:spPr>
        <p:txBody>
          <a:bodyPr/>
          <a:lstStyle/>
          <a:p>
            <a:pPr algn="ctr"/>
            <a:fld id="{77BE3914-9785-AB4C-9ACD-E1117CFE9C60}" type="slidenum">
              <a:rPr lang="en-US" sz="1800" smtClean="0">
                <a:solidFill>
                  <a:schemeClr val="bg1"/>
                </a:solidFill>
              </a:rPr>
              <a:pPr algn="ctr"/>
              <a:t>10</a:t>
            </a:fld>
            <a:endParaRPr lang="en-US" sz="1800" dirty="0">
              <a:solidFill>
                <a:schemeClr val="bg1"/>
              </a:solidFill>
            </a:endParaRPr>
          </a:p>
        </p:txBody>
      </p:sp>
      <p:sp>
        <p:nvSpPr>
          <p:cNvPr id="10" name="Title 1"/>
          <p:cNvSpPr txBox="1">
            <a:spLocks/>
          </p:cNvSpPr>
          <p:nvPr/>
        </p:nvSpPr>
        <p:spPr>
          <a:xfrm>
            <a:off x="0" y="87698"/>
            <a:ext cx="6913315" cy="583399"/>
          </a:xfrm>
          <a:prstGeom prst="rect">
            <a:avLst/>
          </a:prstGeom>
        </p:spPr>
        <p:txBody>
          <a:bodyPr vert="horz" lIns="139974" tIns="104980" rIns="0" bIns="0" rtlCol="0" anchor="t" anchorCtr="0">
            <a:noAutofit/>
          </a:bodyPr>
          <a:lstStyle>
            <a:defPPr>
              <a:defRPr lang="en-US"/>
            </a:defPPr>
            <a:lvl1pPr>
              <a:spcBef>
                <a:spcPct val="0"/>
              </a:spcBef>
              <a:spcAft>
                <a:spcPts val="1200"/>
              </a:spcAft>
              <a:defRPr sz="2700">
                <a:solidFill>
                  <a:srgbClr val="479B87"/>
                </a:solidFill>
                <a:latin typeface="Arial"/>
                <a:cs typeface="Arial"/>
              </a:defRPr>
            </a:lvl1pPr>
          </a:lstStyle>
          <a:p>
            <a:r>
              <a:rPr lang="en-US" sz="2000" b="1" dirty="0">
                <a:solidFill>
                  <a:srgbClr val="00A9A4"/>
                </a:solidFill>
                <a:latin typeface="Arial" pitchFamily="34" charset="0"/>
                <a:ea typeface="+mj-ea"/>
                <a:cs typeface="Arial" pitchFamily="34" charset="0"/>
              </a:rPr>
              <a:t>4</a:t>
            </a:r>
            <a:r>
              <a:rPr lang="en-US" sz="2000" b="1" dirty="0" smtClean="0">
                <a:solidFill>
                  <a:srgbClr val="00A9A4"/>
                </a:solidFill>
                <a:latin typeface="Arial" pitchFamily="34" charset="0"/>
                <a:ea typeface="+mj-ea"/>
                <a:cs typeface="Arial" pitchFamily="34" charset="0"/>
              </a:rPr>
              <a:t>.3 </a:t>
            </a:r>
            <a:r>
              <a:rPr lang="en-US" sz="2000" b="1" dirty="0">
                <a:solidFill>
                  <a:srgbClr val="00A9A4"/>
                </a:solidFill>
                <a:latin typeface="Arial" pitchFamily="34" charset="0"/>
                <a:ea typeface="+mj-ea"/>
                <a:cs typeface="Arial" pitchFamily="34" charset="0"/>
              </a:rPr>
              <a:t>Most auditees did not comply with legislation in the following areas </a:t>
            </a:r>
          </a:p>
        </p:txBody>
      </p:sp>
      <p:graphicFrame>
        <p:nvGraphicFramePr>
          <p:cNvPr id="15" name="Chart 14"/>
          <p:cNvGraphicFramePr/>
          <p:nvPr>
            <p:extLst>
              <p:ext uri="{D42A27DB-BD31-4B8C-83A1-F6EECF244321}">
                <p14:modId xmlns:p14="http://schemas.microsoft.com/office/powerpoint/2010/main" xmlns="" val="3635930282"/>
              </p:ext>
            </p:extLst>
          </p:nvPr>
        </p:nvGraphicFramePr>
        <p:xfrm>
          <a:off x="210595" y="1550655"/>
          <a:ext cx="2155509" cy="2284659"/>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270219" y="1097351"/>
            <a:ext cx="1884633" cy="736081"/>
          </a:xfrm>
          <a:prstGeom prst="rect">
            <a:avLst/>
          </a:prstGeom>
          <a:noFill/>
        </p:spPr>
        <p:txBody>
          <a:bodyPr wrap="square" lIns="88883" tIns="44441" rIns="88883" bIns="44441" rtlCol="0">
            <a:spAutoFit/>
          </a:bodyPr>
          <a:lstStyle/>
          <a:p>
            <a:pPr algn="ctr"/>
            <a:r>
              <a:rPr lang="en-ZA" sz="1400" b="1" dirty="0" smtClean="0">
                <a:solidFill>
                  <a:schemeClr val="bg1">
                    <a:lumMod val="50000"/>
                  </a:schemeClr>
                </a:solidFill>
                <a:latin typeface="Arial Narrow" pitchFamily="34" charset="0"/>
                <a:cs typeface="Times New Roman" pitchFamily="18" charset="0"/>
              </a:rPr>
              <a:t>Quality of annual financial statements submitted </a:t>
            </a:r>
            <a:endParaRPr lang="en-ZA" sz="1400" b="1" dirty="0">
              <a:solidFill>
                <a:schemeClr val="bg1">
                  <a:lumMod val="50000"/>
                </a:schemeClr>
              </a:solidFill>
              <a:latin typeface="Arial Narrow" pitchFamily="34" charset="0"/>
              <a:cs typeface="Times New Roman" pitchFamily="18" charset="0"/>
            </a:endParaRPr>
          </a:p>
        </p:txBody>
      </p:sp>
      <p:graphicFrame>
        <p:nvGraphicFramePr>
          <p:cNvPr id="17" name="Chart 16"/>
          <p:cNvGraphicFramePr/>
          <p:nvPr>
            <p:extLst>
              <p:ext uri="{D42A27DB-BD31-4B8C-83A1-F6EECF244321}">
                <p14:modId xmlns:p14="http://schemas.microsoft.com/office/powerpoint/2010/main" xmlns="" val="378233141"/>
              </p:ext>
            </p:extLst>
          </p:nvPr>
        </p:nvGraphicFramePr>
        <p:xfrm>
          <a:off x="2614334" y="1628503"/>
          <a:ext cx="2155509" cy="2284659"/>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p:cNvSpPr txBox="1"/>
          <p:nvPr/>
        </p:nvSpPr>
        <p:spPr>
          <a:xfrm>
            <a:off x="2514600" y="1097351"/>
            <a:ext cx="2362200" cy="736081"/>
          </a:xfrm>
          <a:prstGeom prst="rect">
            <a:avLst/>
          </a:prstGeom>
          <a:noFill/>
        </p:spPr>
        <p:txBody>
          <a:bodyPr wrap="square" lIns="88883" tIns="44441" rIns="88883" bIns="44441" rtlCol="0">
            <a:spAutoFit/>
          </a:bodyPr>
          <a:lstStyle/>
          <a:p>
            <a:pPr algn="ctr"/>
            <a:r>
              <a:rPr lang="en-ZA" sz="1400" b="1" dirty="0" smtClean="0">
                <a:solidFill>
                  <a:schemeClr val="bg1">
                    <a:lumMod val="50000"/>
                  </a:schemeClr>
                </a:solidFill>
                <a:latin typeface="Arial Narrow" panose="020B0606020202030204" pitchFamily="34" charset="0"/>
                <a:cs typeface="Function-Light"/>
              </a:rPr>
              <a:t>Prevention </a:t>
            </a:r>
            <a:r>
              <a:rPr lang="en-ZA" sz="1400" b="1" dirty="0">
                <a:solidFill>
                  <a:schemeClr val="bg1">
                    <a:lumMod val="50000"/>
                  </a:schemeClr>
                </a:solidFill>
                <a:latin typeface="Arial Narrow" panose="020B0606020202030204" pitchFamily="34" charset="0"/>
                <a:cs typeface="Function-Light"/>
              </a:rPr>
              <a:t>of unauthorised, irregular </a:t>
            </a:r>
            <a:r>
              <a:rPr lang="en-ZA" sz="1400" b="1" dirty="0" smtClean="0">
                <a:solidFill>
                  <a:schemeClr val="bg1">
                    <a:lumMod val="50000"/>
                  </a:schemeClr>
                </a:solidFill>
                <a:latin typeface="Arial Narrow" panose="020B0606020202030204" pitchFamily="34" charset="0"/>
                <a:cs typeface="Function-Light"/>
              </a:rPr>
              <a:t>and/or </a:t>
            </a:r>
            <a:r>
              <a:rPr lang="en-ZA" sz="1400" b="1" dirty="0">
                <a:solidFill>
                  <a:schemeClr val="bg1">
                    <a:lumMod val="50000"/>
                  </a:schemeClr>
                </a:solidFill>
                <a:latin typeface="Arial Narrow" panose="020B0606020202030204" pitchFamily="34" charset="0"/>
                <a:cs typeface="Function-Light"/>
              </a:rPr>
              <a:t>fruitless and wasteful expenditure</a:t>
            </a:r>
            <a:endParaRPr lang="en-ZA" sz="1400" b="1" dirty="0">
              <a:solidFill>
                <a:schemeClr val="bg1">
                  <a:lumMod val="50000"/>
                </a:schemeClr>
              </a:solidFill>
              <a:latin typeface="Arial Narrow" pitchFamily="34" charset="0"/>
              <a:cs typeface="Times New Roman" pitchFamily="18" charset="0"/>
            </a:endParaRPr>
          </a:p>
        </p:txBody>
      </p:sp>
      <p:graphicFrame>
        <p:nvGraphicFramePr>
          <p:cNvPr id="19" name="Chart 18"/>
          <p:cNvGraphicFramePr/>
          <p:nvPr>
            <p:extLst>
              <p:ext uri="{D42A27DB-BD31-4B8C-83A1-F6EECF244321}">
                <p14:modId xmlns:p14="http://schemas.microsoft.com/office/powerpoint/2010/main" xmlns="" val="823594480"/>
              </p:ext>
            </p:extLst>
          </p:nvPr>
        </p:nvGraphicFramePr>
        <p:xfrm>
          <a:off x="5016848" y="1514422"/>
          <a:ext cx="2155509" cy="23415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p:cNvGraphicFramePr/>
          <p:nvPr>
            <p:extLst>
              <p:ext uri="{D42A27DB-BD31-4B8C-83A1-F6EECF244321}">
                <p14:modId xmlns:p14="http://schemas.microsoft.com/office/powerpoint/2010/main" xmlns="" val="1094460303"/>
              </p:ext>
            </p:extLst>
          </p:nvPr>
        </p:nvGraphicFramePr>
        <p:xfrm>
          <a:off x="4973472" y="4192341"/>
          <a:ext cx="2155509" cy="228465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Chart 21"/>
          <p:cNvGraphicFramePr/>
          <p:nvPr>
            <p:extLst>
              <p:ext uri="{D42A27DB-BD31-4B8C-83A1-F6EECF244321}">
                <p14:modId xmlns:p14="http://schemas.microsoft.com/office/powerpoint/2010/main" xmlns="" val="2507688184"/>
              </p:ext>
            </p:extLst>
          </p:nvPr>
        </p:nvGraphicFramePr>
        <p:xfrm>
          <a:off x="139862" y="4192341"/>
          <a:ext cx="2155509" cy="228465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4" name="Chart 23"/>
          <p:cNvGraphicFramePr/>
          <p:nvPr>
            <p:extLst>
              <p:ext uri="{D42A27DB-BD31-4B8C-83A1-F6EECF244321}">
                <p14:modId xmlns:p14="http://schemas.microsoft.com/office/powerpoint/2010/main" xmlns="" val="1317378764"/>
              </p:ext>
            </p:extLst>
          </p:nvPr>
        </p:nvGraphicFramePr>
        <p:xfrm>
          <a:off x="2614335" y="4192341"/>
          <a:ext cx="2155509" cy="2284659"/>
        </p:xfrm>
        <a:graphic>
          <a:graphicData uri="http://schemas.openxmlformats.org/drawingml/2006/chart">
            <c:chart xmlns:c="http://schemas.openxmlformats.org/drawingml/2006/chart" xmlns:r="http://schemas.openxmlformats.org/officeDocument/2006/relationships" r:id="rId9"/>
          </a:graphicData>
        </a:graphic>
      </p:graphicFrame>
      <p:sp>
        <p:nvSpPr>
          <p:cNvPr id="27" name="Rectangle 26"/>
          <p:cNvSpPr/>
          <p:nvPr/>
        </p:nvSpPr>
        <p:spPr>
          <a:xfrm>
            <a:off x="7633799" y="2176286"/>
            <a:ext cx="1351306" cy="1378728"/>
          </a:xfrm>
          <a:prstGeom prst="rect">
            <a:avLst/>
          </a:prstGeom>
        </p:spPr>
        <p:txBody>
          <a:bodyPr wrap="square" lIns="80155" tIns="40077" rIns="80155" bIns="40077" anchor="t">
            <a:spAutoFit/>
          </a:bodyPr>
          <a:lstStyle/>
          <a:p>
            <a:pPr>
              <a:spcAft>
                <a:spcPts val="1052"/>
              </a:spcAft>
            </a:pPr>
            <a:r>
              <a:rPr lang="en-US" sz="1100" b="1" dirty="0">
                <a:solidFill>
                  <a:schemeClr val="bg1"/>
                </a:solidFill>
              </a:rPr>
              <a:t>Good</a:t>
            </a:r>
            <a:br>
              <a:rPr lang="en-US" sz="1100" b="1" dirty="0">
                <a:solidFill>
                  <a:schemeClr val="bg1"/>
                </a:solidFill>
              </a:rPr>
            </a:br>
            <a:endParaRPr lang="en-US" sz="1100" b="1" dirty="0">
              <a:solidFill>
                <a:schemeClr val="bg1"/>
              </a:solidFill>
            </a:endParaRPr>
          </a:p>
          <a:p>
            <a:pPr>
              <a:spcAft>
                <a:spcPts val="1052"/>
              </a:spcAft>
            </a:pPr>
            <a:r>
              <a:rPr lang="en-US" sz="1100" b="1" dirty="0" smtClean="0">
                <a:solidFill>
                  <a:schemeClr val="bg1"/>
                </a:solidFill>
              </a:rPr>
              <a:t>Of concern</a:t>
            </a:r>
            <a:r>
              <a:rPr lang="en-US" sz="1100" b="1" dirty="0">
                <a:solidFill>
                  <a:schemeClr val="bg1"/>
                </a:solidFill>
              </a:rPr>
              <a:t/>
            </a:r>
            <a:br>
              <a:rPr lang="en-US" sz="1100" b="1" dirty="0">
                <a:solidFill>
                  <a:schemeClr val="bg1"/>
                </a:solidFill>
              </a:rPr>
            </a:br>
            <a:endParaRPr lang="en-US" sz="1100" b="1" dirty="0">
              <a:solidFill>
                <a:schemeClr val="bg1"/>
              </a:solidFill>
            </a:endParaRPr>
          </a:p>
          <a:p>
            <a:pPr>
              <a:spcAft>
                <a:spcPts val="1052"/>
              </a:spcAft>
            </a:pPr>
            <a:r>
              <a:rPr lang="en-US" sz="1100" b="1" dirty="0">
                <a:solidFill>
                  <a:schemeClr val="bg1"/>
                </a:solidFill>
              </a:rPr>
              <a:t>Intervention required</a:t>
            </a:r>
          </a:p>
        </p:txBody>
      </p:sp>
      <p:sp>
        <p:nvSpPr>
          <p:cNvPr id="28" name="Rectangle 27"/>
          <p:cNvSpPr/>
          <p:nvPr/>
        </p:nvSpPr>
        <p:spPr>
          <a:xfrm>
            <a:off x="7424653" y="2738163"/>
            <a:ext cx="179267" cy="190021"/>
          </a:xfrm>
          <a:prstGeom prst="rect">
            <a:avLst/>
          </a:prstGeom>
          <a:solidFill>
            <a:srgbClr val="FFE697"/>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0155" tIns="40077" rIns="80155" bIns="40077" rtlCol="0" anchor="ctr"/>
          <a:lstStyle/>
          <a:p>
            <a:pPr algn="ctr"/>
            <a:endParaRPr lang="en-US" dirty="0"/>
          </a:p>
        </p:txBody>
      </p:sp>
      <p:sp>
        <p:nvSpPr>
          <p:cNvPr id="29" name="Rectangle 28"/>
          <p:cNvSpPr/>
          <p:nvPr/>
        </p:nvSpPr>
        <p:spPr>
          <a:xfrm>
            <a:off x="7426020" y="2257164"/>
            <a:ext cx="179267" cy="190021"/>
          </a:xfrm>
          <a:prstGeom prst="rect">
            <a:avLst/>
          </a:prstGeom>
          <a:solidFill>
            <a:srgbClr val="97E59E"/>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0155" tIns="40077" rIns="80155" bIns="40077" rtlCol="0" anchor="ctr"/>
          <a:lstStyle/>
          <a:p>
            <a:pPr algn="ctr"/>
            <a:endParaRPr lang="en-US" dirty="0"/>
          </a:p>
        </p:txBody>
      </p:sp>
      <p:sp>
        <p:nvSpPr>
          <p:cNvPr id="30" name="Rectangle 29"/>
          <p:cNvSpPr/>
          <p:nvPr/>
        </p:nvSpPr>
        <p:spPr>
          <a:xfrm>
            <a:off x="7422964" y="3221749"/>
            <a:ext cx="179267" cy="190021"/>
          </a:xfrm>
          <a:prstGeom prst="rect">
            <a:avLst/>
          </a:prstGeom>
          <a:solidFill>
            <a:srgbClr val="F9A1A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0155" tIns="40077" rIns="80155" bIns="40077" rtlCol="0" anchor="ctr"/>
          <a:lstStyle/>
          <a:p>
            <a:pPr algn="ctr"/>
            <a:endParaRPr lang="en-US" dirty="0"/>
          </a:p>
        </p:txBody>
      </p:sp>
      <p:pic>
        <p:nvPicPr>
          <p:cNvPr id="37" name="Picture 36"/>
          <p:cNvPicPr>
            <a:picLocks noChangeAspect="1"/>
          </p:cNvPicPr>
          <p:nvPr/>
        </p:nvPicPr>
        <p:blipFill>
          <a:blip r:embed="rId10" cstate="print"/>
          <a:stretch>
            <a:fillRect/>
          </a:stretch>
        </p:blipFill>
        <p:spPr>
          <a:xfrm>
            <a:off x="7436054" y="4299633"/>
            <a:ext cx="372651" cy="250489"/>
          </a:xfrm>
          <a:prstGeom prst="rect">
            <a:avLst/>
          </a:prstGeom>
        </p:spPr>
      </p:pic>
      <p:pic>
        <p:nvPicPr>
          <p:cNvPr id="38" name="Picture 37"/>
          <p:cNvPicPr>
            <a:picLocks noChangeAspect="1"/>
          </p:cNvPicPr>
          <p:nvPr/>
        </p:nvPicPr>
        <p:blipFill>
          <a:blip r:embed="rId11" cstate="print"/>
          <a:stretch>
            <a:fillRect/>
          </a:stretch>
        </p:blipFill>
        <p:spPr>
          <a:xfrm>
            <a:off x="7445152" y="4798689"/>
            <a:ext cx="237141" cy="396384"/>
          </a:xfrm>
          <a:prstGeom prst="rect">
            <a:avLst/>
          </a:prstGeom>
        </p:spPr>
      </p:pic>
      <p:sp>
        <p:nvSpPr>
          <p:cNvPr id="39" name="Rectangle 38"/>
          <p:cNvSpPr/>
          <p:nvPr/>
        </p:nvSpPr>
        <p:spPr>
          <a:xfrm>
            <a:off x="7818751" y="4832767"/>
            <a:ext cx="1510202" cy="251137"/>
          </a:xfrm>
          <a:prstGeom prst="rect">
            <a:avLst/>
          </a:prstGeom>
        </p:spPr>
        <p:txBody>
          <a:bodyPr wrap="square" lIns="80155" tIns="40077" rIns="80155" bIns="40077" anchor="t">
            <a:spAutoFit/>
          </a:bodyPr>
          <a:lstStyle/>
          <a:p>
            <a:pPr>
              <a:spcAft>
                <a:spcPts val="1052"/>
              </a:spcAft>
            </a:pPr>
            <a:r>
              <a:rPr lang="en-US" sz="1100" b="1" dirty="0">
                <a:solidFill>
                  <a:schemeClr val="bg1"/>
                </a:solidFill>
              </a:rPr>
              <a:t>Regressed</a:t>
            </a:r>
          </a:p>
        </p:txBody>
      </p:sp>
      <p:sp>
        <p:nvSpPr>
          <p:cNvPr id="40" name="Rectangle 39"/>
          <p:cNvSpPr/>
          <p:nvPr/>
        </p:nvSpPr>
        <p:spPr>
          <a:xfrm>
            <a:off x="7791339" y="4228642"/>
            <a:ext cx="957973" cy="585978"/>
          </a:xfrm>
          <a:prstGeom prst="rect">
            <a:avLst/>
          </a:prstGeom>
        </p:spPr>
        <p:txBody>
          <a:bodyPr wrap="square" lIns="80155" tIns="40077" rIns="80155" bIns="40077" anchor="t">
            <a:spAutoFit/>
          </a:bodyPr>
          <a:lstStyle/>
          <a:p>
            <a:pPr>
              <a:spcAft>
                <a:spcPts val="1052"/>
              </a:spcAft>
            </a:pPr>
            <a:r>
              <a:rPr lang="en-US" sz="1100" b="1" dirty="0">
                <a:solidFill>
                  <a:schemeClr val="bg1"/>
                </a:solidFill>
              </a:rPr>
              <a:t>Stagnant or limited progress</a:t>
            </a:r>
          </a:p>
        </p:txBody>
      </p:sp>
      <p:sp>
        <p:nvSpPr>
          <p:cNvPr id="44" name="TextBox 43"/>
          <p:cNvSpPr txBox="1"/>
          <p:nvPr/>
        </p:nvSpPr>
        <p:spPr>
          <a:xfrm>
            <a:off x="5342803" y="1097351"/>
            <a:ext cx="1629462" cy="951524"/>
          </a:xfrm>
          <a:prstGeom prst="rect">
            <a:avLst/>
          </a:prstGeom>
          <a:noFill/>
        </p:spPr>
        <p:txBody>
          <a:bodyPr wrap="square" lIns="88883" tIns="44441" rIns="88883" bIns="44441" rtlCol="0">
            <a:spAutoFit/>
          </a:bodyPr>
          <a:lstStyle/>
          <a:p>
            <a:pPr algn="ctr"/>
            <a:r>
              <a:rPr lang="en-ZA" sz="1400" b="1" dirty="0" smtClean="0">
                <a:solidFill>
                  <a:schemeClr val="bg1">
                    <a:lumMod val="50000"/>
                  </a:schemeClr>
                </a:solidFill>
                <a:latin typeface="Arial Narrow" panose="020B0606020202030204" pitchFamily="34" charset="0"/>
                <a:cs typeface="Function-Light"/>
              </a:rPr>
              <a:t>Management </a:t>
            </a:r>
            <a:r>
              <a:rPr lang="en-ZA" sz="1400" b="1" dirty="0">
                <a:solidFill>
                  <a:schemeClr val="bg1">
                    <a:lumMod val="50000"/>
                  </a:schemeClr>
                </a:solidFill>
                <a:latin typeface="Arial Narrow" panose="020B0606020202030204" pitchFamily="34" charset="0"/>
                <a:cs typeface="Function-Light"/>
              </a:rPr>
              <a:t>of procurement </a:t>
            </a:r>
            <a:r>
              <a:rPr lang="en-ZA" sz="1400" b="1" dirty="0" smtClean="0">
                <a:solidFill>
                  <a:schemeClr val="bg1">
                    <a:lumMod val="50000"/>
                  </a:schemeClr>
                </a:solidFill>
                <a:latin typeface="Arial Narrow" panose="020B0606020202030204" pitchFamily="34" charset="0"/>
                <a:cs typeface="Function-Light"/>
              </a:rPr>
              <a:t>and/or </a:t>
            </a:r>
            <a:r>
              <a:rPr lang="en-ZA" sz="1400" b="1" dirty="0">
                <a:solidFill>
                  <a:schemeClr val="bg1">
                    <a:lumMod val="50000"/>
                  </a:schemeClr>
                </a:solidFill>
                <a:latin typeface="Arial Narrow" panose="020B0606020202030204" pitchFamily="34" charset="0"/>
                <a:cs typeface="Function-Light"/>
              </a:rPr>
              <a:t>contracts</a:t>
            </a:r>
            <a:endParaRPr lang="en-US" sz="1400" i="1" dirty="0">
              <a:solidFill>
                <a:schemeClr val="bg1">
                  <a:lumMod val="50000"/>
                </a:schemeClr>
              </a:solidFill>
              <a:latin typeface="Arial Narrow" panose="020B0606020202030204" pitchFamily="34" charset="0"/>
            </a:endParaRPr>
          </a:p>
          <a:p>
            <a:pPr algn="ctr"/>
            <a:endParaRPr lang="en-ZA" sz="1400" b="1" dirty="0">
              <a:solidFill>
                <a:schemeClr val="bg1">
                  <a:lumMod val="50000"/>
                </a:schemeClr>
              </a:solidFill>
              <a:latin typeface="Arial Narrow" pitchFamily="34" charset="0"/>
              <a:cs typeface="Times New Roman" pitchFamily="18" charset="0"/>
            </a:endParaRPr>
          </a:p>
        </p:txBody>
      </p:sp>
      <p:sp>
        <p:nvSpPr>
          <p:cNvPr id="45" name="TextBox 44"/>
          <p:cNvSpPr txBox="1"/>
          <p:nvPr/>
        </p:nvSpPr>
        <p:spPr>
          <a:xfrm>
            <a:off x="473814" y="3759855"/>
            <a:ext cx="1493562" cy="951524"/>
          </a:xfrm>
          <a:prstGeom prst="rect">
            <a:avLst/>
          </a:prstGeom>
          <a:noFill/>
        </p:spPr>
        <p:txBody>
          <a:bodyPr wrap="square" lIns="88883" tIns="44441" rIns="88883" bIns="44441" rtlCol="0">
            <a:spAutoFit/>
          </a:bodyPr>
          <a:lstStyle/>
          <a:p>
            <a:pPr algn="ctr"/>
            <a:r>
              <a:rPr lang="en-ZA" sz="1400" b="1" dirty="0">
                <a:solidFill>
                  <a:schemeClr val="bg1">
                    <a:lumMod val="50000"/>
                  </a:schemeClr>
                </a:solidFill>
                <a:latin typeface="Arial Narrow" panose="020B0606020202030204" pitchFamily="34" charset="0"/>
                <a:cs typeface="Function-Light"/>
              </a:rPr>
              <a:t>Management of strategic planning and performance </a:t>
            </a:r>
            <a:endParaRPr lang="en-GB" sz="1400" b="1" dirty="0">
              <a:solidFill>
                <a:schemeClr val="bg1">
                  <a:lumMod val="50000"/>
                </a:schemeClr>
              </a:solidFill>
              <a:latin typeface="Arial Narrow" panose="020B0606020202030204" pitchFamily="34" charset="0"/>
              <a:cs typeface="Function-Light"/>
            </a:endParaRPr>
          </a:p>
          <a:p>
            <a:pPr algn="ctr"/>
            <a:endParaRPr lang="en-ZA" sz="1400" b="1" dirty="0">
              <a:solidFill>
                <a:schemeClr val="bg1">
                  <a:lumMod val="50000"/>
                </a:schemeClr>
              </a:solidFill>
              <a:latin typeface="Arial Narrow" pitchFamily="34" charset="0"/>
              <a:cs typeface="Times New Roman" pitchFamily="18" charset="0"/>
            </a:endParaRPr>
          </a:p>
        </p:txBody>
      </p:sp>
      <p:sp>
        <p:nvSpPr>
          <p:cNvPr id="46" name="TextBox 45"/>
          <p:cNvSpPr txBox="1"/>
          <p:nvPr/>
        </p:nvSpPr>
        <p:spPr>
          <a:xfrm>
            <a:off x="2877360" y="3782841"/>
            <a:ext cx="1629462" cy="736081"/>
          </a:xfrm>
          <a:prstGeom prst="rect">
            <a:avLst/>
          </a:prstGeom>
          <a:noFill/>
        </p:spPr>
        <p:txBody>
          <a:bodyPr wrap="square" lIns="88883" tIns="44441" rIns="88883" bIns="44441" rtlCol="0">
            <a:spAutoFit/>
          </a:bodyPr>
          <a:lstStyle/>
          <a:p>
            <a:pPr algn="ctr"/>
            <a:r>
              <a:rPr lang="en-ZA" sz="1400" b="1" dirty="0" smtClean="0">
                <a:solidFill>
                  <a:schemeClr val="bg1">
                    <a:lumMod val="50000"/>
                  </a:schemeClr>
                </a:solidFill>
                <a:latin typeface="Arial Narrow" panose="020B0606020202030204" pitchFamily="34" charset="0"/>
                <a:cs typeface="Function-Light"/>
              </a:rPr>
              <a:t>Human resource and consequence </a:t>
            </a:r>
            <a:r>
              <a:rPr lang="en-ZA" sz="1400" b="1" dirty="0">
                <a:solidFill>
                  <a:schemeClr val="bg1">
                    <a:lumMod val="50000"/>
                  </a:schemeClr>
                </a:solidFill>
                <a:latin typeface="Arial Narrow" panose="020B0606020202030204" pitchFamily="34" charset="0"/>
                <a:cs typeface="Function-Light"/>
              </a:rPr>
              <a:t>management</a:t>
            </a:r>
            <a:endParaRPr lang="en-ZA" sz="1400" b="1" dirty="0">
              <a:solidFill>
                <a:schemeClr val="bg1">
                  <a:lumMod val="50000"/>
                </a:schemeClr>
              </a:solidFill>
              <a:latin typeface="Arial Narrow" pitchFamily="34" charset="0"/>
              <a:cs typeface="Times New Roman" pitchFamily="18" charset="0"/>
            </a:endParaRPr>
          </a:p>
        </p:txBody>
      </p:sp>
      <p:sp>
        <p:nvSpPr>
          <p:cNvPr id="47" name="TextBox 46"/>
          <p:cNvSpPr txBox="1"/>
          <p:nvPr/>
        </p:nvSpPr>
        <p:spPr>
          <a:xfrm>
            <a:off x="5279872" y="3782841"/>
            <a:ext cx="1629462" cy="520637"/>
          </a:xfrm>
          <a:prstGeom prst="rect">
            <a:avLst/>
          </a:prstGeom>
          <a:noFill/>
        </p:spPr>
        <p:txBody>
          <a:bodyPr wrap="square" lIns="88883" tIns="44441" rIns="88883" bIns="44441" rtlCol="0">
            <a:spAutoFit/>
          </a:bodyPr>
          <a:lstStyle/>
          <a:p>
            <a:pPr algn="ctr"/>
            <a:r>
              <a:rPr lang="en-ZA" sz="1400" b="1" dirty="0" smtClean="0">
                <a:solidFill>
                  <a:schemeClr val="bg1">
                    <a:lumMod val="50000"/>
                  </a:schemeClr>
                </a:solidFill>
                <a:latin typeface="Arial Narrow" pitchFamily="34" charset="0"/>
                <a:cs typeface="Times New Roman" pitchFamily="18" charset="0"/>
              </a:rPr>
              <a:t>Internal audit and audit committee</a:t>
            </a:r>
            <a:endParaRPr lang="en-ZA" sz="1400" b="1" dirty="0">
              <a:solidFill>
                <a:schemeClr val="bg1">
                  <a:lumMod val="50000"/>
                </a:schemeClr>
              </a:solidFill>
              <a:latin typeface="Arial Narrow" pitchFamily="34" charset="0"/>
              <a:cs typeface="Times New Roman" pitchFamily="18" charset="0"/>
            </a:endParaRPr>
          </a:p>
        </p:txBody>
      </p:sp>
      <p:pic>
        <p:nvPicPr>
          <p:cNvPr id="48" name="Picture 47"/>
          <p:cNvPicPr>
            <a:picLocks noChangeAspect="1"/>
          </p:cNvPicPr>
          <p:nvPr/>
        </p:nvPicPr>
        <p:blipFill>
          <a:blip r:embed="rId11" cstate="print"/>
          <a:stretch>
            <a:fillRect/>
          </a:stretch>
        </p:blipFill>
        <p:spPr>
          <a:xfrm>
            <a:off x="1102025" y="5105400"/>
            <a:ext cx="237141" cy="396384"/>
          </a:xfrm>
          <a:prstGeom prst="rect">
            <a:avLst/>
          </a:prstGeom>
        </p:spPr>
      </p:pic>
      <p:pic>
        <p:nvPicPr>
          <p:cNvPr id="35" name="Picture 34"/>
          <p:cNvPicPr>
            <a:picLocks noChangeAspect="1"/>
          </p:cNvPicPr>
          <p:nvPr/>
        </p:nvPicPr>
        <p:blipFill>
          <a:blip r:embed="rId12" cstate="print"/>
          <a:stretch>
            <a:fillRect/>
          </a:stretch>
        </p:blipFill>
        <p:spPr>
          <a:xfrm>
            <a:off x="7429939" y="3697595"/>
            <a:ext cx="235593" cy="393772"/>
          </a:xfrm>
          <a:prstGeom prst="rect">
            <a:avLst/>
          </a:prstGeom>
        </p:spPr>
      </p:pic>
      <p:sp>
        <p:nvSpPr>
          <p:cNvPr id="36" name="Rectangle 35"/>
          <p:cNvSpPr/>
          <p:nvPr/>
        </p:nvSpPr>
        <p:spPr>
          <a:xfrm>
            <a:off x="7778418" y="3768913"/>
            <a:ext cx="957973" cy="251137"/>
          </a:xfrm>
          <a:prstGeom prst="rect">
            <a:avLst/>
          </a:prstGeom>
        </p:spPr>
        <p:txBody>
          <a:bodyPr wrap="square" lIns="80155" tIns="40077" rIns="80155" bIns="40077" anchor="t">
            <a:spAutoFit/>
          </a:bodyPr>
          <a:lstStyle/>
          <a:p>
            <a:pPr>
              <a:spcAft>
                <a:spcPts val="1052"/>
              </a:spcAft>
            </a:pPr>
            <a:r>
              <a:rPr lang="en-US" sz="1100" b="1" dirty="0">
                <a:solidFill>
                  <a:schemeClr val="bg1"/>
                </a:solidFill>
              </a:rPr>
              <a:t>Improvement</a:t>
            </a:r>
          </a:p>
        </p:txBody>
      </p:sp>
    </p:spTree>
    <p:extLst>
      <p:ext uri="{BB962C8B-B14F-4D97-AF65-F5344CB8AC3E}">
        <p14:creationId xmlns:p14="http://schemas.microsoft.com/office/powerpoint/2010/main" xmlns="" val="21036355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Table 51"/>
          <p:cNvGraphicFramePr>
            <a:graphicFrameLocks noGrp="1"/>
          </p:cNvGraphicFramePr>
          <p:nvPr>
            <p:extLst>
              <p:ext uri="{D42A27DB-BD31-4B8C-83A1-F6EECF244321}">
                <p14:modId xmlns:p14="http://schemas.microsoft.com/office/powerpoint/2010/main" xmlns="" val="2035472770"/>
              </p:ext>
            </p:extLst>
          </p:nvPr>
        </p:nvGraphicFramePr>
        <p:xfrm>
          <a:off x="304800" y="3733800"/>
          <a:ext cx="7239000" cy="2209800"/>
        </p:xfrm>
        <a:graphic>
          <a:graphicData uri="http://schemas.openxmlformats.org/drawingml/2006/table">
            <a:tbl>
              <a:tblPr bandRow="1">
                <a:tableStyleId>{5C22544A-7EE6-4342-B048-85BDC9FD1C3A}</a:tableStyleId>
              </a:tblPr>
              <a:tblGrid>
                <a:gridCol w="1905000"/>
                <a:gridCol w="1219200"/>
                <a:gridCol w="304800"/>
                <a:gridCol w="228600"/>
                <a:gridCol w="1371600"/>
                <a:gridCol w="381000"/>
                <a:gridCol w="228600"/>
                <a:gridCol w="1295400"/>
                <a:gridCol w="304800"/>
              </a:tblGrid>
              <a:tr h="313055">
                <a:tc>
                  <a:txBody>
                    <a:bodyPr/>
                    <a:lstStyle/>
                    <a:p>
                      <a:pPr marL="0" indent="0" algn="l">
                        <a:spcAft>
                          <a:spcPts val="0"/>
                        </a:spcAft>
                        <a:tabLst>
                          <a:tab pos="0" algn="l"/>
                        </a:tabLst>
                      </a:pPr>
                      <a:r>
                        <a:rPr lang="en-US" sz="900" i="0" dirty="0" smtClean="0">
                          <a:solidFill>
                            <a:schemeClr val="bg1"/>
                          </a:solidFill>
                          <a:effectLst/>
                          <a:latin typeface="Arial"/>
                          <a:ea typeface="Times New Roman"/>
                          <a:cs typeface="Arial"/>
                        </a:rPr>
                        <a:t>Independent </a:t>
                      </a:r>
                      <a:r>
                        <a:rPr lang="en-US" sz="900" i="0" dirty="0">
                          <a:solidFill>
                            <a:schemeClr val="bg1"/>
                          </a:solidFill>
                          <a:effectLst/>
                          <a:latin typeface="Arial"/>
                          <a:ea typeface="Times New Roman"/>
                          <a:cs typeface="Arial"/>
                        </a:rPr>
                        <a:t>Communications Authority of South Africa</a:t>
                      </a:r>
                      <a:endParaRPr lang="en-ZA" sz="1000" i="1" dirty="0">
                        <a:solidFill>
                          <a:schemeClr val="bg1"/>
                        </a:solidFill>
                        <a:effectLst/>
                        <a:latin typeface="Arial"/>
                        <a:ea typeface="Times New Roman"/>
                        <a:cs typeface="Times New Roman"/>
                      </a:endParaRPr>
                    </a:p>
                  </a:txBody>
                  <a:tcPr marL="68580" marR="68580" marT="0" marB="0" anchor="ctr">
                    <a:solidFill>
                      <a:srgbClr val="4F81BD"/>
                    </a:solidFill>
                  </a:tcPr>
                </a:tc>
                <a:tc>
                  <a:txBody>
                    <a:bodyPr/>
                    <a:lstStyle/>
                    <a:p>
                      <a:pPr marL="0" algn="r" defTabSz="914400" rtl="0" eaLnBrk="1" latinLnBrk="0" hangingPunct="1">
                        <a:spcBef>
                          <a:spcPts val="0"/>
                        </a:spcBef>
                        <a:spcAft>
                          <a:spcPts val="0"/>
                        </a:spcAft>
                      </a:pPr>
                      <a:r>
                        <a:rPr lang="en-ZA" sz="1100" b="1" kern="1200" dirty="0" smtClean="0">
                          <a:solidFill>
                            <a:srgbClr val="17375E"/>
                          </a:solidFill>
                          <a:effectLst/>
                          <a:latin typeface="Arial" panose="020B0604020202020204" pitchFamily="34" charset="0"/>
                          <a:ea typeface="+mn-ea"/>
                          <a:cs typeface="Arial" panose="020B0604020202020204" pitchFamily="34" charset="0"/>
                        </a:rPr>
                        <a:t> -</a:t>
                      </a: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marL="0" algn="ctr" defTabSz="914400" rtl="0" eaLnBrk="1" latinLnBrk="0" hangingPunct="1">
                        <a:spcBef>
                          <a:spcPts val="0"/>
                        </a:spcBef>
                        <a:spcAft>
                          <a:spcPts val="0"/>
                        </a:spcAft>
                      </a:pP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algn="ctr">
                        <a:spcBef>
                          <a:spcPts val="0"/>
                        </a:spcBef>
                        <a:spcAft>
                          <a:spcPts val="0"/>
                        </a:spcAft>
                      </a:pP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marL="0" algn="r" defTabSz="914400" rtl="0" eaLnBrk="1" latinLnBrk="0" hangingPunct="1">
                        <a:spcBef>
                          <a:spcPts val="0"/>
                        </a:spcBef>
                        <a:spcAft>
                          <a:spcPts val="0"/>
                        </a:spcAft>
                      </a:pPr>
                      <a:r>
                        <a:rPr lang="en-US" sz="1100" b="1" kern="1200" dirty="0">
                          <a:solidFill>
                            <a:srgbClr val="17375E"/>
                          </a:solidFill>
                          <a:effectLst/>
                          <a:latin typeface="Arial" panose="020B0604020202020204" pitchFamily="34" charset="0"/>
                          <a:ea typeface="+mn-ea"/>
                          <a:cs typeface="Arial" panose="020B0604020202020204" pitchFamily="34" charset="0"/>
                        </a:rPr>
                        <a:t>R30 223 950</a:t>
                      </a: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marL="68580" marR="68580" marT="0" marB="0" anchor="ctr">
                    <a:solidFill>
                      <a:srgbClr val="D0D8E8"/>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ZA" sz="1100" kern="1200" dirty="0" smtClean="0">
                        <a:solidFill>
                          <a:schemeClr val="tx1"/>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algn="ctr">
                        <a:spcBef>
                          <a:spcPts val="0"/>
                        </a:spcBef>
                        <a:spcAft>
                          <a:spcPts val="0"/>
                        </a:spcAft>
                      </a:pP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algn="r">
                        <a:spcAft>
                          <a:spcPts val="0"/>
                        </a:spcAft>
                      </a:pPr>
                      <a:r>
                        <a:rPr lang="en-US" sz="1100" b="1" kern="1200" dirty="0">
                          <a:solidFill>
                            <a:srgbClr val="17375E"/>
                          </a:solidFill>
                          <a:effectLst/>
                          <a:latin typeface="Arial" panose="020B0604020202020204" pitchFamily="34" charset="0"/>
                          <a:ea typeface="+mn-ea"/>
                          <a:cs typeface="Arial" panose="020B0604020202020204" pitchFamily="34" charset="0"/>
                        </a:rPr>
                        <a:t>R2 343 311</a:t>
                      </a: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marL="68580" marR="68580" marT="0" marB="0" anchor="ctr">
                    <a:solidFill>
                      <a:srgbClr val="D0D8E8"/>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ZA" sz="1100" kern="1200" dirty="0" smtClean="0">
                        <a:solidFill>
                          <a:schemeClr val="tx1"/>
                        </a:solidFill>
                        <a:effectLst/>
                        <a:latin typeface="Arial" panose="020B0604020202020204" pitchFamily="34" charset="0"/>
                        <a:ea typeface="+mn-ea"/>
                        <a:cs typeface="Arial" panose="020B0604020202020204" pitchFamily="34" charset="0"/>
                      </a:endParaRPr>
                    </a:p>
                  </a:txBody>
                  <a:tcPr>
                    <a:solidFill>
                      <a:srgbClr val="D0D8E8"/>
                    </a:solidFill>
                  </a:tcPr>
                </a:tc>
              </a:tr>
              <a:tr h="313055">
                <a:tc>
                  <a:txBody>
                    <a:bodyPr/>
                    <a:lstStyle/>
                    <a:p>
                      <a:pPr marL="0" indent="0" algn="l">
                        <a:spcAft>
                          <a:spcPts val="0"/>
                        </a:spcAft>
                      </a:pPr>
                      <a:r>
                        <a:rPr lang="en-US" sz="900" i="0" dirty="0">
                          <a:solidFill>
                            <a:schemeClr val="bg1"/>
                          </a:solidFill>
                          <a:effectLst/>
                          <a:latin typeface="Arial"/>
                          <a:ea typeface="Times New Roman"/>
                          <a:cs typeface="Arial"/>
                        </a:rPr>
                        <a:t>South African Broadcasting Corporation</a:t>
                      </a:r>
                      <a:endParaRPr lang="en-ZA" sz="1000" i="1" dirty="0">
                        <a:solidFill>
                          <a:schemeClr val="bg1"/>
                        </a:solidFill>
                        <a:effectLst/>
                        <a:latin typeface="Arial"/>
                        <a:ea typeface="Times New Roman"/>
                        <a:cs typeface="Times New Roman"/>
                      </a:endParaRPr>
                    </a:p>
                  </a:txBody>
                  <a:tcPr marL="68580" marR="68580" marT="0" marB="0" anchor="ctr">
                    <a:solidFill>
                      <a:srgbClr val="4F81BD"/>
                    </a:solidFill>
                  </a:tcPr>
                </a:tc>
                <a:tc>
                  <a:txBody>
                    <a:bodyPr/>
                    <a:lstStyle/>
                    <a:p>
                      <a:pPr algn="r">
                        <a:spcBef>
                          <a:spcPts val="0"/>
                        </a:spcBef>
                        <a:spcAft>
                          <a:spcPts val="0"/>
                        </a:spcAft>
                      </a:pPr>
                      <a:r>
                        <a:rPr lang="en-ZA" sz="1100" b="1" kern="1200" dirty="0" smtClean="0">
                          <a:solidFill>
                            <a:srgbClr val="17375E"/>
                          </a:solidFill>
                          <a:effectLst/>
                          <a:latin typeface="Arial" panose="020B0604020202020204" pitchFamily="34" charset="0"/>
                          <a:ea typeface="+mn-ea"/>
                          <a:cs typeface="Arial" panose="020B0604020202020204" pitchFamily="34" charset="0"/>
                        </a:rPr>
                        <a:t>-</a:t>
                      </a: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algn="ctr">
                        <a:spcBef>
                          <a:spcPts val="0"/>
                        </a:spcBef>
                        <a:spcAft>
                          <a:spcPts val="0"/>
                        </a:spcAft>
                      </a:pP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algn="ctr">
                        <a:spcBef>
                          <a:spcPts val="0"/>
                        </a:spcBef>
                        <a:spcAft>
                          <a:spcPts val="0"/>
                        </a:spcAft>
                      </a:pP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marL="0" algn="r" defTabSz="914400" rtl="0" eaLnBrk="1" latinLnBrk="0" hangingPunct="1">
                        <a:spcBef>
                          <a:spcPts val="0"/>
                        </a:spcBef>
                        <a:spcAft>
                          <a:spcPts val="0"/>
                        </a:spcAft>
                      </a:pPr>
                      <a:r>
                        <a:rPr lang="en-US" sz="1100" b="1" kern="1200" dirty="0">
                          <a:solidFill>
                            <a:srgbClr val="17375E"/>
                          </a:solidFill>
                          <a:effectLst/>
                          <a:latin typeface="Arial" panose="020B0604020202020204" pitchFamily="34" charset="0"/>
                          <a:ea typeface="+mn-ea"/>
                          <a:cs typeface="Arial" panose="020B0604020202020204" pitchFamily="34" charset="0"/>
                        </a:rPr>
                        <a:t>R413 793 000</a:t>
                      </a: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marL="68580" marR="68580" marT="0" marB="0" anchor="ctr">
                    <a:solidFill>
                      <a:srgbClr val="D0D8E8"/>
                    </a:solidFill>
                  </a:tcPr>
                </a:tc>
                <a:tc>
                  <a:txBody>
                    <a:bodyPr/>
                    <a:lstStyle/>
                    <a:p>
                      <a:pPr algn="ctr">
                        <a:spcBef>
                          <a:spcPts val="0"/>
                        </a:spcBef>
                        <a:spcAft>
                          <a:spcPts val="0"/>
                        </a:spcAft>
                      </a:pP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algn="ctr">
                        <a:spcBef>
                          <a:spcPts val="0"/>
                        </a:spcBef>
                        <a:spcAft>
                          <a:spcPts val="0"/>
                        </a:spcAft>
                      </a:pP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algn="r">
                        <a:spcAft>
                          <a:spcPts val="0"/>
                        </a:spcAft>
                      </a:pPr>
                      <a:r>
                        <a:rPr lang="en-US" sz="1100" b="1" kern="1200" dirty="0">
                          <a:solidFill>
                            <a:srgbClr val="17375E"/>
                          </a:solidFill>
                          <a:effectLst/>
                          <a:latin typeface="Arial" panose="020B0604020202020204" pitchFamily="34" charset="0"/>
                          <a:ea typeface="+mn-ea"/>
                          <a:cs typeface="Arial" panose="020B0604020202020204" pitchFamily="34" charset="0"/>
                        </a:rPr>
                        <a:t>R18 840 000</a:t>
                      </a: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marL="68580" marR="68580" marT="0" marB="0" anchor="ctr">
                    <a:solidFill>
                      <a:srgbClr val="D0D8E8"/>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ZA" sz="1100" kern="1200" dirty="0" smtClean="0">
                        <a:solidFill>
                          <a:schemeClr val="tx1"/>
                        </a:solidFill>
                        <a:effectLst/>
                        <a:latin typeface="Arial" panose="020B0604020202020204" pitchFamily="34" charset="0"/>
                        <a:ea typeface="+mn-ea"/>
                        <a:cs typeface="Arial" panose="020B0604020202020204" pitchFamily="34" charset="0"/>
                      </a:endParaRPr>
                    </a:p>
                  </a:txBody>
                  <a:tcPr>
                    <a:solidFill>
                      <a:srgbClr val="D0D8E8"/>
                    </a:solidFill>
                  </a:tcPr>
                </a:tc>
              </a:tr>
              <a:tr h="313055">
                <a:tc>
                  <a:txBody>
                    <a:bodyPr/>
                    <a:lstStyle/>
                    <a:p>
                      <a:pPr marL="0" indent="0" algn="l">
                        <a:spcAft>
                          <a:spcPts val="0"/>
                        </a:spcAft>
                      </a:pPr>
                      <a:r>
                        <a:rPr lang="en-US" sz="900" i="0" dirty="0">
                          <a:solidFill>
                            <a:schemeClr val="bg1"/>
                          </a:solidFill>
                          <a:effectLst/>
                          <a:latin typeface="Arial"/>
                          <a:ea typeface="Times New Roman"/>
                          <a:cs typeface="Arial"/>
                        </a:rPr>
                        <a:t>Government Communication and Information System</a:t>
                      </a:r>
                      <a:endParaRPr lang="en-ZA" sz="1000" i="1" dirty="0">
                        <a:solidFill>
                          <a:schemeClr val="bg1"/>
                        </a:solidFill>
                        <a:effectLst/>
                        <a:latin typeface="Arial"/>
                        <a:ea typeface="Times New Roman"/>
                        <a:cs typeface="Times New Roman"/>
                      </a:endParaRPr>
                    </a:p>
                  </a:txBody>
                  <a:tcPr marL="68580" marR="68580" marT="0" marB="0" anchor="ctr">
                    <a:solidFill>
                      <a:srgbClr val="4F81BD"/>
                    </a:solidFill>
                  </a:tcPr>
                </a:tc>
                <a:tc>
                  <a:txBody>
                    <a:bodyPr/>
                    <a:lstStyle/>
                    <a:p>
                      <a:pPr algn="r">
                        <a:spcBef>
                          <a:spcPts val="0"/>
                        </a:spcBef>
                        <a:spcAft>
                          <a:spcPts val="0"/>
                        </a:spcAft>
                      </a:pPr>
                      <a:r>
                        <a:rPr lang="en-US" sz="1100" b="1" kern="1200" dirty="0" smtClean="0">
                          <a:solidFill>
                            <a:srgbClr val="17375E"/>
                          </a:solidFill>
                          <a:effectLst/>
                          <a:latin typeface="Arial" panose="020B0604020202020204" pitchFamily="34" charset="0"/>
                          <a:ea typeface="+mn-ea"/>
                          <a:cs typeface="Arial" panose="020B0604020202020204" pitchFamily="34" charset="0"/>
                        </a:rPr>
                        <a:t>R710 000</a:t>
                      </a: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algn="ctr">
                        <a:spcBef>
                          <a:spcPts val="0"/>
                        </a:spcBef>
                        <a:spcAft>
                          <a:spcPts val="0"/>
                        </a:spcAft>
                      </a:pP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algn="ctr">
                        <a:spcBef>
                          <a:spcPts val="0"/>
                        </a:spcBef>
                        <a:spcAft>
                          <a:spcPts val="0"/>
                        </a:spcAft>
                      </a:pP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marL="0" algn="r" defTabSz="914400" rtl="0" eaLnBrk="1" latinLnBrk="0" hangingPunct="1">
                        <a:spcBef>
                          <a:spcPts val="0"/>
                        </a:spcBef>
                        <a:spcAft>
                          <a:spcPts val="0"/>
                        </a:spcAft>
                      </a:pPr>
                      <a:r>
                        <a:rPr lang="en-US" sz="1100" b="1" kern="1200" dirty="0" smtClean="0">
                          <a:solidFill>
                            <a:srgbClr val="17375E"/>
                          </a:solidFill>
                          <a:effectLst/>
                          <a:latin typeface="Arial" panose="020B0604020202020204" pitchFamily="34" charset="0"/>
                          <a:ea typeface="+mn-ea"/>
                          <a:cs typeface="Arial" panose="020B0604020202020204" pitchFamily="34" charset="0"/>
                        </a:rPr>
                        <a:t>R506 </a:t>
                      </a:r>
                      <a:r>
                        <a:rPr lang="en-US" sz="1100" b="1" kern="1200" dirty="0">
                          <a:solidFill>
                            <a:srgbClr val="17375E"/>
                          </a:solidFill>
                          <a:effectLst/>
                          <a:latin typeface="Arial" panose="020B0604020202020204" pitchFamily="34" charset="0"/>
                          <a:ea typeface="+mn-ea"/>
                          <a:cs typeface="Arial" panose="020B0604020202020204" pitchFamily="34" charset="0"/>
                        </a:rPr>
                        <a:t>496</a:t>
                      </a: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marL="68580" marR="68580" marT="0" marB="0" anchor="ctr">
                    <a:solidFill>
                      <a:srgbClr val="D0D8E8"/>
                    </a:solidFill>
                  </a:tcPr>
                </a:tc>
                <a:tc>
                  <a:txBody>
                    <a:bodyPr/>
                    <a:lstStyle/>
                    <a:p>
                      <a:pPr algn="ctr">
                        <a:spcBef>
                          <a:spcPts val="0"/>
                        </a:spcBef>
                        <a:spcAft>
                          <a:spcPts val="0"/>
                        </a:spcAft>
                      </a:pP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algn="ctr">
                        <a:spcBef>
                          <a:spcPts val="0"/>
                        </a:spcBef>
                        <a:spcAft>
                          <a:spcPts val="0"/>
                        </a:spcAft>
                      </a:pP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algn="r">
                        <a:spcAft>
                          <a:spcPts val="0"/>
                        </a:spcAft>
                      </a:pPr>
                      <a:r>
                        <a:rPr lang="en-US" sz="1100" b="1" kern="1200" dirty="0">
                          <a:solidFill>
                            <a:srgbClr val="17375E"/>
                          </a:solidFill>
                          <a:effectLst/>
                          <a:latin typeface="Arial" panose="020B0604020202020204" pitchFamily="34" charset="0"/>
                          <a:ea typeface="+mn-ea"/>
                          <a:cs typeface="Arial" panose="020B0604020202020204" pitchFamily="34" charset="0"/>
                        </a:rPr>
                        <a:t>R11 000</a:t>
                      </a: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marL="68580" marR="68580" marT="0" marB="0" anchor="ctr">
                    <a:solidFill>
                      <a:srgbClr val="D0D8E8"/>
                    </a:solidFill>
                  </a:tcPr>
                </a:tc>
                <a:tc>
                  <a:txBody>
                    <a:bodyPr/>
                    <a:lstStyle/>
                    <a:p>
                      <a:pPr algn="r">
                        <a:spcBef>
                          <a:spcPts val="0"/>
                        </a:spcBef>
                        <a:spcAft>
                          <a:spcPts val="0"/>
                        </a:spcAft>
                      </a:pPr>
                      <a:endParaRPr lang="en-ZA" sz="1100" kern="1200" dirty="0">
                        <a:solidFill>
                          <a:schemeClr val="tx1"/>
                        </a:solidFill>
                        <a:effectLst/>
                        <a:latin typeface="Arial" panose="020B0604020202020204" pitchFamily="34" charset="0"/>
                        <a:ea typeface="+mn-ea"/>
                        <a:cs typeface="Arial" panose="020B0604020202020204" pitchFamily="34" charset="0"/>
                      </a:endParaRPr>
                    </a:p>
                  </a:txBody>
                  <a:tcPr>
                    <a:solidFill>
                      <a:srgbClr val="D0D8E8"/>
                    </a:solidFill>
                  </a:tcPr>
                </a:tc>
              </a:tr>
              <a:tr h="313055">
                <a:tc>
                  <a:txBody>
                    <a:bodyPr/>
                    <a:lstStyle/>
                    <a:p>
                      <a:pPr marL="0" indent="0" algn="l">
                        <a:spcAft>
                          <a:spcPts val="0"/>
                        </a:spcAft>
                      </a:pPr>
                      <a:r>
                        <a:rPr lang="en-US" sz="900" i="0" dirty="0">
                          <a:solidFill>
                            <a:schemeClr val="bg1"/>
                          </a:solidFill>
                          <a:effectLst/>
                          <a:latin typeface="Arial"/>
                          <a:ea typeface="Times New Roman"/>
                          <a:cs typeface="Arial"/>
                        </a:rPr>
                        <a:t>Brand SA</a:t>
                      </a:r>
                      <a:endParaRPr lang="en-ZA" sz="1000" i="1" dirty="0">
                        <a:solidFill>
                          <a:schemeClr val="bg1"/>
                        </a:solidFill>
                        <a:effectLst/>
                        <a:latin typeface="Arial"/>
                        <a:ea typeface="Times New Roman"/>
                        <a:cs typeface="Times New Roman"/>
                      </a:endParaRPr>
                    </a:p>
                  </a:txBody>
                  <a:tcPr marL="68580" marR="68580" marT="0" marB="0" anchor="ctr">
                    <a:solidFill>
                      <a:srgbClr val="4F81BD"/>
                    </a:solidFill>
                  </a:tcPr>
                </a:tc>
                <a:tc>
                  <a:txBody>
                    <a:bodyPr/>
                    <a:lstStyle/>
                    <a:p>
                      <a:pPr algn="r">
                        <a:spcBef>
                          <a:spcPts val="0"/>
                        </a:spcBef>
                        <a:spcAft>
                          <a:spcPts val="0"/>
                        </a:spcAft>
                      </a:pPr>
                      <a:r>
                        <a:rPr lang="en-ZA" sz="1100" b="1" kern="1200" dirty="0" smtClean="0">
                          <a:solidFill>
                            <a:srgbClr val="17375E"/>
                          </a:solidFill>
                          <a:effectLst/>
                          <a:latin typeface="Arial" panose="020B0604020202020204" pitchFamily="34" charset="0"/>
                          <a:ea typeface="+mn-ea"/>
                          <a:cs typeface="Arial" panose="020B0604020202020204" pitchFamily="34" charset="0"/>
                        </a:rPr>
                        <a:t> -</a:t>
                      </a: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algn="ctr">
                        <a:spcBef>
                          <a:spcPts val="0"/>
                        </a:spcBef>
                        <a:spcAft>
                          <a:spcPts val="0"/>
                        </a:spcAft>
                      </a:pP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algn="ctr">
                        <a:spcBef>
                          <a:spcPts val="0"/>
                        </a:spcBef>
                        <a:spcAft>
                          <a:spcPts val="0"/>
                        </a:spcAft>
                      </a:pP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marL="0" algn="r" defTabSz="914400" rtl="0" eaLnBrk="1" latinLnBrk="0" hangingPunct="1">
                        <a:spcBef>
                          <a:spcPts val="0"/>
                        </a:spcBef>
                        <a:spcAft>
                          <a:spcPts val="0"/>
                        </a:spcAft>
                      </a:pPr>
                      <a:r>
                        <a:rPr lang="en-US" sz="1100" b="1" kern="1200" dirty="0">
                          <a:solidFill>
                            <a:srgbClr val="17375E"/>
                          </a:solidFill>
                          <a:effectLst/>
                          <a:latin typeface="Arial" panose="020B0604020202020204" pitchFamily="34" charset="0"/>
                          <a:ea typeface="+mn-ea"/>
                          <a:cs typeface="Arial" panose="020B0604020202020204" pitchFamily="34" charset="0"/>
                        </a:rPr>
                        <a:t>R79 055</a:t>
                      </a: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marL="68580" marR="68580" marT="0" marB="0" anchor="ctr">
                    <a:solidFill>
                      <a:srgbClr val="D0D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100" b="1" kern="1200" dirty="0" smtClean="0">
                        <a:solidFill>
                          <a:srgbClr val="17375E"/>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100" b="1" kern="1200" dirty="0" smtClean="0">
                        <a:solidFill>
                          <a:srgbClr val="17375E"/>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algn="r">
                        <a:spcAft>
                          <a:spcPts val="0"/>
                        </a:spcAft>
                      </a:pPr>
                      <a:r>
                        <a:rPr lang="en-US" sz="1100" b="1" kern="1200" dirty="0">
                          <a:solidFill>
                            <a:srgbClr val="17375E"/>
                          </a:solidFill>
                          <a:effectLst/>
                          <a:latin typeface="Arial" panose="020B0604020202020204" pitchFamily="34" charset="0"/>
                          <a:ea typeface="+mn-ea"/>
                          <a:cs typeface="Arial" panose="020B0604020202020204" pitchFamily="34" charset="0"/>
                        </a:rPr>
                        <a:t>R168 274</a:t>
                      </a: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marL="68580" marR="68580" marT="0" marB="0" anchor="ctr">
                    <a:solidFill>
                      <a:srgbClr val="D0D8E8"/>
                    </a:solidFill>
                  </a:tcPr>
                </a:tc>
                <a:tc>
                  <a:txBody>
                    <a:bodyPr/>
                    <a:lstStyle/>
                    <a:p>
                      <a:pPr algn="r">
                        <a:spcBef>
                          <a:spcPts val="0"/>
                        </a:spcBef>
                        <a:spcAft>
                          <a:spcPts val="0"/>
                        </a:spcAft>
                      </a:pPr>
                      <a:endParaRPr lang="en-ZA" sz="1100" kern="1200" dirty="0">
                        <a:solidFill>
                          <a:schemeClr val="tx1"/>
                        </a:solidFill>
                        <a:effectLst/>
                        <a:latin typeface="Arial" panose="020B0604020202020204" pitchFamily="34" charset="0"/>
                        <a:ea typeface="+mn-ea"/>
                        <a:cs typeface="Arial" panose="020B0604020202020204" pitchFamily="34" charset="0"/>
                      </a:endParaRPr>
                    </a:p>
                  </a:txBody>
                  <a:tcPr>
                    <a:solidFill>
                      <a:srgbClr val="D0D8E8"/>
                    </a:solidFill>
                  </a:tcPr>
                </a:tc>
              </a:tr>
              <a:tr h="313055">
                <a:tc>
                  <a:txBody>
                    <a:bodyPr/>
                    <a:lstStyle/>
                    <a:p>
                      <a:pPr marL="0" indent="0" algn="l">
                        <a:spcAft>
                          <a:spcPts val="0"/>
                        </a:spcAft>
                      </a:pPr>
                      <a:r>
                        <a:rPr lang="en-US" sz="900" i="0" dirty="0">
                          <a:solidFill>
                            <a:schemeClr val="bg1"/>
                          </a:solidFill>
                          <a:effectLst/>
                          <a:latin typeface="Arial"/>
                          <a:ea typeface="Times New Roman"/>
                          <a:cs typeface="Arial"/>
                        </a:rPr>
                        <a:t>Media Development and Diversity Agency</a:t>
                      </a:r>
                      <a:endParaRPr lang="en-ZA" sz="1000" i="1" dirty="0">
                        <a:solidFill>
                          <a:schemeClr val="bg1"/>
                        </a:solidFill>
                        <a:effectLst/>
                        <a:latin typeface="Arial"/>
                        <a:ea typeface="Times New Roman"/>
                        <a:cs typeface="Times New Roman"/>
                      </a:endParaRPr>
                    </a:p>
                  </a:txBody>
                  <a:tcPr marL="68580" marR="68580" marT="0" marB="0" anchor="ctr">
                    <a:solidFill>
                      <a:srgbClr val="4F81BD"/>
                    </a:solidFill>
                  </a:tcPr>
                </a:tc>
                <a:tc>
                  <a:txBody>
                    <a:bodyPr/>
                    <a:lstStyle/>
                    <a:p>
                      <a:pPr algn="r">
                        <a:spcBef>
                          <a:spcPts val="0"/>
                        </a:spcBef>
                        <a:spcAft>
                          <a:spcPts val="0"/>
                        </a:spcAft>
                      </a:pPr>
                      <a:r>
                        <a:rPr lang="en-ZA" sz="1100" b="1" kern="1200" dirty="0" smtClean="0">
                          <a:solidFill>
                            <a:srgbClr val="17375E"/>
                          </a:solidFill>
                          <a:effectLst/>
                          <a:latin typeface="Arial" panose="020B0604020202020204" pitchFamily="34" charset="0"/>
                          <a:ea typeface="+mn-ea"/>
                          <a:cs typeface="Arial" panose="020B0604020202020204" pitchFamily="34" charset="0"/>
                        </a:rPr>
                        <a:t> -</a:t>
                      </a: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algn="ctr">
                        <a:spcBef>
                          <a:spcPts val="0"/>
                        </a:spcBef>
                        <a:spcAft>
                          <a:spcPts val="0"/>
                        </a:spcAft>
                      </a:pP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algn="ctr">
                        <a:spcBef>
                          <a:spcPts val="0"/>
                        </a:spcBef>
                        <a:spcAft>
                          <a:spcPts val="0"/>
                        </a:spcAft>
                      </a:pP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marL="0" algn="r" defTabSz="914400" rtl="0" eaLnBrk="1" latinLnBrk="0" hangingPunct="1">
                        <a:spcBef>
                          <a:spcPts val="0"/>
                        </a:spcBef>
                        <a:spcAft>
                          <a:spcPts val="0"/>
                        </a:spcAft>
                      </a:pPr>
                      <a:r>
                        <a:rPr lang="en-US" sz="1100" b="1" kern="1200" dirty="0" smtClean="0">
                          <a:solidFill>
                            <a:srgbClr val="17375E"/>
                          </a:solidFill>
                          <a:effectLst/>
                          <a:latin typeface="Arial" panose="020B0604020202020204" pitchFamily="34" charset="0"/>
                          <a:ea typeface="+mn-ea"/>
                          <a:cs typeface="Arial" panose="020B0604020202020204" pitchFamily="34" charset="0"/>
                        </a:rPr>
                        <a:t>-</a:t>
                      </a: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marL="68580" marR="68580" marT="0" marB="0" anchor="ctr">
                    <a:solidFill>
                      <a:srgbClr val="D0D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100" b="1" kern="1200" dirty="0" smtClean="0">
                        <a:solidFill>
                          <a:srgbClr val="17375E"/>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100" b="1" kern="1200" dirty="0" smtClean="0">
                        <a:solidFill>
                          <a:srgbClr val="17375E"/>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algn="r">
                        <a:spcAft>
                          <a:spcPts val="0"/>
                        </a:spcAft>
                      </a:pPr>
                      <a:r>
                        <a:rPr lang="en-US" sz="1100" b="1" kern="1200" dirty="0">
                          <a:solidFill>
                            <a:srgbClr val="17375E"/>
                          </a:solidFill>
                          <a:effectLst/>
                          <a:latin typeface="Arial" panose="020B0604020202020204" pitchFamily="34" charset="0"/>
                          <a:ea typeface="+mn-ea"/>
                          <a:cs typeface="Arial" panose="020B0604020202020204" pitchFamily="34" charset="0"/>
                        </a:rPr>
                        <a:t>R18 000</a:t>
                      </a: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marL="68580" marR="68580" marT="0" marB="0" anchor="ctr">
                    <a:solidFill>
                      <a:srgbClr val="D0D8E8"/>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ZA" sz="1100" kern="1200" dirty="0" smtClean="0">
                        <a:solidFill>
                          <a:schemeClr val="tx1"/>
                        </a:solidFill>
                        <a:effectLst/>
                        <a:latin typeface="Arial" panose="020B0604020202020204" pitchFamily="34" charset="0"/>
                        <a:ea typeface="+mn-ea"/>
                        <a:cs typeface="Arial" panose="020B0604020202020204" pitchFamily="34" charset="0"/>
                      </a:endParaRPr>
                    </a:p>
                  </a:txBody>
                  <a:tcPr>
                    <a:solidFill>
                      <a:srgbClr val="D0D8E8"/>
                    </a:solidFill>
                  </a:tcPr>
                </a:tc>
              </a:tr>
              <a:tr h="313055">
                <a:tc>
                  <a:txBody>
                    <a:bodyPr/>
                    <a:lstStyle/>
                    <a:p>
                      <a:pPr marL="0" indent="0" algn="l">
                        <a:spcAft>
                          <a:spcPts val="0"/>
                        </a:spcAft>
                      </a:pPr>
                      <a:r>
                        <a:rPr lang="en-US" sz="900" i="0" dirty="0">
                          <a:solidFill>
                            <a:schemeClr val="bg1"/>
                          </a:solidFill>
                          <a:effectLst/>
                          <a:latin typeface="Arial"/>
                          <a:ea typeface="Times New Roman"/>
                          <a:cs typeface="Arial"/>
                        </a:rPr>
                        <a:t>Film </a:t>
                      </a:r>
                      <a:r>
                        <a:rPr lang="en-US" sz="900" i="0" dirty="0" smtClean="0">
                          <a:solidFill>
                            <a:schemeClr val="bg1"/>
                          </a:solidFill>
                          <a:effectLst/>
                          <a:latin typeface="Arial"/>
                          <a:ea typeface="Times New Roman"/>
                          <a:cs typeface="Arial"/>
                        </a:rPr>
                        <a:t>and Publications </a:t>
                      </a:r>
                      <a:r>
                        <a:rPr lang="en-US" sz="900" i="0" dirty="0">
                          <a:solidFill>
                            <a:schemeClr val="bg1"/>
                          </a:solidFill>
                          <a:effectLst/>
                          <a:latin typeface="Arial"/>
                          <a:ea typeface="Times New Roman"/>
                          <a:cs typeface="Arial"/>
                        </a:rPr>
                        <a:t>Board</a:t>
                      </a:r>
                      <a:endParaRPr lang="en-ZA" sz="1000" i="1" dirty="0">
                        <a:solidFill>
                          <a:schemeClr val="bg1"/>
                        </a:solidFill>
                        <a:effectLst/>
                        <a:latin typeface="Arial"/>
                        <a:ea typeface="Times New Roman"/>
                        <a:cs typeface="Times New Roman"/>
                      </a:endParaRPr>
                    </a:p>
                  </a:txBody>
                  <a:tcPr marL="68580" marR="68580" marT="0" marB="0" anchor="ctr">
                    <a:solidFill>
                      <a:srgbClr val="4F81BD"/>
                    </a:solidFill>
                  </a:tcPr>
                </a:tc>
                <a:tc>
                  <a:txBody>
                    <a:bodyPr/>
                    <a:lstStyle/>
                    <a:p>
                      <a:pPr algn="r">
                        <a:spcBef>
                          <a:spcPts val="0"/>
                        </a:spcBef>
                        <a:spcAft>
                          <a:spcPts val="0"/>
                        </a:spcAft>
                      </a:pPr>
                      <a:r>
                        <a:rPr lang="en-ZA" sz="1100" b="1" kern="1200" dirty="0" smtClean="0">
                          <a:solidFill>
                            <a:srgbClr val="17375E"/>
                          </a:solidFill>
                          <a:effectLst/>
                          <a:latin typeface="Arial" panose="020B0604020202020204" pitchFamily="34" charset="0"/>
                          <a:ea typeface="+mn-ea"/>
                          <a:cs typeface="Arial" panose="020B0604020202020204" pitchFamily="34" charset="0"/>
                        </a:rPr>
                        <a:t> -</a:t>
                      </a: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algn="ctr">
                        <a:spcBef>
                          <a:spcPts val="0"/>
                        </a:spcBef>
                        <a:spcAft>
                          <a:spcPts val="0"/>
                        </a:spcAft>
                      </a:pP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algn="ctr">
                        <a:spcBef>
                          <a:spcPts val="0"/>
                        </a:spcBef>
                        <a:spcAft>
                          <a:spcPts val="0"/>
                        </a:spcAft>
                      </a:pP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marL="0" algn="r" defTabSz="914400" rtl="0" eaLnBrk="1" latinLnBrk="0" hangingPunct="1">
                        <a:spcBef>
                          <a:spcPts val="0"/>
                        </a:spcBef>
                        <a:spcAft>
                          <a:spcPts val="0"/>
                        </a:spcAft>
                      </a:pPr>
                      <a:r>
                        <a:rPr lang="en-US" sz="1100" b="1" kern="1200" dirty="0">
                          <a:solidFill>
                            <a:srgbClr val="17375E"/>
                          </a:solidFill>
                          <a:effectLst/>
                          <a:latin typeface="Arial" panose="020B0604020202020204" pitchFamily="34" charset="0"/>
                          <a:ea typeface="+mn-ea"/>
                          <a:cs typeface="Arial" panose="020B0604020202020204" pitchFamily="34" charset="0"/>
                        </a:rPr>
                        <a:t>R6 473 620</a:t>
                      </a: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marL="68580" marR="68580" marT="0" marB="0" anchor="ctr">
                    <a:solidFill>
                      <a:srgbClr val="D0D8E8"/>
                    </a:solidFill>
                  </a:tcPr>
                </a:tc>
                <a:tc>
                  <a:txBody>
                    <a:bodyPr/>
                    <a:lstStyle/>
                    <a:p>
                      <a:pPr algn="ctr">
                        <a:spcBef>
                          <a:spcPts val="0"/>
                        </a:spcBef>
                        <a:spcAft>
                          <a:spcPts val="0"/>
                        </a:spcAft>
                      </a:pP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algn="ctr">
                        <a:spcBef>
                          <a:spcPts val="0"/>
                        </a:spcBef>
                        <a:spcAft>
                          <a:spcPts val="0"/>
                        </a:spcAft>
                      </a:pP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algn="r">
                        <a:spcAft>
                          <a:spcPts val="0"/>
                        </a:spcAft>
                      </a:pPr>
                      <a:r>
                        <a:rPr lang="en-US" sz="1100" b="1" kern="1200" dirty="0" smtClean="0">
                          <a:solidFill>
                            <a:srgbClr val="17375E"/>
                          </a:solidFill>
                          <a:effectLst/>
                          <a:latin typeface="Arial" panose="020B0604020202020204" pitchFamily="34" charset="0"/>
                          <a:ea typeface="+mn-ea"/>
                          <a:cs typeface="Arial" panose="020B0604020202020204" pitchFamily="34" charset="0"/>
                        </a:rPr>
                        <a:t>-</a:t>
                      </a:r>
                      <a:endParaRPr lang="en-ZA" sz="1100" b="1" kern="1200" dirty="0">
                        <a:solidFill>
                          <a:srgbClr val="17375E"/>
                        </a:solidFill>
                        <a:effectLst/>
                        <a:latin typeface="Arial" panose="020B0604020202020204" pitchFamily="34" charset="0"/>
                        <a:ea typeface="+mn-ea"/>
                        <a:cs typeface="Arial" panose="020B0604020202020204" pitchFamily="34" charset="0"/>
                      </a:endParaRPr>
                    </a:p>
                  </a:txBody>
                  <a:tcPr marL="68580" marR="68580" marT="0" marB="0" anchor="ctr">
                    <a:solidFill>
                      <a:srgbClr val="D0D8E8"/>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ZA" sz="1100" kern="1200" dirty="0" smtClean="0">
                        <a:solidFill>
                          <a:schemeClr val="tx1"/>
                        </a:solidFill>
                        <a:effectLst/>
                        <a:latin typeface="Arial" panose="020B0604020202020204" pitchFamily="34" charset="0"/>
                        <a:ea typeface="+mn-ea"/>
                        <a:cs typeface="Arial" panose="020B0604020202020204" pitchFamily="34" charset="0"/>
                      </a:endParaRPr>
                    </a:p>
                  </a:txBody>
                  <a:tcPr>
                    <a:solidFill>
                      <a:srgbClr val="D0D8E8"/>
                    </a:solidFill>
                  </a:tcPr>
                </a:tc>
              </a:tr>
              <a:tr h="331470">
                <a:tc>
                  <a:txBody>
                    <a:bodyPr/>
                    <a:lstStyle/>
                    <a:p>
                      <a:pPr>
                        <a:spcBef>
                          <a:spcPts val="0"/>
                        </a:spcBef>
                        <a:spcAft>
                          <a:spcPts val="0"/>
                        </a:spcAft>
                      </a:pPr>
                      <a:r>
                        <a:rPr lang="en-ZA" sz="1200" b="1" kern="1200" dirty="0" smtClean="0">
                          <a:solidFill>
                            <a:schemeClr val="bg1"/>
                          </a:solidFill>
                          <a:latin typeface="Arial" panose="020B0604020202020204" pitchFamily="34" charset="0"/>
                          <a:ea typeface="+mn-ea"/>
                          <a:cs typeface="Arial" panose="020B0604020202020204" pitchFamily="34" charset="0"/>
                        </a:rPr>
                        <a:t>Totals</a:t>
                      </a:r>
                      <a:endParaRPr lang="en-ZA" sz="1200" b="1" kern="1200" dirty="0">
                        <a:solidFill>
                          <a:schemeClr val="bg1"/>
                        </a:solidFill>
                        <a:latin typeface="Arial" panose="020B0604020202020204" pitchFamily="34" charset="0"/>
                        <a:ea typeface="+mn-ea"/>
                        <a:cs typeface="Arial" panose="020B0604020202020204" pitchFamily="34" charset="0"/>
                      </a:endParaRPr>
                    </a:p>
                  </a:txBody>
                  <a:tcPr>
                    <a:solidFill>
                      <a:srgbClr val="17375E"/>
                    </a:solidFill>
                  </a:tcPr>
                </a:tc>
                <a:tc>
                  <a:txBody>
                    <a:bodyPr/>
                    <a:lstStyle/>
                    <a:p>
                      <a:pPr algn="r">
                        <a:spcBef>
                          <a:spcPts val="0"/>
                        </a:spcBef>
                        <a:spcAft>
                          <a:spcPts val="0"/>
                        </a:spcAft>
                      </a:pPr>
                      <a:r>
                        <a:rPr lang="en-ZA" sz="1200" b="1" kern="1200" dirty="0" smtClean="0">
                          <a:solidFill>
                            <a:schemeClr val="bg1"/>
                          </a:solidFill>
                          <a:effectLst/>
                          <a:latin typeface="Arial" panose="020B0604020202020204" pitchFamily="34" charset="0"/>
                          <a:ea typeface="+mn-ea"/>
                          <a:cs typeface="Arial" panose="020B0604020202020204" pitchFamily="34" charset="0"/>
                        </a:rPr>
                        <a:t>R710</a:t>
                      </a:r>
                      <a:r>
                        <a:rPr lang="en-ZA" sz="1200" b="1" kern="1200" baseline="0" dirty="0" smtClean="0">
                          <a:solidFill>
                            <a:schemeClr val="bg1"/>
                          </a:solidFill>
                          <a:effectLst/>
                          <a:latin typeface="Arial" panose="020B0604020202020204" pitchFamily="34" charset="0"/>
                          <a:ea typeface="+mn-ea"/>
                          <a:cs typeface="Arial" panose="020B0604020202020204" pitchFamily="34" charset="0"/>
                        </a:rPr>
                        <a:t> 000</a:t>
                      </a:r>
                      <a:endParaRPr lang="en-ZA" sz="1200" b="1" kern="1200" dirty="0">
                        <a:solidFill>
                          <a:schemeClr val="bg1"/>
                        </a:solidFill>
                        <a:effectLst/>
                        <a:latin typeface="Arial" panose="020B0604020202020204" pitchFamily="34" charset="0"/>
                        <a:ea typeface="+mn-ea"/>
                        <a:cs typeface="Arial" panose="020B0604020202020204" pitchFamily="34" charset="0"/>
                      </a:endParaRPr>
                    </a:p>
                  </a:txBody>
                  <a:tcPr>
                    <a:solidFill>
                      <a:srgbClr val="17375E"/>
                    </a:solidFill>
                  </a:tcPr>
                </a:tc>
                <a:tc>
                  <a:txBody>
                    <a:bodyPr/>
                    <a:lstStyle/>
                    <a:p>
                      <a:pPr algn="ctr">
                        <a:spcBef>
                          <a:spcPts val="0"/>
                        </a:spcBef>
                        <a:spcAft>
                          <a:spcPts val="0"/>
                        </a:spcAft>
                      </a:pPr>
                      <a:endParaRPr lang="en-ZA" sz="1200" b="1" kern="1200" dirty="0">
                        <a:solidFill>
                          <a:schemeClr val="bg1"/>
                        </a:solidFill>
                        <a:effectLst/>
                        <a:latin typeface="Arial" panose="020B0604020202020204" pitchFamily="34" charset="0"/>
                        <a:ea typeface="+mn-ea"/>
                        <a:cs typeface="Arial" panose="020B0604020202020204" pitchFamily="34" charset="0"/>
                      </a:endParaRPr>
                    </a:p>
                  </a:txBody>
                  <a:tcPr>
                    <a:solidFill>
                      <a:srgbClr val="17375E"/>
                    </a:solidFill>
                  </a:tcPr>
                </a:tc>
                <a:tc>
                  <a:txBody>
                    <a:bodyPr/>
                    <a:lstStyle/>
                    <a:p>
                      <a:pPr algn="ctr">
                        <a:spcBef>
                          <a:spcPts val="0"/>
                        </a:spcBef>
                        <a:spcAft>
                          <a:spcPts val="0"/>
                        </a:spcAft>
                      </a:pPr>
                      <a:endParaRPr lang="en-ZA" sz="1200" b="1" kern="1200" dirty="0">
                        <a:solidFill>
                          <a:schemeClr val="bg1"/>
                        </a:solidFill>
                        <a:effectLst/>
                        <a:latin typeface="Arial" panose="020B0604020202020204" pitchFamily="34" charset="0"/>
                        <a:ea typeface="+mn-ea"/>
                        <a:cs typeface="Arial" panose="020B0604020202020204" pitchFamily="34" charset="0"/>
                      </a:endParaRPr>
                    </a:p>
                  </a:txBody>
                  <a:tcPr>
                    <a:noFill/>
                  </a:tcPr>
                </a:tc>
                <a:tc>
                  <a:txBody>
                    <a:bodyPr/>
                    <a:lstStyle/>
                    <a:p>
                      <a:pPr algn="r">
                        <a:spcBef>
                          <a:spcPts val="0"/>
                        </a:spcBef>
                        <a:spcAft>
                          <a:spcPts val="0"/>
                        </a:spcAft>
                      </a:pPr>
                      <a:r>
                        <a:rPr lang="en-ZA" sz="1200" b="1" kern="1200" dirty="0" smtClean="0">
                          <a:solidFill>
                            <a:schemeClr val="bg1"/>
                          </a:solidFill>
                          <a:effectLst/>
                          <a:latin typeface="Arial" panose="020B0604020202020204" pitchFamily="34" charset="0"/>
                          <a:ea typeface="+mn-ea"/>
                          <a:cs typeface="Arial" panose="020B0604020202020204" pitchFamily="34" charset="0"/>
                        </a:rPr>
                        <a:t>R451 076 121</a:t>
                      </a:r>
                      <a:endParaRPr lang="en-ZA" sz="1200" b="1" kern="1200" dirty="0">
                        <a:solidFill>
                          <a:schemeClr val="bg1"/>
                        </a:solidFill>
                        <a:effectLst/>
                        <a:latin typeface="Arial" panose="020B0604020202020204" pitchFamily="34" charset="0"/>
                        <a:ea typeface="+mn-ea"/>
                        <a:cs typeface="Arial" panose="020B0604020202020204" pitchFamily="34" charset="0"/>
                      </a:endParaRPr>
                    </a:p>
                  </a:txBody>
                  <a:tcPr>
                    <a:solidFill>
                      <a:srgbClr val="17375E"/>
                    </a:solidFill>
                  </a:tcPr>
                </a:tc>
                <a:tc>
                  <a:txBody>
                    <a:bodyPr/>
                    <a:lstStyle/>
                    <a:p>
                      <a:pPr algn="ctr">
                        <a:spcBef>
                          <a:spcPts val="0"/>
                        </a:spcBef>
                        <a:spcAft>
                          <a:spcPts val="0"/>
                        </a:spcAft>
                      </a:pPr>
                      <a:endParaRPr lang="en-ZA" sz="1200" b="1" kern="1200" dirty="0">
                        <a:solidFill>
                          <a:schemeClr val="bg1"/>
                        </a:solidFill>
                        <a:effectLst/>
                        <a:latin typeface="Arial" panose="020B0604020202020204" pitchFamily="34" charset="0"/>
                        <a:ea typeface="+mn-ea"/>
                        <a:cs typeface="Arial" panose="020B0604020202020204" pitchFamily="34" charset="0"/>
                      </a:endParaRPr>
                    </a:p>
                  </a:txBody>
                  <a:tcPr>
                    <a:solidFill>
                      <a:srgbClr val="17375E"/>
                    </a:solidFill>
                  </a:tcPr>
                </a:tc>
                <a:tc>
                  <a:txBody>
                    <a:bodyPr/>
                    <a:lstStyle/>
                    <a:p>
                      <a:pPr algn="ctr">
                        <a:spcBef>
                          <a:spcPts val="0"/>
                        </a:spcBef>
                        <a:spcAft>
                          <a:spcPts val="0"/>
                        </a:spcAft>
                      </a:pPr>
                      <a:endParaRPr lang="en-ZA" sz="1200" b="1" kern="1200" dirty="0">
                        <a:solidFill>
                          <a:schemeClr val="bg1"/>
                        </a:solidFill>
                        <a:effectLst/>
                        <a:latin typeface="Arial" panose="020B0604020202020204" pitchFamily="34" charset="0"/>
                        <a:ea typeface="+mn-ea"/>
                        <a:cs typeface="Arial" panose="020B0604020202020204" pitchFamily="34" charset="0"/>
                      </a:endParaRPr>
                    </a:p>
                  </a:txBody>
                  <a:tcP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bg1"/>
                          </a:solidFill>
                          <a:effectLst/>
                          <a:latin typeface="Arial" panose="020B0604020202020204" pitchFamily="34" charset="0"/>
                          <a:ea typeface="+mn-ea"/>
                          <a:cs typeface="Arial" panose="020B0604020202020204" pitchFamily="34" charset="0"/>
                        </a:rPr>
                        <a:t>R21 399 932</a:t>
                      </a:r>
                    </a:p>
                  </a:txBody>
                  <a:tcPr>
                    <a:solidFill>
                      <a:srgbClr val="17375E"/>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ZA" sz="1200" b="1" kern="1200" dirty="0" smtClean="0">
                        <a:solidFill>
                          <a:schemeClr val="bg1"/>
                        </a:solidFill>
                        <a:effectLst/>
                        <a:latin typeface="Arial" panose="020B0604020202020204" pitchFamily="34" charset="0"/>
                        <a:ea typeface="+mn-ea"/>
                        <a:cs typeface="Arial" panose="020B0604020202020204" pitchFamily="34" charset="0"/>
                      </a:endParaRPr>
                    </a:p>
                  </a:txBody>
                  <a:tcPr>
                    <a:solidFill>
                      <a:srgbClr val="17375E"/>
                    </a:solidFill>
                  </a:tcPr>
                </a:tc>
              </a:tr>
            </a:tbl>
          </a:graphicData>
        </a:graphic>
      </p:graphicFrame>
      <p:sp>
        <p:nvSpPr>
          <p:cNvPr id="10" name="TextBox 9"/>
          <p:cNvSpPr txBox="1"/>
          <p:nvPr/>
        </p:nvSpPr>
        <p:spPr>
          <a:xfrm>
            <a:off x="3969531" y="2117467"/>
            <a:ext cx="1782727" cy="1292662"/>
          </a:xfrm>
          <a:prstGeom prst="rect">
            <a:avLst/>
          </a:prstGeom>
          <a:noFill/>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ZA" sz="1300" i="1" dirty="0" smtClean="0">
                <a:latin typeface="Arial" panose="020B0604020202020204" pitchFamily="34" charset="0"/>
                <a:cs typeface="Arial" panose="020B0604020202020204" pitchFamily="34" charset="0"/>
              </a:rPr>
              <a:t>Expenditure incurred in contravention of key legislation, prescribed processes not followed</a:t>
            </a:r>
          </a:p>
          <a:p>
            <a:pPr algn="ctr"/>
            <a:endParaRPr lang="en-ZA" sz="1300" i="1"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304800" y="152400"/>
            <a:ext cx="8077200" cy="487362"/>
          </a:xfrm>
          <a:ln>
            <a:solidFill>
              <a:schemeClr val="accent1"/>
            </a:solidFill>
          </a:ln>
        </p:spPr>
        <p:txBody>
          <a:bodyPr anchor="ctr">
            <a:normAutofit/>
          </a:bodyPr>
          <a:lstStyle/>
          <a:p>
            <a:pPr algn="l"/>
            <a:r>
              <a:rPr lang="en-US" sz="2000" b="1" dirty="0">
                <a:solidFill>
                  <a:srgbClr val="00A9A4"/>
                </a:solidFill>
                <a:latin typeface="Arial" pitchFamily="34" charset="0"/>
                <a:cs typeface="Arial" pitchFamily="34" charset="0"/>
              </a:rPr>
              <a:t>5</a:t>
            </a:r>
            <a:r>
              <a:rPr lang="en-US" sz="2000" b="1" dirty="0" smtClean="0">
                <a:solidFill>
                  <a:srgbClr val="00A9A4"/>
                </a:solidFill>
                <a:latin typeface="Arial" pitchFamily="34" charset="0"/>
                <a:cs typeface="Arial" pitchFamily="34" charset="0"/>
              </a:rPr>
              <a:t>. UIFW </a:t>
            </a:r>
            <a:r>
              <a:rPr lang="en-US" sz="2000" b="1" dirty="0">
                <a:solidFill>
                  <a:srgbClr val="00A9A4"/>
                </a:solidFill>
                <a:latin typeface="Arial" pitchFamily="34" charset="0"/>
                <a:cs typeface="Arial" pitchFamily="34" charset="0"/>
              </a:rPr>
              <a:t>expenditure</a:t>
            </a:r>
          </a:p>
        </p:txBody>
      </p:sp>
      <p:sp>
        <p:nvSpPr>
          <p:cNvPr id="7" name="Freeform 6"/>
          <p:cNvSpPr/>
          <p:nvPr/>
        </p:nvSpPr>
        <p:spPr>
          <a:xfrm>
            <a:off x="2192775" y="765938"/>
            <a:ext cx="1693426" cy="795348"/>
          </a:xfrm>
          <a:custGeom>
            <a:avLst/>
            <a:gdLst>
              <a:gd name="connsiteX0" fmla="*/ 0 w 3387645"/>
              <a:gd name="connsiteY0" fmla="*/ 205624 h 1233722"/>
              <a:gd name="connsiteX1" fmla="*/ 205624 w 3387645"/>
              <a:gd name="connsiteY1" fmla="*/ 0 h 1233722"/>
              <a:gd name="connsiteX2" fmla="*/ 3182021 w 3387645"/>
              <a:gd name="connsiteY2" fmla="*/ 0 h 1233722"/>
              <a:gd name="connsiteX3" fmla="*/ 3387645 w 3387645"/>
              <a:gd name="connsiteY3" fmla="*/ 205624 h 1233722"/>
              <a:gd name="connsiteX4" fmla="*/ 3387645 w 3387645"/>
              <a:gd name="connsiteY4" fmla="*/ 1028098 h 1233722"/>
              <a:gd name="connsiteX5" fmla="*/ 3182021 w 3387645"/>
              <a:gd name="connsiteY5" fmla="*/ 1233722 h 1233722"/>
              <a:gd name="connsiteX6" fmla="*/ 205624 w 3387645"/>
              <a:gd name="connsiteY6" fmla="*/ 1233722 h 1233722"/>
              <a:gd name="connsiteX7" fmla="*/ 0 w 3387645"/>
              <a:gd name="connsiteY7" fmla="*/ 1028098 h 1233722"/>
              <a:gd name="connsiteX8" fmla="*/ 0 w 3387645"/>
              <a:gd name="connsiteY8" fmla="*/ 205624 h 123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7645" h="1233722">
                <a:moveTo>
                  <a:pt x="0" y="205624"/>
                </a:moveTo>
                <a:cubicBezTo>
                  <a:pt x="0" y="92061"/>
                  <a:pt x="92061" y="0"/>
                  <a:pt x="205624" y="0"/>
                </a:cubicBezTo>
                <a:lnTo>
                  <a:pt x="3182021" y="0"/>
                </a:lnTo>
                <a:cubicBezTo>
                  <a:pt x="3295584" y="0"/>
                  <a:pt x="3387645" y="92061"/>
                  <a:pt x="3387645" y="205624"/>
                </a:cubicBezTo>
                <a:lnTo>
                  <a:pt x="3387645" y="1028098"/>
                </a:lnTo>
                <a:cubicBezTo>
                  <a:pt x="3387645" y="1141661"/>
                  <a:pt x="3295584" y="1233722"/>
                  <a:pt x="3182021" y="1233722"/>
                </a:cubicBezTo>
                <a:lnTo>
                  <a:pt x="205624" y="1233722"/>
                </a:lnTo>
                <a:cubicBezTo>
                  <a:pt x="92061" y="1233722"/>
                  <a:pt x="0" y="1141661"/>
                  <a:pt x="0" y="1028098"/>
                </a:cubicBezTo>
                <a:lnTo>
                  <a:pt x="0" y="205624"/>
                </a:lnTo>
                <a:close/>
              </a:path>
            </a:pathLst>
          </a:custGeom>
          <a:solidFill>
            <a:srgbClr val="002060">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6905" tIns="166905" rIns="166905" bIns="166905" numCol="1" spcCol="1270" anchor="ctr" anchorCtr="0">
            <a:noAutofit/>
          </a:bodyPr>
          <a:lstStyle/>
          <a:p>
            <a:pPr lvl="0" algn="ctr" defTabSz="12446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Unauthorised expenditure</a:t>
            </a:r>
            <a:endParaRPr lang="en-ZA" sz="1600" b="1" kern="12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2192775" y="2117467"/>
            <a:ext cx="1690596" cy="1492716"/>
          </a:xfrm>
          <a:prstGeom prst="rect">
            <a:avLst/>
          </a:prstGeom>
          <a:noFill/>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ZA" sz="1300" i="1" dirty="0" smtClean="0">
                <a:latin typeface="Arial" panose="020B0604020202020204" pitchFamily="34" charset="0"/>
                <a:cs typeface="Arial" panose="020B0604020202020204" pitchFamily="34" charset="0"/>
              </a:rPr>
              <a:t>Expenditure not in accordance with the budget vote/ overspending of budget or programme </a:t>
            </a:r>
          </a:p>
          <a:p>
            <a:pPr algn="ctr"/>
            <a:endParaRPr lang="en-ZA" sz="1300" i="1" dirty="0">
              <a:latin typeface="Arial" panose="020B0604020202020204" pitchFamily="34" charset="0"/>
              <a:cs typeface="Arial" panose="020B0604020202020204" pitchFamily="34" charset="0"/>
            </a:endParaRPr>
          </a:p>
        </p:txBody>
      </p:sp>
      <p:sp>
        <p:nvSpPr>
          <p:cNvPr id="9" name="Freeform 8"/>
          <p:cNvSpPr/>
          <p:nvPr/>
        </p:nvSpPr>
        <p:spPr>
          <a:xfrm>
            <a:off x="4014128" y="765938"/>
            <a:ext cx="1700873" cy="795348"/>
          </a:xfrm>
          <a:custGeom>
            <a:avLst/>
            <a:gdLst>
              <a:gd name="connsiteX0" fmla="*/ 0 w 3387645"/>
              <a:gd name="connsiteY0" fmla="*/ 205624 h 1233722"/>
              <a:gd name="connsiteX1" fmla="*/ 205624 w 3387645"/>
              <a:gd name="connsiteY1" fmla="*/ 0 h 1233722"/>
              <a:gd name="connsiteX2" fmla="*/ 3182021 w 3387645"/>
              <a:gd name="connsiteY2" fmla="*/ 0 h 1233722"/>
              <a:gd name="connsiteX3" fmla="*/ 3387645 w 3387645"/>
              <a:gd name="connsiteY3" fmla="*/ 205624 h 1233722"/>
              <a:gd name="connsiteX4" fmla="*/ 3387645 w 3387645"/>
              <a:gd name="connsiteY4" fmla="*/ 1028098 h 1233722"/>
              <a:gd name="connsiteX5" fmla="*/ 3182021 w 3387645"/>
              <a:gd name="connsiteY5" fmla="*/ 1233722 h 1233722"/>
              <a:gd name="connsiteX6" fmla="*/ 205624 w 3387645"/>
              <a:gd name="connsiteY6" fmla="*/ 1233722 h 1233722"/>
              <a:gd name="connsiteX7" fmla="*/ 0 w 3387645"/>
              <a:gd name="connsiteY7" fmla="*/ 1028098 h 1233722"/>
              <a:gd name="connsiteX8" fmla="*/ 0 w 3387645"/>
              <a:gd name="connsiteY8" fmla="*/ 205624 h 123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7645" h="1233722">
                <a:moveTo>
                  <a:pt x="0" y="205624"/>
                </a:moveTo>
                <a:cubicBezTo>
                  <a:pt x="0" y="92061"/>
                  <a:pt x="92061" y="0"/>
                  <a:pt x="205624" y="0"/>
                </a:cubicBezTo>
                <a:lnTo>
                  <a:pt x="3182021" y="0"/>
                </a:lnTo>
                <a:cubicBezTo>
                  <a:pt x="3295584" y="0"/>
                  <a:pt x="3387645" y="92061"/>
                  <a:pt x="3387645" y="205624"/>
                </a:cubicBezTo>
                <a:lnTo>
                  <a:pt x="3387645" y="1028098"/>
                </a:lnTo>
                <a:cubicBezTo>
                  <a:pt x="3387645" y="1141661"/>
                  <a:pt x="3295584" y="1233722"/>
                  <a:pt x="3182021" y="1233722"/>
                </a:cubicBezTo>
                <a:lnTo>
                  <a:pt x="205624" y="1233722"/>
                </a:lnTo>
                <a:cubicBezTo>
                  <a:pt x="92061" y="1233722"/>
                  <a:pt x="0" y="1141661"/>
                  <a:pt x="0" y="1028098"/>
                </a:cubicBezTo>
                <a:lnTo>
                  <a:pt x="0" y="205624"/>
                </a:lnTo>
                <a:close/>
              </a:path>
            </a:pathLst>
          </a:custGeom>
          <a:solidFill>
            <a:srgbClr val="002060">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6905" tIns="166905" rIns="166905" bIns="166905" numCol="1" spcCol="1270" anchor="ctr" anchorCtr="0">
            <a:noAutofit/>
          </a:bodyPr>
          <a:lstStyle/>
          <a:p>
            <a:pPr algn="ctr" defTabSz="1244600">
              <a:lnSpc>
                <a:spcPct val="90000"/>
              </a:lnSpc>
              <a:spcBef>
                <a:spcPct val="0"/>
              </a:spcBef>
              <a:spcAft>
                <a:spcPct val="35000"/>
              </a:spcAft>
            </a:pPr>
            <a:r>
              <a:rPr lang="en-ZA" sz="1600" b="1" dirty="0">
                <a:solidFill>
                  <a:schemeClr val="bg1"/>
                </a:solidFill>
                <a:latin typeface="Arial" panose="020B0604020202020204" pitchFamily="34" charset="0"/>
                <a:cs typeface="Arial" panose="020B0604020202020204" pitchFamily="34" charset="0"/>
              </a:rPr>
              <a:t>Irregular expenditure</a:t>
            </a:r>
          </a:p>
        </p:txBody>
      </p:sp>
      <p:sp>
        <p:nvSpPr>
          <p:cNvPr id="11" name="Freeform 10"/>
          <p:cNvSpPr/>
          <p:nvPr/>
        </p:nvSpPr>
        <p:spPr>
          <a:xfrm>
            <a:off x="5841624" y="762000"/>
            <a:ext cx="1702176" cy="795348"/>
          </a:xfrm>
          <a:custGeom>
            <a:avLst/>
            <a:gdLst>
              <a:gd name="connsiteX0" fmla="*/ 0 w 3387645"/>
              <a:gd name="connsiteY0" fmla="*/ 205624 h 1233722"/>
              <a:gd name="connsiteX1" fmla="*/ 205624 w 3387645"/>
              <a:gd name="connsiteY1" fmla="*/ 0 h 1233722"/>
              <a:gd name="connsiteX2" fmla="*/ 3182021 w 3387645"/>
              <a:gd name="connsiteY2" fmla="*/ 0 h 1233722"/>
              <a:gd name="connsiteX3" fmla="*/ 3387645 w 3387645"/>
              <a:gd name="connsiteY3" fmla="*/ 205624 h 1233722"/>
              <a:gd name="connsiteX4" fmla="*/ 3387645 w 3387645"/>
              <a:gd name="connsiteY4" fmla="*/ 1028098 h 1233722"/>
              <a:gd name="connsiteX5" fmla="*/ 3182021 w 3387645"/>
              <a:gd name="connsiteY5" fmla="*/ 1233722 h 1233722"/>
              <a:gd name="connsiteX6" fmla="*/ 205624 w 3387645"/>
              <a:gd name="connsiteY6" fmla="*/ 1233722 h 1233722"/>
              <a:gd name="connsiteX7" fmla="*/ 0 w 3387645"/>
              <a:gd name="connsiteY7" fmla="*/ 1028098 h 1233722"/>
              <a:gd name="connsiteX8" fmla="*/ 0 w 3387645"/>
              <a:gd name="connsiteY8" fmla="*/ 205624 h 123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7645" h="1233722">
                <a:moveTo>
                  <a:pt x="0" y="205624"/>
                </a:moveTo>
                <a:cubicBezTo>
                  <a:pt x="0" y="92061"/>
                  <a:pt x="92061" y="0"/>
                  <a:pt x="205624" y="0"/>
                </a:cubicBezTo>
                <a:lnTo>
                  <a:pt x="3182021" y="0"/>
                </a:lnTo>
                <a:cubicBezTo>
                  <a:pt x="3295584" y="0"/>
                  <a:pt x="3387645" y="92061"/>
                  <a:pt x="3387645" y="205624"/>
                </a:cubicBezTo>
                <a:lnTo>
                  <a:pt x="3387645" y="1028098"/>
                </a:lnTo>
                <a:cubicBezTo>
                  <a:pt x="3387645" y="1141661"/>
                  <a:pt x="3295584" y="1233722"/>
                  <a:pt x="3182021" y="1233722"/>
                </a:cubicBezTo>
                <a:lnTo>
                  <a:pt x="205624" y="1233722"/>
                </a:lnTo>
                <a:cubicBezTo>
                  <a:pt x="92061" y="1233722"/>
                  <a:pt x="0" y="1141661"/>
                  <a:pt x="0" y="1028098"/>
                </a:cubicBezTo>
                <a:lnTo>
                  <a:pt x="0" y="205624"/>
                </a:lnTo>
                <a:close/>
              </a:path>
            </a:pathLst>
          </a:custGeom>
          <a:solidFill>
            <a:srgbClr val="002060">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6905" tIns="166905" rIns="166905" bIns="166905" numCol="1" spcCol="1270" anchor="ctr" anchorCtr="0">
            <a:noAutofit/>
          </a:bodyPr>
          <a:lstStyle/>
          <a:p>
            <a:pPr lvl="0" algn="ctr" defTabSz="1244600">
              <a:lnSpc>
                <a:spcPct val="90000"/>
              </a:lnSpc>
              <a:spcBef>
                <a:spcPct val="0"/>
              </a:spcBef>
              <a:spcAft>
                <a:spcPct val="35000"/>
              </a:spcAft>
            </a:pPr>
            <a:r>
              <a:rPr lang="en-ZA" sz="1600" b="1" dirty="0">
                <a:solidFill>
                  <a:schemeClr val="bg1"/>
                </a:solidFill>
                <a:latin typeface="Arial" panose="020B0604020202020204" pitchFamily="34" charset="0"/>
                <a:cs typeface="Arial" panose="020B0604020202020204" pitchFamily="34" charset="0"/>
              </a:rPr>
              <a:t>Fruitless and wasteful expenditure</a:t>
            </a:r>
          </a:p>
        </p:txBody>
      </p:sp>
      <p:sp>
        <p:nvSpPr>
          <p:cNvPr id="12" name="TextBox 11"/>
          <p:cNvSpPr txBox="1"/>
          <p:nvPr/>
        </p:nvSpPr>
        <p:spPr>
          <a:xfrm>
            <a:off x="5884426" y="2107049"/>
            <a:ext cx="1659374" cy="1492716"/>
          </a:xfrm>
          <a:prstGeom prst="rect">
            <a:avLst/>
          </a:prstGeom>
          <a:noFill/>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ZA" sz="1300" i="1" dirty="0" smtClean="0">
                <a:latin typeface="Arial" panose="020B0604020202020204" pitchFamily="34" charset="0"/>
                <a:cs typeface="Arial" panose="020B0604020202020204" pitchFamily="34" charset="0"/>
              </a:rPr>
              <a:t>Expenditure incurred in vain and could have been avoided if reasonable steps had been taken. No value for money!</a:t>
            </a:r>
            <a:endParaRPr lang="en-ZA" sz="1300" i="1" dirty="0">
              <a:latin typeface="Arial" panose="020B0604020202020204" pitchFamily="34" charset="0"/>
              <a:cs typeface="Arial" panose="020B0604020202020204" pitchFamily="34" charset="0"/>
            </a:endParaRPr>
          </a:p>
        </p:txBody>
      </p:sp>
      <p:sp>
        <p:nvSpPr>
          <p:cNvPr id="70" name="Rectangle 69"/>
          <p:cNvSpPr/>
          <p:nvPr/>
        </p:nvSpPr>
        <p:spPr>
          <a:xfrm>
            <a:off x="7620000" y="3730234"/>
            <a:ext cx="1447800" cy="1753189"/>
          </a:xfrm>
          <a:prstGeom prst="rect">
            <a:avLst/>
          </a:prstGeom>
          <a:ln>
            <a:solidFill>
              <a:schemeClr val="accent1"/>
            </a:solidFill>
          </a:ln>
        </p:spPr>
        <p:txBody>
          <a:bodyPr wrap="square" lIns="80155" tIns="40077" rIns="80155" bIns="40077" anchor="t">
            <a:spAutoFit/>
          </a:bodyPr>
          <a:lstStyle/>
          <a:p>
            <a:pPr marL="355600">
              <a:spcAft>
                <a:spcPts val="1052"/>
              </a:spcAft>
            </a:pPr>
            <a:r>
              <a:rPr lang="en-US" sz="1200" b="1" dirty="0" smtClean="0">
                <a:solidFill>
                  <a:schemeClr val="tx1">
                    <a:lumMod val="50000"/>
                    <a:lumOff val="50000"/>
                  </a:schemeClr>
                </a:solidFill>
                <a:latin typeface="Arial" panose="020B0604020202020204" pitchFamily="34" charset="0"/>
                <a:cs typeface="Arial" panose="020B0604020202020204" pitchFamily="34" charset="0"/>
              </a:rPr>
              <a:t>Legends:</a:t>
            </a:r>
          </a:p>
          <a:p>
            <a:pPr marL="355600">
              <a:spcAft>
                <a:spcPts val="1052"/>
              </a:spcAft>
            </a:pPr>
            <a:r>
              <a:rPr lang="en-US" sz="1000" b="1" dirty="0" smtClean="0">
                <a:solidFill>
                  <a:schemeClr val="tx1">
                    <a:lumMod val="50000"/>
                    <a:lumOff val="50000"/>
                  </a:schemeClr>
                </a:solidFill>
                <a:latin typeface="Arial" panose="020B0604020202020204" pitchFamily="34" charset="0"/>
                <a:cs typeface="Arial" panose="020B0604020202020204" pitchFamily="34" charset="0"/>
              </a:rPr>
              <a:t>Decrease in</a:t>
            </a:r>
            <a:br>
              <a:rPr lang="en-US" sz="1000" b="1" dirty="0" smtClean="0">
                <a:solidFill>
                  <a:schemeClr val="tx1">
                    <a:lumMod val="50000"/>
                    <a:lumOff val="50000"/>
                  </a:schemeClr>
                </a:solidFill>
                <a:latin typeface="Arial" panose="020B0604020202020204" pitchFamily="34" charset="0"/>
                <a:cs typeface="Arial" panose="020B0604020202020204" pitchFamily="34" charset="0"/>
              </a:rPr>
            </a:br>
            <a:r>
              <a:rPr lang="en-US" sz="1000" b="1" dirty="0" smtClean="0">
                <a:solidFill>
                  <a:schemeClr val="tx1">
                    <a:lumMod val="50000"/>
                    <a:lumOff val="50000"/>
                  </a:schemeClr>
                </a:solidFill>
                <a:latin typeface="Arial" panose="020B0604020202020204" pitchFamily="34" charset="0"/>
                <a:cs typeface="Arial" panose="020B0604020202020204" pitchFamily="34" charset="0"/>
              </a:rPr>
              <a:t>expenditure</a:t>
            </a:r>
          </a:p>
          <a:p>
            <a:pPr marL="355600">
              <a:spcAft>
                <a:spcPts val="1052"/>
              </a:spcAft>
            </a:pPr>
            <a:r>
              <a:rPr lang="en-US" sz="1000" b="1" dirty="0" smtClean="0">
                <a:solidFill>
                  <a:schemeClr val="tx1">
                    <a:lumMod val="50000"/>
                    <a:lumOff val="50000"/>
                  </a:schemeClr>
                </a:solidFill>
                <a:latin typeface="Arial" panose="020B0604020202020204" pitchFamily="34" charset="0"/>
                <a:cs typeface="Arial" panose="020B0604020202020204" pitchFamily="34" charset="0"/>
              </a:rPr>
              <a:t>No change</a:t>
            </a:r>
          </a:p>
          <a:p>
            <a:pPr marL="355600">
              <a:spcAft>
                <a:spcPts val="1052"/>
              </a:spcAft>
            </a:pPr>
            <a:r>
              <a:rPr lang="en-US" sz="1000" b="1" dirty="0" smtClean="0">
                <a:solidFill>
                  <a:schemeClr val="tx1">
                    <a:lumMod val="50000"/>
                    <a:lumOff val="50000"/>
                  </a:schemeClr>
                </a:solidFill>
                <a:latin typeface="Arial" panose="020B0604020202020204" pitchFamily="34" charset="0"/>
                <a:cs typeface="Arial" panose="020B0604020202020204" pitchFamily="34" charset="0"/>
              </a:rPr>
              <a:t>Increase in</a:t>
            </a:r>
            <a:r>
              <a:rPr lang="en-US" sz="1000" b="1" dirty="0">
                <a:solidFill>
                  <a:schemeClr val="tx1">
                    <a:lumMod val="50000"/>
                    <a:lumOff val="50000"/>
                  </a:schemeClr>
                </a:solidFill>
                <a:latin typeface="Arial" panose="020B0604020202020204" pitchFamily="34" charset="0"/>
                <a:cs typeface="Arial" panose="020B0604020202020204" pitchFamily="34" charset="0"/>
              </a:rPr>
              <a:t/>
            </a:r>
            <a:br>
              <a:rPr lang="en-US" sz="1000" b="1" dirty="0">
                <a:solidFill>
                  <a:schemeClr val="tx1">
                    <a:lumMod val="50000"/>
                    <a:lumOff val="50000"/>
                  </a:schemeClr>
                </a:solidFill>
                <a:latin typeface="Arial" panose="020B0604020202020204" pitchFamily="34" charset="0"/>
                <a:cs typeface="Arial" panose="020B0604020202020204" pitchFamily="34" charset="0"/>
              </a:rPr>
            </a:br>
            <a:r>
              <a:rPr lang="en-US" sz="1000" b="1" dirty="0">
                <a:solidFill>
                  <a:schemeClr val="tx1">
                    <a:lumMod val="50000"/>
                    <a:lumOff val="50000"/>
                  </a:schemeClr>
                </a:solidFill>
                <a:latin typeface="Arial" panose="020B0604020202020204" pitchFamily="34" charset="0"/>
                <a:cs typeface="Arial" panose="020B0604020202020204" pitchFamily="34" charset="0"/>
              </a:rPr>
              <a:t>expenditure</a:t>
            </a:r>
          </a:p>
          <a:p>
            <a:pPr marL="355600">
              <a:spcAft>
                <a:spcPts val="1052"/>
              </a:spcAft>
            </a:pPr>
            <a:endParaRPr lang="en-US" sz="1000" b="1" dirty="0" smtClean="0">
              <a:solidFill>
                <a:schemeClr val="tx1">
                  <a:lumMod val="50000"/>
                  <a:lumOff val="50000"/>
                </a:schemeClr>
              </a:solidFill>
              <a:latin typeface="Arial" panose="020B0604020202020204" pitchFamily="34" charset="0"/>
              <a:cs typeface="Arial" panose="020B0604020202020204" pitchFamily="34" charset="0"/>
            </a:endParaRPr>
          </a:p>
        </p:txBody>
      </p:sp>
      <p:sp>
        <p:nvSpPr>
          <p:cNvPr id="44" name="Right Arrow 43"/>
          <p:cNvSpPr/>
          <p:nvPr/>
        </p:nvSpPr>
        <p:spPr>
          <a:xfrm rot="5400000">
            <a:off x="2792744" y="1688612"/>
            <a:ext cx="469420" cy="353943"/>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dirty="0"/>
          </a:p>
        </p:txBody>
      </p:sp>
      <p:sp>
        <p:nvSpPr>
          <p:cNvPr id="45" name="Right Arrow 44"/>
          <p:cNvSpPr/>
          <p:nvPr/>
        </p:nvSpPr>
        <p:spPr>
          <a:xfrm rot="5400000">
            <a:off x="6446318" y="1673947"/>
            <a:ext cx="469420" cy="353943"/>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dirty="0"/>
          </a:p>
        </p:txBody>
      </p:sp>
      <p:sp>
        <p:nvSpPr>
          <p:cNvPr id="46" name="Right Arrow 45"/>
          <p:cNvSpPr/>
          <p:nvPr/>
        </p:nvSpPr>
        <p:spPr>
          <a:xfrm rot="5400000">
            <a:off x="4590462" y="1656948"/>
            <a:ext cx="469420" cy="353943"/>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dirty="0"/>
          </a:p>
        </p:txBody>
      </p:sp>
      <p:sp>
        <p:nvSpPr>
          <p:cNvPr id="3" name="Pentagon 2"/>
          <p:cNvSpPr/>
          <p:nvPr/>
        </p:nvSpPr>
        <p:spPr>
          <a:xfrm>
            <a:off x="381000" y="2514600"/>
            <a:ext cx="1676400" cy="685800"/>
          </a:xfrm>
          <a:prstGeom prst="homePlate">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latin typeface="Arial" panose="020B0604020202020204" pitchFamily="34" charset="0"/>
                <a:cs typeface="Arial" panose="020B0604020202020204" pitchFamily="34" charset="0"/>
              </a:rPr>
              <a:t>Definitions</a:t>
            </a:r>
            <a:endParaRPr lang="en-ZA" sz="1400" b="1" dirty="0">
              <a:latin typeface="Arial" panose="020B0604020202020204" pitchFamily="34" charset="0"/>
              <a:cs typeface="Arial" panose="020B0604020202020204" pitchFamily="34" charset="0"/>
            </a:endParaRPr>
          </a:p>
        </p:txBody>
      </p:sp>
      <p:sp>
        <p:nvSpPr>
          <p:cNvPr id="98" name="Slide Number Placeholder 21"/>
          <p:cNvSpPr>
            <a:spLocks noGrp="1"/>
          </p:cNvSpPr>
          <p:nvPr>
            <p:ph type="sldNum" sz="quarter" idx="12"/>
          </p:nvPr>
        </p:nvSpPr>
        <p:spPr>
          <a:xfrm>
            <a:off x="7389495" y="6355017"/>
            <a:ext cx="1541169" cy="365049"/>
          </a:xfrm>
        </p:spPr>
        <p:txBody>
          <a:bodyPr/>
          <a:lstStyle/>
          <a:p>
            <a:pPr algn="ctr"/>
            <a:fld id="{77BE3914-9785-AB4C-9ACD-E1117CFE9C60}" type="slidenum">
              <a:rPr lang="en-US" sz="1800" smtClean="0">
                <a:solidFill>
                  <a:schemeClr val="bg1"/>
                </a:solidFill>
              </a:rPr>
              <a:pPr algn="ctr"/>
              <a:t>11</a:t>
            </a:fld>
            <a:endParaRPr lang="en-US" sz="1800" dirty="0">
              <a:solidFill>
                <a:schemeClr val="bg1"/>
              </a:solidFill>
            </a:endParaRPr>
          </a:p>
        </p:txBody>
      </p:sp>
      <p:sp>
        <p:nvSpPr>
          <p:cNvPr id="42" name="Up Arrow 41"/>
          <p:cNvSpPr/>
          <p:nvPr/>
        </p:nvSpPr>
        <p:spPr bwMode="auto">
          <a:xfrm>
            <a:off x="7794382" y="5094595"/>
            <a:ext cx="142875" cy="201930"/>
          </a:xfrm>
          <a:prstGeom prst="upArrow">
            <a:avLst/>
          </a:prstGeom>
          <a:solidFill>
            <a:srgbClr val="FF0000"/>
          </a:solidFill>
          <a:ln w="9525" cap="flat" cmpd="sng" algn="ctr">
            <a:noFill/>
            <a:prstDash val="solid"/>
            <a:round/>
            <a:headEnd type="none" w="med" len="med"/>
            <a:tailEnd type="none" w="med" len="med"/>
          </a:ln>
          <a:effectLst/>
        </p:spPr>
        <p:txBody>
          <a:bodyPr wrap="square" lIns="18288" tIns="0" rIns="0" bIns="0" rtlCol="0" anchor="ctr" upright="1"/>
          <a:lstStyle/>
          <a:p>
            <a:endParaRPr lang="en-ZA"/>
          </a:p>
        </p:txBody>
      </p:sp>
      <p:sp>
        <p:nvSpPr>
          <p:cNvPr id="48" name="Up Arrow 47"/>
          <p:cNvSpPr/>
          <p:nvPr/>
        </p:nvSpPr>
        <p:spPr bwMode="auto">
          <a:xfrm>
            <a:off x="7303356" y="3810000"/>
            <a:ext cx="142875" cy="201930"/>
          </a:xfrm>
          <a:prstGeom prst="upArrow">
            <a:avLst/>
          </a:prstGeom>
          <a:solidFill>
            <a:srgbClr val="FF0000"/>
          </a:solidFill>
          <a:ln w="9525" cap="flat" cmpd="sng" algn="ctr">
            <a:noFill/>
            <a:prstDash val="solid"/>
            <a:round/>
            <a:headEnd type="none" w="med" len="med"/>
            <a:tailEnd type="none" w="med" len="med"/>
          </a:ln>
          <a:effectLst/>
        </p:spPr>
        <p:txBody>
          <a:bodyPr wrap="square" lIns="18288" tIns="0" rIns="0" bIns="0" rtlCol="0" anchor="ctr" upright="1"/>
          <a:lstStyle/>
          <a:p>
            <a:endParaRPr lang="en-ZA"/>
          </a:p>
        </p:txBody>
      </p:sp>
      <p:sp>
        <p:nvSpPr>
          <p:cNvPr id="49" name="Up Arrow 48"/>
          <p:cNvSpPr/>
          <p:nvPr/>
        </p:nvSpPr>
        <p:spPr bwMode="auto">
          <a:xfrm>
            <a:off x="7297648" y="4417925"/>
            <a:ext cx="142875" cy="201930"/>
          </a:xfrm>
          <a:prstGeom prst="upArrow">
            <a:avLst/>
          </a:prstGeom>
          <a:solidFill>
            <a:srgbClr val="FF0000"/>
          </a:solidFill>
          <a:ln w="9525" cap="flat" cmpd="sng" algn="ctr">
            <a:noFill/>
            <a:prstDash val="solid"/>
            <a:round/>
            <a:headEnd type="none" w="med" len="med"/>
            <a:tailEnd type="none" w="med" len="med"/>
          </a:ln>
          <a:effectLst/>
        </p:spPr>
        <p:txBody>
          <a:bodyPr wrap="square" lIns="18288" tIns="0" rIns="0" bIns="0" rtlCol="0" anchor="ctr" upright="1"/>
          <a:lstStyle/>
          <a:p>
            <a:endParaRPr lang="en-ZA"/>
          </a:p>
        </p:txBody>
      </p:sp>
      <p:sp>
        <p:nvSpPr>
          <p:cNvPr id="50" name="Up Arrow 49"/>
          <p:cNvSpPr/>
          <p:nvPr/>
        </p:nvSpPr>
        <p:spPr bwMode="auto">
          <a:xfrm>
            <a:off x="7303039" y="4724400"/>
            <a:ext cx="142875" cy="201930"/>
          </a:xfrm>
          <a:prstGeom prst="upArrow">
            <a:avLst/>
          </a:prstGeom>
          <a:solidFill>
            <a:srgbClr val="FF0000"/>
          </a:solidFill>
          <a:ln w="9525" cap="flat" cmpd="sng" algn="ctr">
            <a:noFill/>
            <a:prstDash val="solid"/>
            <a:round/>
            <a:headEnd type="none" w="med" len="med"/>
            <a:tailEnd type="none" w="med" len="med"/>
          </a:ln>
          <a:effectLst/>
        </p:spPr>
        <p:txBody>
          <a:bodyPr wrap="square" lIns="18288" tIns="0" rIns="0" bIns="0" rtlCol="0" anchor="ctr" upright="1"/>
          <a:lstStyle/>
          <a:p>
            <a:endParaRPr lang="en-ZA"/>
          </a:p>
        </p:txBody>
      </p:sp>
      <p:sp>
        <p:nvSpPr>
          <p:cNvPr id="51" name="Up Arrow 50"/>
          <p:cNvSpPr/>
          <p:nvPr/>
        </p:nvSpPr>
        <p:spPr bwMode="auto">
          <a:xfrm>
            <a:off x="7303039" y="5025571"/>
            <a:ext cx="142875" cy="201930"/>
          </a:xfrm>
          <a:prstGeom prst="upArrow">
            <a:avLst/>
          </a:prstGeom>
          <a:solidFill>
            <a:srgbClr val="FF0000"/>
          </a:solidFill>
          <a:ln w="9525" cap="flat" cmpd="sng" algn="ctr">
            <a:noFill/>
            <a:prstDash val="solid"/>
            <a:round/>
            <a:headEnd type="none" w="med" len="med"/>
            <a:tailEnd type="none" w="med" len="med"/>
          </a:ln>
          <a:effectLst/>
        </p:spPr>
        <p:txBody>
          <a:bodyPr wrap="square" lIns="18288" tIns="0" rIns="0" bIns="0" rtlCol="0" anchor="ctr" upright="1"/>
          <a:lstStyle/>
          <a:p>
            <a:endParaRPr lang="en-ZA"/>
          </a:p>
        </p:txBody>
      </p:sp>
      <p:sp>
        <p:nvSpPr>
          <p:cNvPr id="53" name="Down Arrow 52"/>
          <p:cNvSpPr/>
          <p:nvPr/>
        </p:nvSpPr>
        <p:spPr bwMode="auto">
          <a:xfrm>
            <a:off x="7303039" y="4129439"/>
            <a:ext cx="143510" cy="179705"/>
          </a:xfrm>
          <a:prstGeom prst="downArrow">
            <a:avLst/>
          </a:prstGeom>
          <a:solidFill>
            <a:srgbClr val="00DE64"/>
          </a:solidFill>
          <a:ln w="9525" cap="flat" cmpd="sng" algn="ctr">
            <a:noFill/>
            <a:prstDash val="solid"/>
            <a:round/>
            <a:headEnd type="none" w="med" len="med"/>
            <a:tailEnd type="none" w="med" len="med"/>
          </a:ln>
          <a:effectLst/>
        </p:spPr>
        <p:txBody>
          <a:bodyPr wrap="square" lIns="18288" tIns="0" rIns="0" bIns="0" rtlCol="0" anchor="ctr" upright="1"/>
          <a:lstStyle/>
          <a:p>
            <a:endParaRPr lang="en-ZA"/>
          </a:p>
        </p:txBody>
      </p:sp>
      <p:sp>
        <p:nvSpPr>
          <p:cNvPr id="54" name="Down Arrow 53"/>
          <p:cNvSpPr/>
          <p:nvPr/>
        </p:nvSpPr>
        <p:spPr bwMode="auto">
          <a:xfrm>
            <a:off x="7794382" y="4209576"/>
            <a:ext cx="143510" cy="179705"/>
          </a:xfrm>
          <a:prstGeom prst="downArrow">
            <a:avLst/>
          </a:prstGeom>
          <a:solidFill>
            <a:srgbClr val="00DE64"/>
          </a:solidFill>
          <a:ln w="9525" cap="flat" cmpd="sng" algn="ctr">
            <a:noFill/>
            <a:prstDash val="solid"/>
            <a:round/>
            <a:headEnd type="none" w="med" len="med"/>
            <a:tailEnd type="none" w="med" len="med"/>
          </a:ln>
          <a:effectLst/>
        </p:spPr>
        <p:txBody>
          <a:bodyPr wrap="square" lIns="18288" tIns="0" rIns="0" bIns="0" rtlCol="0" anchor="ctr" upright="1"/>
          <a:lstStyle/>
          <a:p>
            <a:endParaRPr lang="en-ZA"/>
          </a:p>
        </p:txBody>
      </p:sp>
      <p:sp>
        <p:nvSpPr>
          <p:cNvPr id="55" name="Down Arrow 54"/>
          <p:cNvSpPr/>
          <p:nvPr/>
        </p:nvSpPr>
        <p:spPr bwMode="auto">
          <a:xfrm>
            <a:off x="7302168" y="5379228"/>
            <a:ext cx="143510" cy="179705"/>
          </a:xfrm>
          <a:prstGeom prst="downArrow">
            <a:avLst/>
          </a:prstGeom>
          <a:solidFill>
            <a:srgbClr val="00DE64"/>
          </a:solidFill>
          <a:ln w="9525" cap="flat" cmpd="sng" algn="ctr">
            <a:noFill/>
            <a:prstDash val="solid"/>
            <a:round/>
            <a:headEnd type="none" w="med" len="med"/>
            <a:tailEnd type="none" w="med" len="med"/>
          </a:ln>
          <a:effectLst/>
        </p:spPr>
        <p:txBody>
          <a:bodyPr wrap="square" lIns="18288" tIns="0" rIns="0" bIns="0" rtlCol="0" anchor="ctr" upright="1"/>
          <a:lstStyle/>
          <a:p>
            <a:endParaRPr lang="en-ZA"/>
          </a:p>
        </p:txBody>
      </p:sp>
      <p:sp>
        <p:nvSpPr>
          <p:cNvPr id="57" name="Down Arrow 56"/>
          <p:cNvSpPr/>
          <p:nvPr/>
        </p:nvSpPr>
        <p:spPr bwMode="auto">
          <a:xfrm>
            <a:off x="5489056" y="4090368"/>
            <a:ext cx="143510" cy="179705"/>
          </a:xfrm>
          <a:prstGeom prst="downArrow">
            <a:avLst/>
          </a:prstGeom>
          <a:solidFill>
            <a:srgbClr val="00DE64"/>
          </a:solidFill>
          <a:ln w="9525" cap="flat" cmpd="sng" algn="ctr">
            <a:noFill/>
            <a:prstDash val="solid"/>
            <a:round/>
            <a:headEnd type="none" w="med" len="med"/>
            <a:tailEnd type="none" w="med" len="med"/>
          </a:ln>
          <a:effectLst/>
        </p:spPr>
        <p:txBody>
          <a:bodyPr wrap="square" lIns="18288" tIns="0" rIns="0" bIns="0" rtlCol="0" anchor="ctr" upright="1"/>
          <a:lstStyle/>
          <a:p>
            <a:endParaRPr lang="en-ZA"/>
          </a:p>
        </p:txBody>
      </p:sp>
      <p:sp>
        <p:nvSpPr>
          <p:cNvPr id="60" name="Down Arrow 59"/>
          <p:cNvSpPr/>
          <p:nvPr/>
        </p:nvSpPr>
        <p:spPr bwMode="auto">
          <a:xfrm>
            <a:off x="5489056" y="4748335"/>
            <a:ext cx="143510" cy="179705"/>
          </a:xfrm>
          <a:prstGeom prst="downArrow">
            <a:avLst/>
          </a:prstGeom>
          <a:solidFill>
            <a:srgbClr val="00DE64"/>
          </a:solidFill>
          <a:ln w="9525" cap="flat" cmpd="sng" algn="ctr">
            <a:noFill/>
            <a:prstDash val="solid"/>
            <a:round/>
            <a:headEnd type="none" w="med" len="med"/>
            <a:tailEnd type="none" w="med" len="med"/>
          </a:ln>
          <a:effectLst/>
        </p:spPr>
        <p:txBody>
          <a:bodyPr wrap="square" lIns="18288" tIns="0" rIns="0" bIns="0" rtlCol="0" anchor="ctr" upright="1"/>
          <a:lstStyle/>
          <a:p>
            <a:endParaRPr lang="en-ZA"/>
          </a:p>
        </p:txBody>
      </p:sp>
      <p:sp>
        <p:nvSpPr>
          <p:cNvPr id="64" name="Down Arrow 63"/>
          <p:cNvSpPr/>
          <p:nvPr/>
        </p:nvSpPr>
        <p:spPr bwMode="auto">
          <a:xfrm>
            <a:off x="5489056" y="5066020"/>
            <a:ext cx="143510" cy="179705"/>
          </a:xfrm>
          <a:prstGeom prst="downArrow">
            <a:avLst/>
          </a:prstGeom>
          <a:solidFill>
            <a:srgbClr val="00DE64"/>
          </a:solidFill>
          <a:ln w="9525" cap="flat" cmpd="sng" algn="ctr">
            <a:noFill/>
            <a:prstDash val="solid"/>
            <a:round/>
            <a:headEnd type="none" w="med" len="med"/>
            <a:tailEnd type="none" w="med" len="med"/>
          </a:ln>
          <a:effectLst/>
        </p:spPr>
        <p:txBody>
          <a:bodyPr wrap="square" lIns="18288" tIns="0" rIns="0" bIns="0" rtlCol="0" anchor="ctr" upright="1"/>
          <a:lstStyle/>
          <a:p>
            <a:endParaRPr lang="en-ZA"/>
          </a:p>
        </p:txBody>
      </p:sp>
      <p:sp>
        <p:nvSpPr>
          <p:cNvPr id="67" name="Up Arrow 66"/>
          <p:cNvSpPr/>
          <p:nvPr/>
        </p:nvSpPr>
        <p:spPr bwMode="auto">
          <a:xfrm>
            <a:off x="5491162" y="4419600"/>
            <a:ext cx="142875" cy="201930"/>
          </a:xfrm>
          <a:prstGeom prst="upArrow">
            <a:avLst/>
          </a:prstGeom>
          <a:solidFill>
            <a:srgbClr val="FF0000"/>
          </a:solidFill>
          <a:ln w="9525" cap="flat" cmpd="sng" algn="ctr">
            <a:noFill/>
            <a:prstDash val="solid"/>
            <a:round/>
            <a:headEnd type="none" w="med" len="med"/>
            <a:tailEnd type="none" w="med" len="med"/>
          </a:ln>
          <a:effectLst/>
        </p:spPr>
        <p:txBody>
          <a:bodyPr wrap="square" lIns="18288" tIns="0" rIns="0" bIns="0" rtlCol="0" anchor="ctr" upright="1"/>
          <a:lstStyle/>
          <a:p>
            <a:endParaRPr lang="en-ZA"/>
          </a:p>
        </p:txBody>
      </p:sp>
      <p:sp>
        <p:nvSpPr>
          <p:cNvPr id="68" name="Up Arrow 67"/>
          <p:cNvSpPr/>
          <p:nvPr/>
        </p:nvSpPr>
        <p:spPr bwMode="auto">
          <a:xfrm>
            <a:off x="5489056" y="5357003"/>
            <a:ext cx="142875" cy="201930"/>
          </a:xfrm>
          <a:prstGeom prst="upArrow">
            <a:avLst/>
          </a:prstGeom>
          <a:solidFill>
            <a:srgbClr val="FF0000"/>
          </a:solidFill>
          <a:ln w="9525" cap="flat" cmpd="sng" algn="ctr">
            <a:noFill/>
            <a:prstDash val="solid"/>
            <a:round/>
            <a:headEnd type="none" w="med" len="med"/>
            <a:tailEnd type="none" w="med" len="med"/>
          </a:ln>
          <a:effectLst/>
        </p:spPr>
        <p:txBody>
          <a:bodyPr wrap="square" lIns="18288" tIns="0" rIns="0" bIns="0" rtlCol="0" anchor="ctr" upright="1"/>
          <a:lstStyle/>
          <a:p>
            <a:endParaRPr lang="en-ZA"/>
          </a:p>
        </p:txBody>
      </p:sp>
      <p:sp>
        <p:nvSpPr>
          <p:cNvPr id="69" name="Down Arrow 68"/>
          <p:cNvSpPr/>
          <p:nvPr/>
        </p:nvSpPr>
        <p:spPr bwMode="auto">
          <a:xfrm>
            <a:off x="3514090" y="4419600"/>
            <a:ext cx="143510" cy="179705"/>
          </a:xfrm>
          <a:prstGeom prst="downArrow">
            <a:avLst/>
          </a:prstGeom>
          <a:solidFill>
            <a:srgbClr val="00DE64"/>
          </a:solidFill>
          <a:ln w="9525" cap="flat" cmpd="sng" algn="ctr">
            <a:noFill/>
            <a:prstDash val="solid"/>
            <a:round/>
            <a:headEnd type="none" w="med" len="med"/>
            <a:tailEnd type="none" w="med" len="med"/>
          </a:ln>
          <a:effectLst/>
        </p:spPr>
        <p:txBody>
          <a:bodyPr wrap="square" lIns="18288" tIns="0" rIns="0" bIns="0" rtlCol="0" anchor="ctr" upright="1"/>
          <a:lstStyle/>
          <a:p>
            <a:endParaRPr lang="en-ZA"/>
          </a:p>
        </p:txBody>
      </p:sp>
      <p:sp>
        <p:nvSpPr>
          <p:cNvPr id="4" name="Right Arrow 3"/>
          <p:cNvSpPr/>
          <p:nvPr/>
        </p:nvSpPr>
        <p:spPr>
          <a:xfrm>
            <a:off x="3475990" y="5066020"/>
            <a:ext cx="219710" cy="129540"/>
          </a:xfrm>
          <a:prstGeom prst="rightArrow">
            <a:avLst/>
          </a:prstGeom>
          <a:solidFill>
            <a:srgbClr val="FEB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4" name="Right Arrow 73"/>
          <p:cNvSpPr/>
          <p:nvPr/>
        </p:nvSpPr>
        <p:spPr>
          <a:xfrm>
            <a:off x="7718182" y="4708647"/>
            <a:ext cx="219710" cy="129540"/>
          </a:xfrm>
          <a:prstGeom prst="rightArrow">
            <a:avLst/>
          </a:prstGeom>
          <a:solidFill>
            <a:srgbClr val="FEB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5" name="Right Arrow 74"/>
          <p:cNvSpPr/>
          <p:nvPr/>
        </p:nvSpPr>
        <p:spPr>
          <a:xfrm>
            <a:off x="3457398" y="4724400"/>
            <a:ext cx="219710" cy="129540"/>
          </a:xfrm>
          <a:prstGeom prst="rightArrow">
            <a:avLst/>
          </a:prstGeom>
          <a:solidFill>
            <a:srgbClr val="FEB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6" name="Right Arrow 75"/>
          <p:cNvSpPr/>
          <p:nvPr/>
        </p:nvSpPr>
        <p:spPr>
          <a:xfrm>
            <a:off x="3464486" y="4129439"/>
            <a:ext cx="219710" cy="129540"/>
          </a:xfrm>
          <a:prstGeom prst="rightArrow">
            <a:avLst/>
          </a:prstGeom>
          <a:solidFill>
            <a:srgbClr val="FEB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7" name="Right Arrow 76"/>
          <p:cNvSpPr/>
          <p:nvPr/>
        </p:nvSpPr>
        <p:spPr>
          <a:xfrm>
            <a:off x="3457398" y="3871277"/>
            <a:ext cx="219710" cy="129540"/>
          </a:xfrm>
          <a:prstGeom prst="rightArrow">
            <a:avLst/>
          </a:prstGeom>
          <a:solidFill>
            <a:srgbClr val="FEB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8" name="Right Arrow 77"/>
          <p:cNvSpPr/>
          <p:nvPr/>
        </p:nvSpPr>
        <p:spPr>
          <a:xfrm>
            <a:off x="3492840" y="5393198"/>
            <a:ext cx="219710" cy="129540"/>
          </a:xfrm>
          <a:prstGeom prst="rightArrow">
            <a:avLst/>
          </a:prstGeom>
          <a:solidFill>
            <a:srgbClr val="FEB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9" name="Slide Number Placeholder 21"/>
          <p:cNvSpPr txBox="1">
            <a:spLocks/>
          </p:cNvSpPr>
          <p:nvPr/>
        </p:nvSpPr>
        <p:spPr>
          <a:xfrm>
            <a:off x="7446549" y="6416751"/>
            <a:ext cx="1541169" cy="36504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7BE3914-9785-AB4C-9ACD-E1117CFE9C60}" type="slidenum">
              <a:rPr lang="en-US" sz="1800" smtClean="0">
                <a:solidFill>
                  <a:srgbClr val="00B050"/>
                </a:solidFill>
              </a:rPr>
              <a:pPr algn="ctr"/>
              <a:t>11</a:t>
            </a:fld>
            <a:endParaRPr lang="en-US" sz="1800" dirty="0">
              <a:solidFill>
                <a:srgbClr val="00B050"/>
              </a:solidFill>
            </a:endParaRPr>
          </a:p>
        </p:txBody>
      </p:sp>
      <p:sp>
        <p:nvSpPr>
          <p:cNvPr id="38" name="Up Arrow 37"/>
          <p:cNvSpPr/>
          <p:nvPr/>
        </p:nvSpPr>
        <p:spPr bwMode="auto">
          <a:xfrm>
            <a:off x="5489055" y="3798887"/>
            <a:ext cx="142875" cy="201930"/>
          </a:xfrm>
          <a:prstGeom prst="upArrow">
            <a:avLst/>
          </a:prstGeom>
          <a:solidFill>
            <a:srgbClr val="FF0000"/>
          </a:solidFill>
          <a:ln w="9525" cap="flat" cmpd="sng" algn="ctr">
            <a:noFill/>
            <a:prstDash val="solid"/>
            <a:round/>
            <a:headEnd type="none" w="med" len="med"/>
            <a:tailEnd type="none" w="med" len="med"/>
          </a:ln>
          <a:effectLst/>
        </p:spPr>
        <p:txBody>
          <a:bodyPr wrap="square" lIns="18288" tIns="0" rIns="0" bIns="0" rtlCol="0" anchor="ctr" upright="1"/>
          <a:lstStyle/>
          <a:p>
            <a:endParaRPr lang="en-ZA"/>
          </a:p>
        </p:txBody>
      </p:sp>
    </p:spTree>
    <p:extLst>
      <p:ext uri="{BB962C8B-B14F-4D97-AF65-F5344CB8AC3E}">
        <p14:creationId xmlns:p14="http://schemas.microsoft.com/office/powerpoint/2010/main" xmlns="" val="1256595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txBox="1">
            <a:spLocks/>
          </p:cNvSpPr>
          <p:nvPr/>
        </p:nvSpPr>
        <p:spPr>
          <a:xfrm>
            <a:off x="9505" y="26563"/>
            <a:ext cx="7145932" cy="500921"/>
          </a:xfrm>
          <a:prstGeom prst="rect">
            <a:avLst/>
          </a:prstGeom>
        </p:spPr>
        <p:txBody>
          <a:bodyPr vert="horz" lIns="139974" tIns="104980" rIns="0" bIns="0" rtlCol="0" anchor="t" anchorCtr="0">
            <a:noAutofit/>
          </a:bodyPr>
          <a:lstStyle>
            <a:defPPr>
              <a:defRPr lang="en-US"/>
            </a:defPPr>
            <a:lvl1pPr>
              <a:spcBef>
                <a:spcPct val="0"/>
              </a:spcBef>
              <a:spcAft>
                <a:spcPts val="1200"/>
              </a:spcAft>
              <a:defRPr sz="2700">
                <a:solidFill>
                  <a:srgbClr val="479B87"/>
                </a:solidFill>
                <a:latin typeface="Arial"/>
                <a:cs typeface="Arial"/>
              </a:defRPr>
            </a:lvl1pPr>
          </a:lstStyle>
          <a:p>
            <a:r>
              <a:rPr lang="en-US" sz="2000" b="1" dirty="0">
                <a:solidFill>
                  <a:srgbClr val="00A9A4"/>
                </a:solidFill>
              </a:rPr>
              <a:t>6</a:t>
            </a:r>
            <a:r>
              <a:rPr lang="en-US" sz="2000" b="1" dirty="0" smtClean="0">
                <a:solidFill>
                  <a:srgbClr val="00A9A4"/>
                </a:solidFill>
              </a:rPr>
              <a:t>. Top three root </a:t>
            </a:r>
            <a:r>
              <a:rPr lang="en-US" sz="2000" b="1" dirty="0">
                <a:solidFill>
                  <a:srgbClr val="00A9A4"/>
                </a:solidFill>
              </a:rPr>
              <a:t>causes </a:t>
            </a:r>
            <a:r>
              <a:rPr lang="en-US" sz="2000" b="1" dirty="0" smtClean="0">
                <a:solidFill>
                  <a:srgbClr val="00A9A4"/>
                </a:solidFill>
              </a:rPr>
              <a:t>and recommendations</a:t>
            </a:r>
            <a:endParaRPr lang="en-US" sz="2000" b="1" dirty="0">
              <a:solidFill>
                <a:srgbClr val="00A9A4"/>
              </a:solidFill>
            </a:endParaRPr>
          </a:p>
        </p:txBody>
      </p:sp>
      <p:sp>
        <p:nvSpPr>
          <p:cNvPr id="27" name="Rectangle 26"/>
          <p:cNvSpPr/>
          <p:nvPr/>
        </p:nvSpPr>
        <p:spPr>
          <a:xfrm>
            <a:off x="7633798" y="1863460"/>
            <a:ext cx="1351306" cy="725496"/>
          </a:xfrm>
          <a:prstGeom prst="rect">
            <a:avLst/>
          </a:prstGeom>
        </p:spPr>
        <p:txBody>
          <a:bodyPr wrap="square" lIns="80155" tIns="40078" rIns="80155" bIns="40078" anchor="t">
            <a:spAutoFit/>
          </a:bodyPr>
          <a:lstStyle/>
          <a:p>
            <a:pPr>
              <a:spcAft>
                <a:spcPts val="1052"/>
              </a:spcAft>
            </a:pPr>
            <a:r>
              <a:rPr lang="en-US" sz="1100" b="1" dirty="0">
                <a:solidFill>
                  <a:schemeClr val="bg1"/>
                </a:solidFill>
              </a:rPr>
              <a:t>2014-15</a:t>
            </a:r>
            <a:br>
              <a:rPr lang="en-US" sz="1100" b="1" dirty="0">
                <a:solidFill>
                  <a:schemeClr val="bg1"/>
                </a:solidFill>
              </a:rPr>
            </a:br>
            <a:endParaRPr lang="en-US" sz="1100" b="1" dirty="0">
              <a:solidFill>
                <a:schemeClr val="bg1"/>
              </a:solidFill>
            </a:endParaRPr>
          </a:p>
          <a:p>
            <a:pPr>
              <a:spcAft>
                <a:spcPts val="2454"/>
              </a:spcAft>
            </a:pPr>
            <a:r>
              <a:rPr lang="en-US" sz="1100" b="1" dirty="0">
                <a:solidFill>
                  <a:schemeClr val="bg1"/>
                </a:solidFill>
              </a:rPr>
              <a:t>2013-14</a:t>
            </a:r>
          </a:p>
        </p:txBody>
      </p:sp>
      <p:sp>
        <p:nvSpPr>
          <p:cNvPr id="28" name="Rectangle 27"/>
          <p:cNvSpPr/>
          <p:nvPr/>
        </p:nvSpPr>
        <p:spPr>
          <a:xfrm>
            <a:off x="7791339" y="3015594"/>
            <a:ext cx="1510202" cy="251183"/>
          </a:xfrm>
          <a:prstGeom prst="rect">
            <a:avLst/>
          </a:prstGeom>
        </p:spPr>
        <p:txBody>
          <a:bodyPr wrap="square" lIns="80155" tIns="40078" rIns="80155" bIns="40078" anchor="t">
            <a:spAutoFit/>
          </a:bodyPr>
          <a:lstStyle/>
          <a:p>
            <a:pPr>
              <a:spcAft>
                <a:spcPts val="1052"/>
              </a:spcAft>
            </a:pPr>
            <a:r>
              <a:rPr lang="en-US" sz="1100" b="1" dirty="0">
                <a:solidFill>
                  <a:schemeClr val="bg1"/>
                </a:solidFill>
              </a:rPr>
              <a:t>Improved</a:t>
            </a:r>
          </a:p>
        </p:txBody>
      </p:sp>
      <p:sp>
        <p:nvSpPr>
          <p:cNvPr id="34" name="Rectangle 33"/>
          <p:cNvSpPr/>
          <p:nvPr/>
        </p:nvSpPr>
        <p:spPr>
          <a:xfrm>
            <a:off x="7818751" y="4006822"/>
            <a:ext cx="1510202" cy="251183"/>
          </a:xfrm>
          <a:prstGeom prst="rect">
            <a:avLst/>
          </a:prstGeom>
        </p:spPr>
        <p:txBody>
          <a:bodyPr wrap="square" lIns="80155" tIns="40078" rIns="80155" bIns="40078" anchor="t">
            <a:spAutoFit/>
          </a:bodyPr>
          <a:lstStyle/>
          <a:p>
            <a:pPr>
              <a:spcAft>
                <a:spcPts val="1052"/>
              </a:spcAft>
            </a:pPr>
            <a:r>
              <a:rPr lang="en-US" sz="1100" b="1" dirty="0">
                <a:solidFill>
                  <a:schemeClr val="bg1"/>
                </a:solidFill>
              </a:rPr>
              <a:t>Regressed</a:t>
            </a:r>
          </a:p>
        </p:txBody>
      </p:sp>
      <p:sp>
        <p:nvSpPr>
          <p:cNvPr id="35" name="Rectangle 34"/>
          <p:cNvSpPr/>
          <p:nvPr/>
        </p:nvSpPr>
        <p:spPr>
          <a:xfrm>
            <a:off x="7791339" y="3424864"/>
            <a:ext cx="957973" cy="588770"/>
          </a:xfrm>
          <a:prstGeom prst="rect">
            <a:avLst/>
          </a:prstGeom>
        </p:spPr>
        <p:txBody>
          <a:bodyPr wrap="square" lIns="80155" tIns="40078" rIns="80155" bIns="40078" anchor="t">
            <a:spAutoFit/>
          </a:bodyPr>
          <a:lstStyle/>
          <a:p>
            <a:pPr>
              <a:spcAft>
                <a:spcPts val="1052"/>
              </a:spcAft>
            </a:pPr>
            <a:r>
              <a:rPr lang="en-US" sz="1100" b="1" dirty="0">
                <a:solidFill>
                  <a:schemeClr val="bg1"/>
                </a:solidFill>
              </a:rPr>
              <a:t>Stagnant or little progress</a:t>
            </a:r>
          </a:p>
        </p:txBody>
      </p:sp>
      <p:pic>
        <p:nvPicPr>
          <p:cNvPr id="36" name="Content Placeholder 6" descr="Auditor General SA.png"/>
          <p:cNvPicPr>
            <a:picLocks noChangeAspect="1"/>
          </p:cNvPicPr>
          <p:nvPr/>
        </p:nvPicPr>
        <p:blipFill>
          <a:blip r:embed="rId3" cstate="print">
            <a:extLst>
              <a:ext uri="{28A0092B-C50C-407E-A947-70E740481C1C}">
                <a14:useLocalDpi xmlns:a14="http://schemas.microsoft.com/office/drawing/2010/main" xmlns=""/>
              </a:ext>
            </a:extLst>
          </a:blip>
          <a:srcRect t="-8363" b="-8363"/>
          <a:stretch>
            <a:fillRect/>
          </a:stretch>
        </p:blipFill>
        <p:spPr>
          <a:xfrm>
            <a:off x="7394132" y="5457651"/>
            <a:ext cx="1536014" cy="990161"/>
          </a:xfrm>
          <a:prstGeom prst="rect">
            <a:avLst/>
          </a:prstGeom>
        </p:spPr>
      </p:pic>
      <p:sp>
        <p:nvSpPr>
          <p:cNvPr id="40" name="Slide Number Placeholder 21"/>
          <p:cNvSpPr>
            <a:spLocks noGrp="1"/>
          </p:cNvSpPr>
          <p:nvPr>
            <p:ph type="sldNum" sz="quarter" idx="12"/>
          </p:nvPr>
        </p:nvSpPr>
        <p:spPr>
          <a:xfrm>
            <a:off x="7696200" y="6356353"/>
            <a:ext cx="869349" cy="406557"/>
          </a:xfrm>
        </p:spPr>
        <p:txBody>
          <a:bodyPr/>
          <a:lstStyle/>
          <a:p>
            <a:pPr algn="ctr"/>
            <a:fld id="{77BE3914-9785-AB4C-9ACD-E1117CFE9C60}" type="slidenum">
              <a:rPr lang="en-US" sz="1800" smtClean="0">
                <a:solidFill>
                  <a:schemeClr val="bg1"/>
                </a:solidFill>
              </a:rPr>
              <a:pPr algn="ctr"/>
              <a:t>12</a:t>
            </a:fld>
            <a:endParaRPr lang="en-US" sz="1800" dirty="0">
              <a:solidFill>
                <a:schemeClr val="bg1"/>
              </a:solidFill>
            </a:endParaRPr>
          </a:p>
        </p:txBody>
      </p:sp>
      <p:sp>
        <p:nvSpPr>
          <p:cNvPr id="41" name="TextBox 40"/>
          <p:cNvSpPr txBox="1"/>
          <p:nvPr/>
        </p:nvSpPr>
        <p:spPr>
          <a:xfrm>
            <a:off x="7155436" y="415185"/>
            <a:ext cx="1962436" cy="511824"/>
          </a:xfrm>
          <a:prstGeom prst="rect">
            <a:avLst/>
          </a:prstGeom>
          <a:noFill/>
        </p:spPr>
        <p:txBody>
          <a:bodyPr wrap="square" lIns="80155" tIns="40077" rIns="80155" bIns="40077" rtlCol="0">
            <a:spAutoFit/>
          </a:bodyPr>
          <a:lstStyle/>
          <a:p>
            <a:pPr algn="ctr"/>
            <a:r>
              <a:rPr lang="en-US" sz="1400" dirty="0">
                <a:solidFill>
                  <a:schemeClr val="bg1"/>
                </a:solidFill>
                <a:latin typeface="Arial Bold"/>
                <a:cs typeface="Arial Bold"/>
              </a:rPr>
              <a:t>2014-15</a:t>
            </a:r>
          </a:p>
          <a:p>
            <a:pPr algn="ctr"/>
            <a:r>
              <a:rPr lang="en-US" sz="1400" dirty="0">
                <a:solidFill>
                  <a:schemeClr val="bg1"/>
                </a:solidFill>
                <a:latin typeface="Arial Bold"/>
                <a:cs typeface="Arial Bold"/>
              </a:rPr>
              <a:t>PFMA</a:t>
            </a:r>
          </a:p>
        </p:txBody>
      </p:sp>
      <p:graphicFrame>
        <p:nvGraphicFramePr>
          <p:cNvPr id="3" name="Table 2"/>
          <p:cNvGraphicFramePr>
            <a:graphicFrameLocks noGrp="1"/>
          </p:cNvGraphicFramePr>
          <p:nvPr>
            <p:extLst>
              <p:ext uri="{D42A27DB-BD31-4B8C-83A1-F6EECF244321}">
                <p14:modId xmlns:p14="http://schemas.microsoft.com/office/powerpoint/2010/main" xmlns="" val="2875277409"/>
              </p:ext>
            </p:extLst>
          </p:nvPr>
        </p:nvGraphicFramePr>
        <p:xfrm>
          <a:off x="307440" y="834252"/>
          <a:ext cx="8368312" cy="5109348"/>
        </p:xfrm>
        <a:graphic>
          <a:graphicData uri="http://schemas.openxmlformats.org/drawingml/2006/table">
            <a:tbl>
              <a:tblPr firstRow="1" bandRow="1">
                <a:tableStyleId>{5C22544A-7EE6-4342-B048-85BDC9FD1C3A}</a:tableStyleId>
              </a:tblPr>
              <a:tblGrid>
                <a:gridCol w="2740560"/>
                <a:gridCol w="5627752"/>
              </a:tblGrid>
              <a:tr h="977992">
                <a:tc>
                  <a:txBody>
                    <a:bodyPr/>
                    <a:lstStyle/>
                    <a:p>
                      <a:pPr algn="ctr"/>
                      <a:endParaRPr lang="en-ZA" dirty="0" smtClean="0"/>
                    </a:p>
                    <a:p>
                      <a:pPr algn="ctr"/>
                      <a:r>
                        <a:rPr lang="en-ZA" sz="1800" dirty="0" smtClean="0">
                          <a:latin typeface="Arial" panose="020B0604020202020204" pitchFamily="34" charset="0"/>
                          <a:cs typeface="Arial" panose="020B0604020202020204" pitchFamily="34" charset="0"/>
                        </a:rPr>
                        <a:t>Root cause</a:t>
                      </a:r>
                      <a:endParaRPr lang="en-ZA" sz="1800" dirty="0">
                        <a:latin typeface="Arial" panose="020B0604020202020204" pitchFamily="34" charset="0"/>
                        <a:cs typeface="Arial" panose="020B0604020202020204" pitchFamily="34" charset="0"/>
                      </a:endParaRPr>
                    </a:p>
                  </a:txBody>
                  <a:tcPr/>
                </a:tc>
                <a:tc>
                  <a:txBody>
                    <a:bodyPr/>
                    <a:lstStyle/>
                    <a:p>
                      <a:pPr algn="ctr"/>
                      <a:endParaRPr lang="en-ZA" dirty="0" smtClean="0"/>
                    </a:p>
                    <a:p>
                      <a:pPr algn="ctr"/>
                      <a:r>
                        <a:rPr lang="en-ZA" sz="1800" dirty="0" smtClean="0">
                          <a:latin typeface="Arial" panose="020B0604020202020204" pitchFamily="34" charset="0"/>
                          <a:cs typeface="Arial" panose="020B0604020202020204" pitchFamily="34" charset="0"/>
                        </a:rPr>
                        <a:t>Recommendation</a:t>
                      </a:r>
                      <a:endParaRPr lang="en-ZA" sz="1800" dirty="0">
                        <a:latin typeface="Arial" panose="020B0604020202020204" pitchFamily="34" charset="0"/>
                        <a:cs typeface="Arial" panose="020B0604020202020204" pitchFamily="34" charset="0"/>
                      </a:endParaRPr>
                    </a:p>
                  </a:txBody>
                  <a:tcPr/>
                </a:tc>
              </a:tr>
              <a:tr h="1196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0" kern="1200" dirty="0" smtClean="0">
                          <a:solidFill>
                            <a:srgbClr val="002060"/>
                          </a:solidFill>
                          <a:latin typeface="Arial" pitchFamily="34" charset="0"/>
                          <a:ea typeface="+mn-ea"/>
                          <a:cs typeface="Arial" pitchFamily="34" charset="0"/>
                        </a:rPr>
                        <a:t>Lack of consequences for poor performance and transgressions</a:t>
                      </a:r>
                      <a:endParaRPr lang="en-GB" sz="1800" b="0" kern="1200" dirty="0">
                        <a:solidFill>
                          <a:srgbClr val="002060"/>
                        </a:solidFill>
                        <a:latin typeface="Arial" pitchFamily="34" charset="0"/>
                        <a:ea typeface="+mn-ea"/>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0" kern="1200" dirty="0" smtClean="0">
                          <a:solidFill>
                            <a:srgbClr val="002060"/>
                          </a:solidFill>
                          <a:latin typeface="Arial" pitchFamily="34" charset="0"/>
                          <a:ea typeface="+mn-ea"/>
                          <a:cs typeface="Arial" pitchFamily="34" charset="0"/>
                        </a:rPr>
                        <a:t>Consequence management that is linked to a performance management system must be established and implemented. Transgressors must be held accountable.  </a:t>
                      </a:r>
                      <a:endParaRPr lang="en-ZA" sz="1800" b="0" kern="1200" dirty="0">
                        <a:solidFill>
                          <a:srgbClr val="002060"/>
                        </a:solidFill>
                        <a:latin typeface="Arial" pitchFamily="34" charset="0"/>
                        <a:ea typeface="+mn-ea"/>
                        <a:cs typeface="Arial" pitchFamily="34" charset="0"/>
                      </a:endParaRPr>
                    </a:p>
                  </a:txBody>
                  <a:tcPr/>
                </a:tc>
              </a:tr>
              <a:tr h="1196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0" kern="1200" dirty="0" smtClean="0">
                          <a:solidFill>
                            <a:srgbClr val="002060"/>
                          </a:solidFill>
                          <a:latin typeface="Arial" pitchFamily="34" charset="0"/>
                          <a:ea typeface="+mn-ea"/>
                          <a:cs typeface="Arial" pitchFamily="34" charset="0"/>
                        </a:rPr>
                        <a:t>Instability or vacancies in key positions</a:t>
                      </a:r>
                      <a:endParaRPr lang="en-US" sz="1800" b="0" kern="1200" dirty="0" smtClean="0">
                        <a:solidFill>
                          <a:srgbClr val="002060"/>
                        </a:solidFill>
                        <a:latin typeface="Arial" pitchFamily="34" charset="0"/>
                        <a:ea typeface="+mn-ea"/>
                        <a:cs typeface="Arial" pitchFamily="34" charset="0"/>
                      </a:endParaRPr>
                    </a:p>
                    <a:p>
                      <a:endParaRPr lang="en-ZA"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0" kern="1200" dirty="0" smtClean="0">
                          <a:solidFill>
                            <a:srgbClr val="002060"/>
                          </a:solidFill>
                          <a:latin typeface="Arial" pitchFamily="34" charset="0"/>
                          <a:ea typeface="+mn-ea"/>
                          <a:cs typeface="Arial" pitchFamily="34" charset="0"/>
                        </a:rPr>
                        <a:t>Filling vacancies of key positions must always be prioritised to ensure adequate oversight of the</a:t>
                      </a:r>
                      <a:r>
                        <a:rPr lang="en-ZA" sz="1800" b="0" kern="1200" baseline="0" dirty="0" smtClean="0">
                          <a:solidFill>
                            <a:srgbClr val="002060"/>
                          </a:solidFill>
                          <a:latin typeface="Arial" pitchFamily="34" charset="0"/>
                          <a:ea typeface="+mn-ea"/>
                          <a:cs typeface="Arial" pitchFamily="34" charset="0"/>
                        </a:rPr>
                        <a:t> entities. </a:t>
                      </a:r>
                      <a:r>
                        <a:rPr lang="en-ZA" sz="1800" b="0" kern="1200" dirty="0" smtClean="0">
                          <a:solidFill>
                            <a:srgbClr val="002060"/>
                          </a:solidFill>
                          <a:latin typeface="Arial" pitchFamily="34" charset="0"/>
                          <a:ea typeface="+mn-ea"/>
                          <a:cs typeface="Arial" pitchFamily="34" charset="0"/>
                        </a:rPr>
                        <a:t>  </a:t>
                      </a:r>
                      <a:endParaRPr lang="en-ZA" sz="1800" b="0" kern="1200" dirty="0">
                        <a:solidFill>
                          <a:srgbClr val="002060"/>
                        </a:solidFill>
                        <a:latin typeface="Arial" pitchFamily="34" charset="0"/>
                        <a:ea typeface="+mn-ea"/>
                        <a:cs typeface="Arial" pitchFamily="34" charset="0"/>
                      </a:endParaRPr>
                    </a:p>
                  </a:txBody>
                  <a:tcPr/>
                </a:tc>
              </a:tr>
              <a:tr h="1196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0" kern="1200" dirty="0" smtClean="0">
                          <a:solidFill>
                            <a:srgbClr val="002060"/>
                          </a:solidFill>
                          <a:latin typeface="Arial" pitchFamily="34" charset="0"/>
                          <a:ea typeface="+mn-ea"/>
                          <a:cs typeface="Arial" pitchFamily="34" charset="0"/>
                        </a:rPr>
                        <a:t>Slow response by management in addressing the root causes of poor audit outcomes</a:t>
                      </a:r>
                      <a:endParaRPr lang="en-GB" sz="1800" b="0" kern="1200" dirty="0" smtClean="0">
                        <a:solidFill>
                          <a:srgbClr val="002060"/>
                        </a:solidFill>
                        <a:latin typeface="Arial" pitchFamily="34" charset="0"/>
                        <a:ea typeface="+mn-ea"/>
                        <a:cs typeface="Arial" pitchFamily="34" charset="0"/>
                      </a:endParaRPr>
                    </a:p>
                    <a:p>
                      <a:endParaRPr lang="en-ZA" b="0" dirty="0"/>
                    </a:p>
                  </a:txBody>
                  <a:tcPr/>
                </a:tc>
                <a:tc>
                  <a:txBody>
                    <a:bodyPr/>
                    <a:lstStyle/>
                    <a:p>
                      <a:r>
                        <a:rPr lang="en-ZA" sz="1800" b="0" kern="1200" dirty="0" smtClean="0">
                          <a:solidFill>
                            <a:srgbClr val="002060"/>
                          </a:solidFill>
                          <a:latin typeface="Arial" pitchFamily="34" charset="0"/>
                          <a:ea typeface="+mn-ea"/>
                          <a:cs typeface="Arial" pitchFamily="34" charset="0"/>
                        </a:rPr>
                        <a:t>Entities must design detailed action plans to address the root causes. Oversight bodies must constantly hold senior management accountable to those action plans.   </a:t>
                      </a:r>
                      <a:endParaRPr lang="en-ZA" sz="1800" b="0" kern="1200" dirty="0">
                        <a:solidFill>
                          <a:srgbClr val="002060"/>
                        </a:solidFill>
                        <a:latin typeface="Arial" pitchFamily="34" charset="0"/>
                        <a:ea typeface="+mn-ea"/>
                        <a:cs typeface="Arial" pitchFamily="34" charset="0"/>
                      </a:endParaRPr>
                    </a:p>
                  </a:txBody>
                  <a:tcPr/>
                </a:tc>
              </a:tr>
            </a:tbl>
          </a:graphicData>
        </a:graphic>
      </p:graphicFrame>
      <p:sp>
        <p:nvSpPr>
          <p:cNvPr id="11" name="Slide Number Placeholder 21"/>
          <p:cNvSpPr txBox="1">
            <a:spLocks/>
          </p:cNvSpPr>
          <p:nvPr/>
        </p:nvSpPr>
        <p:spPr>
          <a:xfrm>
            <a:off x="7389495" y="6416751"/>
            <a:ext cx="1541169" cy="36504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7BE3914-9785-AB4C-9ACD-E1117CFE9C60}" type="slidenum">
              <a:rPr lang="en-US" sz="1800" smtClean="0">
                <a:solidFill>
                  <a:srgbClr val="00B050"/>
                </a:solidFill>
              </a:rPr>
              <a:pPr algn="ctr"/>
              <a:t>12</a:t>
            </a:fld>
            <a:endParaRPr lang="en-US" sz="1800" dirty="0">
              <a:solidFill>
                <a:srgbClr val="00B050"/>
              </a:solidFill>
            </a:endParaRPr>
          </a:p>
        </p:txBody>
      </p:sp>
    </p:spTree>
    <p:extLst>
      <p:ext uri="{BB962C8B-B14F-4D97-AF65-F5344CB8AC3E}">
        <p14:creationId xmlns:p14="http://schemas.microsoft.com/office/powerpoint/2010/main" xmlns="" val="3131926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7"/>
          <p:cNvGrpSpPr>
            <a:grpSpLocks/>
          </p:cNvGrpSpPr>
          <p:nvPr/>
        </p:nvGrpSpPr>
        <p:grpSpPr bwMode="auto">
          <a:xfrm>
            <a:off x="304800" y="685800"/>
            <a:ext cx="2743200" cy="5410200"/>
            <a:chOff x="187325" y="838200"/>
            <a:chExt cx="2690392" cy="5410200"/>
          </a:xfrm>
        </p:grpSpPr>
        <p:sp>
          <p:nvSpPr>
            <p:cNvPr id="5" name="Rectangle 4"/>
            <p:cNvSpPr/>
            <p:nvPr/>
          </p:nvSpPr>
          <p:spPr>
            <a:xfrm>
              <a:off x="190500" y="1524000"/>
              <a:ext cx="858703" cy="1143000"/>
            </a:xfrm>
            <a:prstGeom prst="rect">
              <a:avLst/>
            </a:prstGeom>
            <a:solidFill>
              <a:srgbClr val="00206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Senior</a:t>
              </a:r>
            </a:p>
            <a:p>
              <a:pPr algn="ctr">
                <a:defRPr/>
              </a:pPr>
              <a:r>
                <a:rPr lang="en-ZA" sz="1000" dirty="0" smtClean="0">
                  <a:solidFill>
                    <a:schemeClr val="bg1"/>
                  </a:solidFill>
                  <a:latin typeface="Arial" pitchFamily="34" charset="0"/>
                  <a:cs typeface="Arial" pitchFamily="34" charset="0"/>
                </a:rPr>
                <a:t>management</a:t>
              </a:r>
              <a:endParaRPr lang="en-ZA" sz="1000" dirty="0">
                <a:solidFill>
                  <a:schemeClr val="bg1"/>
                </a:solidFill>
                <a:latin typeface="Arial" pitchFamily="34" charset="0"/>
                <a:cs typeface="Arial" pitchFamily="34" charset="0"/>
              </a:endParaRPr>
            </a:p>
          </p:txBody>
        </p:sp>
        <p:sp>
          <p:nvSpPr>
            <p:cNvPr id="6" name="Rectangle 5"/>
            <p:cNvSpPr/>
            <p:nvPr/>
          </p:nvSpPr>
          <p:spPr>
            <a:xfrm>
              <a:off x="1049203" y="1524000"/>
              <a:ext cx="990445" cy="1143000"/>
            </a:xfrm>
            <a:prstGeom prst="rect">
              <a:avLst/>
            </a:prstGeom>
            <a:solidFill>
              <a:schemeClr val="accent1">
                <a:lumMod val="50000"/>
              </a:schemeClr>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Accounting</a:t>
              </a:r>
            </a:p>
            <a:p>
              <a:pPr algn="ctr">
                <a:defRPr/>
              </a:pPr>
              <a:r>
                <a:rPr lang="en-ZA" sz="1000" dirty="0" smtClean="0">
                  <a:solidFill>
                    <a:schemeClr val="bg1"/>
                  </a:solidFill>
                  <a:latin typeface="Arial" pitchFamily="34" charset="0"/>
                  <a:cs typeface="Arial" pitchFamily="34" charset="0"/>
                </a:rPr>
                <a:t>officers/</a:t>
              </a:r>
            </a:p>
            <a:p>
              <a:pPr algn="ctr">
                <a:defRPr/>
              </a:pPr>
              <a:r>
                <a:rPr lang="en-ZA" sz="1000" dirty="0" smtClean="0">
                  <a:solidFill>
                    <a:schemeClr val="bg1"/>
                  </a:solidFill>
                  <a:latin typeface="Arial" pitchFamily="34" charset="0"/>
                  <a:cs typeface="Arial" pitchFamily="34" charset="0"/>
                </a:rPr>
                <a:t>authority</a:t>
              </a:r>
            </a:p>
          </p:txBody>
        </p:sp>
        <p:sp>
          <p:nvSpPr>
            <p:cNvPr id="7" name="Rectangle 6"/>
            <p:cNvSpPr/>
            <p:nvPr/>
          </p:nvSpPr>
          <p:spPr>
            <a:xfrm>
              <a:off x="2039648" y="1524000"/>
              <a:ext cx="838069" cy="1143000"/>
            </a:xfrm>
            <a:prstGeom prst="rect">
              <a:avLst/>
            </a:prstGeom>
            <a:solidFill>
              <a:srgbClr val="002060"/>
            </a:soli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Executive</a:t>
              </a:r>
            </a:p>
            <a:p>
              <a:pPr algn="ctr">
                <a:defRPr/>
              </a:pPr>
              <a:r>
                <a:rPr lang="en-ZA" sz="1000" dirty="0" smtClean="0">
                  <a:solidFill>
                    <a:schemeClr val="bg1"/>
                  </a:solidFill>
                  <a:latin typeface="Arial" pitchFamily="34" charset="0"/>
                  <a:cs typeface="Arial" pitchFamily="34" charset="0"/>
                </a:rPr>
                <a:t>authority</a:t>
              </a:r>
            </a:p>
          </p:txBody>
        </p:sp>
        <p:sp>
          <p:nvSpPr>
            <p:cNvPr id="8" name="Rectangle 7"/>
            <p:cNvSpPr>
              <a:spLocks noChangeArrowheads="1"/>
            </p:cNvSpPr>
            <p:nvPr/>
          </p:nvSpPr>
          <p:spPr bwMode="auto">
            <a:xfrm>
              <a:off x="190500" y="2743200"/>
              <a:ext cx="2684042" cy="331787"/>
            </a:xfrm>
            <a:prstGeom prst="rect">
              <a:avLst/>
            </a:prstGeom>
            <a:solidFill>
              <a:srgbClr val="002060"/>
            </a:soli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marL="93663" algn="ctr">
                <a:defRPr/>
              </a:pPr>
              <a:r>
                <a:rPr lang="en-ZA" sz="1000" dirty="0">
                  <a:solidFill>
                    <a:schemeClr val="bg1"/>
                  </a:solidFill>
                  <a:latin typeface="Arial" pitchFamily="34" charset="0"/>
                  <a:cs typeface="Arial" pitchFamily="34" charset="0"/>
                </a:rPr>
                <a:t>Required assurance levels</a:t>
              </a:r>
            </a:p>
          </p:txBody>
        </p:sp>
        <p:sp>
          <p:nvSpPr>
            <p:cNvPr id="9" name="Rectangle 8"/>
            <p:cNvSpPr/>
            <p:nvPr/>
          </p:nvSpPr>
          <p:spPr>
            <a:xfrm>
              <a:off x="190500" y="3124200"/>
              <a:ext cx="858703" cy="304800"/>
            </a:xfrm>
            <a:prstGeom prst="rect">
              <a:avLst/>
            </a:prstGeom>
            <a:solidFill>
              <a:srgbClr val="002060"/>
            </a:soli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Extensive</a:t>
              </a:r>
              <a:endParaRPr lang="en-ZA" sz="1000" dirty="0">
                <a:solidFill>
                  <a:schemeClr val="bg1"/>
                </a:solidFill>
                <a:latin typeface="Arial" pitchFamily="34" charset="0"/>
                <a:cs typeface="Arial" pitchFamily="34" charset="0"/>
              </a:endParaRPr>
            </a:p>
          </p:txBody>
        </p:sp>
        <p:sp>
          <p:nvSpPr>
            <p:cNvPr id="10" name="Rectangle 9"/>
            <p:cNvSpPr/>
            <p:nvPr/>
          </p:nvSpPr>
          <p:spPr>
            <a:xfrm>
              <a:off x="1049203" y="3124200"/>
              <a:ext cx="990445" cy="304800"/>
            </a:xfrm>
            <a:prstGeom prst="rect">
              <a:avLst/>
            </a:prstGeom>
            <a:solidFill>
              <a:srgbClr val="002060"/>
            </a:soli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Extensive</a:t>
              </a:r>
            </a:p>
          </p:txBody>
        </p:sp>
        <p:sp>
          <p:nvSpPr>
            <p:cNvPr id="11" name="Rectangle 10"/>
            <p:cNvSpPr/>
            <p:nvPr/>
          </p:nvSpPr>
          <p:spPr>
            <a:xfrm>
              <a:off x="2039648" y="3124200"/>
              <a:ext cx="838069" cy="304800"/>
            </a:xfrm>
            <a:prstGeom prst="rect">
              <a:avLst/>
            </a:prstGeom>
            <a:solidFill>
              <a:srgbClr val="002060"/>
            </a:soli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Extensive</a:t>
              </a:r>
            </a:p>
          </p:txBody>
        </p:sp>
        <p:sp>
          <p:nvSpPr>
            <p:cNvPr id="12" name="Rectangle 11"/>
            <p:cNvSpPr/>
            <p:nvPr/>
          </p:nvSpPr>
          <p:spPr>
            <a:xfrm>
              <a:off x="190500" y="3429000"/>
              <a:ext cx="2687217" cy="2819400"/>
            </a:xfrm>
            <a:prstGeom prst="rect">
              <a:avLst/>
            </a:prstGeom>
            <a:noFill/>
            <a:ln w="12700">
              <a:noFill/>
              <a:miter lim="800000"/>
              <a:headEnd type="none" w="sm" len="sm"/>
              <a:tailEnd type="none" w="sm" len="sm"/>
            </a:ln>
            <a:effectLst/>
          </p:spPr>
          <p:txBody>
            <a:bodyPr lIns="0" rIns="0"/>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r>
                <a:rPr lang="en-ZA" sz="1400" b="1" dirty="0" smtClean="0">
                  <a:solidFill>
                    <a:srgbClr val="002060"/>
                  </a:solidFill>
                  <a:latin typeface="Arial" pitchFamily="34" charset="0"/>
                  <a:cs typeface="Arial" pitchFamily="34" charset="0"/>
                </a:rPr>
                <a:t>Management’s assurance role</a:t>
              </a:r>
            </a:p>
            <a:p>
              <a:pPr marL="171450" indent="-171450">
                <a:buFont typeface="Arial" pitchFamily="34" charset="0"/>
                <a:buChar char="•"/>
                <a:defRPr/>
              </a:pPr>
              <a:r>
                <a:rPr lang="en-ZA" sz="1200" b="1" dirty="0" smtClean="0">
                  <a:solidFill>
                    <a:srgbClr val="00B050"/>
                  </a:solidFill>
                  <a:latin typeface="Arial" pitchFamily="34" charset="0"/>
                  <a:cs typeface="Arial" pitchFamily="34" charset="0"/>
                </a:rPr>
                <a:t>Senior management</a:t>
              </a:r>
              <a:r>
                <a:rPr lang="en-ZA" sz="1200" b="1" dirty="0" smtClean="0">
                  <a:solidFill>
                    <a:srgbClr val="002060"/>
                  </a:solidFill>
                  <a:latin typeface="Arial" pitchFamily="34" charset="0"/>
                  <a:cs typeface="Arial" pitchFamily="34" charset="0"/>
                </a:rPr>
                <a:t> </a:t>
              </a:r>
              <a:r>
                <a:rPr lang="en-ZA" sz="1200" dirty="0" smtClean="0">
                  <a:solidFill>
                    <a:srgbClr val="002060"/>
                  </a:solidFill>
                  <a:latin typeface="Arial" pitchFamily="34" charset="0"/>
                  <a:cs typeface="Arial" pitchFamily="34" charset="0"/>
                </a:rPr>
                <a:t>– take immediate action to address specific recommendations, and adhere to financial management and internal control systems</a:t>
              </a:r>
            </a:p>
            <a:p>
              <a:pPr marL="171450" indent="-171450">
                <a:buFont typeface="Arial" pitchFamily="34" charset="0"/>
                <a:buChar char="•"/>
                <a:defRPr/>
              </a:pPr>
              <a:r>
                <a:rPr lang="en-ZA" sz="1200" b="1" dirty="0" smtClean="0">
                  <a:solidFill>
                    <a:srgbClr val="00B050"/>
                  </a:solidFill>
                  <a:latin typeface="Arial" pitchFamily="34" charset="0"/>
                  <a:cs typeface="Arial" pitchFamily="34" charset="0"/>
                </a:rPr>
                <a:t>Accounting officers/authority</a:t>
              </a:r>
              <a:r>
                <a:rPr lang="en-ZA" sz="1200" b="1" dirty="0" smtClean="0">
                  <a:solidFill>
                    <a:srgbClr val="002060"/>
                  </a:solidFill>
                  <a:latin typeface="Arial" pitchFamily="34" charset="0"/>
                  <a:cs typeface="Arial" pitchFamily="34" charset="0"/>
                </a:rPr>
                <a:t> </a:t>
              </a:r>
              <a:r>
                <a:rPr lang="en-ZA" sz="1200" dirty="0" smtClean="0">
                  <a:solidFill>
                    <a:srgbClr val="002060"/>
                  </a:solidFill>
                  <a:latin typeface="Arial" pitchFamily="34" charset="0"/>
                  <a:cs typeface="Arial" pitchFamily="34" charset="0"/>
                </a:rPr>
                <a:t>– hold officials accountable on implementation of internal controls, and report progress quarterly and annually</a:t>
              </a:r>
            </a:p>
            <a:p>
              <a:pPr marL="171450" indent="-171450">
                <a:buFont typeface="Arial" pitchFamily="34" charset="0"/>
                <a:buChar char="•"/>
                <a:defRPr/>
              </a:pPr>
              <a:r>
                <a:rPr lang="en-ZA" sz="1200" b="1" dirty="0" smtClean="0">
                  <a:solidFill>
                    <a:srgbClr val="00B050"/>
                  </a:solidFill>
                  <a:latin typeface="Arial" pitchFamily="34" charset="0"/>
                  <a:cs typeface="Arial" pitchFamily="34" charset="0"/>
                </a:rPr>
                <a:t>Executive authority</a:t>
              </a:r>
              <a:r>
                <a:rPr lang="en-ZA" sz="1200" b="1" dirty="0" smtClean="0">
                  <a:solidFill>
                    <a:srgbClr val="002060"/>
                  </a:solidFill>
                  <a:latin typeface="Arial" pitchFamily="34" charset="0"/>
                  <a:cs typeface="Arial" pitchFamily="34" charset="0"/>
                </a:rPr>
                <a:t> </a:t>
              </a:r>
              <a:r>
                <a:rPr lang="en-ZA" sz="1200" dirty="0" smtClean="0">
                  <a:solidFill>
                    <a:srgbClr val="002060"/>
                  </a:solidFill>
                  <a:latin typeface="Arial" pitchFamily="34" charset="0"/>
                  <a:cs typeface="Arial" pitchFamily="34" charset="0"/>
                </a:rPr>
                <a:t>– monitor the progress of performance, and enforce accountability and consequences</a:t>
              </a:r>
            </a:p>
          </p:txBody>
        </p:sp>
        <p:sp>
          <p:nvSpPr>
            <p:cNvPr id="13" name="Rectangle 12"/>
            <p:cNvSpPr/>
            <p:nvPr/>
          </p:nvSpPr>
          <p:spPr>
            <a:xfrm>
              <a:off x="187325" y="838200"/>
              <a:ext cx="2687217" cy="685800"/>
            </a:xfrm>
            <a:prstGeom prst="rect">
              <a:avLst/>
            </a:prstGeom>
            <a:solidFill>
              <a:srgbClr val="002060"/>
            </a:soli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93663" algn="ctr">
                <a:defRPr/>
              </a:pPr>
              <a:r>
                <a:rPr lang="en-ZA" sz="1400" dirty="0" smtClean="0">
                  <a:solidFill>
                    <a:schemeClr val="bg1"/>
                  </a:solidFill>
                  <a:latin typeface="Arial" pitchFamily="34" charset="0"/>
                  <a:cs typeface="Arial" pitchFamily="34" charset="0"/>
                </a:rPr>
                <a:t>Management assurance</a:t>
              </a:r>
            </a:p>
            <a:p>
              <a:pPr marL="93663" algn="ctr">
                <a:defRPr/>
              </a:pPr>
              <a:r>
                <a:rPr lang="en-ZA" sz="1400" dirty="0" smtClean="0">
                  <a:solidFill>
                    <a:schemeClr val="bg1"/>
                  </a:solidFill>
                  <a:latin typeface="Arial" pitchFamily="34" charset="0"/>
                  <a:cs typeface="Arial" pitchFamily="34" charset="0"/>
                </a:rPr>
                <a:t>First level of assurance</a:t>
              </a:r>
              <a:endParaRPr lang="en-ZA" sz="1400" dirty="0">
                <a:solidFill>
                  <a:schemeClr val="bg1"/>
                </a:solidFill>
                <a:latin typeface="Arial" pitchFamily="34" charset="0"/>
                <a:cs typeface="Arial" pitchFamily="34" charset="0"/>
              </a:endParaRPr>
            </a:p>
          </p:txBody>
        </p:sp>
        <p:sp>
          <p:nvSpPr>
            <p:cNvPr id="14" name="Rectangle 13"/>
            <p:cNvSpPr/>
            <p:nvPr/>
          </p:nvSpPr>
          <p:spPr>
            <a:xfrm>
              <a:off x="187325" y="1524000"/>
              <a:ext cx="858703" cy="1143000"/>
            </a:xfrm>
            <a:prstGeom prst="rect">
              <a:avLst/>
            </a:prstGeom>
            <a:solidFill>
              <a:srgbClr val="002060"/>
            </a:soli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Senior</a:t>
              </a:r>
            </a:p>
            <a:p>
              <a:pPr algn="ctr">
                <a:defRPr/>
              </a:pPr>
              <a:r>
                <a:rPr lang="en-ZA" sz="1000" dirty="0" smtClean="0">
                  <a:solidFill>
                    <a:schemeClr val="bg1"/>
                  </a:solidFill>
                  <a:latin typeface="Arial" pitchFamily="34" charset="0"/>
                  <a:cs typeface="Arial" pitchFamily="34" charset="0"/>
                </a:rPr>
                <a:t>management</a:t>
              </a:r>
              <a:endParaRPr lang="en-ZA" sz="1000" dirty="0">
                <a:solidFill>
                  <a:schemeClr val="bg1"/>
                </a:solidFill>
                <a:latin typeface="Arial" pitchFamily="34" charset="0"/>
                <a:cs typeface="Arial" pitchFamily="34" charset="0"/>
              </a:endParaRPr>
            </a:p>
          </p:txBody>
        </p:sp>
        <p:sp>
          <p:nvSpPr>
            <p:cNvPr id="15" name="Rectangle 14"/>
            <p:cNvSpPr/>
            <p:nvPr/>
          </p:nvSpPr>
          <p:spPr>
            <a:xfrm>
              <a:off x="1046028" y="1524000"/>
              <a:ext cx="990445" cy="1143000"/>
            </a:xfrm>
            <a:prstGeom prst="rect">
              <a:avLst/>
            </a:prstGeom>
            <a:solidFill>
              <a:srgbClr val="002060"/>
            </a:soli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Accounting</a:t>
              </a:r>
            </a:p>
            <a:p>
              <a:pPr algn="ctr">
                <a:defRPr/>
              </a:pPr>
              <a:r>
                <a:rPr lang="en-ZA" sz="1000" dirty="0" smtClean="0">
                  <a:solidFill>
                    <a:schemeClr val="bg1"/>
                  </a:solidFill>
                  <a:latin typeface="Arial" pitchFamily="34" charset="0"/>
                  <a:cs typeface="Arial" pitchFamily="34" charset="0"/>
                </a:rPr>
                <a:t>officers/</a:t>
              </a:r>
            </a:p>
            <a:p>
              <a:pPr algn="ctr">
                <a:defRPr/>
              </a:pPr>
              <a:r>
                <a:rPr lang="en-ZA" sz="1000" dirty="0" smtClean="0">
                  <a:solidFill>
                    <a:schemeClr val="bg1"/>
                  </a:solidFill>
                  <a:latin typeface="Arial" pitchFamily="34" charset="0"/>
                  <a:cs typeface="Arial" pitchFamily="34" charset="0"/>
                </a:rPr>
                <a:t>authority</a:t>
              </a:r>
            </a:p>
          </p:txBody>
        </p:sp>
      </p:grpSp>
      <p:sp>
        <p:nvSpPr>
          <p:cNvPr id="16" name="Title 1"/>
          <p:cNvSpPr>
            <a:spLocks noGrp="1"/>
          </p:cNvSpPr>
          <p:nvPr>
            <p:ph type="ctrTitle"/>
          </p:nvPr>
        </p:nvSpPr>
        <p:spPr>
          <a:xfrm>
            <a:off x="304800" y="76200"/>
            <a:ext cx="8229600" cy="487362"/>
          </a:xfrm>
          <a:ln>
            <a:noFill/>
          </a:ln>
        </p:spPr>
        <p:txBody>
          <a:bodyPr>
            <a:noAutofit/>
          </a:bodyPr>
          <a:lstStyle/>
          <a:p>
            <a:pPr algn="l"/>
            <a:r>
              <a:rPr lang="en-ZA" sz="2000" b="1" dirty="0">
                <a:solidFill>
                  <a:srgbClr val="00A9A4"/>
                </a:solidFill>
                <a:latin typeface="Arial" pitchFamily="34" charset="0"/>
                <a:cs typeface="Arial" pitchFamily="34" charset="0"/>
              </a:rPr>
              <a:t>7</a:t>
            </a:r>
            <a:r>
              <a:rPr lang="en-ZA" sz="2000" b="1" dirty="0" smtClean="0">
                <a:solidFill>
                  <a:srgbClr val="00A9A4"/>
                </a:solidFill>
                <a:latin typeface="Arial" pitchFamily="34" charset="0"/>
                <a:cs typeface="Arial" pitchFamily="34" charset="0"/>
              </a:rPr>
              <a:t>. </a:t>
            </a:r>
            <a:r>
              <a:rPr lang="en-ZA" sz="2000" b="1" dirty="0">
                <a:solidFill>
                  <a:srgbClr val="00A9A4"/>
                </a:solidFill>
                <a:latin typeface="Arial" pitchFamily="34" charset="0"/>
                <a:cs typeface="Arial" pitchFamily="34" charset="0"/>
              </a:rPr>
              <a:t>Combined assurance – </a:t>
            </a:r>
            <a:r>
              <a:rPr lang="en-ZA" sz="2000" b="1" dirty="0" smtClean="0">
                <a:solidFill>
                  <a:srgbClr val="00A9A4"/>
                </a:solidFill>
                <a:latin typeface="Arial" pitchFamily="34" charset="0"/>
                <a:cs typeface="Arial" pitchFamily="34" charset="0"/>
              </a:rPr>
              <a:t>complementary </a:t>
            </a:r>
            <a:r>
              <a:rPr lang="en-ZA" sz="2000" b="1" dirty="0">
                <a:solidFill>
                  <a:srgbClr val="00A9A4"/>
                </a:solidFill>
                <a:latin typeface="Arial" pitchFamily="34" charset="0"/>
                <a:cs typeface="Arial" pitchFamily="34" charset="0"/>
              </a:rPr>
              <a:t>mandate</a:t>
            </a:r>
          </a:p>
        </p:txBody>
      </p:sp>
      <p:sp>
        <p:nvSpPr>
          <p:cNvPr id="37" name="Slide Number Placeholder 21"/>
          <p:cNvSpPr>
            <a:spLocks noGrp="1"/>
          </p:cNvSpPr>
          <p:nvPr>
            <p:ph type="sldNum" sz="quarter" idx="12"/>
          </p:nvPr>
        </p:nvSpPr>
        <p:spPr>
          <a:xfrm>
            <a:off x="7727464" y="6426585"/>
            <a:ext cx="869349" cy="406557"/>
          </a:xfrm>
        </p:spPr>
        <p:txBody>
          <a:bodyPr/>
          <a:lstStyle/>
          <a:p>
            <a:pPr algn="ctr"/>
            <a:fld id="{77BE3914-9785-AB4C-9ACD-E1117CFE9C60}" type="slidenum">
              <a:rPr lang="en-US" sz="1800" smtClean="0">
                <a:solidFill>
                  <a:srgbClr val="00A9A4"/>
                </a:solidFill>
              </a:rPr>
              <a:pPr algn="ctr"/>
              <a:t>13</a:t>
            </a:fld>
            <a:endParaRPr lang="en-US" sz="1800" dirty="0">
              <a:solidFill>
                <a:srgbClr val="00A9A4"/>
              </a:solidFill>
            </a:endParaRPr>
          </a:p>
        </p:txBody>
      </p:sp>
      <p:grpSp>
        <p:nvGrpSpPr>
          <p:cNvPr id="17" name="Group 58"/>
          <p:cNvGrpSpPr>
            <a:grpSpLocks/>
          </p:cNvGrpSpPr>
          <p:nvPr/>
        </p:nvGrpSpPr>
        <p:grpSpPr bwMode="auto">
          <a:xfrm>
            <a:off x="3124200" y="685800"/>
            <a:ext cx="2971800" cy="5486400"/>
            <a:chOff x="3140916" y="838200"/>
            <a:chExt cx="2980663" cy="5486400"/>
          </a:xfrm>
        </p:grpSpPr>
        <p:sp>
          <p:nvSpPr>
            <p:cNvPr id="18" name="Rectangle 17"/>
            <p:cNvSpPr/>
            <p:nvPr/>
          </p:nvSpPr>
          <p:spPr>
            <a:xfrm>
              <a:off x="3145049" y="838200"/>
              <a:ext cx="2819547" cy="685800"/>
            </a:xfrm>
            <a:prstGeom prst="rect">
              <a:avLst/>
            </a:prstGeom>
            <a:solidFill>
              <a:schemeClr val="accent1">
                <a:lumMod val="50000"/>
              </a:schemeClr>
            </a:soli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93663" algn="ctr">
                <a:defRPr/>
              </a:pPr>
              <a:r>
                <a:rPr lang="en-ZA" sz="1400" dirty="0" smtClean="0">
                  <a:solidFill>
                    <a:schemeClr val="bg1"/>
                  </a:solidFill>
                  <a:latin typeface="Arial" pitchFamily="34" charset="0"/>
                  <a:cs typeface="Arial" pitchFamily="34" charset="0"/>
                </a:rPr>
                <a:t>Oversight assurance</a:t>
              </a:r>
            </a:p>
            <a:p>
              <a:pPr marL="93663" algn="ctr">
                <a:defRPr/>
              </a:pPr>
              <a:r>
                <a:rPr lang="en-ZA" sz="1400" dirty="0" smtClean="0">
                  <a:solidFill>
                    <a:schemeClr val="bg1"/>
                  </a:solidFill>
                  <a:latin typeface="Arial" pitchFamily="34" charset="0"/>
                  <a:cs typeface="Arial" pitchFamily="34" charset="0"/>
                </a:rPr>
                <a:t>Second level of assurance</a:t>
              </a:r>
            </a:p>
          </p:txBody>
        </p:sp>
        <p:sp>
          <p:nvSpPr>
            <p:cNvPr id="19" name="Rectangle 18"/>
            <p:cNvSpPr/>
            <p:nvPr/>
          </p:nvSpPr>
          <p:spPr>
            <a:xfrm>
              <a:off x="3145048" y="1524000"/>
              <a:ext cx="1066856" cy="1143000"/>
            </a:xfrm>
            <a:prstGeom prst="rect">
              <a:avLst/>
            </a:prstGeom>
            <a:solidFill>
              <a:schemeClr val="accent1">
                <a:lumMod val="50000"/>
              </a:schemeClr>
            </a:soli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Coordinating /</a:t>
              </a:r>
            </a:p>
            <a:p>
              <a:pPr algn="ctr">
                <a:defRPr/>
              </a:pPr>
              <a:r>
                <a:rPr lang="en-ZA" sz="1000" dirty="0" smtClean="0">
                  <a:solidFill>
                    <a:schemeClr val="bg1"/>
                  </a:solidFill>
                  <a:latin typeface="Arial" pitchFamily="34" charset="0"/>
                  <a:cs typeface="Arial" pitchFamily="34" charset="0"/>
                </a:rPr>
                <a:t>monitoring</a:t>
              </a:r>
            </a:p>
            <a:p>
              <a:pPr algn="ctr">
                <a:defRPr/>
              </a:pPr>
              <a:r>
                <a:rPr lang="en-ZA" sz="1000" dirty="0" smtClean="0">
                  <a:solidFill>
                    <a:schemeClr val="bg1"/>
                  </a:solidFill>
                  <a:latin typeface="Arial" pitchFamily="34" charset="0"/>
                  <a:cs typeface="Arial" pitchFamily="34" charset="0"/>
                </a:rPr>
                <a:t>institutions</a:t>
              </a:r>
              <a:endParaRPr lang="en-ZA" sz="1000" dirty="0">
                <a:solidFill>
                  <a:schemeClr val="bg1"/>
                </a:solidFill>
                <a:latin typeface="Arial" pitchFamily="34" charset="0"/>
                <a:cs typeface="Arial" pitchFamily="34" charset="0"/>
              </a:endParaRPr>
            </a:p>
          </p:txBody>
        </p:sp>
        <p:sp>
          <p:nvSpPr>
            <p:cNvPr id="20" name="Rectangle 19"/>
            <p:cNvSpPr/>
            <p:nvPr/>
          </p:nvSpPr>
          <p:spPr>
            <a:xfrm>
              <a:off x="4135700" y="1524000"/>
              <a:ext cx="914448" cy="1143000"/>
            </a:xfrm>
            <a:prstGeom prst="rect">
              <a:avLst/>
            </a:prstGeom>
            <a:solidFill>
              <a:schemeClr val="accent1">
                <a:lumMod val="50000"/>
              </a:schemeClr>
            </a:soli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Internal</a:t>
              </a:r>
            </a:p>
            <a:p>
              <a:pPr algn="ctr">
                <a:defRPr/>
              </a:pPr>
              <a:r>
                <a:rPr lang="en-ZA" sz="1000" dirty="0" smtClean="0">
                  <a:solidFill>
                    <a:schemeClr val="bg1"/>
                  </a:solidFill>
                  <a:latin typeface="Arial" pitchFamily="34" charset="0"/>
                  <a:cs typeface="Arial" pitchFamily="34" charset="0"/>
                </a:rPr>
                <a:t>audit</a:t>
              </a:r>
            </a:p>
          </p:txBody>
        </p:sp>
        <p:sp>
          <p:nvSpPr>
            <p:cNvPr id="21" name="Rectangle 20"/>
            <p:cNvSpPr/>
            <p:nvPr/>
          </p:nvSpPr>
          <p:spPr>
            <a:xfrm>
              <a:off x="5050147" y="1524000"/>
              <a:ext cx="914448" cy="1143000"/>
            </a:xfrm>
            <a:prstGeom prst="rect">
              <a:avLst/>
            </a:prstGeom>
            <a:solidFill>
              <a:schemeClr val="accent1">
                <a:lumMod val="50000"/>
              </a:schemeClr>
            </a:soli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Audit</a:t>
              </a:r>
            </a:p>
            <a:p>
              <a:pPr algn="ctr">
                <a:defRPr/>
              </a:pPr>
              <a:r>
                <a:rPr lang="en-ZA" sz="1000" dirty="0" smtClean="0">
                  <a:solidFill>
                    <a:schemeClr val="bg1"/>
                  </a:solidFill>
                  <a:latin typeface="Arial" pitchFamily="34" charset="0"/>
                  <a:cs typeface="Arial" pitchFamily="34" charset="0"/>
                </a:rPr>
                <a:t>committee</a:t>
              </a:r>
            </a:p>
          </p:txBody>
        </p:sp>
        <p:sp>
          <p:nvSpPr>
            <p:cNvPr id="22" name="Rectangle 21"/>
            <p:cNvSpPr/>
            <p:nvPr/>
          </p:nvSpPr>
          <p:spPr>
            <a:xfrm>
              <a:off x="3145048" y="3124200"/>
              <a:ext cx="990652" cy="304800"/>
            </a:xfrm>
            <a:prstGeom prst="rect">
              <a:avLst/>
            </a:prstGeom>
            <a:solidFill>
              <a:schemeClr val="accent1">
                <a:lumMod val="50000"/>
              </a:schemeClr>
            </a:soli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Extensive</a:t>
              </a:r>
            </a:p>
          </p:txBody>
        </p:sp>
        <p:sp>
          <p:nvSpPr>
            <p:cNvPr id="23" name="Rectangle 22"/>
            <p:cNvSpPr/>
            <p:nvPr/>
          </p:nvSpPr>
          <p:spPr>
            <a:xfrm>
              <a:off x="4135700" y="3124200"/>
              <a:ext cx="914448" cy="304800"/>
            </a:xfrm>
            <a:prstGeom prst="rect">
              <a:avLst/>
            </a:prstGeom>
            <a:solidFill>
              <a:schemeClr val="accent1">
                <a:lumMod val="50000"/>
              </a:schemeClr>
            </a:soli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Extensive</a:t>
              </a:r>
            </a:p>
          </p:txBody>
        </p:sp>
        <p:sp>
          <p:nvSpPr>
            <p:cNvPr id="24" name="Rectangle 23"/>
            <p:cNvSpPr/>
            <p:nvPr/>
          </p:nvSpPr>
          <p:spPr>
            <a:xfrm>
              <a:off x="5050147" y="3124200"/>
              <a:ext cx="914448" cy="304800"/>
            </a:xfrm>
            <a:prstGeom prst="rect">
              <a:avLst/>
            </a:prstGeom>
            <a:solidFill>
              <a:schemeClr val="accent1">
                <a:lumMod val="50000"/>
              </a:schemeClr>
            </a:soli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Extensive</a:t>
              </a:r>
            </a:p>
          </p:txBody>
        </p:sp>
        <p:sp>
          <p:nvSpPr>
            <p:cNvPr id="25" name="Rectangle 7"/>
            <p:cNvSpPr>
              <a:spLocks noChangeArrowheads="1"/>
            </p:cNvSpPr>
            <p:nvPr/>
          </p:nvSpPr>
          <p:spPr bwMode="auto">
            <a:xfrm>
              <a:off x="3145048" y="2743200"/>
              <a:ext cx="2819547" cy="331787"/>
            </a:xfrm>
            <a:prstGeom prst="rect">
              <a:avLst/>
            </a:prstGeom>
            <a:solidFill>
              <a:schemeClr val="accent1">
                <a:lumMod val="50000"/>
              </a:schemeClr>
            </a:soli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marL="93663" algn="ctr">
                <a:defRPr/>
              </a:pPr>
              <a:r>
                <a:rPr lang="en-ZA" sz="1000" dirty="0">
                  <a:solidFill>
                    <a:schemeClr val="bg1"/>
                  </a:solidFill>
                  <a:latin typeface="Arial" pitchFamily="34" charset="0"/>
                  <a:cs typeface="Arial" pitchFamily="34" charset="0"/>
                </a:rPr>
                <a:t>Required assurance levels</a:t>
              </a:r>
            </a:p>
          </p:txBody>
        </p:sp>
        <p:sp>
          <p:nvSpPr>
            <p:cNvPr id="26" name="Rectangle 25"/>
            <p:cNvSpPr/>
            <p:nvPr/>
          </p:nvSpPr>
          <p:spPr>
            <a:xfrm>
              <a:off x="3140916" y="3429000"/>
              <a:ext cx="2980663" cy="2895600"/>
            </a:xfrm>
            <a:prstGeom prst="rect">
              <a:avLst/>
            </a:prstGeom>
            <a:noFill/>
            <a:ln w="12700">
              <a:noFill/>
              <a:miter lim="800000"/>
              <a:headEnd type="none" w="sm" len="sm"/>
              <a:tailEnd type="none" w="sm" len="sm"/>
            </a:ln>
            <a:effectLst/>
          </p:spPr>
          <p:txBody>
            <a:bodyPr lIns="0" rIns="0"/>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r>
                <a:rPr lang="en-ZA" sz="1400" b="1" dirty="0" smtClean="0">
                  <a:solidFill>
                    <a:srgbClr val="002060"/>
                  </a:solidFill>
                  <a:latin typeface="Arial" pitchFamily="34" charset="0"/>
                  <a:cs typeface="Arial" pitchFamily="34" charset="0"/>
                </a:rPr>
                <a:t>Oversight’s assurance role</a:t>
              </a:r>
            </a:p>
            <a:p>
              <a:pPr marL="171450" indent="-171450">
                <a:buFont typeface="Arial" pitchFamily="34" charset="0"/>
                <a:buChar char="•"/>
                <a:defRPr/>
              </a:pPr>
              <a:r>
                <a:rPr lang="en-ZA" sz="1200" b="1" dirty="0" smtClean="0">
                  <a:solidFill>
                    <a:srgbClr val="00B050"/>
                  </a:solidFill>
                  <a:latin typeface="Arial" pitchFamily="34" charset="0"/>
                  <a:cs typeface="Arial" pitchFamily="34" charset="0"/>
                </a:rPr>
                <a:t>National Treasury/</a:t>
              </a:r>
              <a:r>
                <a:rPr lang="en-ZA" sz="1200" b="1" dirty="0" err="1" smtClean="0">
                  <a:solidFill>
                    <a:srgbClr val="00B050"/>
                  </a:solidFill>
                  <a:latin typeface="Arial" pitchFamily="34" charset="0"/>
                  <a:cs typeface="Arial" pitchFamily="34" charset="0"/>
                </a:rPr>
                <a:t>DPSA</a:t>
              </a:r>
              <a:r>
                <a:rPr lang="en-ZA" sz="1200" b="1" dirty="0" smtClean="0">
                  <a:solidFill>
                    <a:srgbClr val="002060"/>
                  </a:solidFill>
                  <a:latin typeface="Arial" pitchFamily="34" charset="0"/>
                  <a:cs typeface="Arial" pitchFamily="34" charset="0"/>
                </a:rPr>
                <a:t> </a:t>
              </a:r>
              <a:r>
                <a:rPr lang="en-ZA" sz="1200" dirty="0" smtClean="0">
                  <a:solidFill>
                    <a:srgbClr val="002060"/>
                  </a:solidFill>
                  <a:latin typeface="Arial" pitchFamily="34" charset="0"/>
                  <a:cs typeface="Arial" pitchFamily="34" charset="0"/>
                </a:rPr>
                <a:t>– monitor compliance with laws and regulations, </a:t>
              </a:r>
              <a:br>
                <a:rPr lang="en-ZA" sz="1200" dirty="0" smtClean="0">
                  <a:solidFill>
                    <a:srgbClr val="002060"/>
                  </a:solidFill>
                  <a:latin typeface="Arial" pitchFamily="34" charset="0"/>
                  <a:cs typeface="Arial" pitchFamily="34" charset="0"/>
                </a:rPr>
              </a:br>
              <a:r>
                <a:rPr lang="en-ZA" sz="1200" dirty="0" smtClean="0">
                  <a:solidFill>
                    <a:srgbClr val="002060"/>
                  </a:solidFill>
                  <a:latin typeface="Arial" pitchFamily="34" charset="0"/>
                  <a:cs typeface="Arial" pitchFamily="34" charset="0"/>
                </a:rPr>
                <a:t>and enforce appropriate action</a:t>
              </a:r>
            </a:p>
            <a:p>
              <a:pPr marL="171450" indent="-171450">
                <a:buFont typeface="Arial" pitchFamily="34" charset="0"/>
                <a:buChar char="•"/>
                <a:defRPr/>
              </a:pPr>
              <a:r>
                <a:rPr lang="en-ZA" sz="1200" b="1" dirty="0" smtClean="0">
                  <a:solidFill>
                    <a:srgbClr val="00B050"/>
                  </a:solidFill>
                  <a:latin typeface="Arial" pitchFamily="34" charset="0"/>
                  <a:cs typeface="Arial" pitchFamily="34" charset="0"/>
                </a:rPr>
                <a:t>Internal audit</a:t>
              </a:r>
              <a:r>
                <a:rPr lang="en-ZA" sz="1200" b="1" dirty="0" smtClean="0">
                  <a:solidFill>
                    <a:srgbClr val="002060"/>
                  </a:solidFill>
                  <a:latin typeface="Arial" pitchFamily="34" charset="0"/>
                  <a:cs typeface="Arial" pitchFamily="34" charset="0"/>
                </a:rPr>
                <a:t> </a:t>
              </a:r>
              <a:r>
                <a:rPr lang="en-ZA" sz="1200" dirty="0" smtClean="0">
                  <a:solidFill>
                    <a:srgbClr val="002060"/>
                  </a:solidFill>
                  <a:latin typeface="Arial" pitchFamily="34" charset="0"/>
                  <a:cs typeface="Arial" pitchFamily="34" charset="0"/>
                </a:rPr>
                <a:t>– follow up on management’s actions to address specific recommendations, conduct own audits on the key focus areas in the internal control environment and report on quarterly progress</a:t>
              </a:r>
            </a:p>
            <a:p>
              <a:pPr marL="171450" indent="-171450">
                <a:buFont typeface="Arial" pitchFamily="34" charset="0"/>
                <a:buChar char="•"/>
                <a:defRPr/>
              </a:pPr>
              <a:r>
                <a:rPr lang="en-ZA" sz="1200" b="1" dirty="0" smtClean="0">
                  <a:solidFill>
                    <a:srgbClr val="00B050"/>
                  </a:solidFill>
                  <a:latin typeface="Arial" pitchFamily="34" charset="0"/>
                  <a:cs typeface="Arial" pitchFamily="34" charset="0"/>
                </a:rPr>
                <a:t>Audit committee</a:t>
              </a:r>
              <a:r>
                <a:rPr lang="en-ZA" sz="1200" b="1" dirty="0" smtClean="0">
                  <a:solidFill>
                    <a:srgbClr val="002060"/>
                  </a:solidFill>
                  <a:latin typeface="Arial" pitchFamily="34" charset="0"/>
                  <a:cs typeface="Arial" pitchFamily="34" charset="0"/>
                </a:rPr>
                <a:t> </a:t>
              </a:r>
              <a:r>
                <a:rPr lang="en-ZA" sz="1200" dirty="0" smtClean="0">
                  <a:solidFill>
                    <a:srgbClr val="002060"/>
                  </a:solidFill>
                  <a:latin typeface="Arial" pitchFamily="34" charset="0"/>
                  <a:cs typeface="Arial" pitchFamily="34" charset="0"/>
                </a:rPr>
                <a:t>– monitor risks and</a:t>
              </a:r>
              <a:br>
                <a:rPr lang="en-ZA" sz="1200" dirty="0" smtClean="0">
                  <a:solidFill>
                    <a:srgbClr val="002060"/>
                  </a:solidFill>
                  <a:latin typeface="Arial" pitchFamily="34" charset="0"/>
                  <a:cs typeface="Arial" pitchFamily="34" charset="0"/>
                </a:rPr>
              </a:br>
              <a:r>
                <a:rPr lang="en-ZA" sz="1200" dirty="0" smtClean="0">
                  <a:solidFill>
                    <a:srgbClr val="002060"/>
                  </a:solidFill>
                  <a:latin typeface="Arial" pitchFamily="34" charset="0"/>
                  <a:cs typeface="Arial" pitchFamily="34" charset="0"/>
                </a:rPr>
                <a:t>the implementation of commitments </a:t>
              </a:r>
              <a:br>
                <a:rPr lang="en-ZA" sz="1200" dirty="0" smtClean="0">
                  <a:solidFill>
                    <a:srgbClr val="002060"/>
                  </a:solidFill>
                  <a:latin typeface="Arial" pitchFamily="34" charset="0"/>
                  <a:cs typeface="Arial" pitchFamily="34" charset="0"/>
                </a:rPr>
              </a:br>
              <a:r>
                <a:rPr lang="en-ZA" sz="1200" dirty="0" smtClean="0">
                  <a:solidFill>
                    <a:srgbClr val="002060"/>
                  </a:solidFill>
                  <a:latin typeface="Arial" pitchFamily="34" charset="0"/>
                  <a:cs typeface="Arial" pitchFamily="34" charset="0"/>
                </a:rPr>
                <a:t>on corrective action made by management as well as quarterly progress on the action plans</a:t>
              </a:r>
            </a:p>
          </p:txBody>
        </p:sp>
      </p:grpSp>
      <p:grpSp>
        <p:nvGrpSpPr>
          <p:cNvPr id="27" name="Group 59"/>
          <p:cNvGrpSpPr>
            <a:grpSpLocks/>
          </p:cNvGrpSpPr>
          <p:nvPr/>
        </p:nvGrpSpPr>
        <p:grpSpPr bwMode="auto">
          <a:xfrm>
            <a:off x="6019800" y="685800"/>
            <a:ext cx="2816493" cy="5486400"/>
            <a:chOff x="6223048" y="838200"/>
            <a:chExt cx="2909424" cy="5486400"/>
          </a:xfrm>
        </p:grpSpPr>
        <p:sp>
          <p:nvSpPr>
            <p:cNvPr id="28" name="Rectangle 27"/>
            <p:cNvSpPr/>
            <p:nvPr/>
          </p:nvSpPr>
          <p:spPr>
            <a:xfrm>
              <a:off x="6230727" y="838200"/>
              <a:ext cx="2742990" cy="685800"/>
            </a:xfrm>
            <a:prstGeom prst="rect">
              <a:avLst/>
            </a:prstGeom>
            <a:gradFill>
              <a:gsLst>
                <a:gs pos="0">
                  <a:srgbClr val="2C5D98"/>
                </a:gs>
                <a:gs pos="100000">
                  <a:schemeClr val="dk2">
                    <a:hueOff val="0"/>
                    <a:satOff val="0"/>
                    <a:lumOff val="0"/>
                    <a:alphaOff val="0"/>
                    <a:tint val="50000"/>
                    <a:shade val="100000"/>
                    <a:satMod val="350000"/>
                  </a:schemeClr>
                </a:gs>
              </a:gsLst>
              <a:lin ang="16200000" scaled="0"/>
            </a:gra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93663" algn="ctr">
                <a:defRPr/>
              </a:pPr>
              <a:r>
                <a:rPr lang="en-ZA" sz="1400" dirty="0" smtClean="0">
                  <a:solidFill>
                    <a:schemeClr val="bg1"/>
                  </a:solidFill>
                  <a:latin typeface="Arial" pitchFamily="34" charset="0"/>
                  <a:cs typeface="Arial" pitchFamily="34" charset="0"/>
                </a:rPr>
                <a:t>Independent assurance</a:t>
              </a:r>
            </a:p>
            <a:p>
              <a:pPr marL="93663" algn="ctr">
                <a:defRPr/>
              </a:pPr>
              <a:r>
                <a:rPr lang="en-ZA" sz="1400" dirty="0" smtClean="0">
                  <a:solidFill>
                    <a:schemeClr val="bg1"/>
                  </a:solidFill>
                  <a:latin typeface="Arial" pitchFamily="34" charset="0"/>
                  <a:cs typeface="Arial" pitchFamily="34" charset="0"/>
                </a:rPr>
                <a:t>Third level of assurance</a:t>
              </a:r>
              <a:endParaRPr lang="en-ZA" sz="1400" dirty="0">
                <a:solidFill>
                  <a:schemeClr val="bg1"/>
                </a:solidFill>
                <a:latin typeface="Arial" pitchFamily="34" charset="0"/>
                <a:cs typeface="Arial" pitchFamily="34" charset="0"/>
              </a:endParaRPr>
            </a:p>
          </p:txBody>
        </p:sp>
        <p:sp>
          <p:nvSpPr>
            <p:cNvPr id="29" name="Rectangle 28"/>
            <p:cNvSpPr/>
            <p:nvPr/>
          </p:nvSpPr>
          <p:spPr>
            <a:xfrm>
              <a:off x="6230727" y="1524000"/>
              <a:ext cx="990524" cy="1143000"/>
            </a:xfrm>
            <a:prstGeom prst="rect">
              <a:avLst/>
            </a:prstGeom>
            <a:gradFill>
              <a:gsLst>
                <a:gs pos="0">
                  <a:srgbClr val="2C5D98"/>
                </a:gs>
                <a:gs pos="100000">
                  <a:schemeClr val="dk2">
                    <a:hueOff val="0"/>
                    <a:satOff val="0"/>
                    <a:lumOff val="0"/>
                    <a:alphaOff val="0"/>
                    <a:tint val="50000"/>
                    <a:shade val="100000"/>
                    <a:satMod val="350000"/>
                  </a:schemeClr>
                </a:gs>
              </a:gsLst>
              <a:lin ang="16200000" scaled="0"/>
            </a:gra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Oversight</a:t>
              </a:r>
            </a:p>
            <a:p>
              <a:pPr algn="ctr">
                <a:defRPr/>
              </a:pPr>
              <a:r>
                <a:rPr lang="en-ZA" sz="1000" dirty="0" smtClean="0">
                  <a:solidFill>
                    <a:schemeClr val="bg1"/>
                  </a:solidFill>
                  <a:latin typeface="Arial" pitchFamily="34" charset="0"/>
                  <a:cs typeface="Arial" pitchFamily="34" charset="0"/>
                </a:rPr>
                <a:t>(portfolio </a:t>
              </a:r>
            </a:p>
            <a:p>
              <a:pPr algn="ctr">
                <a:defRPr/>
              </a:pPr>
              <a:r>
                <a:rPr lang="en-ZA" sz="1000" dirty="0" smtClean="0">
                  <a:solidFill>
                    <a:schemeClr val="bg1"/>
                  </a:solidFill>
                  <a:latin typeface="Arial" pitchFamily="34" charset="0"/>
                  <a:cs typeface="Arial" pitchFamily="34" charset="0"/>
                </a:rPr>
                <a:t>committees/ </a:t>
              </a:r>
            </a:p>
            <a:p>
              <a:pPr algn="ctr">
                <a:defRPr/>
              </a:pPr>
              <a:r>
                <a:rPr lang="en-ZA" sz="1000" dirty="0" smtClean="0">
                  <a:solidFill>
                    <a:schemeClr val="bg1"/>
                  </a:solidFill>
                  <a:latin typeface="Arial" pitchFamily="34" charset="0"/>
                  <a:cs typeface="Arial" pitchFamily="34" charset="0"/>
                </a:rPr>
                <a:t>councils)</a:t>
              </a:r>
            </a:p>
          </p:txBody>
        </p:sp>
        <p:sp>
          <p:nvSpPr>
            <p:cNvPr id="30" name="Rectangle 29"/>
            <p:cNvSpPr/>
            <p:nvPr/>
          </p:nvSpPr>
          <p:spPr>
            <a:xfrm>
              <a:off x="7221251" y="1524000"/>
              <a:ext cx="990524" cy="1143000"/>
            </a:xfrm>
            <a:prstGeom prst="rect">
              <a:avLst/>
            </a:prstGeom>
            <a:gradFill>
              <a:gsLst>
                <a:gs pos="0">
                  <a:srgbClr val="2C5D98"/>
                </a:gs>
                <a:gs pos="100000">
                  <a:schemeClr val="dk2">
                    <a:hueOff val="0"/>
                    <a:satOff val="0"/>
                    <a:lumOff val="0"/>
                    <a:alphaOff val="0"/>
                    <a:tint val="50000"/>
                    <a:shade val="100000"/>
                    <a:satMod val="350000"/>
                  </a:schemeClr>
                </a:gs>
              </a:gsLst>
              <a:lin ang="16200000" scaled="0"/>
            </a:gra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Public</a:t>
              </a:r>
            </a:p>
            <a:p>
              <a:pPr algn="ctr">
                <a:defRPr/>
              </a:pPr>
              <a:r>
                <a:rPr lang="en-ZA" sz="1000" dirty="0" smtClean="0">
                  <a:solidFill>
                    <a:schemeClr val="bg1"/>
                  </a:solidFill>
                  <a:latin typeface="Arial" pitchFamily="34" charset="0"/>
                  <a:cs typeface="Arial" pitchFamily="34" charset="0"/>
                </a:rPr>
                <a:t>accounts</a:t>
              </a:r>
            </a:p>
            <a:p>
              <a:pPr algn="ctr">
                <a:defRPr/>
              </a:pPr>
              <a:r>
                <a:rPr lang="en-ZA" sz="1000" dirty="0" smtClean="0">
                  <a:solidFill>
                    <a:schemeClr val="bg1"/>
                  </a:solidFill>
                  <a:latin typeface="Arial" pitchFamily="34" charset="0"/>
                  <a:cs typeface="Arial" pitchFamily="34" charset="0"/>
                </a:rPr>
                <a:t>committee</a:t>
              </a:r>
            </a:p>
          </p:txBody>
        </p:sp>
        <p:sp>
          <p:nvSpPr>
            <p:cNvPr id="31" name="Rectangle 30"/>
            <p:cNvSpPr/>
            <p:nvPr/>
          </p:nvSpPr>
          <p:spPr>
            <a:xfrm>
              <a:off x="8211775" y="1524000"/>
              <a:ext cx="761942" cy="1143000"/>
            </a:xfrm>
            <a:prstGeom prst="rect">
              <a:avLst/>
            </a:prstGeom>
            <a:gradFill>
              <a:gsLst>
                <a:gs pos="0">
                  <a:srgbClr val="2C5D98"/>
                </a:gs>
                <a:gs pos="100000">
                  <a:schemeClr val="dk2">
                    <a:hueOff val="0"/>
                    <a:satOff val="0"/>
                    <a:lumOff val="0"/>
                    <a:alphaOff val="0"/>
                    <a:tint val="50000"/>
                    <a:shade val="100000"/>
                    <a:satMod val="350000"/>
                  </a:schemeClr>
                </a:gs>
              </a:gsLst>
              <a:lin ang="16200000" scaled="0"/>
            </a:gra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93663" algn="ctr">
                <a:defRPr/>
              </a:pPr>
              <a:r>
                <a:rPr lang="en-ZA" sz="1000" dirty="0" smtClean="0">
                  <a:solidFill>
                    <a:schemeClr val="bg1"/>
                  </a:solidFill>
                  <a:latin typeface="Arial" pitchFamily="34" charset="0"/>
                  <a:cs typeface="Arial" pitchFamily="34" charset="0"/>
                </a:rPr>
                <a:t>Parliament</a:t>
              </a:r>
            </a:p>
          </p:txBody>
        </p:sp>
        <p:sp>
          <p:nvSpPr>
            <p:cNvPr id="32" name="Rectangle 31"/>
            <p:cNvSpPr/>
            <p:nvPr/>
          </p:nvSpPr>
          <p:spPr>
            <a:xfrm>
              <a:off x="6230727" y="3124200"/>
              <a:ext cx="990524" cy="304800"/>
            </a:xfrm>
            <a:prstGeom prst="rect">
              <a:avLst/>
            </a:prstGeom>
            <a:gradFill>
              <a:gsLst>
                <a:gs pos="0">
                  <a:srgbClr val="2C5D98"/>
                </a:gs>
                <a:gs pos="100000">
                  <a:schemeClr val="dk2">
                    <a:hueOff val="0"/>
                    <a:satOff val="0"/>
                    <a:lumOff val="0"/>
                    <a:alphaOff val="0"/>
                    <a:tint val="50000"/>
                    <a:shade val="100000"/>
                    <a:satMod val="350000"/>
                  </a:schemeClr>
                </a:gs>
              </a:gsLst>
              <a:lin ang="16200000" scaled="0"/>
            </a:gra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Extensive</a:t>
              </a:r>
            </a:p>
          </p:txBody>
        </p:sp>
        <p:sp>
          <p:nvSpPr>
            <p:cNvPr id="33" name="Rectangle 32"/>
            <p:cNvSpPr/>
            <p:nvPr/>
          </p:nvSpPr>
          <p:spPr>
            <a:xfrm>
              <a:off x="7221251" y="3124200"/>
              <a:ext cx="990524" cy="304800"/>
            </a:xfrm>
            <a:prstGeom prst="rect">
              <a:avLst/>
            </a:prstGeom>
            <a:gradFill>
              <a:gsLst>
                <a:gs pos="0">
                  <a:srgbClr val="2C5D98"/>
                </a:gs>
                <a:gs pos="100000">
                  <a:schemeClr val="dk2">
                    <a:hueOff val="0"/>
                    <a:satOff val="0"/>
                    <a:lumOff val="0"/>
                    <a:alphaOff val="0"/>
                    <a:tint val="50000"/>
                    <a:shade val="100000"/>
                    <a:satMod val="350000"/>
                  </a:schemeClr>
                </a:gs>
              </a:gsLst>
              <a:lin ang="16200000" scaled="0"/>
            </a:gra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Extensive</a:t>
              </a:r>
            </a:p>
          </p:txBody>
        </p:sp>
        <p:sp>
          <p:nvSpPr>
            <p:cNvPr id="34" name="Rectangle 33"/>
            <p:cNvSpPr/>
            <p:nvPr/>
          </p:nvSpPr>
          <p:spPr>
            <a:xfrm>
              <a:off x="8211775" y="3124200"/>
              <a:ext cx="761942" cy="304800"/>
            </a:xfrm>
            <a:prstGeom prst="rect">
              <a:avLst/>
            </a:prstGeom>
            <a:gradFill>
              <a:gsLst>
                <a:gs pos="0">
                  <a:srgbClr val="2C5D98"/>
                </a:gs>
                <a:gs pos="100000">
                  <a:schemeClr val="dk2">
                    <a:hueOff val="0"/>
                    <a:satOff val="0"/>
                    <a:lumOff val="0"/>
                    <a:alphaOff val="0"/>
                    <a:tint val="50000"/>
                    <a:shade val="100000"/>
                    <a:satMod val="350000"/>
                  </a:schemeClr>
                </a:gs>
              </a:gsLst>
              <a:lin ang="16200000" scaled="0"/>
            </a:gra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Extensive</a:t>
              </a:r>
            </a:p>
          </p:txBody>
        </p:sp>
        <p:sp>
          <p:nvSpPr>
            <p:cNvPr id="35" name="Rectangle 34"/>
            <p:cNvSpPr/>
            <p:nvPr/>
          </p:nvSpPr>
          <p:spPr>
            <a:xfrm>
              <a:off x="6227552" y="2760662"/>
              <a:ext cx="2742990" cy="304800"/>
            </a:xfrm>
            <a:prstGeom prst="rect">
              <a:avLst/>
            </a:prstGeom>
            <a:gradFill>
              <a:gsLst>
                <a:gs pos="0">
                  <a:srgbClr val="2C5D98"/>
                </a:gs>
                <a:gs pos="100000">
                  <a:schemeClr val="dk2">
                    <a:hueOff val="0"/>
                    <a:satOff val="0"/>
                    <a:lumOff val="0"/>
                    <a:alphaOff val="0"/>
                    <a:tint val="50000"/>
                    <a:shade val="100000"/>
                    <a:satMod val="350000"/>
                  </a:schemeClr>
                </a:gs>
              </a:gsLst>
              <a:lin ang="16200000" scaled="0"/>
            </a:gra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Required assurance levels</a:t>
              </a:r>
            </a:p>
          </p:txBody>
        </p:sp>
        <p:sp>
          <p:nvSpPr>
            <p:cNvPr id="36" name="Rectangle 35"/>
            <p:cNvSpPr/>
            <p:nvPr/>
          </p:nvSpPr>
          <p:spPr>
            <a:xfrm>
              <a:off x="6223048" y="3429000"/>
              <a:ext cx="2909424" cy="2895600"/>
            </a:xfrm>
            <a:prstGeom prst="rect">
              <a:avLst/>
            </a:prstGeom>
            <a:noFill/>
            <a:ln w="12700">
              <a:noFill/>
              <a:miter lim="800000"/>
              <a:headEnd type="none" w="sm" len="sm"/>
              <a:tailEnd type="none" w="sm" len="sm"/>
            </a:ln>
            <a:effectLst/>
          </p:spPr>
          <p:txBody>
            <a:bodyPr lIns="0" rIns="0"/>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r>
                <a:rPr lang="en-ZA" sz="1400" b="1" dirty="0" smtClean="0">
                  <a:solidFill>
                    <a:srgbClr val="002060"/>
                  </a:solidFill>
                  <a:latin typeface="Arial" pitchFamily="34" charset="0"/>
                  <a:cs typeface="Arial" pitchFamily="34" charset="0"/>
                </a:rPr>
                <a:t>Role of independent assurance</a:t>
              </a:r>
            </a:p>
            <a:p>
              <a:pPr marL="171450" indent="-171450">
                <a:buFont typeface="Arial" pitchFamily="34" charset="0"/>
                <a:buChar char="•"/>
                <a:defRPr/>
              </a:pPr>
              <a:r>
                <a:rPr lang="en-ZA" sz="1200" b="1" dirty="0" smtClean="0">
                  <a:solidFill>
                    <a:srgbClr val="00B050"/>
                  </a:solidFill>
                  <a:latin typeface="Arial" pitchFamily="34" charset="0"/>
                  <a:cs typeface="Arial" pitchFamily="34" charset="0"/>
                </a:rPr>
                <a:t>Oversight (portfolio committees)</a:t>
              </a:r>
              <a:r>
                <a:rPr lang="en-ZA" sz="1200" b="1" dirty="0" smtClean="0">
                  <a:solidFill>
                    <a:srgbClr val="002060"/>
                  </a:solidFill>
                  <a:latin typeface="Arial" pitchFamily="34" charset="0"/>
                  <a:cs typeface="Arial" pitchFamily="34" charset="0"/>
                </a:rPr>
                <a:t> </a:t>
              </a:r>
              <a:br>
                <a:rPr lang="en-ZA" sz="1200" b="1" dirty="0" smtClean="0">
                  <a:solidFill>
                    <a:srgbClr val="002060"/>
                  </a:solidFill>
                  <a:latin typeface="Arial" pitchFamily="34" charset="0"/>
                  <a:cs typeface="Arial" pitchFamily="34" charset="0"/>
                </a:rPr>
              </a:br>
              <a:r>
                <a:rPr lang="en-ZA" sz="1200" dirty="0" smtClean="0">
                  <a:solidFill>
                    <a:srgbClr val="002060"/>
                  </a:solidFill>
                  <a:latin typeface="Arial" pitchFamily="34" charset="0"/>
                  <a:cs typeface="Arial" pitchFamily="34" charset="0"/>
                </a:rPr>
                <a:t>– review and monitor quarterly progress on the implementation of action plans to address </a:t>
              </a:r>
              <a:br>
                <a:rPr lang="en-ZA" sz="1200" dirty="0" smtClean="0">
                  <a:solidFill>
                    <a:srgbClr val="002060"/>
                  </a:solidFill>
                  <a:latin typeface="Arial" pitchFamily="34" charset="0"/>
                  <a:cs typeface="Arial" pitchFamily="34" charset="0"/>
                </a:rPr>
              </a:br>
              <a:r>
                <a:rPr lang="en-ZA" sz="1200" dirty="0" smtClean="0">
                  <a:solidFill>
                    <a:srgbClr val="002060"/>
                  </a:solidFill>
                  <a:latin typeface="Arial" pitchFamily="34" charset="0"/>
                  <a:cs typeface="Arial" pitchFamily="34" charset="0"/>
                </a:rPr>
                <a:t>deficiencies </a:t>
              </a:r>
            </a:p>
            <a:p>
              <a:pPr marL="171450" indent="-171450">
                <a:buFont typeface="Arial" pitchFamily="34" charset="0"/>
                <a:buChar char="•"/>
                <a:defRPr/>
              </a:pPr>
              <a:r>
                <a:rPr lang="en-ZA" sz="1200" b="1" dirty="0" smtClean="0">
                  <a:solidFill>
                    <a:srgbClr val="00B050"/>
                  </a:solidFill>
                  <a:latin typeface="Arial" pitchFamily="34" charset="0"/>
                  <a:cs typeface="Arial" pitchFamily="34" charset="0"/>
                </a:rPr>
                <a:t>Public accounts committee</a:t>
              </a:r>
              <a:r>
                <a:rPr lang="en-ZA" sz="1200" b="1" dirty="0" smtClean="0">
                  <a:solidFill>
                    <a:srgbClr val="002060"/>
                  </a:solidFill>
                  <a:latin typeface="Arial" pitchFamily="34" charset="0"/>
                  <a:cs typeface="Arial" pitchFamily="34" charset="0"/>
                </a:rPr>
                <a:t> </a:t>
              </a:r>
              <a:r>
                <a:rPr lang="en-ZA" sz="1200" dirty="0" smtClean="0">
                  <a:solidFill>
                    <a:srgbClr val="002060"/>
                  </a:solidFill>
                  <a:latin typeface="Arial" pitchFamily="34" charset="0"/>
                  <a:cs typeface="Arial" pitchFamily="34" charset="0"/>
                </a:rPr>
                <a:t>– exercise specific oversight on a regular basis of any report that it may deem necessary</a:t>
              </a:r>
            </a:p>
            <a:p>
              <a:pPr marL="171450" indent="-171450">
                <a:buFont typeface="Arial" pitchFamily="34" charset="0"/>
                <a:buChar char="•"/>
                <a:defRPr/>
              </a:pPr>
              <a:r>
                <a:rPr lang="en-ZA" sz="1200" b="1" dirty="0" smtClean="0">
                  <a:solidFill>
                    <a:srgbClr val="00B050"/>
                  </a:solidFill>
                  <a:latin typeface="Arial" pitchFamily="34" charset="0"/>
                  <a:cs typeface="Arial" pitchFamily="34" charset="0"/>
                </a:rPr>
                <a:t>Parliament </a:t>
              </a:r>
              <a:r>
                <a:rPr lang="en-ZA" sz="1200" dirty="0" smtClean="0">
                  <a:solidFill>
                    <a:srgbClr val="002060"/>
                  </a:solidFill>
                  <a:latin typeface="Arial" pitchFamily="34" charset="0"/>
                  <a:cs typeface="Arial" pitchFamily="34" charset="0"/>
                </a:rPr>
                <a:t>– provide independent oversight of the reliability, accuracy and credibility of national and provincial government</a:t>
              </a:r>
            </a:p>
          </p:txBody>
        </p:sp>
      </p:grpSp>
    </p:spTree>
    <p:extLst>
      <p:ext uri="{BB962C8B-B14F-4D97-AF65-F5344CB8AC3E}">
        <p14:creationId xmlns:p14="http://schemas.microsoft.com/office/powerpoint/2010/main" xmlns="" val="26948005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2400" y="152400"/>
            <a:ext cx="8229600" cy="487362"/>
          </a:xfrm>
          <a:ln>
            <a:noFill/>
          </a:ln>
        </p:spPr>
        <p:txBody>
          <a:bodyPr>
            <a:noAutofit/>
          </a:bodyPr>
          <a:lstStyle/>
          <a:p>
            <a:pPr algn="l"/>
            <a:r>
              <a:rPr lang="en-ZA" sz="2000" b="1" dirty="0">
                <a:solidFill>
                  <a:srgbClr val="00A9A4"/>
                </a:solidFill>
                <a:latin typeface="Arial" pitchFamily="34" charset="0"/>
                <a:cs typeface="Arial" pitchFamily="34" charset="0"/>
              </a:rPr>
              <a:t>8</a:t>
            </a:r>
            <a:r>
              <a:rPr lang="en-ZA" sz="2000" b="1" dirty="0" smtClean="0">
                <a:solidFill>
                  <a:srgbClr val="00A9A4"/>
                </a:solidFill>
                <a:latin typeface="Arial" pitchFamily="34" charset="0"/>
                <a:cs typeface="Arial" pitchFamily="34" charset="0"/>
              </a:rPr>
              <a:t>. Minister’s </a:t>
            </a:r>
            <a:r>
              <a:rPr lang="en-ZA" sz="2000" b="1" dirty="0">
                <a:solidFill>
                  <a:srgbClr val="00A9A4"/>
                </a:solidFill>
                <a:latin typeface="Arial" pitchFamily="34" charset="0"/>
                <a:cs typeface="Arial" pitchFamily="34" charset="0"/>
              </a:rPr>
              <a:t>commitments to address root causes</a:t>
            </a:r>
            <a:endParaRPr lang="en-ZA" sz="2000" dirty="0">
              <a:solidFill>
                <a:srgbClr val="00A9A4"/>
              </a:solidFill>
              <a:latin typeface="Arial" pitchFamily="34" charset="0"/>
              <a:cs typeface="Arial" pitchFamily="34" charset="0"/>
            </a:endParaRPr>
          </a:p>
        </p:txBody>
      </p:sp>
      <p:sp>
        <p:nvSpPr>
          <p:cNvPr id="4" name="Rectangle 3"/>
          <p:cNvSpPr/>
          <p:nvPr/>
        </p:nvSpPr>
        <p:spPr>
          <a:xfrm>
            <a:off x="7181564" y="1528"/>
            <a:ext cx="1962436" cy="6856473"/>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lIns="80155" tIns="40077" rIns="80155" bIns="40077" rtlCol="0" anchor="ctr"/>
          <a:lstStyle/>
          <a:p>
            <a:pPr>
              <a:spcAft>
                <a:spcPts val="1052"/>
              </a:spcAft>
            </a:pPr>
            <a:r>
              <a:rPr lang="en-US" sz="1100" b="1" dirty="0" smtClean="0">
                <a:solidFill>
                  <a:schemeClr val="bg1"/>
                </a:solidFill>
              </a:rPr>
              <a:t>	</a:t>
            </a:r>
            <a:r>
              <a:rPr lang="en-US" sz="1100" b="1" dirty="0">
                <a:solidFill>
                  <a:schemeClr val="bg1"/>
                </a:solidFill>
              </a:rPr>
              <a:t/>
            </a:r>
            <a:br>
              <a:rPr lang="en-US" sz="1100" b="1" dirty="0">
                <a:solidFill>
                  <a:schemeClr val="bg1"/>
                </a:solidFill>
              </a:rPr>
            </a:br>
            <a:endParaRPr lang="en-US" sz="1100" b="1" dirty="0">
              <a:solidFill>
                <a:schemeClr val="bg1"/>
              </a:solidFill>
            </a:endParaRPr>
          </a:p>
          <a:p>
            <a:pPr>
              <a:spcAft>
                <a:spcPts val="1052"/>
              </a:spcAft>
            </a:pPr>
            <a:r>
              <a:rPr lang="en-US" sz="1100" b="1" dirty="0" smtClean="0">
                <a:solidFill>
                  <a:schemeClr val="bg1"/>
                </a:solidFill>
              </a:rPr>
              <a:t>	</a:t>
            </a:r>
            <a:r>
              <a:rPr lang="en-US" sz="1100" b="1" dirty="0">
                <a:solidFill>
                  <a:schemeClr val="bg1"/>
                </a:solidFill>
              </a:rPr>
              <a:t/>
            </a:r>
            <a:br>
              <a:rPr lang="en-US" sz="1100" b="1" dirty="0">
                <a:solidFill>
                  <a:schemeClr val="bg1"/>
                </a:solidFill>
              </a:rPr>
            </a:br>
            <a:endParaRPr lang="en-US" sz="1100" b="1" dirty="0">
              <a:solidFill>
                <a:schemeClr val="bg1"/>
              </a:solidFill>
            </a:endParaRPr>
          </a:p>
          <a:p>
            <a:pPr>
              <a:spcAft>
                <a:spcPts val="1052"/>
              </a:spcAft>
            </a:pPr>
            <a:endParaRPr lang="en-US" sz="1100" b="1" dirty="0">
              <a:solidFill>
                <a:schemeClr val="bg1"/>
              </a:solidFill>
            </a:endParaRPr>
          </a:p>
        </p:txBody>
      </p:sp>
      <p:sp>
        <p:nvSpPr>
          <p:cNvPr id="6" name="Isosceles Triangle 5"/>
          <p:cNvSpPr/>
          <p:nvPr/>
        </p:nvSpPr>
        <p:spPr>
          <a:xfrm rot="10800000">
            <a:off x="7253025" y="1525"/>
            <a:ext cx="1823735" cy="1760518"/>
          </a:xfrm>
          <a:prstGeom prst="triangle">
            <a:avLst>
              <a:gd name="adj" fmla="val 5130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88883" tIns="44441" rIns="88883" bIns="44441" rtlCol="0" anchor="t" anchorCtr="0"/>
          <a:lstStyle/>
          <a:p>
            <a:pPr algn="ctr"/>
            <a:endParaRPr lang="en-ZA" dirty="0"/>
          </a:p>
        </p:txBody>
      </p:sp>
      <p:sp>
        <p:nvSpPr>
          <p:cNvPr id="8" name="TextBox 7"/>
          <p:cNvSpPr txBox="1"/>
          <p:nvPr/>
        </p:nvSpPr>
        <p:spPr>
          <a:xfrm>
            <a:off x="7477705" y="457199"/>
            <a:ext cx="1368868" cy="523220"/>
          </a:xfrm>
          <a:prstGeom prst="rect">
            <a:avLst/>
          </a:prstGeom>
          <a:noFill/>
        </p:spPr>
        <p:txBody>
          <a:bodyPr wrap="square" rtlCol="0">
            <a:spAutoFit/>
          </a:bodyPr>
          <a:lstStyle/>
          <a:p>
            <a:pPr algn="ctr"/>
            <a:r>
              <a:rPr lang="en-ZA" sz="1400" dirty="0" smtClean="0">
                <a:solidFill>
                  <a:schemeClr val="bg1"/>
                </a:solidFill>
                <a:latin typeface="Arial Bold" panose="020B0704020202020204" pitchFamily="34" charset="0"/>
                <a:cs typeface="Arial Bold" panose="020B0704020202020204" pitchFamily="34" charset="0"/>
              </a:rPr>
              <a:t>2014-15 PFMA</a:t>
            </a:r>
            <a:endParaRPr lang="en-ZA" sz="1400" dirty="0">
              <a:solidFill>
                <a:schemeClr val="bg1"/>
              </a:solidFill>
              <a:latin typeface="Arial Bold" panose="020B0704020202020204" pitchFamily="34" charset="0"/>
              <a:cs typeface="Arial Bold" panose="020B0704020202020204" pitchFamily="34" charset="0"/>
            </a:endParaRPr>
          </a:p>
        </p:txBody>
      </p:sp>
      <p:pic>
        <p:nvPicPr>
          <p:cNvPr id="9" name="Content Placeholder 6" descr="Auditor General SA.png"/>
          <p:cNvPicPr>
            <a:picLocks noChangeAspect="1"/>
          </p:cNvPicPr>
          <p:nvPr/>
        </p:nvPicPr>
        <p:blipFill>
          <a:blip r:embed="rId3" cstate="print">
            <a:extLst>
              <a:ext uri="{28A0092B-C50C-407E-A947-70E740481C1C}">
                <a14:useLocalDpi xmlns:a14="http://schemas.microsoft.com/office/drawing/2010/main" xmlns=""/>
              </a:ext>
            </a:extLst>
          </a:blip>
          <a:srcRect t="-8363" b="-8363"/>
          <a:stretch>
            <a:fillRect/>
          </a:stretch>
        </p:blipFill>
        <p:spPr>
          <a:xfrm>
            <a:off x="7394132" y="5457651"/>
            <a:ext cx="1536014" cy="990161"/>
          </a:xfrm>
          <a:prstGeom prst="rect">
            <a:avLst/>
          </a:prstGeom>
        </p:spPr>
      </p:pic>
      <p:sp>
        <p:nvSpPr>
          <p:cNvPr id="10" name="Slide Number Placeholder 21"/>
          <p:cNvSpPr>
            <a:spLocks noGrp="1"/>
          </p:cNvSpPr>
          <p:nvPr>
            <p:ph type="sldNum" sz="quarter" idx="12"/>
          </p:nvPr>
        </p:nvSpPr>
        <p:spPr>
          <a:xfrm>
            <a:off x="7665051" y="6375243"/>
            <a:ext cx="869349" cy="406557"/>
          </a:xfrm>
        </p:spPr>
        <p:txBody>
          <a:bodyPr/>
          <a:lstStyle/>
          <a:p>
            <a:pPr algn="ctr"/>
            <a:fld id="{77BE3914-9785-AB4C-9ACD-E1117CFE9C60}" type="slidenum">
              <a:rPr lang="en-US" sz="1800" smtClean="0">
                <a:solidFill>
                  <a:schemeClr val="bg1"/>
                </a:solidFill>
              </a:rPr>
              <a:pPr algn="ctr"/>
              <a:t>14</a:t>
            </a:fld>
            <a:endParaRPr lang="en-US" sz="1800" dirty="0">
              <a:solidFill>
                <a:schemeClr val="bg1"/>
              </a:solidFill>
            </a:endParaRPr>
          </a:p>
        </p:txBody>
      </p:sp>
      <p:sp>
        <p:nvSpPr>
          <p:cNvPr id="11" name="Rectangle 10"/>
          <p:cNvSpPr/>
          <p:nvPr/>
        </p:nvSpPr>
        <p:spPr>
          <a:xfrm>
            <a:off x="531125" y="718809"/>
            <a:ext cx="6477000" cy="5377191"/>
          </a:xfrm>
          <a:prstGeom prst="rect">
            <a:avLst/>
          </a:prstGeom>
          <a:noFill/>
          <a:ln w="38100">
            <a:solidFill>
              <a:srgbClr val="00A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accent3">
                  <a:lumMod val="75000"/>
                </a:schemeClr>
              </a:solidFill>
            </a:endParaRPr>
          </a:p>
        </p:txBody>
      </p:sp>
      <p:sp>
        <p:nvSpPr>
          <p:cNvPr id="12" name="TextBox 11"/>
          <p:cNvSpPr txBox="1"/>
          <p:nvPr/>
        </p:nvSpPr>
        <p:spPr>
          <a:xfrm>
            <a:off x="669878" y="947408"/>
            <a:ext cx="6172199" cy="228934"/>
          </a:xfrm>
          <a:prstGeom prst="rect">
            <a:avLst/>
          </a:prstGeom>
          <a:noFill/>
        </p:spPr>
        <p:txBody>
          <a:bodyPr wrap="square" lIns="0" tIns="54000" rIns="0" bIns="0" rtlCol="0">
            <a:spAutoFit/>
          </a:bodyPr>
          <a:lstStyle/>
          <a:p>
            <a:pPr algn="ctr">
              <a:lnSpc>
                <a:spcPts val="1100"/>
              </a:lnSpc>
            </a:pPr>
            <a:r>
              <a:rPr lang="en-ZA" sz="2400" dirty="0" smtClean="0">
                <a:solidFill>
                  <a:srgbClr val="00A9A4"/>
                </a:solidFill>
                <a:latin typeface="Arial Narrow" pitchFamily="34" charset="0"/>
                <a:cs typeface="Times New Roman" pitchFamily="18" charset="0"/>
              </a:rPr>
              <a:t>Status of key commitments by minister</a:t>
            </a:r>
          </a:p>
        </p:txBody>
      </p:sp>
      <p:sp>
        <p:nvSpPr>
          <p:cNvPr id="23" name="TextBox 22"/>
          <p:cNvSpPr txBox="1"/>
          <p:nvPr/>
        </p:nvSpPr>
        <p:spPr>
          <a:xfrm>
            <a:off x="647130" y="5791296"/>
            <a:ext cx="1538502" cy="184666"/>
          </a:xfrm>
          <a:prstGeom prst="rect">
            <a:avLst/>
          </a:prstGeom>
          <a:noFill/>
          <a:ln w="38100">
            <a:solidFill>
              <a:srgbClr val="E0001B"/>
            </a:solidFill>
          </a:ln>
        </p:spPr>
        <p:txBody>
          <a:bodyPr wrap="square" lIns="0" tIns="0" rIns="0" bIns="0" rtlCol="0">
            <a:spAutoFit/>
          </a:bodyPr>
          <a:lstStyle/>
          <a:p>
            <a:pPr algn="ctr"/>
            <a:r>
              <a:rPr lang="en-ZA" sz="1200" b="1" dirty="0" smtClean="0">
                <a:solidFill>
                  <a:schemeClr val="bg1">
                    <a:lumMod val="50000"/>
                  </a:schemeClr>
                </a:solidFill>
                <a:latin typeface="Arial" panose="020B0604020202020204" pitchFamily="34" charset="0"/>
                <a:cs typeface="Arial" panose="020B0604020202020204" pitchFamily="34" charset="0"/>
              </a:rPr>
              <a:t>Not implemented</a:t>
            </a:r>
          </a:p>
        </p:txBody>
      </p:sp>
      <p:sp>
        <p:nvSpPr>
          <p:cNvPr id="24" name="TextBox 23"/>
          <p:cNvSpPr txBox="1"/>
          <p:nvPr/>
        </p:nvSpPr>
        <p:spPr>
          <a:xfrm>
            <a:off x="2438400" y="5791200"/>
            <a:ext cx="1371600" cy="184666"/>
          </a:xfrm>
          <a:prstGeom prst="rect">
            <a:avLst/>
          </a:prstGeom>
          <a:noFill/>
          <a:ln w="38100">
            <a:solidFill>
              <a:srgbClr val="FFC000"/>
            </a:solidFill>
          </a:ln>
        </p:spPr>
        <p:txBody>
          <a:bodyPr wrap="square" lIns="0" tIns="0" rIns="0" bIns="0" rtlCol="0">
            <a:spAutoFit/>
          </a:bodyPr>
          <a:lstStyle/>
          <a:p>
            <a:pPr algn="ctr"/>
            <a:r>
              <a:rPr lang="en-ZA" sz="1200" b="1" dirty="0" smtClean="0">
                <a:solidFill>
                  <a:schemeClr val="bg1">
                    <a:lumMod val="50000"/>
                  </a:schemeClr>
                </a:solidFill>
                <a:latin typeface="Arial" panose="020B0604020202020204" pitchFamily="34" charset="0"/>
                <a:cs typeface="Arial" panose="020B0604020202020204" pitchFamily="34" charset="0"/>
              </a:rPr>
              <a:t>In progress</a:t>
            </a:r>
          </a:p>
        </p:txBody>
      </p:sp>
      <p:sp>
        <p:nvSpPr>
          <p:cNvPr id="25" name="TextBox 24"/>
          <p:cNvSpPr txBox="1"/>
          <p:nvPr/>
        </p:nvSpPr>
        <p:spPr>
          <a:xfrm>
            <a:off x="4102777" y="5791200"/>
            <a:ext cx="1307423" cy="184666"/>
          </a:xfrm>
          <a:prstGeom prst="rect">
            <a:avLst/>
          </a:prstGeom>
          <a:noFill/>
          <a:ln w="38100">
            <a:solidFill>
              <a:srgbClr val="29A535"/>
            </a:solidFill>
          </a:ln>
        </p:spPr>
        <p:txBody>
          <a:bodyPr wrap="square" lIns="0" tIns="0" rIns="0" bIns="0" rtlCol="0">
            <a:spAutoFit/>
          </a:bodyPr>
          <a:lstStyle/>
          <a:p>
            <a:pPr algn="ctr"/>
            <a:r>
              <a:rPr lang="en-ZA" sz="1200" b="1" dirty="0" smtClean="0">
                <a:solidFill>
                  <a:schemeClr val="bg1">
                    <a:lumMod val="50000"/>
                  </a:schemeClr>
                </a:solidFill>
                <a:latin typeface="Arial" panose="020B0604020202020204" pitchFamily="34" charset="0"/>
                <a:cs typeface="Arial" panose="020B0604020202020204" pitchFamily="34" charset="0"/>
              </a:rPr>
              <a:t>Implemented</a:t>
            </a:r>
          </a:p>
        </p:txBody>
      </p:sp>
      <p:sp>
        <p:nvSpPr>
          <p:cNvPr id="26" name="TextBox 25"/>
          <p:cNvSpPr txBox="1"/>
          <p:nvPr/>
        </p:nvSpPr>
        <p:spPr>
          <a:xfrm>
            <a:off x="5689943" y="5791199"/>
            <a:ext cx="1091857" cy="184666"/>
          </a:xfrm>
          <a:prstGeom prst="rect">
            <a:avLst/>
          </a:prstGeom>
          <a:noFill/>
          <a:ln w="38100">
            <a:solidFill>
              <a:srgbClr val="002060"/>
            </a:solidFill>
          </a:ln>
        </p:spPr>
        <p:txBody>
          <a:bodyPr wrap="square" lIns="0" tIns="0" rIns="0" bIns="0" rtlCol="0">
            <a:spAutoFit/>
          </a:bodyPr>
          <a:lstStyle/>
          <a:p>
            <a:pPr algn="ctr"/>
            <a:r>
              <a:rPr lang="en-ZA" sz="1200" b="1" dirty="0" smtClean="0">
                <a:solidFill>
                  <a:schemeClr val="bg1">
                    <a:lumMod val="50000"/>
                  </a:schemeClr>
                </a:solidFill>
                <a:latin typeface="Arial" panose="020B0604020202020204" pitchFamily="34" charset="0"/>
                <a:cs typeface="Arial" panose="020B0604020202020204" pitchFamily="34" charset="0"/>
              </a:rPr>
              <a:t>New</a:t>
            </a:r>
          </a:p>
        </p:txBody>
      </p:sp>
      <p:sp>
        <p:nvSpPr>
          <p:cNvPr id="20" name="TextBox 19"/>
          <p:cNvSpPr txBox="1"/>
          <p:nvPr/>
        </p:nvSpPr>
        <p:spPr>
          <a:xfrm>
            <a:off x="657681" y="2514600"/>
            <a:ext cx="3098750" cy="626701"/>
          </a:xfrm>
          <a:prstGeom prst="rect">
            <a:avLst/>
          </a:prstGeom>
          <a:noFill/>
          <a:ln w="28575">
            <a:solidFill>
              <a:srgbClr val="E0001B"/>
            </a:solidFill>
          </a:ln>
        </p:spPr>
        <p:txBody>
          <a:bodyPr wrap="square" lIns="36000" tIns="36000" rIns="36000" bIns="36000" rtlCol="0">
            <a:spAutoFit/>
          </a:bodyPr>
          <a:lstStyle/>
          <a:p>
            <a:r>
              <a:rPr lang="en-ZA" sz="1200" dirty="0">
                <a:solidFill>
                  <a:schemeClr val="tx1">
                    <a:lumMod val="65000"/>
                    <a:lumOff val="35000"/>
                  </a:schemeClr>
                </a:solidFill>
                <a:latin typeface="Arial" panose="020B0604020202020204" pitchFamily="34" charset="0"/>
                <a:cs typeface="Arial" panose="020B0604020202020204" pitchFamily="34" charset="0"/>
              </a:rPr>
              <a:t>Request departments and entities to compile monthly financial statements to assist with proper governance. </a:t>
            </a:r>
          </a:p>
        </p:txBody>
      </p:sp>
      <p:sp>
        <p:nvSpPr>
          <p:cNvPr id="15" name="TextBox 14"/>
          <p:cNvSpPr txBox="1"/>
          <p:nvPr/>
        </p:nvSpPr>
        <p:spPr>
          <a:xfrm>
            <a:off x="3861748" y="1475624"/>
            <a:ext cx="3072452" cy="572840"/>
          </a:xfrm>
          <a:prstGeom prst="rect">
            <a:avLst/>
          </a:prstGeom>
          <a:noFill/>
          <a:ln w="38100">
            <a:solidFill>
              <a:srgbClr val="29A535"/>
            </a:solidFill>
          </a:ln>
        </p:spPr>
        <p:txBody>
          <a:bodyPr wrap="square" lIns="36000" tIns="36000" rIns="36000" bIns="36000" rtlCol="0" anchor="ctr">
            <a:spAutoFit/>
          </a:bodyPr>
          <a:lstStyle/>
          <a:p>
            <a:pPr>
              <a:lnSpc>
                <a:spcPts val="1300"/>
              </a:lnSpc>
              <a:spcAft>
                <a:spcPts val="600"/>
              </a:spcAft>
            </a:pPr>
            <a:r>
              <a:rPr lang="en-ZA" sz="1200" dirty="0" smtClean="0">
                <a:solidFill>
                  <a:schemeClr val="tx1">
                    <a:lumMod val="65000"/>
                    <a:lumOff val="35000"/>
                  </a:schemeClr>
                </a:solidFill>
                <a:latin typeface="Arial" panose="020B0604020202020204" pitchFamily="34" charset="0"/>
                <a:cs typeface="Arial" panose="020B0604020202020204" pitchFamily="34" charset="0"/>
              </a:rPr>
              <a:t>The appointment of a CEO and a CFO for the SABC will be finalised within the next three months (31 October 2014).</a:t>
            </a:r>
          </a:p>
        </p:txBody>
      </p:sp>
      <p:sp>
        <p:nvSpPr>
          <p:cNvPr id="16" name="TextBox 15"/>
          <p:cNvSpPr txBox="1"/>
          <p:nvPr/>
        </p:nvSpPr>
        <p:spPr>
          <a:xfrm>
            <a:off x="683526" y="4580765"/>
            <a:ext cx="3086099" cy="553998"/>
          </a:xfrm>
          <a:prstGeom prst="rect">
            <a:avLst/>
          </a:prstGeom>
          <a:noFill/>
          <a:ln w="38100">
            <a:solidFill>
              <a:srgbClr val="FFC000"/>
            </a:solidFill>
          </a:ln>
        </p:spPr>
        <p:txBody>
          <a:bodyPr wrap="square" lIns="0" tIns="0" rIns="0" bIns="0" rtlCol="0">
            <a:spAutoFit/>
          </a:bodyPr>
          <a:lstStyle/>
          <a:p>
            <a:pPr algn="ctr"/>
            <a:r>
              <a:rPr lang="en-ZA" sz="1200" dirty="0">
                <a:solidFill>
                  <a:schemeClr val="tx1">
                    <a:lumMod val="65000"/>
                    <a:lumOff val="35000"/>
                  </a:schemeClr>
                </a:solidFill>
                <a:latin typeface="Arial" panose="020B0604020202020204" pitchFamily="34" charset="0"/>
                <a:cs typeface="Arial" panose="020B0604020202020204" pitchFamily="34" charset="0"/>
              </a:rPr>
              <a:t>Key vacancies in key management personnel will be filled in the third quarter of </a:t>
            </a:r>
            <a:r>
              <a:rPr lang="en-ZA" sz="1200" dirty="0" smtClean="0">
                <a:solidFill>
                  <a:schemeClr val="tx1">
                    <a:lumMod val="65000"/>
                    <a:lumOff val="35000"/>
                  </a:schemeClr>
                </a:solidFill>
                <a:latin typeface="Arial" panose="020B0604020202020204" pitchFamily="34" charset="0"/>
                <a:cs typeface="Arial" panose="020B0604020202020204" pitchFamily="34" charset="0"/>
              </a:rPr>
              <a:t>the 2015-16 </a:t>
            </a:r>
            <a:r>
              <a:rPr lang="en-ZA" sz="1200" dirty="0">
                <a:solidFill>
                  <a:schemeClr val="tx1">
                    <a:lumMod val="65000"/>
                    <a:lumOff val="35000"/>
                  </a:schemeClr>
                </a:solidFill>
                <a:latin typeface="Arial" panose="020B0604020202020204" pitchFamily="34" charset="0"/>
                <a:cs typeface="Arial" panose="020B0604020202020204" pitchFamily="34" charset="0"/>
              </a:rPr>
              <a:t>financial year (MDDA). </a:t>
            </a:r>
          </a:p>
        </p:txBody>
      </p:sp>
      <p:sp>
        <p:nvSpPr>
          <p:cNvPr id="17" name="TextBox 16"/>
          <p:cNvSpPr txBox="1"/>
          <p:nvPr/>
        </p:nvSpPr>
        <p:spPr>
          <a:xfrm>
            <a:off x="3867150" y="3386516"/>
            <a:ext cx="3086099" cy="553998"/>
          </a:xfrm>
          <a:prstGeom prst="rect">
            <a:avLst/>
          </a:prstGeom>
          <a:noFill/>
          <a:ln w="38100">
            <a:solidFill>
              <a:srgbClr val="FFC000"/>
            </a:solidFill>
          </a:ln>
        </p:spPr>
        <p:txBody>
          <a:bodyPr wrap="square" lIns="0" tIns="0" rIns="0" bIns="0" rtlCol="0">
            <a:spAutoFit/>
          </a:bodyPr>
          <a:lstStyle/>
          <a:p>
            <a:r>
              <a:rPr lang="en-ZA" sz="1200" dirty="0" smtClean="0">
                <a:solidFill>
                  <a:schemeClr val="tx1">
                    <a:lumMod val="65000"/>
                    <a:lumOff val="35000"/>
                  </a:schemeClr>
                </a:solidFill>
                <a:latin typeface="Arial" panose="020B0604020202020204" pitchFamily="34" charset="0"/>
                <a:cs typeface="Arial" panose="020B0604020202020204" pitchFamily="34" charset="0"/>
              </a:rPr>
              <a:t>Reassess senior managers</a:t>
            </a:r>
            <a:r>
              <a:rPr lang="en-ZA" sz="1200" dirty="0">
                <a:solidFill>
                  <a:schemeClr val="tx1">
                    <a:lumMod val="65000"/>
                    <a:lumOff val="35000"/>
                  </a:schemeClr>
                </a:solidFill>
                <a:latin typeface="Arial" panose="020B0604020202020204" pitchFamily="34" charset="0"/>
                <a:cs typeface="Arial" panose="020B0604020202020204" pitchFamily="34" charset="0"/>
              </a:rPr>
              <a:t>’ performance agreements to ensure clearly defined roles </a:t>
            </a:r>
            <a:r>
              <a:rPr lang="en-ZA" sz="1200" dirty="0" smtClean="0">
                <a:solidFill>
                  <a:schemeClr val="tx1">
                    <a:lumMod val="65000"/>
                    <a:lumOff val="35000"/>
                  </a:schemeClr>
                </a:solidFill>
                <a:latin typeface="Arial" panose="020B0604020202020204" pitchFamily="34" charset="0"/>
                <a:cs typeface="Arial" panose="020B0604020202020204" pitchFamily="34" charset="0"/>
              </a:rPr>
              <a:t>and responsibilities</a:t>
            </a:r>
            <a:r>
              <a:rPr lang="en-ZA" sz="1200" dirty="0">
                <a:solidFill>
                  <a:schemeClr val="tx1">
                    <a:lumMod val="65000"/>
                    <a:lumOff val="3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429491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001000" cy="487362"/>
          </a:xfrm>
        </p:spPr>
        <p:txBody>
          <a:bodyPr/>
          <a:lstStyle/>
          <a:p>
            <a:pPr algn="ctr"/>
            <a:r>
              <a:rPr lang="en-US" dirty="0" smtClean="0">
                <a:latin typeface="Arial" pitchFamily="34" charset="0"/>
                <a:cs typeface="Arial" pitchFamily="34" charset="0"/>
              </a:rPr>
              <a:t>Questions</a:t>
            </a:r>
            <a:endParaRPr lang="en-US" dirty="0">
              <a:latin typeface="Arial" pitchFamily="34" charset="0"/>
              <a:cs typeface="Arial" pitchFamily="34" charset="0"/>
            </a:endParaRPr>
          </a:p>
        </p:txBody>
      </p:sp>
      <p:sp>
        <p:nvSpPr>
          <p:cNvPr id="3" name="Slide Number Placeholder 21"/>
          <p:cNvSpPr>
            <a:spLocks noGrp="1"/>
          </p:cNvSpPr>
          <p:nvPr>
            <p:ph type="sldNum" sz="quarter" idx="12"/>
          </p:nvPr>
        </p:nvSpPr>
        <p:spPr>
          <a:xfrm>
            <a:off x="7389495" y="6355017"/>
            <a:ext cx="1541169" cy="365049"/>
          </a:xfrm>
        </p:spPr>
        <p:txBody>
          <a:bodyPr/>
          <a:lstStyle/>
          <a:p>
            <a:pPr algn="ctr"/>
            <a:fld id="{77BE3914-9785-AB4C-9ACD-E1117CFE9C60}" type="slidenum">
              <a:rPr lang="en-US" sz="1800" smtClean="0">
                <a:solidFill>
                  <a:schemeClr val="bg1"/>
                </a:solidFill>
              </a:rPr>
              <a:pPr algn="ctr"/>
              <a:t>15</a:t>
            </a:fld>
            <a:endParaRPr lang="en-US" sz="1800" dirty="0">
              <a:solidFill>
                <a:schemeClr val="bg1"/>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US" sz="2000" dirty="0" smtClean="0">
                <a:solidFill>
                  <a:schemeClr val="bg1"/>
                </a:solidFill>
                <a:latin typeface="Arial" pitchFamily="34" charset="0"/>
                <a:cs typeface="Arial" pitchFamily="34" charset="0"/>
              </a:rPr>
              <a:t>Reputation promise/mission</a:t>
            </a:r>
            <a:endParaRPr lang="en-US" sz="2000" dirty="0">
              <a:solidFill>
                <a:schemeClr val="bg1"/>
              </a:solidFill>
              <a:latin typeface="Arial" pitchFamily="34" charset="0"/>
              <a:cs typeface="Arial" pitchFamily="34" charset="0"/>
            </a:endParaRPr>
          </a:p>
        </p:txBody>
      </p:sp>
      <p:sp>
        <p:nvSpPr>
          <p:cNvPr id="9" name="Content Placeholder 8"/>
          <p:cNvSpPr>
            <a:spLocks noGrp="1"/>
          </p:cNvSpPr>
          <p:nvPr>
            <p:ph idx="1"/>
          </p:nvPr>
        </p:nvSpPr>
        <p:spPr/>
        <p:txBody>
          <a:bodyPr/>
          <a:lstStyle/>
          <a:p>
            <a:pPr algn="ctr"/>
            <a:r>
              <a:rPr lang="en-US" dirty="0" smtClean="0">
                <a:latin typeface="Arial" pitchFamily="34" charset="0"/>
                <a:cs typeface="Arial" pitchFamily="34" charset="0"/>
              </a:rPr>
              <a:t>The Auditor-General of South Africa has a constitutional mandate, and </a:t>
            </a:r>
          </a:p>
          <a:p>
            <a:pPr algn="ctr"/>
            <a:r>
              <a:rPr lang="en-US" dirty="0" smtClean="0">
                <a:latin typeface="Arial" pitchFamily="34" charset="0"/>
                <a:cs typeface="Arial" pitchFamily="34" charset="0"/>
              </a:rPr>
              <a:t>as the supreme audit institution (SAI) of South Africa, it exists to strengthen our</a:t>
            </a:r>
          </a:p>
          <a:p>
            <a:pPr algn="ctr"/>
            <a:r>
              <a:rPr lang="en-US" dirty="0" smtClean="0">
                <a:latin typeface="Arial" pitchFamily="34" charset="0"/>
                <a:cs typeface="Arial" pitchFamily="34" charset="0"/>
              </a:rPr>
              <a:t>country’s democracy </a:t>
            </a:r>
            <a:r>
              <a:rPr lang="en-US" b="1" dirty="0" smtClean="0">
                <a:solidFill>
                  <a:schemeClr val="bg1"/>
                </a:solidFill>
                <a:latin typeface="Arial" pitchFamily="34" charset="0"/>
                <a:cs typeface="Arial" pitchFamily="34" charset="0"/>
              </a:rPr>
              <a:t>by enabling oversight, accountability and governance </a:t>
            </a:r>
            <a:r>
              <a:rPr lang="en-US" dirty="0" smtClean="0">
                <a:latin typeface="Arial" pitchFamily="34" charset="0"/>
                <a:cs typeface="Arial" pitchFamily="34" charset="0"/>
              </a:rPr>
              <a:t>in the public sector </a:t>
            </a:r>
            <a:r>
              <a:rPr lang="en-US" b="1" dirty="0" smtClean="0">
                <a:solidFill>
                  <a:schemeClr val="bg1"/>
                </a:solidFill>
                <a:latin typeface="Arial" pitchFamily="34" charset="0"/>
                <a:cs typeface="Arial" pitchFamily="34" charset="0"/>
              </a:rPr>
              <a:t>through auditing</a:t>
            </a:r>
            <a:r>
              <a:rPr lang="en-US" dirty="0" smtClean="0">
                <a:latin typeface="Arial" pitchFamily="34" charset="0"/>
                <a:cs typeface="Arial" pitchFamily="34" charset="0"/>
              </a:rPr>
              <a:t>, thereby </a:t>
            </a:r>
            <a:r>
              <a:rPr lang="en-US" b="1" dirty="0" smtClean="0">
                <a:solidFill>
                  <a:schemeClr val="bg1"/>
                </a:solidFill>
                <a:latin typeface="Arial" pitchFamily="34" charset="0"/>
                <a:cs typeface="Arial" pitchFamily="34" charset="0"/>
              </a:rPr>
              <a:t>building public confidence</a:t>
            </a:r>
            <a:r>
              <a:rPr lang="en-US" b="1" dirty="0" smtClean="0">
                <a:latin typeface="Arial" pitchFamily="34" charset="0"/>
                <a:cs typeface="Arial" pitchFamily="34" charset="0"/>
              </a:rPr>
              <a:t>.</a:t>
            </a:r>
          </a:p>
          <a:p>
            <a:pPr algn="ctr"/>
            <a:endParaRPr lang="en-US" b="1" dirty="0">
              <a:latin typeface="Arial" pitchFamily="34" charset="0"/>
              <a:cs typeface="Arial" pitchFamily="34" charset="0"/>
            </a:endParaRPr>
          </a:p>
          <a:p>
            <a:pPr algn="ctr"/>
            <a:endParaRPr lang="en-US" b="1" dirty="0" smtClean="0">
              <a:latin typeface="Arial" pitchFamily="34" charset="0"/>
              <a:cs typeface="Arial" pitchFamily="34" charset="0"/>
            </a:endParaRPr>
          </a:p>
        </p:txBody>
      </p:sp>
      <p:sp>
        <p:nvSpPr>
          <p:cNvPr id="4" name="Slide Number Placeholder 21"/>
          <p:cNvSpPr>
            <a:spLocks noGrp="1"/>
          </p:cNvSpPr>
          <p:nvPr>
            <p:ph type="sldNum" sz="quarter" idx="12"/>
          </p:nvPr>
        </p:nvSpPr>
        <p:spPr>
          <a:xfrm>
            <a:off x="7389495" y="6340551"/>
            <a:ext cx="1541169" cy="365049"/>
          </a:xfrm>
        </p:spPr>
        <p:txBody>
          <a:bodyPr/>
          <a:lstStyle/>
          <a:p>
            <a:pPr algn="ctr"/>
            <a:fld id="{77BE3914-9785-AB4C-9ACD-E1117CFE9C60}" type="slidenum">
              <a:rPr lang="en-US" sz="1800" smtClean="0">
                <a:solidFill>
                  <a:schemeClr val="bg1"/>
                </a:solidFill>
              </a:rPr>
              <a:pPr algn="ctr"/>
              <a:t>2</a:t>
            </a:fld>
            <a:endParaRPr lang="en-US" sz="18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153400" cy="487362"/>
          </a:xfrm>
        </p:spPr>
        <p:txBody>
          <a:bodyPr>
            <a:normAutofit/>
          </a:bodyPr>
          <a:lstStyle/>
          <a:p>
            <a:r>
              <a:rPr lang="en-US" sz="2000" dirty="0" smtClean="0">
                <a:latin typeface="Arial" pitchFamily="34" charset="0"/>
                <a:cs typeface="Arial" pitchFamily="34" charset="0"/>
              </a:rPr>
              <a:t>Contents						  Slide no.</a:t>
            </a:r>
            <a:endParaRPr lang="en-US" sz="2000" dirty="0">
              <a:solidFill>
                <a:schemeClr val="bg1"/>
              </a:solidFill>
              <a:latin typeface="Arial" pitchFamily="34" charset="0"/>
              <a:cs typeface="Arial" pitchFamily="34" charset="0"/>
            </a:endParaRPr>
          </a:p>
        </p:txBody>
      </p:sp>
      <p:sp>
        <p:nvSpPr>
          <p:cNvPr id="9" name="Content Placeholder 8"/>
          <p:cNvSpPr>
            <a:spLocks noGrp="1"/>
          </p:cNvSpPr>
          <p:nvPr>
            <p:ph idx="1"/>
          </p:nvPr>
        </p:nvSpPr>
        <p:spPr/>
        <p:txBody>
          <a:bodyPr>
            <a:normAutofit/>
          </a:bodyPr>
          <a:lstStyle/>
          <a:p>
            <a:pPr>
              <a:lnSpc>
                <a:spcPts val="3000"/>
              </a:lnSpc>
              <a:buAutoNum type="arabicPeriod"/>
            </a:pPr>
            <a:r>
              <a:rPr lang="en-ZA" b="1" dirty="0" smtClean="0">
                <a:latin typeface="Arial" panose="020B0604020202020204" pitchFamily="34" charset="0"/>
                <a:cs typeface="Arial" panose="020B0604020202020204" pitchFamily="34" charset="0"/>
              </a:rPr>
              <a:t>Purpose of the presentation					4</a:t>
            </a:r>
          </a:p>
          <a:p>
            <a:pPr>
              <a:lnSpc>
                <a:spcPts val="3000"/>
              </a:lnSpc>
              <a:buAutoNum type="arabicPeriod"/>
            </a:pPr>
            <a:r>
              <a:rPr lang="en-ZA" b="1" dirty="0" smtClean="0">
                <a:latin typeface="Arial" panose="020B0604020202020204" pitchFamily="34" charset="0"/>
                <a:cs typeface="Arial" panose="020B0604020202020204" pitchFamily="34" charset="0"/>
              </a:rPr>
              <a:t>The scope of the AGSA audits					5</a:t>
            </a:r>
          </a:p>
          <a:p>
            <a:pPr>
              <a:lnSpc>
                <a:spcPts val="3000"/>
              </a:lnSpc>
              <a:buAutoNum type="arabicPeriod"/>
            </a:pPr>
            <a:r>
              <a:rPr lang="en-ZA" b="1" dirty="0" smtClean="0">
                <a:latin typeface="Arial" panose="020B0604020202020204" pitchFamily="34" charset="0"/>
                <a:cs typeface="Arial" panose="020B0604020202020204" pitchFamily="34" charset="0"/>
              </a:rPr>
              <a:t>Department of communication composition			</a:t>
            </a:r>
            <a:r>
              <a:rPr lang="en-ZA" b="1" dirty="0">
                <a:latin typeface="Arial" panose="020B0604020202020204" pitchFamily="34" charset="0"/>
                <a:cs typeface="Arial" panose="020B0604020202020204" pitchFamily="34" charset="0"/>
              </a:rPr>
              <a:t>6</a:t>
            </a:r>
          </a:p>
          <a:p>
            <a:pPr>
              <a:lnSpc>
                <a:spcPts val="3000"/>
              </a:lnSpc>
              <a:buAutoNum type="arabicPeriod"/>
            </a:pPr>
            <a:r>
              <a:rPr lang="en-ZA" b="1" dirty="0" smtClean="0">
                <a:latin typeface="Arial" panose="020B0604020202020204" pitchFamily="34" charset="0"/>
                <a:cs typeface="Arial" panose="020B0604020202020204" pitchFamily="34" charset="0"/>
              </a:rPr>
              <a:t>Overall audit outcomes for communications portfolio 		7</a:t>
            </a:r>
            <a:endParaRPr lang="en-ZA" dirty="0">
              <a:latin typeface="Arial" panose="020B0604020202020204" pitchFamily="34" charset="0"/>
              <a:cs typeface="Arial" panose="020B0604020202020204" pitchFamily="34" charset="0"/>
            </a:endParaRPr>
          </a:p>
          <a:p>
            <a:pPr>
              <a:lnSpc>
                <a:spcPts val="3000"/>
              </a:lnSpc>
              <a:buAutoNum type="arabicPeriod"/>
            </a:pPr>
            <a:r>
              <a:rPr lang="en-ZA" b="1" dirty="0" smtClean="0">
                <a:latin typeface="Arial" panose="020B0604020202020204" pitchFamily="34" charset="0"/>
                <a:cs typeface="Arial" panose="020B0604020202020204" pitchFamily="34" charset="0"/>
              </a:rPr>
              <a:t>Unauthorised/irregular/fruitless and wasteful expenditure	11</a:t>
            </a:r>
            <a:endParaRPr lang="en-ZA" dirty="0">
              <a:latin typeface="Arial" panose="020B0604020202020204" pitchFamily="34" charset="0"/>
              <a:cs typeface="Arial" panose="020B0604020202020204" pitchFamily="34" charset="0"/>
            </a:endParaRPr>
          </a:p>
          <a:p>
            <a:pPr>
              <a:lnSpc>
                <a:spcPts val="3000"/>
              </a:lnSpc>
              <a:buAutoNum type="arabicPeriod"/>
            </a:pPr>
            <a:r>
              <a:rPr lang="en-ZA" b="1" dirty="0" smtClean="0">
                <a:latin typeface="Arial" panose="020B0604020202020204" pitchFamily="34" charset="0"/>
                <a:cs typeface="Arial" panose="020B0604020202020204" pitchFamily="34" charset="0"/>
              </a:rPr>
              <a:t>Root causes and recommendations 				12</a:t>
            </a:r>
          </a:p>
          <a:p>
            <a:pPr>
              <a:lnSpc>
                <a:spcPts val="3000"/>
              </a:lnSpc>
              <a:buAutoNum type="arabicPeriod"/>
            </a:pPr>
            <a:r>
              <a:rPr lang="en-ZA" b="1" dirty="0" smtClean="0">
                <a:latin typeface="Arial" panose="020B0604020202020204" pitchFamily="34" charset="0"/>
                <a:cs typeface="Arial" panose="020B0604020202020204" pitchFamily="34" charset="0"/>
              </a:rPr>
              <a:t>Combined assurance and assessment of assurance providers	13</a:t>
            </a:r>
            <a:endParaRPr lang="en-ZA" dirty="0">
              <a:latin typeface="Arial" panose="020B0604020202020204" pitchFamily="34" charset="0"/>
              <a:cs typeface="Arial" panose="020B0604020202020204" pitchFamily="34" charset="0"/>
            </a:endParaRPr>
          </a:p>
          <a:p>
            <a:pPr>
              <a:lnSpc>
                <a:spcPts val="3000"/>
              </a:lnSpc>
              <a:buAutoNum type="arabicPeriod"/>
            </a:pPr>
            <a:r>
              <a:rPr lang="en-US" b="1" dirty="0" smtClean="0">
                <a:latin typeface="Arial" panose="020B0604020202020204" pitchFamily="34" charset="0"/>
                <a:cs typeface="Arial" panose="020B0604020202020204" pitchFamily="34" charset="0"/>
              </a:rPr>
              <a:t>Minister’s </a:t>
            </a:r>
            <a:r>
              <a:rPr lang="en-US" b="1" dirty="0">
                <a:latin typeface="Arial" panose="020B0604020202020204" pitchFamily="34" charset="0"/>
                <a:cs typeface="Arial" panose="020B0604020202020204" pitchFamily="34" charset="0"/>
              </a:rPr>
              <a:t>commitments </a:t>
            </a:r>
            <a:r>
              <a:rPr lang="en-US" b="1" dirty="0" smtClean="0">
                <a:latin typeface="Arial" panose="020B0604020202020204" pitchFamily="34" charset="0"/>
                <a:cs typeface="Arial" panose="020B0604020202020204" pitchFamily="34" charset="0"/>
              </a:rPr>
              <a:t>to address root causes		14</a:t>
            </a:r>
          </a:p>
          <a:p>
            <a:pPr>
              <a:lnSpc>
                <a:spcPts val="3000"/>
              </a:lnSpc>
              <a:buAutoNum type="arabicPeriod" startAt="8"/>
            </a:pPr>
            <a:endParaRPr lang="en-ZA" dirty="0">
              <a:latin typeface="Arial" panose="020B0604020202020204" pitchFamily="34" charset="0"/>
              <a:cs typeface="Arial" panose="020B0604020202020204" pitchFamily="34" charset="0"/>
            </a:endParaRPr>
          </a:p>
          <a:p>
            <a:r>
              <a:rPr lang="en-ZA" b="1" dirty="0"/>
              <a:t>	</a:t>
            </a:r>
            <a:endParaRPr lang="en-US" b="1" dirty="0" smtClean="0">
              <a:latin typeface="Arial" pitchFamily="34" charset="0"/>
              <a:cs typeface="Arial" pitchFamily="34" charset="0"/>
            </a:endParaRPr>
          </a:p>
        </p:txBody>
      </p:sp>
      <p:sp>
        <p:nvSpPr>
          <p:cNvPr id="4" name="Slide Number Placeholder 21"/>
          <p:cNvSpPr>
            <a:spLocks noGrp="1"/>
          </p:cNvSpPr>
          <p:nvPr>
            <p:ph type="sldNum" sz="quarter" idx="12"/>
          </p:nvPr>
        </p:nvSpPr>
        <p:spPr>
          <a:xfrm>
            <a:off x="7389495" y="6355017"/>
            <a:ext cx="1541169" cy="365049"/>
          </a:xfrm>
        </p:spPr>
        <p:txBody>
          <a:bodyPr/>
          <a:lstStyle/>
          <a:p>
            <a:pPr algn="ctr"/>
            <a:fld id="{77BE3914-9785-AB4C-9ACD-E1117CFE9C60}" type="slidenum">
              <a:rPr lang="en-US" sz="1800" smtClean="0">
                <a:solidFill>
                  <a:schemeClr val="bg1"/>
                </a:solidFill>
              </a:rPr>
              <a:pPr algn="ctr"/>
              <a:t>3</a:t>
            </a:fld>
            <a:endParaRPr lang="en-US" sz="1800" dirty="0">
              <a:solidFill>
                <a:schemeClr val="bg1"/>
              </a:solidFill>
            </a:endParaRPr>
          </a:p>
        </p:txBody>
      </p:sp>
    </p:spTree>
    <p:extLst>
      <p:ext uri="{BB962C8B-B14F-4D97-AF65-F5344CB8AC3E}">
        <p14:creationId xmlns:p14="http://schemas.microsoft.com/office/powerpoint/2010/main" xmlns="" val="2584802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1"/>
          <p:cNvSpPr>
            <a:spLocks noGrp="1"/>
          </p:cNvSpPr>
          <p:nvPr>
            <p:ph type="sldNum" sz="quarter" idx="12"/>
          </p:nvPr>
        </p:nvSpPr>
        <p:spPr>
          <a:xfrm>
            <a:off x="7389495" y="6355017"/>
            <a:ext cx="1541169" cy="365049"/>
          </a:xfrm>
        </p:spPr>
        <p:txBody>
          <a:bodyPr/>
          <a:lstStyle/>
          <a:p>
            <a:pPr algn="ctr"/>
            <a:fld id="{77BE3914-9785-AB4C-9ACD-E1117CFE9C60}" type="slidenum">
              <a:rPr lang="en-US" sz="1800" smtClean="0">
                <a:solidFill>
                  <a:schemeClr val="bg1"/>
                </a:solidFill>
              </a:rPr>
              <a:pPr algn="ctr"/>
              <a:t>4</a:t>
            </a:fld>
            <a:endParaRPr lang="en-US" sz="1800" dirty="0">
              <a:solidFill>
                <a:schemeClr val="bg1"/>
              </a:solidFill>
            </a:endParaRPr>
          </a:p>
        </p:txBody>
      </p:sp>
      <p:sp>
        <p:nvSpPr>
          <p:cNvPr id="8" name="Title 7"/>
          <p:cNvSpPr>
            <a:spLocks noGrp="1"/>
          </p:cNvSpPr>
          <p:nvPr>
            <p:ph type="title"/>
          </p:nvPr>
        </p:nvSpPr>
        <p:spPr/>
        <p:txBody>
          <a:bodyPr>
            <a:normAutofit/>
          </a:bodyPr>
          <a:lstStyle/>
          <a:p>
            <a:r>
              <a:rPr lang="en-US" sz="2000" dirty="0" smtClean="0">
                <a:latin typeface="Arial" panose="020B0604020202020204" pitchFamily="34" charset="0"/>
                <a:cs typeface="Arial" panose="020B0604020202020204" pitchFamily="34" charset="0"/>
              </a:rPr>
              <a:t>1. Purpose of the presentation</a:t>
            </a:r>
            <a:endParaRPr lang="en-US" sz="2000"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a:xfrm>
            <a:off x="457200" y="914400"/>
            <a:ext cx="8001000" cy="5211763"/>
          </a:xfrm>
        </p:spPr>
        <p:txBody>
          <a:bodyPr/>
          <a:lstStyle/>
          <a:p>
            <a:r>
              <a:rPr lang="en-US" dirty="0" smtClean="0"/>
              <a:t>     </a:t>
            </a:r>
            <a:endParaRPr lang="en-US" dirty="0"/>
          </a:p>
          <a:p>
            <a:r>
              <a:rPr lang="en-US" dirty="0" smtClean="0"/>
              <a:t>      </a:t>
            </a:r>
            <a:r>
              <a:rPr lang="en-US" dirty="0" smtClean="0">
                <a:latin typeface="Arial" panose="020B0604020202020204" pitchFamily="34" charset="0"/>
                <a:cs typeface="Arial" panose="020B0604020202020204" pitchFamily="34" charset="0"/>
              </a:rPr>
              <a:t>Annually, </a:t>
            </a:r>
            <a:r>
              <a:rPr lang="en-US" dirty="0">
                <a:latin typeface="Arial" panose="020B0604020202020204" pitchFamily="34" charset="0"/>
                <a:cs typeface="Arial" panose="020B0604020202020204" pitchFamily="34" charset="0"/>
              </a:rPr>
              <a:t>oversight committees set aside time to focus on assessing </a:t>
            </a:r>
            <a:r>
              <a:rPr lang="en-US" dirty="0" smtClean="0">
                <a:latin typeface="Arial" panose="020B0604020202020204" pitchFamily="34" charset="0"/>
                <a:cs typeface="Arial" panose="020B0604020202020204" pitchFamily="34" charset="0"/>
              </a:rPr>
              <a:t>the performance </a:t>
            </a:r>
            <a:r>
              <a:rPr lang="en-US" dirty="0">
                <a:latin typeface="Arial" panose="020B0604020202020204" pitchFamily="34" charset="0"/>
                <a:cs typeface="Arial" panose="020B0604020202020204" pitchFamily="34" charset="0"/>
              </a:rPr>
              <a:t>of </a:t>
            </a:r>
            <a:r>
              <a:rPr lang="en-US" dirty="0" smtClean="0">
                <a:latin typeface="Arial" panose="020B0604020202020204" pitchFamily="34" charset="0"/>
                <a:cs typeface="Arial" panose="020B0604020202020204" pitchFamily="34" charset="0"/>
              </a:rPr>
              <a:t>departments. </a:t>
            </a:r>
            <a:r>
              <a:rPr lang="en-US" dirty="0">
                <a:latin typeface="Arial" panose="020B0604020202020204" pitchFamily="34" charset="0"/>
                <a:cs typeface="Arial" panose="020B0604020202020204" pitchFamily="34" charset="0"/>
              </a:rPr>
              <a:t>On completion of the process, portfolio committees are required to develop department-specific reports, </a:t>
            </a:r>
            <a:r>
              <a:rPr lang="en-US" dirty="0" smtClean="0">
                <a:latin typeface="Arial" panose="020B0604020202020204" pitchFamily="34" charset="0"/>
                <a:cs typeface="Arial" panose="020B0604020202020204" pitchFamily="34" charset="0"/>
              </a:rPr>
              <a:t>namely, </a:t>
            </a:r>
            <a:r>
              <a:rPr lang="en-US" dirty="0">
                <a:latin typeface="Arial" panose="020B0604020202020204" pitchFamily="34" charset="0"/>
                <a:cs typeface="Arial" panose="020B0604020202020204" pitchFamily="34" charset="0"/>
              </a:rPr>
              <a:t>budgetary review and recommendations reports (</a:t>
            </a:r>
            <a:r>
              <a:rPr lang="en-US" dirty="0" smtClean="0">
                <a:latin typeface="Arial" panose="020B0604020202020204" pitchFamily="34" charset="0"/>
                <a:cs typeface="Arial" panose="020B0604020202020204" pitchFamily="34" charset="0"/>
              </a:rPr>
              <a:t>BRRRs), </a:t>
            </a:r>
            <a:r>
              <a:rPr lang="en-US" dirty="0">
                <a:latin typeface="Arial" panose="020B0604020202020204" pitchFamily="34" charset="0"/>
                <a:cs typeface="Arial" panose="020B0604020202020204" pitchFamily="34" charset="0"/>
              </a:rPr>
              <a:t>which express the </a:t>
            </a:r>
            <a:r>
              <a:rPr lang="en-US" dirty="0" smtClean="0">
                <a:latin typeface="Arial" panose="020B0604020202020204" pitchFamily="34" charset="0"/>
                <a:cs typeface="Arial" panose="020B0604020202020204" pitchFamily="34" charset="0"/>
              </a:rPr>
              <a:t>committees’ </a:t>
            </a:r>
            <a:r>
              <a:rPr lang="en-US" dirty="0">
                <a:latin typeface="Arial" panose="020B0604020202020204" pitchFamily="34" charset="0"/>
                <a:cs typeface="Arial" panose="020B0604020202020204" pitchFamily="34" charset="0"/>
              </a:rPr>
              <a:t>view on the department’s budget for recommendation to the National Treasury ahead of the following </a:t>
            </a:r>
            <a:r>
              <a:rPr lang="en-US" dirty="0" smtClean="0">
                <a:latin typeface="Arial" panose="020B0604020202020204" pitchFamily="34" charset="0"/>
                <a:cs typeface="Arial" panose="020B0604020202020204" pitchFamily="34" charset="0"/>
              </a:rPr>
              <a:t>year’s </a:t>
            </a:r>
            <a:r>
              <a:rPr lang="en-US" dirty="0">
                <a:latin typeface="Arial" panose="020B0604020202020204" pitchFamily="34" charset="0"/>
                <a:cs typeface="Arial" panose="020B0604020202020204" pitchFamily="34" charset="0"/>
              </a:rPr>
              <a:t>budget period. </a:t>
            </a:r>
            <a:endParaRPr lang="en-US" dirty="0" smtClean="0">
              <a:latin typeface="Arial" panose="020B0604020202020204" pitchFamily="34" charset="0"/>
              <a:cs typeface="Arial" panose="020B0604020202020204" pitchFamily="34" charset="0"/>
            </a:endParaRPr>
          </a:p>
          <a:p>
            <a:pPr marL="361950" indent="-361950"/>
            <a:r>
              <a:rPr lang="en-US" dirty="0" smtClean="0">
                <a:latin typeface="Arial" panose="020B0604020202020204" pitchFamily="34" charset="0"/>
                <a:cs typeface="Arial" panose="020B0604020202020204" pitchFamily="34" charset="0"/>
              </a:rPr>
              <a:t>       </a:t>
            </a:r>
          </a:p>
          <a:p>
            <a:pPr marL="361950" indent="-361950"/>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Our role as the AGSA is to reflect on the audit work performed to assist the portfolio committee in its oversight role in assessing the performance of the departments, taking into consideration the objective of the committee to produce a BRRR.</a:t>
            </a:r>
            <a:endParaRPr lang="en-ZA"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xmlns="" val="2241895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600233187"/>
              </p:ext>
            </p:extLst>
          </p:nvPr>
        </p:nvGraphicFramePr>
        <p:xfrm>
          <a:off x="562978" y="1066800"/>
          <a:ext cx="7560858" cy="5040585"/>
        </p:xfrm>
        <a:graphic>
          <a:graphicData uri="http://schemas.openxmlformats.org/drawingml/2006/table">
            <a:tbl>
              <a:tblPr firstRow="1" bandRow="1">
                <a:tableStyleId>{5C22544A-7EE6-4342-B048-85BDC9FD1C3A}</a:tableStyleId>
              </a:tblPr>
              <a:tblGrid>
                <a:gridCol w="3780429"/>
                <a:gridCol w="3780429"/>
              </a:tblGrid>
              <a:tr h="4341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aseline="0" dirty="0" smtClean="0">
                          <a:solidFill>
                            <a:srgbClr val="00B050"/>
                          </a:solidFill>
                          <a:sym typeface="Wingdings"/>
                        </a:rPr>
                        <a:t></a:t>
                      </a:r>
                      <a:endParaRPr lang="en-US" sz="3600" dirty="0" smtClean="0">
                        <a:solidFill>
                          <a:srgbClr val="00B050"/>
                        </a:solidFill>
                        <a:sym typeface="Wingdings"/>
                      </a:endParaRPr>
                    </a:p>
                  </a:txBody>
                  <a:tcPr/>
                </a:tc>
                <a:tc>
                  <a:txBody>
                    <a:bodyPr/>
                    <a:lstStyle/>
                    <a:p>
                      <a:pPr algn="ctr"/>
                      <a:r>
                        <a:rPr lang="en-ZA" sz="3600" dirty="0" smtClean="0">
                          <a:solidFill>
                            <a:srgbClr val="FF0000"/>
                          </a:solidFill>
                        </a:rPr>
                        <a:t>X</a:t>
                      </a:r>
                      <a:endParaRPr lang="en-ZA" sz="3600" dirty="0">
                        <a:solidFill>
                          <a:srgbClr val="FF0000"/>
                        </a:solidFill>
                      </a:endParaRPr>
                    </a:p>
                  </a:txBody>
                  <a:tcPr/>
                </a:tc>
              </a:tr>
              <a:tr h="1070595">
                <a:tc>
                  <a:txBody>
                    <a:bodyPr/>
                    <a:lstStyle/>
                    <a:p>
                      <a:pPr marL="0" indent="0">
                        <a:buFont typeface="Arial" pitchFamily="34" charset="0"/>
                        <a:buNone/>
                      </a:pPr>
                      <a:r>
                        <a:rPr lang="en-US" sz="1800" dirty="0" smtClean="0">
                          <a:solidFill>
                            <a:schemeClr val="tx1"/>
                          </a:solidFill>
                          <a:sym typeface="Wingdings"/>
                        </a:rPr>
                        <a:t>Provide</a:t>
                      </a:r>
                      <a:r>
                        <a:rPr lang="en-US" sz="1800" baseline="0" dirty="0" smtClean="0">
                          <a:solidFill>
                            <a:schemeClr val="tx1"/>
                          </a:solidFill>
                          <a:sym typeface="Wingdings"/>
                        </a:rPr>
                        <a:t> assurance  that AFS are free from misstatements that will affect users</a:t>
                      </a:r>
                    </a:p>
                  </a:txBody>
                  <a:tcPr/>
                </a:tc>
                <a:tc>
                  <a:txBody>
                    <a:bodyPr/>
                    <a:lstStyle/>
                    <a:p>
                      <a:pPr marL="0" indent="0" algn="l">
                        <a:buFont typeface="Arial" pitchFamily="34" charset="0"/>
                        <a:buNone/>
                      </a:pPr>
                      <a:r>
                        <a:rPr lang="en-US" sz="1800" dirty="0" smtClean="0">
                          <a:solidFill>
                            <a:schemeClr val="tx1"/>
                          </a:solidFill>
                        </a:rPr>
                        <a:t>Do not provide assurance on the appropriateness of the departmental budgets</a:t>
                      </a:r>
                      <a:endParaRPr lang="en-US" sz="1800" baseline="0" dirty="0" smtClean="0">
                        <a:solidFill>
                          <a:schemeClr val="tx1"/>
                        </a:solidFill>
                      </a:endParaRPr>
                    </a:p>
                  </a:txBody>
                  <a:tcPr/>
                </a:tc>
              </a:tr>
              <a:tr h="1070595">
                <a:tc>
                  <a:txBody>
                    <a:bodyPr/>
                    <a:lstStyle/>
                    <a:p>
                      <a:pPr marL="0" indent="0">
                        <a:buFont typeface="Arial" pitchFamily="34" charset="0"/>
                        <a:buNone/>
                      </a:pPr>
                      <a:r>
                        <a:rPr lang="en-US" sz="1800" baseline="0" dirty="0" smtClean="0">
                          <a:solidFill>
                            <a:schemeClr val="tx1"/>
                          </a:solidFill>
                          <a:sym typeface="Wingdings"/>
                        </a:rPr>
                        <a:t>Report on usefulness and reliability of  the information in the annual performance report</a:t>
                      </a:r>
                    </a:p>
                  </a:txBody>
                  <a:tcPr/>
                </a:tc>
                <a:tc>
                  <a:txBody>
                    <a:bodyPr/>
                    <a:lstStyle/>
                    <a:p>
                      <a:pPr marL="0" indent="0" algn="l">
                        <a:buFont typeface="Arial" pitchFamily="34" charset="0"/>
                        <a:buNone/>
                      </a:pPr>
                      <a:r>
                        <a:rPr lang="en-US" sz="1800" baseline="0" dirty="0" smtClean="0">
                          <a:solidFill>
                            <a:schemeClr val="tx1"/>
                          </a:solidFill>
                        </a:rPr>
                        <a:t>Do not provide commentary on service delivery</a:t>
                      </a:r>
                    </a:p>
                  </a:txBody>
                  <a:tcPr/>
                </a:tc>
              </a:tr>
              <a:tr h="10705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sym typeface="Wingdings"/>
                        </a:rPr>
                        <a:t>Report on material non-compliance with relevant key legislation</a:t>
                      </a:r>
                      <a:endParaRPr lang="en-ZA"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rPr>
                        <a:t>Do not report on </a:t>
                      </a:r>
                      <a:r>
                        <a:rPr lang="en-US" sz="1800" b="1" u="sng" baseline="0" dirty="0" smtClean="0">
                          <a:solidFill>
                            <a:schemeClr val="tx1"/>
                          </a:solidFill>
                        </a:rPr>
                        <a:t>ALL</a:t>
                      </a:r>
                      <a:r>
                        <a:rPr lang="en-US" sz="1800" baseline="0" dirty="0" smtClean="0">
                          <a:solidFill>
                            <a:schemeClr val="tx1"/>
                          </a:solidFill>
                        </a:rPr>
                        <a:t> legislation – only key selected requirements from relevant legislation are audited</a:t>
                      </a:r>
                      <a:endParaRPr lang="en-ZA" dirty="0">
                        <a:solidFill>
                          <a:schemeClr val="tx1"/>
                        </a:solidFill>
                      </a:endParaRPr>
                    </a:p>
                  </a:txBody>
                  <a:tcPr/>
                </a:tc>
              </a:tr>
              <a:tr h="10705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sym typeface="Wingdings"/>
                        </a:rPr>
                        <a:t>Identify the key internal control deficiencies to be addressed</a:t>
                      </a:r>
                      <a:endParaRPr lang="en-US" sz="1800" dirty="0" smtClean="0">
                        <a:solidFill>
                          <a:schemeClr val="tx1"/>
                        </a:solidFill>
                      </a:endParaRPr>
                    </a:p>
                    <a:p>
                      <a:endParaRPr lang="en-ZA"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rPr>
                        <a:t>We assess the risk of fraud, but we are not responsible for:</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solidFill>
                            <a:schemeClr val="tx1"/>
                          </a:solidFill>
                        </a:rPr>
                        <a:t>fraud identification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solidFill>
                            <a:schemeClr val="tx1"/>
                          </a:solidFill>
                        </a:rPr>
                        <a:t>fraud prevention.</a:t>
                      </a:r>
                      <a:endParaRPr lang="en-ZA" dirty="0">
                        <a:solidFill>
                          <a:schemeClr val="tx1"/>
                        </a:solidFill>
                      </a:endParaRPr>
                    </a:p>
                  </a:txBody>
                  <a:tcPr/>
                </a:tc>
              </a:tr>
            </a:tbl>
          </a:graphicData>
        </a:graphic>
      </p:graphicFrame>
      <p:sp>
        <p:nvSpPr>
          <p:cNvPr id="5" name="TextBox 4"/>
          <p:cNvSpPr txBox="1"/>
          <p:nvPr/>
        </p:nvSpPr>
        <p:spPr>
          <a:xfrm>
            <a:off x="387211" y="341979"/>
            <a:ext cx="7728742" cy="400110"/>
          </a:xfrm>
          <a:prstGeom prst="rect">
            <a:avLst/>
          </a:prstGeom>
          <a:noFill/>
        </p:spPr>
        <p:txBody>
          <a:bodyPr wrap="square" rtlCol="0">
            <a:spAutoFit/>
          </a:bodyPr>
          <a:lstStyle/>
          <a:p>
            <a:r>
              <a:rPr lang="en-ZA" sz="2000" b="1" dirty="0" smtClean="0">
                <a:solidFill>
                  <a:schemeClr val="bg1"/>
                </a:solidFill>
                <a:latin typeface="Arial" pitchFamily="34" charset="0"/>
                <a:cs typeface="Arial" pitchFamily="34" charset="0"/>
              </a:rPr>
              <a:t>2. The scope of AGSA audits</a:t>
            </a:r>
            <a:endParaRPr lang="en-US" sz="2000" b="1" dirty="0">
              <a:solidFill>
                <a:schemeClr val="bg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7543800" y="6400800"/>
            <a:ext cx="762000" cy="228600"/>
          </a:xfrm>
        </p:spPr>
        <p:txBody>
          <a:bodyPr/>
          <a:lstStyle/>
          <a:p>
            <a:fld id="{229CBAE0-C9DC-48E5-BC21-54F13D4EB498}" type="slidenum">
              <a:rPr lang="en-US" sz="1800" smtClean="0"/>
              <a:pPr/>
              <a:t>5</a:t>
            </a:fld>
            <a:endParaRPr lang="en-US" sz="1800" dirty="0"/>
          </a:p>
        </p:txBody>
      </p:sp>
    </p:spTree>
    <p:extLst>
      <p:ext uri="{BB962C8B-B14F-4D97-AF65-F5344CB8AC3E}">
        <p14:creationId xmlns:p14="http://schemas.microsoft.com/office/powerpoint/2010/main" xmlns="" val="1227963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nvSpPr>
        <p:spPr>
          <a:xfrm>
            <a:off x="381000" y="167748"/>
            <a:ext cx="6705600" cy="899052"/>
          </a:xfrm>
          <a:prstGeom prst="rect">
            <a:avLst/>
          </a:prstGeom>
        </p:spPr>
        <p:txBody>
          <a:bodyPr>
            <a:noAutofit/>
          </a:bodyPr>
          <a:lstStyle>
            <a:lvl1pPr algn="ctr" defTabSz="914400" rtl="0" eaLnBrk="1" latinLnBrk="0" hangingPunct="1">
              <a:spcBef>
                <a:spcPct val="0"/>
              </a:spcBef>
              <a:buNone/>
              <a:defRPr sz="2500" kern="1200">
                <a:solidFill>
                  <a:schemeClr val="tx1"/>
                </a:solidFill>
                <a:latin typeface="+mj-lt"/>
                <a:ea typeface="+mj-ea"/>
                <a:cs typeface="+mj-cs"/>
              </a:defRPr>
            </a:lvl1pPr>
          </a:lstStyle>
          <a:p>
            <a:pPr algn="l"/>
            <a:r>
              <a:rPr lang="en-ZA" sz="2000" b="1" dirty="0" smtClean="0">
                <a:solidFill>
                  <a:schemeClr val="bg1"/>
                </a:solidFill>
                <a:latin typeface="Arial" pitchFamily="34" charset="0"/>
                <a:cs typeface="Arial" pitchFamily="34" charset="0"/>
              </a:rPr>
              <a:t>3. Department </a:t>
            </a:r>
            <a:r>
              <a:rPr lang="en-ZA" sz="2000" b="1" dirty="0">
                <a:solidFill>
                  <a:schemeClr val="bg1"/>
                </a:solidFill>
                <a:latin typeface="Arial" pitchFamily="34" charset="0"/>
                <a:cs typeface="Arial" pitchFamily="34" charset="0"/>
              </a:rPr>
              <a:t>of Communication composition</a:t>
            </a:r>
            <a:endParaRPr lang="en-US" sz="2000" b="1" dirty="0">
              <a:solidFill>
                <a:schemeClr val="bg1"/>
              </a:solidFill>
              <a:latin typeface="Arial" pitchFamily="34" charset="0"/>
              <a:cs typeface="Arial" pitchFamily="34" charset="0"/>
            </a:endParaRPr>
          </a:p>
        </p:txBody>
      </p:sp>
      <p:sp>
        <p:nvSpPr>
          <p:cNvPr id="10" name="Slide Number Placeholder 21"/>
          <p:cNvSpPr>
            <a:spLocks noGrp="1"/>
          </p:cNvSpPr>
          <p:nvPr>
            <p:ph type="sldNum" sz="quarter" idx="12"/>
          </p:nvPr>
        </p:nvSpPr>
        <p:spPr>
          <a:xfrm>
            <a:off x="7389495" y="6355017"/>
            <a:ext cx="1541169" cy="365049"/>
          </a:xfrm>
        </p:spPr>
        <p:txBody>
          <a:bodyPr/>
          <a:lstStyle/>
          <a:p>
            <a:pPr algn="ctr"/>
            <a:fld id="{77BE3914-9785-AB4C-9ACD-E1117CFE9C60}" type="slidenum">
              <a:rPr lang="en-US" sz="1800" smtClean="0">
                <a:solidFill>
                  <a:schemeClr val="bg1"/>
                </a:solidFill>
              </a:rPr>
              <a:pPr algn="ctr"/>
              <a:t>6</a:t>
            </a:fld>
            <a:endParaRPr lang="en-US" sz="1800" dirty="0">
              <a:solidFill>
                <a:schemeClr val="bg1"/>
              </a:solidFill>
            </a:endParaRPr>
          </a:p>
        </p:txBody>
      </p:sp>
      <p:sp>
        <p:nvSpPr>
          <p:cNvPr id="2" name="TextBox 1"/>
          <p:cNvSpPr txBox="1"/>
          <p:nvPr/>
        </p:nvSpPr>
        <p:spPr>
          <a:xfrm>
            <a:off x="457200" y="1219200"/>
            <a:ext cx="5791200" cy="3970318"/>
          </a:xfrm>
          <a:prstGeom prst="rect">
            <a:avLst/>
          </a:prstGeom>
          <a:noFill/>
        </p:spPr>
        <p:txBody>
          <a:bodyPr wrap="square" rtlCol="0">
            <a:spAutoFit/>
          </a:bodyPr>
          <a:lstStyle/>
          <a:p>
            <a:pPr marL="285750" indent="-285750">
              <a:buFont typeface="Arial" panose="020B0604020202020204" pitchFamily="34" charset="0"/>
              <a:buChar char="•"/>
            </a:pPr>
            <a:r>
              <a:rPr lang="en-ZA" b="1" dirty="0">
                <a:solidFill>
                  <a:srgbClr val="64ADCF"/>
                </a:solidFill>
                <a:latin typeface="Arial" panose="020B0604020202020204" pitchFamily="34" charset="0"/>
                <a:cs typeface="Arial" panose="020B0604020202020204" pitchFamily="34" charset="0"/>
              </a:rPr>
              <a:t>Government Communication and Information System (GCIS)</a:t>
            </a:r>
          </a:p>
          <a:p>
            <a:pPr marL="285750" indent="-285750">
              <a:buFont typeface="Arial" panose="020B0604020202020204" pitchFamily="34" charset="0"/>
              <a:buChar char="•"/>
            </a:pPr>
            <a:endParaRPr lang="en-ZA" b="1" dirty="0">
              <a:solidFill>
                <a:srgbClr val="64ADCF"/>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b="1" dirty="0">
                <a:solidFill>
                  <a:srgbClr val="64ADCF"/>
                </a:solidFill>
                <a:latin typeface="Arial" panose="020B0604020202020204" pitchFamily="34" charset="0"/>
                <a:cs typeface="Arial" panose="020B0604020202020204" pitchFamily="34" charset="0"/>
              </a:rPr>
              <a:t>South African Broadcasting Corporation (SABC)</a:t>
            </a:r>
          </a:p>
          <a:p>
            <a:pPr marL="285750" indent="-285750">
              <a:buFont typeface="Arial" panose="020B0604020202020204" pitchFamily="34" charset="0"/>
              <a:buChar char="•"/>
            </a:pPr>
            <a:endParaRPr lang="en-ZA" b="1" dirty="0">
              <a:solidFill>
                <a:srgbClr val="64ADCF"/>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b="1" dirty="0">
                <a:solidFill>
                  <a:srgbClr val="64ADCF"/>
                </a:solidFill>
                <a:latin typeface="Arial" panose="020B0604020202020204" pitchFamily="34" charset="0"/>
                <a:cs typeface="Arial" panose="020B0604020202020204" pitchFamily="34" charset="0"/>
              </a:rPr>
              <a:t>Independent Communications Authority of South Africa (ICASA)</a:t>
            </a:r>
          </a:p>
          <a:p>
            <a:pPr marL="285750" indent="-285750">
              <a:buFont typeface="Arial" panose="020B0604020202020204" pitchFamily="34" charset="0"/>
              <a:buChar char="•"/>
            </a:pPr>
            <a:endParaRPr lang="en-ZA" b="1" dirty="0">
              <a:solidFill>
                <a:srgbClr val="64ADCF"/>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b="1" dirty="0">
                <a:solidFill>
                  <a:srgbClr val="64ADCF"/>
                </a:solidFill>
                <a:latin typeface="Arial" panose="020B0604020202020204" pitchFamily="34" charset="0"/>
                <a:cs typeface="Arial" panose="020B0604020202020204" pitchFamily="34" charset="0"/>
              </a:rPr>
              <a:t>Media Development and Diversity Agency (MDDA)</a:t>
            </a:r>
          </a:p>
          <a:p>
            <a:pPr marL="285750" indent="-285750">
              <a:buFont typeface="Arial" panose="020B0604020202020204" pitchFamily="34" charset="0"/>
              <a:buChar char="•"/>
            </a:pPr>
            <a:endParaRPr lang="en-ZA" b="1" dirty="0">
              <a:solidFill>
                <a:srgbClr val="64ADCF"/>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b="1" dirty="0">
                <a:solidFill>
                  <a:srgbClr val="64ADCF"/>
                </a:solidFill>
                <a:latin typeface="Arial" panose="020B0604020202020204" pitchFamily="34" charset="0"/>
                <a:cs typeface="Arial" panose="020B0604020202020204" pitchFamily="34" charset="0"/>
              </a:rPr>
              <a:t>Film </a:t>
            </a:r>
            <a:r>
              <a:rPr lang="en-ZA" b="1" dirty="0" smtClean="0">
                <a:solidFill>
                  <a:srgbClr val="64ADCF"/>
                </a:solidFill>
                <a:latin typeface="Arial" panose="020B0604020202020204" pitchFamily="34" charset="0"/>
                <a:cs typeface="Arial" panose="020B0604020202020204" pitchFamily="34" charset="0"/>
              </a:rPr>
              <a:t>and Publications </a:t>
            </a:r>
            <a:r>
              <a:rPr lang="en-ZA" b="1" dirty="0">
                <a:solidFill>
                  <a:srgbClr val="64ADCF"/>
                </a:solidFill>
                <a:latin typeface="Arial" panose="020B0604020202020204" pitchFamily="34" charset="0"/>
                <a:cs typeface="Arial" panose="020B0604020202020204" pitchFamily="34" charset="0"/>
              </a:rPr>
              <a:t>Board (FPB)</a:t>
            </a:r>
          </a:p>
          <a:p>
            <a:pPr marL="285750" indent="-285750">
              <a:buFont typeface="Arial" panose="020B0604020202020204" pitchFamily="34" charset="0"/>
              <a:buChar char="•"/>
            </a:pPr>
            <a:endParaRPr lang="en-ZA" b="1" dirty="0">
              <a:solidFill>
                <a:srgbClr val="64ADCF"/>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b="1" dirty="0">
                <a:solidFill>
                  <a:srgbClr val="64ADCF"/>
                </a:solidFill>
                <a:latin typeface="Arial" panose="020B0604020202020204" pitchFamily="34" charset="0"/>
                <a:cs typeface="Arial" panose="020B0604020202020204" pitchFamily="34" charset="0"/>
              </a:rPr>
              <a:t>Brand SA (BSA)</a:t>
            </a:r>
          </a:p>
        </p:txBody>
      </p:sp>
    </p:spTree>
    <p:extLst>
      <p:ext uri="{BB962C8B-B14F-4D97-AF65-F5344CB8AC3E}">
        <p14:creationId xmlns:p14="http://schemas.microsoft.com/office/powerpoint/2010/main" xmlns="" val="41898979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xmlns="" val="3048386489"/>
              </p:ext>
            </p:extLst>
          </p:nvPr>
        </p:nvGraphicFramePr>
        <p:xfrm>
          <a:off x="5865813" y="425450"/>
          <a:ext cx="3014086" cy="2546350"/>
        </p:xfrm>
        <a:graphic>
          <a:graphicData uri="http://schemas.openxmlformats.org/presentationml/2006/ole">
            <p:oleObj spid="_x0000_s1132" name="Worksheet" r:id="rId4" imgW="2762305" imgH="3943460" progId="Excel.Sheet.12">
              <p:embed/>
            </p:oleObj>
          </a:graphicData>
        </a:graphic>
      </p:graphicFrame>
      <p:sp>
        <p:nvSpPr>
          <p:cNvPr id="261" name="TextBox 260"/>
          <p:cNvSpPr txBox="1"/>
          <p:nvPr/>
        </p:nvSpPr>
        <p:spPr>
          <a:xfrm>
            <a:off x="651348" y="3484960"/>
            <a:ext cx="1939452" cy="128240"/>
          </a:xfrm>
          <a:prstGeom prst="rect">
            <a:avLst/>
          </a:prstGeom>
          <a:noFill/>
        </p:spPr>
        <p:txBody>
          <a:bodyPr wrap="square" lIns="0" tIns="0" rIns="0" bIns="0" rtlCol="0">
            <a:spAutoFit/>
          </a:bodyPr>
          <a:lstStyle/>
          <a:p>
            <a:pPr algn="ctr">
              <a:lnSpc>
                <a:spcPts val="1000"/>
              </a:lnSpc>
            </a:pPr>
            <a:r>
              <a:rPr lang="en-ZA" sz="800" dirty="0" smtClean="0">
                <a:solidFill>
                  <a:schemeClr val="tx1">
                    <a:lumMod val="50000"/>
                    <a:lumOff val="50000"/>
                  </a:schemeClr>
                </a:solidFill>
                <a:latin typeface="Arial" panose="020B0604020202020204" pitchFamily="34" charset="0"/>
                <a:cs typeface="Arial" panose="020B0604020202020204" pitchFamily="34" charset="0"/>
              </a:rPr>
              <a:t>… the </a:t>
            </a:r>
            <a:r>
              <a:rPr lang="en-ZA" sz="800" b="1" dirty="0" smtClean="0">
                <a:solidFill>
                  <a:schemeClr val="accent3">
                    <a:lumMod val="75000"/>
                  </a:schemeClr>
                </a:solidFill>
                <a:latin typeface="Arial" panose="020B0604020202020204" pitchFamily="34" charset="0"/>
                <a:cs typeface="Arial" panose="020B0604020202020204" pitchFamily="34" charset="0"/>
              </a:rPr>
              <a:t>risk areas </a:t>
            </a:r>
            <a:r>
              <a:rPr lang="en-ZA" sz="800" dirty="0" smtClean="0">
                <a:solidFill>
                  <a:schemeClr val="tx1">
                    <a:lumMod val="50000"/>
                    <a:lumOff val="50000"/>
                  </a:schemeClr>
                </a:solidFill>
                <a:latin typeface="Arial" panose="020B0604020202020204" pitchFamily="34" charset="0"/>
                <a:cs typeface="Arial" panose="020B0604020202020204" pitchFamily="34" charset="0"/>
              </a:rPr>
              <a:t>and</a:t>
            </a:r>
            <a:r>
              <a:rPr lang="en-ZA" sz="800" b="1" dirty="0" smtClean="0">
                <a:solidFill>
                  <a:schemeClr val="accent3">
                    <a:lumMod val="75000"/>
                  </a:schemeClr>
                </a:solidFill>
                <a:latin typeface="Arial" panose="020B0604020202020204" pitchFamily="34" charset="0"/>
                <a:cs typeface="Arial" panose="020B0604020202020204" pitchFamily="34" charset="0"/>
              </a:rPr>
              <a:t> </a:t>
            </a:r>
            <a:r>
              <a:rPr lang="en-ZA" sz="800" dirty="0" smtClean="0">
                <a:solidFill>
                  <a:schemeClr val="tx1">
                    <a:lumMod val="50000"/>
                    <a:lumOff val="50000"/>
                  </a:schemeClr>
                </a:solidFill>
                <a:latin typeface="Arial" panose="020B0604020202020204" pitchFamily="34" charset="0"/>
                <a:cs typeface="Arial" panose="020B0604020202020204" pitchFamily="34" charset="0"/>
              </a:rPr>
              <a:t>…</a:t>
            </a:r>
          </a:p>
        </p:txBody>
      </p:sp>
      <p:sp>
        <p:nvSpPr>
          <p:cNvPr id="260" name="TextBox 259"/>
          <p:cNvSpPr txBox="1"/>
          <p:nvPr/>
        </p:nvSpPr>
        <p:spPr>
          <a:xfrm>
            <a:off x="3071884" y="3475638"/>
            <a:ext cx="3176516" cy="128240"/>
          </a:xfrm>
          <a:prstGeom prst="rect">
            <a:avLst/>
          </a:prstGeom>
          <a:noFill/>
        </p:spPr>
        <p:txBody>
          <a:bodyPr wrap="square" lIns="0" tIns="0" rIns="0" bIns="0" rtlCol="0">
            <a:spAutoFit/>
          </a:bodyPr>
          <a:lstStyle/>
          <a:p>
            <a:pPr algn="ctr">
              <a:lnSpc>
                <a:spcPts val="1000"/>
              </a:lnSpc>
            </a:pPr>
            <a:r>
              <a:rPr lang="en-ZA" sz="800" dirty="0" smtClean="0">
                <a:solidFill>
                  <a:schemeClr val="tx1">
                    <a:lumMod val="50000"/>
                    <a:lumOff val="50000"/>
                  </a:schemeClr>
                </a:solidFill>
                <a:latin typeface="Arial" panose="020B0604020202020204" pitchFamily="34" charset="0"/>
                <a:cs typeface="Arial" panose="020B0604020202020204" pitchFamily="34" charset="0"/>
              </a:rPr>
              <a:t>… the </a:t>
            </a:r>
            <a:r>
              <a:rPr lang="en-ZA" sz="800" b="1" dirty="0" smtClean="0">
                <a:solidFill>
                  <a:schemeClr val="accent1"/>
                </a:solidFill>
                <a:latin typeface="Arial" panose="020B0604020202020204" pitchFamily="34" charset="0"/>
                <a:cs typeface="Arial" panose="020B0604020202020204" pitchFamily="34" charset="0"/>
              </a:rPr>
              <a:t>root causes </a:t>
            </a:r>
            <a:r>
              <a:rPr lang="en-ZA" sz="800" dirty="0" smtClean="0">
                <a:solidFill>
                  <a:schemeClr val="tx1">
                    <a:lumMod val="50000"/>
                    <a:lumOff val="50000"/>
                  </a:schemeClr>
                </a:solidFill>
                <a:latin typeface="Arial" panose="020B0604020202020204" pitchFamily="34" charset="0"/>
                <a:cs typeface="Arial" panose="020B0604020202020204" pitchFamily="34" charset="0"/>
              </a:rPr>
              <a:t>are addressed …</a:t>
            </a:r>
          </a:p>
        </p:txBody>
      </p:sp>
      <p:sp>
        <p:nvSpPr>
          <p:cNvPr id="250" name="TextBox 249"/>
          <p:cNvSpPr txBox="1">
            <a:spLocks/>
          </p:cNvSpPr>
          <p:nvPr/>
        </p:nvSpPr>
        <p:spPr>
          <a:xfrm>
            <a:off x="2971800" y="751959"/>
            <a:ext cx="461665" cy="467241"/>
          </a:xfrm>
          <a:prstGeom prst="rect">
            <a:avLst/>
          </a:prstGeom>
          <a:noFill/>
        </p:spPr>
        <p:txBody>
          <a:bodyPr vert="vert270" wrap="square" bIns="108000" rtlCol="0" anchor="ctr">
            <a:spAutoFit/>
          </a:bodyPr>
          <a:lstStyle/>
          <a:p>
            <a:pPr algn="ctr"/>
            <a:r>
              <a:rPr lang="en-ZA" sz="900" b="1" dirty="0" smtClean="0">
                <a:latin typeface="Arial Narrow" pitchFamily="34" charset="0"/>
              </a:rPr>
              <a:t>First level</a:t>
            </a:r>
            <a:endParaRPr lang="en-ZA" sz="900" b="1" dirty="0">
              <a:latin typeface="Arial Narrow" pitchFamily="34" charset="0"/>
            </a:endParaRPr>
          </a:p>
        </p:txBody>
      </p:sp>
      <p:sp>
        <p:nvSpPr>
          <p:cNvPr id="15" name="TextBox 14"/>
          <p:cNvSpPr txBox="1"/>
          <p:nvPr/>
        </p:nvSpPr>
        <p:spPr>
          <a:xfrm>
            <a:off x="3303019" y="3671701"/>
            <a:ext cx="2488181" cy="195592"/>
          </a:xfrm>
          <a:prstGeom prst="rect">
            <a:avLst/>
          </a:prstGeom>
          <a:noFill/>
        </p:spPr>
        <p:txBody>
          <a:bodyPr wrap="square" lIns="0" tIns="54000" rIns="0" bIns="0" rtlCol="0">
            <a:spAutoFit/>
          </a:bodyPr>
          <a:lstStyle/>
          <a:p>
            <a:pPr algn="ctr">
              <a:lnSpc>
                <a:spcPts val="1100"/>
              </a:lnSpc>
            </a:pPr>
            <a:r>
              <a:rPr lang="en-ZA" sz="1000" b="1" dirty="0" smtClean="0">
                <a:solidFill>
                  <a:schemeClr val="accent1"/>
                </a:solidFill>
                <a:latin typeface="Arial Narrow" pitchFamily="34" charset="0"/>
                <a:cs typeface="Times New Roman" pitchFamily="18" charset="0"/>
              </a:rPr>
              <a:t>Root </a:t>
            </a:r>
            <a:r>
              <a:rPr lang="en-ZA" sz="1000" b="1" dirty="0" smtClean="0">
                <a:solidFill>
                  <a:srgbClr val="4F81BD"/>
                </a:solidFill>
                <a:latin typeface="Arial Narrow" pitchFamily="34" charset="0"/>
                <a:cs typeface="Times New Roman" pitchFamily="18" charset="0"/>
              </a:rPr>
              <a:t>causes</a:t>
            </a:r>
            <a:endParaRPr lang="en-ZA" sz="900" dirty="0">
              <a:solidFill>
                <a:schemeClr val="dk1"/>
              </a:solidFill>
            </a:endParaRPr>
          </a:p>
        </p:txBody>
      </p:sp>
      <p:sp>
        <p:nvSpPr>
          <p:cNvPr id="20" name="TextBox 19"/>
          <p:cNvSpPr txBox="1"/>
          <p:nvPr/>
        </p:nvSpPr>
        <p:spPr>
          <a:xfrm>
            <a:off x="5715000" y="337849"/>
            <a:ext cx="2667000" cy="203110"/>
          </a:xfrm>
          <a:prstGeom prst="rect">
            <a:avLst/>
          </a:prstGeom>
          <a:noFill/>
        </p:spPr>
        <p:txBody>
          <a:bodyPr wrap="square" lIns="0" tIns="54000" rIns="0" bIns="0" rtlCol="0">
            <a:spAutoFit/>
          </a:bodyPr>
          <a:lstStyle/>
          <a:p>
            <a:pPr algn="ctr">
              <a:lnSpc>
                <a:spcPts val="1100"/>
              </a:lnSpc>
            </a:pPr>
            <a:r>
              <a:rPr lang="en-ZA" sz="1000" b="1" dirty="0" smtClean="0">
                <a:solidFill>
                  <a:schemeClr val="accent3">
                    <a:lumMod val="75000"/>
                  </a:schemeClr>
                </a:solidFill>
                <a:latin typeface="Arial Narrow" pitchFamily="34" charset="0"/>
                <a:cs typeface="Times New Roman" pitchFamily="18" charset="0"/>
              </a:rPr>
              <a:t>Key controls</a:t>
            </a:r>
          </a:p>
        </p:txBody>
      </p:sp>
      <p:graphicFrame>
        <p:nvGraphicFramePr>
          <p:cNvPr id="161" name="Table 160"/>
          <p:cNvGraphicFramePr>
            <a:graphicFrameLocks noGrp="1"/>
          </p:cNvGraphicFramePr>
          <p:nvPr>
            <p:extLst>
              <p:ext uri="{D42A27DB-BD31-4B8C-83A1-F6EECF244321}">
                <p14:modId xmlns:p14="http://schemas.microsoft.com/office/powerpoint/2010/main" xmlns="" val="2780044647"/>
              </p:ext>
            </p:extLst>
          </p:nvPr>
        </p:nvGraphicFramePr>
        <p:xfrm>
          <a:off x="5814025" y="3014642"/>
          <a:ext cx="3181294" cy="185799"/>
        </p:xfrm>
        <a:graphic>
          <a:graphicData uri="http://schemas.openxmlformats.org/drawingml/2006/table">
            <a:tbl>
              <a:tblPr/>
              <a:tblGrid>
                <a:gridCol w="1018374"/>
                <a:gridCol w="1018374"/>
                <a:gridCol w="1144546"/>
              </a:tblGrid>
              <a:tr h="185799">
                <a:tc>
                  <a:txBody>
                    <a:bodyPr/>
                    <a:lstStyle/>
                    <a:p>
                      <a:pPr algn="ctr" fontAlgn="ctr">
                        <a:lnSpc>
                          <a:spcPts val="960"/>
                        </a:lnSpc>
                      </a:pPr>
                      <a:r>
                        <a:rPr lang="en-ZA" sz="800" b="0" i="0" u="none" strike="noStrike" dirty="0" smtClean="0">
                          <a:solidFill>
                            <a:schemeClr val="tx1"/>
                          </a:solidFill>
                          <a:latin typeface="Arial Narrow" pitchFamily="34" charset="0"/>
                        </a:rPr>
                        <a:t>Good</a:t>
                      </a:r>
                      <a:endParaRPr lang="en-ZA" sz="800" b="0" i="0" u="none" strike="noStrike" dirty="0">
                        <a:solidFill>
                          <a:schemeClr val="tx1"/>
                        </a:solidFill>
                        <a:latin typeface="Arial Narrow"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7E59E"/>
                    </a:solidFill>
                  </a:tcPr>
                </a:tc>
                <a:tc>
                  <a:txBody>
                    <a:bodyPr/>
                    <a:lstStyle/>
                    <a:p>
                      <a:pPr algn="ctr" fontAlgn="ctr">
                        <a:lnSpc>
                          <a:spcPts val="960"/>
                        </a:lnSpc>
                      </a:pPr>
                      <a:r>
                        <a:rPr lang="en-ZA" sz="800" b="0" i="0" u="none" strike="noStrike" dirty="0" smtClean="0">
                          <a:solidFill>
                            <a:schemeClr val="tx1"/>
                          </a:solidFill>
                          <a:latin typeface="Arial Narrow" pitchFamily="34" charset="0"/>
                        </a:rPr>
                        <a:t>Concerning</a:t>
                      </a:r>
                      <a:endParaRPr lang="en-ZA" sz="800" b="0" i="0" u="none" strike="noStrike" dirty="0">
                        <a:solidFill>
                          <a:schemeClr val="tx1"/>
                        </a:solidFill>
                        <a:latin typeface="Arial Narrow"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7"/>
                    </a:solidFill>
                  </a:tcPr>
                </a:tc>
                <a:tc>
                  <a:txBody>
                    <a:bodyPr/>
                    <a:lstStyle/>
                    <a:p>
                      <a:pPr algn="ctr" fontAlgn="ctr">
                        <a:lnSpc>
                          <a:spcPts val="960"/>
                        </a:lnSpc>
                      </a:pPr>
                      <a:r>
                        <a:rPr lang="en-ZA" sz="800" b="0" i="0" u="none" strike="noStrike" dirty="0" smtClean="0">
                          <a:solidFill>
                            <a:schemeClr val="tx1"/>
                          </a:solidFill>
                          <a:latin typeface="Arial Narrow" pitchFamily="34" charset="0"/>
                        </a:rPr>
                        <a:t>Intervention</a:t>
                      </a:r>
                      <a:r>
                        <a:rPr lang="en-ZA" sz="800" b="0" i="0" u="none" strike="noStrike" baseline="0" dirty="0" smtClean="0">
                          <a:solidFill>
                            <a:schemeClr val="tx1"/>
                          </a:solidFill>
                          <a:latin typeface="Arial Narrow" pitchFamily="34" charset="0"/>
                        </a:rPr>
                        <a:t> </a:t>
                      </a:r>
                      <a:r>
                        <a:rPr lang="en-ZA" sz="800" b="0" i="0" u="none" strike="noStrike" dirty="0" smtClean="0">
                          <a:solidFill>
                            <a:schemeClr val="tx1"/>
                          </a:solidFill>
                          <a:latin typeface="Arial Narrow" pitchFamily="34" charset="0"/>
                        </a:rPr>
                        <a:t>required</a:t>
                      </a:r>
                      <a:endParaRPr lang="en-ZA" sz="800" b="0" i="0" u="none" strike="noStrike" dirty="0">
                        <a:solidFill>
                          <a:schemeClr val="tx1"/>
                        </a:solidFill>
                        <a:latin typeface="Arial Narrow"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1A1"/>
                    </a:solidFill>
                  </a:tcPr>
                </a:tc>
              </a:tr>
            </a:tbl>
          </a:graphicData>
        </a:graphic>
      </p:graphicFrame>
      <p:sp>
        <p:nvSpPr>
          <p:cNvPr id="133" name="Rectangle 132"/>
          <p:cNvSpPr/>
          <p:nvPr/>
        </p:nvSpPr>
        <p:spPr>
          <a:xfrm>
            <a:off x="5756932" y="363448"/>
            <a:ext cx="3289915" cy="2875788"/>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0" name="Rectangle 229"/>
          <p:cNvSpPr/>
          <p:nvPr/>
        </p:nvSpPr>
        <p:spPr>
          <a:xfrm>
            <a:off x="3422828" y="3657642"/>
            <a:ext cx="2368372" cy="2616624"/>
          </a:xfrm>
          <a:prstGeom prst="rect">
            <a:avLst/>
          </a:prstGeom>
          <a:noFill/>
          <a:ln w="190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98" name="Isosceles Triangle 297"/>
          <p:cNvSpPr/>
          <p:nvPr/>
        </p:nvSpPr>
        <p:spPr>
          <a:xfrm>
            <a:off x="76200" y="3296557"/>
            <a:ext cx="579976" cy="10800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dirty="0">
              <a:latin typeface="Arial" panose="020B0604020202020204" pitchFamily="34" charset="0"/>
              <a:cs typeface="Arial" panose="020B0604020202020204" pitchFamily="34" charset="0"/>
            </a:endParaRPr>
          </a:p>
        </p:txBody>
      </p:sp>
      <p:sp>
        <p:nvSpPr>
          <p:cNvPr id="299" name="TextBox 298"/>
          <p:cNvSpPr txBox="1"/>
          <p:nvPr/>
        </p:nvSpPr>
        <p:spPr>
          <a:xfrm>
            <a:off x="642280" y="3281753"/>
            <a:ext cx="2071296" cy="128240"/>
          </a:xfrm>
          <a:prstGeom prst="rect">
            <a:avLst/>
          </a:prstGeom>
          <a:noFill/>
        </p:spPr>
        <p:txBody>
          <a:bodyPr wrap="square" lIns="0" tIns="0" rIns="0" bIns="0" rtlCol="0">
            <a:spAutoFit/>
          </a:bodyPr>
          <a:lstStyle/>
          <a:p>
            <a:pPr algn="ctr">
              <a:lnSpc>
                <a:spcPts val="1000"/>
              </a:lnSpc>
            </a:pPr>
            <a:r>
              <a:rPr lang="en-ZA" sz="800" dirty="0" smtClean="0">
                <a:solidFill>
                  <a:schemeClr val="tx1">
                    <a:lumMod val="50000"/>
                    <a:lumOff val="50000"/>
                  </a:schemeClr>
                </a:solidFill>
                <a:latin typeface="Arial" panose="020B0604020202020204" pitchFamily="34" charset="0"/>
                <a:cs typeface="Arial" panose="020B0604020202020204" pitchFamily="34" charset="0"/>
              </a:rPr>
              <a:t>To improve/maintain the </a:t>
            </a:r>
            <a:r>
              <a:rPr lang="en-ZA" sz="800" b="1" dirty="0" smtClean="0">
                <a:solidFill>
                  <a:schemeClr val="accent6">
                    <a:lumMod val="75000"/>
                  </a:schemeClr>
                </a:solidFill>
                <a:latin typeface="Arial" panose="020B0604020202020204" pitchFamily="34" charset="0"/>
                <a:cs typeface="Arial" panose="020B0604020202020204" pitchFamily="34" charset="0"/>
              </a:rPr>
              <a:t>audit outcomes </a:t>
            </a:r>
            <a:r>
              <a:rPr lang="en-ZA" sz="800" dirty="0" smtClean="0">
                <a:solidFill>
                  <a:schemeClr val="tx1">
                    <a:lumMod val="50000"/>
                    <a:lumOff val="50000"/>
                  </a:schemeClr>
                </a:solidFill>
                <a:latin typeface="Arial" panose="020B0604020202020204" pitchFamily="34" charset="0"/>
                <a:cs typeface="Arial" panose="020B0604020202020204" pitchFamily="34" charset="0"/>
              </a:rPr>
              <a:t>…</a:t>
            </a:r>
          </a:p>
        </p:txBody>
      </p:sp>
      <p:sp>
        <p:nvSpPr>
          <p:cNvPr id="306" name="Isosceles Triangle 305"/>
          <p:cNvSpPr/>
          <p:nvPr/>
        </p:nvSpPr>
        <p:spPr>
          <a:xfrm>
            <a:off x="5791200" y="3271961"/>
            <a:ext cx="579976" cy="108000"/>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dirty="0">
              <a:latin typeface="Arial" panose="020B0604020202020204" pitchFamily="34" charset="0"/>
              <a:cs typeface="Arial" panose="020B0604020202020204" pitchFamily="34" charset="0"/>
            </a:endParaRPr>
          </a:p>
        </p:txBody>
      </p:sp>
      <p:sp>
        <p:nvSpPr>
          <p:cNvPr id="308" name="TextBox 307"/>
          <p:cNvSpPr txBox="1"/>
          <p:nvPr/>
        </p:nvSpPr>
        <p:spPr>
          <a:xfrm>
            <a:off x="245278" y="3232830"/>
            <a:ext cx="241820" cy="215444"/>
          </a:xfrm>
          <a:prstGeom prst="rect">
            <a:avLst/>
          </a:prstGeom>
          <a:noFill/>
        </p:spPr>
        <p:txBody>
          <a:bodyPr wrap="square" rtlCol="0">
            <a:spAutoFit/>
          </a:bodyPr>
          <a:lstStyle/>
          <a:p>
            <a:r>
              <a:rPr lang="en-ZA" sz="800" b="1" dirty="0" smtClean="0">
                <a:latin typeface="Arial" panose="020B0604020202020204" pitchFamily="34" charset="0"/>
                <a:cs typeface="Arial" panose="020B0604020202020204" pitchFamily="34" charset="0"/>
              </a:rPr>
              <a:t>1</a:t>
            </a:r>
            <a:endParaRPr lang="en-ZA" sz="800" b="1" dirty="0">
              <a:latin typeface="Arial" panose="020B0604020202020204" pitchFamily="34" charset="0"/>
              <a:cs typeface="Arial" panose="020B0604020202020204" pitchFamily="34" charset="0"/>
            </a:endParaRPr>
          </a:p>
        </p:txBody>
      </p:sp>
      <p:sp>
        <p:nvSpPr>
          <p:cNvPr id="311" name="TextBox 310"/>
          <p:cNvSpPr txBox="1"/>
          <p:nvPr/>
        </p:nvSpPr>
        <p:spPr>
          <a:xfrm>
            <a:off x="5967094" y="3230446"/>
            <a:ext cx="241820" cy="215444"/>
          </a:xfrm>
          <a:prstGeom prst="rect">
            <a:avLst/>
          </a:prstGeom>
          <a:noFill/>
        </p:spPr>
        <p:txBody>
          <a:bodyPr wrap="square" rtlCol="0">
            <a:spAutoFit/>
          </a:bodyPr>
          <a:lstStyle/>
          <a:p>
            <a:r>
              <a:rPr lang="en-ZA" sz="800" b="1" dirty="0" smtClean="0">
                <a:latin typeface="Arial" panose="020B0604020202020204" pitchFamily="34" charset="0"/>
                <a:cs typeface="Arial" panose="020B0604020202020204" pitchFamily="34" charset="0"/>
              </a:rPr>
              <a:t>3</a:t>
            </a:r>
            <a:endParaRPr lang="en-ZA" sz="800" b="1" dirty="0">
              <a:latin typeface="Arial" panose="020B0604020202020204" pitchFamily="34" charset="0"/>
              <a:cs typeface="Arial" panose="020B0604020202020204" pitchFamily="34" charset="0"/>
            </a:endParaRPr>
          </a:p>
        </p:txBody>
      </p:sp>
      <p:sp>
        <p:nvSpPr>
          <p:cNvPr id="313" name="Isosceles Triangle 312"/>
          <p:cNvSpPr/>
          <p:nvPr/>
        </p:nvSpPr>
        <p:spPr>
          <a:xfrm>
            <a:off x="2971800" y="3305142"/>
            <a:ext cx="579976"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dirty="0">
              <a:latin typeface="Arial" panose="020B0604020202020204" pitchFamily="34" charset="0"/>
              <a:cs typeface="Arial" panose="020B0604020202020204" pitchFamily="34" charset="0"/>
            </a:endParaRPr>
          </a:p>
        </p:txBody>
      </p:sp>
      <p:sp>
        <p:nvSpPr>
          <p:cNvPr id="314" name="TextBox 313"/>
          <p:cNvSpPr txBox="1"/>
          <p:nvPr/>
        </p:nvSpPr>
        <p:spPr>
          <a:xfrm>
            <a:off x="3381207" y="3276600"/>
            <a:ext cx="2227969" cy="128240"/>
          </a:xfrm>
          <a:prstGeom prst="rect">
            <a:avLst/>
          </a:prstGeom>
          <a:noFill/>
        </p:spPr>
        <p:txBody>
          <a:bodyPr wrap="square" lIns="0" tIns="0" rIns="0" bIns="0" rtlCol="0">
            <a:spAutoFit/>
          </a:bodyPr>
          <a:lstStyle/>
          <a:p>
            <a:pPr algn="ctr">
              <a:lnSpc>
                <a:spcPts val="1000"/>
              </a:lnSpc>
            </a:pPr>
            <a:r>
              <a:rPr lang="en-ZA" sz="800" dirty="0" smtClean="0">
                <a:solidFill>
                  <a:schemeClr val="tx1">
                    <a:lumMod val="50000"/>
                    <a:lumOff val="50000"/>
                  </a:schemeClr>
                </a:solidFill>
                <a:latin typeface="Arial" panose="020B0604020202020204" pitchFamily="34" charset="0"/>
                <a:cs typeface="Arial" panose="020B0604020202020204" pitchFamily="34" charset="0"/>
              </a:rPr>
              <a:t>… the key role players need to </a:t>
            </a:r>
            <a:r>
              <a:rPr lang="en-ZA" sz="800" b="1" dirty="0" smtClean="0">
                <a:solidFill>
                  <a:schemeClr val="accent2"/>
                </a:solidFill>
                <a:latin typeface="Arial" panose="020B0604020202020204" pitchFamily="34" charset="0"/>
                <a:cs typeface="Arial" panose="020B0604020202020204" pitchFamily="34" charset="0"/>
              </a:rPr>
              <a:t>assure</a:t>
            </a:r>
            <a:r>
              <a:rPr lang="en-ZA" sz="800" dirty="0" smtClean="0">
                <a:solidFill>
                  <a:schemeClr val="accent1"/>
                </a:solidFill>
                <a:latin typeface="Arial" panose="020B0604020202020204" pitchFamily="34" charset="0"/>
                <a:cs typeface="Arial" panose="020B0604020202020204" pitchFamily="34" charset="0"/>
              </a:rPr>
              <a:t> </a:t>
            </a:r>
            <a:r>
              <a:rPr lang="en-ZA" sz="800" dirty="0" smtClean="0">
                <a:solidFill>
                  <a:schemeClr val="tx1">
                    <a:lumMod val="50000"/>
                    <a:lumOff val="50000"/>
                  </a:schemeClr>
                </a:solidFill>
                <a:latin typeface="Arial" panose="020B0604020202020204" pitchFamily="34" charset="0"/>
                <a:cs typeface="Arial" panose="020B0604020202020204" pitchFamily="34" charset="0"/>
              </a:rPr>
              <a:t>that …</a:t>
            </a:r>
          </a:p>
        </p:txBody>
      </p:sp>
      <p:sp>
        <p:nvSpPr>
          <p:cNvPr id="315" name="TextBox 314"/>
          <p:cNvSpPr txBox="1"/>
          <p:nvPr/>
        </p:nvSpPr>
        <p:spPr>
          <a:xfrm>
            <a:off x="3138680" y="3251420"/>
            <a:ext cx="241820" cy="215444"/>
          </a:xfrm>
          <a:prstGeom prst="rect">
            <a:avLst/>
          </a:prstGeom>
          <a:noFill/>
        </p:spPr>
        <p:txBody>
          <a:bodyPr wrap="square" rtlCol="0">
            <a:spAutoFit/>
          </a:bodyPr>
          <a:lstStyle/>
          <a:p>
            <a:r>
              <a:rPr lang="en-ZA" sz="800" b="1" dirty="0" smtClean="0">
                <a:solidFill>
                  <a:schemeClr val="bg1"/>
                </a:solidFill>
                <a:latin typeface="Arial" panose="020B0604020202020204" pitchFamily="34" charset="0"/>
                <a:cs typeface="Arial" panose="020B0604020202020204" pitchFamily="34" charset="0"/>
              </a:rPr>
              <a:t>2</a:t>
            </a:r>
            <a:endParaRPr lang="en-ZA" sz="800" b="1" dirty="0">
              <a:solidFill>
                <a:schemeClr val="bg1"/>
              </a:solidFill>
              <a:latin typeface="Arial" panose="020B0604020202020204" pitchFamily="34" charset="0"/>
              <a:cs typeface="Arial" panose="020B0604020202020204" pitchFamily="34" charset="0"/>
            </a:endParaRPr>
          </a:p>
        </p:txBody>
      </p:sp>
      <p:sp>
        <p:nvSpPr>
          <p:cNvPr id="169" name="TextBox 168"/>
          <p:cNvSpPr txBox="1"/>
          <p:nvPr/>
        </p:nvSpPr>
        <p:spPr>
          <a:xfrm>
            <a:off x="254943" y="398623"/>
            <a:ext cx="2612703" cy="141064"/>
          </a:xfrm>
          <a:prstGeom prst="rect">
            <a:avLst/>
          </a:prstGeom>
          <a:noFill/>
        </p:spPr>
        <p:txBody>
          <a:bodyPr wrap="square" lIns="0" tIns="0" rIns="0" bIns="0" rtlCol="0">
            <a:spAutoFit/>
          </a:bodyPr>
          <a:lstStyle/>
          <a:p>
            <a:pPr algn="ctr">
              <a:lnSpc>
                <a:spcPts val="1100"/>
              </a:lnSpc>
            </a:pPr>
            <a:r>
              <a:rPr lang="en-ZA" sz="1000" b="1" dirty="0" smtClean="0">
                <a:solidFill>
                  <a:schemeClr val="accent6">
                    <a:lumMod val="75000"/>
                  </a:schemeClr>
                </a:solidFill>
                <a:latin typeface="Arial Narrow" pitchFamily="34" charset="0"/>
                <a:cs typeface="Times New Roman" pitchFamily="18" charset="0"/>
              </a:rPr>
              <a:t>Overall stagnation in audit outcomes</a:t>
            </a:r>
          </a:p>
        </p:txBody>
      </p:sp>
      <p:sp>
        <p:nvSpPr>
          <p:cNvPr id="183" name="TextBox 182"/>
          <p:cNvSpPr txBox="1"/>
          <p:nvPr/>
        </p:nvSpPr>
        <p:spPr>
          <a:xfrm>
            <a:off x="2895600" y="345367"/>
            <a:ext cx="2888577" cy="195592"/>
          </a:xfrm>
          <a:prstGeom prst="rect">
            <a:avLst/>
          </a:prstGeom>
          <a:noFill/>
        </p:spPr>
        <p:txBody>
          <a:bodyPr wrap="square" lIns="0" tIns="54000" rIns="0" bIns="0" rtlCol="0">
            <a:spAutoFit/>
          </a:bodyPr>
          <a:lstStyle/>
          <a:p>
            <a:pPr algn="ctr">
              <a:lnSpc>
                <a:spcPts val="1100"/>
              </a:lnSpc>
            </a:pPr>
            <a:r>
              <a:rPr lang="en-ZA" sz="1000" b="1" dirty="0" smtClean="0">
                <a:solidFill>
                  <a:schemeClr val="accent2">
                    <a:lumMod val="75000"/>
                  </a:schemeClr>
                </a:solidFill>
                <a:latin typeface="Arial Narrow" pitchFamily="34" charset="0"/>
                <a:cs typeface="Times New Roman" pitchFamily="18" charset="0"/>
              </a:rPr>
              <a:t>Assurance levels</a:t>
            </a:r>
          </a:p>
        </p:txBody>
      </p:sp>
      <p:sp>
        <p:nvSpPr>
          <p:cNvPr id="185" name="Rectangle 184"/>
          <p:cNvSpPr/>
          <p:nvPr/>
        </p:nvSpPr>
        <p:spPr>
          <a:xfrm>
            <a:off x="104186" y="363448"/>
            <a:ext cx="2882493" cy="2875788"/>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7" name="Rectangle 186"/>
          <p:cNvSpPr/>
          <p:nvPr/>
        </p:nvSpPr>
        <p:spPr>
          <a:xfrm>
            <a:off x="3047005" y="365919"/>
            <a:ext cx="2640307" cy="2873317"/>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4" name="TextBox 133"/>
          <p:cNvSpPr txBox="1"/>
          <p:nvPr/>
        </p:nvSpPr>
        <p:spPr>
          <a:xfrm>
            <a:off x="3429000" y="3886241"/>
            <a:ext cx="2256740" cy="586108"/>
          </a:xfrm>
          <a:prstGeom prst="rect">
            <a:avLst/>
          </a:prstGeom>
          <a:noFill/>
          <a:ln>
            <a:solidFill>
              <a:schemeClr val="tx1">
                <a:lumMod val="65000"/>
                <a:lumOff val="35000"/>
              </a:schemeClr>
            </a:solidFill>
          </a:ln>
        </p:spPr>
        <p:txBody>
          <a:bodyPr wrap="square" bIns="108000" rtlCol="0">
            <a:spAutoFit/>
          </a:bodyPr>
          <a:lstStyle/>
          <a:p>
            <a:pPr algn="ctr"/>
            <a:r>
              <a:rPr lang="en-ZA" sz="800" dirty="0">
                <a:solidFill>
                  <a:schemeClr val="bg1">
                    <a:lumMod val="50000"/>
                  </a:schemeClr>
                </a:solidFill>
                <a:latin typeface="Arial" pitchFamily="34" charset="0"/>
                <a:cs typeface="Arial" pitchFamily="34" charset="0"/>
              </a:rPr>
              <a:t>Slow </a:t>
            </a:r>
            <a:r>
              <a:rPr lang="en-ZA" sz="800" dirty="0" smtClean="0">
                <a:solidFill>
                  <a:schemeClr val="bg1">
                    <a:lumMod val="50000"/>
                  </a:schemeClr>
                </a:solidFill>
                <a:latin typeface="Arial" pitchFamily="34" charset="0"/>
                <a:cs typeface="Arial" pitchFamily="34" charset="0"/>
              </a:rPr>
              <a:t>response by management (accounting officer and senior management)</a:t>
            </a:r>
          </a:p>
          <a:p>
            <a:pPr algn="ctr"/>
            <a:endParaRPr lang="en-ZA" sz="1200" dirty="0" smtClean="0">
              <a:solidFill>
                <a:schemeClr val="bg1">
                  <a:lumMod val="50000"/>
                </a:schemeClr>
              </a:solidFill>
              <a:latin typeface="Arial" pitchFamily="34" charset="0"/>
              <a:cs typeface="Arial" pitchFamily="34" charset="0"/>
            </a:endParaRPr>
          </a:p>
        </p:txBody>
      </p:sp>
      <p:sp>
        <p:nvSpPr>
          <p:cNvPr id="144" name="TextBox 143"/>
          <p:cNvSpPr txBox="1"/>
          <p:nvPr/>
        </p:nvSpPr>
        <p:spPr>
          <a:xfrm>
            <a:off x="3429000" y="5338478"/>
            <a:ext cx="2256740" cy="648000"/>
          </a:xfrm>
          <a:prstGeom prst="rect">
            <a:avLst/>
          </a:prstGeom>
          <a:noFill/>
          <a:ln>
            <a:solidFill>
              <a:schemeClr val="tx1">
                <a:lumMod val="65000"/>
                <a:lumOff val="35000"/>
              </a:schemeClr>
            </a:solidFill>
          </a:ln>
        </p:spPr>
        <p:txBody>
          <a:bodyPr wrap="square" bIns="108000" rtlCol="0">
            <a:spAutoFit/>
          </a:bodyPr>
          <a:lstStyle/>
          <a:p>
            <a:pPr algn="ctr"/>
            <a:r>
              <a:rPr lang="en-ZA" sz="800" dirty="0" smtClean="0">
                <a:solidFill>
                  <a:schemeClr val="bg1">
                    <a:lumMod val="50000"/>
                  </a:schemeClr>
                </a:solidFill>
                <a:latin typeface="Arial" pitchFamily="34" charset="0"/>
                <a:cs typeface="Arial" pitchFamily="34" charset="0"/>
              </a:rPr>
              <a:t>Lack of consequences </a:t>
            </a:r>
            <a:r>
              <a:rPr lang="en-ZA" sz="800" dirty="0">
                <a:solidFill>
                  <a:schemeClr val="bg1">
                    <a:lumMod val="50000"/>
                  </a:schemeClr>
                </a:solidFill>
                <a:latin typeface="Arial" pitchFamily="34" charset="0"/>
                <a:cs typeface="Arial" pitchFamily="34" charset="0"/>
              </a:rPr>
              <a:t>for poor performance </a:t>
            </a:r>
            <a:r>
              <a:rPr lang="en-ZA" sz="800" dirty="0" smtClean="0">
                <a:solidFill>
                  <a:schemeClr val="bg1">
                    <a:lumMod val="50000"/>
                  </a:schemeClr>
                </a:solidFill>
                <a:latin typeface="Arial" pitchFamily="34" charset="0"/>
                <a:cs typeface="Arial" pitchFamily="34" charset="0"/>
              </a:rPr>
              <a:t>and transgressions</a:t>
            </a:r>
          </a:p>
          <a:p>
            <a:pPr algn="ctr"/>
            <a:endParaRPr lang="en-ZA" sz="800" dirty="0">
              <a:solidFill>
                <a:schemeClr val="bg1">
                  <a:lumMod val="50000"/>
                </a:schemeClr>
              </a:solidFill>
              <a:latin typeface="Arial" pitchFamily="34" charset="0"/>
              <a:cs typeface="Arial" pitchFamily="34" charset="0"/>
            </a:endParaRPr>
          </a:p>
          <a:p>
            <a:pPr algn="ctr">
              <a:spcAft>
                <a:spcPts val="600"/>
              </a:spcAft>
            </a:pPr>
            <a:endParaRPr lang="en-ZA" sz="600" dirty="0" smtClean="0">
              <a:solidFill>
                <a:schemeClr val="bg1">
                  <a:lumMod val="50000"/>
                </a:schemeClr>
              </a:solidFill>
              <a:latin typeface="Arial" pitchFamily="34" charset="0"/>
              <a:cs typeface="Arial" pitchFamily="34" charset="0"/>
            </a:endParaRPr>
          </a:p>
        </p:txBody>
      </p:sp>
      <p:sp>
        <p:nvSpPr>
          <p:cNvPr id="146" name="TextBox 145"/>
          <p:cNvSpPr txBox="1"/>
          <p:nvPr/>
        </p:nvSpPr>
        <p:spPr>
          <a:xfrm>
            <a:off x="3429000" y="4589604"/>
            <a:ext cx="2256741" cy="648000"/>
          </a:xfrm>
          <a:prstGeom prst="rect">
            <a:avLst/>
          </a:prstGeom>
          <a:noFill/>
          <a:ln>
            <a:solidFill>
              <a:schemeClr val="tx1">
                <a:lumMod val="65000"/>
                <a:lumOff val="35000"/>
              </a:schemeClr>
            </a:solidFill>
          </a:ln>
        </p:spPr>
        <p:txBody>
          <a:bodyPr wrap="square" bIns="108000" rtlCol="0">
            <a:spAutoFit/>
          </a:bodyPr>
          <a:lstStyle/>
          <a:p>
            <a:pPr algn="ctr">
              <a:spcAft>
                <a:spcPts val="600"/>
              </a:spcAft>
            </a:pPr>
            <a:r>
              <a:rPr lang="en-ZA" sz="800" dirty="0" smtClean="0">
                <a:solidFill>
                  <a:schemeClr val="bg1">
                    <a:lumMod val="50000"/>
                  </a:schemeClr>
                </a:solidFill>
                <a:latin typeface="Arial" pitchFamily="34" charset="0"/>
                <a:cs typeface="Arial" pitchFamily="34" charset="0"/>
              </a:rPr>
              <a:t>Instability </a:t>
            </a:r>
            <a:r>
              <a:rPr lang="en-ZA" sz="800" dirty="0">
                <a:solidFill>
                  <a:schemeClr val="bg1">
                    <a:lumMod val="50000"/>
                  </a:schemeClr>
                </a:solidFill>
                <a:latin typeface="Arial" pitchFamily="34" charset="0"/>
                <a:cs typeface="Arial" pitchFamily="34" charset="0"/>
              </a:rPr>
              <a:t>or vacancies in key </a:t>
            </a:r>
            <a:r>
              <a:rPr lang="en-ZA" sz="800" dirty="0" smtClean="0">
                <a:solidFill>
                  <a:schemeClr val="bg1">
                    <a:lumMod val="50000"/>
                  </a:schemeClr>
                </a:solidFill>
                <a:latin typeface="Arial" pitchFamily="34" charset="0"/>
                <a:cs typeface="Arial" pitchFamily="34" charset="0"/>
              </a:rPr>
              <a:t>positions</a:t>
            </a:r>
          </a:p>
          <a:p>
            <a:pPr algn="ctr">
              <a:spcAft>
                <a:spcPts val="600"/>
              </a:spcAft>
            </a:pPr>
            <a:endParaRPr lang="en-ZA" sz="800" dirty="0" smtClean="0">
              <a:solidFill>
                <a:schemeClr val="bg1">
                  <a:lumMod val="50000"/>
                </a:schemeClr>
              </a:solidFill>
              <a:latin typeface="Arial" pitchFamily="34" charset="0"/>
              <a:cs typeface="Arial" pitchFamily="34" charset="0"/>
            </a:endParaRPr>
          </a:p>
          <a:p>
            <a:pPr algn="ctr">
              <a:spcAft>
                <a:spcPts val="600"/>
              </a:spcAft>
            </a:pPr>
            <a:endParaRPr lang="en-ZA" sz="100" dirty="0">
              <a:solidFill>
                <a:schemeClr val="bg1">
                  <a:lumMod val="50000"/>
                </a:schemeClr>
              </a:solidFill>
              <a:latin typeface="Arial" pitchFamily="34" charset="0"/>
              <a:cs typeface="Arial" pitchFamily="34" charset="0"/>
            </a:endParaRPr>
          </a:p>
        </p:txBody>
      </p:sp>
      <p:graphicFrame>
        <p:nvGraphicFramePr>
          <p:cNvPr id="148" name="Table 147"/>
          <p:cNvGraphicFramePr>
            <a:graphicFrameLocks noGrp="1"/>
          </p:cNvGraphicFramePr>
          <p:nvPr>
            <p:extLst>
              <p:ext uri="{D42A27DB-BD31-4B8C-83A1-F6EECF244321}">
                <p14:modId xmlns:p14="http://schemas.microsoft.com/office/powerpoint/2010/main" xmlns="" val="4071146140"/>
              </p:ext>
            </p:extLst>
          </p:nvPr>
        </p:nvGraphicFramePr>
        <p:xfrm>
          <a:off x="3093973" y="2946441"/>
          <a:ext cx="2565105" cy="254000"/>
        </p:xfrm>
        <a:graphic>
          <a:graphicData uri="http://schemas.openxmlformats.org/drawingml/2006/table">
            <a:tbl>
              <a:tblPr/>
              <a:tblGrid>
                <a:gridCol w="435592"/>
                <a:gridCol w="585486"/>
                <a:gridCol w="658025"/>
                <a:gridCol w="414504"/>
                <a:gridCol w="471498"/>
              </a:tblGrid>
              <a:tr h="177800">
                <a:tc>
                  <a:txBody>
                    <a:bodyPr/>
                    <a:lstStyle/>
                    <a:p>
                      <a:pPr algn="ctr" fontAlgn="ctr">
                        <a:lnSpc>
                          <a:spcPts val="960"/>
                        </a:lnSpc>
                      </a:pPr>
                      <a:r>
                        <a:rPr lang="en-ZA" sz="800" b="0" i="0" u="none" strike="noStrike" dirty="0">
                          <a:solidFill>
                            <a:srgbClr val="000000"/>
                          </a:solidFill>
                          <a:latin typeface="Arial Narrow" pitchFamily="34" charset="0"/>
                        </a:rPr>
                        <a:t>Provides assurance</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7E59E"/>
                    </a:solidFill>
                  </a:tcPr>
                </a:tc>
                <a:tc>
                  <a:txBody>
                    <a:bodyPr/>
                    <a:lstStyle/>
                    <a:p>
                      <a:pPr algn="ctr" fontAlgn="ctr">
                        <a:lnSpc>
                          <a:spcPts val="960"/>
                        </a:lnSpc>
                      </a:pPr>
                      <a:r>
                        <a:rPr lang="en-ZA" sz="800" b="0" i="0" u="none" strike="noStrike" dirty="0">
                          <a:solidFill>
                            <a:srgbClr val="000000"/>
                          </a:solidFill>
                          <a:latin typeface="Arial Narrow" pitchFamily="34" charset="0"/>
                        </a:rPr>
                        <a:t>Provides some assurance</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7"/>
                    </a:solidFill>
                  </a:tcPr>
                </a:tc>
                <a:tc>
                  <a:txBody>
                    <a:bodyPr/>
                    <a:lstStyle/>
                    <a:p>
                      <a:pPr algn="ctr" fontAlgn="ctr">
                        <a:lnSpc>
                          <a:spcPts val="960"/>
                        </a:lnSpc>
                      </a:pPr>
                      <a:r>
                        <a:rPr lang="en-ZA" sz="800" b="0" i="0" u="none" strike="noStrike" dirty="0">
                          <a:solidFill>
                            <a:srgbClr val="000000"/>
                          </a:solidFill>
                          <a:latin typeface="Arial Narrow" pitchFamily="34" charset="0"/>
                        </a:rPr>
                        <a:t>Provides limited/ </a:t>
                      </a:r>
                      <a:br>
                        <a:rPr lang="en-ZA" sz="800" b="0" i="0" u="none" strike="noStrike" dirty="0">
                          <a:solidFill>
                            <a:srgbClr val="000000"/>
                          </a:solidFill>
                          <a:latin typeface="Arial Narrow" pitchFamily="34" charset="0"/>
                        </a:rPr>
                      </a:br>
                      <a:r>
                        <a:rPr lang="en-ZA" sz="800" b="0" i="0" u="none" strike="noStrike" dirty="0">
                          <a:solidFill>
                            <a:srgbClr val="000000"/>
                          </a:solidFill>
                          <a:latin typeface="Arial Narrow" pitchFamily="34" charset="0"/>
                        </a:rPr>
                        <a:t>no assurance</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1A1"/>
                    </a:solidFill>
                  </a:tcPr>
                </a:tc>
                <a:tc>
                  <a:txBody>
                    <a:bodyPr/>
                    <a:lstStyle/>
                    <a:p>
                      <a:pPr algn="ctr" fontAlgn="ctr">
                        <a:lnSpc>
                          <a:spcPts val="960"/>
                        </a:lnSpc>
                      </a:pPr>
                      <a:r>
                        <a:rPr lang="en-ZA" sz="800" b="0" i="0" u="none" strike="noStrike" dirty="0">
                          <a:solidFill>
                            <a:srgbClr val="000000"/>
                          </a:solidFill>
                          <a:latin typeface="Arial Narrow" pitchFamily="34" charset="0"/>
                        </a:rPr>
                        <a:t>Vacancy</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AA488"/>
                    </a:solidFill>
                  </a:tcPr>
                </a:tc>
                <a:tc>
                  <a:txBody>
                    <a:bodyPr/>
                    <a:lstStyle/>
                    <a:p>
                      <a:pPr algn="ctr" fontAlgn="ctr">
                        <a:lnSpc>
                          <a:spcPts val="960"/>
                        </a:lnSpc>
                      </a:pPr>
                      <a:r>
                        <a:rPr lang="en-ZA" sz="800" b="0" i="0" u="none" strike="noStrike" dirty="0">
                          <a:solidFill>
                            <a:srgbClr val="000000"/>
                          </a:solidFill>
                          <a:latin typeface="Arial Narrow" pitchFamily="34" charset="0"/>
                        </a:rPr>
                        <a:t>Not </a:t>
                      </a:r>
                      <a:endParaRPr lang="en-ZA" sz="800" b="0" i="0" u="none" strike="noStrike" dirty="0" smtClean="0">
                        <a:solidFill>
                          <a:srgbClr val="000000"/>
                        </a:solidFill>
                        <a:latin typeface="Arial Narrow" pitchFamily="34" charset="0"/>
                      </a:endParaRPr>
                    </a:p>
                    <a:p>
                      <a:pPr algn="ctr" fontAlgn="ctr">
                        <a:lnSpc>
                          <a:spcPts val="960"/>
                        </a:lnSpc>
                      </a:pPr>
                      <a:r>
                        <a:rPr lang="en-ZA" sz="800" b="0" i="0" u="none" strike="noStrike" dirty="0" smtClean="0">
                          <a:solidFill>
                            <a:srgbClr val="000000"/>
                          </a:solidFill>
                          <a:latin typeface="Arial Narrow" pitchFamily="34" charset="0"/>
                        </a:rPr>
                        <a:t>established</a:t>
                      </a:r>
                      <a:endParaRPr lang="en-ZA" sz="800" b="0" i="0" u="none" strike="noStrike" dirty="0">
                        <a:solidFill>
                          <a:srgbClr val="000000"/>
                        </a:solidFill>
                        <a:latin typeface="Arial Narrow"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97E1"/>
                    </a:solidFill>
                  </a:tcPr>
                </a:tc>
              </a:tr>
            </a:tbl>
          </a:graphicData>
        </a:graphic>
      </p:graphicFrame>
      <p:graphicFrame>
        <p:nvGraphicFramePr>
          <p:cNvPr id="149" name="Chart 148"/>
          <p:cNvGraphicFramePr/>
          <p:nvPr>
            <p:extLst>
              <p:ext uri="{D42A27DB-BD31-4B8C-83A1-F6EECF244321}">
                <p14:modId xmlns:p14="http://schemas.microsoft.com/office/powerpoint/2010/main" xmlns="" val="3155679665"/>
              </p:ext>
            </p:extLst>
          </p:nvPr>
        </p:nvGraphicFramePr>
        <p:xfrm>
          <a:off x="3672412" y="399416"/>
          <a:ext cx="1708481" cy="2724825"/>
        </p:xfrm>
        <a:graphic>
          <a:graphicData uri="http://schemas.openxmlformats.org/drawingml/2006/chart">
            <c:chart xmlns:c="http://schemas.openxmlformats.org/drawingml/2006/chart" xmlns:r="http://schemas.openxmlformats.org/officeDocument/2006/relationships" r:id="rId5"/>
          </a:graphicData>
        </a:graphic>
      </p:graphicFrame>
      <p:sp>
        <p:nvSpPr>
          <p:cNvPr id="150" name="TextBox 149"/>
          <p:cNvSpPr txBox="1"/>
          <p:nvPr/>
        </p:nvSpPr>
        <p:spPr>
          <a:xfrm>
            <a:off x="3439915" y="658271"/>
            <a:ext cx="598685" cy="230832"/>
          </a:xfrm>
          <a:prstGeom prst="rect">
            <a:avLst/>
          </a:prstGeom>
          <a:noFill/>
        </p:spPr>
        <p:txBody>
          <a:bodyPr wrap="square" lIns="0" tIns="0" rIns="0" bIns="0" rtlCol="0">
            <a:spAutoFit/>
          </a:bodyPr>
          <a:lstStyle/>
          <a:p>
            <a:pPr algn="r">
              <a:lnSpc>
                <a:spcPts val="900"/>
              </a:lnSpc>
            </a:pPr>
            <a:r>
              <a:rPr lang="en-ZA" sz="900" b="1" dirty="0" smtClean="0">
                <a:solidFill>
                  <a:schemeClr val="bg1">
                    <a:lumMod val="50000"/>
                  </a:schemeClr>
                </a:solidFill>
                <a:latin typeface="Arial Narrow" pitchFamily="34" charset="0"/>
              </a:rPr>
              <a:t>Senior management</a:t>
            </a:r>
            <a:endParaRPr lang="en-ZA" sz="900" b="1" dirty="0">
              <a:solidFill>
                <a:schemeClr val="bg1">
                  <a:lumMod val="50000"/>
                </a:schemeClr>
              </a:solidFill>
              <a:latin typeface="Arial Narrow" pitchFamily="34" charset="0"/>
            </a:endParaRPr>
          </a:p>
        </p:txBody>
      </p:sp>
      <p:sp>
        <p:nvSpPr>
          <p:cNvPr id="154" name="TextBox 153"/>
          <p:cNvSpPr txBox="1"/>
          <p:nvPr/>
        </p:nvSpPr>
        <p:spPr>
          <a:xfrm>
            <a:off x="3258354" y="1018841"/>
            <a:ext cx="780246" cy="230832"/>
          </a:xfrm>
          <a:prstGeom prst="rect">
            <a:avLst/>
          </a:prstGeom>
          <a:noFill/>
        </p:spPr>
        <p:txBody>
          <a:bodyPr wrap="square" lIns="0" tIns="0" rIns="0" bIns="0" rtlCol="0">
            <a:spAutoFit/>
          </a:bodyPr>
          <a:lstStyle/>
          <a:p>
            <a:pPr algn="r">
              <a:lnSpc>
                <a:spcPts val="900"/>
              </a:lnSpc>
            </a:pPr>
            <a:r>
              <a:rPr lang="en-ZA" sz="900" b="1" dirty="0" smtClean="0">
                <a:solidFill>
                  <a:schemeClr val="bg1">
                    <a:lumMod val="50000"/>
                  </a:schemeClr>
                </a:solidFill>
                <a:latin typeface="Arial Narrow" pitchFamily="34" charset="0"/>
              </a:rPr>
              <a:t>Accounting </a:t>
            </a:r>
            <a:br>
              <a:rPr lang="en-ZA" sz="900" b="1" dirty="0" smtClean="0">
                <a:solidFill>
                  <a:schemeClr val="bg1">
                    <a:lumMod val="50000"/>
                  </a:schemeClr>
                </a:solidFill>
                <a:latin typeface="Arial Narrow" pitchFamily="34" charset="0"/>
              </a:rPr>
            </a:br>
            <a:r>
              <a:rPr lang="en-ZA" sz="900" b="1" dirty="0" smtClean="0">
                <a:solidFill>
                  <a:schemeClr val="bg1">
                    <a:lumMod val="50000"/>
                  </a:schemeClr>
                </a:solidFill>
                <a:latin typeface="Arial Narrow" pitchFamily="34" charset="0"/>
              </a:rPr>
              <a:t>officer/authority</a:t>
            </a:r>
            <a:endParaRPr lang="en-ZA" sz="900" b="1" dirty="0">
              <a:solidFill>
                <a:schemeClr val="bg1">
                  <a:lumMod val="50000"/>
                </a:schemeClr>
              </a:solidFill>
              <a:latin typeface="Arial Narrow" pitchFamily="34" charset="0"/>
            </a:endParaRPr>
          </a:p>
        </p:txBody>
      </p:sp>
      <p:sp>
        <p:nvSpPr>
          <p:cNvPr id="162" name="TextBox 161"/>
          <p:cNvSpPr txBox="1"/>
          <p:nvPr/>
        </p:nvSpPr>
        <p:spPr>
          <a:xfrm>
            <a:off x="3505200" y="1415223"/>
            <a:ext cx="483903" cy="230832"/>
          </a:xfrm>
          <a:prstGeom prst="rect">
            <a:avLst/>
          </a:prstGeom>
          <a:noFill/>
        </p:spPr>
        <p:txBody>
          <a:bodyPr wrap="square" lIns="0" tIns="0" rIns="0" bIns="0" rtlCol="0">
            <a:spAutoFit/>
          </a:bodyPr>
          <a:lstStyle/>
          <a:p>
            <a:pPr algn="r">
              <a:lnSpc>
                <a:spcPts val="900"/>
              </a:lnSpc>
            </a:pPr>
            <a:r>
              <a:rPr lang="en-ZA" sz="900" b="1" dirty="0" smtClean="0">
                <a:solidFill>
                  <a:schemeClr val="bg1">
                    <a:lumMod val="50000"/>
                  </a:schemeClr>
                </a:solidFill>
                <a:latin typeface="Arial Narrow" pitchFamily="34" charset="0"/>
              </a:rPr>
              <a:t>Executive authority</a:t>
            </a:r>
            <a:endParaRPr lang="en-ZA" sz="900" b="1" dirty="0">
              <a:solidFill>
                <a:schemeClr val="bg1">
                  <a:lumMod val="50000"/>
                </a:schemeClr>
              </a:solidFill>
              <a:latin typeface="Arial Narrow" pitchFamily="34" charset="0"/>
            </a:endParaRPr>
          </a:p>
        </p:txBody>
      </p:sp>
      <p:sp>
        <p:nvSpPr>
          <p:cNvPr id="222" name="TextBox 221"/>
          <p:cNvSpPr txBox="1"/>
          <p:nvPr/>
        </p:nvSpPr>
        <p:spPr>
          <a:xfrm>
            <a:off x="3505200" y="1797936"/>
            <a:ext cx="479689" cy="230832"/>
          </a:xfrm>
          <a:prstGeom prst="rect">
            <a:avLst/>
          </a:prstGeom>
          <a:noFill/>
        </p:spPr>
        <p:txBody>
          <a:bodyPr wrap="square" lIns="0" tIns="0" rIns="0" bIns="0" rtlCol="0">
            <a:spAutoFit/>
          </a:bodyPr>
          <a:lstStyle/>
          <a:p>
            <a:pPr algn="r">
              <a:lnSpc>
                <a:spcPts val="900"/>
              </a:lnSpc>
            </a:pPr>
            <a:r>
              <a:rPr lang="en-ZA" sz="900" b="1" dirty="0" smtClean="0">
                <a:solidFill>
                  <a:schemeClr val="bg1">
                    <a:lumMod val="50000"/>
                  </a:schemeClr>
                </a:solidFill>
                <a:latin typeface="Arial Narrow" pitchFamily="34" charset="0"/>
              </a:rPr>
              <a:t>Internal audit unit</a:t>
            </a:r>
            <a:endParaRPr lang="en-ZA" sz="900" b="1" dirty="0">
              <a:solidFill>
                <a:schemeClr val="bg1">
                  <a:lumMod val="50000"/>
                </a:schemeClr>
              </a:solidFill>
              <a:latin typeface="Arial Narrow" pitchFamily="34" charset="0"/>
            </a:endParaRPr>
          </a:p>
        </p:txBody>
      </p:sp>
      <p:sp>
        <p:nvSpPr>
          <p:cNvPr id="223" name="TextBox 222"/>
          <p:cNvSpPr txBox="1"/>
          <p:nvPr/>
        </p:nvSpPr>
        <p:spPr>
          <a:xfrm>
            <a:off x="3505200" y="2177260"/>
            <a:ext cx="477366" cy="230832"/>
          </a:xfrm>
          <a:prstGeom prst="rect">
            <a:avLst/>
          </a:prstGeom>
          <a:noFill/>
        </p:spPr>
        <p:txBody>
          <a:bodyPr wrap="square" lIns="0" tIns="0" rIns="0" bIns="0" rtlCol="0">
            <a:spAutoFit/>
          </a:bodyPr>
          <a:lstStyle/>
          <a:p>
            <a:pPr algn="r">
              <a:lnSpc>
                <a:spcPts val="900"/>
              </a:lnSpc>
            </a:pPr>
            <a:r>
              <a:rPr lang="en-ZA" sz="900" b="1" dirty="0" smtClean="0">
                <a:solidFill>
                  <a:schemeClr val="bg1">
                    <a:lumMod val="50000"/>
                  </a:schemeClr>
                </a:solidFill>
                <a:latin typeface="Arial Narrow" pitchFamily="34" charset="0"/>
              </a:rPr>
              <a:t>Audit committee </a:t>
            </a:r>
            <a:endParaRPr lang="en-ZA" sz="900" b="1" dirty="0">
              <a:solidFill>
                <a:schemeClr val="bg1">
                  <a:lumMod val="50000"/>
                </a:schemeClr>
              </a:solidFill>
              <a:latin typeface="Arial Narrow" pitchFamily="34" charset="0"/>
            </a:endParaRPr>
          </a:p>
        </p:txBody>
      </p:sp>
      <p:sp>
        <p:nvSpPr>
          <p:cNvPr id="225" name="TextBox 224"/>
          <p:cNvSpPr txBox="1"/>
          <p:nvPr/>
        </p:nvSpPr>
        <p:spPr>
          <a:xfrm>
            <a:off x="3505200" y="2563286"/>
            <a:ext cx="505937" cy="230832"/>
          </a:xfrm>
          <a:prstGeom prst="rect">
            <a:avLst/>
          </a:prstGeom>
          <a:noFill/>
        </p:spPr>
        <p:txBody>
          <a:bodyPr wrap="square" lIns="0" tIns="0" rIns="0" bIns="0" rtlCol="0">
            <a:spAutoFit/>
          </a:bodyPr>
          <a:lstStyle/>
          <a:p>
            <a:pPr algn="r">
              <a:lnSpc>
                <a:spcPts val="900"/>
              </a:lnSpc>
            </a:pPr>
            <a:r>
              <a:rPr lang="en-ZA" sz="900" b="1" dirty="0" smtClean="0">
                <a:solidFill>
                  <a:schemeClr val="bg1">
                    <a:lumMod val="50000"/>
                  </a:schemeClr>
                </a:solidFill>
                <a:latin typeface="Arial Narrow" pitchFamily="34" charset="0"/>
              </a:rPr>
              <a:t>Portfolio committee</a:t>
            </a:r>
            <a:endParaRPr lang="en-ZA" sz="900" b="1" dirty="0">
              <a:solidFill>
                <a:schemeClr val="bg1">
                  <a:lumMod val="50000"/>
                </a:schemeClr>
              </a:solidFill>
              <a:latin typeface="Arial Narrow" pitchFamily="34" charset="0"/>
            </a:endParaRPr>
          </a:p>
        </p:txBody>
      </p:sp>
      <p:sp>
        <p:nvSpPr>
          <p:cNvPr id="229" name="TextBox 228"/>
          <p:cNvSpPr txBox="1">
            <a:spLocks/>
          </p:cNvSpPr>
          <p:nvPr/>
        </p:nvSpPr>
        <p:spPr>
          <a:xfrm>
            <a:off x="3048000" y="2475419"/>
            <a:ext cx="461665" cy="415563"/>
          </a:xfrm>
          <a:prstGeom prst="rect">
            <a:avLst/>
          </a:prstGeom>
          <a:noFill/>
        </p:spPr>
        <p:txBody>
          <a:bodyPr vert="vert270" wrap="square" bIns="108000" rtlCol="0" anchor="ctr">
            <a:spAutoFit/>
          </a:bodyPr>
          <a:lstStyle/>
          <a:p>
            <a:pPr algn="ctr"/>
            <a:r>
              <a:rPr lang="en-ZA" sz="900" b="1" dirty="0" smtClean="0">
                <a:latin typeface="Arial Narrow" pitchFamily="34" charset="0"/>
              </a:rPr>
              <a:t>Third level </a:t>
            </a:r>
            <a:endParaRPr lang="en-ZA" sz="900" b="1" dirty="0">
              <a:latin typeface="Arial Narrow" pitchFamily="34" charset="0"/>
            </a:endParaRPr>
          </a:p>
        </p:txBody>
      </p:sp>
      <p:sp>
        <p:nvSpPr>
          <p:cNvPr id="201" name="Rectangle 200"/>
          <p:cNvSpPr/>
          <p:nvPr/>
        </p:nvSpPr>
        <p:spPr>
          <a:xfrm>
            <a:off x="245278" y="3665721"/>
            <a:ext cx="3107522" cy="2608545"/>
          </a:xfrm>
          <a:prstGeom prst="rect">
            <a:avLst/>
          </a:prstGeom>
          <a:noFill/>
          <a:ln w="19050">
            <a:solidFill>
              <a:srgbClr val="7793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2" name="TextBox 201"/>
          <p:cNvSpPr txBox="1"/>
          <p:nvPr/>
        </p:nvSpPr>
        <p:spPr>
          <a:xfrm>
            <a:off x="152400" y="3803024"/>
            <a:ext cx="1086202" cy="369332"/>
          </a:xfrm>
          <a:prstGeom prst="rect">
            <a:avLst/>
          </a:prstGeom>
          <a:noFill/>
        </p:spPr>
        <p:txBody>
          <a:bodyPr wrap="square" rtlCol="0">
            <a:spAutoFit/>
          </a:bodyPr>
          <a:lstStyle/>
          <a:p>
            <a:pPr algn="ctr"/>
            <a:r>
              <a:rPr lang="en-ZA" sz="900" dirty="0" smtClean="0">
                <a:solidFill>
                  <a:schemeClr val="bg1">
                    <a:lumMod val="50000"/>
                  </a:schemeClr>
                </a:solidFill>
                <a:latin typeface="Arial Narrow" pitchFamily="34" charset="0"/>
                <a:cs typeface="Times New Roman" pitchFamily="18" charset="0"/>
              </a:rPr>
              <a:t>Quality of submitted financial statements</a:t>
            </a:r>
          </a:p>
        </p:txBody>
      </p:sp>
      <p:sp>
        <p:nvSpPr>
          <p:cNvPr id="210" name="TextBox 209"/>
          <p:cNvSpPr txBox="1"/>
          <p:nvPr/>
        </p:nvSpPr>
        <p:spPr>
          <a:xfrm>
            <a:off x="2355766" y="4903206"/>
            <a:ext cx="997034" cy="369332"/>
          </a:xfrm>
          <a:prstGeom prst="rect">
            <a:avLst/>
          </a:prstGeom>
          <a:noFill/>
        </p:spPr>
        <p:txBody>
          <a:bodyPr wrap="square" rtlCol="0">
            <a:spAutoFit/>
          </a:bodyPr>
          <a:lstStyle/>
          <a:p>
            <a:pPr algn="ctr"/>
            <a:r>
              <a:rPr lang="en-ZA" sz="900" dirty="0" smtClean="0">
                <a:solidFill>
                  <a:schemeClr val="bg1">
                    <a:lumMod val="50000"/>
                  </a:schemeClr>
                </a:solidFill>
                <a:latin typeface="Arial Narrow" pitchFamily="34" charset="0"/>
                <a:cs typeface="Times New Roman" pitchFamily="18" charset="0"/>
              </a:rPr>
              <a:t>Information technology</a:t>
            </a:r>
          </a:p>
        </p:txBody>
      </p:sp>
      <p:sp>
        <p:nvSpPr>
          <p:cNvPr id="211" name="TextBox 210"/>
          <p:cNvSpPr txBox="1"/>
          <p:nvPr/>
        </p:nvSpPr>
        <p:spPr>
          <a:xfrm>
            <a:off x="152400" y="4953000"/>
            <a:ext cx="996923" cy="230832"/>
          </a:xfrm>
          <a:prstGeom prst="rect">
            <a:avLst/>
          </a:prstGeom>
          <a:noFill/>
        </p:spPr>
        <p:txBody>
          <a:bodyPr wrap="square" rtlCol="0">
            <a:spAutoFit/>
          </a:bodyPr>
          <a:lstStyle/>
          <a:p>
            <a:pPr algn="ctr"/>
            <a:r>
              <a:rPr lang="en-ZA" sz="900" dirty="0" smtClean="0">
                <a:solidFill>
                  <a:schemeClr val="bg1">
                    <a:lumMod val="50000"/>
                  </a:schemeClr>
                </a:solidFill>
                <a:latin typeface="Arial Narrow" pitchFamily="34" charset="0"/>
                <a:cs typeface="Times New Roman" pitchFamily="18" charset="0"/>
              </a:rPr>
              <a:t>Financial health</a:t>
            </a:r>
          </a:p>
        </p:txBody>
      </p:sp>
      <p:sp>
        <p:nvSpPr>
          <p:cNvPr id="212" name="TextBox 211"/>
          <p:cNvSpPr txBox="1"/>
          <p:nvPr/>
        </p:nvSpPr>
        <p:spPr>
          <a:xfrm>
            <a:off x="2355877" y="3817122"/>
            <a:ext cx="996923" cy="369332"/>
          </a:xfrm>
          <a:prstGeom prst="rect">
            <a:avLst/>
          </a:prstGeom>
          <a:noFill/>
        </p:spPr>
        <p:txBody>
          <a:bodyPr wrap="square" rtlCol="0">
            <a:spAutoFit/>
          </a:bodyPr>
          <a:lstStyle/>
          <a:p>
            <a:pPr algn="ctr"/>
            <a:r>
              <a:rPr lang="en-ZA" sz="900" dirty="0" smtClean="0">
                <a:solidFill>
                  <a:schemeClr val="bg1">
                    <a:lumMod val="50000"/>
                  </a:schemeClr>
                </a:solidFill>
                <a:latin typeface="Arial Narrow" pitchFamily="34" charset="0"/>
                <a:cs typeface="Times New Roman" pitchFamily="18" charset="0"/>
              </a:rPr>
              <a:t>Compliance management</a:t>
            </a:r>
          </a:p>
        </p:txBody>
      </p:sp>
      <p:sp>
        <p:nvSpPr>
          <p:cNvPr id="213" name="TextBox 212"/>
          <p:cNvSpPr txBox="1"/>
          <p:nvPr/>
        </p:nvSpPr>
        <p:spPr>
          <a:xfrm>
            <a:off x="1289077" y="4891444"/>
            <a:ext cx="996923" cy="369332"/>
          </a:xfrm>
          <a:prstGeom prst="rect">
            <a:avLst/>
          </a:prstGeom>
          <a:noFill/>
        </p:spPr>
        <p:txBody>
          <a:bodyPr wrap="square" rtlCol="0">
            <a:spAutoFit/>
          </a:bodyPr>
          <a:lstStyle/>
          <a:p>
            <a:pPr algn="ctr"/>
            <a:r>
              <a:rPr lang="en-ZA" sz="900" dirty="0" smtClean="0">
                <a:solidFill>
                  <a:schemeClr val="bg1">
                    <a:lumMod val="50000"/>
                  </a:schemeClr>
                </a:solidFill>
                <a:latin typeface="Arial Narrow" pitchFamily="34" charset="0"/>
                <a:cs typeface="Times New Roman" pitchFamily="18" charset="0"/>
              </a:rPr>
              <a:t>Human resource management</a:t>
            </a:r>
          </a:p>
        </p:txBody>
      </p:sp>
      <p:sp>
        <p:nvSpPr>
          <p:cNvPr id="219" name="TextBox 218"/>
          <p:cNvSpPr txBox="1"/>
          <p:nvPr/>
        </p:nvSpPr>
        <p:spPr>
          <a:xfrm>
            <a:off x="228600" y="3657600"/>
            <a:ext cx="3190508" cy="190240"/>
          </a:xfrm>
          <a:prstGeom prst="rect">
            <a:avLst/>
          </a:prstGeom>
          <a:noFill/>
          <a:ln>
            <a:noFill/>
          </a:ln>
        </p:spPr>
        <p:txBody>
          <a:bodyPr wrap="square" lIns="0" tIns="36000" rIns="0" bIns="0" rtlCol="0">
            <a:spAutoFit/>
          </a:bodyPr>
          <a:lstStyle/>
          <a:p>
            <a:pPr algn="ctr"/>
            <a:r>
              <a:rPr lang="en-ZA" sz="1000" b="1" dirty="0" smtClean="0">
                <a:solidFill>
                  <a:schemeClr val="accent1"/>
                </a:solidFill>
                <a:latin typeface="Arial Narrow" pitchFamily="34" charset="0"/>
                <a:cs typeface="Arial"/>
              </a:rPr>
              <a:t>Risk areas</a:t>
            </a:r>
          </a:p>
        </p:txBody>
      </p:sp>
      <p:sp>
        <p:nvSpPr>
          <p:cNvPr id="251" name="TextBox 250"/>
          <p:cNvSpPr txBox="1">
            <a:spLocks/>
          </p:cNvSpPr>
          <p:nvPr/>
        </p:nvSpPr>
        <p:spPr>
          <a:xfrm>
            <a:off x="3048667" y="1775847"/>
            <a:ext cx="461665" cy="675008"/>
          </a:xfrm>
          <a:prstGeom prst="rect">
            <a:avLst/>
          </a:prstGeom>
          <a:noFill/>
        </p:spPr>
        <p:txBody>
          <a:bodyPr vert="vert270" wrap="square" bIns="108000" rtlCol="0" anchor="ctr">
            <a:spAutoFit/>
          </a:bodyPr>
          <a:lstStyle/>
          <a:p>
            <a:pPr algn="ctr"/>
            <a:r>
              <a:rPr lang="en-ZA" sz="900" b="1" dirty="0" smtClean="0">
                <a:latin typeface="Arial Narrow" pitchFamily="34" charset="0"/>
              </a:rPr>
              <a:t>Second level </a:t>
            </a:r>
            <a:endParaRPr lang="en-ZA" sz="900" b="1" dirty="0">
              <a:latin typeface="Arial Narrow" pitchFamily="34" charset="0"/>
            </a:endParaRPr>
          </a:p>
        </p:txBody>
      </p:sp>
      <p:sp>
        <p:nvSpPr>
          <p:cNvPr id="252" name="TextBox 251"/>
          <p:cNvSpPr txBox="1"/>
          <p:nvPr/>
        </p:nvSpPr>
        <p:spPr>
          <a:xfrm>
            <a:off x="6351026" y="3276600"/>
            <a:ext cx="2335774" cy="128240"/>
          </a:xfrm>
          <a:prstGeom prst="rect">
            <a:avLst/>
          </a:prstGeom>
          <a:noFill/>
        </p:spPr>
        <p:txBody>
          <a:bodyPr wrap="square" lIns="0" tIns="0" rIns="0" bIns="0" rtlCol="0">
            <a:spAutoFit/>
          </a:bodyPr>
          <a:lstStyle/>
          <a:p>
            <a:pPr algn="ctr">
              <a:lnSpc>
                <a:spcPts val="1000"/>
              </a:lnSpc>
            </a:pPr>
            <a:r>
              <a:rPr lang="en-ZA" sz="800" dirty="0" smtClean="0">
                <a:solidFill>
                  <a:schemeClr val="tx1">
                    <a:lumMod val="50000"/>
                    <a:lumOff val="50000"/>
                  </a:schemeClr>
                </a:solidFill>
                <a:latin typeface="Arial" panose="020B0604020202020204" pitchFamily="34" charset="0"/>
                <a:cs typeface="Arial" panose="020B0604020202020204" pitchFamily="34" charset="0"/>
              </a:rPr>
              <a:t>… attention is given to the </a:t>
            </a:r>
            <a:r>
              <a:rPr lang="en-ZA" sz="800" b="1" dirty="0" smtClean="0">
                <a:solidFill>
                  <a:schemeClr val="accent3">
                    <a:lumMod val="75000"/>
                  </a:schemeClr>
                </a:solidFill>
                <a:latin typeface="Arial" panose="020B0604020202020204" pitchFamily="34" charset="0"/>
                <a:cs typeface="Arial" panose="020B0604020202020204" pitchFamily="34" charset="0"/>
              </a:rPr>
              <a:t>key controls </a:t>
            </a:r>
            <a:r>
              <a:rPr lang="en-ZA" sz="800" dirty="0" smtClean="0">
                <a:solidFill>
                  <a:schemeClr val="tx1">
                    <a:lumMod val="50000"/>
                    <a:lumOff val="50000"/>
                  </a:schemeClr>
                </a:solidFill>
                <a:latin typeface="Arial" panose="020B0604020202020204" pitchFamily="34" charset="0"/>
                <a:cs typeface="Arial" panose="020B0604020202020204" pitchFamily="34" charset="0"/>
              </a:rPr>
              <a:t>and</a:t>
            </a:r>
            <a:r>
              <a:rPr lang="en-ZA" sz="800" b="1" dirty="0" smtClean="0">
                <a:solidFill>
                  <a:schemeClr val="accent3">
                    <a:lumMod val="75000"/>
                  </a:schemeClr>
                </a:solidFill>
                <a:latin typeface="Arial" panose="020B0604020202020204" pitchFamily="34" charset="0"/>
                <a:cs typeface="Arial" panose="020B0604020202020204" pitchFamily="34" charset="0"/>
              </a:rPr>
              <a:t> </a:t>
            </a:r>
            <a:r>
              <a:rPr lang="en-ZA" sz="800" dirty="0" smtClean="0">
                <a:solidFill>
                  <a:schemeClr val="accent1"/>
                </a:solidFill>
                <a:latin typeface="Arial" panose="020B0604020202020204" pitchFamily="34" charset="0"/>
                <a:cs typeface="Arial" panose="020B0604020202020204" pitchFamily="34" charset="0"/>
              </a:rPr>
              <a:t>…</a:t>
            </a:r>
          </a:p>
        </p:txBody>
      </p:sp>
      <p:sp>
        <p:nvSpPr>
          <p:cNvPr id="253" name="Isosceles Triangle 252"/>
          <p:cNvSpPr/>
          <p:nvPr/>
        </p:nvSpPr>
        <p:spPr>
          <a:xfrm flipV="1">
            <a:off x="486824" y="3508154"/>
            <a:ext cx="579976"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dirty="0">
              <a:latin typeface="Arial" panose="020B0604020202020204" pitchFamily="34" charset="0"/>
              <a:cs typeface="Arial" panose="020B0604020202020204" pitchFamily="34" charset="0"/>
            </a:endParaRPr>
          </a:p>
        </p:txBody>
      </p:sp>
      <p:sp>
        <p:nvSpPr>
          <p:cNvPr id="255" name="Isosceles Triangle 254"/>
          <p:cNvSpPr/>
          <p:nvPr/>
        </p:nvSpPr>
        <p:spPr>
          <a:xfrm flipV="1">
            <a:off x="3382424" y="3485758"/>
            <a:ext cx="579976" cy="108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58" name="TextBox 257"/>
          <p:cNvSpPr txBox="1"/>
          <p:nvPr/>
        </p:nvSpPr>
        <p:spPr>
          <a:xfrm>
            <a:off x="3568180" y="3442156"/>
            <a:ext cx="241820" cy="215444"/>
          </a:xfrm>
          <a:prstGeom prst="rect">
            <a:avLst/>
          </a:prstGeom>
          <a:noFill/>
        </p:spPr>
        <p:txBody>
          <a:bodyPr wrap="square" rtlCol="0">
            <a:spAutoFit/>
          </a:bodyPr>
          <a:lstStyle/>
          <a:p>
            <a:r>
              <a:rPr lang="en-ZA" sz="800" b="1" dirty="0" smtClean="0">
                <a:solidFill>
                  <a:schemeClr val="bg1"/>
                </a:solidFill>
                <a:latin typeface="Arial" panose="020B0604020202020204" pitchFamily="34" charset="0"/>
                <a:cs typeface="Arial" panose="020B0604020202020204" pitchFamily="34" charset="0"/>
              </a:rPr>
              <a:t>5</a:t>
            </a:r>
            <a:endParaRPr lang="en-ZA" sz="800" b="1" dirty="0">
              <a:solidFill>
                <a:schemeClr val="bg1"/>
              </a:solidFill>
              <a:latin typeface="Arial" panose="020B0604020202020204" pitchFamily="34" charset="0"/>
              <a:cs typeface="Arial" panose="020B0604020202020204" pitchFamily="34" charset="0"/>
            </a:endParaRPr>
          </a:p>
        </p:txBody>
      </p:sp>
      <p:sp>
        <p:nvSpPr>
          <p:cNvPr id="259" name="TextBox 258"/>
          <p:cNvSpPr txBox="1"/>
          <p:nvPr/>
        </p:nvSpPr>
        <p:spPr>
          <a:xfrm>
            <a:off x="672580" y="3461598"/>
            <a:ext cx="241820" cy="215444"/>
          </a:xfrm>
          <a:prstGeom prst="rect">
            <a:avLst/>
          </a:prstGeom>
          <a:noFill/>
        </p:spPr>
        <p:txBody>
          <a:bodyPr wrap="square" rtlCol="0">
            <a:spAutoFit/>
          </a:bodyPr>
          <a:lstStyle/>
          <a:p>
            <a:r>
              <a:rPr lang="en-ZA" sz="800" b="1" dirty="0" smtClean="0">
                <a:latin typeface="Arial" panose="020B0604020202020204" pitchFamily="34" charset="0"/>
                <a:cs typeface="Arial" panose="020B0604020202020204" pitchFamily="34" charset="0"/>
              </a:rPr>
              <a:t>4</a:t>
            </a:r>
            <a:endParaRPr lang="en-ZA" sz="800" b="1" dirty="0">
              <a:latin typeface="Arial" panose="020B0604020202020204" pitchFamily="34" charset="0"/>
              <a:cs typeface="Arial" panose="020B0604020202020204" pitchFamily="34" charset="0"/>
            </a:endParaRPr>
          </a:p>
        </p:txBody>
      </p:sp>
      <p:sp>
        <p:nvSpPr>
          <p:cNvPr id="110" name="TextBox 109"/>
          <p:cNvSpPr txBox="1"/>
          <p:nvPr/>
        </p:nvSpPr>
        <p:spPr>
          <a:xfrm>
            <a:off x="1246690" y="3810465"/>
            <a:ext cx="1115510" cy="369332"/>
          </a:xfrm>
          <a:prstGeom prst="rect">
            <a:avLst/>
          </a:prstGeom>
          <a:noFill/>
        </p:spPr>
        <p:txBody>
          <a:bodyPr wrap="square" rtlCol="0">
            <a:spAutoFit/>
          </a:bodyPr>
          <a:lstStyle/>
          <a:p>
            <a:pPr algn="ctr"/>
            <a:r>
              <a:rPr lang="en-ZA" sz="900" dirty="0" smtClean="0">
                <a:solidFill>
                  <a:schemeClr val="bg1">
                    <a:lumMod val="50000"/>
                  </a:schemeClr>
                </a:solidFill>
                <a:latin typeface="Arial Narrow" pitchFamily="34" charset="0"/>
                <a:cs typeface="Times New Roman" pitchFamily="18" charset="0"/>
              </a:rPr>
              <a:t>Quality of submitted performance reports</a:t>
            </a:r>
          </a:p>
        </p:txBody>
      </p:sp>
      <p:graphicFrame>
        <p:nvGraphicFramePr>
          <p:cNvPr id="112" name="Table 111"/>
          <p:cNvGraphicFramePr>
            <a:graphicFrameLocks noGrp="1"/>
          </p:cNvGraphicFramePr>
          <p:nvPr>
            <p:extLst>
              <p:ext uri="{D42A27DB-BD31-4B8C-83A1-F6EECF244321}">
                <p14:modId xmlns:p14="http://schemas.microsoft.com/office/powerpoint/2010/main" xmlns="" val="2865170695"/>
              </p:ext>
            </p:extLst>
          </p:nvPr>
        </p:nvGraphicFramePr>
        <p:xfrm>
          <a:off x="327252" y="6030333"/>
          <a:ext cx="2932339" cy="185799"/>
        </p:xfrm>
        <a:graphic>
          <a:graphicData uri="http://schemas.openxmlformats.org/drawingml/2006/table">
            <a:tbl>
              <a:tblPr/>
              <a:tblGrid>
                <a:gridCol w="938680"/>
                <a:gridCol w="938680"/>
                <a:gridCol w="1054979"/>
              </a:tblGrid>
              <a:tr h="185799">
                <a:tc>
                  <a:txBody>
                    <a:bodyPr/>
                    <a:lstStyle/>
                    <a:p>
                      <a:pPr algn="ctr" fontAlgn="ctr">
                        <a:lnSpc>
                          <a:spcPts val="960"/>
                        </a:lnSpc>
                      </a:pPr>
                      <a:r>
                        <a:rPr lang="en-ZA" sz="800" b="0" i="0" u="none" strike="noStrike" dirty="0" smtClean="0">
                          <a:solidFill>
                            <a:schemeClr val="tx1"/>
                          </a:solidFill>
                          <a:latin typeface="Arial Narrow" pitchFamily="34" charset="0"/>
                        </a:rPr>
                        <a:t>Good</a:t>
                      </a:r>
                      <a:endParaRPr lang="en-ZA" sz="800" b="0" i="0" u="none" strike="noStrike" dirty="0">
                        <a:solidFill>
                          <a:schemeClr val="tx1"/>
                        </a:solidFill>
                        <a:latin typeface="Arial Narrow"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7E59E"/>
                    </a:solidFill>
                  </a:tcPr>
                </a:tc>
                <a:tc>
                  <a:txBody>
                    <a:bodyPr/>
                    <a:lstStyle/>
                    <a:p>
                      <a:pPr algn="ctr" fontAlgn="ctr">
                        <a:lnSpc>
                          <a:spcPts val="960"/>
                        </a:lnSpc>
                      </a:pPr>
                      <a:r>
                        <a:rPr lang="en-ZA" sz="800" b="0" i="0" u="none" strike="noStrike" dirty="0" smtClean="0">
                          <a:solidFill>
                            <a:schemeClr val="tx1"/>
                          </a:solidFill>
                          <a:latin typeface="Arial Narrow" pitchFamily="34" charset="0"/>
                        </a:rPr>
                        <a:t>Concerning</a:t>
                      </a:r>
                      <a:endParaRPr lang="en-ZA" sz="800" b="0" i="0" u="none" strike="noStrike" dirty="0">
                        <a:solidFill>
                          <a:schemeClr val="tx1"/>
                        </a:solidFill>
                        <a:latin typeface="Arial Narrow"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7"/>
                    </a:solidFill>
                  </a:tcPr>
                </a:tc>
                <a:tc>
                  <a:txBody>
                    <a:bodyPr/>
                    <a:lstStyle/>
                    <a:p>
                      <a:pPr algn="ctr" fontAlgn="ctr">
                        <a:lnSpc>
                          <a:spcPts val="960"/>
                        </a:lnSpc>
                      </a:pPr>
                      <a:r>
                        <a:rPr lang="en-ZA" sz="800" b="0" i="0" u="none" strike="noStrike" dirty="0" smtClean="0">
                          <a:solidFill>
                            <a:schemeClr val="tx1"/>
                          </a:solidFill>
                          <a:latin typeface="Arial Narrow" pitchFamily="34" charset="0"/>
                        </a:rPr>
                        <a:t>Intervention</a:t>
                      </a:r>
                      <a:r>
                        <a:rPr lang="en-ZA" sz="800" b="0" i="0" u="none" strike="noStrike" baseline="0" dirty="0" smtClean="0">
                          <a:solidFill>
                            <a:schemeClr val="tx1"/>
                          </a:solidFill>
                          <a:latin typeface="Arial Narrow" pitchFamily="34" charset="0"/>
                        </a:rPr>
                        <a:t> </a:t>
                      </a:r>
                      <a:r>
                        <a:rPr lang="en-ZA" sz="800" b="0" i="0" u="none" strike="noStrike" dirty="0" smtClean="0">
                          <a:solidFill>
                            <a:schemeClr val="tx1"/>
                          </a:solidFill>
                          <a:latin typeface="Arial Narrow" pitchFamily="34" charset="0"/>
                        </a:rPr>
                        <a:t>required</a:t>
                      </a:r>
                      <a:endParaRPr lang="en-ZA" sz="800" b="0" i="0" u="none" strike="noStrike" dirty="0">
                        <a:solidFill>
                          <a:schemeClr val="tx1"/>
                        </a:solidFill>
                        <a:latin typeface="Arial Narrow"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1A1"/>
                    </a:solidFill>
                  </a:tcPr>
                </a:tc>
              </a:tr>
            </a:tbl>
          </a:graphicData>
        </a:graphic>
      </p:graphicFrame>
      <p:pic>
        <p:nvPicPr>
          <p:cNvPr id="127" name="Picture 126"/>
          <p:cNvPicPr>
            <a:picLocks noChangeAspect="1"/>
          </p:cNvPicPr>
          <p:nvPr/>
        </p:nvPicPr>
        <p:blipFill>
          <a:blip r:embed="rId6" cstate="print"/>
          <a:stretch>
            <a:fillRect/>
          </a:stretch>
        </p:blipFill>
        <p:spPr>
          <a:xfrm>
            <a:off x="5432817" y="2624702"/>
            <a:ext cx="173812" cy="108000"/>
          </a:xfrm>
          <a:prstGeom prst="rect">
            <a:avLst/>
          </a:prstGeom>
        </p:spPr>
      </p:pic>
      <p:pic>
        <p:nvPicPr>
          <p:cNvPr id="128" name="Picture 127"/>
          <p:cNvPicPr>
            <a:picLocks noChangeAspect="1"/>
          </p:cNvPicPr>
          <p:nvPr/>
        </p:nvPicPr>
        <p:blipFill>
          <a:blip r:embed="rId6" cstate="print"/>
          <a:stretch>
            <a:fillRect/>
          </a:stretch>
        </p:blipFill>
        <p:spPr>
          <a:xfrm>
            <a:off x="5430832" y="2235860"/>
            <a:ext cx="173812" cy="108000"/>
          </a:xfrm>
          <a:prstGeom prst="rect">
            <a:avLst/>
          </a:prstGeom>
        </p:spPr>
      </p:pic>
      <p:graphicFrame>
        <p:nvGraphicFramePr>
          <p:cNvPr id="153" name="Table 152"/>
          <p:cNvGraphicFramePr>
            <a:graphicFrameLocks noGrp="1"/>
          </p:cNvGraphicFramePr>
          <p:nvPr>
            <p:extLst>
              <p:ext uri="{D42A27DB-BD31-4B8C-83A1-F6EECF244321}">
                <p14:modId xmlns:p14="http://schemas.microsoft.com/office/powerpoint/2010/main" xmlns="" val="3684360538"/>
              </p:ext>
            </p:extLst>
          </p:nvPr>
        </p:nvGraphicFramePr>
        <p:xfrm>
          <a:off x="139201" y="2882957"/>
          <a:ext cx="775200" cy="288000"/>
        </p:xfrm>
        <a:graphic>
          <a:graphicData uri="http://schemas.openxmlformats.org/drawingml/2006/table">
            <a:tbl>
              <a:tblPr firstRow="1" bandRow="1">
                <a:tableStyleId>{5C22544A-7EE6-4342-B048-85BDC9FD1C3A}</a:tableStyleId>
              </a:tblPr>
              <a:tblGrid>
                <a:gridCol w="775200"/>
              </a:tblGrid>
              <a:tr h="288000">
                <a:tc>
                  <a:txBody>
                    <a:bodyPr/>
                    <a:lstStyle/>
                    <a:p>
                      <a:pPr algn="ctr"/>
                      <a:r>
                        <a:rPr lang="en-ZA" sz="800" b="0" dirty="0" smtClean="0">
                          <a:solidFill>
                            <a:schemeClr val="bg1"/>
                          </a:solidFill>
                          <a:latin typeface="Arial Narrow" pitchFamily="34" charset="0"/>
                          <a:cs typeface="Times New Roman" pitchFamily="18" charset="0"/>
                        </a:rPr>
                        <a:t>Unqualified with no findings</a:t>
                      </a:r>
                    </a:p>
                  </a:txBody>
                  <a:tcPr marL="0" marR="0" marT="0" marB="0" anchor="ctr">
                    <a:solidFill>
                      <a:srgbClr val="29A535"/>
                    </a:solidFill>
                  </a:tcPr>
                </a:tc>
              </a:tr>
            </a:tbl>
          </a:graphicData>
        </a:graphic>
      </p:graphicFrame>
      <p:graphicFrame>
        <p:nvGraphicFramePr>
          <p:cNvPr id="155" name="Table 154"/>
          <p:cNvGraphicFramePr>
            <a:graphicFrameLocks noGrp="1"/>
          </p:cNvGraphicFramePr>
          <p:nvPr>
            <p:extLst>
              <p:ext uri="{D42A27DB-BD31-4B8C-83A1-F6EECF244321}">
                <p14:modId xmlns:p14="http://schemas.microsoft.com/office/powerpoint/2010/main" xmlns="" val="699970351"/>
              </p:ext>
            </p:extLst>
          </p:nvPr>
        </p:nvGraphicFramePr>
        <p:xfrm>
          <a:off x="990600" y="2882957"/>
          <a:ext cx="654182" cy="288000"/>
        </p:xfrm>
        <a:graphic>
          <a:graphicData uri="http://schemas.openxmlformats.org/drawingml/2006/table">
            <a:tbl>
              <a:tblPr firstRow="1" bandRow="1">
                <a:tableStyleId>{5C22544A-7EE6-4342-B048-85BDC9FD1C3A}</a:tableStyleId>
              </a:tblPr>
              <a:tblGrid>
                <a:gridCol w="654182"/>
              </a:tblGrid>
              <a:tr h="288000">
                <a:tc>
                  <a:txBody>
                    <a:bodyPr/>
                    <a:lstStyle/>
                    <a:p>
                      <a:pPr algn="ctr"/>
                      <a:r>
                        <a:rPr lang="en-ZA" sz="800" b="0" dirty="0" smtClean="0">
                          <a:solidFill>
                            <a:srgbClr val="002060"/>
                          </a:solidFill>
                          <a:latin typeface="Arial Narrow" pitchFamily="34" charset="0"/>
                          <a:cs typeface="Times New Roman" pitchFamily="18" charset="0"/>
                        </a:rPr>
                        <a:t>Unqualified</a:t>
                      </a:r>
                      <a:r>
                        <a:rPr lang="en-ZA" sz="800" b="0" baseline="0" dirty="0" smtClean="0">
                          <a:solidFill>
                            <a:srgbClr val="002060"/>
                          </a:solidFill>
                          <a:latin typeface="Arial Narrow" pitchFamily="34" charset="0"/>
                          <a:cs typeface="Times New Roman" pitchFamily="18" charset="0"/>
                        </a:rPr>
                        <a:t> </a:t>
                      </a:r>
                      <a:r>
                        <a:rPr lang="en-ZA" sz="800" b="0" dirty="0" smtClean="0">
                          <a:solidFill>
                            <a:srgbClr val="002060"/>
                          </a:solidFill>
                          <a:latin typeface="Arial Narrow" pitchFamily="34" charset="0"/>
                          <a:cs typeface="Times New Roman" pitchFamily="18" charset="0"/>
                        </a:rPr>
                        <a:t>with findings</a:t>
                      </a:r>
                    </a:p>
                  </a:txBody>
                  <a:tcPr marL="0" marR="0" marT="0" marB="0" anchor="ctr">
                    <a:solidFill>
                      <a:srgbClr val="FEC000"/>
                    </a:solidFill>
                  </a:tcPr>
                </a:tc>
              </a:tr>
            </a:tbl>
          </a:graphicData>
        </a:graphic>
      </p:graphicFrame>
      <p:graphicFrame>
        <p:nvGraphicFramePr>
          <p:cNvPr id="165" name="Chart 164"/>
          <p:cNvGraphicFramePr/>
          <p:nvPr>
            <p:extLst>
              <p:ext uri="{D42A27DB-BD31-4B8C-83A1-F6EECF244321}">
                <p14:modId xmlns:p14="http://schemas.microsoft.com/office/powerpoint/2010/main" xmlns="" val="2767046935"/>
              </p:ext>
            </p:extLst>
          </p:nvPr>
        </p:nvGraphicFramePr>
        <p:xfrm>
          <a:off x="3611454" y="4669995"/>
          <a:ext cx="2075858" cy="57623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6" name="Chart 165"/>
          <p:cNvGraphicFramePr/>
          <p:nvPr>
            <p:extLst>
              <p:ext uri="{D42A27DB-BD31-4B8C-83A1-F6EECF244321}">
                <p14:modId xmlns:p14="http://schemas.microsoft.com/office/powerpoint/2010/main" xmlns="" val="1536513472"/>
              </p:ext>
            </p:extLst>
          </p:nvPr>
        </p:nvGraphicFramePr>
        <p:xfrm>
          <a:off x="3604845" y="5492186"/>
          <a:ext cx="1925833" cy="57623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7" name="Chart 166"/>
          <p:cNvGraphicFramePr/>
          <p:nvPr>
            <p:extLst>
              <p:ext uri="{D42A27DB-BD31-4B8C-83A1-F6EECF244321}">
                <p14:modId xmlns:p14="http://schemas.microsoft.com/office/powerpoint/2010/main" xmlns="" val="1107076804"/>
              </p:ext>
            </p:extLst>
          </p:nvPr>
        </p:nvGraphicFramePr>
        <p:xfrm>
          <a:off x="3611454" y="3995131"/>
          <a:ext cx="1925833" cy="650484"/>
        </p:xfrm>
        <a:graphic>
          <a:graphicData uri="http://schemas.openxmlformats.org/drawingml/2006/chart">
            <c:chart xmlns:c="http://schemas.openxmlformats.org/drawingml/2006/chart" xmlns:r="http://schemas.openxmlformats.org/officeDocument/2006/relationships" r:id="rId9"/>
          </a:graphicData>
        </a:graphic>
      </p:graphicFrame>
      <p:pic>
        <p:nvPicPr>
          <p:cNvPr id="168" name="Picture 167"/>
          <p:cNvPicPr>
            <a:picLocks noChangeAspect="1"/>
          </p:cNvPicPr>
          <p:nvPr/>
        </p:nvPicPr>
        <p:blipFill>
          <a:blip r:embed="rId6" cstate="print"/>
          <a:stretch>
            <a:fillRect/>
          </a:stretch>
        </p:blipFill>
        <p:spPr>
          <a:xfrm>
            <a:off x="5450151" y="4278600"/>
            <a:ext cx="188649" cy="129600"/>
          </a:xfrm>
          <a:prstGeom prst="rect">
            <a:avLst/>
          </a:prstGeom>
        </p:spPr>
      </p:pic>
      <p:sp>
        <p:nvSpPr>
          <p:cNvPr id="176" name="Rectangle 175"/>
          <p:cNvSpPr/>
          <p:nvPr/>
        </p:nvSpPr>
        <p:spPr>
          <a:xfrm>
            <a:off x="3867533" y="6019800"/>
            <a:ext cx="1161667" cy="188659"/>
          </a:xfrm>
          <a:prstGeom prst="rect">
            <a:avLst/>
          </a:prstGeom>
        </p:spPr>
        <p:txBody>
          <a:bodyPr wrap="square" lIns="80155" tIns="40077" rIns="80155" bIns="40077" anchor="t">
            <a:spAutoFit/>
          </a:bodyPr>
          <a:lstStyle/>
          <a:p>
            <a:pPr>
              <a:spcAft>
                <a:spcPts val="1052"/>
              </a:spcAft>
            </a:pPr>
            <a:r>
              <a:rPr lang="en-US" sz="700" dirty="0">
                <a:solidFill>
                  <a:schemeClr val="bg1">
                    <a:lumMod val="50000"/>
                  </a:schemeClr>
                </a:solidFill>
                <a:latin typeface="Arial" pitchFamily="34" charset="0"/>
                <a:cs typeface="Arial" pitchFamily="34" charset="0"/>
              </a:rPr>
              <a:t>2014-15</a:t>
            </a:r>
          </a:p>
        </p:txBody>
      </p:sp>
      <p:sp>
        <p:nvSpPr>
          <p:cNvPr id="178" name="Rectangle 177"/>
          <p:cNvSpPr/>
          <p:nvPr/>
        </p:nvSpPr>
        <p:spPr>
          <a:xfrm>
            <a:off x="3809146" y="6068421"/>
            <a:ext cx="77054" cy="90652"/>
          </a:xfrm>
          <a:prstGeom prst="rect">
            <a:avLst/>
          </a:prstGeom>
          <a:solidFill>
            <a:srgbClr val="17375E"/>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0155" tIns="40077" rIns="80155" bIns="40077" rtlCol="0" anchor="ctr"/>
          <a:lstStyle/>
          <a:p>
            <a:pPr algn="ctr"/>
            <a:endParaRPr lang="en-US" dirty="0"/>
          </a:p>
        </p:txBody>
      </p:sp>
      <p:sp>
        <p:nvSpPr>
          <p:cNvPr id="186" name="Rectangle 185"/>
          <p:cNvSpPr/>
          <p:nvPr/>
        </p:nvSpPr>
        <p:spPr>
          <a:xfrm>
            <a:off x="4495800" y="6068420"/>
            <a:ext cx="77054" cy="90652"/>
          </a:xfrm>
          <a:prstGeom prst="rect">
            <a:avLst/>
          </a:prstGeom>
          <a:solidFill>
            <a:srgbClr val="8EB4E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0155" tIns="40077" rIns="80155" bIns="40077" rtlCol="0" anchor="ctr"/>
          <a:lstStyle/>
          <a:p>
            <a:pPr algn="ctr"/>
            <a:endParaRPr lang="en-US" dirty="0"/>
          </a:p>
        </p:txBody>
      </p:sp>
      <p:sp>
        <p:nvSpPr>
          <p:cNvPr id="194" name="Rectangle 193"/>
          <p:cNvSpPr/>
          <p:nvPr/>
        </p:nvSpPr>
        <p:spPr>
          <a:xfrm>
            <a:off x="4553333" y="6019800"/>
            <a:ext cx="1161667" cy="188659"/>
          </a:xfrm>
          <a:prstGeom prst="rect">
            <a:avLst/>
          </a:prstGeom>
        </p:spPr>
        <p:txBody>
          <a:bodyPr wrap="square" lIns="80155" tIns="40077" rIns="80155" bIns="40077" anchor="t">
            <a:spAutoFit/>
          </a:bodyPr>
          <a:lstStyle/>
          <a:p>
            <a:pPr>
              <a:spcAft>
                <a:spcPts val="1052"/>
              </a:spcAft>
            </a:pPr>
            <a:r>
              <a:rPr lang="en-US" sz="700" dirty="0">
                <a:solidFill>
                  <a:schemeClr val="bg1">
                    <a:lumMod val="50000"/>
                  </a:schemeClr>
                </a:solidFill>
                <a:latin typeface="Arial" pitchFamily="34" charset="0"/>
                <a:cs typeface="Arial" pitchFamily="34" charset="0"/>
              </a:rPr>
              <a:t>2013-14</a:t>
            </a:r>
          </a:p>
        </p:txBody>
      </p:sp>
      <p:sp>
        <p:nvSpPr>
          <p:cNvPr id="92" name="Title 1"/>
          <p:cNvSpPr>
            <a:spLocks noGrp="1"/>
          </p:cNvSpPr>
          <p:nvPr>
            <p:ph type="title"/>
          </p:nvPr>
        </p:nvSpPr>
        <p:spPr>
          <a:xfrm>
            <a:off x="76200" y="0"/>
            <a:ext cx="8576609" cy="288000"/>
          </a:xfrm>
          <a:ln>
            <a:solidFill>
              <a:schemeClr val="tx1"/>
            </a:solidFill>
          </a:ln>
        </p:spPr>
        <p:txBody>
          <a:bodyPr>
            <a:noAutofit/>
          </a:bodyPr>
          <a:lstStyle/>
          <a:p>
            <a:pPr algn="l"/>
            <a:r>
              <a:rPr lang="en-US" sz="2000" b="1" dirty="0" smtClean="0">
                <a:solidFill>
                  <a:srgbClr val="479B87"/>
                </a:solidFill>
                <a:latin typeface="Arial"/>
                <a:ea typeface="+mn-ea"/>
                <a:cs typeface="Arial"/>
              </a:rPr>
              <a:t>4. Overall </a:t>
            </a:r>
            <a:r>
              <a:rPr lang="en-US" sz="2000" b="1" dirty="0">
                <a:solidFill>
                  <a:srgbClr val="479B87"/>
                </a:solidFill>
                <a:latin typeface="Arial"/>
                <a:ea typeface="+mn-ea"/>
                <a:cs typeface="Arial"/>
              </a:rPr>
              <a:t>audit outcomes – </a:t>
            </a:r>
            <a:r>
              <a:rPr lang="en-US" sz="2000" b="1" dirty="0" smtClean="0">
                <a:solidFill>
                  <a:srgbClr val="479B87"/>
                </a:solidFill>
                <a:latin typeface="Arial"/>
                <a:ea typeface="+mn-ea"/>
                <a:cs typeface="Arial"/>
              </a:rPr>
              <a:t>communications portfolio</a:t>
            </a:r>
            <a:endParaRPr lang="en-US" sz="2000" b="1" dirty="0">
              <a:solidFill>
                <a:srgbClr val="479B87"/>
              </a:solidFill>
              <a:latin typeface="Arial"/>
              <a:ea typeface="+mn-ea"/>
              <a:cs typeface="Arial"/>
            </a:endParaRPr>
          </a:p>
        </p:txBody>
      </p:sp>
      <p:sp>
        <p:nvSpPr>
          <p:cNvPr id="97" name="Slide Number Placeholder 21"/>
          <p:cNvSpPr>
            <a:spLocks noGrp="1"/>
          </p:cNvSpPr>
          <p:nvPr>
            <p:ph type="sldNum" sz="quarter" idx="12"/>
          </p:nvPr>
        </p:nvSpPr>
        <p:spPr>
          <a:xfrm>
            <a:off x="7389495" y="6355017"/>
            <a:ext cx="1541169" cy="365049"/>
          </a:xfrm>
        </p:spPr>
        <p:txBody>
          <a:bodyPr/>
          <a:lstStyle/>
          <a:p>
            <a:pPr algn="ctr"/>
            <a:fld id="{77BE3914-9785-AB4C-9ACD-E1117CFE9C60}" type="slidenum">
              <a:rPr lang="en-US" sz="1800" smtClean="0">
                <a:solidFill>
                  <a:schemeClr val="bg1"/>
                </a:solidFill>
              </a:rPr>
              <a:pPr algn="ctr"/>
              <a:t>7</a:t>
            </a:fld>
            <a:endParaRPr lang="en-US" sz="1800" dirty="0">
              <a:solidFill>
                <a:schemeClr val="bg1"/>
              </a:solidFill>
            </a:endParaRPr>
          </a:p>
        </p:txBody>
      </p:sp>
      <p:graphicFrame>
        <p:nvGraphicFramePr>
          <p:cNvPr id="93" name="Table 92"/>
          <p:cNvGraphicFramePr>
            <a:graphicFrameLocks noGrp="1"/>
          </p:cNvGraphicFramePr>
          <p:nvPr>
            <p:extLst>
              <p:ext uri="{D42A27DB-BD31-4B8C-83A1-F6EECF244321}">
                <p14:modId xmlns:p14="http://schemas.microsoft.com/office/powerpoint/2010/main" xmlns="" val="1559452876"/>
              </p:ext>
            </p:extLst>
          </p:nvPr>
        </p:nvGraphicFramePr>
        <p:xfrm>
          <a:off x="1676400" y="2890982"/>
          <a:ext cx="608072" cy="288000"/>
        </p:xfrm>
        <a:graphic>
          <a:graphicData uri="http://schemas.openxmlformats.org/drawingml/2006/table">
            <a:tbl>
              <a:tblPr firstRow="1" bandRow="1">
                <a:tableStyleId>{5C22544A-7EE6-4342-B048-85BDC9FD1C3A}</a:tableStyleId>
              </a:tblPr>
              <a:tblGrid>
                <a:gridCol w="608072"/>
              </a:tblGrid>
              <a:tr h="288000">
                <a:tc>
                  <a:txBody>
                    <a:bodyPr/>
                    <a:lstStyle/>
                    <a:p>
                      <a:pPr algn="ctr"/>
                      <a:r>
                        <a:rPr lang="en-ZA" sz="800" b="1" baseline="0" dirty="0" smtClean="0">
                          <a:solidFill>
                            <a:schemeClr val="bg1"/>
                          </a:solidFill>
                          <a:latin typeface="Arial Narrow" pitchFamily="34" charset="0"/>
                          <a:cs typeface="Times New Roman" pitchFamily="18" charset="0"/>
                        </a:rPr>
                        <a:t>Qualified </a:t>
                      </a:r>
                      <a:r>
                        <a:rPr lang="en-ZA" sz="800" b="1" dirty="0" smtClean="0">
                          <a:solidFill>
                            <a:schemeClr val="bg1"/>
                          </a:solidFill>
                          <a:latin typeface="Arial Narrow" pitchFamily="34" charset="0"/>
                          <a:cs typeface="Times New Roman" pitchFamily="18" charset="0"/>
                        </a:rPr>
                        <a:t>with findings</a:t>
                      </a:r>
                    </a:p>
                  </a:txBody>
                  <a:tcPr marL="0" marR="0" marT="0" marB="0" anchor="ctr">
                    <a:solidFill>
                      <a:srgbClr val="7030A0"/>
                    </a:solidFill>
                  </a:tcPr>
                </a:tc>
              </a:tr>
            </a:tbl>
          </a:graphicData>
        </a:graphic>
      </p:graphicFrame>
      <p:graphicFrame>
        <p:nvGraphicFramePr>
          <p:cNvPr id="94" name="Table 93"/>
          <p:cNvGraphicFramePr>
            <a:graphicFrameLocks noGrp="1"/>
          </p:cNvGraphicFramePr>
          <p:nvPr>
            <p:extLst>
              <p:ext uri="{D42A27DB-BD31-4B8C-83A1-F6EECF244321}">
                <p14:modId xmlns:p14="http://schemas.microsoft.com/office/powerpoint/2010/main" xmlns="" val="2740137340"/>
              </p:ext>
            </p:extLst>
          </p:nvPr>
        </p:nvGraphicFramePr>
        <p:xfrm>
          <a:off x="2362058" y="2895600"/>
          <a:ext cx="609742" cy="288000"/>
        </p:xfrm>
        <a:graphic>
          <a:graphicData uri="http://schemas.openxmlformats.org/drawingml/2006/table">
            <a:tbl>
              <a:tblPr firstRow="1" bandRow="1">
                <a:tableStyleId>{5C22544A-7EE6-4342-B048-85BDC9FD1C3A}</a:tableStyleId>
              </a:tblPr>
              <a:tblGrid>
                <a:gridCol w="609742"/>
              </a:tblGrid>
              <a:tr h="288000">
                <a:tc>
                  <a:txBody>
                    <a:bodyPr/>
                    <a:lstStyle/>
                    <a:p>
                      <a:pPr algn="ctr"/>
                      <a:r>
                        <a:rPr lang="en-ZA" sz="800" b="1" baseline="0" dirty="0" smtClean="0">
                          <a:solidFill>
                            <a:schemeClr val="bg1"/>
                          </a:solidFill>
                          <a:latin typeface="Arial Narrow" pitchFamily="34" charset="0"/>
                          <a:cs typeface="Times New Roman" pitchFamily="18" charset="0"/>
                        </a:rPr>
                        <a:t>Disclaimer with findings</a:t>
                      </a:r>
                      <a:endParaRPr lang="en-ZA" sz="800" b="1" dirty="0" smtClean="0">
                        <a:solidFill>
                          <a:schemeClr val="bg1"/>
                        </a:solidFill>
                        <a:latin typeface="Arial Narrow" pitchFamily="34" charset="0"/>
                        <a:cs typeface="Times New Roman" pitchFamily="18" charset="0"/>
                      </a:endParaRPr>
                    </a:p>
                  </a:txBody>
                  <a:tcPr marL="0" marR="0" marT="0" marB="0" anchor="ctr">
                    <a:solidFill>
                      <a:srgbClr val="FF0000"/>
                    </a:solidFill>
                  </a:tcPr>
                </a:tc>
              </a:tr>
            </a:tbl>
          </a:graphicData>
        </a:graphic>
      </p:graphicFrame>
      <p:pic>
        <p:nvPicPr>
          <p:cNvPr id="95" name="Picture 94"/>
          <p:cNvPicPr>
            <a:picLocks noChangeAspect="1"/>
          </p:cNvPicPr>
          <p:nvPr/>
        </p:nvPicPr>
        <p:blipFill>
          <a:blip r:embed="rId6" cstate="print"/>
          <a:stretch>
            <a:fillRect/>
          </a:stretch>
        </p:blipFill>
        <p:spPr>
          <a:xfrm>
            <a:off x="7543800" y="4671000"/>
            <a:ext cx="188649" cy="129600"/>
          </a:xfrm>
          <a:prstGeom prst="rect">
            <a:avLst/>
          </a:prstGeom>
        </p:spPr>
      </p:pic>
      <p:pic>
        <p:nvPicPr>
          <p:cNvPr id="96" name="Picture 95"/>
          <p:cNvPicPr>
            <a:picLocks noChangeAspect="1"/>
          </p:cNvPicPr>
          <p:nvPr/>
        </p:nvPicPr>
        <p:blipFill>
          <a:blip r:embed="rId10" cstate="print"/>
          <a:stretch>
            <a:fillRect/>
          </a:stretch>
        </p:blipFill>
        <p:spPr>
          <a:xfrm>
            <a:off x="7543800" y="5181600"/>
            <a:ext cx="126439" cy="216000"/>
          </a:xfrm>
          <a:prstGeom prst="rect">
            <a:avLst/>
          </a:prstGeom>
        </p:spPr>
      </p:pic>
      <p:pic>
        <p:nvPicPr>
          <p:cNvPr id="98" name="Picture 97"/>
          <p:cNvPicPr>
            <a:picLocks noChangeAspect="1"/>
          </p:cNvPicPr>
          <p:nvPr/>
        </p:nvPicPr>
        <p:blipFill>
          <a:blip r:embed="rId11" cstate="print"/>
          <a:stretch>
            <a:fillRect/>
          </a:stretch>
        </p:blipFill>
        <p:spPr>
          <a:xfrm>
            <a:off x="7543800" y="4205705"/>
            <a:ext cx="127973" cy="213895"/>
          </a:xfrm>
          <a:prstGeom prst="rect">
            <a:avLst/>
          </a:prstGeom>
        </p:spPr>
      </p:pic>
      <p:sp>
        <p:nvSpPr>
          <p:cNvPr id="100" name="Rectangle 99"/>
          <p:cNvSpPr/>
          <p:nvPr/>
        </p:nvSpPr>
        <p:spPr>
          <a:xfrm>
            <a:off x="7848600" y="4191000"/>
            <a:ext cx="1031299" cy="1209451"/>
          </a:xfrm>
          <a:prstGeom prst="rect">
            <a:avLst/>
          </a:prstGeom>
          <a:ln>
            <a:solidFill>
              <a:schemeClr val="tx1"/>
            </a:solidFill>
          </a:ln>
        </p:spPr>
        <p:txBody>
          <a:bodyPr wrap="square" lIns="80155" tIns="40077" rIns="80155" bIns="40077" anchor="t">
            <a:spAutoFit/>
          </a:bodyPr>
          <a:lstStyle/>
          <a:p>
            <a:pPr>
              <a:spcAft>
                <a:spcPts val="1052"/>
              </a:spcAft>
            </a:pPr>
            <a:r>
              <a:rPr lang="en-US" sz="1100" b="1" dirty="0" smtClean="0">
                <a:solidFill>
                  <a:schemeClr val="tx1">
                    <a:lumMod val="50000"/>
                    <a:lumOff val="50000"/>
                  </a:schemeClr>
                </a:solidFill>
              </a:rPr>
              <a:t>Improvement</a:t>
            </a:r>
          </a:p>
          <a:p>
            <a:pPr>
              <a:spcAft>
                <a:spcPts val="1052"/>
              </a:spcAft>
            </a:pPr>
            <a:r>
              <a:rPr lang="en-US" sz="1100" b="1" dirty="0" smtClean="0">
                <a:solidFill>
                  <a:schemeClr val="tx1">
                    <a:lumMod val="50000"/>
                    <a:lumOff val="50000"/>
                  </a:schemeClr>
                </a:solidFill>
              </a:rPr>
              <a:t>Stagnant </a:t>
            </a:r>
            <a:r>
              <a:rPr lang="en-US" sz="1100" b="1" dirty="0">
                <a:solidFill>
                  <a:schemeClr val="tx1">
                    <a:lumMod val="50000"/>
                    <a:lumOff val="50000"/>
                  </a:schemeClr>
                </a:solidFill>
              </a:rPr>
              <a:t>or </a:t>
            </a:r>
            <a:r>
              <a:rPr lang="en-US" sz="1100" b="1" dirty="0" smtClean="0">
                <a:solidFill>
                  <a:schemeClr val="tx1">
                    <a:lumMod val="50000"/>
                    <a:lumOff val="50000"/>
                  </a:schemeClr>
                </a:solidFill>
              </a:rPr>
              <a:t>    limited progress</a:t>
            </a:r>
          </a:p>
          <a:p>
            <a:pPr>
              <a:spcAft>
                <a:spcPts val="1052"/>
              </a:spcAft>
            </a:pPr>
            <a:r>
              <a:rPr lang="en-US" sz="1100" b="1" dirty="0" smtClean="0">
                <a:solidFill>
                  <a:schemeClr val="tx1">
                    <a:lumMod val="50000"/>
                    <a:lumOff val="50000"/>
                  </a:schemeClr>
                </a:solidFill>
              </a:rPr>
              <a:t>Regressed</a:t>
            </a:r>
            <a:endParaRPr lang="en-US" sz="1100" b="1" dirty="0">
              <a:solidFill>
                <a:schemeClr val="tx1">
                  <a:lumMod val="50000"/>
                  <a:lumOff val="50000"/>
                </a:schemeClr>
              </a:solidFill>
            </a:endParaRPr>
          </a:p>
        </p:txBody>
      </p:sp>
      <p:sp>
        <p:nvSpPr>
          <p:cNvPr id="102" name="Rectangle 101"/>
          <p:cNvSpPr/>
          <p:nvPr/>
        </p:nvSpPr>
        <p:spPr>
          <a:xfrm>
            <a:off x="5867401" y="3644688"/>
            <a:ext cx="3179446" cy="2616624"/>
          </a:xfrm>
          <a:prstGeom prst="rect">
            <a:avLst/>
          </a:prstGeom>
          <a:noFill/>
          <a:ln w="19050">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3" name="TextBox 102"/>
          <p:cNvSpPr txBox="1"/>
          <p:nvPr/>
        </p:nvSpPr>
        <p:spPr>
          <a:xfrm>
            <a:off x="5970637" y="3665721"/>
            <a:ext cx="3064536" cy="195592"/>
          </a:xfrm>
          <a:prstGeom prst="rect">
            <a:avLst/>
          </a:prstGeom>
          <a:noFill/>
        </p:spPr>
        <p:txBody>
          <a:bodyPr wrap="square" lIns="0" tIns="54000" rIns="0" bIns="0" rtlCol="0">
            <a:spAutoFit/>
          </a:bodyPr>
          <a:lstStyle/>
          <a:p>
            <a:pPr algn="ctr">
              <a:lnSpc>
                <a:spcPts val="1100"/>
              </a:lnSpc>
            </a:pPr>
            <a:r>
              <a:rPr lang="en-ZA" sz="1000" b="1" dirty="0" smtClean="0">
                <a:solidFill>
                  <a:srgbClr val="4F81BD"/>
                </a:solidFill>
                <a:latin typeface="Arial Narrow" pitchFamily="34" charset="0"/>
                <a:cs typeface="Times New Roman" pitchFamily="18" charset="0"/>
              </a:rPr>
              <a:t>Legends</a:t>
            </a:r>
            <a:endParaRPr lang="en-ZA" sz="900" dirty="0">
              <a:solidFill>
                <a:schemeClr val="dk1"/>
              </a:solidFill>
            </a:endParaRPr>
          </a:p>
        </p:txBody>
      </p:sp>
      <p:sp>
        <p:nvSpPr>
          <p:cNvPr id="2" name="TextBox 1"/>
          <p:cNvSpPr txBox="1"/>
          <p:nvPr/>
        </p:nvSpPr>
        <p:spPr>
          <a:xfrm>
            <a:off x="6012539" y="4191000"/>
            <a:ext cx="1150262" cy="1954381"/>
          </a:xfrm>
          <a:prstGeom prst="rect">
            <a:avLst/>
          </a:prstGeom>
          <a:noFill/>
          <a:ln>
            <a:solidFill>
              <a:schemeClr val="tx1"/>
            </a:solidFill>
          </a:ln>
        </p:spPr>
        <p:txBody>
          <a:bodyPr wrap="square" rtlCol="0">
            <a:spAutoFit/>
          </a:bodyPr>
          <a:lstStyle/>
          <a:p>
            <a:r>
              <a:rPr lang="en-ZA" sz="1100" b="1" dirty="0" smtClean="0">
                <a:solidFill>
                  <a:schemeClr val="tx1">
                    <a:lumMod val="50000"/>
                    <a:lumOff val="50000"/>
                  </a:schemeClr>
                </a:solidFill>
              </a:rPr>
              <a:t>GCIS</a:t>
            </a:r>
          </a:p>
          <a:p>
            <a:endParaRPr lang="en-ZA" sz="1100" b="1" dirty="0" smtClean="0">
              <a:solidFill>
                <a:schemeClr val="tx1">
                  <a:lumMod val="50000"/>
                  <a:lumOff val="50000"/>
                </a:schemeClr>
              </a:solidFill>
            </a:endParaRPr>
          </a:p>
          <a:p>
            <a:r>
              <a:rPr lang="en-ZA" sz="1100" b="1" dirty="0" smtClean="0">
                <a:solidFill>
                  <a:schemeClr val="tx1">
                    <a:lumMod val="50000"/>
                    <a:lumOff val="50000"/>
                  </a:schemeClr>
                </a:solidFill>
              </a:rPr>
              <a:t>ICASA</a:t>
            </a:r>
          </a:p>
          <a:p>
            <a:endParaRPr lang="en-ZA" sz="1100" b="1" dirty="0">
              <a:solidFill>
                <a:schemeClr val="tx1">
                  <a:lumMod val="50000"/>
                  <a:lumOff val="50000"/>
                </a:schemeClr>
              </a:solidFill>
            </a:endParaRPr>
          </a:p>
          <a:p>
            <a:r>
              <a:rPr lang="en-ZA" sz="1100" b="1" dirty="0" smtClean="0">
                <a:solidFill>
                  <a:schemeClr val="tx1">
                    <a:lumMod val="50000"/>
                    <a:lumOff val="50000"/>
                  </a:schemeClr>
                </a:solidFill>
              </a:rPr>
              <a:t>SABC</a:t>
            </a:r>
          </a:p>
          <a:p>
            <a:endParaRPr lang="en-ZA" sz="1100" b="1" dirty="0">
              <a:solidFill>
                <a:schemeClr val="tx1">
                  <a:lumMod val="50000"/>
                  <a:lumOff val="50000"/>
                </a:schemeClr>
              </a:solidFill>
            </a:endParaRPr>
          </a:p>
          <a:p>
            <a:r>
              <a:rPr lang="en-ZA" sz="1100" b="1" dirty="0" smtClean="0">
                <a:solidFill>
                  <a:schemeClr val="tx1">
                    <a:lumMod val="50000"/>
                    <a:lumOff val="50000"/>
                  </a:schemeClr>
                </a:solidFill>
              </a:rPr>
              <a:t>MDDA</a:t>
            </a:r>
          </a:p>
          <a:p>
            <a:endParaRPr lang="en-ZA" sz="1100" b="1" dirty="0">
              <a:solidFill>
                <a:schemeClr val="tx1">
                  <a:lumMod val="50000"/>
                  <a:lumOff val="50000"/>
                </a:schemeClr>
              </a:solidFill>
            </a:endParaRPr>
          </a:p>
          <a:p>
            <a:r>
              <a:rPr lang="en-ZA" sz="1100" b="1" dirty="0" smtClean="0">
                <a:solidFill>
                  <a:schemeClr val="tx1">
                    <a:lumMod val="50000"/>
                    <a:lumOff val="50000"/>
                  </a:schemeClr>
                </a:solidFill>
              </a:rPr>
              <a:t>FPB</a:t>
            </a:r>
          </a:p>
          <a:p>
            <a:endParaRPr lang="en-ZA" sz="1100" b="1" dirty="0">
              <a:solidFill>
                <a:schemeClr val="tx1">
                  <a:lumMod val="50000"/>
                  <a:lumOff val="50000"/>
                </a:schemeClr>
              </a:solidFill>
            </a:endParaRPr>
          </a:p>
          <a:p>
            <a:r>
              <a:rPr lang="en-ZA" sz="1100" b="1" dirty="0" smtClean="0">
                <a:solidFill>
                  <a:schemeClr val="tx1">
                    <a:lumMod val="50000"/>
                    <a:lumOff val="50000"/>
                  </a:schemeClr>
                </a:solidFill>
              </a:rPr>
              <a:t>BSA</a:t>
            </a:r>
            <a:endParaRPr lang="en-ZA" sz="1100" b="1" dirty="0">
              <a:solidFill>
                <a:schemeClr val="tx1">
                  <a:lumMod val="50000"/>
                  <a:lumOff val="50000"/>
                </a:schemeClr>
              </a:solidFill>
            </a:endParaRPr>
          </a:p>
        </p:txBody>
      </p:sp>
      <p:sp>
        <p:nvSpPr>
          <p:cNvPr id="106" name="TextBox 105"/>
          <p:cNvSpPr txBox="1"/>
          <p:nvPr/>
        </p:nvSpPr>
        <p:spPr>
          <a:xfrm>
            <a:off x="7848601" y="3886200"/>
            <a:ext cx="1031298" cy="197580"/>
          </a:xfrm>
          <a:prstGeom prst="rect">
            <a:avLst/>
          </a:prstGeom>
          <a:noFill/>
          <a:ln>
            <a:solidFill>
              <a:schemeClr val="tx1"/>
            </a:solidFill>
          </a:ln>
        </p:spPr>
        <p:txBody>
          <a:bodyPr wrap="square" lIns="0" tIns="54000" rIns="0" bIns="0" rtlCol="0">
            <a:spAutoFit/>
          </a:bodyPr>
          <a:lstStyle/>
          <a:p>
            <a:pPr algn="ctr">
              <a:lnSpc>
                <a:spcPts val="1100"/>
              </a:lnSpc>
            </a:pPr>
            <a:r>
              <a:rPr lang="en-ZA" sz="1100" b="1" dirty="0" smtClean="0">
                <a:solidFill>
                  <a:schemeClr val="tx1">
                    <a:lumMod val="50000"/>
                    <a:lumOff val="50000"/>
                  </a:schemeClr>
                </a:solidFill>
                <a:cs typeface="Times New Roman" pitchFamily="18" charset="0"/>
              </a:rPr>
              <a:t>Movement</a:t>
            </a:r>
            <a:endParaRPr lang="en-ZA" sz="1100" dirty="0">
              <a:solidFill>
                <a:schemeClr val="tx1">
                  <a:lumMod val="50000"/>
                  <a:lumOff val="50000"/>
                </a:schemeClr>
              </a:solidFill>
            </a:endParaRPr>
          </a:p>
        </p:txBody>
      </p:sp>
      <p:sp>
        <p:nvSpPr>
          <p:cNvPr id="107" name="TextBox 106"/>
          <p:cNvSpPr txBox="1"/>
          <p:nvPr/>
        </p:nvSpPr>
        <p:spPr>
          <a:xfrm>
            <a:off x="6012539" y="3886200"/>
            <a:ext cx="1150261" cy="197580"/>
          </a:xfrm>
          <a:prstGeom prst="rect">
            <a:avLst/>
          </a:prstGeom>
          <a:noFill/>
          <a:ln>
            <a:solidFill>
              <a:schemeClr val="tx1"/>
            </a:solidFill>
          </a:ln>
        </p:spPr>
        <p:txBody>
          <a:bodyPr wrap="square" lIns="0" tIns="54000" rIns="0" bIns="0" rtlCol="0">
            <a:spAutoFit/>
          </a:bodyPr>
          <a:lstStyle/>
          <a:p>
            <a:pPr algn="ctr">
              <a:lnSpc>
                <a:spcPts val="1100"/>
              </a:lnSpc>
            </a:pPr>
            <a:r>
              <a:rPr lang="en-ZA" sz="1100" b="1" dirty="0" smtClean="0">
                <a:solidFill>
                  <a:schemeClr val="tx1">
                    <a:lumMod val="50000"/>
                    <a:lumOff val="50000"/>
                  </a:schemeClr>
                </a:solidFill>
                <a:cs typeface="Times New Roman" pitchFamily="18" charset="0"/>
              </a:rPr>
              <a:t>Portfolio </a:t>
            </a:r>
            <a:endParaRPr lang="en-ZA" sz="1100" dirty="0">
              <a:solidFill>
                <a:schemeClr val="tx1">
                  <a:lumMod val="50000"/>
                  <a:lumOff val="50000"/>
                </a:schemeClr>
              </a:solidFill>
            </a:endParaRPr>
          </a:p>
        </p:txBody>
      </p:sp>
      <p:graphicFrame>
        <p:nvGraphicFramePr>
          <p:cNvPr id="90" name="Chart 89"/>
          <p:cNvGraphicFramePr/>
          <p:nvPr>
            <p:extLst>
              <p:ext uri="{D42A27DB-BD31-4B8C-83A1-F6EECF244321}">
                <p14:modId xmlns:p14="http://schemas.microsoft.com/office/powerpoint/2010/main" xmlns="" val="2888613067"/>
              </p:ext>
            </p:extLst>
          </p:nvPr>
        </p:nvGraphicFramePr>
        <p:xfrm>
          <a:off x="172253" y="577396"/>
          <a:ext cx="2778082" cy="2216722"/>
        </p:xfrm>
        <a:graphic>
          <a:graphicData uri="http://schemas.openxmlformats.org/drawingml/2006/chart">
            <c:chart xmlns:c="http://schemas.openxmlformats.org/drawingml/2006/chart" xmlns:r="http://schemas.openxmlformats.org/officeDocument/2006/relationships" r:id="rId12"/>
          </a:graphicData>
        </a:graphic>
      </p:graphicFrame>
      <p:pic>
        <p:nvPicPr>
          <p:cNvPr id="104" name="Picture 103"/>
          <p:cNvPicPr>
            <a:picLocks noChangeAspect="1"/>
          </p:cNvPicPr>
          <p:nvPr/>
        </p:nvPicPr>
        <p:blipFill>
          <a:blip r:embed="rId10" cstate="print"/>
          <a:stretch>
            <a:fillRect/>
          </a:stretch>
        </p:blipFill>
        <p:spPr>
          <a:xfrm>
            <a:off x="5440913" y="655999"/>
            <a:ext cx="126439" cy="216000"/>
          </a:xfrm>
          <a:prstGeom prst="rect">
            <a:avLst/>
          </a:prstGeom>
        </p:spPr>
      </p:pic>
      <p:pic>
        <p:nvPicPr>
          <p:cNvPr id="105" name="Picture 104"/>
          <p:cNvPicPr>
            <a:picLocks noChangeAspect="1"/>
          </p:cNvPicPr>
          <p:nvPr/>
        </p:nvPicPr>
        <p:blipFill>
          <a:blip r:embed="rId11" cstate="print"/>
          <a:stretch>
            <a:fillRect/>
          </a:stretch>
        </p:blipFill>
        <p:spPr>
          <a:xfrm>
            <a:off x="5439379" y="1778081"/>
            <a:ext cx="127973" cy="213895"/>
          </a:xfrm>
          <a:prstGeom prst="rect">
            <a:avLst/>
          </a:prstGeom>
        </p:spPr>
      </p:pic>
      <p:pic>
        <p:nvPicPr>
          <p:cNvPr id="108" name="Picture 107"/>
          <p:cNvPicPr>
            <a:picLocks noChangeAspect="1"/>
          </p:cNvPicPr>
          <p:nvPr/>
        </p:nvPicPr>
        <p:blipFill>
          <a:blip r:embed="rId11" cstate="print"/>
          <a:stretch>
            <a:fillRect/>
          </a:stretch>
        </p:blipFill>
        <p:spPr>
          <a:xfrm>
            <a:off x="5440913" y="1415223"/>
            <a:ext cx="127973" cy="213895"/>
          </a:xfrm>
          <a:prstGeom prst="rect">
            <a:avLst/>
          </a:prstGeom>
        </p:spPr>
      </p:pic>
      <p:pic>
        <p:nvPicPr>
          <p:cNvPr id="111" name="Picture 110"/>
          <p:cNvPicPr>
            <a:picLocks noChangeAspect="1"/>
          </p:cNvPicPr>
          <p:nvPr/>
        </p:nvPicPr>
        <p:blipFill>
          <a:blip r:embed="rId11" cstate="print"/>
          <a:stretch>
            <a:fillRect/>
          </a:stretch>
        </p:blipFill>
        <p:spPr>
          <a:xfrm>
            <a:off x="5444391" y="1035805"/>
            <a:ext cx="127973" cy="213895"/>
          </a:xfrm>
          <a:prstGeom prst="rect">
            <a:avLst/>
          </a:prstGeom>
        </p:spPr>
      </p:pic>
      <p:graphicFrame>
        <p:nvGraphicFramePr>
          <p:cNvPr id="114" name="Chart 113"/>
          <p:cNvGraphicFramePr/>
          <p:nvPr>
            <p:extLst>
              <p:ext uri="{D42A27DB-BD31-4B8C-83A1-F6EECF244321}">
                <p14:modId xmlns:p14="http://schemas.microsoft.com/office/powerpoint/2010/main" xmlns="" val="3134240980"/>
              </p:ext>
            </p:extLst>
          </p:nvPr>
        </p:nvGraphicFramePr>
        <p:xfrm>
          <a:off x="113094" y="3984990"/>
          <a:ext cx="1175983" cy="1174646"/>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15" name="Chart 114"/>
          <p:cNvGraphicFramePr/>
          <p:nvPr>
            <p:extLst>
              <p:ext uri="{D42A27DB-BD31-4B8C-83A1-F6EECF244321}">
                <p14:modId xmlns:p14="http://schemas.microsoft.com/office/powerpoint/2010/main" xmlns="" val="3943701007"/>
              </p:ext>
            </p:extLst>
          </p:nvPr>
        </p:nvGraphicFramePr>
        <p:xfrm>
          <a:off x="1058387" y="3922201"/>
          <a:ext cx="1532413" cy="122408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16" name="Chart 115"/>
          <p:cNvGraphicFramePr/>
          <p:nvPr>
            <p:extLst>
              <p:ext uri="{D42A27DB-BD31-4B8C-83A1-F6EECF244321}">
                <p14:modId xmlns:p14="http://schemas.microsoft.com/office/powerpoint/2010/main" xmlns="" val="3507207368"/>
              </p:ext>
            </p:extLst>
          </p:nvPr>
        </p:nvGraphicFramePr>
        <p:xfrm>
          <a:off x="2161045" y="3936605"/>
          <a:ext cx="1349287" cy="1195271"/>
        </p:xfrm>
        <a:graphic>
          <a:graphicData uri="http://schemas.openxmlformats.org/drawingml/2006/chart">
            <c:chart xmlns:c="http://schemas.openxmlformats.org/drawingml/2006/chart" xmlns:r="http://schemas.openxmlformats.org/officeDocument/2006/relationships" r:id="rId15"/>
          </a:graphicData>
        </a:graphic>
      </p:graphicFrame>
      <p:pic>
        <p:nvPicPr>
          <p:cNvPr id="117" name="Picture 116"/>
          <p:cNvPicPr>
            <a:picLocks noChangeAspect="1"/>
          </p:cNvPicPr>
          <p:nvPr/>
        </p:nvPicPr>
        <p:blipFill>
          <a:blip r:embed="rId16" cstate="print"/>
          <a:stretch>
            <a:fillRect/>
          </a:stretch>
        </p:blipFill>
        <p:spPr>
          <a:xfrm>
            <a:off x="2715104" y="4479681"/>
            <a:ext cx="256695" cy="172546"/>
          </a:xfrm>
          <a:prstGeom prst="rect">
            <a:avLst/>
          </a:prstGeom>
        </p:spPr>
      </p:pic>
      <p:graphicFrame>
        <p:nvGraphicFramePr>
          <p:cNvPr id="118" name="Chart 117"/>
          <p:cNvGraphicFramePr/>
          <p:nvPr>
            <p:extLst>
              <p:ext uri="{D42A27DB-BD31-4B8C-83A1-F6EECF244321}">
                <p14:modId xmlns:p14="http://schemas.microsoft.com/office/powerpoint/2010/main" xmlns="" val="2717329102"/>
              </p:ext>
            </p:extLst>
          </p:nvPr>
        </p:nvGraphicFramePr>
        <p:xfrm>
          <a:off x="104186" y="4985511"/>
          <a:ext cx="1231738" cy="1173561"/>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119" name="Chart 118"/>
          <p:cNvGraphicFramePr/>
          <p:nvPr>
            <p:extLst>
              <p:ext uri="{D42A27DB-BD31-4B8C-83A1-F6EECF244321}">
                <p14:modId xmlns:p14="http://schemas.microsoft.com/office/powerpoint/2010/main" xmlns="" val="1525140549"/>
              </p:ext>
            </p:extLst>
          </p:nvPr>
        </p:nvGraphicFramePr>
        <p:xfrm>
          <a:off x="1156917" y="4974139"/>
          <a:ext cx="1205283" cy="1244961"/>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120" name="Chart 119"/>
          <p:cNvGraphicFramePr/>
          <p:nvPr>
            <p:extLst>
              <p:ext uri="{D42A27DB-BD31-4B8C-83A1-F6EECF244321}">
                <p14:modId xmlns:p14="http://schemas.microsoft.com/office/powerpoint/2010/main" xmlns="" val="2902824195"/>
              </p:ext>
            </p:extLst>
          </p:nvPr>
        </p:nvGraphicFramePr>
        <p:xfrm>
          <a:off x="2134325" y="5000229"/>
          <a:ext cx="1376007" cy="1209752"/>
        </p:xfrm>
        <a:graphic>
          <a:graphicData uri="http://schemas.openxmlformats.org/drawingml/2006/chart">
            <c:chart xmlns:c="http://schemas.openxmlformats.org/drawingml/2006/chart" xmlns:r="http://schemas.openxmlformats.org/officeDocument/2006/relationships" r:id="rId19"/>
          </a:graphicData>
        </a:graphic>
      </p:graphicFrame>
      <p:pic>
        <p:nvPicPr>
          <p:cNvPr id="121" name="Picture 120"/>
          <p:cNvPicPr>
            <a:picLocks noChangeAspect="1"/>
          </p:cNvPicPr>
          <p:nvPr/>
        </p:nvPicPr>
        <p:blipFill>
          <a:blip r:embed="rId6" cstate="print"/>
          <a:stretch>
            <a:fillRect/>
          </a:stretch>
        </p:blipFill>
        <p:spPr>
          <a:xfrm>
            <a:off x="5439379" y="5715000"/>
            <a:ext cx="188649" cy="129600"/>
          </a:xfrm>
          <a:prstGeom prst="rect">
            <a:avLst/>
          </a:prstGeom>
        </p:spPr>
      </p:pic>
      <p:sp>
        <p:nvSpPr>
          <p:cNvPr id="88" name="Slide Number Placeholder 21"/>
          <p:cNvSpPr txBox="1">
            <a:spLocks/>
          </p:cNvSpPr>
          <p:nvPr/>
        </p:nvSpPr>
        <p:spPr>
          <a:xfrm>
            <a:off x="8010550" y="6417723"/>
            <a:ext cx="869349" cy="406557"/>
          </a:xfrm>
          <a:prstGeom prst="rect">
            <a:avLst/>
          </a:prstGeom>
        </p:spPr>
        <p:txBody>
          <a:bodyPr vert="horz" lIns="88883" tIns="44441" rIns="88883" bIns="44441"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7BE3914-9785-AB4C-9ACD-E1117CFE9C60}" type="slidenum">
              <a:rPr lang="en-US" sz="1800" smtClean="0">
                <a:solidFill>
                  <a:srgbClr val="00B050"/>
                </a:solidFill>
              </a:rPr>
              <a:pPr algn="ctr"/>
              <a:t>7</a:t>
            </a:fld>
            <a:endParaRPr lang="en-US" sz="1800" dirty="0">
              <a:solidFill>
                <a:srgbClr val="00B050"/>
              </a:solidFill>
            </a:endParaRPr>
          </a:p>
        </p:txBody>
      </p:sp>
    </p:spTree>
    <p:extLst>
      <p:ext uri="{BB962C8B-B14F-4D97-AF65-F5344CB8AC3E}">
        <p14:creationId xmlns:p14="http://schemas.microsoft.com/office/powerpoint/2010/main" xmlns="" val="2015776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181564" y="1529"/>
            <a:ext cx="1962436" cy="6856473"/>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80145" tIns="40074" rIns="80145" bIns="40074" rtlCol="0" anchor="ctr"/>
          <a:lstStyle/>
          <a:p>
            <a:pPr algn="ctr"/>
            <a:endParaRPr lang="en-US" dirty="0"/>
          </a:p>
        </p:txBody>
      </p:sp>
      <p:sp>
        <p:nvSpPr>
          <p:cNvPr id="9" name="Isosceles Triangle 8"/>
          <p:cNvSpPr/>
          <p:nvPr/>
        </p:nvSpPr>
        <p:spPr>
          <a:xfrm rot="10800000">
            <a:off x="7253025" y="1525"/>
            <a:ext cx="1823735" cy="176051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8883" tIns="44441" rIns="88883" bIns="44441" rtlCol="0" anchor="ctr"/>
          <a:lstStyle/>
          <a:p>
            <a:pPr algn="ctr"/>
            <a:endParaRPr lang="en-ZA" dirty="0"/>
          </a:p>
        </p:txBody>
      </p:sp>
      <p:pic>
        <p:nvPicPr>
          <p:cNvPr id="10" name="Content Placeholder 6" descr="Auditor General SA.png"/>
          <p:cNvPicPr>
            <a:picLocks noChangeAspect="1"/>
          </p:cNvPicPr>
          <p:nvPr/>
        </p:nvPicPr>
        <p:blipFill>
          <a:blip r:embed="rId3" cstate="print"/>
          <a:srcRect t="-8363" b="-8363"/>
          <a:stretch>
            <a:fillRect/>
          </a:stretch>
        </p:blipFill>
        <p:spPr>
          <a:xfrm>
            <a:off x="7394775" y="5486839"/>
            <a:ext cx="1536014" cy="990161"/>
          </a:xfrm>
          <a:prstGeom prst="rect">
            <a:avLst/>
          </a:prstGeom>
        </p:spPr>
      </p:pic>
      <p:sp>
        <p:nvSpPr>
          <p:cNvPr id="12" name="Slide Number Placeholder 21"/>
          <p:cNvSpPr txBox="1">
            <a:spLocks/>
          </p:cNvSpPr>
          <p:nvPr/>
        </p:nvSpPr>
        <p:spPr>
          <a:xfrm>
            <a:off x="7730217" y="6477000"/>
            <a:ext cx="869349" cy="406557"/>
          </a:xfrm>
          <a:prstGeom prst="rect">
            <a:avLst/>
          </a:prstGeom>
        </p:spPr>
        <p:txBody>
          <a:bodyPr vert="horz" lIns="88883" tIns="44441" rIns="88883" bIns="44441"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7BE3914-9785-AB4C-9ACD-E1117CFE9C60}" type="slidenum">
              <a:rPr lang="en-US" sz="1800" smtClean="0">
                <a:solidFill>
                  <a:schemeClr val="bg1"/>
                </a:solidFill>
              </a:rPr>
              <a:pPr algn="ctr"/>
              <a:t>8</a:t>
            </a:fld>
            <a:endParaRPr lang="en-US" sz="1800" dirty="0">
              <a:solidFill>
                <a:schemeClr val="bg1"/>
              </a:solidFill>
            </a:endParaRPr>
          </a:p>
        </p:txBody>
      </p:sp>
      <p:sp>
        <p:nvSpPr>
          <p:cNvPr id="30" name="Rectangle 29"/>
          <p:cNvSpPr/>
          <p:nvPr/>
        </p:nvSpPr>
        <p:spPr>
          <a:xfrm>
            <a:off x="7335019" y="2945414"/>
            <a:ext cx="179267" cy="190021"/>
          </a:xfrm>
          <a:prstGeom prst="rect">
            <a:avLst/>
          </a:prstGeom>
          <a:solidFill>
            <a:srgbClr val="E46C0A"/>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0155" tIns="40077" rIns="80155" bIns="40077" rtlCol="0" anchor="ctr"/>
          <a:lstStyle/>
          <a:p>
            <a:pPr algn="ctr"/>
            <a:endParaRPr lang="en-US" dirty="0"/>
          </a:p>
        </p:txBody>
      </p:sp>
      <p:sp>
        <p:nvSpPr>
          <p:cNvPr id="32" name="Rectangle 31"/>
          <p:cNvSpPr/>
          <p:nvPr/>
        </p:nvSpPr>
        <p:spPr>
          <a:xfrm>
            <a:off x="7336386" y="2283012"/>
            <a:ext cx="179267" cy="190021"/>
          </a:xfrm>
          <a:prstGeom prst="rect">
            <a:avLst/>
          </a:prstGeom>
          <a:solidFill>
            <a:srgbClr val="FBCBA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0155" tIns="40077" rIns="80155" bIns="40077" rtlCol="0" anchor="ctr"/>
          <a:lstStyle/>
          <a:p>
            <a:pPr algn="ctr"/>
            <a:endParaRPr lang="en-US" dirty="0"/>
          </a:p>
        </p:txBody>
      </p:sp>
      <p:sp>
        <p:nvSpPr>
          <p:cNvPr id="33" name="Rectangle 32"/>
          <p:cNvSpPr/>
          <p:nvPr/>
        </p:nvSpPr>
        <p:spPr>
          <a:xfrm>
            <a:off x="7544165" y="1855827"/>
            <a:ext cx="1510202" cy="1548005"/>
          </a:xfrm>
          <a:prstGeom prst="rect">
            <a:avLst/>
          </a:prstGeom>
        </p:spPr>
        <p:txBody>
          <a:bodyPr wrap="square" lIns="80155" tIns="40077" rIns="80155" bIns="40077" anchor="t">
            <a:spAutoFit/>
          </a:bodyPr>
          <a:lstStyle/>
          <a:p>
            <a:pPr>
              <a:spcAft>
                <a:spcPts val="1052"/>
              </a:spcAft>
            </a:pPr>
            <a:endParaRPr lang="en-US" sz="1100" b="1" dirty="0" smtClean="0">
              <a:solidFill>
                <a:schemeClr val="bg1"/>
              </a:solidFill>
            </a:endParaRPr>
          </a:p>
          <a:p>
            <a:pPr>
              <a:spcAft>
                <a:spcPts val="1052"/>
              </a:spcAft>
            </a:pPr>
            <a:r>
              <a:rPr lang="en-US" sz="1100" b="1" dirty="0" smtClean="0">
                <a:solidFill>
                  <a:schemeClr val="bg1"/>
                </a:solidFill>
              </a:rPr>
              <a:t>Financially </a:t>
            </a:r>
            <a:r>
              <a:rPr lang="en-US" sz="1100" b="1" dirty="0">
                <a:solidFill>
                  <a:schemeClr val="bg1"/>
                </a:solidFill>
              </a:rPr>
              <a:t>unqualified </a:t>
            </a:r>
            <a:r>
              <a:rPr lang="en-US" sz="1100" b="1" dirty="0" smtClean="0">
                <a:solidFill>
                  <a:schemeClr val="bg1"/>
                </a:solidFill>
              </a:rPr>
              <a:t>with/without </a:t>
            </a:r>
            <a:r>
              <a:rPr lang="en-US" sz="1100" b="1" dirty="0">
                <a:solidFill>
                  <a:schemeClr val="bg1"/>
                </a:solidFill>
              </a:rPr>
              <a:t>findings</a:t>
            </a:r>
            <a:br>
              <a:rPr lang="en-US" sz="1100" b="1" dirty="0">
                <a:solidFill>
                  <a:schemeClr val="bg1"/>
                </a:solidFill>
              </a:rPr>
            </a:br>
            <a:endParaRPr lang="en-US" sz="1100" b="1" dirty="0">
              <a:solidFill>
                <a:schemeClr val="bg1"/>
              </a:solidFill>
            </a:endParaRPr>
          </a:p>
          <a:p>
            <a:pPr>
              <a:spcAft>
                <a:spcPts val="2454"/>
              </a:spcAft>
            </a:pPr>
            <a:r>
              <a:rPr lang="en-US" sz="1100" b="1" dirty="0">
                <a:solidFill>
                  <a:schemeClr val="bg1"/>
                </a:solidFill>
              </a:rPr>
              <a:t>Financially qualified (</a:t>
            </a:r>
            <a:r>
              <a:rPr lang="en-US" sz="1100" b="1" dirty="0" smtClean="0">
                <a:solidFill>
                  <a:schemeClr val="bg1"/>
                </a:solidFill>
              </a:rPr>
              <a:t>qualified/disclaimed </a:t>
            </a:r>
            <a:r>
              <a:rPr lang="en-US" sz="1100" b="1" dirty="0">
                <a:solidFill>
                  <a:schemeClr val="bg1"/>
                </a:solidFill>
              </a:rPr>
              <a:t>with findings)</a:t>
            </a:r>
          </a:p>
        </p:txBody>
      </p:sp>
      <p:graphicFrame>
        <p:nvGraphicFramePr>
          <p:cNvPr id="31" name="Chart 30"/>
          <p:cNvGraphicFramePr/>
          <p:nvPr>
            <p:extLst>
              <p:ext uri="{D42A27DB-BD31-4B8C-83A1-F6EECF244321}">
                <p14:modId xmlns:p14="http://schemas.microsoft.com/office/powerpoint/2010/main" xmlns="" val="4154563933"/>
              </p:ext>
            </p:extLst>
          </p:nvPr>
        </p:nvGraphicFramePr>
        <p:xfrm>
          <a:off x="3054500" y="1206392"/>
          <a:ext cx="2133265" cy="24001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1" name="Chart 40"/>
          <p:cNvGraphicFramePr/>
          <p:nvPr>
            <p:extLst>
              <p:ext uri="{D42A27DB-BD31-4B8C-83A1-F6EECF244321}">
                <p14:modId xmlns:p14="http://schemas.microsoft.com/office/powerpoint/2010/main" xmlns="" val="1242120728"/>
              </p:ext>
            </p:extLst>
          </p:nvPr>
        </p:nvGraphicFramePr>
        <p:xfrm>
          <a:off x="797082" y="1209839"/>
          <a:ext cx="2133265" cy="2400116"/>
        </p:xfrm>
        <a:graphic>
          <a:graphicData uri="http://schemas.openxmlformats.org/drawingml/2006/chart">
            <c:chart xmlns:c="http://schemas.openxmlformats.org/drawingml/2006/chart" xmlns:r="http://schemas.openxmlformats.org/officeDocument/2006/relationships" r:id="rId5"/>
          </a:graphicData>
        </a:graphic>
      </p:graphicFrame>
      <p:sp>
        <p:nvSpPr>
          <p:cNvPr id="42" name="Right Arrow 41"/>
          <p:cNvSpPr/>
          <p:nvPr/>
        </p:nvSpPr>
        <p:spPr>
          <a:xfrm>
            <a:off x="2703723" y="1052887"/>
            <a:ext cx="316069" cy="273712"/>
          </a:xfrm>
          <a:prstGeom prst="rightArrow">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80155" tIns="40077" rIns="80155" bIns="40077" rtlCol="0" anchor="ctr"/>
          <a:lstStyle/>
          <a:p>
            <a:pPr algn="ctr"/>
            <a:endParaRPr lang="en-ZA" dirty="0">
              <a:solidFill>
                <a:schemeClr val="accent1">
                  <a:lumMod val="75000"/>
                </a:schemeClr>
              </a:solidFill>
            </a:endParaRPr>
          </a:p>
        </p:txBody>
      </p:sp>
      <p:sp>
        <p:nvSpPr>
          <p:cNvPr id="43" name="Title 1"/>
          <p:cNvSpPr txBox="1">
            <a:spLocks/>
          </p:cNvSpPr>
          <p:nvPr/>
        </p:nvSpPr>
        <p:spPr>
          <a:xfrm>
            <a:off x="1024759" y="950786"/>
            <a:ext cx="1573732" cy="403164"/>
          </a:xfrm>
          <a:prstGeom prst="rect">
            <a:avLst/>
          </a:prstGeom>
        </p:spPr>
        <p:txBody>
          <a:bodyPr vert="horz" lIns="0" tIns="0" rIns="0" bIns="0" rtlCol="0" anchor="t" anchorCtr="0">
            <a:noAutofit/>
          </a:bodyPr>
          <a:lstStyle/>
          <a:p>
            <a:pPr lvl="0" algn="ctr">
              <a:spcBef>
                <a:spcPct val="0"/>
              </a:spcBef>
            </a:pPr>
            <a:r>
              <a:rPr lang="en-US" sz="1600" b="1" i="1" dirty="0">
                <a:solidFill>
                  <a:schemeClr val="bg1">
                    <a:lumMod val="50000"/>
                  </a:schemeClr>
                </a:solidFill>
                <a:latin typeface="Arial Narrow" panose="020B0606020202030204" pitchFamily="34" charset="0"/>
                <a:cs typeface="Arial"/>
              </a:rPr>
              <a:t>Outcome if </a:t>
            </a:r>
            <a:br>
              <a:rPr lang="en-US" sz="1600" b="1" i="1" dirty="0">
                <a:solidFill>
                  <a:schemeClr val="bg1">
                    <a:lumMod val="50000"/>
                  </a:schemeClr>
                </a:solidFill>
                <a:latin typeface="Arial Narrow" panose="020B0606020202030204" pitchFamily="34" charset="0"/>
                <a:cs typeface="Arial"/>
              </a:rPr>
            </a:br>
            <a:r>
              <a:rPr lang="en-US" sz="1600" b="1" i="1" dirty="0">
                <a:solidFill>
                  <a:schemeClr val="bg1">
                    <a:lumMod val="50000"/>
                  </a:schemeClr>
                </a:solidFill>
                <a:latin typeface="Arial Narrow" panose="020B0606020202030204" pitchFamily="34" charset="0"/>
                <a:cs typeface="Arial"/>
              </a:rPr>
              <a:t>NOT corrected</a:t>
            </a:r>
            <a:endParaRPr lang="en-US" sz="1600" b="1" i="1" dirty="0">
              <a:solidFill>
                <a:schemeClr val="bg1">
                  <a:lumMod val="50000"/>
                </a:schemeClr>
              </a:solidFill>
              <a:latin typeface="Arial Narrow" panose="020B0606020202030204" pitchFamily="34" charset="0"/>
              <a:ea typeface="+mj-ea"/>
              <a:cs typeface="Arial"/>
            </a:endParaRPr>
          </a:p>
        </p:txBody>
      </p:sp>
      <p:sp>
        <p:nvSpPr>
          <p:cNvPr id="44" name="Title 1"/>
          <p:cNvSpPr txBox="1">
            <a:spLocks/>
          </p:cNvSpPr>
          <p:nvPr/>
        </p:nvSpPr>
        <p:spPr>
          <a:xfrm>
            <a:off x="3296563" y="942961"/>
            <a:ext cx="1555172" cy="422189"/>
          </a:xfrm>
          <a:prstGeom prst="rect">
            <a:avLst/>
          </a:prstGeom>
        </p:spPr>
        <p:txBody>
          <a:bodyPr vert="horz" lIns="0" tIns="0" rIns="0" bIns="0" rtlCol="0" anchor="t" anchorCtr="0">
            <a:noAutofit/>
          </a:bodyPr>
          <a:lstStyle/>
          <a:p>
            <a:pPr lvl="0" algn="ctr">
              <a:spcBef>
                <a:spcPct val="0"/>
              </a:spcBef>
            </a:pPr>
            <a:r>
              <a:rPr lang="en-US" sz="1600" b="1" i="1" dirty="0">
                <a:solidFill>
                  <a:schemeClr val="bg1">
                    <a:lumMod val="50000"/>
                  </a:schemeClr>
                </a:solidFill>
                <a:latin typeface="Arial Narrow" panose="020B0606020202030204" pitchFamily="34" charset="0"/>
                <a:cs typeface="Arial"/>
              </a:rPr>
              <a:t>Outcome </a:t>
            </a:r>
            <a:br>
              <a:rPr lang="en-US" sz="1600" b="1" i="1" dirty="0">
                <a:solidFill>
                  <a:schemeClr val="bg1">
                    <a:lumMod val="50000"/>
                  </a:schemeClr>
                </a:solidFill>
                <a:latin typeface="Arial Narrow" panose="020B0606020202030204" pitchFamily="34" charset="0"/>
                <a:cs typeface="Arial"/>
              </a:rPr>
            </a:br>
            <a:r>
              <a:rPr lang="en-US" sz="1600" b="1" i="1" dirty="0">
                <a:solidFill>
                  <a:schemeClr val="bg1">
                    <a:lumMod val="50000"/>
                  </a:schemeClr>
                </a:solidFill>
                <a:latin typeface="Arial Narrow" panose="020B0606020202030204" pitchFamily="34" charset="0"/>
                <a:cs typeface="Arial"/>
              </a:rPr>
              <a:t>after corrections</a:t>
            </a:r>
            <a:endParaRPr lang="en-US" sz="1600" b="1" i="1" dirty="0">
              <a:solidFill>
                <a:schemeClr val="bg1">
                  <a:lumMod val="50000"/>
                </a:schemeClr>
              </a:solidFill>
              <a:latin typeface="Arial Narrow" panose="020B0606020202030204" pitchFamily="34" charset="0"/>
              <a:ea typeface="+mj-ea"/>
              <a:cs typeface="Arial"/>
            </a:endParaRPr>
          </a:p>
        </p:txBody>
      </p:sp>
      <p:sp>
        <p:nvSpPr>
          <p:cNvPr id="45" name="Title 1"/>
          <p:cNvSpPr txBox="1">
            <a:spLocks/>
          </p:cNvSpPr>
          <p:nvPr/>
        </p:nvSpPr>
        <p:spPr>
          <a:xfrm>
            <a:off x="5115462" y="2945414"/>
            <a:ext cx="1977768" cy="1260340"/>
          </a:xfrm>
          <a:prstGeom prst="rect">
            <a:avLst/>
          </a:prstGeom>
        </p:spPr>
        <p:txBody>
          <a:bodyPr vert="horz" lIns="0" tIns="63114" rIns="0" bIns="0" rtlCol="0" anchor="t" anchorCtr="0">
            <a:noAutofit/>
          </a:bodyPr>
          <a:lstStyle/>
          <a:p>
            <a:pPr lvl="0" algn="ctr">
              <a:spcBef>
                <a:spcPct val="0"/>
              </a:spcBef>
            </a:pPr>
            <a:r>
              <a:rPr lang="en-US" sz="1600" b="1" dirty="0">
                <a:solidFill>
                  <a:schemeClr val="bg1">
                    <a:lumMod val="50000"/>
                  </a:schemeClr>
                </a:solidFill>
                <a:latin typeface="Arial Narrow" panose="020B0606020202030204" pitchFamily="34" charset="0"/>
                <a:cs typeface="Arial"/>
              </a:rPr>
              <a:t>Avoided qualifications by correcting material misstatements </a:t>
            </a:r>
          </a:p>
          <a:p>
            <a:pPr lvl="0" algn="ctr">
              <a:spcBef>
                <a:spcPct val="0"/>
              </a:spcBef>
            </a:pPr>
            <a:r>
              <a:rPr lang="en-US" sz="1600" b="1" dirty="0">
                <a:solidFill>
                  <a:schemeClr val="bg1">
                    <a:lumMod val="50000"/>
                  </a:schemeClr>
                </a:solidFill>
                <a:latin typeface="Arial Narrow" panose="020B0606020202030204" pitchFamily="34" charset="0"/>
                <a:cs typeface="Arial"/>
              </a:rPr>
              <a:t>during audit process </a:t>
            </a:r>
          </a:p>
        </p:txBody>
      </p:sp>
      <p:sp>
        <p:nvSpPr>
          <p:cNvPr id="46" name="Title 1"/>
          <p:cNvSpPr txBox="1">
            <a:spLocks/>
          </p:cNvSpPr>
          <p:nvPr/>
        </p:nvSpPr>
        <p:spPr>
          <a:xfrm rot="16200000">
            <a:off x="-789617" y="1967892"/>
            <a:ext cx="2519739" cy="404004"/>
          </a:xfrm>
          <a:prstGeom prst="rect">
            <a:avLst/>
          </a:prstGeom>
        </p:spPr>
        <p:txBody>
          <a:bodyPr vert="horz" lIns="87264" tIns="43632" rIns="87264" bIns="43632" rtlCol="0" anchor="ctr">
            <a:noAutofit/>
          </a:bodyPr>
          <a:lstStyle>
            <a:lvl1pPr algn="ctr" defTabSz="497754" rtl="0" eaLnBrk="1" latinLnBrk="0" hangingPunct="1">
              <a:spcBef>
                <a:spcPct val="0"/>
              </a:spcBef>
              <a:buNone/>
              <a:defRPr sz="4800" kern="1200">
                <a:solidFill>
                  <a:schemeClr val="tx1"/>
                </a:solidFill>
                <a:latin typeface="+mj-lt"/>
                <a:ea typeface="+mj-ea"/>
                <a:cs typeface="+mj-cs"/>
              </a:defRPr>
            </a:lvl1pPr>
          </a:lstStyle>
          <a:p>
            <a:pPr defTabSz="801549"/>
            <a:r>
              <a:rPr lang="en-ZA" sz="1600" b="1" dirty="0">
                <a:solidFill>
                  <a:schemeClr val="bg1">
                    <a:lumMod val="50000"/>
                  </a:schemeClr>
                </a:solidFill>
                <a:latin typeface="Arial Narrow" panose="020B0606020202030204" pitchFamily="34" charset="0"/>
                <a:cs typeface="Arial" pitchFamily="34" charset="0"/>
              </a:rPr>
              <a:t>2014-15</a:t>
            </a:r>
          </a:p>
        </p:txBody>
      </p:sp>
      <p:graphicFrame>
        <p:nvGraphicFramePr>
          <p:cNvPr id="47" name="Chart 46"/>
          <p:cNvGraphicFramePr/>
          <p:nvPr>
            <p:extLst>
              <p:ext uri="{D42A27DB-BD31-4B8C-83A1-F6EECF244321}">
                <p14:modId xmlns:p14="http://schemas.microsoft.com/office/powerpoint/2010/main" xmlns="" val="2467397029"/>
              </p:ext>
            </p:extLst>
          </p:nvPr>
        </p:nvGraphicFramePr>
        <p:xfrm>
          <a:off x="3097320" y="4087112"/>
          <a:ext cx="2133265" cy="269454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8" name="Chart 47"/>
          <p:cNvGraphicFramePr/>
          <p:nvPr>
            <p:extLst>
              <p:ext uri="{D42A27DB-BD31-4B8C-83A1-F6EECF244321}">
                <p14:modId xmlns:p14="http://schemas.microsoft.com/office/powerpoint/2010/main" xmlns="" val="758614911"/>
              </p:ext>
            </p:extLst>
          </p:nvPr>
        </p:nvGraphicFramePr>
        <p:xfrm>
          <a:off x="833048" y="4129840"/>
          <a:ext cx="2133265" cy="2566889"/>
        </p:xfrm>
        <a:graphic>
          <a:graphicData uri="http://schemas.openxmlformats.org/drawingml/2006/chart">
            <c:chart xmlns:c="http://schemas.openxmlformats.org/drawingml/2006/chart" xmlns:r="http://schemas.openxmlformats.org/officeDocument/2006/relationships" r:id="rId7"/>
          </a:graphicData>
        </a:graphic>
      </p:graphicFrame>
      <p:sp>
        <p:nvSpPr>
          <p:cNvPr id="49" name="Right Arrow 48"/>
          <p:cNvSpPr/>
          <p:nvPr/>
        </p:nvSpPr>
        <p:spPr>
          <a:xfrm>
            <a:off x="2754186" y="4087112"/>
            <a:ext cx="316069" cy="273712"/>
          </a:xfrm>
          <a:prstGeom prst="rightArrow">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80155" tIns="40077" rIns="80155" bIns="40077" rtlCol="0" anchor="ctr"/>
          <a:lstStyle/>
          <a:p>
            <a:pPr algn="ctr"/>
            <a:endParaRPr lang="en-ZA" dirty="0">
              <a:solidFill>
                <a:schemeClr val="accent1">
                  <a:lumMod val="75000"/>
                </a:schemeClr>
              </a:solidFill>
            </a:endParaRPr>
          </a:p>
        </p:txBody>
      </p:sp>
      <p:sp>
        <p:nvSpPr>
          <p:cNvPr id="50" name="Title 1"/>
          <p:cNvSpPr txBox="1">
            <a:spLocks/>
          </p:cNvSpPr>
          <p:nvPr/>
        </p:nvSpPr>
        <p:spPr>
          <a:xfrm>
            <a:off x="1075223" y="4004172"/>
            <a:ext cx="1573732" cy="403164"/>
          </a:xfrm>
          <a:prstGeom prst="rect">
            <a:avLst/>
          </a:prstGeom>
        </p:spPr>
        <p:txBody>
          <a:bodyPr vert="horz" lIns="0" tIns="0" rIns="0" bIns="0" rtlCol="0" anchor="t" anchorCtr="0">
            <a:noAutofit/>
          </a:bodyPr>
          <a:lstStyle/>
          <a:p>
            <a:pPr lvl="0" algn="ctr">
              <a:spcBef>
                <a:spcPct val="0"/>
              </a:spcBef>
            </a:pPr>
            <a:r>
              <a:rPr lang="en-US" sz="1600" b="1" i="1" dirty="0">
                <a:solidFill>
                  <a:schemeClr val="bg1">
                    <a:lumMod val="50000"/>
                  </a:schemeClr>
                </a:solidFill>
                <a:latin typeface="Arial Narrow" panose="020B0606020202030204" pitchFamily="34" charset="0"/>
                <a:cs typeface="Arial"/>
              </a:rPr>
              <a:t>Outcome if </a:t>
            </a:r>
            <a:br>
              <a:rPr lang="en-US" sz="1600" b="1" i="1" dirty="0">
                <a:solidFill>
                  <a:schemeClr val="bg1">
                    <a:lumMod val="50000"/>
                  </a:schemeClr>
                </a:solidFill>
                <a:latin typeface="Arial Narrow" panose="020B0606020202030204" pitchFamily="34" charset="0"/>
                <a:cs typeface="Arial"/>
              </a:rPr>
            </a:br>
            <a:r>
              <a:rPr lang="en-US" sz="1600" b="1" i="1" dirty="0">
                <a:solidFill>
                  <a:schemeClr val="bg1">
                    <a:lumMod val="50000"/>
                  </a:schemeClr>
                </a:solidFill>
                <a:latin typeface="Arial Narrow" panose="020B0606020202030204" pitchFamily="34" charset="0"/>
                <a:cs typeface="Arial"/>
              </a:rPr>
              <a:t>NOT corrected</a:t>
            </a:r>
            <a:endParaRPr lang="en-US" sz="1600" b="1" i="1" dirty="0">
              <a:solidFill>
                <a:schemeClr val="bg1">
                  <a:lumMod val="50000"/>
                </a:schemeClr>
              </a:solidFill>
              <a:latin typeface="Arial Narrow" panose="020B0606020202030204" pitchFamily="34" charset="0"/>
              <a:ea typeface="+mj-ea"/>
              <a:cs typeface="Arial"/>
            </a:endParaRPr>
          </a:p>
        </p:txBody>
      </p:sp>
      <p:sp>
        <p:nvSpPr>
          <p:cNvPr id="51" name="Title 1"/>
          <p:cNvSpPr txBox="1">
            <a:spLocks/>
          </p:cNvSpPr>
          <p:nvPr/>
        </p:nvSpPr>
        <p:spPr>
          <a:xfrm>
            <a:off x="3347027" y="4004172"/>
            <a:ext cx="1555172" cy="422189"/>
          </a:xfrm>
          <a:prstGeom prst="rect">
            <a:avLst/>
          </a:prstGeom>
        </p:spPr>
        <p:txBody>
          <a:bodyPr vert="horz" lIns="0" tIns="0" rIns="0" bIns="0" rtlCol="0" anchor="t" anchorCtr="0">
            <a:noAutofit/>
          </a:bodyPr>
          <a:lstStyle/>
          <a:p>
            <a:pPr lvl="0" algn="ctr">
              <a:spcBef>
                <a:spcPct val="0"/>
              </a:spcBef>
            </a:pPr>
            <a:r>
              <a:rPr lang="en-US" sz="1600" b="1" i="1" dirty="0">
                <a:solidFill>
                  <a:schemeClr val="bg1">
                    <a:lumMod val="50000"/>
                  </a:schemeClr>
                </a:solidFill>
                <a:latin typeface="Arial Narrow" panose="020B0606020202030204" pitchFamily="34" charset="0"/>
                <a:cs typeface="Arial"/>
              </a:rPr>
              <a:t>Outcome </a:t>
            </a:r>
            <a:br>
              <a:rPr lang="en-US" sz="1600" b="1" i="1" dirty="0">
                <a:solidFill>
                  <a:schemeClr val="bg1">
                    <a:lumMod val="50000"/>
                  </a:schemeClr>
                </a:solidFill>
                <a:latin typeface="Arial Narrow" panose="020B0606020202030204" pitchFamily="34" charset="0"/>
                <a:cs typeface="Arial"/>
              </a:rPr>
            </a:br>
            <a:r>
              <a:rPr lang="en-US" sz="1600" b="1" i="1" dirty="0">
                <a:solidFill>
                  <a:schemeClr val="bg1">
                    <a:lumMod val="50000"/>
                  </a:schemeClr>
                </a:solidFill>
                <a:latin typeface="Arial Narrow" panose="020B0606020202030204" pitchFamily="34" charset="0"/>
                <a:cs typeface="Arial"/>
              </a:rPr>
              <a:t>after corrections</a:t>
            </a:r>
            <a:endParaRPr lang="en-US" sz="1600" b="1" i="1" dirty="0">
              <a:solidFill>
                <a:schemeClr val="bg1">
                  <a:lumMod val="50000"/>
                </a:schemeClr>
              </a:solidFill>
              <a:latin typeface="Arial Narrow" panose="020B0606020202030204" pitchFamily="34" charset="0"/>
              <a:ea typeface="+mj-ea"/>
              <a:cs typeface="Arial"/>
            </a:endParaRPr>
          </a:p>
        </p:txBody>
      </p:sp>
      <p:sp>
        <p:nvSpPr>
          <p:cNvPr id="52" name="Title 1"/>
          <p:cNvSpPr txBox="1">
            <a:spLocks/>
          </p:cNvSpPr>
          <p:nvPr/>
        </p:nvSpPr>
        <p:spPr>
          <a:xfrm rot="16200000">
            <a:off x="-789617" y="5144980"/>
            <a:ext cx="2519739" cy="404004"/>
          </a:xfrm>
          <a:prstGeom prst="rect">
            <a:avLst/>
          </a:prstGeom>
        </p:spPr>
        <p:txBody>
          <a:bodyPr vert="horz" lIns="87264" tIns="43632" rIns="87264" bIns="43632" rtlCol="0" anchor="ctr">
            <a:noAutofit/>
          </a:bodyPr>
          <a:lstStyle>
            <a:lvl1pPr algn="ctr" defTabSz="497754" rtl="0" eaLnBrk="1" latinLnBrk="0" hangingPunct="1">
              <a:spcBef>
                <a:spcPct val="0"/>
              </a:spcBef>
              <a:buNone/>
              <a:defRPr sz="4800" kern="1200">
                <a:solidFill>
                  <a:schemeClr val="tx1"/>
                </a:solidFill>
                <a:latin typeface="+mj-lt"/>
                <a:ea typeface="+mj-ea"/>
                <a:cs typeface="+mj-cs"/>
              </a:defRPr>
            </a:lvl1pPr>
          </a:lstStyle>
          <a:p>
            <a:pPr defTabSz="801549"/>
            <a:r>
              <a:rPr lang="en-ZA" sz="1600" b="1" dirty="0">
                <a:solidFill>
                  <a:schemeClr val="bg1">
                    <a:lumMod val="50000"/>
                  </a:schemeClr>
                </a:solidFill>
                <a:latin typeface="Arial Narrow" panose="020B0606020202030204" pitchFamily="34" charset="0"/>
                <a:cs typeface="Arial" pitchFamily="34" charset="0"/>
              </a:rPr>
              <a:t>2013-14</a:t>
            </a:r>
          </a:p>
        </p:txBody>
      </p:sp>
      <p:cxnSp>
        <p:nvCxnSpPr>
          <p:cNvPr id="53" name="Straight Connector 52"/>
          <p:cNvCxnSpPr/>
          <p:nvPr/>
        </p:nvCxnSpPr>
        <p:spPr>
          <a:xfrm>
            <a:off x="521992" y="3403832"/>
            <a:ext cx="4502242" cy="0"/>
          </a:xfrm>
          <a:prstGeom prst="line">
            <a:avLst/>
          </a:prstGeom>
          <a:ln>
            <a:solidFill>
              <a:schemeClr val="accent1">
                <a:lumMod val="60000"/>
                <a:lumOff val="40000"/>
              </a:schemeClr>
            </a:solidFill>
          </a:ln>
        </p:spPr>
        <p:style>
          <a:lnRef idx="1">
            <a:schemeClr val="dk1"/>
          </a:lnRef>
          <a:fillRef idx="0">
            <a:schemeClr val="dk1"/>
          </a:fillRef>
          <a:effectRef idx="0">
            <a:schemeClr val="dk1"/>
          </a:effectRef>
          <a:fontRef idx="minor">
            <a:schemeClr val="tx1"/>
          </a:fontRef>
        </p:style>
      </p:cxnSp>
      <p:sp>
        <p:nvSpPr>
          <p:cNvPr id="54" name="TextBox 53"/>
          <p:cNvSpPr txBox="1"/>
          <p:nvPr/>
        </p:nvSpPr>
        <p:spPr>
          <a:xfrm>
            <a:off x="5469023" y="1909158"/>
            <a:ext cx="1269959" cy="335971"/>
          </a:xfrm>
          <a:prstGeom prst="rect">
            <a:avLst/>
          </a:prstGeom>
          <a:noFill/>
        </p:spPr>
        <p:txBody>
          <a:bodyPr wrap="square" lIns="88883" tIns="44441" rIns="88883" bIns="44441" rtlCol="0">
            <a:spAutoFit/>
          </a:bodyPr>
          <a:lstStyle/>
          <a:p>
            <a:r>
              <a:rPr lang="en-ZA" sz="1600" b="1" dirty="0">
                <a:solidFill>
                  <a:schemeClr val="accent6">
                    <a:lumMod val="75000"/>
                  </a:schemeClr>
                </a:solidFill>
                <a:latin typeface="Arial Narrow" panose="020B0606020202030204" pitchFamily="34" charset="0"/>
                <a:cs typeface="Arial"/>
              </a:rPr>
              <a:t>2</a:t>
            </a:r>
            <a:r>
              <a:rPr lang="en-ZA" sz="1600" b="1" dirty="0" smtClean="0">
                <a:solidFill>
                  <a:schemeClr val="accent6">
                    <a:lumMod val="75000"/>
                  </a:schemeClr>
                </a:solidFill>
                <a:latin typeface="Arial Narrow" panose="020B0606020202030204" pitchFamily="34" charset="0"/>
                <a:cs typeface="Arial"/>
              </a:rPr>
              <a:t> auditees</a:t>
            </a:r>
            <a:endParaRPr lang="en-ZA" sz="1600" b="1" dirty="0">
              <a:solidFill>
                <a:schemeClr val="accent6">
                  <a:lumMod val="75000"/>
                </a:schemeClr>
              </a:solidFill>
              <a:latin typeface="Arial Narrow" panose="020B0606020202030204" pitchFamily="34" charset="0"/>
              <a:cs typeface="Arial"/>
            </a:endParaRPr>
          </a:p>
        </p:txBody>
      </p:sp>
      <p:sp>
        <p:nvSpPr>
          <p:cNvPr id="55" name="TextBox 54"/>
          <p:cNvSpPr txBox="1"/>
          <p:nvPr/>
        </p:nvSpPr>
        <p:spPr>
          <a:xfrm>
            <a:off x="5469024" y="4861536"/>
            <a:ext cx="1269959" cy="335971"/>
          </a:xfrm>
          <a:prstGeom prst="rect">
            <a:avLst/>
          </a:prstGeom>
          <a:noFill/>
        </p:spPr>
        <p:txBody>
          <a:bodyPr wrap="square" lIns="88883" tIns="44441" rIns="88883" bIns="44441" rtlCol="0">
            <a:spAutoFit/>
          </a:bodyPr>
          <a:lstStyle/>
          <a:p>
            <a:r>
              <a:rPr lang="en-ZA" sz="1600" b="1" dirty="0" smtClean="0">
                <a:solidFill>
                  <a:schemeClr val="accent6">
                    <a:lumMod val="75000"/>
                  </a:schemeClr>
                </a:solidFill>
                <a:latin typeface="Arial Narrow" panose="020B0606020202030204" pitchFamily="34" charset="0"/>
                <a:cs typeface="Arial"/>
              </a:rPr>
              <a:t>3 </a:t>
            </a:r>
            <a:r>
              <a:rPr lang="en-ZA" sz="1600" b="1" dirty="0">
                <a:solidFill>
                  <a:schemeClr val="accent6">
                    <a:lumMod val="75000"/>
                  </a:schemeClr>
                </a:solidFill>
                <a:latin typeface="Arial Narrow" panose="020B0606020202030204" pitchFamily="34" charset="0"/>
                <a:cs typeface="Arial"/>
              </a:rPr>
              <a:t>auditees</a:t>
            </a:r>
          </a:p>
        </p:txBody>
      </p:sp>
      <p:sp>
        <p:nvSpPr>
          <p:cNvPr id="56" name="Right Arrow 55"/>
          <p:cNvSpPr/>
          <p:nvPr/>
        </p:nvSpPr>
        <p:spPr>
          <a:xfrm rot="16200000">
            <a:off x="5926202" y="2434186"/>
            <a:ext cx="355605" cy="243280"/>
          </a:xfrm>
          <a:prstGeom prst="rightArrow">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80155" tIns="40077" rIns="80155" bIns="40077" rtlCol="0" anchor="ctr"/>
          <a:lstStyle/>
          <a:p>
            <a:pPr algn="ctr"/>
            <a:endParaRPr lang="en-ZA" dirty="0">
              <a:solidFill>
                <a:schemeClr val="accent1">
                  <a:lumMod val="75000"/>
                </a:schemeClr>
              </a:solidFill>
            </a:endParaRPr>
          </a:p>
        </p:txBody>
      </p:sp>
      <p:sp>
        <p:nvSpPr>
          <p:cNvPr id="57" name="Right Arrow 56"/>
          <p:cNvSpPr/>
          <p:nvPr/>
        </p:nvSpPr>
        <p:spPr>
          <a:xfrm rot="5400000">
            <a:off x="5926202" y="4478997"/>
            <a:ext cx="355605" cy="243280"/>
          </a:xfrm>
          <a:prstGeom prst="rightArrow">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80155" tIns="40077" rIns="80155" bIns="40077" rtlCol="0" anchor="ctr"/>
          <a:lstStyle/>
          <a:p>
            <a:pPr algn="ctr"/>
            <a:endParaRPr lang="en-ZA" dirty="0">
              <a:solidFill>
                <a:schemeClr val="accent1">
                  <a:lumMod val="75000"/>
                </a:schemeClr>
              </a:solidFill>
            </a:endParaRPr>
          </a:p>
        </p:txBody>
      </p:sp>
      <p:sp>
        <p:nvSpPr>
          <p:cNvPr id="58" name="Title 1"/>
          <p:cNvSpPr txBox="1">
            <a:spLocks/>
          </p:cNvSpPr>
          <p:nvPr/>
        </p:nvSpPr>
        <p:spPr>
          <a:xfrm>
            <a:off x="140409" y="224101"/>
            <a:ext cx="6923251" cy="657683"/>
          </a:xfrm>
          <a:prstGeom prst="rect">
            <a:avLst/>
          </a:prstGeom>
        </p:spPr>
        <p:txBody>
          <a:bodyPr vert="horz" lIns="139974" tIns="104980" rIns="0" bIns="0" rtlCol="0" anchor="t" anchorCtr="0">
            <a:noAutofit/>
          </a:bodyPr>
          <a:lstStyle>
            <a:defPPr>
              <a:defRPr lang="en-US"/>
            </a:defPPr>
            <a:lvl1pPr>
              <a:spcBef>
                <a:spcPct val="0"/>
              </a:spcBef>
              <a:spcAft>
                <a:spcPts val="1200"/>
              </a:spcAft>
              <a:defRPr sz="2700">
                <a:solidFill>
                  <a:srgbClr val="479B87"/>
                </a:solidFill>
                <a:latin typeface="Arial"/>
                <a:cs typeface="Arial"/>
              </a:defRPr>
            </a:lvl1pPr>
          </a:lstStyle>
          <a:p>
            <a:r>
              <a:rPr lang="en-ZA" sz="2000" b="1" dirty="0"/>
              <a:t>4</a:t>
            </a:r>
            <a:r>
              <a:rPr lang="en-ZA" sz="2000" b="1" dirty="0" smtClean="0"/>
              <a:t>.1 Quality </a:t>
            </a:r>
            <a:r>
              <a:rPr lang="en-ZA" sz="2000" b="1" dirty="0"/>
              <a:t>of submitted financial statements</a:t>
            </a:r>
            <a:endParaRPr lang="en-US" sz="2000" b="1" dirty="0"/>
          </a:p>
        </p:txBody>
      </p:sp>
      <p:sp>
        <p:nvSpPr>
          <p:cNvPr id="29" name="TextBox 28"/>
          <p:cNvSpPr txBox="1"/>
          <p:nvPr/>
        </p:nvSpPr>
        <p:spPr>
          <a:xfrm>
            <a:off x="7155436" y="415185"/>
            <a:ext cx="1962436" cy="511824"/>
          </a:xfrm>
          <a:prstGeom prst="rect">
            <a:avLst/>
          </a:prstGeom>
          <a:noFill/>
        </p:spPr>
        <p:txBody>
          <a:bodyPr wrap="square" lIns="80155" tIns="40077" rIns="80155" bIns="40077" rtlCol="0">
            <a:spAutoFit/>
          </a:bodyPr>
          <a:lstStyle/>
          <a:p>
            <a:pPr algn="ctr"/>
            <a:r>
              <a:rPr lang="en-US" sz="1400" dirty="0">
                <a:solidFill>
                  <a:schemeClr val="bg1"/>
                </a:solidFill>
                <a:latin typeface="Arial Bold"/>
                <a:cs typeface="Arial Bold"/>
              </a:rPr>
              <a:t>2014-15</a:t>
            </a:r>
          </a:p>
          <a:p>
            <a:pPr algn="ctr"/>
            <a:r>
              <a:rPr lang="en-US" sz="1400" dirty="0">
                <a:solidFill>
                  <a:schemeClr val="bg1"/>
                </a:solidFill>
                <a:latin typeface="Arial Bold"/>
                <a:cs typeface="Arial Bold"/>
              </a:rPr>
              <a:t>PFMA</a:t>
            </a:r>
          </a:p>
        </p:txBody>
      </p:sp>
      <p:sp>
        <p:nvSpPr>
          <p:cNvPr id="2" name="TextBox 1"/>
          <p:cNvSpPr txBox="1"/>
          <p:nvPr/>
        </p:nvSpPr>
        <p:spPr>
          <a:xfrm>
            <a:off x="1536196" y="4574849"/>
            <a:ext cx="651785" cy="404096"/>
          </a:xfrm>
          <a:prstGeom prst="rect">
            <a:avLst/>
          </a:prstGeom>
          <a:noFill/>
        </p:spPr>
        <p:txBody>
          <a:bodyPr wrap="square" lIns="80147" tIns="40074" rIns="80147" bIns="40074" rtlCol="0">
            <a:spAutoFit/>
          </a:bodyPr>
          <a:lstStyle/>
          <a:p>
            <a:pPr algn="ctr"/>
            <a:r>
              <a:rPr lang="en-ZA" sz="1050" b="1" dirty="0" smtClean="0">
                <a:latin typeface="Arial Narrow" panose="020B0606020202030204" pitchFamily="34" charset="0"/>
              </a:rPr>
              <a:t>ICASA</a:t>
            </a:r>
          </a:p>
          <a:p>
            <a:pPr algn="ctr"/>
            <a:r>
              <a:rPr lang="en-ZA" sz="1050" b="1" dirty="0" smtClean="0">
                <a:latin typeface="Arial Narrow" panose="020B0606020202030204" pitchFamily="34" charset="0"/>
              </a:rPr>
              <a:t>MDDA</a:t>
            </a:r>
          </a:p>
        </p:txBody>
      </p:sp>
      <p:sp>
        <p:nvSpPr>
          <p:cNvPr id="35" name="TextBox 34"/>
          <p:cNvSpPr txBox="1"/>
          <p:nvPr/>
        </p:nvSpPr>
        <p:spPr>
          <a:xfrm>
            <a:off x="1543843" y="5700296"/>
            <a:ext cx="801698" cy="565679"/>
          </a:xfrm>
          <a:prstGeom prst="rect">
            <a:avLst/>
          </a:prstGeom>
          <a:noFill/>
        </p:spPr>
        <p:txBody>
          <a:bodyPr wrap="square" lIns="80147" tIns="40074" rIns="80147" bIns="40074" rtlCol="0">
            <a:spAutoFit/>
          </a:bodyPr>
          <a:lstStyle/>
          <a:p>
            <a:pPr algn="ctr"/>
            <a:r>
              <a:rPr lang="en-ZA" sz="1050" b="1" dirty="0" err="1" smtClean="0">
                <a:latin typeface="Arial Narrow" panose="020B0606020202030204" pitchFamily="34" charset="0"/>
              </a:rPr>
              <a:t>FPB</a:t>
            </a:r>
            <a:r>
              <a:rPr lang="en-ZA" sz="1050" b="1" dirty="0" smtClean="0">
                <a:latin typeface="Arial Narrow" panose="020B0606020202030204" pitchFamily="34" charset="0"/>
              </a:rPr>
              <a:t>, </a:t>
            </a:r>
            <a:r>
              <a:rPr lang="en-ZA" sz="1050" b="1" dirty="0" err="1" smtClean="0">
                <a:latin typeface="Arial Narrow" panose="020B0606020202030204" pitchFamily="34" charset="0"/>
              </a:rPr>
              <a:t>BSA</a:t>
            </a:r>
            <a:r>
              <a:rPr lang="en-ZA" sz="1050" b="1" dirty="0" smtClean="0">
                <a:latin typeface="Arial Narrow" panose="020B0606020202030204" pitchFamily="34" charset="0"/>
              </a:rPr>
              <a:t>, GCIS,</a:t>
            </a:r>
          </a:p>
          <a:p>
            <a:pPr algn="ctr"/>
            <a:r>
              <a:rPr lang="en-ZA" sz="1050" b="1" dirty="0" smtClean="0">
                <a:latin typeface="Arial Narrow" panose="020B0606020202030204" pitchFamily="34" charset="0"/>
              </a:rPr>
              <a:t>SABC</a:t>
            </a:r>
            <a:endParaRPr lang="en-ZA" sz="1050" b="1" dirty="0">
              <a:latin typeface="Arial Narrow" panose="020B0606020202030204" pitchFamily="34" charset="0"/>
            </a:endParaRPr>
          </a:p>
        </p:txBody>
      </p:sp>
    </p:spTree>
    <p:extLst>
      <p:ext uri="{BB962C8B-B14F-4D97-AF65-F5344CB8AC3E}">
        <p14:creationId xmlns:p14="http://schemas.microsoft.com/office/powerpoint/2010/main" xmlns="" val="6804161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a:xfrm>
            <a:off x="46360" y="71335"/>
            <a:ext cx="7206665" cy="746879"/>
          </a:xfrm>
        </p:spPr>
        <p:txBody>
          <a:bodyPr vert="horz" lIns="139974" tIns="104980" rIns="0" bIns="0" rtlCol="0" anchor="t" anchorCtr="0">
            <a:noAutofit/>
          </a:bodyPr>
          <a:lstStyle/>
          <a:p>
            <a:pPr algn="l">
              <a:spcAft>
                <a:spcPts val="1052"/>
              </a:spcAft>
            </a:pPr>
            <a:r>
              <a:rPr lang="en-ZA" sz="2000" b="1" dirty="0">
                <a:solidFill>
                  <a:srgbClr val="479B87"/>
                </a:solidFill>
                <a:latin typeface="Arial"/>
                <a:ea typeface="+mn-ea"/>
                <a:cs typeface="Arial"/>
              </a:rPr>
              <a:t>4</a:t>
            </a:r>
            <a:r>
              <a:rPr lang="en-ZA" sz="2000" b="1" dirty="0" smtClean="0">
                <a:solidFill>
                  <a:srgbClr val="479B87"/>
                </a:solidFill>
                <a:latin typeface="Arial"/>
                <a:ea typeface="+mn-ea"/>
                <a:cs typeface="Arial"/>
              </a:rPr>
              <a:t>.2 Quality </a:t>
            </a:r>
            <a:r>
              <a:rPr lang="en-ZA" sz="2000" b="1" dirty="0">
                <a:solidFill>
                  <a:srgbClr val="479B87"/>
                </a:solidFill>
                <a:latin typeface="Arial"/>
                <a:ea typeface="+mn-ea"/>
                <a:cs typeface="Arial"/>
              </a:rPr>
              <a:t>of annual performance reports</a:t>
            </a:r>
          </a:p>
        </p:txBody>
      </p:sp>
      <p:sp>
        <p:nvSpPr>
          <p:cNvPr id="15" name="Slide Number Placeholder 21"/>
          <p:cNvSpPr>
            <a:spLocks noGrp="1"/>
          </p:cNvSpPr>
          <p:nvPr>
            <p:ph type="sldNum" sz="quarter" idx="12"/>
          </p:nvPr>
        </p:nvSpPr>
        <p:spPr>
          <a:xfrm>
            <a:off x="6686744" y="6652766"/>
            <a:ext cx="743607" cy="368588"/>
          </a:xfrm>
        </p:spPr>
        <p:txBody>
          <a:bodyPr/>
          <a:lstStyle/>
          <a:p>
            <a:pPr algn="ctr"/>
            <a:fld id="{77BE3914-9785-AB4C-9ACD-E1117CFE9C60}" type="slidenum">
              <a:rPr lang="en-US" smtClean="0">
                <a:solidFill>
                  <a:prstClr val="white"/>
                </a:solidFill>
              </a:rPr>
              <a:pPr algn="ctr"/>
              <a:t>9</a:t>
            </a:fld>
            <a:endParaRPr lang="en-US" dirty="0">
              <a:solidFill>
                <a:prstClr val="white"/>
              </a:solidFill>
            </a:endParaRPr>
          </a:p>
        </p:txBody>
      </p:sp>
      <p:sp>
        <p:nvSpPr>
          <p:cNvPr id="27" name="Rectangle 26"/>
          <p:cNvSpPr/>
          <p:nvPr/>
        </p:nvSpPr>
        <p:spPr>
          <a:xfrm>
            <a:off x="7180498" y="1527"/>
            <a:ext cx="1962145" cy="6855034"/>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80147" tIns="40074" rIns="80147" bIns="40074" rtlCol="0" anchor="ctr"/>
          <a:lstStyle/>
          <a:p>
            <a:pPr algn="ctr"/>
            <a:endParaRPr lang="en-US" dirty="0"/>
          </a:p>
        </p:txBody>
      </p:sp>
      <p:sp>
        <p:nvSpPr>
          <p:cNvPr id="29" name="Slide Number Placeholder 21"/>
          <p:cNvSpPr txBox="1">
            <a:spLocks/>
          </p:cNvSpPr>
          <p:nvPr/>
        </p:nvSpPr>
        <p:spPr>
          <a:xfrm>
            <a:off x="7374108" y="6503280"/>
            <a:ext cx="1541169" cy="365049"/>
          </a:xfrm>
          <a:prstGeom prst="rect">
            <a:avLst/>
          </a:prstGeom>
        </p:spPr>
        <p:txBody>
          <a:bodyPr vert="horz" lIns="88883" tIns="44441" rIns="88883" bIns="44441" rtlCol="0" anchor="ctr"/>
          <a:lstStyle>
            <a:defPPr>
              <a:defRPr lang="en-US"/>
            </a:defPPr>
            <a:lvl1pPr marL="0" algn="r" defTabSz="1014070" rtl="0" eaLnBrk="1" latinLnBrk="0" hangingPunct="1">
              <a:defRPr sz="1300" kern="1200">
                <a:solidFill>
                  <a:schemeClr val="tx1">
                    <a:tint val="75000"/>
                  </a:schemeClr>
                </a:solidFill>
                <a:latin typeface="+mn-lt"/>
                <a:ea typeface="+mn-ea"/>
                <a:cs typeface="+mn-cs"/>
              </a:defRPr>
            </a:lvl1pPr>
            <a:lvl2pPr marL="507035" algn="l" defTabSz="1014070" rtl="0" eaLnBrk="1" latinLnBrk="0" hangingPunct="1">
              <a:defRPr sz="2000" kern="1200">
                <a:solidFill>
                  <a:schemeClr val="tx1"/>
                </a:solidFill>
                <a:latin typeface="+mn-lt"/>
                <a:ea typeface="+mn-ea"/>
                <a:cs typeface="+mn-cs"/>
              </a:defRPr>
            </a:lvl2pPr>
            <a:lvl3pPr marL="1014070" algn="l" defTabSz="1014070" rtl="0" eaLnBrk="1" latinLnBrk="0" hangingPunct="1">
              <a:defRPr sz="2000" kern="1200">
                <a:solidFill>
                  <a:schemeClr val="tx1"/>
                </a:solidFill>
                <a:latin typeface="+mn-lt"/>
                <a:ea typeface="+mn-ea"/>
                <a:cs typeface="+mn-cs"/>
              </a:defRPr>
            </a:lvl3pPr>
            <a:lvl4pPr marL="1521104" algn="l" defTabSz="1014070" rtl="0" eaLnBrk="1" latinLnBrk="0" hangingPunct="1">
              <a:defRPr sz="2000" kern="1200">
                <a:solidFill>
                  <a:schemeClr val="tx1"/>
                </a:solidFill>
                <a:latin typeface="+mn-lt"/>
                <a:ea typeface="+mn-ea"/>
                <a:cs typeface="+mn-cs"/>
              </a:defRPr>
            </a:lvl4pPr>
            <a:lvl5pPr marL="2028139" algn="l" defTabSz="1014070" rtl="0" eaLnBrk="1" latinLnBrk="0" hangingPunct="1">
              <a:defRPr sz="2000" kern="1200">
                <a:solidFill>
                  <a:schemeClr val="tx1"/>
                </a:solidFill>
                <a:latin typeface="+mn-lt"/>
                <a:ea typeface="+mn-ea"/>
                <a:cs typeface="+mn-cs"/>
              </a:defRPr>
            </a:lvl5pPr>
            <a:lvl6pPr marL="2535174" algn="l" defTabSz="1014070" rtl="0" eaLnBrk="1" latinLnBrk="0" hangingPunct="1">
              <a:defRPr sz="2000" kern="1200">
                <a:solidFill>
                  <a:schemeClr val="tx1"/>
                </a:solidFill>
                <a:latin typeface="+mn-lt"/>
                <a:ea typeface="+mn-ea"/>
                <a:cs typeface="+mn-cs"/>
              </a:defRPr>
            </a:lvl6pPr>
            <a:lvl7pPr marL="3042209" algn="l" defTabSz="1014070" rtl="0" eaLnBrk="1" latinLnBrk="0" hangingPunct="1">
              <a:defRPr sz="2000" kern="1200">
                <a:solidFill>
                  <a:schemeClr val="tx1"/>
                </a:solidFill>
                <a:latin typeface="+mn-lt"/>
                <a:ea typeface="+mn-ea"/>
                <a:cs typeface="+mn-cs"/>
              </a:defRPr>
            </a:lvl7pPr>
            <a:lvl8pPr marL="3549244" algn="l" defTabSz="1014070" rtl="0" eaLnBrk="1" latinLnBrk="0" hangingPunct="1">
              <a:defRPr sz="2000" kern="1200">
                <a:solidFill>
                  <a:schemeClr val="tx1"/>
                </a:solidFill>
                <a:latin typeface="+mn-lt"/>
                <a:ea typeface="+mn-ea"/>
                <a:cs typeface="+mn-cs"/>
              </a:defRPr>
            </a:lvl8pPr>
            <a:lvl9pPr marL="4056278" algn="l" defTabSz="1014070" rtl="0" eaLnBrk="1" latinLnBrk="0" hangingPunct="1">
              <a:defRPr sz="2000" kern="1200">
                <a:solidFill>
                  <a:schemeClr val="tx1"/>
                </a:solidFill>
                <a:latin typeface="+mn-lt"/>
                <a:ea typeface="+mn-ea"/>
                <a:cs typeface="+mn-cs"/>
              </a:defRPr>
            </a:lvl9pPr>
          </a:lstStyle>
          <a:p>
            <a:pPr algn="ctr"/>
            <a:fld id="{77BE3914-9785-AB4C-9ACD-E1117CFE9C60}" type="slidenum">
              <a:rPr lang="en-US" sz="1800" smtClean="0">
                <a:solidFill>
                  <a:schemeClr val="bg1"/>
                </a:solidFill>
              </a:rPr>
              <a:pPr algn="ctr"/>
              <a:t>9</a:t>
            </a:fld>
            <a:endParaRPr lang="en-US" sz="1800" dirty="0">
              <a:solidFill>
                <a:schemeClr val="bg1"/>
              </a:solidFill>
            </a:endParaRPr>
          </a:p>
        </p:txBody>
      </p:sp>
      <p:sp>
        <p:nvSpPr>
          <p:cNvPr id="31" name="Rectangle 30"/>
          <p:cNvSpPr/>
          <p:nvPr/>
        </p:nvSpPr>
        <p:spPr>
          <a:xfrm>
            <a:off x="7632665" y="1874509"/>
            <a:ext cx="1351105" cy="795245"/>
          </a:xfrm>
          <a:prstGeom prst="rect">
            <a:avLst/>
          </a:prstGeom>
        </p:spPr>
        <p:txBody>
          <a:bodyPr wrap="square" lIns="80147" tIns="40074" rIns="80147" bIns="40074" anchor="t">
            <a:spAutoFit/>
          </a:bodyPr>
          <a:lstStyle/>
          <a:p>
            <a:pPr>
              <a:spcAft>
                <a:spcPts val="1578"/>
              </a:spcAft>
            </a:pPr>
            <a:r>
              <a:rPr lang="en-US" sz="1100" b="1" dirty="0">
                <a:solidFill>
                  <a:schemeClr val="bg1"/>
                </a:solidFill>
              </a:rPr>
              <a:t>With no findings</a:t>
            </a:r>
            <a:br>
              <a:rPr lang="en-US" sz="1100" b="1" dirty="0">
                <a:solidFill>
                  <a:schemeClr val="bg1"/>
                </a:solidFill>
              </a:rPr>
            </a:br>
            <a:endParaRPr lang="en-US" sz="1100" b="1" dirty="0">
              <a:solidFill>
                <a:schemeClr val="bg1"/>
              </a:solidFill>
            </a:endParaRPr>
          </a:p>
          <a:p>
            <a:pPr>
              <a:spcAft>
                <a:spcPts val="1578"/>
              </a:spcAft>
            </a:pPr>
            <a:r>
              <a:rPr lang="en-US" sz="1100" b="1" dirty="0">
                <a:solidFill>
                  <a:schemeClr val="bg1"/>
                </a:solidFill>
              </a:rPr>
              <a:t>With findings</a:t>
            </a:r>
          </a:p>
        </p:txBody>
      </p:sp>
      <p:sp>
        <p:nvSpPr>
          <p:cNvPr id="40" name="Rectangle 39"/>
          <p:cNvSpPr/>
          <p:nvPr/>
        </p:nvSpPr>
        <p:spPr>
          <a:xfrm>
            <a:off x="7423550" y="2406615"/>
            <a:ext cx="179241" cy="189980"/>
          </a:xfrm>
          <a:prstGeom prst="rect">
            <a:avLst/>
          </a:prstGeom>
          <a:solidFill>
            <a:srgbClr val="F9A1A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0147" tIns="40074" rIns="80147" bIns="40074" rtlCol="0" anchor="ctr"/>
          <a:lstStyle/>
          <a:p>
            <a:pPr algn="ctr"/>
            <a:endParaRPr lang="en-US" dirty="0"/>
          </a:p>
        </p:txBody>
      </p:sp>
      <p:sp>
        <p:nvSpPr>
          <p:cNvPr id="41" name="Rectangle 40"/>
          <p:cNvSpPr/>
          <p:nvPr/>
        </p:nvSpPr>
        <p:spPr>
          <a:xfrm>
            <a:off x="7423550" y="1942523"/>
            <a:ext cx="179241" cy="189980"/>
          </a:xfrm>
          <a:prstGeom prst="rect">
            <a:avLst/>
          </a:prstGeom>
          <a:solidFill>
            <a:srgbClr val="97E59E"/>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0147" tIns="40074" rIns="80147" bIns="40074" rtlCol="0" anchor="ctr"/>
          <a:lstStyle/>
          <a:p>
            <a:pPr algn="ctr"/>
            <a:endParaRPr lang="en-US" dirty="0"/>
          </a:p>
        </p:txBody>
      </p:sp>
      <p:sp>
        <p:nvSpPr>
          <p:cNvPr id="32" name="Isosceles Triangle 31"/>
          <p:cNvSpPr/>
          <p:nvPr/>
        </p:nvSpPr>
        <p:spPr>
          <a:xfrm rot="10800000">
            <a:off x="7253025" y="1525"/>
            <a:ext cx="1823735" cy="176051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8883" tIns="44441" rIns="88883" bIns="44441" rtlCol="0" anchor="ctr"/>
          <a:lstStyle/>
          <a:p>
            <a:pPr algn="ctr"/>
            <a:endParaRPr lang="en-ZA" dirty="0"/>
          </a:p>
        </p:txBody>
      </p:sp>
      <p:sp>
        <p:nvSpPr>
          <p:cNvPr id="33" name="TextBox 32"/>
          <p:cNvSpPr txBox="1"/>
          <p:nvPr/>
        </p:nvSpPr>
        <p:spPr>
          <a:xfrm>
            <a:off x="7155436" y="415185"/>
            <a:ext cx="1962436" cy="511824"/>
          </a:xfrm>
          <a:prstGeom prst="rect">
            <a:avLst/>
          </a:prstGeom>
          <a:noFill/>
        </p:spPr>
        <p:txBody>
          <a:bodyPr wrap="square" lIns="80155" tIns="40077" rIns="80155" bIns="40077" rtlCol="0">
            <a:spAutoFit/>
          </a:bodyPr>
          <a:lstStyle/>
          <a:p>
            <a:pPr algn="ctr"/>
            <a:r>
              <a:rPr lang="en-US" sz="1400" dirty="0">
                <a:solidFill>
                  <a:schemeClr val="bg1"/>
                </a:solidFill>
                <a:latin typeface="Arial Bold"/>
                <a:cs typeface="Arial Bold"/>
              </a:rPr>
              <a:t>2014-15</a:t>
            </a:r>
          </a:p>
          <a:p>
            <a:pPr algn="ctr"/>
            <a:r>
              <a:rPr lang="en-US" sz="1400" dirty="0">
                <a:solidFill>
                  <a:schemeClr val="bg1"/>
                </a:solidFill>
                <a:latin typeface="Arial Bold"/>
                <a:cs typeface="Arial Bold"/>
              </a:rPr>
              <a:t>PFMA</a:t>
            </a:r>
          </a:p>
        </p:txBody>
      </p:sp>
      <p:graphicFrame>
        <p:nvGraphicFramePr>
          <p:cNvPr id="34" name="Chart 33"/>
          <p:cNvGraphicFramePr/>
          <p:nvPr>
            <p:extLst>
              <p:ext uri="{D42A27DB-BD31-4B8C-83A1-F6EECF244321}">
                <p14:modId xmlns:p14="http://schemas.microsoft.com/office/powerpoint/2010/main" xmlns="" val="4128656316"/>
              </p:ext>
            </p:extLst>
          </p:nvPr>
        </p:nvGraphicFramePr>
        <p:xfrm>
          <a:off x="214059" y="1700383"/>
          <a:ext cx="6593677" cy="1861795"/>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35"/>
          <p:cNvSpPr txBox="1"/>
          <p:nvPr/>
        </p:nvSpPr>
        <p:spPr>
          <a:xfrm>
            <a:off x="1" y="530934"/>
            <a:ext cx="7181564" cy="1345385"/>
          </a:xfrm>
          <a:prstGeom prst="rect">
            <a:avLst/>
          </a:prstGeom>
          <a:noFill/>
        </p:spPr>
        <p:txBody>
          <a:bodyPr wrap="square" lIns="80155" tIns="40077" rIns="80155" bIns="40077" rtlCol="0">
            <a:spAutoFit/>
          </a:bodyPr>
          <a:lstStyle/>
          <a:p>
            <a:pPr>
              <a:spcAft>
                <a:spcPts val="1749"/>
              </a:spcAft>
            </a:pPr>
            <a:r>
              <a:rPr lang="en-ZA" sz="1700" dirty="0" smtClean="0">
                <a:solidFill>
                  <a:schemeClr val="bg1">
                    <a:lumMod val="50000"/>
                  </a:schemeClr>
                </a:solidFill>
                <a:latin typeface="Arial"/>
                <a:cs typeface="Arial"/>
              </a:rPr>
              <a:t>Annual </a:t>
            </a:r>
            <a:r>
              <a:rPr lang="en-ZA" sz="1700" dirty="0">
                <a:solidFill>
                  <a:schemeClr val="bg1">
                    <a:lumMod val="50000"/>
                  </a:schemeClr>
                </a:solidFill>
                <a:latin typeface="Arial"/>
                <a:cs typeface="Arial"/>
              </a:rPr>
              <a:t>performance </a:t>
            </a:r>
            <a:r>
              <a:rPr lang="en-ZA" sz="1700" dirty="0" smtClean="0">
                <a:solidFill>
                  <a:schemeClr val="bg1">
                    <a:lumMod val="50000"/>
                  </a:schemeClr>
                </a:solidFill>
                <a:latin typeface="Arial"/>
                <a:cs typeface="Arial"/>
              </a:rPr>
              <a:t>reports of        auditees were reliable and useful compared to      </a:t>
            </a:r>
            <a:r>
              <a:rPr lang="en-ZA" sz="1700" dirty="0" smtClean="0">
                <a:solidFill>
                  <a:srgbClr val="FF0000"/>
                </a:solidFill>
                <a:latin typeface="Arial"/>
                <a:cs typeface="Arial"/>
              </a:rPr>
              <a:t> </a:t>
            </a:r>
            <a:r>
              <a:rPr lang="en-ZA" sz="1700" dirty="0">
                <a:solidFill>
                  <a:schemeClr val="bg1">
                    <a:lumMod val="50000"/>
                  </a:schemeClr>
                </a:solidFill>
                <a:latin typeface="Arial"/>
                <a:cs typeface="Arial"/>
              </a:rPr>
              <a:t>in the previous </a:t>
            </a:r>
            <a:r>
              <a:rPr lang="en-ZA" sz="1700" dirty="0" smtClean="0">
                <a:solidFill>
                  <a:schemeClr val="bg1">
                    <a:lumMod val="50000"/>
                  </a:schemeClr>
                </a:solidFill>
                <a:latin typeface="Arial"/>
                <a:cs typeface="Arial"/>
              </a:rPr>
              <a:t>year.</a:t>
            </a:r>
          </a:p>
          <a:p>
            <a:pPr>
              <a:spcAft>
                <a:spcPts val="1749"/>
              </a:spcAft>
            </a:pPr>
            <a:r>
              <a:rPr lang="en-ZA" sz="1700" dirty="0" smtClean="0">
                <a:solidFill>
                  <a:schemeClr val="bg1">
                    <a:lumMod val="50000"/>
                  </a:schemeClr>
                </a:solidFill>
                <a:latin typeface="Arial"/>
                <a:cs typeface="Arial"/>
              </a:rPr>
              <a:t>        of </a:t>
            </a:r>
            <a:r>
              <a:rPr lang="en-ZA" sz="1700" dirty="0">
                <a:solidFill>
                  <a:schemeClr val="bg1">
                    <a:lumMod val="50000"/>
                  </a:schemeClr>
                </a:solidFill>
                <a:latin typeface="Arial"/>
                <a:cs typeface="Arial"/>
              </a:rPr>
              <a:t>the </a:t>
            </a:r>
            <a:r>
              <a:rPr lang="en-ZA" sz="1700" dirty="0" smtClean="0">
                <a:solidFill>
                  <a:schemeClr val="bg1">
                    <a:lumMod val="50000"/>
                  </a:schemeClr>
                </a:solidFill>
                <a:latin typeface="Arial"/>
                <a:cs typeface="Arial"/>
              </a:rPr>
              <a:t>auditees who </a:t>
            </a:r>
            <a:r>
              <a:rPr lang="en-ZA" sz="1700" dirty="0">
                <a:solidFill>
                  <a:schemeClr val="bg1">
                    <a:lumMod val="50000"/>
                  </a:schemeClr>
                </a:solidFill>
                <a:latin typeface="Arial"/>
                <a:cs typeface="Arial"/>
              </a:rPr>
              <a:t>submitted </a:t>
            </a:r>
            <a:r>
              <a:rPr lang="en-ZA" sz="1700" dirty="0" smtClean="0">
                <a:solidFill>
                  <a:schemeClr val="bg1">
                    <a:lumMod val="50000"/>
                  </a:schemeClr>
                </a:solidFill>
                <a:latin typeface="Arial"/>
                <a:cs typeface="Arial"/>
              </a:rPr>
              <a:t>information </a:t>
            </a:r>
            <a:r>
              <a:rPr lang="en-ZA" sz="1700" dirty="0">
                <a:solidFill>
                  <a:schemeClr val="bg1">
                    <a:lumMod val="50000"/>
                  </a:schemeClr>
                </a:solidFill>
                <a:latin typeface="Arial"/>
                <a:cs typeface="Arial"/>
              </a:rPr>
              <a:t>did so in time for </a:t>
            </a:r>
            <a:r>
              <a:rPr lang="en-ZA" sz="1700" dirty="0" smtClean="0">
                <a:solidFill>
                  <a:schemeClr val="bg1">
                    <a:lumMod val="50000"/>
                  </a:schemeClr>
                </a:solidFill>
                <a:latin typeface="Arial"/>
                <a:cs typeface="Arial"/>
              </a:rPr>
              <a:t>the audit.</a:t>
            </a:r>
            <a:endParaRPr lang="en-GB" sz="1700" dirty="0">
              <a:solidFill>
                <a:schemeClr val="bg1">
                  <a:lumMod val="50000"/>
                </a:schemeClr>
              </a:solidFill>
              <a:latin typeface="Arial"/>
              <a:cs typeface="Arial"/>
            </a:endParaRPr>
          </a:p>
        </p:txBody>
      </p:sp>
      <p:sp>
        <p:nvSpPr>
          <p:cNvPr id="3" name="TextBox 2"/>
          <p:cNvSpPr txBox="1"/>
          <p:nvPr/>
        </p:nvSpPr>
        <p:spPr>
          <a:xfrm>
            <a:off x="1830964" y="3371214"/>
            <a:ext cx="1499105" cy="362744"/>
          </a:xfrm>
          <a:prstGeom prst="rect">
            <a:avLst/>
          </a:prstGeom>
          <a:noFill/>
        </p:spPr>
        <p:txBody>
          <a:bodyPr wrap="square" lIns="80147" tIns="40074" rIns="80147" bIns="40074" rtlCol="0">
            <a:spAutoFit/>
          </a:bodyPr>
          <a:lstStyle/>
          <a:p>
            <a:r>
              <a:rPr lang="en-ZA" b="1" dirty="0" smtClean="0">
                <a:solidFill>
                  <a:schemeClr val="bg1">
                    <a:lumMod val="50000"/>
                  </a:schemeClr>
                </a:solidFill>
              </a:rPr>
              <a:t>Usefulness</a:t>
            </a:r>
            <a:endParaRPr lang="en-ZA" b="1" dirty="0">
              <a:solidFill>
                <a:schemeClr val="bg1">
                  <a:lumMod val="50000"/>
                </a:schemeClr>
              </a:solidFill>
            </a:endParaRPr>
          </a:p>
        </p:txBody>
      </p:sp>
      <p:graphicFrame>
        <p:nvGraphicFramePr>
          <p:cNvPr id="39" name="Chart 38"/>
          <p:cNvGraphicFramePr/>
          <p:nvPr>
            <p:extLst>
              <p:ext uri="{D42A27DB-BD31-4B8C-83A1-F6EECF244321}">
                <p14:modId xmlns:p14="http://schemas.microsoft.com/office/powerpoint/2010/main" xmlns="" val="2925708871"/>
              </p:ext>
            </p:extLst>
          </p:nvPr>
        </p:nvGraphicFramePr>
        <p:xfrm>
          <a:off x="1356469" y="3540285"/>
          <a:ext cx="2411604" cy="29155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 name="Chart 41"/>
          <p:cNvGraphicFramePr/>
          <p:nvPr>
            <p:extLst>
              <p:ext uri="{D42A27DB-BD31-4B8C-83A1-F6EECF244321}">
                <p14:modId xmlns:p14="http://schemas.microsoft.com/office/powerpoint/2010/main" xmlns="" val="3189002081"/>
              </p:ext>
            </p:extLst>
          </p:nvPr>
        </p:nvGraphicFramePr>
        <p:xfrm>
          <a:off x="3590783" y="3587792"/>
          <a:ext cx="2411605" cy="2915533"/>
        </p:xfrm>
        <a:graphic>
          <a:graphicData uri="http://schemas.openxmlformats.org/drawingml/2006/chart">
            <c:chart xmlns:c="http://schemas.openxmlformats.org/drawingml/2006/chart" xmlns:r="http://schemas.openxmlformats.org/officeDocument/2006/relationships" r:id="rId5"/>
          </a:graphicData>
        </a:graphic>
      </p:graphicFrame>
      <p:sp>
        <p:nvSpPr>
          <p:cNvPr id="43" name="TextBox 42"/>
          <p:cNvSpPr txBox="1"/>
          <p:nvPr/>
        </p:nvSpPr>
        <p:spPr>
          <a:xfrm>
            <a:off x="3981855" y="3388539"/>
            <a:ext cx="1499105" cy="362744"/>
          </a:xfrm>
          <a:prstGeom prst="rect">
            <a:avLst/>
          </a:prstGeom>
          <a:noFill/>
        </p:spPr>
        <p:txBody>
          <a:bodyPr wrap="square" lIns="80147" tIns="40074" rIns="80147" bIns="40074" rtlCol="0">
            <a:spAutoFit/>
          </a:bodyPr>
          <a:lstStyle/>
          <a:p>
            <a:pPr algn="ctr"/>
            <a:r>
              <a:rPr lang="en-ZA" b="1" dirty="0">
                <a:solidFill>
                  <a:schemeClr val="bg1">
                    <a:lumMod val="50000"/>
                  </a:schemeClr>
                </a:solidFill>
              </a:rPr>
              <a:t>R</a:t>
            </a:r>
            <a:r>
              <a:rPr lang="en-ZA" b="1" dirty="0" smtClean="0">
                <a:solidFill>
                  <a:schemeClr val="bg1">
                    <a:lumMod val="50000"/>
                  </a:schemeClr>
                </a:solidFill>
              </a:rPr>
              <a:t>eliability</a:t>
            </a:r>
            <a:endParaRPr lang="en-ZA" b="1" dirty="0">
              <a:solidFill>
                <a:schemeClr val="bg1">
                  <a:lumMod val="50000"/>
                </a:schemeClr>
              </a:solidFill>
            </a:endParaRPr>
          </a:p>
        </p:txBody>
      </p:sp>
      <p:pic>
        <p:nvPicPr>
          <p:cNvPr id="35" name="Picture 34"/>
          <p:cNvPicPr>
            <a:picLocks noChangeAspect="1"/>
          </p:cNvPicPr>
          <p:nvPr/>
        </p:nvPicPr>
        <p:blipFill>
          <a:blip r:embed="rId6" cstate="print"/>
          <a:stretch>
            <a:fillRect/>
          </a:stretch>
        </p:blipFill>
        <p:spPr>
          <a:xfrm>
            <a:off x="7308929" y="3530591"/>
            <a:ext cx="372595" cy="250437"/>
          </a:xfrm>
          <a:prstGeom prst="rect">
            <a:avLst/>
          </a:prstGeom>
        </p:spPr>
      </p:pic>
      <p:pic>
        <p:nvPicPr>
          <p:cNvPr id="48" name="Picture 47"/>
          <p:cNvPicPr>
            <a:picLocks noChangeAspect="1"/>
          </p:cNvPicPr>
          <p:nvPr/>
        </p:nvPicPr>
        <p:blipFill>
          <a:blip r:embed="rId7" cstate="print"/>
          <a:stretch>
            <a:fillRect/>
          </a:stretch>
        </p:blipFill>
        <p:spPr>
          <a:xfrm>
            <a:off x="7374108" y="3978468"/>
            <a:ext cx="237106" cy="396300"/>
          </a:xfrm>
          <a:prstGeom prst="rect">
            <a:avLst/>
          </a:prstGeom>
        </p:spPr>
      </p:pic>
      <p:sp>
        <p:nvSpPr>
          <p:cNvPr id="49" name="Rectangle 48"/>
          <p:cNvSpPr/>
          <p:nvPr/>
        </p:nvSpPr>
        <p:spPr>
          <a:xfrm>
            <a:off x="7769208" y="4098434"/>
            <a:ext cx="1509978" cy="251130"/>
          </a:xfrm>
          <a:prstGeom prst="rect">
            <a:avLst/>
          </a:prstGeom>
        </p:spPr>
        <p:txBody>
          <a:bodyPr wrap="square" lIns="80147" tIns="40074" rIns="80147" bIns="40074" anchor="t">
            <a:spAutoFit/>
          </a:bodyPr>
          <a:lstStyle/>
          <a:p>
            <a:pPr>
              <a:spcAft>
                <a:spcPts val="1052"/>
              </a:spcAft>
            </a:pPr>
            <a:r>
              <a:rPr lang="en-US" sz="1100" b="1" dirty="0">
                <a:solidFill>
                  <a:schemeClr val="bg1"/>
                </a:solidFill>
              </a:rPr>
              <a:t>Regressed</a:t>
            </a:r>
          </a:p>
        </p:txBody>
      </p:sp>
      <p:sp>
        <p:nvSpPr>
          <p:cNvPr id="51" name="Rectangle 50"/>
          <p:cNvSpPr/>
          <p:nvPr/>
        </p:nvSpPr>
        <p:spPr>
          <a:xfrm>
            <a:off x="7759165" y="3398338"/>
            <a:ext cx="957831" cy="588762"/>
          </a:xfrm>
          <a:prstGeom prst="rect">
            <a:avLst/>
          </a:prstGeom>
        </p:spPr>
        <p:txBody>
          <a:bodyPr wrap="square" lIns="80147" tIns="40074" rIns="80147" bIns="40074" anchor="t">
            <a:spAutoFit/>
          </a:bodyPr>
          <a:lstStyle/>
          <a:p>
            <a:pPr>
              <a:spcAft>
                <a:spcPts val="1052"/>
              </a:spcAft>
            </a:pPr>
            <a:r>
              <a:rPr lang="en-US" sz="1100" b="1" dirty="0">
                <a:solidFill>
                  <a:schemeClr val="bg1"/>
                </a:solidFill>
              </a:rPr>
              <a:t>Stagnant or little progress</a:t>
            </a:r>
          </a:p>
        </p:txBody>
      </p:sp>
      <p:pic>
        <p:nvPicPr>
          <p:cNvPr id="54" name="Picture 53"/>
          <p:cNvPicPr>
            <a:picLocks noChangeAspect="1"/>
          </p:cNvPicPr>
          <p:nvPr/>
        </p:nvPicPr>
        <p:blipFill>
          <a:blip r:embed="rId8" cstate="print"/>
          <a:stretch>
            <a:fillRect/>
          </a:stretch>
        </p:blipFill>
        <p:spPr>
          <a:xfrm>
            <a:off x="7361850" y="2893008"/>
            <a:ext cx="235593" cy="393772"/>
          </a:xfrm>
          <a:prstGeom prst="rect">
            <a:avLst/>
          </a:prstGeom>
        </p:spPr>
      </p:pic>
      <p:sp>
        <p:nvSpPr>
          <p:cNvPr id="55" name="Rectangle 54"/>
          <p:cNvSpPr/>
          <p:nvPr/>
        </p:nvSpPr>
        <p:spPr>
          <a:xfrm>
            <a:off x="7769208" y="2979444"/>
            <a:ext cx="1509978" cy="251130"/>
          </a:xfrm>
          <a:prstGeom prst="rect">
            <a:avLst/>
          </a:prstGeom>
        </p:spPr>
        <p:txBody>
          <a:bodyPr wrap="square" lIns="80147" tIns="40074" rIns="80147" bIns="40074" anchor="t">
            <a:spAutoFit/>
          </a:bodyPr>
          <a:lstStyle/>
          <a:p>
            <a:pPr>
              <a:spcAft>
                <a:spcPts val="1052"/>
              </a:spcAft>
            </a:pPr>
            <a:r>
              <a:rPr lang="en-US" sz="1100" b="1" dirty="0">
                <a:solidFill>
                  <a:schemeClr val="bg1"/>
                </a:solidFill>
              </a:rPr>
              <a:t>Improved</a:t>
            </a:r>
          </a:p>
        </p:txBody>
      </p:sp>
      <p:pic>
        <p:nvPicPr>
          <p:cNvPr id="30" name="Content Placeholder 6" descr="Auditor General SA.png"/>
          <p:cNvPicPr>
            <a:picLocks noChangeAspect="1"/>
          </p:cNvPicPr>
          <p:nvPr/>
        </p:nvPicPr>
        <p:blipFill>
          <a:blip r:embed="rId9" cstate="print">
            <a:extLst>
              <a:ext uri="{28A0092B-C50C-407E-A947-70E740481C1C}">
                <a14:useLocalDpi xmlns:a14="http://schemas.microsoft.com/office/drawing/2010/main" xmlns=""/>
              </a:ext>
            </a:extLst>
          </a:blip>
          <a:srcRect t="-8363" b="-8363"/>
          <a:stretch>
            <a:fillRect/>
          </a:stretch>
        </p:blipFill>
        <p:spPr>
          <a:xfrm>
            <a:off x="7394132" y="5457651"/>
            <a:ext cx="1536014" cy="990161"/>
          </a:xfrm>
          <a:prstGeom prst="rect">
            <a:avLst/>
          </a:prstGeom>
        </p:spPr>
      </p:pic>
      <p:pic>
        <p:nvPicPr>
          <p:cNvPr id="38" name="Picture 37"/>
          <p:cNvPicPr>
            <a:picLocks noChangeAspect="1"/>
          </p:cNvPicPr>
          <p:nvPr/>
        </p:nvPicPr>
        <p:blipFill>
          <a:blip r:embed="rId6" cstate="print"/>
          <a:stretch>
            <a:fillRect/>
          </a:stretch>
        </p:blipFill>
        <p:spPr>
          <a:xfrm>
            <a:off x="2394218" y="4854963"/>
            <a:ext cx="372595" cy="250437"/>
          </a:xfrm>
          <a:prstGeom prst="rect">
            <a:avLst/>
          </a:prstGeom>
        </p:spPr>
      </p:pic>
      <p:sp>
        <p:nvSpPr>
          <p:cNvPr id="45" name="Oval 44"/>
          <p:cNvSpPr/>
          <p:nvPr/>
        </p:nvSpPr>
        <p:spPr>
          <a:xfrm>
            <a:off x="1356469" y="797551"/>
            <a:ext cx="335539" cy="379467"/>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40077" rtlCol="0" anchor="ctr"/>
          <a:lstStyle/>
          <a:p>
            <a:pPr algn="ctr"/>
            <a:r>
              <a:rPr lang="en-US" sz="2100" b="1" dirty="0" smtClean="0">
                <a:solidFill>
                  <a:schemeClr val="bg1"/>
                </a:solidFill>
                <a:latin typeface="Arial Narrow" panose="020B0606020202030204" pitchFamily="34" charset="0"/>
                <a:cs typeface="Function-Bold"/>
              </a:rPr>
              <a:t>4</a:t>
            </a:r>
            <a:endParaRPr lang="en-US" sz="1900" b="1" dirty="0">
              <a:solidFill>
                <a:schemeClr val="bg1"/>
              </a:solidFill>
              <a:latin typeface="Arial Narrow" panose="020B0606020202030204" pitchFamily="34" charset="0"/>
              <a:cs typeface="Function-Bold"/>
            </a:endParaRPr>
          </a:p>
        </p:txBody>
      </p:sp>
      <p:sp>
        <p:nvSpPr>
          <p:cNvPr id="47" name="Oval 46"/>
          <p:cNvSpPr/>
          <p:nvPr/>
        </p:nvSpPr>
        <p:spPr>
          <a:xfrm>
            <a:off x="3054839" y="488867"/>
            <a:ext cx="335539" cy="379467"/>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40077" rtlCol="0" anchor="ctr"/>
          <a:lstStyle/>
          <a:p>
            <a:pPr algn="ctr"/>
            <a:r>
              <a:rPr lang="en-US" sz="2100" b="1" dirty="0" smtClean="0">
                <a:solidFill>
                  <a:schemeClr val="bg1"/>
                </a:solidFill>
                <a:latin typeface="Arial Narrow" panose="020B0606020202030204" pitchFamily="34" charset="0"/>
                <a:cs typeface="Function-Bold"/>
              </a:rPr>
              <a:t>4</a:t>
            </a:r>
            <a:endParaRPr lang="en-US" sz="1900" b="1" dirty="0">
              <a:solidFill>
                <a:schemeClr val="bg1"/>
              </a:solidFill>
              <a:latin typeface="Arial Narrow" panose="020B0606020202030204" pitchFamily="34" charset="0"/>
              <a:cs typeface="Function-Bold"/>
            </a:endParaRPr>
          </a:p>
        </p:txBody>
      </p:sp>
      <p:sp>
        <p:nvSpPr>
          <p:cNvPr id="50" name="Oval 49"/>
          <p:cNvSpPr/>
          <p:nvPr/>
        </p:nvSpPr>
        <p:spPr>
          <a:xfrm>
            <a:off x="152400" y="1235242"/>
            <a:ext cx="335539" cy="379467"/>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40077" rtlCol="0" anchor="ctr"/>
          <a:lstStyle/>
          <a:p>
            <a:pPr algn="ctr"/>
            <a:r>
              <a:rPr lang="en-US" sz="1900" b="1" dirty="0" smtClean="0">
                <a:solidFill>
                  <a:schemeClr val="bg1"/>
                </a:solidFill>
                <a:latin typeface="Arial Narrow" panose="020B0606020202030204" pitchFamily="34" charset="0"/>
                <a:cs typeface="Function-Bold"/>
              </a:rPr>
              <a:t>6</a:t>
            </a:r>
            <a:endParaRPr lang="en-US" sz="1900" b="1" dirty="0">
              <a:solidFill>
                <a:schemeClr val="bg1"/>
              </a:solidFill>
              <a:latin typeface="Arial Narrow" panose="020B0606020202030204" pitchFamily="34" charset="0"/>
              <a:cs typeface="Function-Bold"/>
            </a:endParaRPr>
          </a:p>
        </p:txBody>
      </p:sp>
    </p:spTree>
    <p:extLst>
      <p:ext uri="{BB962C8B-B14F-4D97-AF65-F5344CB8AC3E}">
        <p14:creationId xmlns:p14="http://schemas.microsoft.com/office/powerpoint/2010/main" xmlns="" val="4647798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7737</TotalTime>
  <Words>1734</Words>
  <Application>Microsoft Office PowerPoint</Application>
  <PresentationFormat>On-screen Show (4:3)</PresentationFormat>
  <Paragraphs>450</Paragraphs>
  <Slides>15</Slides>
  <Notes>13</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15</vt:i4>
      </vt:variant>
    </vt:vector>
  </HeadingPairs>
  <TitlesOfParts>
    <vt:vector size="21" baseType="lpstr">
      <vt:lpstr>Office Theme</vt:lpstr>
      <vt:lpstr>Custom Design</vt:lpstr>
      <vt:lpstr>3_Custom Design</vt:lpstr>
      <vt:lpstr>1_Custom Design</vt:lpstr>
      <vt:lpstr>1_Office Theme</vt:lpstr>
      <vt:lpstr>Worksheet</vt:lpstr>
      <vt:lpstr>Briefing to the portfolio committee on communications Audit outcomes for the 2014-15 financial year </vt:lpstr>
      <vt:lpstr>Reputation promise/mission</vt:lpstr>
      <vt:lpstr>Contents        Slide no.</vt:lpstr>
      <vt:lpstr>1. Purpose of the presentation</vt:lpstr>
      <vt:lpstr>Slide 5</vt:lpstr>
      <vt:lpstr>Slide 6</vt:lpstr>
      <vt:lpstr>4. Overall audit outcomes – communications portfolio</vt:lpstr>
      <vt:lpstr>Slide 8</vt:lpstr>
      <vt:lpstr>4.2 Quality of annual performance reports</vt:lpstr>
      <vt:lpstr>Slide 10</vt:lpstr>
      <vt:lpstr>5. UIFW expenditure</vt:lpstr>
      <vt:lpstr>Slide 12</vt:lpstr>
      <vt:lpstr>7. Combined assurance – complementary mandate</vt:lpstr>
      <vt:lpstr>8. Minister’s commitments to address root causes</vt:lpstr>
      <vt:lpstr>Questions</vt:lpstr>
    </vt:vector>
  </TitlesOfParts>
  <Company>Auditor General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Gerharddt</dc:creator>
  <cp:lastModifiedBy>PUMZA</cp:lastModifiedBy>
  <cp:revision>538</cp:revision>
  <cp:lastPrinted>2014-10-13T08:38:49Z</cp:lastPrinted>
  <dcterms:created xsi:type="dcterms:W3CDTF">2013-05-24T12:21:16Z</dcterms:created>
  <dcterms:modified xsi:type="dcterms:W3CDTF">2015-10-21T12:35:34Z</dcterms:modified>
</cp:coreProperties>
</file>