
<file path=[Content_Types].xml><?xml version="1.0" encoding="utf-8"?>
<Types xmlns="http://schemas.openxmlformats.org/package/2006/content-types">
  <Override PartName="/ppt/slides/slide6.xml" ContentType="application/vnd.openxmlformats-officedocument.presentationml.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quickStyle1.xml" ContentType="application/vnd.openxmlformats-officedocument.drawingml.diagramStyle+xml"/>
  <Default Extension="xls" ContentType="application/vnd.ms-exce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Default Extension="vml" ContentType="application/vnd.openxmlformats-officedocument.vmlDrawing"/>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455" r:id="rId2"/>
    <p:sldId id="460" r:id="rId3"/>
    <p:sldId id="483" r:id="rId4"/>
    <p:sldId id="484" r:id="rId5"/>
    <p:sldId id="481" r:id="rId6"/>
    <p:sldId id="482" r:id="rId7"/>
    <p:sldId id="486" r:id="rId8"/>
    <p:sldId id="487" r:id="rId9"/>
    <p:sldId id="488" r:id="rId10"/>
    <p:sldId id="516" r:id="rId11"/>
    <p:sldId id="517" r:id="rId12"/>
    <p:sldId id="491" r:id="rId13"/>
    <p:sldId id="493" r:id="rId14"/>
    <p:sldId id="495" r:id="rId15"/>
    <p:sldId id="496" r:id="rId16"/>
    <p:sldId id="497" r:id="rId17"/>
    <p:sldId id="499" r:id="rId18"/>
    <p:sldId id="500" r:id="rId19"/>
    <p:sldId id="504" r:id="rId20"/>
    <p:sldId id="505" r:id="rId21"/>
    <p:sldId id="476" r:id="rId22"/>
    <p:sldId id="519" r:id="rId23"/>
    <p:sldId id="502" r:id="rId24"/>
    <p:sldId id="515" r:id="rId25"/>
    <p:sldId id="518" r:id="rId26"/>
    <p:sldId id="503" r:id="rId27"/>
    <p:sldId id="468" r:id="rId28"/>
  </p:sldIdLst>
  <p:sldSz cx="10693400" cy="7561263"/>
  <p:notesSz cx="6797675" cy="9926638"/>
  <p:defaultTextStyle>
    <a:defPPr>
      <a:defRPr lang="en-US"/>
    </a:defPPr>
    <a:lvl1pPr algn="l" defTabSz="1052513" rtl="0" fontAlgn="base">
      <a:spcBef>
        <a:spcPct val="0"/>
      </a:spcBef>
      <a:spcAft>
        <a:spcPct val="0"/>
      </a:spcAft>
      <a:defRPr sz="2100" kern="1200">
        <a:solidFill>
          <a:schemeClr val="tx1"/>
        </a:solidFill>
        <a:latin typeface="Arial" charset="0"/>
        <a:ea typeface="+mn-ea"/>
        <a:cs typeface="Arial" charset="0"/>
      </a:defRPr>
    </a:lvl1pPr>
    <a:lvl2pPr marL="525463" indent="-68263" algn="l" defTabSz="1052513" rtl="0" fontAlgn="base">
      <a:spcBef>
        <a:spcPct val="0"/>
      </a:spcBef>
      <a:spcAft>
        <a:spcPct val="0"/>
      </a:spcAft>
      <a:defRPr sz="2100" kern="1200">
        <a:solidFill>
          <a:schemeClr val="tx1"/>
        </a:solidFill>
        <a:latin typeface="Arial" charset="0"/>
        <a:ea typeface="+mn-ea"/>
        <a:cs typeface="Arial" charset="0"/>
      </a:defRPr>
    </a:lvl2pPr>
    <a:lvl3pPr marL="1052513" indent="-138113" algn="l" defTabSz="1052513" rtl="0" fontAlgn="base">
      <a:spcBef>
        <a:spcPct val="0"/>
      </a:spcBef>
      <a:spcAft>
        <a:spcPct val="0"/>
      </a:spcAft>
      <a:defRPr sz="2100" kern="1200">
        <a:solidFill>
          <a:schemeClr val="tx1"/>
        </a:solidFill>
        <a:latin typeface="Arial" charset="0"/>
        <a:ea typeface="+mn-ea"/>
        <a:cs typeface="Arial" charset="0"/>
      </a:defRPr>
    </a:lvl3pPr>
    <a:lvl4pPr marL="1579563" indent="-207963" algn="l" defTabSz="1052513" rtl="0" fontAlgn="base">
      <a:spcBef>
        <a:spcPct val="0"/>
      </a:spcBef>
      <a:spcAft>
        <a:spcPct val="0"/>
      </a:spcAft>
      <a:defRPr sz="2100" kern="1200">
        <a:solidFill>
          <a:schemeClr val="tx1"/>
        </a:solidFill>
        <a:latin typeface="Arial" charset="0"/>
        <a:ea typeface="+mn-ea"/>
        <a:cs typeface="Arial" charset="0"/>
      </a:defRPr>
    </a:lvl4pPr>
    <a:lvl5pPr marL="2105025" indent="-276225" algn="l" defTabSz="1052513" rtl="0" fontAlgn="base">
      <a:spcBef>
        <a:spcPct val="0"/>
      </a:spcBef>
      <a:spcAft>
        <a:spcPct val="0"/>
      </a:spcAft>
      <a:defRPr sz="2100" kern="1200">
        <a:solidFill>
          <a:schemeClr val="tx1"/>
        </a:solidFill>
        <a:latin typeface="Arial" charset="0"/>
        <a:ea typeface="+mn-ea"/>
        <a:cs typeface="Arial" charset="0"/>
      </a:defRPr>
    </a:lvl5pPr>
    <a:lvl6pPr marL="2286000" algn="l" defTabSz="914400" rtl="0" eaLnBrk="1" latinLnBrk="0" hangingPunct="1">
      <a:defRPr sz="2100" kern="1200">
        <a:solidFill>
          <a:schemeClr val="tx1"/>
        </a:solidFill>
        <a:latin typeface="Arial" charset="0"/>
        <a:ea typeface="+mn-ea"/>
        <a:cs typeface="Arial" charset="0"/>
      </a:defRPr>
    </a:lvl6pPr>
    <a:lvl7pPr marL="2743200" algn="l" defTabSz="914400" rtl="0" eaLnBrk="1" latinLnBrk="0" hangingPunct="1">
      <a:defRPr sz="2100" kern="1200">
        <a:solidFill>
          <a:schemeClr val="tx1"/>
        </a:solidFill>
        <a:latin typeface="Arial" charset="0"/>
        <a:ea typeface="+mn-ea"/>
        <a:cs typeface="Arial" charset="0"/>
      </a:defRPr>
    </a:lvl7pPr>
    <a:lvl8pPr marL="3200400" algn="l" defTabSz="914400" rtl="0" eaLnBrk="1" latinLnBrk="0" hangingPunct="1">
      <a:defRPr sz="2100" kern="1200">
        <a:solidFill>
          <a:schemeClr val="tx1"/>
        </a:solidFill>
        <a:latin typeface="Arial" charset="0"/>
        <a:ea typeface="+mn-ea"/>
        <a:cs typeface="Arial" charset="0"/>
      </a:defRPr>
    </a:lvl8pPr>
    <a:lvl9pPr marL="3657600" algn="l" defTabSz="914400" rtl="0" eaLnBrk="1" latinLnBrk="0" hangingPunct="1">
      <a:defRPr sz="21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D4EDB5"/>
    <a:srgbClr val="008000"/>
    <a:srgbClr val="FFFF66"/>
    <a:srgbClr val="D14F15"/>
    <a:srgbClr val="B19935"/>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58" autoAdjust="0"/>
    <p:restoredTop sz="95204" autoAdjust="0"/>
  </p:normalViewPr>
  <p:slideViewPr>
    <p:cSldViewPr>
      <p:cViewPr>
        <p:scale>
          <a:sx n="100" d="100"/>
          <a:sy n="100" d="100"/>
        </p:scale>
        <p:origin x="-114" y="792"/>
      </p:cViewPr>
      <p:guideLst>
        <p:guide orient="horz" pos="2381"/>
        <p:guide pos="3368"/>
      </p:guideLst>
    </p:cSldViewPr>
  </p:slideViewPr>
  <p:notesTextViewPr>
    <p:cViewPr>
      <p:scale>
        <a:sx n="100" d="100"/>
        <a:sy n="100" d="100"/>
      </p:scale>
      <p:origin x="0" y="0"/>
    </p:cViewPr>
  </p:notesTextViewPr>
  <p:sorterViewPr>
    <p:cViewPr>
      <p:scale>
        <a:sx n="100" d="100"/>
        <a:sy n="100" d="100"/>
      </p:scale>
      <p:origin x="0" y="4962"/>
    </p:cViewPr>
  </p:sorterViewPr>
  <p:notesViewPr>
    <p:cSldViewPr>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49FE053-560B-4DF2-B202-951D42FD859A}" type="doc">
      <dgm:prSet loTypeId="urn:microsoft.com/office/officeart/2005/8/layout/radial6" loCatId="relationship" qsTypeId="urn:microsoft.com/office/officeart/2005/8/quickstyle/simple4" qsCatId="simple" csTypeId="urn:microsoft.com/office/officeart/2005/8/colors/accent1_2" csCatId="accent1" phldr="1"/>
      <dgm:spPr/>
      <dgm:t>
        <a:bodyPr/>
        <a:lstStyle/>
        <a:p>
          <a:endParaRPr lang="en-ZA"/>
        </a:p>
      </dgm:t>
    </dgm:pt>
    <dgm:pt modelId="{E3A7E495-FF26-44DD-B2FD-D261262C930C}">
      <dgm:prSet phldrT="[Text]"/>
      <dgm:spPr/>
      <dgm:t>
        <a:bodyPr/>
        <a:lstStyle/>
        <a:p>
          <a:r>
            <a:rPr lang="en-ZA" dirty="0" smtClean="0"/>
            <a:t>Sustainability of cooperatives</a:t>
          </a:r>
          <a:endParaRPr lang="en-ZA" dirty="0"/>
        </a:p>
      </dgm:t>
    </dgm:pt>
    <dgm:pt modelId="{6E2F27CA-B3FA-43CF-9D05-EC8EEA9E60DE}" type="parTrans" cxnId="{9759010B-C339-4A0C-85CA-04495920E304}">
      <dgm:prSet/>
      <dgm:spPr/>
      <dgm:t>
        <a:bodyPr/>
        <a:lstStyle/>
        <a:p>
          <a:endParaRPr lang="en-ZA"/>
        </a:p>
      </dgm:t>
    </dgm:pt>
    <dgm:pt modelId="{D7A4AFBD-6D24-4182-BCD5-67056B97ACC4}" type="sibTrans" cxnId="{9759010B-C339-4A0C-85CA-04495920E304}">
      <dgm:prSet/>
      <dgm:spPr/>
      <dgm:t>
        <a:bodyPr/>
        <a:lstStyle/>
        <a:p>
          <a:endParaRPr lang="en-ZA"/>
        </a:p>
      </dgm:t>
    </dgm:pt>
    <dgm:pt modelId="{2D231FDC-D41F-4FB8-BD88-E9E454B02E93}">
      <dgm:prSet phldrT="[Text]"/>
      <dgm:spPr/>
      <dgm:t>
        <a:bodyPr/>
        <a:lstStyle/>
        <a:p>
          <a:r>
            <a:rPr lang="en-ZA" dirty="0" smtClean="0"/>
            <a:t>Access to land</a:t>
          </a:r>
          <a:endParaRPr lang="en-ZA" dirty="0"/>
        </a:p>
      </dgm:t>
    </dgm:pt>
    <dgm:pt modelId="{7452DA35-C1FA-425C-ABC9-482CCACFE479}" type="parTrans" cxnId="{4FF28D8F-2E9E-4D14-A6B5-157A17536000}">
      <dgm:prSet/>
      <dgm:spPr/>
      <dgm:t>
        <a:bodyPr/>
        <a:lstStyle/>
        <a:p>
          <a:endParaRPr lang="en-ZA"/>
        </a:p>
      </dgm:t>
    </dgm:pt>
    <dgm:pt modelId="{3F95FAC5-0C52-4C1A-8DCD-FEDEDA09378D}" type="sibTrans" cxnId="{4FF28D8F-2E9E-4D14-A6B5-157A17536000}">
      <dgm:prSet/>
      <dgm:spPr/>
      <dgm:t>
        <a:bodyPr/>
        <a:lstStyle/>
        <a:p>
          <a:endParaRPr lang="en-ZA"/>
        </a:p>
      </dgm:t>
    </dgm:pt>
    <dgm:pt modelId="{641DB18E-EAA2-427B-9857-7ADE62286B61}">
      <dgm:prSet phldrT="[Text]"/>
      <dgm:spPr/>
      <dgm:t>
        <a:bodyPr/>
        <a:lstStyle/>
        <a:p>
          <a:r>
            <a:rPr lang="en-ZA" dirty="0" smtClean="0"/>
            <a:t>Access to Finance</a:t>
          </a:r>
          <a:endParaRPr lang="en-ZA" dirty="0"/>
        </a:p>
      </dgm:t>
    </dgm:pt>
    <dgm:pt modelId="{E6076E3F-0B96-48B3-9A5E-56B9993D433F}" type="parTrans" cxnId="{72F20966-3353-4F53-AB28-8CB5B7890397}">
      <dgm:prSet/>
      <dgm:spPr/>
      <dgm:t>
        <a:bodyPr/>
        <a:lstStyle/>
        <a:p>
          <a:endParaRPr lang="en-ZA"/>
        </a:p>
      </dgm:t>
    </dgm:pt>
    <dgm:pt modelId="{CE344BA4-B64C-4BE5-894E-0E9F423DB16F}" type="sibTrans" cxnId="{72F20966-3353-4F53-AB28-8CB5B7890397}">
      <dgm:prSet/>
      <dgm:spPr/>
      <dgm:t>
        <a:bodyPr/>
        <a:lstStyle/>
        <a:p>
          <a:endParaRPr lang="en-ZA"/>
        </a:p>
      </dgm:t>
    </dgm:pt>
    <dgm:pt modelId="{E8A25301-03D5-40CE-9AD9-DCBACCE7B180}">
      <dgm:prSet phldrT="[Text]"/>
      <dgm:spPr/>
      <dgm:t>
        <a:bodyPr/>
        <a:lstStyle/>
        <a:p>
          <a:r>
            <a:rPr lang="en-ZA" dirty="0" smtClean="0"/>
            <a:t>Markets &amp; participation</a:t>
          </a:r>
          <a:endParaRPr lang="en-ZA" dirty="0"/>
        </a:p>
      </dgm:t>
    </dgm:pt>
    <dgm:pt modelId="{595BF020-D289-498A-9E41-E97D1E3AD2B8}" type="parTrans" cxnId="{EE283A6F-24A0-4227-AA8B-93EFBFD8BA19}">
      <dgm:prSet/>
      <dgm:spPr/>
      <dgm:t>
        <a:bodyPr/>
        <a:lstStyle/>
        <a:p>
          <a:endParaRPr lang="en-ZA"/>
        </a:p>
      </dgm:t>
    </dgm:pt>
    <dgm:pt modelId="{7C3A3725-73D0-4128-9B20-1C4138571EC4}" type="sibTrans" cxnId="{EE283A6F-24A0-4227-AA8B-93EFBFD8BA19}">
      <dgm:prSet/>
      <dgm:spPr/>
      <dgm:t>
        <a:bodyPr/>
        <a:lstStyle/>
        <a:p>
          <a:endParaRPr lang="en-ZA"/>
        </a:p>
      </dgm:t>
    </dgm:pt>
    <dgm:pt modelId="{33E2D5A2-FF1F-48EE-B3A1-90EE9DF9105F}">
      <dgm:prSet phldrT="[Text]"/>
      <dgm:spPr/>
      <dgm:t>
        <a:bodyPr/>
        <a:lstStyle/>
        <a:p>
          <a:r>
            <a:rPr lang="en-ZA" dirty="0" smtClean="0"/>
            <a:t>Training &amp; Capacity Development</a:t>
          </a:r>
          <a:endParaRPr lang="en-ZA" dirty="0"/>
        </a:p>
      </dgm:t>
    </dgm:pt>
    <dgm:pt modelId="{45221366-6311-4845-ABFE-44BA16A62F06}" type="parTrans" cxnId="{24B7EB82-C6C7-493B-957C-B889DE085313}">
      <dgm:prSet/>
      <dgm:spPr/>
      <dgm:t>
        <a:bodyPr/>
        <a:lstStyle/>
        <a:p>
          <a:endParaRPr lang="en-ZA"/>
        </a:p>
      </dgm:t>
    </dgm:pt>
    <dgm:pt modelId="{63C3218D-BB7C-4829-A9B5-886708D1B533}" type="sibTrans" cxnId="{24B7EB82-C6C7-493B-957C-B889DE085313}">
      <dgm:prSet/>
      <dgm:spPr/>
      <dgm:t>
        <a:bodyPr/>
        <a:lstStyle/>
        <a:p>
          <a:endParaRPr lang="en-ZA"/>
        </a:p>
      </dgm:t>
    </dgm:pt>
    <dgm:pt modelId="{DC7CDD6E-B6AA-49AB-B89E-C2144557A0A0}">
      <dgm:prSet/>
      <dgm:spPr/>
      <dgm:t>
        <a:bodyPr/>
        <a:lstStyle/>
        <a:p>
          <a:r>
            <a:rPr lang="en-ZA" dirty="0" smtClean="0"/>
            <a:t>Effective  cooperative Management</a:t>
          </a:r>
          <a:endParaRPr lang="en-ZA" dirty="0"/>
        </a:p>
      </dgm:t>
    </dgm:pt>
    <dgm:pt modelId="{FD505DCA-07F1-418E-8AA8-C4AC3618DFDA}" type="parTrans" cxnId="{B0B65DB2-A233-4816-B7A8-37044E8DF2C5}">
      <dgm:prSet/>
      <dgm:spPr/>
      <dgm:t>
        <a:bodyPr/>
        <a:lstStyle/>
        <a:p>
          <a:endParaRPr lang="en-ZA"/>
        </a:p>
      </dgm:t>
    </dgm:pt>
    <dgm:pt modelId="{46213058-D2C4-483D-B89B-3F20531334D5}" type="sibTrans" cxnId="{B0B65DB2-A233-4816-B7A8-37044E8DF2C5}">
      <dgm:prSet/>
      <dgm:spPr/>
      <dgm:t>
        <a:bodyPr/>
        <a:lstStyle/>
        <a:p>
          <a:endParaRPr lang="en-ZA"/>
        </a:p>
      </dgm:t>
    </dgm:pt>
    <dgm:pt modelId="{ABD24590-CA41-42D1-84CB-E005E94213E7}">
      <dgm:prSet/>
      <dgm:spPr/>
      <dgm:t>
        <a:bodyPr/>
        <a:lstStyle/>
        <a:p>
          <a:r>
            <a:rPr lang="en-ZA" dirty="0" smtClean="0"/>
            <a:t>Value adding &amp; Processing</a:t>
          </a:r>
          <a:endParaRPr lang="en-ZA" dirty="0"/>
        </a:p>
      </dgm:t>
    </dgm:pt>
    <dgm:pt modelId="{67AFE818-A23D-40A5-A1C8-B5830456B138}" type="parTrans" cxnId="{A3701518-A1DA-4B49-8765-BD826A2391F5}">
      <dgm:prSet/>
      <dgm:spPr/>
      <dgm:t>
        <a:bodyPr/>
        <a:lstStyle/>
        <a:p>
          <a:endParaRPr lang="en-ZA"/>
        </a:p>
      </dgm:t>
    </dgm:pt>
    <dgm:pt modelId="{85680C11-1176-4D33-A859-118CD9C7726F}" type="sibTrans" cxnId="{A3701518-A1DA-4B49-8765-BD826A2391F5}">
      <dgm:prSet/>
      <dgm:spPr/>
      <dgm:t>
        <a:bodyPr/>
        <a:lstStyle/>
        <a:p>
          <a:endParaRPr lang="en-ZA"/>
        </a:p>
      </dgm:t>
    </dgm:pt>
    <dgm:pt modelId="{E209C147-6027-4F60-850A-D0B076513DB7}">
      <dgm:prSet phldrT="[Text]"/>
      <dgm:spPr/>
      <dgm:t>
        <a:bodyPr/>
        <a:lstStyle/>
        <a:p>
          <a:r>
            <a:rPr lang="en-ZA" dirty="0" smtClean="0"/>
            <a:t>Compliance with regulations</a:t>
          </a:r>
          <a:endParaRPr lang="en-ZA" dirty="0"/>
        </a:p>
      </dgm:t>
    </dgm:pt>
    <dgm:pt modelId="{3C0CBA8B-8B29-4333-AB83-761C452143AC}" type="parTrans" cxnId="{501DA489-0737-469E-B6F3-62C779E016DD}">
      <dgm:prSet/>
      <dgm:spPr/>
      <dgm:t>
        <a:bodyPr/>
        <a:lstStyle/>
        <a:p>
          <a:endParaRPr lang="en-ZA"/>
        </a:p>
      </dgm:t>
    </dgm:pt>
    <dgm:pt modelId="{97AF2665-5DD4-41CA-AE8D-ACAEF9016E45}" type="sibTrans" cxnId="{501DA489-0737-469E-B6F3-62C779E016DD}">
      <dgm:prSet/>
      <dgm:spPr/>
      <dgm:t>
        <a:bodyPr/>
        <a:lstStyle/>
        <a:p>
          <a:endParaRPr lang="en-ZA"/>
        </a:p>
      </dgm:t>
    </dgm:pt>
    <dgm:pt modelId="{05839E0D-97FD-476F-8719-835F750FC0CE}" type="pres">
      <dgm:prSet presAssocID="{949FE053-560B-4DF2-B202-951D42FD859A}" presName="Name0" presStyleCnt="0">
        <dgm:presLayoutVars>
          <dgm:chMax val="1"/>
          <dgm:dir/>
          <dgm:animLvl val="ctr"/>
          <dgm:resizeHandles val="exact"/>
        </dgm:presLayoutVars>
      </dgm:prSet>
      <dgm:spPr/>
      <dgm:t>
        <a:bodyPr/>
        <a:lstStyle/>
        <a:p>
          <a:endParaRPr lang="en-ZA"/>
        </a:p>
      </dgm:t>
    </dgm:pt>
    <dgm:pt modelId="{21D5890F-59C2-4A1B-B92E-BEBBF93A1663}" type="pres">
      <dgm:prSet presAssocID="{E3A7E495-FF26-44DD-B2FD-D261262C930C}" presName="centerShape" presStyleLbl="node0" presStyleIdx="0" presStyleCnt="1" custLinFactNeighborX="8297" custLinFactNeighborY="971"/>
      <dgm:spPr/>
      <dgm:t>
        <a:bodyPr/>
        <a:lstStyle/>
        <a:p>
          <a:endParaRPr lang="en-ZA"/>
        </a:p>
      </dgm:t>
    </dgm:pt>
    <dgm:pt modelId="{500CC5A1-8AF8-4203-9228-04B9EF73E3DB}" type="pres">
      <dgm:prSet presAssocID="{2D231FDC-D41F-4FB8-BD88-E9E454B02E93}" presName="node" presStyleLbl="node1" presStyleIdx="0" presStyleCnt="7" custRadScaleRad="98397" custRadScaleInc="16077">
        <dgm:presLayoutVars>
          <dgm:bulletEnabled val="1"/>
        </dgm:presLayoutVars>
      </dgm:prSet>
      <dgm:spPr/>
      <dgm:t>
        <a:bodyPr/>
        <a:lstStyle/>
        <a:p>
          <a:endParaRPr lang="en-ZA"/>
        </a:p>
      </dgm:t>
    </dgm:pt>
    <dgm:pt modelId="{2E11D3F7-990E-4AB1-BA20-E01CBFD13BF6}" type="pres">
      <dgm:prSet presAssocID="{2D231FDC-D41F-4FB8-BD88-E9E454B02E93}" presName="dummy" presStyleCnt="0"/>
      <dgm:spPr/>
    </dgm:pt>
    <dgm:pt modelId="{4FA98D9C-8427-4CE3-851F-173A2D60F6F5}" type="pres">
      <dgm:prSet presAssocID="{3F95FAC5-0C52-4C1A-8DCD-FEDEDA09378D}" presName="sibTrans" presStyleLbl="sibTrans2D1" presStyleIdx="0" presStyleCnt="7"/>
      <dgm:spPr/>
      <dgm:t>
        <a:bodyPr/>
        <a:lstStyle/>
        <a:p>
          <a:endParaRPr lang="en-ZA"/>
        </a:p>
      </dgm:t>
    </dgm:pt>
    <dgm:pt modelId="{E68906B7-1715-413B-8149-D44142CDC4E8}" type="pres">
      <dgm:prSet presAssocID="{641DB18E-EAA2-427B-9857-7ADE62286B61}" presName="node" presStyleLbl="node1" presStyleIdx="1" presStyleCnt="7" custRadScaleRad="117285" custRadScaleInc="23603">
        <dgm:presLayoutVars>
          <dgm:bulletEnabled val="1"/>
        </dgm:presLayoutVars>
      </dgm:prSet>
      <dgm:spPr/>
      <dgm:t>
        <a:bodyPr/>
        <a:lstStyle/>
        <a:p>
          <a:endParaRPr lang="en-ZA"/>
        </a:p>
      </dgm:t>
    </dgm:pt>
    <dgm:pt modelId="{79FDA89C-9E3B-48B9-86C8-64C95916732B}" type="pres">
      <dgm:prSet presAssocID="{641DB18E-EAA2-427B-9857-7ADE62286B61}" presName="dummy" presStyleCnt="0"/>
      <dgm:spPr/>
    </dgm:pt>
    <dgm:pt modelId="{692093B8-3481-4124-B8A8-1047B4DC51CE}" type="pres">
      <dgm:prSet presAssocID="{CE344BA4-B64C-4BE5-894E-0E9F423DB16F}" presName="sibTrans" presStyleLbl="sibTrans2D1" presStyleIdx="1" presStyleCnt="7"/>
      <dgm:spPr/>
      <dgm:t>
        <a:bodyPr/>
        <a:lstStyle/>
        <a:p>
          <a:endParaRPr lang="en-ZA"/>
        </a:p>
      </dgm:t>
    </dgm:pt>
    <dgm:pt modelId="{31CF4067-5140-40C1-AFE4-3E5EC8AF9BB3}" type="pres">
      <dgm:prSet presAssocID="{E209C147-6027-4F60-850A-D0B076513DB7}" presName="node" presStyleLbl="node1" presStyleIdx="2" presStyleCnt="7" custRadScaleRad="121617" custRadScaleInc="-53685">
        <dgm:presLayoutVars>
          <dgm:bulletEnabled val="1"/>
        </dgm:presLayoutVars>
      </dgm:prSet>
      <dgm:spPr/>
      <dgm:t>
        <a:bodyPr/>
        <a:lstStyle/>
        <a:p>
          <a:endParaRPr lang="en-ZA"/>
        </a:p>
      </dgm:t>
    </dgm:pt>
    <dgm:pt modelId="{D863B1C6-C5C5-4B4F-8499-7D492C35DBC7}" type="pres">
      <dgm:prSet presAssocID="{E209C147-6027-4F60-850A-D0B076513DB7}" presName="dummy" presStyleCnt="0"/>
      <dgm:spPr/>
    </dgm:pt>
    <dgm:pt modelId="{CC4F98E4-C9C3-4B1B-A740-7265ADB56064}" type="pres">
      <dgm:prSet presAssocID="{97AF2665-5DD4-41CA-AE8D-ACAEF9016E45}" presName="sibTrans" presStyleLbl="sibTrans2D1" presStyleIdx="2" presStyleCnt="7"/>
      <dgm:spPr/>
      <dgm:t>
        <a:bodyPr/>
        <a:lstStyle/>
        <a:p>
          <a:endParaRPr lang="en-ZA"/>
        </a:p>
      </dgm:t>
    </dgm:pt>
    <dgm:pt modelId="{B72C06FC-76B2-4821-BCB8-FC77F76E8076}" type="pres">
      <dgm:prSet presAssocID="{ABD24590-CA41-42D1-84CB-E005E94213E7}" presName="node" presStyleLbl="node1" presStyleIdx="3" presStyleCnt="7" custRadScaleRad="111712" custRadScaleInc="-83644">
        <dgm:presLayoutVars>
          <dgm:bulletEnabled val="1"/>
        </dgm:presLayoutVars>
      </dgm:prSet>
      <dgm:spPr/>
      <dgm:t>
        <a:bodyPr/>
        <a:lstStyle/>
        <a:p>
          <a:endParaRPr lang="en-ZA"/>
        </a:p>
      </dgm:t>
    </dgm:pt>
    <dgm:pt modelId="{2B843D04-7155-4EEE-B76F-41296CA46817}" type="pres">
      <dgm:prSet presAssocID="{ABD24590-CA41-42D1-84CB-E005E94213E7}" presName="dummy" presStyleCnt="0"/>
      <dgm:spPr/>
    </dgm:pt>
    <dgm:pt modelId="{A619EBFE-CADF-4B69-8EC1-98E394CCAAB8}" type="pres">
      <dgm:prSet presAssocID="{85680C11-1176-4D33-A859-118CD9C7726F}" presName="sibTrans" presStyleLbl="sibTrans2D1" presStyleIdx="3" presStyleCnt="7"/>
      <dgm:spPr/>
      <dgm:t>
        <a:bodyPr/>
        <a:lstStyle/>
        <a:p>
          <a:endParaRPr lang="en-ZA"/>
        </a:p>
      </dgm:t>
    </dgm:pt>
    <dgm:pt modelId="{9E5868BB-5E84-4163-85D7-5CAF51E939FC}" type="pres">
      <dgm:prSet presAssocID="{E8A25301-03D5-40CE-9AD9-DCBACCE7B180}" presName="node" presStyleLbl="node1" presStyleIdx="4" presStyleCnt="7">
        <dgm:presLayoutVars>
          <dgm:bulletEnabled val="1"/>
        </dgm:presLayoutVars>
      </dgm:prSet>
      <dgm:spPr/>
      <dgm:t>
        <a:bodyPr/>
        <a:lstStyle/>
        <a:p>
          <a:endParaRPr lang="en-ZA"/>
        </a:p>
      </dgm:t>
    </dgm:pt>
    <dgm:pt modelId="{F552D050-23B1-4045-A6E3-032C048BEE6A}" type="pres">
      <dgm:prSet presAssocID="{E8A25301-03D5-40CE-9AD9-DCBACCE7B180}" presName="dummy" presStyleCnt="0"/>
      <dgm:spPr/>
    </dgm:pt>
    <dgm:pt modelId="{C4B3F4CB-A0A9-4240-850F-737BD7704101}" type="pres">
      <dgm:prSet presAssocID="{7C3A3725-73D0-4128-9B20-1C4138571EC4}" presName="sibTrans" presStyleLbl="sibTrans2D1" presStyleIdx="4" presStyleCnt="7"/>
      <dgm:spPr/>
      <dgm:t>
        <a:bodyPr/>
        <a:lstStyle/>
        <a:p>
          <a:endParaRPr lang="en-ZA"/>
        </a:p>
      </dgm:t>
    </dgm:pt>
    <dgm:pt modelId="{50E93956-9643-4974-A534-544DF52B68D9}" type="pres">
      <dgm:prSet presAssocID="{33E2D5A2-FF1F-48EE-B3A1-90EE9DF9105F}" presName="node" presStyleLbl="node1" presStyleIdx="5" presStyleCnt="7" custRadScaleRad="98418" custRadScaleInc="36590">
        <dgm:presLayoutVars>
          <dgm:bulletEnabled val="1"/>
        </dgm:presLayoutVars>
      </dgm:prSet>
      <dgm:spPr/>
      <dgm:t>
        <a:bodyPr/>
        <a:lstStyle/>
        <a:p>
          <a:endParaRPr lang="en-ZA"/>
        </a:p>
      </dgm:t>
    </dgm:pt>
    <dgm:pt modelId="{59620D53-F799-4A0F-AE38-EE2B8A65BB4C}" type="pres">
      <dgm:prSet presAssocID="{33E2D5A2-FF1F-48EE-B3A1-90EE9DF9105F}" presName="dummy" presStyleCnt="0"/>
      <dgm:spPr/>
    </dgm:pt>
    <dgm:pt modelId="{C49DC0E4-247D-46BA-81E4-913DB2B4A9B6}" type="pres">
      <dgm:prSet presAssocID="{63C3218D-BB7C-4829-A9B5-886708D1B533}" presName="sibTrans" presStyleLbl="sibTrans2D1" presStyleIdx="5" presStyleCnt="7"/>
      <dgm:spPr/>
      <dgm:t>
        <a:bodyPr/>
        <a:lstStyle/>
        <a:p>
          <a:endParaRPr lang="en-ZA"/>
        </a:p>
      </dgm:t>
    </dgm:pt>
    <dgm:pt modelId="{C0CAE493-202B-4A68-8C2B-EDC106F93561}" type="pres">
      <dgm:prSet presAssocID="{DC7CDD6E-B6AA-49AB-B89E-C2144557A0A0}" presName="node" presStyleLbl="node1" presStyleIdx="6" presStyleCnt="7" custRadScaleRad="104087" custRadScaleInc="6524">
        <dgm:presLayoutVars>
          <dgm:bulletEnabled val="1"/>
        </dgm:presLayoutVars>
      </dgm:prSet>
      <dgm:spPr/>
      <dgm:t>
        <a:bodyPr/>
        <a:lstStyle/>
        <a:p>
          <a:endParaRPr lang="en-ZA"/>
        </a:p>
      </dgm:t>
    </dgm:pt>
    <dgm:pt modelId="{23614D81-1B11-4EED-BD84-22260FC908A4}" type="pres">
      <dgm:prSet presAssocID="{DC7CDD6E-B6AA-49AB-B89E-C2144557A0A0}" presName="dummy" presStyleCnt="0"/>
      <dgm:spPr/>
    </dgm:pt>
    <dgm:pt modelId="{F4459DC8-FB4F-48E9-AF72-BFC032A07F12}" type="pres">
      <dgm:prSet presAssocID="{46213058-D2C4-483D-B89B-3F20531334D5}" presName="sibTrans" presStyleLbl="sibTrans2D1" presStyleIdx="6" presStyleCnt="7"/>
      <dgm:spPr/>
      <dgm:t>
        <a:bodyPr/>
        <a:lstStyle/>
        <a:p>
          <a:endParaRPr lang="en-ZA"/>
        </a:p>
      </dgm:t>
    </dgm:pt>
  </dgm:ptLst>
  <dgm:cxnLst>
    <dgm:cxn modelId="{28CFE16F-49A3-48A3-8F52-BCF038B29A67}" type="presOf" srcId="{33E2D5A2-FF1F-48EE-B3A1-90EE9DF9105F}" destId="{50E93956-9643-4974-A534-544DF52B68D9}" srcOrd="0" destOrd="0" presId="urn:microsoft.com/office/officeart/2005/8/layout/radial6"/>
    <dgm:cxn modelId="{CC16ED02-64D2-4CA5-B4ED-B05038DD4F63}" type="presOf" srcId="{ABD24590-CA41-42D1-84CB-E005E94213E7}" destId="{B72C06FC-76B2-4821-BCB8-FC77F76E8076}" srcOrd="0" destOrd="0" presId="urn:microsoft.com/office/officeart/2005/8/layout/radial6"/>
    <dgm:cxn modelId="{BDE02F93-1A46-46DF-A16D-7643ED76BA62}" type="presOf" srcId="{E3A7E495-FF26-44DD-B2FD-D261262C930C}" destId="{21D5890F-59C2-4A1B-B92E-BEBBF93A1663}" srcOrd="0" destOrd="0" presId="urn:microsoft.com/office/officeart/2005/8/layout/radial6"/>
    <dgm:cxn modelId="{94B090FB-63E2-46E0-A50D-90A1BB2C494E}" type="presOf" srcId="{641DB18E-EAA2-427B-9857-7ADE62286B61}" destId="{E68906B7-1715-413B-8149-D44142CDC4E8}" srcOrd="0" destOrd="0" presId="urn:microsoft.com/office/officeart/2005/8/layout/radial6"/>
    <dgm:cxn modelId="{F8108D55-563C-4F83-9C29-73BC60E3ED04}" type="presOf" srcId="{E8A25301-03D5-40CE-9AD9-DCBACCE7B180}" destId="{9E5868BB-5E84-4163-85D7-5CAF51E939FC}" srcOrd="0" destOrd="0" presId="urn:microsoft.com/office/officeart/2005/8/layout/radial6"/>
    <dgm:cxn modelId="{EE283A6F-24A0-4227-AA8B-93EFBFD8BA19}" srcId="{E3A7E495-FF26-44DD-B2FD-D261262C930C}" destId="{E8A25301-03D5-40CE-9AD9-DCBACCE7B180}" srcOrd="4" destOrd="0" parTransId="{595BF020-D289-498A-9E41-E97D1E3AD2B8}" sibTransId="{7C3A3725-73D0-4128-9B20-1C4138571EC4}"/>
    <dgm:cxn modelId="{501DA489-0737-469E-B6F3-62C779E016DD}" srcId="{E3A7E495-FF26-44DD-B2FD-D261262C930C}" destId="{E209C147-6027-4F60-850A-D0B076513DB7}" srcOrd="2" destOrd="0" parTransId="{3C0CBA8B-8B29-4333-AB83-761C452143AC}" sibTransId="{97AF2665-5DD4-41CA-AE8D-ACAEF9016E45}"/>
    <dgm:cxn modelId="{72F20966-3353-4F53-AB28-8CB5B7890397}" srcId="{E3A7E495-FF26-44DD-B2FD-D261262C930C}" destId="{641DB18E-EAA2-427B-9857-7ADE62286B61}" srcOrd="1" destOrd="0" parTransId="{E6076E3F-0B96-48B3-9A5E-56B9993D433F}" sibTransId="{CE344BA4-B64C-4BE5-894E-0E9F423DB16F}"/>
    <dgm:cxn modelId="{C99685EA-DAF9-40F8-8144-513371CF01D8}" type="presOf" srcId="{DC7CDD6E-B6AA-49AB-B89E-C2144557A0A0}" destId="{C0CAE493-202B-4A68-8C2B-EDC106F93561}" srcOrd="0" destOrd="0" presId="urn:microsoft.com/office/officeart/2005/8/layout/radial6"/>
    <dgm:cxn modelId="{A3701518-A1DA-4B49-8765-BD826A2391F5}" srcId="{E3A7E495-FF26-44DD-B2FD-D261262C930C}" destId="{ABD24590-CA41-42D1-84CB-E005E94213E7}" srcOrd="3" destOrd="0" parTransId="{67AFE818-A23D-40A5-A1C8-B5830456B138}" sibTransId="{85680C11-1176-4D33-A859-118CD9C7726F}"/>
    <dgm:cxn modelId="{9759010B-C339-4A0C-85CA-04495920E304}" srcId="{949FE053-560B-4DF2-B202-951D42FD859A}" destId="{E3A7E495-FF26-44DD-B2FD-D261262C930C}" srcOrd="0" destOrd="0" parTransId="{6E2F27CA-B3FA-43CF-9D05-EC8EEA9E60DE}" sibTransId="{D7A4AFBD-6D24-4182-BCD5-67056B97ACC4}"/>
    <dgm:cxn modelId="{726BB128-C61B-4414-BE34-7DFCD6A3AD74}" type="presOf" srcId="{2D231FDC-D41F-4FB8-BD88-E9E454B02E93}" destId="{500CC5A1-8AF8-4203-9228-04B9EF73E3DB}" srcOrd="0" destOrd="0" presId="urn:microsoft.com/office/officeart/2005/8/layout/radial6"/>
    <dgm:cxn modelId="{7238E16D-B8DF-4B7D-B3E4-CDF0CDA4784B}" type="presOf" srcId="{E209C147-6027-4F60-850A-D0B076513DB7}" destId="{31CF4067-5140-40C1-AFE4-3E5EC8AF9BB3}" srcOrd="0" destOrd="0" presId="urn:microsoft.com/office/officeart/2005/8/layout/radial6"/>
    <dgm:cxn modelId="{B0B65DB2-A233-4816-B7A8-37044E8DF2C5}" srcId="{E3A7E495-FF26-44DD-B2FD-D261262C930C}" destId="{DC7CDD6E-B6AA-49AB-B89E-C2144557A0A0}" srcOrd="6" destOrd="0" parTransId="{FD505DCA-07F1-418E-8AA8-C4AC3618DFDA}" sibTransId="{46213058-D2C4-483D-B89B-3F20531334D5}"/>
    <dgm:cxn modelId="{675DE94C-6E74-4EAB-A60B-DE2AAD876726}" type="presOf" srcId="{85680C11-1176-4D33-A859-118CD9C7726F}" destId="{A619EBFE-CADF-4B69-8EC1-98E394CCAAB8}" srcOrd="0" destOrd="0" presId="urn:microsoft.com/office/officeart/2005/8/layout/radial6"/>
    <dgm:cxn modelId="{8EED2065-4BBD-4138-A9C3-F63D9D4D6701}" type="presOf" srcId="{7C3A3725-73D0-4128-9B20-1C4138571EC4}" destId="{C4B3F4CB-A0A9-4240-850F-737BD7704101}" srcOrd="0" destOrd="0" presId="urn:microsoft.com/office/officeart/2005/8/layout/radial6"/>
    <dgm:cxn modelId="{D62FFA1B-3D5A-4102-953F-78DAB4021433}" type="presOf" srcId="{46213058-D2C4-483D-B89B-3F20531334D5}" destId="{F4459DC8-FB4F-48E9-AF72-BFC032A07F12}" srcOrd="0" destOrd="0" presId="urn:microsoft.com/office/officeart/2005/8/layout/radial6"/>
    <dgm:cxn modelId="{9AD64B13-9501-4685-904B-FAA7BEEFBD52}" type="presOf" srcId="{949FE053-560B-4DF2-B202-951D42FD859A}" destId="{05839E0D-97FD-476F-8719-835F750FC0CE}" srcOrd="0" destOrd="0" presId="urn:microsoft.com/office/officeart/2005/8/layout/radial6"/>
    <dgm:cxn modelId="{29682224-6B6E-4AAC-B05C-0E558A74731D}" type="presOf" srcId="{3F95FAC5-0C52-4C1A-8DCD-FEDEDA09378D}" destId="{4FA98D9C-8427-4CE3-851F-173A2D60F6F5}" srcOrd="0" destOrd="0" presId="urn:microsoft.com/office/officeart/2005/8/layout/radial6"/>
    <dgm:cxn modelId="{D211BC18-030D-4691-98E9-3F30C75083D9}" type="presOf" srcId="{97AF2665-5DD4-41CA-AE8D-ACAEF9016E45}" destId="{CC4F98E4-C9C3-4B1B-A740-7265ADB56064}" srcOrd="0" destOrd="0" presId="urn:microsoft.com/office/officeart/2005/8/layout/radial6"/>
    <dgm:cxn modelId="{24B7EB82-C6C7-493B-957C-B889DE085313}" srcId="{E3A7E495-FF26-44DD-B2FD-D261262C930C}" destId="{33E2D5A2-FF1F-48EE-B3A1-90EE9DF9105F}" srcOrd="5" destOrd="0" parTransId="{45221366-6311-4845-ABFE-44BA16A62F06}" sibTransId="{63C3218D-BB7C-4829-A9B5-886708D1B533}"/>
    <dgm:cxn modelId="{E498AEEC-93E3-4A07-A955-D61E7D4C9C58}" type="presOf" srcId="{CE344BA4-B64C-4BE5-894E-0E9F423DB16F}" destId="{692093B8-3481-4124-B8A8-1047B4DC51CE}" srcOrd="0" destOrd="0" presId="urn:microsoft.com/office/officeart/2005/8/layout/radial6"/>
    <dgm:cxn modelId="{4FF28D8F-2E9E-4D14-A6B5-157A17536000}" srcId="{E3A7E495-FF26-44DD-B2FD-D261262C930C}" destId="{2D231FDC-D41F-4FB8-BD88-E9E454B02E93}" srcOrd="0" destOrd="0" parTransId="{7452DA35-C1FA-425C-ABC9-482CCACFE479}" sibTransId="{3F95FAC5-0C52-4C1A-8DCD-FEDEDA09378D}"/>
    <dgm:cxn modelId="{567524AF-ACB0-48A7-AE40-204E36AAE677}" type="presOf" srcId="{63C3218D-BB7C-4829-A9B5-886708D1B533}" destId="{C49DC0E4-247D-46BA-81E4-913DB2B4A9B6}" srcOrd="0" destOrd="0" presId="urn:microsoft.com/office/officeart/2005/8/layout/radial6"/>
    <dgm:cxn modelId="{61A78545-7295-4590-9DDC-6A04F7FBEF46}" type="presParOf" srcId="{05839E0D-97FD-476F-8719-835F750FC0CE}" destId="{21D5890F-59C2-4A1B-B92E-BEBBF93A1663}" srcOrd="0" destOrd="0" presId="urn:microsoft.com/office/officeart/2005/8/layout/radial6"/>
    <dgm:cxn modelId="{2BCB93DD-120E-4316-B9F2-5C49EDC16B6B}" type="presParOf" srcId="{05839E0D-97FD-476F-8719-835F750FC0CE}" destId="{500CC5A1-8AF8-4203-9228-04B9EF73E3DB}" srcOrd="1" destOrd="0" presId="urn:microsoft.com/office/officeart/2005/8/layout/radial6"/>
    <dgm:cxn modelId="{A73CA47E-16E7-499B-ACDF-A05BDB1A9DD5}" type="presParOf" srcId="{05839E0D-97FD-476F-8719-835F750FC0CE}" destId="{2E11D3F7-990E-4AB1-BA20-E01CBFD13BF6}" srcOrd="2" destOrd="0" presId="urn:microsoft.com/office/officeart/2005/8/layout/radial6"/>
    <dgm:cxn modelId="{51A167D9-067C-40DD-A498-1100B84F1B32}" type="presParOf" srcId="{05839E0D-97FD-476F-8719-835F750FC0CE}" destId="{4FA98D9C-8427-4CE3-851F-173A2D60F6F5}" srcOrd="3" destOrd="0" presId="urn:microsoft.com/office/officeart/2005/8/layout/radial6"/>
    <dgm:cxn modelId="{A5DBF215-093C-4A94-8730-728F296F0C84}" type="presParOf" srcId="{05839E0D-97FD-476F-8719-835F750FC0CE}" destId="{E68906B7-1715-413B-8149-D44142CDC4E8}" srcOrd="4" destOrd="0" presId="urn:microsoft.com/office/officeart/2005/8/layout/radial6"/>
    <dgm:cxn modelId="{A1879414-3469-43D4-8746-02940EE71F9D}" type="presParOf" srcId="{05839E0D-97FD-476F-8719-835F750FC0CE}" destId="{79FDA89C-9E3B-48B9-86C8-64C95916732B}" srcOrd="5" destOrd="0" presId="urn:microsoft.com/office/officeart/2005/8/layout/radial6"/>
    <dgm:cxn modelId="{EB7AB9C1-5939-436B-9777-CDBEC0D06680}" type="presParOf" srcId="{05839E0D-97FD-476F-8719-835F750FC0CE}" destId="{692093B8-3481-4124-B8A8-1047B4DC51CE}" srcOrd="6" destOrd="0" presId="urn:microsoft.com/office/officeart/2005/8/layout/radial6"/>
    <dgm:cxn modelId="{BF67AD44-33BB-4E37-BE75-1ECCC38B763A}" type="presParOf" srcId="{05839E0D-97FD-476F-8719-835F750FC0CE}" destId="{31CF4067-5140-40C1-AFE4-3E5EC8AF9BB3}" srcOrd="7" destOrd="0" presId="urn:microsoft.com/office/officeart/2005/8/layout/radial6"/>
    <dgm:cxn modelId="{03978667-C7D6-4882-8101-9C7384E595EA}" type="presParOf" srcId="{05839E0D-97FD-476F-8719-835F750FC0CE}" destId="{D863B1C6-C5C5-4B4F-8499-7D492C35DBC7}" srcOrd="8" destOrd="0" presId="urn:microsoft.com/office/officeart/2005/8/layout/radial6"/>
    <dgm:cxn modelId="{40283684-0A83-4A3D-A06C-4F36933DD422}" type="presParOf" srcId="{05839E0D-97FD-476F-8719-835F750FC0CE}" destId="{CC4F98E4-C9C3-4B1B-A740-7265ADB56064}" srcOrd="9" destOrd="0" presId="urn:microsoft.com/office/officeart/2005/8/layout/radial6"/>
    <dgm:cxn modelId="{AF740FF5-B766-47EC-8262-905838453904}" type="presParOf" srcId="{05839E0D-97FD-476F-8719-835F750FC0CE}" destId="{B72C06FC-76B2-4821-BCB8-FC77F76E8076}" srcOrd="10" destOrd="0" presId="urn:microsoft.com/office/officeart/2005/8/layout/radial6"/>
    <dgm:cxn modelId="{4B2F7E2E-48A7-41E3-A35B-43863D3446B7}" type="presParOf" srcId="{05839E0D-97FD-476F-8719-835F750FC0CE}" destId="{2B843D04-7155-4EEE-B76F-41296CA46817}" srcOrd="11" destOrd="0" presId="urn:microsoft.com/office/officeart/2005/8/layout/radial6"/>
    <dgm:cxn modelId="{A0460A75-1215-42AF-816F-510C723D4EB4}" type="presParOf" srcId="{05839E0D-97FD-476F-8719-835F750FC0CE}" destId="{A619EBFE-CADF-4B69-8EC1-98E394CCAAB8}" srcOrd="12" destOrd="0" presId="urn:microsoft.com/office/officeart/2005/8/layout/radial6"/>
    <dgm:cxn modelId="{72194A73-A80C-4142-B47F-C3E8908364DE}" type="presParOf" srcId="{05839E0D-97FD-476F-8719-835F750FC0CE}" destId="{9E5868BB-5E84-4163-85D7-5CAF51E939FC}" srcOrd="13" destOrd="0" presId="urn:microsoft.com/office/officeart/2005/8/layout/radial6"/>
    <dgm:cxn modelId="{29EC1C51-764A-4B9E-A2D3-D72401EDBB32}" type="presParOf" srcId="{05839E0D-97FD-476F-8719-835F750FC0CE}" destId="{F552D050-23B1-4045-A6E3-032C048BEE6A}" srcOrd="14" destOrd="0" presId="urn:microsoft.com/office/officeart/2005/8/layout/radial6"/>
    <dgm:cxn modelId="{F6EA0D30-D7C2-46A0-9FAC-2390EF4A69F7}" type="presParOf" srcId="{05839E0D-97FD-476F-8719-835F750FC0CE}" destId="{C4B3F4CB-A0A9-4240-850F-737BD7704101}" srcOrd="15" destOrd="0" presId="urn:microsoft.com/office/officeart/2005/8/layout/radial6"/>
    <dgm:cxn modelId="{5B42D181-FB78-405B-AF2E-557628307A91}" type="presParOf" srcId="{05839E0D-97FD-476F-8719-835F750FC0CE}" destId="{50E93956-9643-4974-A534-544DF52B68D9}" srcOrd="16" destOrd="0" presId="urn:microsoft.com/office/officeart/2005/8/layout/radial6"/>
    <dgm:cxn modelId="{4CD38DB2-43BE-489E-AF8A-D0DCBED55D10}" type="presParOf" srcId="{05839E0D-97FD-476F-8719-835F750FC0CE}" destId="{59620D53-F799-4A0F-AE38-EE2B8A65BB4C}" srcOrd="17" destOrd="0" presId="urn:microsoft.com/office/officeart/2005/8/layout/radial6"/>
    <dgm:cxn modelId="{A7BFAD8A-B6A1-4D58-8051-0A3B2B804D26}" type="presParOf" srcId="{05839E0D-97FD-476F-8719-835F750FC0CE}" destId="{C49DC0E4-247D-46BA-81E4-913DB2B4A9B6}" srcOrd="18" destOrd="0" presId="urn:microsoft.com/office/officeart/2005/8/layout/radial6"/>
    <dgm:cxn modelId="{EBB8DB02-E0C0-49E1-B2F6-3CDE7D239F6F}" type="presParOf" srcId="{05839E0D-97FD-476F-8719-835F750FC0CE}" destId="{C0CAE493-202B-4A68-8C2B-EDC106F93561}" srcOrd="19" destOrd="0" presId="urn:microsoft.com/office/officeart/2005/8/layout/radial6"/>
    <dgm:cxn modelId="{944D72A1-52E4-4FC9-9009-DE44E5F1A095}" type="presParOf" srcId="{05839E0D-97FD-476F-8719-835F750FC0CE}" destId="{23614D81-1B11-4EED-BD84-22260FC908A4}" srcOrd="20" destOrd="0" presId="urn:microsoft.com/office/officeart/2005/8/layout/radial6"/>
    <dgm:cxn modelId="{8A5BB9EA-AD29-4063-913D-ADC382483E3F}" type="presParOf" srcId="{05839E0D-97FD-476F-8719-835F750FC0CE}" destId="{F4459DC8-FB4F-48E9-AF72-BFC032A07F12}" srcOrd="21" destOrd="0" presId="urn:microsoft.com/office/officeart/2005/8/layout/radial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4459DC8-FB4F-48E9-AF72-BFC032A07F12}">
      <dsp:nvSpPr>
        <dsp:cNvPr id="0" name=""/>
        <dsp:cNvSpPr/>
      </dsp:nvSpPr>
      <dsp:spPr>
        <a:xfrm>
          <a:off x="2381593" y="547239"/>
          <a:ext cx="4155802" cy="4155802"/>
        </a:xfrm>
        <a:prstGeom prst="blockArc">
          <a:avLst>
            <a:gd name="adj1" fmla="val 13350552"/>
            <a:gd name="adj2" fmla="val 16582748"/>
            <a:gd name="adj3" fmla="val 3908"/>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C49DC0E4-247D-46BA-81E4-913DB2B4A9B6}">
      <dsp:nvSpPr>
        <dsp:cNvPr id="0" name=""/>
        <dsp:cNvSpPr/>
      </dsp:nvSpPr>
      <dsp:spPr>
        <a:xfrm>
          <a:off x="2521639" y="376777"/>
          <a:ext cx="4155802" cy="4155802"/>
        </a:xfrm>
        <a:prstGeom prst="blockArc">
          <a:avLst>
            <a:gd name="adj1" fmla="val 10158410"/>
            <a:gd name="adj2" fmla="val 12978107"/>
            <a:gd name="adj3" fmla="val 3908"/>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C4B3F4CB-A0A9-4240-850F-737BD7704101}">
      <dsp:nvSpPr>
        <dsp:cNvPr id="0" name=""/>
        <dsp:cNvSpPr/>
      </dsp:nvSpPr>
      <dsp:spPr>
        <a:xfrm>
          <a:off x="2545851" y="541788"/>
          <a:ext cx="4155802" cy="4155802"/>
        </a:xfrm>
        <a:prstGeom prst="blockArc">
          <a:avLst>
            <a:gd name="adj1" fmla="val 7007373"/>
            <a:gd name="adj2" fmla="val 10439909"/>
            <a:gd name="adj3" fmla="val 3908"/>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A619EBFE-CADF-4B69-8EC1-98E394CCAAB8}">
      <dsp:nvSpPr>
        <dsp:cNvPr id="0" name=""/>
        <dsp:cNvSpPr/>
      </dsp:nvSpPr>
      <dsp:spPr>
        <a:xfrm>
          <a:off x="2735684" y="650812"/>
          <a:ext cx="4155802" cy="4155802"/>
        </a:xfrm>
        <a:prstGeom prst="blockArc">
          <a:avLst>
            <a:gd name="adj1" fmla="val 3149591"/>
            <a:gd name="adj2" fmla="val 7376947"/>
            <a:gd name="adj3" fmla="val 3908"/>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CC4F98E4-C9C3-4B1B-A740-7265ADB56064}">
      <dsp:nvSpPr>
        <dsp:cNvPr id="0" name=""/>
        <dsp:cNvSpPr/>
      </dsp:nvSpPr>
      <dsp:spPr>
        <a:xfrm>
          <a:off x="2954772" y="504162"/>
          <a:ext cx="4155802" cy="4155802"/>
        </a:xfrm>
        <a:prstGeom prst="blockArc">
          <a:avLst>
            <a:gd name="adj1" fmla="val 301794"/>
            <a:gd name="adj2" fmla="val 3594768"/>
            <a:gd name="adj3" fmla="val 3908"/>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692093B8-3481-4124-B8A8-1047B4DC51CE}">
      <dsp:nvSpPr>
        <dsp:cNvPr id="0" name=""/>
        <dsp:cNvSpPr/>
      </dsp:nvSpPr>
      <dsp:spPr>
        <a:xfrm>
          <a:off x="2953472" y="519605"/>
          <a:ext cx="4155802" cy="4155802"/>
        </a:xfrm>
        <a:prstGeom prst="blockArc">
          <a:avLst>
            <a:gd name="adj1" fmla="val 19112169"/>
            <a:gd name="adj2" fmla="val 275642"/>
            <a:gd name="adj3" fmla="val 3908"/>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4FA98D9C-8427-4CE3-851F-173A2D60F6F5}">
      <dsp:nvSpPr>
        <dsp:cNvPr id="0" name=""/>
        <dsp:cNvSpPr/>
      </dsp:nvSpPr>
      <dsp:spPr>
        <a:xfrm>
          <a:off x="2961735" y="528900"/>
          <a:ext cx="4155802" cy="4155802"/>
        </a:xfrm>
        <a:prstGeom prst="blockArc">
          <a:avLst>
            <a:gd name="adj1" fmla="val 15599981"/>
            <a:gd name="adj2" fmla="val 19091183"/>
            <a:gd name="adj3" fmla="val 3908"/>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21D5890F-59C2-4A1B-B92E-BEBBF93A1663}">
      <dsp:nvSpPr>
        <dsp:cNvPr id="0" name=""/>
        <dsp:cNvSpPr/>
      </dsp:nvSpPr>
      <dsp:spPr>
        <a:xfrm>
          <a:off x="4121910" y="1836721"/>
          <a:ext cx="1611241" cy="1611241"/>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ZA" sz="1600" kern="1200" dirty="0" smtClean="0"/>
            <a:t>Sustainability of cooperatives</a:t>
          </a:r>
          <a:endParaRPr lang="en-ZA" sz="1600" kern="1200" dirty="0"/>
        </a:p>
      </dsp:txBody>
      <dsp:txXfrm>
        <a:off x="4121910" y="1836721"/>
        <a:ext cx="1611241" cy="1611241"/>
      </dsp:txXfrm>
    </dsp:sp>
    <dsp:sp modelId="{500CC5A1-8AF8-4203-9228-04B9EF73E3DB}">
      <dsp:nvSpPr>
        <dsp:cNvPr id="0" name=""/>
        <dsp:cNvSpPr/>
      </dsp:nvSpPr>
      <dsp:spPr>
        <a:xfrm>
          <a:off x="4121918" y="36522"/>
          <a:ext cx="1127869" cy="1127869"/>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ZA" sz="1100" kern="1200" dirty="0" smtClean="0"/>
            <a:t>Access to land</a:t>
          </a:r>
          <a:endParaRPr lang="en-ZA" sz="1100" kern="1200" dirty="0"/>
        </a:p>
      </dsp:txBody>
      <dsp:txXfrm>
        <a:off x="4121918" y="36522"/>
        <a:ext cx="1127869" cy="1127869"/>
      </dsp:txXfrm>
    </dsp:sp>
    <dsp:sp modelId="{E68906B7-1715-413B-8149-D44142CDC4E8}">
      <dsp:nvSpPr>
        <dsp:cNvPr id="0" name=""/>
        <dsp:cNvSpPr/>
      </dsp:nvSpPr>
      <dsp:spPr>
        <a:xfrm>
          <a:off x="5994136" y="684580"/>
          <a:ext cx="1127869" cy="1127869"/>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ZA" sz="1100" kern="1200" dirty="0" smtClean="0"/>
            <a:t>Access to Finance</a:t>
          </a:r>
          <a:endParaRPr lang="en-ZA" sz="1100" kern="1200" dirty="0"/>
        </a:p>
      </dsp:txBody>
      <dsp:txXfrm>
        <a:off x="5994136" y="684580"/>
        <a:ext cx="1127869" cy="1127869"/>
      </dsp:txXfrm>
    </dsp:sp>
    <dsp:sp modelId="{31CF4067-5140-40C1-AFE4-3E5EC8AF9BB3}">
      <dsp:nvSpPr>
        <dsp:cNvPr id="0" name=""/>
        <dsp:cNvSpPr/>
      </dsp:nvSpPr>
      <dsp:spPr>
        <a:xfrm>
          <a:off x="6498191" y="2196749"/>
          <a:ext cx="1127869" cy="1127869"/>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ZA" sz="1100" kern="1200" dirty="0" smtClean="0"/>
            <a:t>Compliance with regulations</a:t>
          </a:r>
          <a:endParaRPr lang="en-ZA" sz="1100" kern="1200" dirty="0"/>
        </a:p>
      </dsp:txBody>
      <dsp:txXfrm>
        <a:off x="6498191" y="2196749"/>
        <a:ext cx="1127869" cy="1127869"/>
      </dsp:txXfrm>
    </dsp:sp>
    <dsp:sp modelId="{B72C06FC-76B2-4821-BCB8-FC77F76E8076}">
      <dsp:nvSpPr>
        <dsp:cNvPr id="0" name=""/>
        <dsp:cNvSpPr/>
      </dsp:nvSpPr>
      <dsp:spPr>
        <a:xfrm>
          <a:off x="5490072" y="3780928"/>
          <a:ext cx="1127869" cy="1127869"/>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ZA" sz="1100" kern="1200" dirty="0" smtClean="0"/>
            <a:t>Value adding &amp; Processing</a:t>
          </a:r>
          <a:endParaRPr lang="en-ZA" sz="1100" kern="1200" dirty="0"/>
        </a:p>
      </dsp:txBody>
      <dsp:txXfrm>
        <a:off x="5490072" y="3780928"/>
        <a:ext cx="1127869" cy="1127869"/>
      </dsp:txXfrm>
    </dsp:sp>
    <dsp:sp modelId="{9E5868BB-5E84-4163-85D7-5CAF51E939FC}">
      <dsp:nvSpPr>
        <dsp:cNvPr id="0" name=""/>
        <dsp:cNvSpPr/>
      </dsp:nvSpPr>
      <dsp:spPr>
        <a:xfrm>
          <a:off x="3141577" y="3874385"/>
          <a:ext cx="1127869" cy="1127869"/>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ZA" sz="1100" kern="1200" dirty="0" smtClean="0"/>
            <a:t>Markets &amp; participation</a:t>
          </a:r>
          <a:endParaRPr lang="en-ZA" sz="1100" kern="1200" dirty="0"/>
        </a:p>
      </dsp:txBody>
      <dsp:txXfrm>
        <a:off x="3141577" y="3874385"/>
        <a:ext cx="1127869" cy="1127869"/>
      </dsp:txXfrm>
    </dsp:sp>
    <dsp:sp modelId="{50E93956-9643-4974-A534-544DF52B68D9}">
      <dsp:nvSpPr>
        <dsp:cNvPr id="0" name=""/>
        <dsp:cNvSpPr/>
      </dsp:nvSpPr>
      <dsp:spPr>
        <a:xfrm>
          <a:off x="2033686" y="2268763"/>
          <a:ext cx="1127869" cy="1127869"/>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ZA" sz="1100" kern="1200" dirty="0" smtClean="0"/>
            <a:t>Training &amp; Capacity Development</a:t>
          </a:r>
          <a:endParaRPr lang="en-ZA" sz="1100" kern="1200" dirty="0"/>
        </a:p>
      </dsp:txBody>
      <dsp:txXfrm>
        <a:off x="2033686" y="2268763"/>
        <a:ext cx="1127869" cy="1127869"/>
      </dsp:txXfrm>
    </dsp:sp>
    <dsp:sp modelId="{C0CAE493-202B-4A68-8C2B-EDC106F93561}">
      <dsp:nvSpPr>
        <dsp:cNvPr id="0" name=""/>
        <dsp:cNvSpPr/>
      </dsp:nvSpPr>
      <dsp:spPr>
        <a:xfrm>
          <a:off x="2393727" y="684586"/>
          <a:ext cx="1127869" cy="1127869"/>
        </a:xfrm>
        <a:prstGeom prst="ellips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n-ZA" sz="1100" kern="1200" dirty="0" smtClean="0"/>
            <a:t>Effective  cooperative Management</a:t>
          </a:r>
          <a:endParaRPr lang="en-ZA" sz="1100" kern="1200" dirty="0"/>
        </a:p>
      </dsp:txBody>
      <dsp:txXfrm>
        <a:off x="2393727" y="684586"/>
        <a:ext cx="1127869" cy="1127869"/>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2.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6400" cy="496412"/>
          </a:xfrm>
          <a:prstGeom prst="rect">
            <a:avLst/>
          </a:prstGeom>
        </p:spPr>
        <p:txBody>
          <a:bodyPr vert="horz" lIns="91440" tIns="45720" rIns="91440" bIns="45720" rtlCol="0"/>
          <a:lstStyle>
            <a:lvl1pPr algn="l">
              <a:defRPr sz="1200">
                <a:latin typeface="Arial" pitchFamily="34" charset="0"/>
                <a:cs typeface="Arial" pitchFamily="34" charset="0"/>
              </a:defRPr>
            </a:lvl1pPr>
          </a:lstStyle>
          <a:p>
            <a:pPr>
              <a:defRPr/>
            </a:pPr>
            <a:endParaRPr lang="en-ZA"/>
          </a:p>
        </p:txBody>
      </p:sp>
      <p:sp>
        <p:nvSpPr>
          <p:cNvPr id="3" name="Date Placeholder 2"/>
          <p:cNvSpPr>
            <a:spLocks noGrp="1"/>
          </p:cNvSpPr>
          <p:nvPr>
            <p:ph type="dt" sz="quarter" idx="1"/>
          </p:nvPr>
        </p:nvSpPr>
        <p:spPr>
          <a:xfrm>
            <a:off x="3849688" y="1"/>
            <a:ext cx="2946400" cy="496412"/>
          </a:xfrm>
          <a:prstGeom prst="rect">
            <a:avLst/>
          </a:prstGeom>
        </p:spPr>
        <p:txBody>
          <a:bodyPr vert="horz" lIns="91440" tIns="45720" rIns="91440" bIns="45720" rtlCol="0"/>
          <a:lstStyle>
            <a:lvl1pPr algn="r">
              <a:defRPr sz="1200">
                <a:latin typeface="Arial" pitchFamily="34" charset="0"/>
                <a:cs typeface="Arial" pitchFamily="34" charset="0"/>
              </a:defRPr>
            </a:lvl1pPr>
          </a:lstStyle>
          <a:p>
            <a:pPr>
              <a:defRPr/>
            </a:pPr>
            <a:fld id="{4102738F-E1A5-48A4-9F00-18C032731D12}" type="datetimeFigureOut">
              <a:rPr lang="en-ZA"/>
              <a:pPr>
                <a:defRPr/>
              </a:pPr>
              <a:t>2015/10/16</a:t>
            </a:fld>
            <a:endParaRPr lang="en-ZA"/>
          </a:p>
        </p:txBody>
      </p:sp>
      <p:sp>
        <p:nvSpPr>
          <p:cNvPr id="4" name="Footer Placeholder 3"/>
          <p:cNvSpPr>
            <a:spLocks noGrp="1"/>
          </p:cNvSpPr>
          <p:nvPr>
            <p:ph type="ftr" sz="quarter" idx="2"/>
          </p:nvPr>
        </p:nvSpPr>
        <p:spPr>
          <a:xfrm>
            <a:off x="0" y="9428630"/>
            <a:ext cx="2946400" cy="496411"/>
          </a:xfrm>
          <a:prstGeom prst="rect">
            <a:avLst/>
          </a:prstGeom>
        </p:spPr>
        <p:txBody>
          <a:bodyPr vert="horz" lIns="91440" tIns="45720" rIns="91440" bIns="45720" rtlCol="0" anchor="b"/>
          <a:lstStyle>
            <a:lvl1pPr algn="l">
              <a:defRPr sz="1200">
                <a:latin typeface="Arial" pitchFamily="34" charset="0"/>
                <a:cs typeface="Arial" pitchFamily="34" charset="0"/>
              </a:defRPr>
            </a:lvl1pPr>
          </a:lstStyle>
          <a:p>
            <a:pPr>
              <a:defRPr/>
            </a:pPr>
            <a:endParaRPr lang="en-ZA"/>
          </a:p>
        </p:txBody>
      </p:sp>
      <p:sp>
        <p:nvSpPr>
          <p:cNvPr id="5" name="Slide Number Placeholder 4"/>
          <p:cNvSpPr>
            <a:spLocks noGrp="1"/>
          </p:cNvSpPr>
          <p:nvPr>
            <p:ph type="sldNum" sz="quarter" idx="3"/>
          </p:nvPr>
        </p:nvSpPr>
        <p:spPr>
          <a:xfrm>
            <a:off x="3849688" y="9428630"/>
            <a:ext cx="2946400" cy="496411"/>
          </a:xfrm>
          <a:prstGeom prst="rect">
            <a:avLst/>
          </a:prstGeom>
        </p:spPr>
        <p:txBody>
          <a:bodyPr vert="horz" lIns="91440" tIns="45720" rIns="91440" bIns="45720" rtlCol="0" anchor="b"/>
          <a:lstStyle>
            <a:lvl1pPr algn="r">
              <a:defRPr sz="1200">
                <a:latin typeface="Arial" pitchFamily="34" charset="0"/>
                <a:cs typeface="Arial" pitchFamily="34" charset="0"/>
              </a:defRPr>
            </a:lvl1pPr>
          </a:lstStyle>
          <a:p>
            <a:pPr>
              <a:defRPr/>
            </a:pPr>
            <a:fld id="{2B678E29-7175-4057-B5F7-AB325FEB8AB2}" type="slidenum">
              <a:rPr lang="en-ZA"/>
              <a:pPr>
                <a:defRPr/>
              </a:pPr>
              <a:t>‹#›</a:t>
            </a:fld>
            <a:endParaRPr lang="en-ZA"/>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6400" cy="496412"/>
          </a:xfrm>
          <a:prstGeom prst="rect">
            <a:avLst/>
          </a:prstGeom>
        </p:spPr>
        <p:txBody>
          <a:bodyPr vert="horz" lIns="91440" tIns="45720" rIns="91440" bIns="45720" rtlCol="0"/>
          <a:lstStyle>
            <a:lvl1pPr algn="l" defTabSz="1053297" fontAlgn="auto">
              <a:spcBef>
                <a:spcPts val="0"/>
              </a:spcBef>
              <a:spcAft>
                <a:spcPts val="0"/>
              </a:spcAft>
              <a:defRPr sz="1200">
                <a:latin typeface="+mn-lt"/>
                <a:cs typeface="+mn-cs"/>
              </a:defRPr>
            </a:lvl1pPr>
          </a:lstStyle>
          <a:p>
            <a:pPr>
              <a:defRPr/>
            </a:pPr>
            <a:endParaRPr lang="en-ZA"/>
          </a:p>
        </p:txBody>
      </p:sp>
      <p:sp>
        <p:nvSpPr>
          <p:cNvPr id="3" name="Date Placeholder 2"/>
          <p:cNvSpPr>
            <a:spLocks noGrp="1"/>
          </p:cNvSpPr>
          <p:nvPr>
            <p:ph type="dt" idx="1"/>
          </p:nvPr>
        </p:nvSpPr>
        <p:spPr>
          <a:xfrm>
            <a:off x="3849688" y="1"/>
            <a:ext cx="2946400" cy="496412"/>
          </a:xfrm>
          <a:prstGeom prst="rect">
            <a:avLst/>
          </a:prstGeom>
        </p:spPr>
        <p:txBody>
          <a:bodyPr vert="horz" lIns="91440" tIns="45720" rIns="91440" bIns="45720" rtlCol="0"/>
          <a:lstStyle>
            <a:lvl1pPr algn="r" defTabSz="1053297" fontAlgn="auto">
              <a:spcBef>
                <a:spcPts val="0"/>
              </a:spcBef>
              <a:spcAft>
                <a:spcPts val="0"/>
              </a:spcAft>
              <a:defRPr sz="1200">
                <a:latin typeface="+mn-lt"/>
                <a:cs typeface="+mn-cs"/>
              </a:defRPr>
            </a:lvl1pPr>
          </a:lstStyle>
          <a:p>
            <a:pPr>
              <a:defRPr/>
            </a:pPr>
            <a:fld id="{07E6757D-91A0-4558-8B76-0577EAB3CB91}" type="datetimeFigureOut">
              <a:rPr lang="en-US"/>
              <a:pPr>
                <a:defRPr/>
              </a:pPr>
              <a:t>10/16/2015</a:t>
            </a:fld>
            <a:endParaRPr lang="en-ZA"/>
          </a:p>
        </p:txBody>
      </p:sp>
      <p:sp>
        <p:nvSpPr>
          <p:cNvPr id="4" name="Slide Image Placeholder 3"/>
          <p:cNvSpPr>
            <a:spLocks noGrp="1" noRot="1" noChangeAspect="1"/>
          </p:cNvSpPr>
          <p:nvPr>
            <p:ph type="sldImg" idx="2"/>
          </p:nvPr>
        </p:nvSpPr>
        <p:spPr>
          <a:xfrm>
            <a:off x="768350" y="746125"/>
            <a:ext cx="5260975" cy="3721100"/>
          </a:xfrm>
          <a:prstGeom prst="rect">
            <a:avLst/>
          </a:prstGeom>
          <a:noFill/>
          <a:ln w="12700">
            <a:solidFill>
              <a:prstClr val="black"/>
            </a:solidFill>
          </a:ln>
        </p:spPr>
        <p:txBody>
          <a:bodyPr vert="horz" lIns="91440" tIns="45720" rIns="91440" bIns="45720" rtlCol="0" anchor="ctr"/>
          <a:lstStyle/>
          <a:p>
            <a:pPr lvl="0"/>
            <a:endParaRPr lang="en-ZA" noProof="0" smtClean="0"/>
          </a:p>
        </p:txBody>
      </p:sp>
      <p:sp>
        <p:nvSpPr>
          <p:cNvPr id="5" name="Notes Placeholder 4"/>
          <p:cNvSpPr>
            <a:spLocks noGrp="1"/>
          </p:cNvSpPr>
          <p:nvPr>
            <p:ph type="body" sz="quarter" idx="3"/>
          </p:nvPr>
        </p:nvSpPr>
        <p:spPr>
          <a:xfrm>
            <a:off x="679450" y="4716710"/>
            <a:ext cx="5438775" cy="4464512"/>
          </a:xfrm>
          <a:prstGeom prst="rect">
            <a:avLst/>
          </a:prstGeom>
        </p:spPr>
        <p:txBody>
          <a:bodyPr vert="horz" wrap="square" lIns="91440" tIns="45720" rIns="91440" bIns="45720" numCol="1" anchor="t" anchorCtr="0" compatLnSpc="1">
            <a:prstTxWarp prst="textNoShape">
              <a:avLst/>
            </a:prstTxWarp>
            <a:normAutofit/>
          </a:bodyPr>
          <a:lstStyle/>
          <a:p>
            <a:pPr lvl="0"/>
            <a:r>
              <a:rPr lang="en-ZA" noProof="0" smtClean="0"/>
              <a:t>Click to edit Master text styles</a:t>
            </a:r>
          </a:p>
          <a:p>
            <a:pPr lvl="1"/>
            <a:r>
              <a:rPr lang="en-ZA" noProof="0" smtClean="0"/>
              <a:t>Second level</a:t>
            </a:r>
          </a:p>
          <a:p>
            <a:pPr lvl="2"/>
            <a:r>
              <a:rPr lang="en-ZA" noProof="0" smtClean="0"/>
              <a:t>Third level</a:t>
            </a:r>
          </a:p>
          <a:p>
            <a:pPr lvl="3"/>
            <a:r>
              <a:rPr lang="en-ZA" noProof="0" smtClean="0"/>
              <a:t>Fourth level</a:t>
            </a:r>
          </a:p>
          <a:p>
            <a:pPr lvl="4"/>
            <a:r>
              <a:rPr lang="en-ZA" noProof="0" smtClean="0"/>
              <a:t>Fifth level</a:t>
            </a:r>
          </a:p>
        </p:txBody>
      </p:sp>
      <p:sp>
        <p:nvSpPr>
          <p:cNvPr id="6" name="Footer Placeholder 5"/>
          <p:cNvSpPr>
            <a:spLocks noGrp="1"/>
          </p:cNvSpPr>
          <p:nvPr>
            <p:ph type="ftr" sz="quarter" idx="4"/>
          </p:nvPr>
        </p:nvSpPr>
        <p:spPr>
          <a:xfrm>
            <a:off x="0" y="9430226"/>
            <a:ext cx="2946400" cy="494816"/>
          </a:xfrm>
          <a:prstGeom prst="rect">
            <a:avLst/>
          </a:prstGeom>
        </p:spPr>
        <p:txBody>
          <a:bodyPr vert="horz" lIns="91440" tIns="45720" rIns="91440" bIns="45720" rtlCol="0" anchor="b"/>
          <a:lstStyle>
            <a:lvl1pPr algn="l" defTabSz="1053297" fontAlgn="auto">
              <a:spcBef>
                <a:spcPts val="0"/>
              </a:spcBef>
              <a:spcAft>
                <a:spcPts val="0"/>
              </a:spcAft>
              <a:defRPr sz="1200">
                <a:latin typeface="+mn-lt"/>
                <a:cs typeface="+mn-cs"/>
              </a:defRPr>
            </a:lvl1pPr>
          </a:lstStyle>
          <a:p>
            <a:pPr>
              <a:defRPr/>
            </a:pPr>
            <a:endParaRPr lang="en-ZA"/>
          </a:p>
        </p:txBody>
      </p:sp>
      <p:sp>
        <p:nvSpPr>
          <p:cNvPr id="7" name="Slide Number Placeholder 6"/>
          <p:cNvSpPr>
            <a:spLocks noGrp="1"/>
          </p:cNvSpPr>
          <p:nvPr>
            <p:ph type="sldNum" sz="quarter" idx="5"/>
          </p:nvPr>
        </p:nvSpPr>
        <p:spPr>
          <a:xfrm>
            <a:off x="3849688" y="9430226"/>
            <a:ext cx="2946400" cy="494816"/>
          </a:xfrm>
          <a:prstGeom prst="rect">
            <a:avLst/>
          </a:prstGeom>
        </p:spPr>
        <p:txBody>
          <a:bodyPr vert="horz" lIns="91440" tIns="45720" rIns="91440" bIns="45720" rtlCol="0" anchor="b"/>
          <a:lstStyle>
            <a:lvl1pPr algn="r" defTabSz="1053297" fontAlgn="auto">
              <a:spcBef>
                <a:spcPts val="0"/>
              </a:spcBef>
              <a:spcAft>
                <a:spcPts val="0"/>
              </a:spcAft>
              <a:defRPr sz="1200">
                <a:latin typeface="+mn-lt"/>
                <a:cs typeface="+mn-cs"/>
              </a:defRPr>
            </a:lvl1pPr>
          </a:lstStyle>
          <a:p>
            <a:pPr>
              <a:defRPr/>
            </a:pPr>
            <a:fld id="{9D430426-D214-4E52-ADA9-69F41BDA9665}" type="slidenum">
              <a:rPr lang="en-ZA"/>
              <a:pPr>
                <a:defRPr/>
              </a:pPr>
              <a:t>‹#›</a:t>
            </a:fld>
            <a:endParaRPr lang="en-ZA"/>
          </a:p>
        </p:txBody>
      </p:sp>
    </p:spTree>
  </p:cSld>
  <p:clrMap bg1="lt1" tx1="dk1" bg2="lt2" tx2="dk2" accent1="accent1" accent2="accent2" accent3="accent3" accent4="accent4" accent5="accent5" accent6="accent6" hlink="hlink" folHlink="folHlink"/>
  <p:notesStyle>
    <a:lvl1pPr algn="l" defTabSz="1052513" rtl="0" eaLnBrk="0" fontAlgn="base" hangingPunct="0">
      <a:spcBef>
        <a:spcPct val="30000"/>
      </a:spcBef>
      <a:spcAft>
        <a:spcPct val="0"/>
      </a:spcAft>
      <a:defRPr sz="1400" kern="1200">
        <a:solidFill>
          <a:schemeClr val="tx1"/>
        </a:solidFill>
        <a:latin typeface="+mn-lt"/>
        <a:ea typeface="+mn-ea"/>
        <a:cs typeface="+mn-cs"/>
      </a:defRPr>
    </a:lvl1pPr>
    <a:lvl2pPr marL="525463" algn="l" defTabSz="1052513" rtl="0" eaLnBrk="0" fontAlgn="base" hangingPunct="0">
      <a:spcBef>
        <a:spcPct val="30000"/>
      </a:spcBef>
      <a:spcAft>
        <a:spcPct val="0"/>
      </a:spcAft>
      <a:defRPr sz="1400" kern="1200">
        <a:solidFill>
          <a:schemeClr val="tx1"/>
        </a:solidFill>
        <a:latin typeface="+mn-lt"/>
        <a:ea typeface="+mn-ea"/>
        <a:cs typeface="+mn-cs"/>
      </a:defRPr>
    </a:lvl2pPr>
    <a:lvl3pPr marL="1052513" algn="l" defTabSz="1052513" rtl="0" eaLnBrk="0" fontAlgn="base" hangingPunct="0">
      <a:spcBef>
        <a:spcPct val="30000"/>
      </a:spcBef>
      <a:spcAft>
        <a:spcPct val="0"/>
      </a:spcAft>
      <a:defRPr sz="1400" kern="1200">
        <a:solidFill>
          <a:schemeClr val="tx1"/>
        </a:solidFill>
        <a:latin typeface="+mn-lt"/>
        <a:ea typeface="+mn-ea"/>
        <a:cs typeface="+mn-cs"/>
      </a:defRPr>
    </a:lvl3pPr>
    <a:lvl4pPr marL="1579563" algn="l" defTabSz="1052513" rtl="0" eaLnBrk="0" fontAlgn="base" hangingPunct="0">
      <a:spcBef>
        <a:spcPct val="30000"/>
      </a:spcBef>
      <a:spcAft>
        <a:spcPct val="0"/>
      </a:spcAft>
      <a:defRPr sz="1400" kern="1200">
        <a:solidFill>
          <a:schemeClr val="tx1"/>
        </a:solidFill>
        <a:latin typeface="+mn-lt"/>
        <a:ea typeface="+mn-ea"/>
        <a:cs typeface="+mn-cs"/>
      </a:defRPr>
    </a:lvl4pPr>
    <a:lvl5pPr marL="2105025" algn="l" defTabSz="1052513" rtl="0" eaLnBrk="0" fontAlgn="base" hangingPunct="0">
      <a:spcBef>
        <a:spcPct val="30000"/>
      </a:spcBef>
      <a:spcAft>
        <a:spcPct val="0"/>
      </a:spcAft>
      <a:defRPr sz="1400" kern="1200">
        <a:solidFill>
          <a:schemeClr val="tx1"/>
        </a:solidFill>
        <a:latin typeface="+mn-lt"/>
        <a:ea typeface="+mn-ea"/>
        <a:cs typeface="+mn-cs"/>
      </a:defRPr>
    </a:lvl5pPr>
    <a:lvl6pPr marL="2633243" algn="l" defTabSz="1053297" rtl="0" eaLnBrk="1" latinLnBrk="0" hangingPunct="1">
      <a:defRPr sz="1400" kern="1200">
        <a:solidFill>
          <a:schemeClr val="tx1"/>
        </a:solidFill>
        <a:latin typeface="+mn-lt"/>
        <a:ea typeface="+mn-ea"/>
        <a:cs typeface="+mn-cs"/>
      </a:defRPr>
    </a:lvl6pPr>
    <a:lvl7pPr marL="3159892" algn="l" defTabSz="1053297" rtl="0" eaLnBrk="1" latinLnBrk="0" hangingPunct="1">
      <a:defRPr sz="1400" kern="1200">
        <a:solidFill>
          <a:schemeClr val="tx1"/>
        </a:solidFill>
        <a:latin typeface="+mn-lt"/>
        <a:ea typeface="+mn-ea"/>
        <a:cs typeface="+mn-cs"/>
      </a:defRPr>
    </a:lvl7pPr>
    <a:lvl8pPr marL="3686541" algn="l" defTabSz="1053297" rtl="0" eaLnBrk="1" latinLnBrk="0" hangingPunct="1">
      <a:defRPr sz="1400" kern="1200">
        <a:solidFill>
          <a:schemeClr val="tx1"/>
        </a:solidFill>
        <a:latin typeface="+mn-lt"/>
        <a:ea typeface="+mn-ea"/>
        <a:cs typeface="+mn-cs"/>
      </a:defRPr>
    </a:lvl8pPr>
    <a:lvl9pPr marL="4213189" algn="l" defTabSz="1053297"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a:lstStyle/>
          <a:p>
            <a:endParaRPr lang="en-ZA" altLang="en-US" smtClean="0"/>
          </a:p>
        </p:txBody>
      </p:sp>
      <p:sp>
        <p:nvSpPr>
          <p:cNvPr id="4" name="Slide Number Placeholder 3"/>
          <p:cNvSpPr>
            <a:spLocks noGrp="1"/>
          </p:cNvSpPr>
          <p:nvPr>
            <p:ph type="sldNum" sz="quarter" idx="5"/>
          </p:nvPr>
        </p:nvSpPr>
        <p:spPr/>
        <p:txBody>
          <a:bodyPr/>
          <a:lstStyle/>
          <a:p>
            <a:pPr>
              <a:defRPr/>
            </a:pPr>
            <a:fld id="{C3CC09A8-574E-4324-8411-0B2F4016A280}" type="slidenum">
              <a:rPr lang="en-ZA" smtClean="0"/>
              <a:pPr>
                <a:defRPr/>
              </a:pPr>
              <a:t>13</a:t>
            </a:fld>
            <a:endParaRPr lang="en-Z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20000" y="1800000"/>
            <a:ext cx="9180000" cy="1080000"/>
          </a:xfrm>
          <a:prstGeom prst="rect">
            <a:avLst/>
          </a:prstGeom>
        </p:spPr>
        <p:txBody>
          <a:bodyPr lIns="0" tIns="0" rIns="0" bIns="0" anchor="ctr" anchorCtr="0">
            <a:normAutofit/>
          </a:bodyPr>
          <a:lstStyle>
            <a:lvl1pPr>
              <a:defRPr sz="2800"/>
            </a:lvl1pPr>
          </a:lstStyle>
          <a:p>
            <a:r>
              <a:rPr lang="en-US" smtClean="0"/>
              <a:t>Click to edit Master title style</a:t>
            </a:r>
            <a:endParaRPr lang="en-ZA" dirty="0"/>
          </a:p>
        </p:txBody>
      </p:sp>
      <p:sp>
        <p:nvSpPr>
          <p:cNvPr id="3" name="Subtitle 2"/>
          <p:cNvSpPr>
            <a:spLocks noGrp="1"/>
          </p:cNvSpPr>
          <p:nvPr>
            <p:ph type="subTitle" idx="1"/>
          </p:nvPr>
        </p:nvSpPr>
        <p:spPr>
          <a:xfrm>
            <a:off x="802005" y="4284715"/>
            <a:ext cx="9180000" cy="710362"/>
          </a:xfrm>
          <a:prstGeom prst="rect">
            <a:avLst/>
          </a:prstGeom>
        </p:spPr>
        <p:txBody>
          <a:bodyPr lIns="0" tIns="0" rIns="0" bIns="0">
            <a:normAutofit/>
          </a:bodyPr>
          <a:lstStyle>
            <a:lvl1pPr marL="0" indent="0" algn="l">
              <a:buNone/>
              <a:defRPr sz="2000" b="1" cap="small" baseline="0">
                <a:solidFill>
                  <a:srgbClr val="B19935"/>
                </a:solidFill>
              </a:defRPr>
            </a:lvl1pPr>
            <a:lvl2pPr marL="526649" indent="0" algn="ctr">
              <a:buNone/>
              <a:defRPr>
                <a:solidFill>
                  <a:schemeClr val="tx1">
                    <a:tint val="75000"/>
                  </a:schemeClr>
                </a:solidFill>
              </a:defRPr>
            </a:lvl2pPr>
            <a:lvl3pPr marL="1053297" indent="0" algn="ctr">
              <a:buNone/>
              <a:defRPr>
                <a:solidFill>
                  <a:schemeClr val="tx1">
                    <a:tint val="75000"/>
                  </a:schemeClr>
                </a:solidFill>
              </a:defRPr>
            </a:lvl3pPr>
            <a:lvl4pPr marL="1579946" indent="0" algn="ctr">
              <a:buNone/>
              <a:defRPr>
                <a:solidFill>
                  <a:schemeClr val="tx1">
                    <a:tint val="75000"/>
                  </a:schemeClr>
                </a:solidFill>
              </a:defRPr>
            </a:lvl4pPr>
            <a:lvl5pPr marL="2106595" indent="0" algn="ctr">
              <a:buNone/>
              <a:defRPr>
                <a:solidFill>
                  <a:schemeClr val="tx1">
                    <a:tint val="75000"/>
                  </a:schemeClr>
                </a:solidFill>
              </a:defRPr>
            </a:lvl5pPr>
            <a:lvl6pPr marL="2633243" indent="0" algn="ctr">
              <a:buNone/>
              <a:defRPr>
                <a:solidFill>
                  <a:schemeClr val="tx1">
                    <a:tint val="75000"/>
                  </a:schemeClr>
                </a:solidFill>
              </a:defRPr>
            </a:lvl6pPr>
            <a:lvl7pPr marL="3159892" indent="0" algn="ctr">
              <a:buNone/>
              <a:defRPr>
                <a:solidFill>
                  <a:schemeClr val="tx1">
                    <a:tint val="75000"/>
                  </a:schemeClr>
                </a:solidFill>
              </a:defRPr>
            </a:lvl7pPr>
            <a:lvl8pPr marL="3686541" indent="0" algn="ctr">
              <a:buNone/>
              <a:defRPr>
                <a:solidFill>
                  <a:schemeClr val="tx1">
                    <a:tint val="75000"/>
                  </a:schemeClr>
                </a:solidFill>
              </a:defRPr>
            </a:lvl8pPr>
            <a:lvl9pPr marL="4213189" indent="0" algn="ctr">
              <a:buNone/>
              <a:defRPr>
                <a:solidFill>
                  <a:schemeClr val="tx1">
                    <a:tint val="75000"/>
                  </a:schemeClr>
                </a:solidFill>
              </a:defRPr>
            </a:lvl9pPr>
          </a:lstStyle>
          <a:p>
            <a:r>
              <a:rPr lang="en-US" smtClean="0"/>
              <a:t>Click to edit Master subtitle style</a:t>
            </a:r>
            <a:endParaRPr lang="en-ZA" dirty="0"/>
          </a:p>
        </p:txBody>
      </p:sp>
    </p:spTree>
  </p:cSld>
  <p:clrMapOvr>
    <a:masterClrMapping/>
  </p:clrMapOvr>
  <p:transition>
    <p:push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ontent slide">
    <p:spTree>
      <p:nvGrpSpPr>
        <p:cNvPr id="1" name=""/>
        <p:cNvGrpSpPr/>
        <p:nvPr/>
      </p:nvGrpSpPr>
      <p:grpSpPr>
        <a:xfrm>
          <a:off x="0" y="0"/>
          <a:ext cx="0" cy="0"/>
          <a:chOff x="0" y="0"/>
          <a:chExt cx="0" cy="0"/>
        </a:xfrm>
      </p:grpSpPr>
      <p:cxnSp>
        <p:nvCxnSpPr>
          <p:cNvPr id="4" name="Straight Connector 3"/>
          <p:cNvCxnSpPr/>
          <p:nvPr/>
        </p:nvCxnSpPr>
        <p:spPr>
          <a:xfrm>
            <a:off x="720725" y="1331913"/>
            <a:ext cx="9178925" cy="0"/>
          </a:xfrm>
          <a:prstGeom prst="line">
            <a:avLst/>
          </a:prstGeom>
          <a:ln w="12700">
            <a:solidFill>
              <a:srgbClr val="B19935"/>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720725" y="6567488"/>
            <a:ext cx="9197975" cy="0"/>
          </a:xfrm>
          <a:prstGeom prst="line">
            <a:avLst/>
          </a:prstGeom>
          <a:ln w="12700">
            <a:solidFill>
              <a:srgbClr val="B19935"/>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20000" y="540000"/>
            <a:ext cx="9178925" cy="720000"/>
          </a:xfrm>
          <a:prstGeom prst="rect">
            <a:avLst/>
          </a:prstGeom>
        </p:spPr>
        <p:txBody>
          <a:bodyPr lIns="0" tIns="0" rIns="0" bIns="0" anchor="b" anchorCtr="0"/>
          <a:lstStyle>
            <a:lvl1pPr>
              <a:defRPr/>
            </a:lvl1pPr>
          </a:lstStyle>
          <a:p>
            <a:r>
              <a:rPr lang="en-US" dirty="0" smtClean="0"/>
              <a:t>Click to edit Master title style</a:t>
            </a:r>
            <a:endParaRPr lang="en-ZA" dirty="0"/>
          </a:p>
        </p:txBody>
      </p:sp>
      <p:sp>
        <p:nvSpPr>
          <p:cNvPr id="3" name="Content Placeholder 2"/>
          <p:cNvSpPr>
            <a:spLocks noGrp="1"/>
          </p:cNvSpPr>
          <p:nvPr>
            <p:ph idx="1"/>
          </p:nvPr>
        </p:nvSpPr>
        <p:spPr>
          <a:xfrm>
            <a:off x="720725" y="1439999"/>
            <a:ext cx="9178925" cy="5004000"/>
          </a:xfrm>
          <a:prstGeom prst="rect">
            <a:avLst/>
          </a:prstGeom>
        </p:spPr>
        <p:txBody>
          <a:bodyPr lIns="0" tIns="0" rIns="0" bIns="0"/>
          <a:lstStyle>
            <a:lvl1pPr>
              <a:buFont typeface="Wingdings" pitchFamily="2" charset="2"/>
              <a:buNone/>
              <a:defRPr sz="1800"/>
            </a:lvl1pPr>
            <a:lvl2pPr marL="271463" indent="-271463">
              <a:buFont typeface="Wingdings" pitchFamily="2" charset="2"/>
              <a:buChar char="Ø"/>
              <a:defRPr sz="1800"/>
            </a:lvl2pPr>
            <a:lvl3pPr marL="534988" indent="-273050">
              <a:buFont typeface="Wingdings" pitchFamily="2" charset="2"/>
              <a:buChar char="§"/>
              <a:defRPr sz="1800"/>
            </a:lvl3pPr>
            <a:lvl4pPr marL="808038" indent="-273050">
              <a:buFont typeface="Arial" pitchFamily="34" charset="0"/>
              <a:buChar char="•"/>
              <a:defRPr sz="1800"/>
            </a:lvl4pPr>
            <a:lvl5pPr marL="1079500" indent="-263525">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6" name="Slide Number Placeholder 5"/>
          <p:cNvSpPr>
            <a:spLocks noGrp="1"/>
          </p:cNvSpPr>
          <p:nvPr>
            <p:ph type="sldNum" sz="quarter" idx="10"/>
          </p:nvPr>
        </p:nvSpPr>
        <p:spPr>
          <a:xfrm>
            <a:off x="9558338" y="6781800"/>
            <a:ext cx="360362" cy="252413"/>
          </a:xfrm>
          <a:prstGeom prst="rect">
            <a:avLst/>
          </a:prstGeom>
          <a:ln w="12700">
            <a:solidFill>
              <a:srgbClr val="B19935"/>
            </a:solidFill>
          </a:ln>
        </p:spPr>
        <p:txBody>
          <a:bodyPr lIns="0" tIns="0" rIns="0" bIns="0" anchor="ctr" anchorCtr="0"/>
          <a:lstStyle>
            <a:lvl1pPr algn="ctr">
              <a:defRPr sz="1200">
                <a:solidFill>
                  <a:srgbClr val="008000"/>
                </a:solidFill>
                <a:latin typeface="Arial" charset="0"/>
                <a:cs typeface="Arial" charset="0"/>
              </a:defRPr>
            </a:lvl1pPr>
          </a:lstStyle>
          <a:p>
            <a:pPr>
              <a:defRPr/>
            </a:pPr>
            <a:fld id="{24746303-D465-4F7A-879E-AE70D7B2D2AB}" type="slidenum">
              <a:rPr lang="en-ZA"/>
              <a:pPr>
                <a:defRPr/>
              </a:pPr>
              <a:t>‹#›</a:t>
            </a:fld>
            <a:endParaRPr lang="en-ZA" dirty="0"/>
          </a:p>
        </p:txBody>
      </p:sp>
    </p:spTree>
  </p:cSld>
  <p:clrMapOvr>
    <a:masterClrMapping/>
  </p:clrMapOvr>
  <p:transition>
    <p:push dir="d"/>
  </p:transition>
  <p:hf hdr="0" ftr="0" dt="0"/>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8" descr="DAFF unit_RGB_600dpi.tif"/>
          <p:cNvPicPr>
            <a:picLocks noChangeAspect="1"/>
          </p:cNvPicPr>
          <p:nvPr/>
        </p:nvPicPr>
        <p:blipFill>
          <a:blip r:embed="rId4" cstate="print"/>
          <a:srcRect/>
          <a:stretch>
            <a:fillRect/>
          </a:stretch>
        </p:blipFill>
        <p:spPr bwMode="auto">
          <a:xfrm>
            <a:off x="720725" y="6646863"/>
            <a:ext cx="2279650" cy="773112"/>
          </a:xfrm>
          <a:prstGeom prst="rect">
            <a:avLst/>
          </a:prstGeom>
          <a:noFill/>
          <a:ln w="0">
            <a:noFill/>
            <a:miter lim="800000"/>
            <a:headEnd/>
            <a:tailEnd/>
          </a:ln>
        </p:spPr>
      </p:pic>
    </p:spTree>
  </p:cSld>
  <p:clrMap bg1="lt1" tx1="dk1" bg2="lt2" tx2="dk2" accent1="accent1" accent2="accent2" accent3="accent3" accent4="accent4" accent5="accent5" accent6="accent6" hlink="hlink" folHlink="folHlink"/>
  <p:sldLayoutIdLst>
    <p:sldLayoutId id="2147484003" r:id="rId1"/>
    <p:sldLayoutId id="2147484004" r:id="rId2"/>
  </p:sldLayoutIdLst>
  <p:transition>
    <p:push dir="d"/>
  </p:transition>
  <p:hf sldNum="0" hdr="0" ftr="0" dt="0"/>
  <p:txStyles>
    <p:titleStyle>
      <a:lvl1pPr algn="l" defTabSz="1052513" rtl="0" eaLnBrk="0" fontAlgn="base" hangingPunct="0">
        <a:spcBef>
          <a:spcPct val="0"/>
        </a:spcBef>
        <a:spcAft>
          <a:spcPct val="0"/>
        </a:spcAft>
        <a:defRPr sz="2400" b="1" kern="1200">
          <a:solidFill>
            <a:srgbClr val="008000"/>
          </a:solidFill>
          <a:latin typeface="Arial" pitchFamily="34" charset="0"/>
          <a:ea typeface="+mj-ea"/>
          <a:cs typeface="Arial" pitchFamily="34" charset="0"/>
        </a:defRPr>
      </a:lvl1pPr>
      <a:lvl2pPr algn="l" defTabSz="1052513" rtl="0" eaLnBrk="0" fontAlgn="base" hangingPunct="0">
        <a:spcBef>
          <a:spcPct val="0"/>
        </a:spcBef>
        <a:spcAft>
          <a:spcPct val="0"/>
        </a:spcAft>
        <a:defRPr sz="2400" b="1">
          <a:solidFill>
            <a:srgbClr val="008000"/>
          </a:solidFill>
          <a:latin typeface="Arial" charset="0"/>
          <a:cs typeface="Arial" charset="0"/>
        </a:defRPr>
      </a:lvl2pPr>
      <a:lvl3pPr algn="l" defTabSz="1052513" rtl="0" eaLnBrk="0" fontAlgn="base" hangingPunct="0">
        <a:spcBef>
          <a:spcPct val="0"/>
        </a:spcBef>
        <a:spcAft>
          <a:spcPct val="0"/>
        </a:spcAft>
        <a:defRPr sz="2400" b="1">
          <a:solidFill>
            <a:srgbClr val="008000"/>
          </a:solidFill>
          <a:latin typeface="Arial" charset="0"/>
          <a:cs typeface="Arial" charset="0"/>
        </a:defRPr>
      </a:lvl3pPr>
      <a:lvl4pPr algn="l" defTabSz="1052513" rtl="0" eaLnBrk="0" fontAlgn="base" hangingPunct="0">
        <a:spcBef>
          <a:spcPct val="0"/>
        </a:spcBef>
        <a:spcAft>
          <a:spcPct val="0"/>
        </a:spcAft>
        <a:defRPr sz="2400" b="1">
          <a:solidFill>
            <a:srgbClr val="008000"/>
          </a:solidFill>
          <a:latin typeface="Arial" charset="0"/>
          <a:cs typeface="Arial" charset="0"/>
        </a:defRPr>
      </a:lvl4pPr>
      <a:lvl5pPr algn="l" defTabSz="1052513" rtl="0" eaLnBrk="0" fontAlgn="base" hangingPunct="0">
        <a:spcBef>
          <a:spcPct val="0"/>
        </a:spcBef>
        <a:spcAft>
          <a:spcPct val="0"/>
        </a:spcAft>
        <a:defRPr sz="2400" b="1">
          <a:solidFill>
            <a:srgbClr val="008000"/>
          </a:solidFill>
          <a:latin typeface="Arial" charset="0"/>
          <a:cs typeface="Arial" charset="0"/>
        </a:defRPr>
      </a:lvl5pPr>
      <a:lvl6pPr marL="457200" algn="l" defTabSz="1052513" rtl="0" eaLnBrk="1" fontAlgn="base" hangingPunct="1">
        <a:spcBef>
          <a:spcPct val="0"/>
        </a:spcBef>
        <a:spcAft>
          <a:spcPct val="0"/>
        </a:spcAft>
        <a:defRPr sz="2400" b="1">
          <a:solidFill>
            <a:srgbClr val="008000"/>
          </a:solidFill>
          <a:latin typeface="Arial" charset="0"/>
          <a:cs typeface="Arial" charset="0"/>
        </a:defRPr>
      </a:lvl6pPr>
      <a:lvl7pPr marL="914400" algn="l" defTabSz="1052513" rtl="0" eaLnBrk="1" fontAlgn="base" hangingPunct="1">
        <a:spcBef>
          <a:spcPct val="0"/>
        </a:spcBef>
        <a:spcAft>
          <a:spcPct val="0"/>
        </a:spcAft>
        <a:defRPr sz="2400" b="1">
          <a:solidFill>
            <a:srgbClr val="008000"/>
          </a:solidFill>
          <a:latin typeface="Arial" charset="0"/>
          <a:cs typeface="Arial" charset="0"/>
        </a:defRPr>
      </a:lvl7pPr>
      <a:lvl8pPr marL="1371600" algn="l" defTabSz="1052513" rtl="0" eaLnBrk="1" fontAlgn="base" hangingPunct="1">
        <a:spcBef>
          <a:spcPct val="0"/>
        </a:spcBef>
        <a:spcAft>
          <a:spcPct val="0"/>
        </a:spcAft>
        <a:defRPr sz="2400" b="1">
          <a:solidFill>
            <a:srgbClr val="008000"/>
          </a:solidFill>
          <a:latin typeface="Arial" charset="0"/>
          <a:cs typeface="Arial" charset="0"/>
        </a:defRPr>
      </a:lvl8pPr>
      <a:lvl9pPr marL="1828800" algn="l" defTabSz="1052513" rtl="0" eaLnBrk="1" fontAlgn="base" hangingPunct="1">
        <a:spcBef>
          <a:spcPct val="0"/>
        </a:spcBef>
        <a:spcAft>
          <a:spcPct val="0"/>
        </a:spcAft>
        <a:defRPr sz="2400" b="1">
          <a:solidFill>
            <a:srgbClr val="008000"/>
          </a:solidFill>
          <a:latin typeface="Arial" charset="0"/>
          <a:cs typeface="Arial" charset="0"/>
        </a:defRPr>
      </a:lvl9pPr>
    </p:titleStyle>
    <p:bodyStyle>
      <a:lvl1pPr marL="271463" indent="-271463" algn="l" defTabSz="1052513" rtl="0" eaLnBrk="0" fontAlgn="base" hangingPunct="0">
        <a:spcBef>
          <a:spcPct val="20000"/>
        </a:spcBef>
        <a:spcAft>
          <a:spcPct val="0"/>
        </a:spcAft>
        <a:buFont typeface="Wingdings" pitchFamily="2" charset="2"/>
        <a:buChar char="Ø"/>
        <a:defRPr sz="2000" kern="1200">
          <a:solidFill>
            <a:schemeClr val="tx1"/>
          </a:solidFill>
          <a:latin typeface="Arial" pitchFamily="34" charset="0"/>
          <a:ea typeface="+mn-ea"/>
          <a:cs typeface="Arial" pitchFamily="34" charset="0"/>
        </a:defRPr>
      </a:lvl1pPr>
      <a:lvl2pPr marL="534988" indent="-263525" algn="l" defTabSz="1052513" rtl="0" eaLnBrk="0" fontAlgn="base" hangingPunct="0">
        <a:spcBef>
          <a:spcPct val="20000"/>
        </a:spcBef>
        <a:spcAft>
          <a:spcPct val="0"/>
        </a:spcAft>
        <a:buFont typeface="Wingdings" pitchFamily="2" charset="2"/>
        <a:buChar char="§"/>
        <a:defRPr sz="2000" kern="1200">
          <a:solidFill>
            <a:schemeClr val="tx1"/>
          </a:solidFill>
          <a:latin typeface="Arial" pitchFamily="34" charset="0"/>
          <a:ea typeface="+mn-ea"/>
          <a:cs typeface="Arial" pitchFamily="34" charset="0"/>
        </a:defRPr>
      </a:lvl2pPr>
      <a:lvl3pPr marL="808038" indent="-273050" algn="l" defTabSz="1052513"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3pPr>
      <a:lvl4pPr marL="1843088" indent="-261938" algn="l" defTabSz="1052513"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4pPr>
      <a:lvl5pPr marL="2368550" indent="-261938" algn="l" defTabSz="1052513"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Arial" pitchFamily="34" charset="0"/>
        </a:defRPr>
      </a:lvl5pPr>
      <a:lvl6pPr marL="2896568" indent="-263324" algn="l" defTabSz="1053297"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423216" indent="-263324" algn="l" defTabSz="1053297"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49865" indent="-263324" algn="l" defTabSz="1053297"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76514" indent="-263324" algn="l" defTabSz="1053297" rtl="0" eaLnBrk="1" latinLnBrk="0" hangingPunct="1">
        <a:spcBef>
          <a:spcPct val="20000"/>
        </a:spcBef>
        <a:buFont typeface="Arial" pitchFamily="34" charset="0"/>
        <a:buChar char="•"/>
        <a:defRPr sz="2300" kern="1200">
          <a:solidFill>
            <a:schemeClr val="tx1"/>
          </a:solidFill>
          <a:latin typeface="+mn-lt"/>
          <a:ea typeface="+mn-ea"/>
          <a:cs typeface="+mn-cs"/>
        </a:defRPr>
      </a:lvl9pPr>
    </p:bodyStyle>
    <p:otherStyle>
      <a:defPPr>
        <a:defRPr lang="en-US"/>
      </a:defPPr>
      <a:lvl1pPr marL="0" algn="l" defTabSz="1053297" rtl="0" eaLnBrk="1" latinLnBrk="0" hangingPunct="1">
        <a:defRPr sz="2100" kern="1200">
          <a:solidFill>
            <a:schemeClr val="tx1"/>
          </a:solidFill>
          <a:latin typeface="+mn-lt"/>
          <a:ea typeface="+mn-ea"/>
          <a:cs typeface="+mn-cs"/>
        </a:defRPr>
      </a:lvl1pPr>
      <a:lvl2pPr marL="526649" algn="l" defTabSz="1053297" rtl="0" eaLnBrk="1" latinLnBrk="0" hangingPunct="1">
        <a:defRPr sz="2100" kern="1200">
          <a:solidFill>
            <a:schemeClr val="tx1"/>
          </a:solidFill>
          <a:latin typeface="+mn-lt"/>
          <a:ea typeface="+mn-ea"/>
          <a:cs typeface="+mn-cs"/>
        </a:defRPr>
      </a:lvl2pPr>
      <a:lvl3pPr marL="1053297" algn="l" defTabSz="1053297" rtl="0" eaLnBrk="1" latinLnBrk="0" hangingPunct="1">
        <a:defRPr sz="2100" kern="1200">
          <a:solidFill>
            <a:schemeClr val="tx1"/>
          </a:solidFill>
          <a:latin typeface="+mn-lt"/>
          <a:ea typeface="+mn-ea"/>
          <a:cs typeface="+mn-cs"/>
        </a:defRPr>
      </a:lvl3pPr>
      <a:lvl4pPr marL="1579946" algn="l" defTabSz="1053297" rtl="0" eaLnBrk="1" latinLnBrk="0" hangingPunct="1">
        <a:defRPr sz="2100" kern="1200">
          <a:solidFill>
            <a:schemeClr val="tx1"/>
          </a:solidFill>
          <a:latin typeface="+mn-lt"/>
          <a:ea typeface="+mn-ea"/>
          <a:cs typeface="+mn-cs"/>
        </a:defRPr>
      </a:lvl4pPr>
      <a:lvl5pPr marL="2106595" algn="l" defTabSz="1053297" rtl="0" eaLnBrk="1" latinLnBrk="0" hangingPunct="1">
        <a:defRPr sz="2100" kern="1200">
          <a:solidFill>
            <a:schemeClr val="tx1"/>
          </a:solidFill>
          <a:latin typeface="+mn-lt"/>
          <a:ea typeface="+mn-ea"/>
          <a:cs typeface="+mn-cs"/>
        </a:defRPr>
      </a:lvl5pPr>
      <a:lvl6pPr marL="2633243" algn="l" defTabSz="1053297" rtl="0" eaLnBrk="1" latinLnBrk="0" hangingPunct="1">
        <a:defRPr sz="2100" kern="1200">
          <a:solidFill>
            <a:schemeClr val="tx1"/>
          </a:solidFill>
          <a:latin typeface="+mn-lt"/>
          <a:ea typeface="+mn-ea"/>
          <a:cs typeface="+mn-cs"/>
        </a:defRPr>
      </a:lvl6pPr>
      <a:lvl7pPr marL="3159892" algn="l" defTabSz="1053297" rtl="0" eaLnBrk="1" latinLnBrk="0" hangingPunct="1">
        <a:defRPr sz="2100" kern="1200">
          <a:solidFill>
            <a:schemeClr val="tx1"/>
          </a:solidFill>
          <a:latin typeface="+mn-lt"/>
          <a:ea typeface="+mn-ea"/>
          <a:cs typeface="+mn-cs"/>
        </a:defRPr>
      </a:lvl7pPr>
      <a:lvl8pPr marL="3686541" algn="l" defTabSz="1053297" rtl="0" eaLnBrk="1" latinLnBrk="0" hangingPunct="1">
        <a:defRPr sz="2100" kern="1200">
          <a:solidFill>
            <a:schemeClr val="tx1"/>
          </a:solidFill>
          <a:latin typeface="+mn-lt"/>
          <a:ea typeface="+mn-ea"/>
          <a:cs typeface="+mn-cs"/>
        </a:defRPr>
      </a:lvl8pPr>
      <a:lvl9pPr marL="4213189" algn="l" defTabSz="1053297"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Microsoft_Office_Excel_Chart2.xls"/><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2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Microsoft_Office_Excel_Chart1.xls"/><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bwMode="auto">
          <a:xfrm>
            <a:off x="720725" y="1800225"/>
            <a:ext cx="9178925" cy="1620838"/>
          </a:xfrm>
          <a:noFill/>
          <a:ln>
            <a:miter lim="800000"/>
            <a:headEnd/>
            <a:tailEnd/>
          </a:ln>
        </p:spPr>
        <p:txBody>
          <a:bodyPr vert="horz" wrap="square" numCol="1" compatLnSpc="1">
            <a:prstTxWarp prst="textNoShape">
              <a:avLst/>
            </a:prstTxWarp>
          </a:bodyPr>
          <a:lstStyle/>
          <a:p>
            <a:pPr algn="ctr"/>
            <a:r>
              <a:rPr lang="en-ZA" altLang="en-US" smtClean="0">
                <a:latin typeface="Arial" charset="0"/>
                <a:cs typeface="Arial" charset="0"/>
              </a:rPr>
              <a:t>THE SUSTAINABILITY AND ECONOMIC IMPACT OF AGRICULTURAL COOPERATIVES IN SOUTH AFRICA</a:t>
            </a:r>
          </a:p>
        </p:txBody>
      </p:sp>
      <p:sp>
        <p:nvSpPr>
          <p:cNvPr id="3" name="Subtitle 2"/>
          <p:cNvSpPr>
            <a:spLocks noGrp="1"/>
          </p:cNvSpPr>
          <p:nvPr>
            <p:ph type="subTitle" idx="1"/>
          </p:nvPr>
        </p:nvSpPr>
        <p:spPr>
          <a:xfrm>
            <a:off x="801688" y="4284663"/>
            <a:ext cx="9180512" cy="711200"/>
          </a:xfrm>
        </p:spPr>
        <p:txBody>
          <a:bodyPr>
            <a:normAutofit fontScale="77500" lnSpcReduction="20000"/>
          </a:bodyPr>
          <a:lstStyle/>
          <a:p>
            <a:pPr algn="ctr">
              <a:defRPr/>
            </a:pPr>
            <a:r>
              <a:rPr lang="en-ZA" dirty="0" smtClean="0"/>
              <a:t>         </a:t>
            </a:r>
          </a:p>
          <a:p>
            <a:pPr algn="ctr">
              <a:defRPr/>
            </a:pPr>
            <a:r>
              <a:rPr lang="en-ZA" altLang="en-US" dirty="0" smtClean="0">
                <a:latin typeface="Arial" charset="0"/>
                <a:cs typeface="Arial" charset="0"/>
              </a:rPr>
              <a:t>BRIEFING TO THE SELECT COMMITTEE ON LAND AND MINERAL RESOURCES BY DAFF</a:t>
            </a:r>
          </a:p>
          <a:p>
            <a:pPr algn="ctr">
              <a:defRPr/>
            </a:pPr>
            <a:r>
              <a:rPr lang="en-ZA" smtClean="0"/>
              <a:t>20 October 2015</a:t>
            </a:r>
            <a:endParaRPr lang="en-ZA"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bwMode="auto">
          <a:xfrm>
            <a:off x="720725" y="539750"/>
            <a:ext cx="9178925" cy="720725"/>
          </a:xfrm>
          <a:noFill/>
          <a:ln>
            <a:miter lim="800000"/>
            <a:headEnd/>
            <a:tailEnd/>
          </a:ln>
        </p:spPr>
        <p:txBody>
          <a:bodyPr vert="horz" wrap="square" numCol="1" compatLnSpc="1">
            <a:prstTxWarp prst="textNoShape">
              <a:avLst/>
            </a:prstTxWarp>
          </a:bodyPr>
          <a:lstStyle/>
          <a:p>
            <a:pPr algn="ctr"/>
            <a:r>
              <a:rPr lang="en-ZA" altLang="en-US" smtClean="0">
                <a:latin typeface="Arial" charset="0"/>
                <a:cs typeface="Arial" charset="0"/>
              </a:rPr>
              <a:t>ACCESS TO FINANCE ctn..</a:t>
            </a:r>
          </a:p>
        </p:txBody>
      </p:sp>
      <p:sp>
        <p:nvSpPr>
          <p:cNvPr id="12291" name="Slide Number Placeholder 3"/>
          <p:cNvSpPr>
            <a:spLocks noGrp="1"/>
          </p:cNvSpPr>
          <p:nvPr>
            <p:ph type="sldNum" sz="quarter" idx="10"/>
          </p:nvPr>
        </p:nvSpPr>
        <p:spPr bwMode="auto">
          <a:noFill/>
          <a:ln>
            <a:miter lim="800000"/>
            <a:headEnd/>
            <a:tailEnd/>
          </a:ln>
        </p:spPr>
        <p:txBody>
          <a:bodyPr vert="horz" wrap="square" numCol="1" compatLnSpc="1">
            <a:prstTxWarp prst="textNoShape">
              <a:avLst/>
            </a:prstTxWarp>
          </a:bodyPr>
          <a:lstStyle/>
          <a:p>
            <a:fld id="{BBBA370D-63FE-49B0-AE30-1A4035729524}" type="slidenum">
              <a:rPr lang="en-ZA" altLang="en-US" smtClean="0"/>
              <a:pPr/>
              <a:t>10</a:t>
            </a:fld>
            <a:endParaRPr lang="en-ZA" altLang="en-US" smtClean="0"/>
          </a:p>
        </p:txBody>
      </p:sp>
      <p:pic>
        <p:nvPicPr>
          <p:cNvPr id="12292" name="Content Placeholder 8"/>
          <p:cNvPicPr>
            <a:picLocks noGrp="1" noChangeArrowheads="1"/>
          </p:cNvPicPr>
          <p:nvPr>
            <p:ph idx="1"/>
          </p:nvPr>
        </p:nvPicPr>
        <p:blipFill>
          <a:blip r:embed="rId2" cstate="print"/>
          <a:srcRect/>
          <a:stretch>
            <a:fillRect/>
          </a:stretch>
        </p:blipFill>
        <p:spPr bwMode="auto">
          <a:xfrm>
            <a:off x="719138" y="1438275"/>
            <a:ext cx="9180512" cy="5005388"/>
          </a:xfrm>
          <a:noFill/>
          <a:ln>
            <a:miter lim="800000"/>
            <a:headEnd/>
            <a:tailEnd/>
          </a:ln>
        </p:spPr>
      </p:pic>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bwMode="auto">
          <a:xfrm>
            <a:off x="720725" y="539750"/>
            <a:ext cx="9178925" cy="720725"/>
          </a:xfrm>
          <a:noFill/>
          <a:ln>
            <a:miter lim="800000"/>
            <a:headEnd/>
            <a:tailEnd/>
          </a:ln>
        </p:spPr>
        <p:txBody>
          <a:bodyPr vert="horz" wrap="square" numCol="1" compatLnSpc="1">
            <a:prstTxWarp prst="textNoShape">
              <a:avLst/>
            </a:prstTxWarp>
          </a:bodyPr>
          <a:lstStyle/>
          <a:p>
            <a:pPr algn="ctr"/>
            <a:r>
              <a:rPr lang="en-ZA" altLang="en-US" smtClean="0">
                <a:latin typeface="Arial" charset="0"/>
                <a:cs typeface="Arial" charset="0"/>
              </a:rPr>
              <a:t>ACCESS TO FINANCE ctn..</a:t>
            </a:r>
          </a:p>
        </p:txBody>
      </p:sp>
      <p:sp>
        <p:nvSpPr>
          <p:cNvPr id="13315" name="Slide Number Placeholder 3"/>
          <p:cNvSpPr>
            <a:spLocks noGrp="1"/>
          </p:cNvSpPr>
          <p:nvPr>
            <p:ph type="sldNum" sz="quarter" idx="10"/>
          </p:nvPr>
        </p:nvSpPr>
        <p:spPr bwMode="auto">
          <a:noFill/>
          <a:ln>
            <a:miter lim="800000"/>
            <a:headEnd/>
            <a:tailEnd/>
          </a:ln>
        </p:spPr>
        <p:txBody>
          <a:bodyPr vert="horz" wrap="square" numCol="1" compatLnSpc="1">
            <a:prstTxWarp prst="textNoShape">
              <a:avLst/>
            </a:prstTxWarp>
          </a:bodyPr>
          <a:lstStyle/>
          <a:p>
            <a:fld id="{237E45E3-FEFF-4CCD-9A51-49D9BB2509B7}" type="slidenum">
              <a:rPr lang="en-ZA" altLang="en-US" smtClean="0"/>
              <a:pPr/>
              <a:t>11</a:t>
            </a:fld>
            <a:endParaRPr lang="en-ZA" altLang="en-US" smtClean="0"/>
          </a:p>
        </p:txBody>
      </p:sp>
      <p:pic>
        <p:nvPicPr>
          <p:cNvPr id="13316" name="Content Placeholder 10"/>
          <p:cNvPicPr>
            <a:picLocks noGrp="1" noChangeArrowheads="1"/>
          </p:cNvPicPr>
          <p:nvPr>
            <p:ph idx="1"/>
          </p:nvPr>
        </p:nvPicPr>
        <p:blipFill>
          <a:blip r:embed="rId2" cstate="print"/>
          <a:srcRect/>
          <a:stretch>
            <a:fillRect/>
          </a:stretch>
        </p:blipFill>
        <p:spPr bwMode="auto">
          <a:xfrm>
            <a:off x="719138" y="1438275"/>
            <a:ext cx="9180512" cy="5005388"/>
          </a:xfrm>
          <a:noFill/>
          <a:ln>
            <a:miter lim="800000"/>
            <a:headEnd/>
            <a:tailEnd/>
          </a:ln>
        </p:spPr>
      </p:pic>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bwMode="auto">
          <a:xfrm>
            <a:off x="720725" y="539750"/>
            <a:ext cx="9178925" cy="720725"/>
          </a:xfrm>
          <a:noFill/>
          <a:ln>
            <a:miter lim="800000"/>
            <a:headEnd/>
            <a:tailEnd/>
          </a:ln>
        </p:spPr>
        <p:txBody>
          <a:bodyPr vert="horz" wrap="square" numCol="1" compatLnSpc="1">
            <a:prstTxWarp prst="textNoShape">
              <a:avLst/>
            </a:prstTxWarp>
          </a:bodyPr>
          <a:lstStyle/>
          <a:p>
            <a:pPr algn="ctr"/>
            <a:r>
              <a:rPr lang="en-ZA" altLang="en-US" smtClean="0">
                <a:latin typeface="Arial" charset="0"/>
                <a:cs typeface="Arial" charset="0"/>
              </a:rPr>
              <a:t>ACCESS TO FINANCE ctn.. </a:t>
            </a:r>
          </a:p>
        </p:txBody>
      </p:sp>
      <p:sp>
        <p:nvSpPr>
          <p:cNvPr id="14339" name="Slide Number Placeholder 3"/>
          <p:cNvSpPr>
            <a:spLocks noGrp="1"/>
          </p:cNvSpPr>
          <p:nvPr>
            <p:ph type="sldNum" sz="quarter" idx="10"/>
          </p:nvPr>
        </p:nvSpPr>
        <p:spPr bwMode="auto">
          <a:noFill/>
          <a:ln>
            <a:miter lim="800000"/>
            <a:headEnd/>
            <a:tailEnd/>
          </a:ln>
        </p:spPr>
        <p:txBody>
          <a:bodyPr vert="horz" wrap="square" numCol="1" compatLnSpc="1">
            <a:prstTxWarp prst="textNoShape">
              <a:avLst/>
            </a:prstTxWarp>
          </a:bodyPr>
          <a:lstStyle/>
          <a:p>
            <a:fld id="{1516836B-3CB6-43FE-BB85-799A4F639DA8}" type="slidenum">
              <a:rPr lang="en-ZA" altLang="en-US" smtClean="0"/>
              <a:pPr/>
              <a:t>12</a:t>
            </a:fld>
            <a:endParaRPr lang="en-ZA" altLang="en-US" smtClean="0"/>
          </a:p>
        </p:txBody>
      </p:sp>
      <p:pic>
        <p:nvPicPr>
          <p:cNvPr id="14340" name="Content Placeholder 8"/>
          <p:cNvPicPr>
            <a:picLocks noGrp="1" noChangeArrowheads="1"/>
          </p:cNvPicPr>
          <p:nvPr>
            <p:ph idx="1"/>
          </p:nvPr>
        </p:nvPicPr>
        <p:blipFill>
          <a:blip r:embed="rId2" cstate="print"/>
          <a:srcRect/>
          <a:stretch>
            <a:fillRect/>
          </a:stretch>
        </p:blipFill>
        <p:spPr bwMode="auto">
          <a:xfrm>
            <a:off x="719138" y="1438275"/>
            <a:ext cx="9180512" cy="5005388"/>
          </a:xfrm>
          <a:noFill/>
          <a:ln>
            <a:miter lim="800000"/>
            <a:headEnd/>
            <a:tailEnd/>
          </a:ln>
        </p:spPr>
      </p:pic>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bwMode="auto">
          <a:xfrm>
            <a:off x="720725" y="539750"/>
            <a:ext cx="9178925" cy="720725"/>
          </a:xfrm>
          <a:noFill/>
          <a:ln>
            <a:miter lim="800000"/>
            <a:headEnd/>
            <a:tailEnd/>
          </a:ln>
        </p:spPr>
        <p:txBody>
          <a:bodyPr vert="horz" wrap="square" numCol="1" compatLnSpc="1">
            <a:prstTxWarp prst="textNoShape">
              <a:avLst/>
            </a:prstTxWarp>
          </a:bodyPr>
          <a:lstStyle/>
          <a:p>
            <a:pPr algn="ctr"/>
            <a:r>
              <a:rPr lang="en-ZA" altLang="en-US" smtClean="0">
                <a:latin typeface="Arial" charset="0"/>
                <a:cs typeface="Arial" charset="0"/>
              </a:rPr>
              <a:t>ACCESS TO MARKETS </a:t>
            </a:r>
          </a:p>
        </p:txBody>
      </p:sp>
      <p:sp>
        <p:nvSpPr>
          <p:cNvPr id="15363" name="Slide Number Placeholder 3"/>
          <p:cNvSpPr>
            <a:spLocks noGrp="1"/>
          </p:cNvSpPr>
          <p:nvPr>
            <p:ph type="sldNum" sz="quarter" idx="10"/>
          </p:nvPr>
        </p:nvSpPr>
        <p:spPr bwMode="auto">
          <a:noFill/>
          <a:ln>
            <a:miter lim="800000"/>
            <a:headEnd/>
            <a:tailEnd/>
          </a:ln>
        </p:spPr>
        <p:txBody>
          <a:bodyPr vert="horz" wrap="square" numCol="1" compatLnSpc="1">
            <a:prstTxWarp prst="textNoShape">
              <a:avLst/>
            </a:prstTxWarp>
          </a:bodyPr>
          <a:lstStyle/>
          <a:p>
            <a:fld id="{997DCED9-C33B-45EB-A194-EE3A24E9FD3D}" type="slidenum">
              <a:rPr lang="en-ZA" altLang="en-US" smtClean="0"/>
              <a:pPr/>
              <a:t>13</a:t>
            </a:fld>
            <a:endParaRPr lang="en-ZA" altLang="en-US" smtClean="0"/>
          </a:p>
        </p:txBody>
      </p:sp>
      <p:pic>
        <p:nvPicPr>
          <p:cNvPr id="15364" name="Content Placeholder 5"/>
          <p:cNvPicPr>
            <a:picLocks noGrp="1" noChangeArrowheads="1"/>
          </p:cNvPicPr>
          <p:nvPr>
            <p:ph idx="1"/>
          </p:nvPr>
        </p:nvPicPr>
        <p:blipFill>
          <a:blip r:embed="rId3" cstate="print"/>
          <a:srcRect/>
          <a:stretch>
            <a:fillRect/>
          </a:stretch>
        </p:blipFill>
        <p:spPr bwMode="auto">
          <a:xfrm>
            <a:off x="719138" y="1438275"/>
            <a:ext cx="9180512" cy="5005388"/>
          </a:xfrm>
          <a:noFill/>
          <a:ln>
            <a:miter lim="800000"/>
            <a:headEnd/>
            <a:tailEnd/>
          </a:ln>
        </p:spPr>
      </p:pic>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bwMode="auto">
          <a:xfrm>
            <a:off x="720725" y="539750"/>
            <a:ext cx="9178925" cy="720725"/>
          </a:xfrm>
          <a:noFill/>
          <a:ln>
            <a:miter lim="800000"/>
            <a:headEnd/>
            <a:tailEnd/>
          </a:ln>
        </p:spPr>
        <p:txBody>
          <a:bodyPr vert="horz" wrap="square" numCol="1" compatLnSpc="1">
            <a:prstTxWarp prst="textNoShape">
              <a:avLst/>
            </a:prstTxWarp>
          </a:bodyPr>
          <a:lstStyle/>
          <a:p>
            <a:pPr algn="ctr"/>
            <a:r>
              <a:rPr lang="en-ZA" altLang="en-US" smtClean="0">
                <a:latin typeface="Arial" charset="0"/>
                <a:cs typeface="Arial" charset="0"/>
              </a:rPr>
              <a:t>VALUE ADDING AND PROCESSING </a:t>
            </a:r>
          </a:p>
        </p:txBody>
      </p:sp>
      <p:sp>
        <p:nvSpPr>
          <p:cNvPr id="16387" name="Slide Number Placeholder 3"/>
          <p:cNvSpPr>
            <a:spLocks noGrp="1"/>
          </p:cNvSpPr>
          <p:nvPr>
            <p:ph type="sldNum" sz="quarter" idx="10"/>
          </p:nvPr>
        </p:nvSpPr>
        <p:spPr bwMode="auto">
          <a:noFill/>
          <a:ln>
            <a:miter lim="800000"/>
            <a:headEnd/>
            <a:tailEnd/>
          </a:ln>
        </p:spPr>
        <p:txBody>
          <a:bodyPr vert="horz" wrap="square" numCol="1" compatLnSpc="1">
            <a:prstTxWarp prst="textNoShape">
              <a:avLst/>
            </a:prstTxWarp>
          </a:bodyPr>
          <a:lstStyle/>
          <a:p>
            <a:fld id="{ED7929A8-CA7E-426B-BAAD-EBF2A60208AD}" type="slidenum">
              <a:rPr lang="en-ZA" altLang="en-US" smtClean="0"/>
              <a:pPr/>
              <a:t>14</a:t>
            </a:fld>
            <a:endParaRPr lang="en-ZA" altLang="en-US" smtClean="0"/>
          </a:p>
        </p:txBody>
      </p:sp>
      <p:pic>
        <p:nvPicPr>
          <p:cNvPr id="16388" name="Chart 4"/>
          <p:cNvPicPr>
            <a:picLocks noGrp="1"/>
          </p:cNvPicPr>
          <p:nvPr>
            <p:ph idx="1"/>
          </p:nvPr>
        </p:nvPicPr>
        <p:blipFill>
          <a:blip r:embed="rId2" cstate="print"/>
          <a:srcRect/>
          <a:stretch>
            <a:fillRect/>
          </a:stretch>
        </p:blipFill>
        <p:spPr bwMode="auto">
          <a:xfrm>
            <a:off x="738188" y="1331913"/>
            <a:ext cx="9217025" cy="5184775"/>
          </a:xfrm>
          <a:noFill/>
          <a:ln>
            <a:miter lim="800000"/>
            <a:headEnd/>
            <a:tailEnd/>
          </a:ln>
        </p:spPr>
      </p:pic>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bwMode="auto">
          <a:xfrm>
            <a:off x="720725" y="539750"/>
            <a:ext cx="9178925" cy="720725"/>
          </a:xfrm>
          <a:noFill/>
          <a:ln>
            <a:miter lim="800000"/>
            <a:headEnd/>
            <a:tailEnd/>
          </a:ln>
        </p:spPr>
        <p:txBody>
          <a:bodyPr vert="horz" wrap="square" numCol="1" compatLnSpc="1">
            <a:prstTxWarp prst="textNoShape">
              <a:avLst/>
            </a:prstTxWarp>
          </a:bodyPr>
          <a:lstStyle/>
          <a:p>
            <a:pPr algn="ctr"/>
            <a:r>
              <a:rPr lang="en-ZA" altLang="en-US" smtClean="0">
                <a:latin typeface="Arial" charset="0"/>
                <a:cs typeface="Arial" charset="0"/>
              </a:rPr>
              <a:t>TRAINING AND CAPACITY DEVELOPMENT</a:t>
            </a:r>
          </a:p>
        </p:txBody>
      </p:sp>
      <p:sp>
        <p:nvSpPr>
          <p:cNvPr id="21507" name="Content Placeholder 2"/>
          <p:cNvSpPr>
            <a:spLocks noGrp="1"/>
          </p:cNvSpPr>
          <p:nvPr>
            <p:ph idx="1"/>
          </p:nvPr>
        </p:nvSpPr>
        <p:spPr bwMode="auto">
          <a:xfrm>
            <a:off x="720725" y="1439863"/>
            <a:ext cx="9178925" cy="5003800"/>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numCol="1" anchor="t" anchorCtr="0" compatLnSpc="1">
            <a:prstTxWarp prst="textNoShape">
              <a:avLst/>
            </a:prstTxWarp>
          </a:bodyPr>
          <a:lstStyle/>
          <a:p>
            <a:pPr>
              <a:buFont typeface="Wingdings" pitchFamily="2" charset="2"/>
              <a:buChar char="q"/>
              <a:defRPr/>
            </a:pPr>
            <a:r>
              <a:rPr lang="en-ZA" altLang="en-US" dirty="0" smtClean="0"/>
              <a:t>The increasingly competitive environment requires cooperative enterprises to develop their capacity to continually re-invent themselves and offer new goods and better services  to maintain and increase their market share. </a:t>
            </a:r>
          </a:p>
          <a:p>
            <a:pPr marL="0" indent="0">
              <a:defRPr/>
            </a:pPr>
            <a:r>
              <a:rPr lang="en-ZA" altLang="en-US" dirty="0" smtClean="0"/>
              <a:t> </a:t>
            </a:r>
          </a:p>
          <a:p>
            <a:pPr>
              <a:buFont typeface="Wingdings" pitchFamily="2" charset="2"/>
              <a:buChar char="q"/>
              <a:defRPr/>
            </a:pPr>
            <a:r>
              <a:rPr lang="en-ZA" altLang="en-US" dirty="0" smtClean="0"/>
              <a:t>The core tools cooperatives need in order to flourish are advice on capacity building, entrepreneurship development, leadership training, market research, financial management, inter cooperative networking and federation building. </a:t>
            </a:r>
          </a:p>
          <a:p>
            <a:pPr marL="0" indent="0">
              <a:defRPr/>
            </a:pPr>
            <a:endParaRPr lang="en-ZA" altLang="en-US" dirty="0" smtClean="0"/>
          </a:p>
          <a:p>
            <a:pPr>
              <a:buFont typeface="Wingdings" pitchFamily="2" charset="2"/>
              <a:buChar char="q"/>
              <a:defRPr/>
            </a:pPr>
            <a:r>
              <a:rPr lang="en-ZA" altLang="en-US" dirty="0" smtClean="0"/>
              <a:t>The sustainability of a cooperative enterprise, as well as its failure, is very much connected with the understanding and sense of ownership members have in respect of their enterprises. </a:t>
            </a:r>
          </a:p>
          <a:p>
            <a:pPr marL="0" indent="0">
              <a:defRPr/>
            </a:pPr>
            <a:endParaRPr lang="en-ZA" altLang="en-US" dirty="0" smtClean="0"/>
          </a:p>
          <a:p>
            <a:pPr>
              <a:buFont typeface="Wingdings" pitchFamily="2" charset="2"/>
              <a:buChar char="q"/>
              <a:defRPr/>
            </a:pPr>
            <a:r>
              <a:rPr lang="en-ZA" altLang="en-US" dirty="0" smtClean="0"/>
              <a:t>In order to appraise capacity in sector cooperatives, key competency areas were identified as crucial for a cooperative to be able to manage its affairs effectively. </a:t>
            </a:r>
          </a:p>
          <a:p>
            <a:pPr>
              <a:defRPr/>
            </a:pPr>
            <a:endParaRPr lang="en-ZA" altLang="en-US" dirty="0" smtClean="0"/>
          </a:p>
        </p:txBody>
      </p:sp>
      <p:sp>
        <p:nvSpPr>
          <p:cNvPr id="17412" name="Slide Number Placeholder 3"/>
          <p:cNvSpPr>
            <a:spLocks noGrp="1"/>
          </p:cNvSpPr>
          <p:nvPr>
            <p:ph type="sldNum" sz="quarter" idx="10"/>
          </p:nvPr>
        </p:nvSpPr>
        <p:spPr bwMode="auto">
          <a:noFill/>
          <a:ln>
            <a:miter lim="800000"/>
            <a:headEnd/>
            <a:tailEnd/>
          </a:ln>
        </p:spPr>
        <p:txBody>
          <a:bodyPr vert="horz" wrap="square" numCol="1" compatLnSpc="1">
            <a:prstTxWarp prst="textNoShape">
              <a:avLst/>
            </a:prstTxWarp>
          </a:bodyPr>
          <a:lstStyle/>
          <a:p>
            <a:fld id="{6E1D5CEB-F9BE-444E-BDE0-7B6C6E7281FC}" type="slidenum">
              <a:rPr lang="en-ZA" altLang="en-US" smtClean="0"/>
              <a:pPr/>
              <a:t>15</a:t>
            </a:fld>
            <a:endParaRPr lang="en-ZA" altLang="en-US" smtClean="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bwMode="auto">
          <a:xfrm>
            <a:off x="720725" y="539750"/>
            <a:ext cx="9178925" cy="720725"/>
          </a:xfrm>
          <a:noFill/>
          <a:ln>
            <a:miter lim="800000"/>
            <a:headEnd/>
            <a:tailEnd/>
          </a:ln>
        </p:spPr>
        <p:txBody>
          <a:bodyPr vert="horz" wrap="square" numCol="1" compatLnSpc="1">
            <a:prstTxWarp prst="textNoShape">
              <a:avLst/>
            </a:prstTxWarp>
          </a:bodyPr>
          <a:lstStyle/>
          <a:p>
            <a:pPr algn="ctr"/>
            <a:r>
              <a:rPr lang="en-ZA" altLang="en-US" smtClean="0">
                <a:latin typeface="Arial" charset="0"/>
                <a:cs typeface="Arial" charset="0"/>
              </a:rPr>
              <a:t>TRAINING AND CAPACITY DEVELOPMENT ctn..</a:t>
            </a:r>
          </a:p>
        </p:txBody>
      </p:sp>
      <p:sp>
        <p:nvSpPr>
          <p:cNvPr id="18435" name="Slide Number Placeholder 3"/>
          <p:cNvSpPr>
            <a:spLocks noGrp="1"/>
          </p:cNvSpPr>
          <p:nvPr>
            <p:ph type="sldNum" sz="quarter" idx="10"/>
          </p:nvPr>
        </p:nvSpPr>
        <p:spPr bwMode="auto">
          <a:noFill/>
          <a:ln>
            <a:miter lim="800000"/>
            <a:headEnd/>
            <a:tailEnd/>
          </a:ln>
        </p:spPr>
        <p:txBody>
          <a:bodyPr vert="horz" wrap="square" numCol="1" compatLnSpc="1">
            <a:prstTxWarp prst="textNoShape">
              <a:avLst/>
            </a:prstTxWarp>
          </a:bodyPr>
          <a:lstStyle/>
          <a:p>
            <a:fld id="{7ABF3E41-6D81-445F-B474-F13917D4576E}" type="slidenum">
              <a:rPr lang="en-ZA" altLang="en-US" smtClean="0"/>
              <a:pPr/>
              <a:t>16</a:t>
            </a:fld>
            <a:endParaRPr lang="en-ZA" altLang="en-US" smtClean="0"/>
          </a:p>
        </p:txBody>
      </p:sp>
      <p:pic>
        <p:nvPicPr>
          <p:cNvPr id="18436" name="Chart 5"/>
          <p:cNvPicPr>
            <a:picLocks noGrp="1"/>
          </p:cNvPicPr>
          <p:nvPr>
            <p:ph idx="1"/>
          </p:nvPr>
        </p:nvPicPr>
        <p:blipFill>
          <a:blip r:embed="rId2" cstate="print"/>
          <a:srcRect b="-17"/>
          <a:stretch>
            <a:fillRect/>
          </a:stretch>
        </p:blipFill>
        <p:spPr bwMode="auto">
          <a:xfrm>
            <a:off x="738188" y="1331913"/>
            <a:ext cx="9145587" cy="5257800"/>
          </a:xfrm>
          <a:noFill/>
          <a:ln>
            <a:miter lim="800000"/>
            <a:headEnd/>
            <a:tailEnd/>
          </a:ln>
        </p:spPr>
      </p:pic>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bwMode="auto">
          <a:xfrm>
            <a:off x="666750" y="468313"/>
            <a:ext cx="9178925" cy="720725"/>
          </a:xfrm>
          <a:noFill/>
          <a:ln>
            <a:miter lim="800000"/>
            <a:headEnd/>
            <a:tailEnd/>
          </a:ln>
        </p:spPr>
        <p:txBody>
          <a:bodyPr vert="horz" wrap="square" numCol="1" compatLnSpc="1">
            <a:prstTxWarp prst="textNoShape">
              <a:avLst/>
            </a:prstTxWarp>
          </a:bodyPr>
          <a:lstStyle/>
          <a:p>
            <a:pPr algn="ctr"/>
            <a:r>
              <a:rPr lang="en-ZA" altLang="en-US" smtClean="0">
                <a:latin typeface="Arial" charset="0"/>
                <a:cs typeface="Arial" charset="0"/>
              </a:rPr>
              <a:t>EFFECTIVE MANAGEMENT</a:t>
            </a:r>
          </a:p>
        </p:txBody>
      </p:sp>
      <p:graphicFrame>
        <p:nvGraphicFramePr>
          <p:cNvPr id="5" name="Content Placeholder 4"/>
          <p:cNvGraphicFramePr>
            <a:graphicFrameLocks noGrp="1"/>
          </p:cNvGraphicFramePr>
          <p:nvPr>
            <p:ph idx="1"/>
          </p:nvPr>
        </p:nvGraphicFramePr>
        <p:xfrm>
          <a:off x="720725" y="1439863"/>
          <a:ext cx="9178925" cy="4846638"/>
        </p:xfrm>
        <a:graphic>
          <a:graphicData uri="http://schemas.openxmlformats.org/drawingml/2006/table">
            <a:tbl>
              <a:tblPr firstRow="1" bandRow="1">
                <a:tableStyleId>{5C22544A-7EE6-4342-B048-85BDC9FD1C3A}</a:tableStyleId>
              </a:tblPr>
              <a:tblGrid>
                <a:gridCol w="1311275"/>
                <a:gridCol w="1010444"/>
                <a:gridCol w="1440160"/>
                <a:gridCol w="1008112"/>
                <a:gridCol w="1152128"/>
                <a:gridCol w="936104"/>
                <a:gridCol w="2320702"/>
              </a:tblGrid>
              <a:tr h="731568">
                <a:tc>
                  <a:txBody>
                    <a:bodyPr/>
                    <a:lstStyle/>
                    <a:p>
                      <a:r>
                        <a:rPr lang="en-ZA" sz="2100" dirty="0" smtClean="0"/>
                        <a:t>Province</a:t>
                      </a:r>
                      <a:endParaRPr lang="en-ZA" sz="2100" dirty="0"/>
                    </a:p>
                  </a:txBody>
                  <a:tcPr marT="45723" marB="45723"/>
                </a:tc>
                <a:tc>
                  <a:txBody>
                    <a:bodyPr/>
                    <a:lstStyle/>
                    <a:p>
                      <a:r>
                        <a:rPr lang="en-ZA" sz="2100" dirty="0" smtClean="0"/>
                        <a:t>No of coops</a:t>
                      </a:r>
                      <a:endParaRPr lang="en-ZA" sz="2100" dirty="0"/>
                    </a:p>
                  </a:txBody>
                  <a:tcPr marT="45723" marB="45723"/>
                </a:tc>
                <a:tc>
                  <a:txBody>
                    <a:bodyPr/>
                    <a:lstStyle/>
                    <a:p>
                      <a:r>
                        <a:rPr lang="en-ZA" sz="2100" dirty="0" smtClean="0"/>
                        <a:t>Coops with managers</a:t>
                      </a:r>
                      <a:endParaRPr lang="en-ZA" sz="2100" dirty="0"/>
                    </a:p>
                  </a:txBody>
                  <a:tcPr marT="45723" marB="45723"/>
                </a:tc>
                <a:tc>
                  <a:txBody>
                    <a:bodyPr/>
                    <a:lstStyle/>
                    <a:p>
                      <a:r>
                        <a:rPr lang="en-ZA" sz="2100" dirty="0" smtClean="0"/>
                        <a:t>Males</a:t>
                      </a:r>
                      <a:endParaRPr lang="en-ZA" sz="2100" dirty="0"/>
                    </a:p>
                  </a:txBody>
                  <a:tcPr marT="45723" marB="45723"/>
                </a:tc>
                <a:tc>
                  <a:txBody>
                    <a:bodyPr/>
                    <a:lstStyle/>
                    <a:p>
                      <a:r>
                        <a:rPr lang="en-ZA" sz="2100" dirty="0" smtClean="0"/>
                        <a:t>Females</a:t>
                      </a:r>
                      <a:endParaRPr lang="en-ZA" sz="2100" dirty="0"/>
                    </a:p>
                  </a:txBody>
                  <a:tcPr marT="45723" marB="45723"/>
                </a:tc>
                <a:tc>
                  <a:txBody>
                    <a:bodyPr/>
                    <a:lstStyle/>
                    <a:p>
                      <a:r>
                        <a:rPr lang="en-ZA" sz="2100" dirty="0" smtClean="0"/>
                        <a:t>Youth</a:t>
                      </a:r>
                      <a:endParaRPr lang="en-ZA" sz="2100" dirty="0"/>
                    </a:p>
                  </a:txBody>
                  <a:tcPr marT="45723" marB="45723"/>
                </a:tc>
                <a:tc>
                  <a:txBody>
                    <a:bodyPr/>
                    <a:lstStyle/>
                    <a:p>
                      <a:r>
                        <a:rPr lang="en-ZA" sz="2100" dirty="0" smtClean="0"/>
                        <a:t>People living with disabilities</a:t>
                      </a:r>
                      <a:endParaRPr lang="en-ZA" sz="2100" dirty="0"/>
                    </a:p>
                  </a:txBody>
                  <a:tcPr marT="45723" marB="45723"/>
                </a:tc>
              </a:tr>
              <a:tr h="411507">
                <a:tc>
                  <a:txBody>
                    <a:bodyPr/>
                    <a:lstStyle/>
                    <a:p>
                      <a:r>
                        <a:rPr lang="en-ZA" sz="2100" dirty="0" smtClean="0"/>
                        <a:t>EC</a:t>
                      </a:r>
                      <a:endParaRPr lang="en-ZA" sz="2100" dirty="0"/>
                    </a:p>
                  </a:txBody>
                  <a:tcPr marT="45723" marB="45723"/>
                </a:tc>
                <a:tc>
                  <a:txBody>
                    <a:bodyPr/>
                    <a:lstStyle/>
                    <a:p>
                      <a:r>
                        <a:rPr lang="en-ZA" sz="2100" dirty="0" smtClean="0"/>
                        <a:t>212</a:t>
                      </a:r>
                      <a:endParaRPr lang="en-ZA" sz="2100" dirty="0"/>
                    </a:p>
                  </a:txBody>
                  <a:tcPr marT="45723" marB="45723"/>
                </a:tc>
                <a:tc>
                  <a:txBody>
                    <a:bodyPr/>
                    <a:lstStyle/>
                    <a:p>
                      <a:r>
                        <a:rPr lang="en-ZA" sz="2100" dirty="0" smtClean="0"/>
                        <a:t>124</a:t>
                      </a:r>
                      <a:endParaRPr lang="en-ZA" sz="2100" dirty="0"/>
                    </a:p>
                  </a:txBody>
                  <a:tcPr marT="45723" marB="45723"/>
                </a:tc>
                <a:tc>
                  <a:txBody>
                    <a:bodyPr/>
                    <a:lstStyle/>
                    <a:p>
                      <a:r>
                        <a:rPr lang="en-ZA" sz="2100" dirty="0" smtClean="0"/>
                        <a:t>93</a:t>
                      </a:r>
                      <a:endParaRPr lang="en-ZA" sz="2100" dirty="0"/>
                    </a:p>
                  </a:txBody>
                  <a:tcPr marT="45723" marB="45723"/>
                </a:tc>
                <a:tc>
                  <a:txBody>
                    <a:bodyPr/>
                    <a:lstStyle/>
                    <a:p>
                      <a:r>
                        <a:rPr lang="en-ZA" sz="2100" dirty="0" smtClean="0"/>
                        <a:t>31</a:t>
                      </a:r>
                      <a:endParaRPr lang="en-ZA" sz="2100" dirty="0"/>
                    </a:p>
                  </a:txBody>
                  <a:tcPr marT="45723" marB="45723"/>
                </a:tc>
                <a:tc>
                  <a:txBody>
                    <a:bodyPr/>
                    <a:lstStyle/>
                    <a:p>
                      <a:r>
                        <a:rPr lang="en-ZA" sz="2100" dirty="0" smtClean="0"/>
                        <a:t>2</a:t>
                      </a:r>
                      <a:endParaRPr lang="en-ZA" sz="2100" dirty="0"/>
                    </a:p>
                  </a:txBody>
                  <a:tcPr marT="45723" marB="45723"/>
                </a:tc>
                <a:tc>
                  <a:txBody>
                    <a:bodyPr/>
                    <a:lstStyle/>
                    <a:p>
                      <a:r>
                        <a:rPr lang="en-ZA" sz="2100" dirty="0" smtClean="0"/>
                        <a:t>1</a:t>
                      </a:r>
                      <a:endParaRPr lang="en-ZA" sz="2100" dirty="0"/>
                    </a:p>
                  </a:txBody>
                  <a:tcPr marT="45723" marB="45723"/>
                </a:tc>
              </a:tr>
              <a:tr h="411507">
                <a:tc>
                  <a:txBody>
                    <a:bodyPr/>
                    <a:lstStyle/>
                    <a:p>
                      <a:r>
                        <a:rPr lang="en-ZA" sz="2100" dirty="0" smtClean="0"/>
                        <a:t>FS</a:t>
                      </a:r>
                      <a:endParaRPr lang="en-ZA" sz="2100" dirty="0"/>
                    </a:p>
                  </a:txBody>
                  <a:tcPr marT="45723" marB="45723"/>
                </a:tc>
                <a:tc>
                  <a:txBody>
                    <a:bodyPr/>
                    <a:lstStyle/>
                    <a:p>
                      <a:r>
                        <a:rPr lang="en-ZA" sz="2100" dirty="0" smtClean="0"/>
                        <a:t>89</a:t>
                      </a:r>
                      <a:endParaRPr lang="en-ZA" sz="2100" dirty="0"/>
                    </a:p>
                  </a:txBody>
                  <a:tcPr marT="45723" marB="45723"/>
                </a:tc>
                <a:tc>
                  <a:txBody>
                    <a:bodyPr/>
                    <a:lstStyle/>
                    <a:p>
                      <a:r>
                        <a:rPr lang="en-ZA" sz="2100" dirty="0" smtClean="0"/>
                        <a:t>48</a:t>
                      </a:r>
                      <a:endParaRPr lang="en-ZA" sz="2100" dirty="0"/>
                    </a:p>
                  </a:txBody>
                  <a:tcPr marT="45723" marB="45723"/>
                </a:tc>
                <a:tc>
                  <a:txBody>
                    <a:bodyPr/>
                    <a:lstStyle/>
                    <a:p>
                      <a:r>
                        <a:rPr lang="en-ZA" sz="2100" dirty="0" smtClean="0"/>
                        <a:t>30</a:t>
                      </a:r>
                      <a:endParaRPr lang="en-ZA" sz="2100" dirty="0"/>
                    </a:p>
                  </a:txBody>
                  <a:tcPr marT="45723" marB="45723"/>
                </a:tc>
                <a:tc>
                  <a:txBody>
                    <a:bodyPr/>
                    <a:lstStyle/>
                    <a:p>
                      <a:r>
                        <a:rPr lang="en-ZA" sz="2100" dirty="0" smtClean="0"/>
                        <a:t>18</a:t>
                      </a:r>
                      <a:endParaRPr lang="en-ZA" sz="2100" dirty="0"/>
                    </a:p>
                  </a:txBody>
                  <a:tcPr marT="45723" marB="45723"/>
                </a:tc>
                <a:tc>
                  <a:txBody>
                    <a:bodyPr/>
                    <a:lstStyle/>
                    <a:p>
                      <a:r>
                        <a:rPr lang="en-ZA" sz="2100" dirty="0" smtClean="0"/>
                        <a:t>0</a:t>
                      </a:r>
                      <a:endParaRPr lang="en-ZA" sz="2100" dirty="0"/>
                    </a:p>
                  </a:txBody>
                  <a:tcPr marT="45723" marB="45723"/>
                </a:tc>
                <a:tc>
                  <a:txBody>
                    <a:bodyPr/>
                    <a:lstStyle/>
                    <a:p>
                      <a:r>
                        <a:rPr lang="en-ZA" sz="2100" dirty="0" smtClean="0"/>
                        <a:t>0</a:t>
                      </a:r>
                      <a:endParaRPr lang="en-ZA" sz="2100" dirty="0"/>
                    </a:p>
                  </a:txBody>
                  <a:tcPr marT="45723" marB="45723"/>
                </a:tc>
              </a:tr>
              <a:tr h="411507">
                <a:tc>
                  <a:txBody>
                    <a:bodyPr/>
                    <a:lstStyle/>
                    <a:p>
                      <a:r>
                        <a:rPr lang="en-ZA" sz="2100" dirty="0" smtClean="0"/>
                        <a:t>GP</a:t>
                      </a:r>
                      <a:endParaRPr lang="en-ZA" sz="2100" dirty="0"/>
                    </a:p>
                  </a:txBody>
                  <a:tcPr marT="45723" marB="45723"/>
                </a:tc>
                <a:tc>
                  <a:txBody>
                    <a:bodyPr/>
                    <a:lstStyle/>
                    <a:p>
                      <a:r>
                        <a:rPr lang="en-ZA" sz="2100" dirty="0" smtClean="0"/>
                        <a:t>106</a:t>
                      </a:r>
                      <a:endParaRPr lang="en-ZA" sz="2100" dirty="0"/>
                    </a:p>
                  </a:txBody>
                  <a:tcPr marT="45723" marB="45723"/>
                </a:tc>
                <a:tc>
                  <a:txBody>
                    <a:bodyPr/>
                    <a:lstStyle/>
                    <a:p>
                      <a:r>
                        <a:rPr lang="en-ZA" sz="2100" dirty="0" smtClean="0"/>
                        <a:t>73</a:t>
                      </a:r>
                      <a:endParaRPr lang="en-ZA" sz="2100" dirty="0"/>
                    </a:p>
                  </a:txBody>
                  <a:tcPr marT="45723" marB="45723"/>
                </a:tc>
                <a:tc>
                  <a:txBody>
                    <a:bodyPr/>
                    <a:lstStyle/>
                    <a:p>
                      <a:r>
                        <a:rPr lang="en-ZA" sz="2100" dirty="0" smtClean="0"/>
                        <a:t>48</a:t>
                      </a:r>
                      <a:endParaRPr lang="en-ZA" sz="2100" dirty="0"/>
                    </a:p>
                  </a:txBody>
                  <a:tcPr marT="45723" marB="45723"/>
                </a:tc>
                <a:tc>
                  <a:txBody>
                    <a:bodyPr/>
                    <a:lstStyle/>
                    <a:p>
                      <a:r>
                        <a:rPr lang="en-ZA" sz="2100" dirty="0" smtClean="0"/>
                        <a:t>25</a:t>
                      </a:r>
                      <a:endParaRPr lang="en-ZA" sz="2100" dirty="0"/>
                    </a:p>
                  </a:txBody>
                  <a:tcPr marT="45723" marB="45723"/>
                </a:tc>
                <a:tc>
                  <a:txBody>
                    <a:bodyPr/>
                    <a:lstStyle/>
                    <a:p>
                      <a:r>
                        <a:rPr lang="en-ZA" sz="2100" dirty="0" smtClean="0"/>
                        <a:t>0</a:t>
                      </a:r>
                      <a:endParaRPr lang="en-ZA" sz="2100" dirty="0"/>
                    </a:p>
                  </a:txBody>
                  <a:tcPr marT="45723" marB="45723"/>
                </a:tc>
                <a:tc>
                  <a:txBody>
                    <a:bodyPr/>
                    <a:lstStyle/>
                    <a:p>
                      <a:r>
                        <a:rPr lang="en-ZA" sz="2100" dirty="0" smtClean="0"/>
                        <a:t>0</a:t>
                      </a:r>
                      <a:endParaRPr lang="en-ZA" sz="2100" dirty="0"/>
                    </a:p>
                  </a:txBody>
                  <a:tcPr marT="45723" marB="45723"/>
                </a:tc>
              </a:tr>
              <a:tr h="411507">
                <a:tc>
                  <a:txBody>
                    <a:bodyPr/>
                    <a:lstStyle/>
                    <a:p>
                      <a:r>
                        <a:rPr lang="en-ZA" sz="2100" dirty="0" smtClean="0"/>
                        <a:t>KZN</a:t>
                      </a:r>
                      <a:endParaRPr lang="en-ZA" sz="2100" dirty="0"/>
                    </a:p>
                  </a:txBody>
                  <a:tcPr marT="45723" marB="45723"/>
                </a:tc>
                <a:tc>
                  <a:txBody>
                    <a:bodyPr/>
                    <a:lstStyle/>
                    <a:p>
                      <a:r>
                        <a:rPr lang="en-ZA" sz="2100" dirty="0" smtClean="0"/>
                        <a:t>383</a:t>
                      </a:r>
                      <a:endParaRPr lang="en-ZA" sz="2100" dirty="0"/>
                    </a:p>
                  </a:txBody>
                  <a:tcPr marT="45723" marB="45723"/>
                </a:tc>
                <a:tc>
                  <a:txBody>
                    <a:bodyPr/>
                    <a:lstStyle/>
                    <a:p>
                      <a:r>
                        <a:rPr lang="en-ZA" sz="2100" dirty="0" smtClean="0"/>
                        <a:t>147</a:t>
                      </a:r>
                      <a:endParaRPr lang="en-ZA" sz="2100" dirty="0"/>
                    </a:p>
                  </a:txBody>
                  <a:tcPr marT="45723" marB="45723"/>
                </a:tc>
                <a:tc>
                  <a:txBody>
                    <a:bodyPr/>
                    <a:lstStyle/>
                    <a:p>
                      <a:r>
                        <a:rPr lang="en-ZA" sz="2100" dirty="0" smtClean="0"/>
                        <a:t>52</a:t>
                      </a:r>
                      <a:endParaRPr lang="en-ZA" sz="2100" dirty="0"/>
                    </a:p>
                  </a:txBody>
                  <a:tcPr marT="45723" marB="45723"/>
                </a:tc>
                <a:tc>
                  <a:txBody>
                    <a:bodyPr/>
                    <a:lstStyle/>
                    <a:p>
                      <a:r>
                        <a:rPr lang="en-ZA" sz="2100" dirty="0" smtClean="0"/>
                        <a:t>95</a:t>
                      </a:r>
                      <a:endParaRPr lang="en-ZA" sz="2100" dirty="0"/>
                    </a:p>
                  </a:txBody>
                  <a:tcPr marT="45723" marB="45723"/>
                </a:tc>
                <a:tc>
                  <a:txBody>
                    <a:bodyPr/>
                    <a:lstStyle/>
                    <a:p>
                      <a:r>
                        <a:rPr lang="en-ZA" sz="2100" dirty="0" smtClean="0"/>
                        <a:t>2</a:t>
                      </a:r>
                      <a:endParaRPr lang="en-ZA" sz="2100" dirty="0"/>
                    </a:p>
                  </a:txBody>
                  <a:tcPr marT="45723" marB="45723"/>
                </a:tc>
                <a:tc>
                  <a:txBody>
                    <a:bodyPr/>
                    <a:lstStyle/>
                    <a:p>
                      <a:r>
                        <a:rPr lang="en-ZA" sz="2100" dirty="0" smtClean="0"/>
                        <a:t>0</a:t>
                      </a:r>
                      <a:endParaRPr lang="en-ZA" sz="2100" dirty="0"/>
                    </a:p>
                  </a:txBody>
                  <a:tcPr marT="45723" marB="45723"/>
                </a:tc>
              </a:tr>
              <a:tr h="411507">
                <a:tc>
                  <a:txBody>
                    <a:bodyPr/>
                    <a:lstStyle/>
                    <a:p>
                      <a:r>
                        <a:rPr lang="en-ZA" sz="2100" dirty="0" smtClean="0"/>
                        <a:t>LP</a:t>
                      </a:r>
                      <a:endParaRPr lang="en-ZA" sz="2100" dirty="0"/>
                    </a:p>
                  </a:txBody>
                  <a:tcPr marT="45723" marB="45723"/>
                </a:tc>
                <a:tc>
                  <a:txBody>
                    <a:bodyPr/>
                    <a:lstStyle/>
                    <a:p>
                      <a:r>
                        <a:rPr lang="en-ZA" sz="2100" dirty="0" smtClean="0"/>
                        <a:t>384</a:t>
                      </a:r>
                      <a:endParaRPr lang="en-ZA" sz="2100" dirty="0"/>
                    </a:p>
                  </a:txBody>
                  <a:tcPr marT="45723" marB="45723"/>
                </a:tc>
                <a:tc>
                  <a:txBody>
                    <a:bodyPr/>
                    <a:lstStyle/>
                    <a:p>
                      <a:r>
                        <a:rPr lang="en-ZA" sz="2100" dirty="0" smtClean="0"/>
                        <a:t>93</a:t>
                      </a:r>
                      <a:endParaRPr lang="en-ZA" sz="2100" dirty="0"/>
                    </a:p>
                  </a:txBody>
                  <a:tcPr marT="45723" marB="45723"/>
                </a:tc>
                <a:tc>
                  <a:txBody>
                    <a:bodyPr/>
                    <a:lstStyle/>
                    <a:p>
                      <a:r>
                        <a:rPr lang="en-ZA" sz="2100" dirty="0" smtClean="0"/>
                        <a:t>92</a:t>
                      </a:r>
                      <a:endParaRPr lang="en-ZA" sz="2100" dirty="0"/>
                    </a:p>
                  </a:txBody>
                  <a:tcPr marT="45723" marB="45723"/>
                </a:tc>
                <a:tc>
                  <a:txBody>
                    <a:bodyPr/>
                    <a:lstStyle/>
                    <a:p>
                      <a:r>
                        <a:rPr lang="en-ZA" sz="2100" dirty="0" smtClean="0"/>
                        <a:t>1</a:t>
                      </a:r>
                      <a:endParaRPr lang="en-ZA" sz="2100" dirty="0"/>
                    </a:p>
                  </a:txBody>
                  <a:tcPr marT="45723" marB="45723"/>
                </a:tc>
                <a:tc>
                  <a:txBody>
                    <a:bodyPr/>
                    <a:lstStyle/>
                    <a:p>
                      <a:r>
                        <a:rPr lang="en-ZA" sz="2100" dirty="0" smtClean="0"/>
                        <a:t>1</a:t>
                      </a:r>
                      <a:endParaRPr lang="en-ZA" sz="2100" dirty="0"/>
                    </a:p>
                  </a:txBody>
                  <a:tcPr marT="45723" marB="45723"/>
                </a:tc>
                <a:tc>
                  <a:txBody>
                    <a:bodyPr/>
                    <a:lstStyle/>
                    <a:p>
                      <a:r>
                        <a:rPr lang="en-ZA" sz="2100" dirty="0" smtClean="0"/>
                        <a:t>1</a:t>
                      </a:r>
                      <a:endParaRPr lang="en-ZA" sz="2100" dirty="0"/>
                    </a:p>
                  </a:txBody>
                  <a:tcPr marT="45723" marB="45723"/>
                </a:tc>
              </a:tr>
              <a:tr h="411507">
                <a:tc>
                  <a:txBody>
                    <a:bodyPr/>
                    <a:lstStyle/>
                    <a:p>
                      <a:r>
                        <a:rPr lang="en-ZA" sz="2100" dirty="0" smtClean="0"/>
                        <a:t>MP</a:t>
                      </a:r>
                      <a:endParaRPr lang="en-ZA" sz="2100" dirty="0"/>
                    </a:p>
                  </a:txBody>
                  <a:tcPr marT="45723" marB="45723"/>
                </a:tc>
                <a:tc>
                  <a:txBody>
                    <a:bodyPr/>
                    <a:lstStyle/>
                    <a:p>
                      <a:r>
                        <a:rPr lang="en-ZA" sz="2100" dirty="0" smtClean="0"/>
                        <a:t>224</a:t>
                      </a:r>
                      <a:endParaRPr lang="en-ZA" sz="2100" dirty="0"/>
                    </a:p>
                  </a:txBody>
                  <a:tcPr marT="45723" marB="45723"/>
                </a:tc>
                <a:tc>
                  <a:txBody>
                    <a:bodyPr/>
                    <a:lstStyle/>
                    <a:p>
                      <a:r>
                        <a:rPr lang="en-ZA" sz="2100" dirty="0" smtClean="0"/>
                        <a:t>117</a:t>
                      </a:r>
                      <a:endParaRPr lang="en-ZA" sz="2100" dirty="0"/>
                    </a:p>
                  </a:txBody>
                  <a:tcPr marT="45723" marB="45723"/>
                </a:tc>
                <a:tc>
                  <a:txBody>
                    <a:bodyPr/>
                    <a:lstStyle/>
                    <a:p>
                      <a:r>
                        <a:rPr lang="en-ZA" sz="2100" dirty="0" smtClean="0"/>
                        <a:t>50</a:t>
                      </a:r>
                      <a:endParaRPr lang="en-ZA" sz="2100" dirty="0"/>
                    </a:p>
                  </a:txBody>
                  <a:tcPr marT="45723" marB="45723"/>
                </a:tc>
                <a:tc>
                  <a:txBody>
                    <a:bodyPr/>
                    <a:lstStyle/>
                    <a:p>
                      <a:r>
                        <a:rPr lang="en-ZA" sz="2100" dirty="0" smtClean="0"/>
                        <a:t>67</a:t>
                      </a:r>
                      <a:endParaRPr lang="en-ZA" sz="2100" dirty="0"/>
                    </a:p>
                  </a:txBody>
                  <a:tcPr marT="45723" marB="45723"/>
                </a:tc>
                <a:tc>
                  <a:txBody>
                    <a:bodyPr/>
                    <a:lstStyle/>
                    <a:p>
                      <a:r>
                        <a:rPr lang="en-ZA" sz="2100" dirty="0" smtClean="0"/>
                        <a:t>5</a:t>
                      </a:r>
                      <a:endParaRPr lang="en-ZA" sz="2100" dirty="0"/>
                    </a:p>
                  </a:txBody>
                  <a:tcPr marT="45723" marB="45723"/>
                </a:tc>
                <a:tc>
                  <a:txBody>
                    <a:bodyPr/>
                    <a:lstStyle/>
                    <a:p>
                      <a:r>
                        <a:rPr lang="en-ZA" sz="2100" dirty="0" smtClean="0"/>
                        <a:t>0</a:t>
                      </a:r>
                      <a:endParaRPr lang="en-ZA" sz="2100" dirty="0"/>
                    </a:p>
                  </a:txBody>
                  <a:tcPr marT="45723" marB="45723"/>
                </a:tc>
              </a:tr>
              <a:tr h="411507">
                <a:tc>
                  <a:txBody>
                    <a:bodyPr/>
                    <a:lstStyle/>
                    <a:p>
                      <a:r>
                        <a:rPr lang="en-ZA" sz="2100" dirty="0" smtClean="0"/>
                        <a:t>NC</a:t>
                      </a:r>
                      <a:endParaRPr lang="en-ZA" sz="2100" dirty="0"/>
                    </a:p>
                  </a:txBody>
                  <a:tcPr marT="45723" marB="45723"/>
                </a:tc>
                <a:tc>
                  <a:txBody>
                    <a:bodyPr/>
                    <a:lstStyle/>
                    <a:p>
                      <a:r>
                        <a:rPr lang="en-ZA" sz="2100" dirty="0" smtClean="0"/>
                        <a:t>107</a:t>
                      </a:r>
                      <a:endParaRPr lang="en-ZA" sz="2100" dirty="0"/>
                    </a:p>
                  </a:txBody>
                  <a:tcPr marT="45723" marB="45723"/>
                </a:tc>
                <a:tc>
                  <a:txBody>
                    <a:bodyPr/>
                    <a:lstStyle/>
                    <a:p>
                      <a:r>
                        <a:rPr lang="en-ZA" sz="2100" dirty="0" smtClean="0"/>
                        <a:t>12</a:t>
                      </a:r>
                      <a:endParaRPr lang="en-ZA" sz="2100" dirty="0"/>
                    </a:p>
                  </a:txBody>
                  <a:tcPr marT="45723" marB="45723"/>
                </a:tc>
                <a:tc>
                  <a:txBody>
                    <a:bodyPr/>
                    <a:lstStyle/>
                    <a:p>
                      <a:r>
                        <a:rPr lang="en-ZA" sz="2100" dirty="0" smtClean="0"/>
                        <a:t>7</a:t>
                      </a:r>
                      <a:endParaRPr lang="en-ZA" sz="2100" dirty="0"/>
                    </a:p>
                  </a:txBody>
                  <a:tcPr marT="45723" marB="45723"/>
                </a:tc>
                <a:tc>
                  <a:txBody>
                    <a:bodyPr/>
                    <a:lstStyle/>
                    <a:p>
                      <a:r>
                        <a:rPr lang="en-ZA" sz="2100" dirty="0" smtClean="0"/>
                        <a:t>5</a:t>
                      </a:r>
                      <a:endParaRPr lang="en-ZA" sz="2100" dirty="0"/>
                    </a:p>
                  </a:txBody>
                  <a:tcPr marT="45723" marB="45723"/>
                </a:tc>
                <a:tc>
                  <a:txBody>
                    <a:bodyPr/>
                    <a:lstStyle/>
                    <a:p>
                      <a:r>
                        <a:rPr lang="en-ZA" sz="2100" dirty="0" smtClean="0"/>
                        <a:t>0</a:t>
                      </a:r>
                      <a:endParaRPr lang="en-ZA" sz="2100" dirty="0"/>
                    </a:p>
                  </a:txBody>
                  <a:tcPr marT="45723" marB="45723"/>
                </a:tc>
                <a:tc>
                  <a:txBody>
                    <a:bodyPr/>
                    <a:lstStyle/>
                    <a:p>
                      <a:r>
                        <a:rPr lang="en-ZA" sz="2100" dirty="0" smtClean="0"/>
                        <a:t>0</a:t>
                      </a:r>
                      <a:endParaRPr lang="en-ZA" sz="2100" dirty="0"/>
                    </a:p>
                  </a:txBody>
                  <a:tcPr marT="45723" marB="45723"/>
                </a:tc>
              </a:tr>
              <a:tr h="411507">
                <a:tc>
                  <a:txBody>
                    <a:bodyPr/>
                    <a:lstStyle/>
                    <a:p>
                      <a:r>
                        <a:rPr lang="en-ZA" sz="2100" dirty="0" smtClean="0"/>
                        <a:t>NW</a:t>
                      </a:r>
                      <a:endParaRPr lang="en-ZA" sz="2100" dirty="0"/>
                    </a:p>
                  </a:txBody>
                  <a:tcPr marT="45723" marB="45723"/>
                </a:tc>
                <a:tc>
                  <a:txBody>
                    <a:bodyPr/>
                    <a:lstStyle/>
                    <a:p>
                      <a:r>
                        <a:rPr lang="en-ZA" sz="2100" dirty="0" smtClean="0"/>
                        <a:t>222</a:t>
                      </a:r>
                      <a:endParaRPr lang="en-ZA" sz="2100" dirty="0"/>
                    </a:p>
                  </a:txBody>
                  <a:tcPr marT="45723" marB="45723"/>
                </a:tc>
                <a:tc>
                  <a:txBody>
                    <a:bodyPr/>
                    <a:lstStyle/>
                    <a:p>
                      <a:r>
                        <a:rPr lang="en-ZA" sz="2100" dirty="0" smtClean="0"/>
                        <a:t>74</a:t>
                      </a:r>
                      <a:endParaRPr lang="en-ZA" sz="2100" dirty="0"/>
                    </a:p>
                  </a:txBody>
                  <a:tcPr marT="45723" marB="45723"/>
                </a:tc>
                <a:tc>
                  <a:txBody>
                    <a:bodyPr/>
                    <a:lstStyle/>
                    <a:p>
                      <a:r>
                        <a:rPr lang="en-ZA" sz="2100" dirty="0" smtClean="0"/>
                        <a:t>52</a:t>
                      </a:r>
                      <a:endParaRPr lang="en-ZA" sz="2100" dirty="0"/>
                    </a:p>
                  </a:txBody>
                  <a:tcPr marT="45723" marB="45723"/>
                </a:tc>
                <a:tc>
                  <a:txBody>
                    <a:bodyPr/>
                    <a:lstStyle/>
                    <a:p>
                      <a:r>
                        <a:rPr lang="en-ZA" sz="2100" dirty="0" smtClean="0"/>
                        <a:t>22</a:t>
                      </a:r>
                      <a:endParaRPr lang="en-ZA" sz="2100" dirty="0"/>
                    </a:p>
                  </a:txBody>
                  <a:tcPr marT="45723" marB="45723"/>
                </a:tc>
                <a:tc>
                  <a:txBody>
                    <a:bodyPr/>
                    <a:lstStyle/>
                    <a:p>
                      <a:r>
                        <a:rPr lang="en-ZA" sz="2100" dirty="0" smtClean="0"/>
                        <a:t>3</a:t>
                      </a:r>
                      <a:endParaRPr lang="en-ZA" sz="2100" dirty="0"/>
                    </a:p>
                  </a:txBody>
                  <a:tcPr marT="45723" marB="45723"/>
                </a:tc>
                <a:tc>
                  <a:txBody>
                    <a:bodyPr/>
                    <a:lstStyle/>
                    <a:p>
                      <a:r>
                        <a:rPr lang="en-ZA" sz="2100" dirty="0" smtClean="0"/>
                        <a:t>0</a:t>
                      </a:r>
                      <a:endParaRPr lang="en-ZA" sz="2100" dirty="0"/>
                    </a:p>
                  </a:txBody>
                  <a:tcPr marT="45723" marB="45723"/>
                </a:tc>
              </a:tr>
              <a:tr h="411507">
                <a:tc>
                  <a:txBody>
                    <a:bodyPr/>
                    <a:lstStyle/>
                    <a:p>
                      <a:r>
                        <a:rPr lang="en-ZA" sz="2100" dirty="0" smtClean="0"/>
                        <a:t>WC</a:t>
                      </a:r>
                      <a:endParaRPr lang="en-ZA" sz="2100" dirty="0"/>
                    </a:p>
                  </a:txBody>
                  <a:tcPr marT="45723" marB="45723"/>
                </a:tc>
                <a:tc>
                  <a:txBody>
                    <a:bodyPr/>
                    <a:lstStyle/>
                    <a:p>
                      <a:r>
                        <a:rPr lang="en-ZA" sz="2100" dirty="0" smtClean="0"/>
                        <a:t>61</a:t>
                      </a:r>
                      <a:endParaRPr lang="en-ZA" sz="2100" dirty="0"/>
                    </a:p>
                  </a:txBody>
                  <a:tcPr marT="45723" marB="45723"/>
                </a:tc>
                <a:tc>
                  <a:txBody>
                    <a:bodyPr/>
                    <a:lstStyle/>
                    <a:p>
                      <a:r>
                        <a:rPr lang="en-ZA" sz="2100" dirty="0" smtClean="0"/>
                        <a:t>28</a:t>
                      </a:r>
                      <a:endParaRPr lang="en-ZA" sz="2100" dirty="0"/>
                    </a:p>
                  </a:txBody>
                  <a:tcPr marT="45723" marB="45723"/>
                </a:tc>
                <a:tc>
                  <a:txBody>
                    <a:bodyPr/>
                    <a:lstStyle/>
                    <a:p>
                      <a:r>
                        <a:rPr lang="en-ZA" sz="2100" dirty="0" smtClean="0"/>
                        <a:t>24</a:t>
                      </a:r>
                      <a:endParaRPr lang="en-ZA" sz="2100" dirty="0"/>
                    </a:p>
                  </a:txBody>
                  <a:tcPr marT="45723" marB="45723"/>
                </a:tc>
                <a:tc>
                  <a:txBody>
                    <a:bodyPr/>
                    <a:lstStyle/>
                    <a:p>
                      <a:r>
                        <a:rPr lang="en-ZA" sz="2100" dirty="0" smtClean="0"/>
                        <a:t>4</a:t>
                      </a:r>
                      <a:endParaRPr lang="en-ZA" sz="2100" dirty="0"/>
                    </a:p>
                  </a:txBody>
                  <a:tcPr marT="45723" marB="45723"/>
                </a:tc>
                <a:tc>
                  <a:txBody>
                    <a:bodyPr/>
                    <a:lstStyle/>
                    <a:p>
                      <a:r>
                        <a:rPr lang="en-ZA" sz="2100" dirty="0" smtClean="0"/>
                        <a:t>0</a:t>
                      </a:r>
                      <a:endParaRPr lang="en-ZA" sz="2100" dirty="0"/>
                    </a:p>
                  </a:txBody>
                  <a:tcPr marT="45723" marB="45723"/>
                </a:tc>
                <a:tc>
                  <a:txBody>
                    <a:bodyPr/>
                    <a:lstStyle/>
                    <a:p>
                      <a:r>
                        <a:rPr lang="en-ZA" sz="2100" dirty="0" smtClean="0"/>
                        <a:t>0</a:t>
                      </a:r>
                      <a:endParaRPr lang="en-ZA" sz="2100" dirty="0"/>
                    </a:p>
                  </a:txBody>
                  <a:tcPr marT="45723" marB="45723"/>
                </a:tc>
              </a:tr>
              <a:tr h="411507">
                <a:tc>
                  <a:txBody>
                    <a:bodyPr/>
                    <a:lstStyle/>
                    <a:p>
                      <a:r>
                        <a:rPr lang="en-ZA" sz="2100" dirty="0" smtClean="0"/>
                        <a:t>TOTAL</a:t>
                      </a:r>
                      <a:endParaRPr lang="en-ZA" sz="2100" dirty="0"/>
                    </a:p>
                  </a:txBody>
                  <a:tcPr marT="45723" marB="45723"/>
                </a:tc>
                <a:tc>
                  <a:txBody>
                    <a:bodyPr/>
                    <a:lstStyle/>
                    <a:p>
                      <a:r>
                        <a:rPr lang="en-ZA" sz="2100" dirty="0" smtClean="0"/>
                        <a:t>1788</a:t>
                      </a:r>
                      <a:endParaRPr lang="en-ZA" sz="2100" dirty="0"/>
                    </a:p>
                  </a:txBody>
                  <a:tcPr marT="45723" marB="45723"/>
                </a:tc>
                <a:tc>
                  <a:txBody>
                    <a:bodyPr/>
                    <a:lstStyle/>
                    <a:p>
                      <a:r>
                        <a:rPr lang="en-ZA" sz="2100" dirty="0" smtClean="0"/>
                        <a:t>716</a:t>
                      </a:r>
                      <a:endParaRPr lang="en-ZA" sz="2100" dirty="0"/>
                    </a:p>
                  </a:txBody>
                  <a:tcPr marT="45723" marB="45723"/>
                </a:tc>
                <a:tc>
                  <a:txBody>
                    <a:bodyPr/>
                    <a:lstStyle/>
                    <a:p>
                      <a:r>
                        <a:rPr lang="en-ZA" sz="2100" dirty="0" smtClean="0"/>
                        <a:t>448</a:t>
                      </a:r>
                      <a:endParaRPr lang="en-ZA" sz="2100" dirty="0"/>
                    </a:p>
                  </a:txBody>
                  <a:tcPr marT="45723" marB="45723"/>
                </a:tc>
                <a:tc>
                  <a:txBody>
                    <a:bodyPr/>
                    <a:lstStyle/>
                    <a:p>
                      <a:r>
                        <a:rPr lang="en-ZA" sz="2100" dirty="0" smtClean="0"/>
                        <a:t>268</a:t>
                      </a:r>
                      <a:endParaRPr lang="en-ZA" sz="2100" dirty="0"/>
                    </a:p>
                  </a:txBody>
                  <a:tcPr marT="45723" marB="45723"/>
                </a:tc>
                <a:tc>
                  <a:txBody>
                    <a:bodyPr/>
                    <a:lstStyle/>
                    <a:p>
                      <a:r>
                        <a:rPr lang="en-ZA" sz="2100" dirty="0" smtClean="0"/>
                        <a:t>13</a:t>
                      </a:r>
                      <a:endParaRPr lang="en-ZA" sz="2100" dirty="0"/>
                    </a:p>
                  </a:txBody>
                  <a:tcPr marT="45723" marB="45723"/>
                </a:tc>
                <a:tc>
                  <a:txBody>
                    <a:bodyPr/>
                    <a:lstStyle/>
                    <a:p>
                      <a:r>
                        <a:rPr lang="en-ZA" sz="2100" dirty="0" smtClean="0"/>
                        <a:t>2</a:t>
                      </a:r>
                      <a:endParaRPr lang="en-ZA" sz="2100" dirty="0"/>
                    </a:p>
                  </a:txBody>
                  <a:tcPr marT="45723" marB="45723"/>
                </a:tc>
              </a:tr>
            </a:tbl>
          </a:graphicData>
        </a:graphic>
      </p:graphicFrame>
      <p:sp>
        <p:nvSpPr>
          <p:cNvPr id="19557" name="Slide Number Placeholder 3"/>
          <p:cNvSpPr>
            <a:spLocks noGrp="1"/>
          </p:cNvSpPr>
          <p:nvPr>
            <p:ph type="sldNum" sz="quarter" idx="10"/>
          </p:nvPr>
        </p:nvSpPr>
        <p:spPr bwMode="auto">
          <a:noFill/>
          <a:ln>
            <a:miter lim="800000"/>
            <a:headEnd/>
            <a:tailEnd/>
          </a:ln>
        </p:spPr>
        <p:txBody>
          <a:bodyPr vert="horz" wrap="square" numCol="1" compatLnSpc="1">
            <a:prstTxWarp prst="textNoShape">
              <a:avLst/>
            </a:prstTxWarp>
          </a:bodyPr>
          <a:lstStyle/>
          <a:p>
            <a:fld id="{C5A33AB9-783F-4093-9B63-646B06259D1B}" type="slidenum">
              <a:rPr lang="en-ZA" altLang="en-US" smtClean="0"/>
              <a:pPr/>
              <a:t>17</a:t>
            </a:fld>
            <a:endParaRPr lang="en-ZA" altLang="en-US" smtClean="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bwMode="auto">
          <a:xfrm>
            <a:off x="720725" y="539750"/>
            <a:ext cx="9178925" cy="720725"/>
          </a:xfrm>
          <a:noFill/>
          <a:ln>
            <a:miter lim="800000"/>
            <a:headEnd/>
            <a:tailEnd/>
          </a:ln>
        </p:spPr>
        <p:txBody>
          <a:bodyPr vert="horz" wrap="square" numCol="1" compatLnSpc="1">
            <a:prstTxWarp prst="textNoShape">
              <a:avLst/>
            </a:prstTxWarp>
          </a:bodyPr>
          <a:lstStyle/>
          <a:p>
            <a:pPr algn="ctr"/>
            <a:r>
              <a:rPr lang="en-ZA" altLang="en-US" smtClean="0">
                <a:latin typeface="Arial" charset="0"/>
                <a:cs typeface="Arial" charset="0"/>
              </a:rPr>
              <a:t>EFFECTIVE MANAGEMENT ctn..</a:t>
            </a:r>
          </a:p>
        </p:txBody>
      </p:sp>
      <p:sp>
        <p:nvSpPr>
          <p:cNvPr id="20483" name="Slide Number Placeholder 3"/>
          <p:cNvSpPr>
            <a:spLocks noGrp="1"/>
          </p:cNvSpPr>
          <p:nvPr>
            <p:ph type="sldNum" sz="quarter" idx="10"/>
          </p:nvPr>
        </p:nvSpPr>
        <p:spPr bwMode="auto">
          <a:noFill/>
          <a:ln>
            <a:miter lim="800000"/>
            <a:headEnd/>
            <a:tailEnd/>
          </a:ln>
        </p:spPr>
        <p:txBody>
          <a:bodyPr vert="horz" wrap="square" numCol="1" compatLnSpc="1">
            <a:prstTxWarp prst="textNoShape">
              <a:avLst/>
            </a:prstTxWarp>
          </a:bodyPr>
          <a:lstStyle/>
          <a:p>
            <a:fld id="{BA421014-DC5E-4A17-AB51-6A67D4750742}" type="slidenum">
              <a:rPr lang="en-ZA" altLang="en-US" smtClean="0"/>
              <a:pPr/>
              <a:t>18</a:t>
            </a:fld>
            <a:endParaRPr lang="en-ZA" altLang="en-US" smtClean="0"/>
          </a:p>
        </p:txBody>
      </p:sp>
      <p:pic>
        <p:nvPicPr>
          <p:cNvPr id="20484" name="Content Placeholder 5"/>
          <p:cNvPicPr>
            <a:picLocks noGrp="1" noChangeArrowheads="1"/>
          </p:cNvPicPr>
          <p:nvPr>
            <p:ph idx="1"/>
          </p:nvPr>
        </p:nvPicPr>
        <p:blipFill>
          <a:blip r:embed="rId2" cstate="print"/>
          <a:srcRect/>
          <a:stretch>
            <a:fillRect/>
          </a:stretch>
        </p:blipFill>
        <p:spPr bwMode="auto">
          <a:xfrm>
            <a:off x="719138" y="1438275"/>
            <a:ext cx="9180512" cy="5005388"/>
          </a:xfrm>
          <a:noFill/>
          <a:ln>
            <a:miter lim="800000"/>
            <a:headEnd/>
            <a:tailEnd/>
          </a:ln>
        </p:spPr>
      </p:pic>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bwMode="auto">
          <a:xfrm>
            <a:off x="720725" y="539750"/>
            <a:ext cx="9178925" cy="720725"/>
          </a:xfrm>
          <a:noFill/>
          <a:ln>
            <a:miter lim="800000"/>
            <a:headEnd/>
            <a:tailEnd/>
          </a:ln>
        </p:spPr>
        <p:txBody>
          <a:bodyPr vert="horz" wrap="square" numCol="1" compatLnSpc="1">
            <a:prstTxWarp prst="textNoShape">
              <a:avLst/>
            </a:prstTxWarp>
          </a:bodyPr>
          <a:lstStyle/>
          <a:p>
            <a:pPr marL="457200" indent="-457200" algn="ctr">
              <a:buFont typeface="Calibri" pitchFamily="34" charset="0"/>
              <a:buAutoNum type="arabicPeriod" startAt="3"/>
            </a:pPr>
            <a:r>
              <a:rPr lang="en-ZA" altLang="en-US" smtClean="0">
                <a:latin typeface="Arial" charset="0"/>
                <a:cs typeface="Arial" charset="0"/>
              </a:rPr>
              <a:t>COMPLIANCE</a:t>
            </a:r>
          </a:p>
        </p:txBody>
      </p:sp>
      <p:sp>
        <p:nvSpPr>
          <p:cNvPr id="3" name="Content Placeholder 2"/>
          <p:cNvSpPr>
            <a:spLocks noGrp="1"/>
          </p:cNvSpPr>
          <p:nvPr>
            <p:ph idx="1"/>
          </p:nvPr>
        </p:nvSpPr>
        <p:spPr>
          <a:xfrm>
            <a:off x="720725" y="1439863"/>
            <a:ext cx="9178925" cy="5003800"/>
          </a:xfrm>
        </p:spPr>
        <p:txBody>
          <a:bodyPr/>
          <a:lstStyle/>
          <a:p>
            <a:pPr marL="285750" indent="-285750" algn="just">
              <a:buFont typeface="Wingdings" pitchFamily="2" charset="2"/>
              <a:buChar char="q"/>
              <a:defRPr/>
            </a:pPr>
            <a:r>
              <a:rPr lang="en-ZA" dirty="0" smtClean="0"/>
              <a:t>Like any other business enterprise, cooperatives are expected to comply with certain legislative and regulatory frameworks such as the annual tax returns.</a:t>
            </a:r>
          </a:p>
          <a:p>
            <a:pPr marL="0" indent="0" algn="just">
              <a:defRPr/>
            </a:pPr>
            <a:endParaRPr lang="en-ZA" dirty="0" smtClean="0">
              <a:solidFill>
                <a:prstClr val="black"/>
              </a:solidFill>
            </a:endParaRPr>
          </a:p>
          <a:p>
            <a:pPr marL="285750" indent="-285750" algn="just">
              <a:buFont typeface="Wingdings" pitchFamily="2" charset="2"/>
              <a:buChar char="q"/>
              <a:defRPr/>
            </a:pPr>
            <a:r>
              <a:rPr lang="en-ZA" dirty="0" smtClean="0"/>
              <a:t>Five key compliance areas have been identified and used as a norm to measure the level of compliance by cooperatives in the sector.</a:t>
            </a:r>
          </a:p>
          <a:p>
            <a:pPr marL="0" indent="0" algn="just">
              <a:defRPr/>
            </a:pPr>
            <a:endParaRPr lang="en-ZA" dirty="0">
              <a:solidFill>
                <a:prstClr val="black"/>
              </a:solidFill>
            </a:endParaRPr>
          </a:p>
          <a:p>
            <a:pPr marL="285750" indent="-285750" algn="just">
              <a:buFont typeface="Wingdings" pitchFamily="2" charset="2"/>
              <a:buChar char="q"/>
              <a:defRPr/>
            </a:pPr>
            <a:r>
              <a:rPr lang="en-ZA" dirty="0" smtClean="0">
                <a:solidFill>
                  <a:prstClr val="black"/>
                </a:solidFill>
              </a:rPr>
              <a:t> Through raising awareness and education on compliance issues the number of cooperatives complying with regulations is increasing.</a:t>
            </a:r>
            <a:endParaRPr lang="en-ZA" dirty="0">
              <a:solidFill>
                <a:prstClr val="black"/>
              </a:solidFill>
            </a:endParaRPr>
          </a:p>
          <a:p>
            <a:pPr marL="285750" indent="-285750" algn="just">
              <a:defRPr/>
            </a:pPr>
            <a:endParaRPr lang="en-ZA" dirty="0">
              <a:solidFill>
                <a:prstClr val="black"/>
              </a:solidFill>
            </a:endParaRPr>
          </a:p>
          <a:p>
            <a:pPr>
              <a:defRPr/>
            </a:pPr>
            <a:endParaRPr lang="en-ZA" dirty="0"/>
          </a:p>
        </p:txBody>
      </p:sp>
      <p:sp>
        <p:nvSpPr>
          <p:cNvPr id="21508" name="Slide Number Placeholder 3"/>
          <p:cNvSpPr>
            <a:spLocks noGrp="1"/>
          </p:cNvSpPr>
          <p:nvPr>
            <p:ph type="sldNum" sz="quarter" idx="10"/>
          </p:nvPr>
        </p:nvSpPr>
        <p:spPr bwMode="auto">
          <a:noFill/>
          <a:ln>
            <a:miter lim="800000"/>
            <a:headEnd/>
            <a:tailEnd/>
          </a:ln>
        </p:spPr>
        <p:txBody>
          <a:bodyPr vert="horz" wrap="square" numCol="1" compatLnSpc="1">
            <a:prstTxWarp prst="textNoShape">
              <a:avLst/>
            </a:prstTxWarp>
          </a:bodyPr>
          <a:lstStyle/>
          <a:p>
            <a:fld id="{AA8DB3B9-5230-4381-A436-6121381E29FB}" type="slidenum">
              <a:rPr lang="en-ZA" altLang="en-US" smtClean="0"/>
              <a:pPr/>
              <a:t>19</a:t>
            </a:fld>
            <a:endParaRPr lang="en-ZA" altLang="en-US" smtClean="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bwMode="auto">
          <a:xfrm>
            <a:off x="720725" y="539750"/>
            <a:ext cx="9178925" cy="720725"/>
          </a:xfrm>
          <a:noFill/>
          <a:ln>
            <a:miter lim="800000"/>
            <a:headEnd/>
            <a:tailEnd/>
          </a:ln>
        </p:spPr>
        <p:txBody>
          <a:bodyPr vert="horz" wrap="square" numCol="1" compatLnSpc="1">
            <a:prstTxWarp prst="textNoShape">
              <a:avLst/>
            </a:prstTxWarp>
          </a:bodyPr>
          <a:lstStyle/>
          <a:p>
            <a:pPr algn="ctr"/>
            <a:r>
              <a:rPr lang="en-US" altLang="en-US" smtClean="0">
                <a:latin typeface="Arial" charset="0"/>
                <a:cs typeface="Arial" charset="0"/>
              </a:rPr>
              <a:t>OUTLINE</a:t>
            </a:r>
            <a:endParaRPr lang="en-ZA" altLang="en-US" smtClean="0">
              <a:latin typeface="Arial" charset="0"/>
              <a:cs typeface="Arial" charset="0"/>
            </a:endParaRPr>
          </a:p>
        </p:txBody>
      </p:sp>
      <p:sp>
        <p:nvSpPr>
          <p:cNvPr id="3" name="Content Placeholder 2"/>
          <p:cNvSpPr>
            <a:spLocks noGrp="1"/>
          </p:cNvSpPr>
          <p:nvPr>
            <p:ph idx="1"/>
          </p:nvPr>
        </p:nvSpPr>
        <p:spPr bwMode="auto">
          <a:xfrm>
            <a:off x="720725" y="1439863"/>
            <a:ext cx="9178925" cy="5003800"/>
          </a:xfrm>
          <a:ln>
            <a:miter lim="800000"/>
            <a:headEnd/>
            <a:tailEnd/>
          </a:ln>
        </p:spPr>
        <p:txBody>
          <a:bodyPr vert="horz" wrap="square" numCol="1" anchor="t" anchorCtr="0" compatLnSpc="1">
            <a:prstTxWarp prst="textNoShape">
              <a:avLst/>
            </a:prstTxWarp>
          </a:bodyPr>
          <a:lstStyle/>
          <a:p>
            <a:pPr marL="342900" indent="-342900">
              <a:lnSpc>
                <a:spcPct val="150000"/>
              </a:lnSpc>
              <a:buFont typeface="+mj-lt"/>
              <a:buAutoNum type="arabicPeriod"/>
              <a:defRPr/>
            </a:pPr>
            <a:endParaRPr lang="en-ZA" altLang="en-US" dirty="0" smtClean="0"/>
          </a:p>
          <a:p>
            <a:pPr marL="342900" indent="-342900">
              <a:lnSpc>
                <a:spcPct val="150000"/>
              </a:lnSpc>
              <a:buFont typeface="+mj-lt"/>
              <a:buAutoNum type="arabicPeriod"/>
              <a:defRPr/>
            </a:pPr>
            <a:r>
              <a:rPr lang="en-ZA" altLang="en-US" dirty="0" smtClean="0"/>
              <a:t>Introduction and Background</a:t>
            </a:r>
          </a:p>
          <a:p>
            <a:pPr marL="342900" indent="-342900">
              <a:lnSpc>
                <a:spcPct val="150000"/>
              </a:lnSpc>
              <a:buFont typeface="+mj-lt"/>
              <a:buAutoNum type="arabicPeriod"/>
              <a:defRPr/>
            </a:pPr>
            <a:r>
              <a:rPr lang="en-ZA" altLang="en-US" dirty="0" smtClean="0"/>
              <a:t>Factors affecting the sustainability of agricultural cooperatives</a:t>
            </a:r>
          </a:p>
          <a:p>
            <a:pPr marL="342900" indent="-342900">
              <a:lnSpc>
                <a:spcPct val="150000"/>
              </a:lnSpc>
              <a:buFont typeface="+mj-lt"/>
              <a:buAutoNum type="arabicPeriod"/>
              <a:defRPr/>
            </a:pPr>
            <a:r>
              <a:rPr lang="en-ZA" altLang="en-US" dirty="0" smtClean="0"/>
              <a:t>Compliance</a:t>
            </a:r>
          </a:p>
          <a:p>
            <a:pPr marL="342900" indent="-342900">
              <a:lnSpc>
                <a:spcPct val="150000"/>
              </a:lnSpc>
              <a:buFont typeface="+mj-lt"/>
              <a:buAutoNum type="arabicPeriod"/>
              <a:defRPr/>
            </a:pPr>
            <a:r>
              <a:rPr lang="en-ZA" altLang="en-US" dirty="0" smtClean="0"/>
              <a:t>Impact </a:t>
            </a:r>
            <a:r>
              <a:rPr lang="en-ZA" altLang="en-US" dirty="0"/>
              <a:t>of agricultural cooperatives in South Africa</a:t>
            </a:r>
          </a:p>
          <a:p>
            <a:pPr marL="342900" indent="-342900">
              <a:lnSpc>
                <a:spcPct val="150000"/>
              </a:lnSpc>
              <a:buFont typeface="+mj-lt"/>
              <a:buAutoNum type="arabicPeriod"/>
              <a:defRPr/>
            </a:pPr>
            <a:r>
              <a:rPr lang="en-ZA" altLang="en-US" dirty="0" smtClean="0"/>
              <a:t>Agricultural </a:t>
            </a:r>
            <a:r>
              <a:rPr lang="en-ZA" altLang="en-US" dirty="0"/>
              <a:t>cooperatives and job creation</a:t>
            </a:r>
          </a:p>
          <a:p>
            <a:pPr marL="342900" indent="-342900">
              <a:lnSpc>
                <a:spcPct val="150000"/>
              </a:lnSpc>
              <a:buFont typeface="+mj-lt"/>
              <a:buAutoNum type="arabicPeriod"/>
              <a:defRPr/>
            </a:pPr>
            <a:r>
              <a:rPr lang="en-ZA" altLang="en-US" dirty="0" smtClean="0"/>
              <a:t>Agricultural </a:t>
            </a:r>
            <a:r>
              <a:rPr lang="en-ZA" altLang="en-US" dirty="0"/>
              <a:t>cooperatives and </a:t>
            </a:r>
            <a:r>
              <a:rPr lang="en-ZA" altLang="en-US" dirty="0" smtClean="0"/>
              <a:t>their contribution to the economy</a:t>
            </a:r>
          </a:p>
          <a:p>
            <a:pPr marL="342900" indent="-342900">
              <a:lnSpc>
                <a:spcPct val="150000"/>
              </a:lnSpc>
              <a:buFont typeface="+mj-lt"/>
              <a:buAutoNum type="arabicPeriod"/>
              <a:defRPr/>
            </a:pPr>
            <a:r>
              <a:rPr lang="en-ZA" altLang="en-US" dirty="0"/>
              <a:t>S</a:t>
            </a:r>
            <a:r>
              <a:rPr lang="en-ZA" altLang="en-US" dirty="0" smtClean="0"/>
              <a:t>mallholder farmers </a:t>
            </a:r>
            <a:r>
              <a:rPr lang="en-ZA" altLang="en-US" dirty="0"/>
              <a:t>benefiting from services of agricultural </a:t>
            </a:r>
            <a:r>
              <a:rPr lang="en-ZA" altLang="en-US" dirty="0" smtClean="0"/>
              <a:t>cooperatives</a:t>
            </a:r>
          </a:p>
          <a:p>
            <a:pPr marL="342900" indent="-342900">
              <a:lnSpc>
                <a:spcPct val="150000"/>
              </a:lnSpc>
              <a:buFont typeface="+mj-lt"/>
              <a:buAutoNum type="arabicPeriod"/>
              <a:defRPr/>
            </a:pPr>
            <a:r>
              <a:rPr lang="en-ZA" altLang="en-US" dirty="0" smtClean="0"/>
              <a:t>Conclusions</a:t>
            </a:r>
          </a:p>
          <a:p>
            <a:pPr>
              <a:lnSpc>
                <a:spcPct val="150000"/>
              </a:lnSpc>
              <a:defRPr/>
            </a:pPr>
            <a:endParaRPr lang="en-ZA" altLang="en-US" dirty="0" smtClean="0"/>
          </a:p>
        </p:txBody>
      </p:sp>
      <p:sp>
        <p:nvSpPr>
          <p:cNvPr id="4100" name="Slide Number Placeholder 3"/>
          <p:cNvSpPr>
            <a:spLocks noGrp="1"/>
          </p:cNvSpPr>
          <p:nvPr>
            <p:ph type="sldNum" sz="quarter" idx="10"/>
          </p:nvPr>
        </p:nvSpPr>
        <p:spPr bwMode="auto">
          <a:noFill/>
          <a:ln>
            <a:miter lim="800000"/>
            <a:headEnd/>
            <a:tailEnd/>
          </a:ln>
        </p:spPr>
        <p:txBody>
          <a:bodyPr vert="horz" wrap="square" numCol="1" compatLnSpc="1">
            <a:prstTxWarp prst="textNoShape">
              <a:avLst/>
            </a:prstTxWarp>
          </a:bodyPr>
          <a:lstStyle/>
          <a:p>
            <a:fld id="{404715F1-7A61-45FB-BD62-C7E5E990286D}" type="slidenum">
              <a:rPr lang="en-ZA" altLang="en-US" smtClean="0"/>
              <a:pPr/>
              <a:t>2</a:t>
            </a:fld>
            <a:endParaRPr lang="en-ZA" altLang="en-US" smtClean="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bwMode="auto">
          <a:xfrm>
            <a:off x="720725" y="539750"/>
            <a:ext cx="9178925" cy="720725"/>
          </a:xfrm>
          <a:noFill/>
          <a:ln>
            <a:miter lim="800000"/>
            <a:headEnd/>
            <a:tailEnd/>
          </a:ln>
        </p:spPr>
        <p:txBody>
          <a:bodyPr vert="horz" wrap="square" numCol="1" compatLnSpc="1">
            <a:prstTxWarp prst="textNoShape">
              <a:avLst/>
            </a:prstTxWarp>
          </a:bodyPr>
          <a:lstStyle/>
          <a:p>
            <a:pPr algn="ctr"/>
            <a:r>
              <a:rPr lang="en-ZA" altLang="en-US" smtClean="0">
                <a:latin typeface="Arial" charset="0"/>
                <a:cs typeface="Arial" charset="0"/>
              </a:rPr>
              <a:t>COMPLIANCE ctn..</a:t>
            </a:r>
          </a:p>
        </p:txBody>
      </p:sp>
      <p:sp>
        <p:nvSpPr>
          <p:cNvPr id="22531" name="Slide Number Placeholder 3"/>
          <p:cNvSpPr>
            <a:spLocks noGrp="1"/>
          </p:cNvSpPr>
          <p:nvPr>
            <p:ph type="sldNum" sz="quarter" idx="10"/>
          </p:nvPr>
        </p:nvSpPr>
        <p:spPr bwMode="auto">
          <a:noFill/>
          <a:ln>
            <a:miter lim="800000"/>
            <a:headEnd/>
            <a:tailEnd/>
          </a:ln>
        </p:spPr>
        <p:txBody>
          <a:bodyPr vert="horz" wrap="square" numCol="1" compatLnSpc="1">
            <a:prstTxWarp prst="textNoShape">
              <a:avLst/>
            </a:prstTxWarp>
          </a:bodyPr>
          <a:lstStyle/>
          <a:p>
            <a:fld id="{CDB346CB-0A4D-4310-B16B-87D21A489146}" type="slidenum">
              <a:rPr lang="en-ZA" altLang="en-US" smtClean="0"/>
              <a:pPr/>
              <a:t>20</a:t>
            </a:fld>
            <a:endParaRPr lang="en-ZA" altLang="en-US" smtClean="0"/>
          </a:p>
        </p:txBody>
      </p:sp>
      <p:pic>
        <p:nvPicPr>
          <p:cNvPr id="22532" name="Chart 8"/>
          <p:cNvPicPr>
            <a:picLocks noGrp="1"/>
          </p:cNvPicPr>
          <p:nvPr>
            <p:ph idx="1"/>
          </p:nvPr>
        </p:nvPicPr>
        <p:blipFill>
          <a:blip r:embed="rId2" cstate="print"/>
          <a:srcRect b="-60"/>
          <a:stretch>
            <a:fillRect/>
          </a:stretch>
        </p:blipFill>
        <p:spPr bwMode="auto">
          <a:xfrm>
            <a:off x="954088" y="1547813"/>
            <a:ext cx="8640762" cy="4465637"/>
          </a:xfrm>
          <a:noFill/>
          <a:ln>
            <a:miter lim="800000"/>
            <a:headEnd/>
            <a:tailEnd/>
          </a:ln>
        </p:spPr>
      </p:pic>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bwMode="auto">
          <a:xfrm>
            <a:off x="720725" y="539750"/>
            <a:ext cx="9178925" cy="720725"/>
          </a:xfrm>
          <a:noFill/>
          <a:ln>
            <a:miter lim="800000"/>
            <a:headEnd/>
            <a:tailEnd/>
          </a:ln>
        </p:spPr>
        <p:txBody>
          <a:bodyPr vert="horz" wrap="square" numCol="1" compatLnSpc="1">
            <a:prstTxWarp prst="textNoShape">
              <a:avLst/>
            </a:prstTxWarp>
          </a:bodyPr>
          <a:lstStyle/>
          <a:p>
            <a:pPr marL="457200" indent="-457200" algn="ctr">
              <a:buFont typeface="Calibri" pitchFamily="34" charset="0"/>
              <a:buAutoNum type="arabicPeriod" startAt="4"/>
            </a:pPr>
            <a:r>
              <a:rPr lang="en-ZA" altLang="en-US" smtClean="0">
                <a:latin typeface="Arial" charset="0"/>
                <a:cs typeface="Arial" charset="0"/>
              </a:rPr>
              <a:t>IMPACT OF AGRICULTURAL COOPERATIVES</a:t>
            </a:r>
          </a:p>
        </p:txBody>
      </p:sp>
      <p:sp>
        <p:nvSpPr>
          <p:cNvPr id="23555" name="Slide Number Placeholder 3"/>
          <p:cNvSpPr>
            <a:spLocks noGrp="1"/>
          </p:cNvSpPr>
          <p:nvPr>
            <p:ph type="sldNum" sz="quarter" idx="10"/>
          </p:nvPr>
        </p:nvSpPr>
        <p:spPr bwMode="auto">
          <a:noFill/>
          <a:ln>
            <a:miter lim="800000"/>
            <a:headEnd/>
            <a:tailEnd/>
          </a:ln>
        </p:spPr>
        <p:txBody>
          <a:bodyPr vert="horz" wrap="square" numCol="1" compatLnSpc="1">
            <a:prstTxWarp prst="textNoShape">
              <a:avLst/>
            </a:prstTxWarp>
          </a:bodyPr>
          <a:lstStyle/>
          <a:p>
            <a:fld id="{67AEA06A-B88F-483A-9CC8-6702ECDE8ABD}" type="slidenum">
              <a:rPr lang="en-ZA" altLang="en-US" smtClean="0"/>
              <a:pPr/>
              <a:t>21</a:t>
            </a:fld>
            <a:endParaRPr lang="en-ZA" altLang="en-US" smtClean="0"/>
          </a:p>
        </p:txBody>
      </p:sp>
      <p:sp>
        <p:nvSpPr>
          <p:cNvPr id="5" name="Content Placeholder 2"/>
          <p:cNvSpPr>
            <a:spLocks noGrp="1"/>
          </p:cNvSpPr>
          <p:nvPr>
            <p:ph idx="1"/>
          </p:nvPr>
        </p:nvSpPr>
        <p:spPr bwMode="auto">
          <a:xfrm>
            <a:off x="720725" y="1439863"/>
            <a:ext cx="9178925" cy="5003800"/>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numCol="1" anchor="t" anchorCtr="0" compatLnSpc="1">
            <a:prstTxWarp prst="textNoShape">
              <a:avLst/>
            </a:prstTxWarp>
          </a:bodyPr>
          <a:lstStyle/>
          <a:p>
            <a:pPr>
              <a:buFont typeface="Wingdings" pitchFamily="2" charset="2"/>
              <a:buChar char="q"/>
              <a:defRPr/>
            </a:pPr>
            <a:r>
              <a:rPr lang="en-ZA" altLang="en-US" dirty="0" smtClean="0"/>
              <a:t>The World Cooperative Monitor reveals that together cooperatives around the world generate US$2,96 trillion in national revenue and employ around 12 million persons. </a:t>
            </a:r>
          </a:p>
          <a:p>
            <a:pPr marL="0" indent="0">
              <a:defRPr/>
            </a:pPr>
            <a:endParaRPr lang="en-ZA" altLang="en-US" dirty="0" smtClean="0"/>
          </a:p>
          <a:p>
            <a:pPr>
              <a:buFont typeface="Wingdings" pitchFamily="2" charset="2"/>
              <a:buChar char="q"/>
              <a:defRPr/>
            </a:pPr>
            <a:r>
              <a:rPr lang="en-ZA" altLang="en-US" dirty="0" smtClean="0"/>
              <a:t>There has been a steady increase in annual revenue generated by agricultural cooperatives in South Africa from R63 million in 2012 to R 157 million in 2014. </a:t>
            </a:r>
          </a:p>
          <a:p>
            <a:pPr marL="0" indent="0">
              <a:defRPr/>
            </a:pPr>
            <a:endParaRPr lang="en-ZA" altLang="en-US" dirty="0" smtClean="0"/>
          </a:p>
          <a:p>
            <a:pPr>
              <a:buFont typeface="Wingdings" pitchFamily="2" charset="2"/>
              <a:buChar char="q"/>
              <a:defRPr/>
            </a:pPr>
            <a:r>
              <a:rPr lang="en-ZA" altLang="en-US" dirty="0" smtClean="0"/>
              <a:t>Employment  opportunities created have also seen a steady increase  from 4989 in 2012 to around 9715 in 2014. </a:t>
            </a:r>
          </a:p>
          <a:p>
            <a:pPr marL="0" indent="0">
              <a:defRPr/>
            </a:pPr>
            <a:endParaRPr lang="en-ZA" altLang="en-US" dirty="0" smtClean="0"/>
          </a:p>
          <a:p>
            <a:pPr>
              <a:buFont typeface="Wingdings" pitchFamily="2" charset="2"/>
              <a:buChar char="q"/>
              <a:defRPr/>
            </a:pPr>
            <a:r>
              <a:rPr lang="en-ZA" altLang="en-US" dirty="0" smtClean="0"/>
              <a:t>In terms of membership, around 41 000 smallholder farmers are benefiting from services of cooperatives.</a:t>
            </a:r>
          </a:p>
          <a:p>
            <a:pPr marL="0" indent="0">
              <a:defRPr/>
            </a:pPr>
            <a:endParaRPr lang="en-ZA" altLang="en-US" dirty="0" smtClean="0"/>
          </a:p>
          <a:p>
            <a:pPr marL="0" indent="0">
              <a:defRPr/>
            </a:pPr>
            <a:endParaRPr lang="en-ZA" altLang="en-US" dirty="0" smtClean="0"/>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bwMode="auto">
          <a:xfrm>
            <a:off x="720725" y="539750"/>
            <a:ext cx="9178925" cy="720725"/>
          </a:xfrm>
          <a:noFill/>
          <a:ln>
            <a:miter lim="800000"/>
            <a:headEnd/>
            <a:tailEnd/>
          </a:ln>
        </p:spPr>
        <p:txBody>
          <a:bodyPr vert="horz" wrap="square" numCol="1" compatLnSpc="1">
            <a:prstTxWarp prst="textNoShape">
              <a:avLst/>
            </a:prstTxWarp>
          </a:bodyPr>
          <a:lstStyle/>
          <a:p>
            <a:pPr algn="ctr"/>
            <a:r>
              <a:rPr lang="en-ZA" altLang="en-US" smtClean="0">
                <a:latin typeface="Arial" charset="0"/>
                <a:cs typeface="Arial" charset="0"/>
              </a:rPr>
              <a:t>IMPACT OF AGRICULTURAL COOPERATIVES ctn..</a:t>
            </a:r>
          </a:p>
        </p:txBody>
      </p:sp>
      <p:sp>
        <p:nvSpPr>
          <p:cNvPr id="24579" name="Slide Number Placeholder 3"/>
          <p:cNvSpPr>
            <a:spLocks noGrp="1"/>
          </p:cNvSpPr>
          <p:nvPr>
            <p:ph type="sldNum" sz="quarter" idx="10"/>
          </p:nvPr>
        </p:nvSpPr>
        <p:spPr bwMode="auto">
          <a:noFill/>
          <a:ln>
            <a:miter lim="800000"/>
            <a:headEnd/>
            <a:tailEnd/>
          </a:ln>
        </p:spPr>
        <p:txBody>
          <a:bodyPr vert="horz" wrap="square" numCol="1" compatLnSpc="1">
            <a:prstTxWarp prst="textNoShape">
              <a:avLst/>
            </a:prstTxWarp>
          </a:bodyPr>
          <a:lstStyle/>
          <a:p>
            <a:fld id="{3C513738-3DB1-42AF-80F4-3076C722414E}" type="slidenum">
              <a:rPr lang="en-ZA" altLang="en-US" smtClean="0"/>
              <a:pPr/>
              <a:t>22</a:t>
            </a:fld>
            <a:endParaRPr lang="en-ZA" altLang="en-US" smtClean="0"/>
          </a:p>
        </p:txBody>
      </p:sp>
      <p:graphicFrame>
        <p:nvGraphicFramePr>
          <p:cNvPr id="24580" name="Content Placeholder 4"/>
          <p:cNvGraphicFramePr>
            <a:graphicFrameLocks noGrp="1"/>
          </p:cNvGraphicFramePr>
          <p:nvPr>
            <p:ph idx="1"/>
          </p:nvPr>
        </p:nvGraphicFramePr>
        <p:xfrm>
          <a:off x="669925" y="1389063"/>
          <a:ext cx="9280525" cy="5105400"/>
        </p:xfrm>
        <a:graphic>
          <a:graphicData uri="http://schemas.openxmlformats.org/presentationml/2006/ole">
            <p:oleObj spid="_x0000_s24580" r:id="rId3" imgW="9278916" imgH="5102794" progId="Excel.Chart.8">
              <p:embed/>
            </p:oleObj>
          </a:graphicData>
        </a:graphic>
      </p:graphicFrame>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bwMode="auto">
          <a:xfrm>
            <a:off x="720725" y="539750"/>
            <a:ext cx="9178925" cy="720725"/>
          </a:xfrm>
          <a:noFill/>
          <a:ln>
            <a:miter lim="800000"/>
            <a:headEnd/>
            <a:tailEnd/>
          </a:ln>
        </p:spPr>
        <p:txBody>
          <a:bodyPr vert="horz" wrap="square" numCol="1" compatLnSpc="1">
            <a:prstTxWarp prst="textNoShape">
              <a:avLst/>
            </a:prstTxWarp>
          </a:bodyPr>
          <a:lstStyle/>
          <a:p>
            <a:pPr marL="457200" indent="-457200" algn="ctr">
              <a:buFont typeface="Calibri" pitchFamily="34" charset="0"/>
              <a:buAutoNum type="arabicPeriod" startAt="5"/>
            </a:pPr>
            <a:r>
              <a:rPr lang="en-ZA" altLang="en-US" smtClean="0">
                <a:latin typeface="Arial" charset="0"/>
                <a:cs typeface="Arial" charset="0"/>
              </a:rPr>
              <a:t>AGRICULTURAL COOPERATIVES AND JOB CREATION</a:t>
            </a:r>
          </a:p>
        </p:txBody>
      </p:sp>
      <p:sp>
        <p:nvSpPr>
          <p:cNvPr id="25603" name="Slide Number Placeholder 3"/>
          <p:cNvSpPr>
            <a:spLocks noGrp="1"/>
          </p:cNvSpPr>
          <p:nvPr>
            <p:ph type="sldNum" sz="quarter" idx="10"/>
          </p:nvPr>
        </p:nvSpPr>
        <p:spPr bwMode="auto">
          <a:noFill/>
          <a:ln>
            <a:miter lim="800000"/>
            <a:headEnd/>
            <a:tailEnd/>
          </a:ln>
        </p:spPr>
        <p:txBody>
          <a:bodyPr vert="horz" wrap="square" numCol="1" compatLnSpc="1">
            <a:prstTxWarp prst="textNoShape">
              <a:avLst/>
            </a:prstTxWarp>
          </a:bodyPr>
          <a:lstStyle/>
          <a:p>
            <a:fld id="{6C08C7C9-09F9-4E09-950B-40EB4CC1C8F4}" type="slidenum">
              <a:rPr lang="en-ZA" altLang="en-US" smtClean="0"/>
              <a:pPr/>
              <a:t>23</a:t>
            </a:fld>
            <a:endParaRPr lang="en-ZA" altLang="en-US" smtClean="0"/>
          </a:p>
        </p:txBody>
      </p:sp>
      <p:pic>
        <p:nvPicPr>
          <p:cNvPr id="25604" name="Chart 12"/>
          <p:cNvPicPr>
            <a:picLocks noGrp="1"/>
          </p:cNvPicPr>
          <p:nvPr>
            <p:ph idx="1"/>
          </p:nvPr>
        </p:nvPicPr>
        <p:blipFill>
          <a:blip r:embed="rId2" cstate="print"/>
          <a:srcRect b="-23"/>
          <a:stretch>
            <a:fillRect/>
          </a:stretch>
        </p:blipFill>
        <p:spPr bwMode="auto">
          <a:xfrm>
            <a:off x="666750" y="1331913"/>
            <a:ext cx="9217025" cy="5257800"/>
          </a:xfrm>
          <a:noFill/>
          <a:ln>
            <a:miter lim="800000"/>
            <a:headEnd/>
            <a:tailEnd/>
          </a:ln>
        </p:spPr>
      </p:pic>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bwMode="auto">
          <a:xfrm>
            <a:off x="720725" y="539750"/>
            <a:ext cx="9178925" cy="720725"/>
          </a:xfrm>
          <a:noFill/>
          <a:ln>
            <a:miter lim="800000"/>
            <a:headEnd/>
            <a:tailEnd/>
          </a:ln>
        </p:spPr>
        <p:txBody>
          <a:bodyPr vert="horz" wrap="square" numCol="1" compatLnSpc="1">
            <a:prstTxWarp prst="textNoShape">
              <a:avLst/>
            </a:prstTxWarp>
          </a:bodyPr>
          <a:lstStyle/>
          <a:p>
            <a:pPr marL="457200" indent="-457200" algn="ctr">
              <a:buFont typeface="Calibri" pitchFamily="34" charset="0"/>
              <a:buAutoNum type="arabicPeriod" startAt="6"/>
            </a:pPr>
            <a:r>
              <a:rPr lang="en-ZA" altLang="en-US" smtClean="0">
                <a:latin typeface="Arial" charset="0"/>
                <a:cs typeface="Arial" charset="0"/>
              </a:rPr>
              <a:t>AGRICULTURAL COOPERATIVES AND CONTRIBUTION TO THE ECONOMY </a:t>
            </a:r>
          </a:p>
        </p:txBody>
      </p:sp>
      <p:sp>
        <p:nvSpPr>
          <p:cNvPr id="26627" name="Slide Number Placeholder 3"/>
          <p:cNvSpPr>
            <a:spLocks noGrp="1"/>
          </p:cNvSpPr>
          <p:nvPr>
            <p:ph type="sldNum" sz="quarter" idx="10"/>
          </p:nvPr>
        </p:nvSpPr>
        <p:spPr bwMode="auto">
          <a:noFill/>
          <a:ln>
            <a:miter lim="800000"/>
            <a:headEnd/>
            <a:tailEnd/>
          </a:ln>
        </p:spPr>
        <p:txBody>
          <a:bodyPr vert="horz" wrap="square" numCol="1" compatLnSpc="1">
            <a:prstTxWarp prst="textNoShape">
              <a:avLst/>
            </a:prstTxWarp>
          </a:bodyPr>
          <a:lstStyle/>
          <a:p>
            <a:fld id="{3120E481-7999-45FF-9AEF-BBFA62EE6B6B}" type="slidenum">
              <a:rPr lang="en-ZA" altLang="en-US" smtClean="0"/>
              <a:pPr/>
              <a:t>24</a:t>
            </a:fld>
            <a:endParaRPr lang="en-ZA" altLang="en-US" smtClean="0"/>
          </a:p>
        </p:txBody>
      </p:sp>
      <p:pic>
        <p:nvPicPr>
          <p:cNvPr id="26628" name="Content Placeholder 8"/>
          <p:cNvPicPr>
            <a:picLocks noGrp="1" noChangeArrowheads="1"/>
          </p:cNvPicPr>
          <p:nvPr>
            <p:ph idx="1"/>
          </p:nvPr>
        </p:nvPicPr>
        <p:blipFill>
          <a:blip r:embed="rId2" cstate="print"/>
          <a:srcRect/>
          <a:stretch>
            <a:fillRect/>
          </a:stretch>
        </p:blipFill>
        <p:spPr bwMode="auto">
          <a:xfrm>
            <a:off x="719138" y="1438275"/>
            <a:ext cx="9180512" cy="5005388"/>
          </a:xfrm>
          <a:noFill/>
          <a:ln>
            <a:miter lim="800000"/>
            <a:headEnd/>
            <a:tailEnd/>
          </a:ln>
        </p:spPr>
      </p:pic>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bwMode="auto">
          <a:xfrm>
            <a:off x="720725" y="539750"/>
            <a:ext cx="9178925" cy="720725"/>
          </a:xfrm>
          <a:noFill/>
          <a:ln>
            <a:miter lim="800000"/>
            <a:headEnd/>
            <a:tailEnd/>
          </a:ln>
        </p:spPr>
        <p:txBody>
          <a:bodyPr vert="horz" wrap="square" numCol="1" compatLnSpc="1">
            <a:prstTxWarp prst="textNoShape">
              <a:avLst/>
            </a:prstTxWarp>
          </a:bodyPr>
          <a:lstStyle/>
          <a:p>
            <a:pPr marL="457200" indent="-457200" algn="ctr">
              <a:buFont typeface="Calibri" pitchFamily="34" charset="0"/>
              <a:buAutoNum type="arabicPeriod" startAt="7"/>
            </a:pPr>
            <a:r>
              <a:rPr lang="en-ZA" altLang="en-US" smtClean="0">
                <a:latin typeface="Arial" charset="0"/>
                <a:cs typeface="Arial" charset="0"/>
              </a:rPr>
              <a:t>SMALLHOLDER FARMERS BENEFITING FROM COOPERATIVE SERVICES</a:t>
            </a:r>
          </a:p>
        </p:txBody>
      </p:sp>
      <p:sp>
        <p:nvSpPr>
          <p:cNvPr id="27651" name="Slide Number Placeholder 3"/>
          <p:cNvSpPr>
            <a:spLocks noGrp="1"/>
          </p:cNvSpPr>
          <p:nvPr>
            <p:ph type="sldNum" sz="quarter" idx="10"/>
          </p:nvPr>
        </p:nvSpPr>
        <p:spPr bwMode="auto">
          <a:noFill/>
          <a:ln>
            <a:miter lim="800000"/>
            <a:headEnd/>
            <a:tailEnd/>
          </a:ln>
        </p:spPr>
        <p:txBody>
          <a:bodyPr vert="horz" wrap="square" numCol="1" compatLnSpc="1">
            <a:prstTxWarp prst="textNoShape">
              <a:avLst/>
            </a:prstTxWarp>
          </a:bodyPr>
          <a:lstStyle/>
          <a:p>
            <a:fld id="{CE11110B-8517-4DED-BEDA-4239CA640C70}" type="slidenum">
              <a:rPr lang="en-ZA" altLang="en-US" smtClean="0"/>
              <a:pPr/>
              <a:t>25</a:t>
            </a:fld>
            <a:endParaRPr lang="en-ZA" altLang="en-US" smtClean="0"/>
          </a:p>
        </p:txBody>
      </p:sp>
      <p:pic>
        <p:nvPicPr>
          <p:cNvPr id="27652" name="Content Placeholder 5"/>
          <p:cNvPicPr>
            <a:picLocks noGrp="1" noChangeArrowheads="1"/>
          </p:cNvPicPr>
          <p:nvPr>
            <p:ph idx="1"/>
          </p:nvPr>
        </p:nvPicPr>
        <p:blipFill>
          <a:blip r:embed="rId2" cstate="print"/>
          <a:srcRect/>
          <a:stretch>
            <a:fillRect/>
          </a:stretch>
        </p:blipFill>
        <p:spPr bwMode="auto">
          <a:xfrm>
            <a:off x="1025525" y="1439863"/>
            <a:ext cx="8424863" cy="5003800"/>
          </a:xfrm>
          <a:noFill/>
          <a:ln>
            <a:miter lim="800000"/>
            <a:headEnd/>
            <a:tailEnd/>
          </a:ln>
        </p:spPr>
      </p:pic>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bwMode="auto">
          <a:xfrm>
            <a:off x="720725" y="539750"/>
            <a:ext cx="9178925" cy="720725"/>
          </a:xfrm>
          <a:noFill/>
          <a:ln>
            <a:miter lim="800000"/>
            <a:headEnd/>
            <a:tailEnd/>
          </a:ln>
        </p:spPr>
        <p:txBody>
          <a:bodyPr vert="horz" wrap="square" numCol="1" compatLnSpc="1">
            <a:prstTxWarp prst="textNoShape">
              <a:avLst/>
            </a:prstTxWarp>
          </a:bodyPr>
          <a:lstStyle/>
          <a:p>
            <a:pPr algn="ctr"/>
            <a:r>
              <a:rPr lang="en-ZA" altLang="en-US" smtClean="0">
                <a:latin typeface="Arial" charset="0"/>
                <a:cs typeface="Arial" charset="0"/>
              </a:rPr>
              <a:t>CONCLUSIONS</a:t>
            </a:r>
          </a:p>
        </p:txBody>
      </p:sp>
      <p:sp>
        <p:nvSpPr>
          <p:cNvPr id="34819" name="Content Placeholder 2"/>
          <p:cNvSpPr>
            <a:spLocks noGrp="1"/>
          </p:cNvSpPr>
          <p:nvPr>
            <p:ph idx="1"/>
          </p:nvPr>
        </p:nvSpPr>
        <p:spPr bwMode="auto">
          <a:xfrm>
            <a:off x="720725" y="1439863"/>
            <a:ext cx="9178925" cy="5003800"/>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numCol="1" anchor="t" anchorCtr="0" compatLnSpc="1">
            <a:prstTxWarp prst="textNoShape">
              <a:avLst/>
            </a:prstTxWarp>
          </a:bodyPr>
          <a:lstStyle/>
          <a:p>
            <a:pPr>
              <a:buFont typeface="Wingdings" pitchFamily="2" charset="2"/>
              <a:buChar char="q"/>
              <a:defRPr/>
            </a:pPr>
            <a:r>
              <a:rPr lang="en-ZA" altLang="en-US" sz="1600" dirty="0" smtClean="0">
                <a:solidFill>
                  <a:srgbClr val="00B050"/>
                </a:solidFill>
              </a:rPr>
              <a:t>The role of agricultural cooperatives in providing collecting marketing of smallholder products and bulk buying of inputs cannot be overemphasized</a:t>
            </a:r>
          </a:p>
          <a:p>
            <a:pPr marL="0" indent="0">
              <a:defRPr/>
            </a:pPr>
            <a:endParaRPr lang="en-ZA" altLang="en-US" sz="1600" dirty="0" smtClean="0">
              <a:solidFill>
                <a:srgbClr val="00B050"/>
              </a:solidFill>
            </a:endParaRPr>
          </a:p>
          <a:p>
            <a:pPr>
              <a:buFont typeface="Wingdings" pitchFamily="2" charset="2"/>
              <a:buChar char="q"/>
              <a:defRPr/>
            </a:pPr>
            <a:r>
              <a:rPr lang="en-ZA" altLang="en-US" sz="1600" dirty="0" smtClean="0">
                <a:solidFill>
                  <a:srgbClr val="00B050"/>
                </a:solidFill>
              </a:rPr>
              <a:t>Only a few agricultural cooperatives in the Country are able to access formal markets such as the retail chain supermarkets. </a:t>
            </a:r>
          </a:p>
          <a:p>
            <a:pPr marL="0" indent="0">
              <a:defRPr/>
            </a:pPr>
            <a:endParaRPr lang="en-ZA" altLang="en-US" sz="1600" dirty="0" smtClean="0">
              <a:solidFill>
                <a:srgbClr val="00B050"/>
              </a:solidFill>
            </a:endParaRPr>
          </a:p>
          <a:p>
            <a:pPr>
              <a:buFont typeface="Wingdings" pitchFamily="2" charset="2"/>
              <a:buChar char="q"/>
              <a:defRPr/>
            </a:pPr>
            <a:r>
              <a:rPr lang="en-ZA" altLang="en-US" sz="1600" dirty="0">
                <a:solidFill>
                  <a:srgbClr val="00B050"/>
                </a:solidFill>
              </a:rPr>
              <a:t>O</a:t>
            </a:r>
            <a:r>
              <a:rPr lang="en-ZA" altLang="en-US" sz="1600" dirty="0" smtClean="0">
                <a:solidFill>
                  <a:srgbClr val="00B050"/>
                </a:solidFill>
              </a:rPr>
              <a:t>f the 1788 cooperatives, only 5</a:t>
            </a:r>
            <a:r>
              <a:rPr lang="en-ZA" altLang="en-US" sz="1600" dirty="0">
                <a:solidFill>
                  <a:srgbClr val="00B050"/>
                </a:solidFill>
              </a:rPr>
              <a:t>% </a:t>
            </a:r>
            <a:r>
              <a:rPr lang="en-ZA" altLang="en-US" sz="1600" dirty="0" smtClean="0">
                <a:solidFill>
                  <a:srgbClr val="00B050"/>
                </a:solidFill>
              </a:rPr>
              <a:t>are involved in post-production related activities. This means that the majority of smallholder farmers are unable to optimize profitability since they sell their products raw.</a:t>
            </a:r>
          </a:p>
          <a:p>
            <a:pPr marL="0" indent="0">
              <a:defRPr/>
            </a:pPr>
            <a:endParaRPr lang="en-ZA" altLang="en-US" sz="1600" dirty="0" smtClean="0">
              <a:solidFill>
                <a:srgbClr val="00B050"/>
              </a:solidFill>
            </a:endParaRPr>
          </a:p>
          <a:p>
            <a:pPr>
              <a:buFont typeface="Wingdings" pitchFamily="2" charset="2"/>
              <a:buChar char="q"/>
              <a:defRPr/>
            </a:pPr>
            <a:r>
              <a:rPr lang="en-ZA" altLang="en-US" sz="1600" dirty="0">
                <a:solidFill>
                  <a:srgbClr val="00B050"/>
                </a:solidFill>
              </a:rPr>
              <a:t>M</a:t>
            </a:r>
            <a:r>
              <a:rPr lang="en-ZA" altLang="en-US" sz="1600" dirty="0" smtClean="0">
                <a:solidFill>
                  <a:srgbClr val="00B050"/>
                </a:solidFill>
              </a:rPr>
              <a:t>ajority of cooperatives (98%) rely of government grants as a source of funding, this puts a question mark on their levels of sustainability. In relation to increased financial support from the Department, the number of jobs created by cooperatives increased over a three year period</a:t>
            </a:r>
          </a:p>
          <a:p>
            <a:pPr marL="0" indent="0">
              <a:defRPr/>
            </a:pPr>
            <a:endParaRPr lang="en-ZA" altLang="en-US" sz="1600" dirty="0" smtClean="0">
              <a:solidFill>
                <a:srgbClr val="00B050"/>
              </a:solidFill>
            </a:endParaRPr>
          </a:p>
          <a:p>
            <a:pPr>
              <a:buFont typeface="Wingdings" pitchFamily="2" charset="2"/>
              <a:buChar char="q"/>
              <a:defRPr/>
            </a:pPr>
            <a:r>
              <a:rPr lang="en-ZA" altLang="en-US" sz="1600" dirty="0" smtClean="0">
                <a:solidFill>
                  <a:srgbClr val="00B050"/>
                </a:solidFill>
              </a:rPr>
              <a:t>However, there is a worrying inverse relationship between investment and revenue generated by the cooperatives on the data base.  </a:t>
            </a:r>
            <a:endParaRPr lang="en-ZA" altLang="en-US" sz="1600" dirty="0" smtClean="0"/>
          </a:p>
        </p:txBody>
      </p:sp>
      <p:sp>
        <p:nvSpPr>
          <p:cNvPr id="28676" name="Slide Number Placeholder 3"/>
          <p:cNvSpPr>
            <a:spLocks noGrp="1"/>
          </p:cNvSpPr>
          <p:nvPr>
            <p:ph type="sldNum" sz="quarter" idx="10"/>
          </p:nvPr>
        </p:nvSpPr>
        <p:spPr bwMode="auto">
          <a:noFill/>
          <a:ln>
            <a:miter lim="800000"/>
            <a:headEnd/>
            <a:tailEnd/>
          </a:ln>
        </p:spPr>
        <p:txBody>
          <a:bodyPr vert="horz" wrap="square" numCol="1" compatLnSpc="1">
            <a:prstTxWarp prst="textNoShape">
              <a:avLst/>
            </a:prstTxWarp>
          </a:bodyPr>
          <a:lstStyle/>
          <a:p>
            <a:fld id="{D8C45373-97F7-4651-8DFF-3F3A28288E72}" type="slidenum">
              <a:rPr lang="en-ZA" altLang="en-US" smtClean="0"/>
              <a:pPr/>
              <a:t>26</a:t>
            </a:fld>
            <a:endParaRPr lang="en-ZA" altLang="en-US" smtClean="0"/>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0725" y="1439863"/>
            <a:ext cx="9178925" cy="5003800"/>
          </a:xfrm>
        </p:spPr>
        <p:txBody>
          <a:bodyPr/>
          <a:lstStyle/>
          <a:p>
            <a:pPr algn="ctr">
              <a:defRPr/>
            </a:pPr>
            <a:endParaRPr lang="en-ZA" sz="2400" dirty="0" smtClean="0"/>
          </a:p>
          <a:p>
            <a:pPr algn="ctr">
              <a:defRPr/>
            </a:pPr>
            <a:endParaRPr lang="en-ZA" sz="2400" dirty="0" smtClean="0"/>
          </a:p>
          <a:p>
            <a:pPr algn="ctr">
              <a:defRPr/>
            </a:pPr>
            <a:endParaRPr lang="en-ZA" sz="2400" dirty="0" smtClean="0"/>
          </a:p>
          <a:p>
            <a:pPr algn="ctr">
              <a:defRPr/>
            </a:pPr>
            <a:endParaRPr lang="en-ZA" sz="2400" dirty="0" smtClean="0"/>
          </a:p>
          <a:p>
            <a:pPr algn="ctr">
              <a:defRPr/>
            </a:pPr>
            <a:endParaRPr lang="en-ZA" sz="2400" dirty="0" smtClean="0"/>
          </a:p>
          <a:p>
            <a:pPr algn="ctr">
              <a:defRPr/>
            </a:pPr>
            <a:r>
              <a:rPr lang="en-ZA" sz="8800" b="1" dirty="0" smtClean="0">
                <a:solidFill>
                  <a:schemeClr val="accent3">
                    <a:lumMod val="50000"/>
                  </a:schemeClr>
                </a:solidFill>
              </a:rPr>
              <a:t>PULA!!!!</a:t>
            </a:r>
            <a:endParaRPr lang="en-ZA" sz="8800" b="1" dirty="0">
              <a:solidFill>
                <a:schemeClr val="accent3">
                  <a:lumMod val="50000"/>
                </a:schemeClr>
              </a:solidFill>
            </a:endParaRPr>
          </a:p>
        </p:txBody>
      </p:sp>
      <p:sp>
        <p:nvSpPr>
          <p:cNvPr id="29699" name="Slide Number Placeholder 3"/>
          <p:cNvSpPr>
            <a:spLocks noGrp="1"/>
          </p:cNvSpPr>
          <p:nvPr>
            <p:ph type="sldNum" sz="quarter" idx="10"/>
          </p:nvPr>
        </p:nvSpPr>
        <p:spPr bwMode="auto">
          <a:noFill/>
          <a:ln>
            <a:miter lim="800000"/>
            <a:headEnd/>
            <a:tailEnd/>
          </a:ln>
        </p:spPr>
        <p:txBody>
          <a:bodyPr vert="horz" wrap="square" numCol="1" compatLnSpc="1">
            <a:prstTxWarp prst="textNoShape">
              <a:avLst/>
            </a:prstTxWarp>
          </a:bodyPr>
          <a:lstStyle/>
          <a:p>
            <a:fld id="{AAA18384-9912-403C-A2BF-0C54AFDF9832}" type="slidenum">
              <a:rPr lang="en-ZA" altLang="en-US" smtClean="0"/>
              <a:pPr/>
              <a:t>27</a:t>
            </a:fld>
            <a:endParaRPr lang="en-ZA" altLang="en-US" smtClean="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bwMode="auto">
          <a:xfrm>
            <a:off x="720725" y="539750"/>
            <a:ext cx="9178925" cy="720725"/>
          </a:xfrm>
          <a:noFill/>
          <a:ln>
            <a:miter lim="800000"/>
            <a:headEnd/>
            <a:tailEnd/>
          </a:ln>
        </p:spPr>
        <p:txBody>
          <a:bodyPr vert="horz" wrap="square" numCol="1" compatLnSpc="1">
            <a:prstTxWarp prst="textNoShape">
              <a:avLst/>
            </a:prstTxWarp>
          </a:bodyPr>
          <a:lstStyle/>
          <a:p>
            <a:pPr marL="457200" indent="-457200" algn="ctr">
              <a:buFont typeface="Calibri" pitchFamily="34" charset="0"/>
              <a:buAutoNum type="arabicPeriod"/>
            </a:pPr>
            <a:r>
              <a:rPr lang="en-ZA" altLang="en-US" smtClean="0">
                <a:latin typeface="Arial" charset="0"/>
                <a:cs typeface="Arial" charset="0"/>
              </a:rPr>
              <a:t>INTRODUCTION AND BACKGROUND</a:t>
            </a:r>
          </a:p>
        </p:txBody>
      </p:sp>
      <p:sp>
        <p:nvSpPr>
          <p:cNvPr id="5123" name="Content Placeholder 2"/>
          <p:cNvSpPr>
            <a:spLocks noGrp="1"/>
          </p:cNvSpPr>
          <p:nvPr>
            <p:ph idx="1"/>
          </p:nvPr>
        </p:nvSpPr>
        <p:spPr bwMode="auto">
          <a:xfrm>
            <a:off x="720725" y="1439863"/>
            <a:ext cx="9178925" cy="5003800"/>
          </a:xfrm>
          <a:noFill/>
          <a:ln>
            <a:miter lim="800000"/>
            <a:headEnd/>
            <a:tailEnd/>
          </a:ln>
        </p:spPr>
        <p:txBody>
          <a:bodyPr vert="horz" wrap="square" numCol="1" anchor="t" anchorCtr="0" compatLnSpc="1">
            <a:prstTxWarp prst="textNoShape">
              <a:avLst/>
            </a:prstTxWarp>
          </a:bodyPr>
          <a:lstStyle/>
          <a:p>
            <a:pPr algn="just">
              <a:lnSpc>
                <a:spcPct val="150000"/>
              </a:lnSpc>
              <a:buFont typeface="Wingdings" pitchFamily="2" charset="2"/>
              <a:buChar char="q"/>
            </a:pPr>
            <a:r>
              <a:rPr lang="en-ZA" altLang="en-US" smtClean="0">
                <a:latin typeface="Arial" charset="0"/>
                <a:cs typeface="Arial" charset="0"/>
              </a:rPr>
              <a:t>The International Fund for Agricultural Development of the United Nations (IFAD), estimates that there are about 500 million smallholder farmers in the world feeding more than 2 billion people. These farmers account to production of 80% of the food consumed in Asia and sub-Saharan Africa</a:t>
            </a:r>
          </a:p>
          <a:p>
            <a:pPr algn="just">
              <a:lnSpc>
                <a:spcPct val="150000"/>
              </a:lnSpc>
              <a:buFont typeface="Wingdings" pitchFamily="2" charset="2"/>
              <a:buChar char="q"/>
            </a:pPr>
            <a:r>
              <a:rPr lang="en-ZA" altLang="en-US" smtClean="0">
                <a:latin typeface="Arial" charset="0"/>
                <a:cs typeface="Arial" charset="0"/>
              </a:rPr>
              <a:t>The Food and Agriculture Organisations of the United Nations (FAO) reports that smallholder farmers will provide food for the estimated 9 billion people by 2050</a:t>
            </a:r>
          </a:p>
          <a:p>
            <a:pPr algn="just">
              <a:lnSpc>
                <a:spcPct val="150000"/>
              </a:lnSpc>
              <a:buFont typeface="Wingdings" pitchFamily="2" charset="2"/>
              <a:buChar char="q"/>
            </a:pPr>
            <a:r>
              <a:rPr lang="en-ZA" altLang="en-US" smtClean="0">
                <a:latin typeface="Arial" charset="0"/>
                <a:cs typeface="Arial" charset="0"/>
              </a:rPr>
              <a:t>However smallholder farmers continue to face challenges of enhancing productivity and accessing markets for their products.</a:t>
            </a:r>
          </a:p>
          <a:p>
            <a:pPr algn="just">
              <a:lnSpc>
                <a:spcPct val="150000"/>
              </a:lnSpc>
              <a:buFont typeface="Wingdings" pitchFamily="2" charset="2"/>
              <a:buChar char="q"/>
            </a:pPr>
            <a:r>
              <a:rPr lang="en-ZA" altLang="en-US" smtClean="0">
                <a:latin typeface="Arial" charset="0"/>
                <a:cs typeface="Arial" charset="0"/>
              </a:rPr>
              <a:t>Enhancing productivity and commercialization among smallholder farmers is widely perceived as a key strategy for rural development, poverty reduction, and food security in Sub-Saharan Africa. </a:t>
            </a:r>
          </a:p>
          <a:p>
            <a:pPr algn="just">
              <a:buFont typeface="Wingdings" pitchFamily="2" charset="2"/>
              <a:buChar char="q"/>
            </a:pPr>
            <a:endParaRPr lang="en-ZA" altLang="en-US" smtClean="0">
              <a:latin typeface="Arial" charset="0"/>
              <a:cs typeface="Arial" charset="0"/>
            </a:endParaRPr>
          </a:p>
          <a:p>
            <a:pPr algn="just">
              <a:buFont typeface="Wingdings" pitchFamily="2" charset="2"/>
              <a:buChar char="q"/>
            </a:pPr>
            <a:endParaRPr lang="en-ZA" altLang="en-US" smtClean="0">
              <a:latin typeface="Arial" charset="0"/>
              <a:cs typeface="Arial" charset="0"/>
            </a:endParaRPr>
          </a:p>
          <a:p>
            <a:pPr algn="just"/>
            <a:endParaRPr lang="en-ZA" altLang="en-US" smtClean="0">
              <a:latin typeface="Arial" charset="0"/>
              <a:cs typeface="Arial" charset="0"/>
            </a:endParaRPr>
          </a:p>
          <a:p>
            <a:endParaRPr lang="en-ZA" altLang="en-US" smtClean="0">
              <a:latin typeface="Arial" charset="0"/>
              <a:cs typeface="Arial" charset="0"/>
            </a:endParaRPr>
          </a:p>
        </p:txBody>
      </p:sp>
      <p:sp>
        <p:nvSpPr>
          <p:cNvPr id="5124" name="Slide Number Placeholder 3"/>
          <p:cNvSpPr>
            <a:spLocks noGrp="1"/>
          </p:cNvSpPr>
          <p:nvPr>
            <p:ph type="sldNum" sz="quarter" idx="10"/>
          </p:nvPr>
        </p:nvSpPr>
        <p:spPr bwMode="auto">
          <a:noFill/>
          <a:ln>
            <a:miter lim="800000"/>
            <a:headEnd/>
            <a:tailEnd/>
          </a:ln>
        </p:spPr>
        <p:txBody>
          <a:bodyPr vert="horz" wrap="square" numCol="1" compatLnSpc="1">
            <a:prstTxWarp prst="textNoShape">
              <a:avLst/>
            </a:prstTxWarp>
          </a:bodyPr>
          <a:lstStyle/>
          <a:p>
            <a:fld id="{C778303D-9ED0-4571-B44E-D8BCD2346BAA}" type="slidenum">
              <a:rPr lang="en-ZA" altLang="en-US" smtClean="0"/>
              <a:pPr/>
              <a:t>3</a:t>
            </a:fld>
            <a:endParaRPr lang="en-ZA" altLang="en-US" smtClean="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bwMode="auto">
          <a:xfrm>
            <a:off x="720725" y="539750"/>
            <a:ext cx="9178925" cy="720725"/>
          </a:xfrm>
          <a:noFill/>
          <a:ln>
            <a:miter lim="800000"/>
            <a:headEnd/>
            <a:tailEnd/>
          </a:ln>
        </p:spPr>
        <p:txBody>
          <a:bodyPr vert="horz" wrap="square" numCol="1" compatLnSpc="1">
            <a:prstTxWarp prst="textNoShape">
              <a:avLst/>
            </a:prstTxWarp>
          </a:bodyPr>
          <a:lstStyle/>
          <a:p>
            <a:pPr algn="ctr"/>
            <a:r>
              <a:rPr lang="en-ZA" altLang="en-US" smtClean="0">
                <a:latin typeface="Arial" charset="0"/>
                <a:cs typeface="Arial" charset="0"/>
              </a:rPr>
              <a:t>INTRODUCTION AND BACKGROUND ctn..</a:t>
            </a:r>
          </a:p>
        </p:txBody>
      </p:sp>
      <p:sp>
        <p:nvSpPr>
          <p:cNvPr id="7171" name="Content Placeholder 2"/>
          <p:cNvSpPr>
            <a:spLocks noGrp="1"/>
          </p:cNvSpPr>
          <p:nvPr>
            <p:ph idx="1"/>
          </p:nvPr>
        </p:nvSpPr>
        <p:spPr bwMode="auto">
          <a:xfrm>
            <a:off x="720725" y="1331913"/>
            <a:ext cx="9178925" cy="5111750"/>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numCol="1" anchor="t" anchorCtr="0" compatLnSpc="1">
            <a:prstTxWarp prst="textNoShape">
              <a:avLst/>
            </a:prstTxWarp>
          </a:bodyPr>
          <a:lstStyle/>
          <a:p>
            <a:pPr algn="just">
              <a:buFont typeface="Wingdings" pitchFamily="2" charset="2"/>
              <a:buChar char="q"/>
              <a:defRPr/>
            </a:pPr>
            <a:r>
              <a:rPr lang="en-ZA" altLang="en-US" sz="1600" dirty="0" smtClean="0"/>
              <a:t>For productivity gains to be achieved, smallholder farmers need to have better access to technology; easy access to extension services in order to optimize on-farm technical efficiency and productivity, given the limited resources available.</a:t>
            </a:r>
          </a:p>
          <a:p>
            <a:pPr marL="0" indent="0" algn="just">
              <a:defRPr/>
            </a:pPr>
            <a:endParaRPr lang="en-ZA" altLang="en-US" sz="1600" dirty="0" smtClean="0"/>
          </a:p>
          <a:p>
            <a:pPr algn="just">
              <a:buFont typeface="Wingdings" pitchFamily="2" charset="2"/>
              <a:buChar char="q"/>
              <a:defRPr/>
            </a:pPr>
            <a:r>
              <a:rPr lang="en-ZA" altLang="en-US" sz="1600" dirty="0" smtClean="0"/>
              <a:t>Agricultural cooperatives are an option for providing services to smallholder farmers.  They serve the dual purpose of aggregating smallholder farmers and linking them to input and output markets. They are regarded as preferential institutions for moving smallholder farmers out of subsistence agriculture and linking them to emerging input and output markets.</a:t>
            </a:r>
          </a:p>
          <a:p>
            <a:pPr marL="0" indent="0" algn="just">
              <a:defRPr/>
            </a:pPr>
            <a:endParaRPr lang="en-ZA" altLang="en-US" sz="1600" dirty="0" smtClean="0"/>
          </a:p>
          <a:p>
            <a:pPr algn="just">
              <a:buFont typeface="Wingdings" pitchFamily="2" charset="2"/>
              <a:buChar char="q"/>
              <a:defRPr/>
            </a:pPr>
            <a:r>
              <a:rPr lang="en-ZA" altLang="en-US" sz="1600" dirty="0"/>
              <a:t>T</a:t>
            </a:r>
            <a:r>
              <a:rPr lang="en-ZA" altLang="en-US" sz="1600" dirty="0" smtClean="0"/>
              <a:t>o ensure sustainability of agricultural cooperatives, they need to be supported to improve their technical efficiency. This will enable their members to get better access to productive inputs and services that enhances their productive efficiency.</a:t>
            </a:r>
          </a:p>
          <a:p>
            <a:pPr marL="0" indent="0" algn="just">
              <a:defRPr/>
            </a:pPr>
            <a:endParaRPr lang="en-ZA" altLang="en-US" sz="1600" dirty="0" smtClean="0"/>
          </a:p>
          <a:p>
            <a:pPr algn="just">
              <a:buFont typeface="Wingdings" pitchFamily="2" charset="2"/>
              <a:buChar char="q"/>
              <a:defRPr/>
            </a:pPr>
            <a:r>
              <a:rPr lang="en-ZA" altLang="en-US" sz="1600" dirty="0" smtClean="0"/>
              <a:t>The presentation is confined to an analysis of 1788 cooperatives captured on the cooperative data analysis system (CODAS) of the Department of which female dominated cooperatives accounts for 55% (983). </a:t>
            </a:r>
          </a:p>
          <a:p>
            <a:pPr>
              <a:defRPr/>
            </a:pPr>
            <a:endParaRPr lang="en-ZA" altLang="en-US" sz="1600" dirty="0" smtClean="0"/>
          </a:p>
        </p:txBody>
      </p:sp>
      <p:sp>
        <p:nvSpPr>
          <p:cNvPr id="6148" name="Slide Number Placeholder 3"/>
          <p:cNvSpPr>
            <a:spLocks noGrp="1"/>
          </p:cNvSpPr>
          <p:nvPr>
            <p:ph type="sldNum" sz="quarter" idx="10"/>
          </p:nvPr>
        </p:nvSpPr>
        <p:spPr bwMode="auto">
          <a:noFill/>
          <a:ln>
            <a:miter lim="800000"/>
            <a:headEnd/>
            <a:tailEnd/>
          </a:ln>
        </p:spPr>
        <p:txBody>
          <a:bodyPr vert="horz" wrap="square" numCol="1" compatLnSpc="1">
            <a:prstTxWarp prst="textNoShape">
              <a:avLst/>
            </a:prstTxWarp>
          </a:bodyPr>
          <a:lstStyle/>
          <a:p>
            <a:fld id="{11C7878D-2E30-4276-80CF-FCFFCB8F00A9}" type="slidenum">
              <a:rPr lang="en-ZA" altLang="en-US" smtClean="0"/>
              <a:pPr/>
              <a:t>4</a:t>
            </a:fld>
            <a:endParaRPr lang="en-ZA" altLang="en-US" smtClean="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bwMode="auto">
          <a:xfrm>
            <a:off x="720725" y="539750"/>
            <a:ext cx="9178925" cy="720725"/>
          </a:xfrm>
          <a:noFill/>
          <a:ln>
            <a:miter lim="800000"/>
            <a:headEnd/>
            <a:tailEnd/>
          </a:ln>
        </p:spPr>
        <p:txBody>
          <a:bodyPr vert="horz" wrap="square" numCol="1" compatLnSpc="1">
            <a:prstTxWarp prst="textNoShape">
              <a:avLst/>
            </a:prstTxWarp>
          </a:bodyPr>
          <a:lstStyle/>
          <a:p>
            <a:pPr marL="457200" indent="-457200" algn="ctr">
              <a:buFont typeface="Calibri" pitchFamily="34" charset="0"/>
              <a:buAutoNum type="arabicPeriod" startAt="2"/>
            </a:pPr>
            <a:r>
              <a:rPr lang="en-ZA" altLang="en-US" smtClean="0">
                <a:latin typeface="Arial" charset="0"/>
                <a:cs typeface="Arial" charset="0"/>
              </a:rPr>
              <a:t>FACTORS AFFECTING THE SUSTAINABILITY OF AGRICULTURAL COOPERATIVES</a:t>
            </a:r>
          </a:p>
        </p:txBody>
      </p:sp>
      <p:graphicFrame>
        <p:nvGraphicFramePr>
          <p:cNvPr id="6" name="Content Placeholder 5"/>
          <p:cNvGraphicFramePr>
            <a:graphicFrameLocks noGrp="1"/>
          </p:cNvGraphicFramePr>
          <p:nvPr>
            <p:ph idx="1"/>
          </p:nvPr>
        </p:nvGraphicFramePr>
        <p:xfrm>
          <a:off x="720725" y="1439863"/>
          <a:ext cx="9178925" cy="5003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172" name="Slide Number Placeholder 3"/>
          <p:cNvSpPr>
            <a:spLocks noGrp="1"/>
          </p:cNvSpPr>
          <p:nvPr>
            <p:ph type="sldNum" sz="quarter" idx="10"/>
          </p:nvPr>
        </p:nvSpPr>
        <p:spPr bwMode="auto">
          <a:noFill/>
          <a:ln>
            <a:miter lim="800000"/>
            <a:headEnd/>
            <a:tailEnd/>
          </a:ln>
        </p:spPr>
        <p:txBody>
          <a:bodyPr vert="horz" wrap="square" numCol="1" compatLnSpc="1">
            <a:prstTxWarp prst="textNoShape">
              <a:avLst/>
            </a:prstTxWarp>
          </a:bodyPr>
          <a:lstStyle/>
          <a:p>
            <a:fld id="{0DB1456D-3251-4F64-B42C-5B79D501C9DA}" type="slidenum">
              <a:rPr lang="en-ZA" altLang="en-US" smtClean="0"/>
              <a:pPr/>
              <a:t>5</a:t>
            </a:fld>
            <a:endParaRPr lang="en-ZA" altLang="en-US" smtClean="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bwMode="auto">
          <a:xfrm>
            <a:off x="720725" y="539750"/>
            <a:ext cx="9178925" cy="720725"/>
          </a:xfrm>
          <a:noFill/>
          <a:ln>
            <a:miter lim="800000"/>
            <a:headEnd/>
            <a:tailEnd/>
          </a:ln>
        </p:spPr>
        <p:txBody>
          <a:bodyPr vert="horz" wrap="square" numCol="1" compatLnSpc="1">
            <a:prstTxWarp prst="textNoShape">
              <a:avLst/>
            </a:prstTxWarp>
          </a:bodyPr>
          <a:lstStyle/>
          <a:p>
            <a:pPr algn="ctr"/>
            <a:r>
              <a:rPr lang="en-ZA" altLang="en-US" smtClean="0">
                <a:latin typeface="Arial" charset="0"/>
                <a:cs typeface="Arial" charset="0"/>
              </a:rPr>
              <a:t>ACCESS TO LAND</a:t>
            </a:r>
          </a:p>
        </p:txBody>
      </p:sp>
      <p:sp>
        <p:nvSpPr>
          <p:cNvPr id="8195" name="Content Placeholder 2"/>
          <p:cNvSpPr>
            <a:spLocks noGrp="1"/>
          </p:cNvSpPr>
          <p:nvPr>
            <p:ph idx="1"/>
          </p:nvPr>
        </p:nvSpPr>
        <p:spPr bwMode="auto">
          <a:xfrm>
            <a:off x="720725" y="1439863"/>
            <a:ext cx="9178925" cy="5003800"/>
          </a:xfrm>
          <a:noFill/>
          <a:ln>
            <a:miter lim="800000"/>
            <a:headEnd/>
            <a:tailEnd/>
          </a:ln>
        </p:spPr>
        <p:txBody>
          <a:bodyPr vert="horz" wrap="square" numCol="1" anchor="t" anchorCtr="0" compatLnSpc="1">
            <a:prstTxWarp prst="textNoShape">
              <a:avLst/>
            </a:prstTxWarp>
          </a:bodyPr>
          <a:lstStyle/>
          <a:p>
            <a:pPr algn="just">
              <a:lnSpc>
                <a:spcPct val="150000"/>
              </a:lnSpc>
              <a:buFont typeface="Wingdings" pitchFamily="2" charset="2"/>
              <a:buChar char="q"/>
            </a:pPr>
            <a:r>
              <a:rPr lang="en-ZA" altLang="en-US" sz="1600" smtClean="0">
                <a:latin typeface="Arial" charset="0"/>
                <a:cs typeface="Arial" charset="0"/>
              </a:rPr>
              <a:t> As a result of the legacy of inequitable land distribution in South Africa, during the first decade of democracy and ongoing, there has been a strong focus on land reform delivered through restitution, tenure and redistribution. </a:t>
            </a:r>
          </a:p>
          <a:p>
            <a:pPr algn="just">
              <a:lnSpc>
                <a:spcPct val="150000"/>
              </a:lnSpc>
              <a:buFont typeface="Wingdings" pitchFamily="2" charset="2"/>
              <a:buChar char="q"/>
            </a:pPr>
            <a:r>
              <a:rPr lang="en-ZA" altLang="en-US" sz="1600" smtClean="0">
                <a:latin typeface="Arial" charset="0"/>
                <a:cs typeface="Arial" charset="0"/>
              </a:rPr>
              <a:t>The most common form of collective ownership of land acquired through land reform is the Communal Property Associations (CPAs), most of them became dysfunctional with the passing of time owing to various reasons, mostly conflict among the members. </a:t>
            </a:r>
          </a:p>
          <a:p>
            <a:pPr algn="just">
              <a:lnSpc>
                <a:spcPct val="150000"/>
              </a:lnSpc>
              <a:buFont typeface="Wingdings" pitchFamily="2" charset="2"/>
              <a:buChar char="q"/>
            </a:pPr>
            <a:r>
              <a:rPr lang="en-ZA" altLang="en-US" sz="1600" smtClean="0">
                <a:latin typeface="Arial" charset="0"/>
                <a:cs typeface="Arial" charset="0"/>
              </a:rPr>
              <a:t>cooperatives have been used to manage and utilise land acquired through land reform initiatives. As a result of the promulgation of the Cooperatives Act ( Act No. 14 of 2005) it became easier for African people to register cooperatives. This saw a large number of smallholder farmers grouping themselves through collective organisations such as cooperatives for the purposes of acquiring land for farming purposes through land reform initiatives.</a:t>
            </a:r>
          </a:p>
          <a:p>
            <a:pPr algn="just">
              <a:lnSpc>
                <a:spcPct val="150000"/>
              </a:lnSpc>
              <a:buFont typeface="Wingdings" pitchFamily="2" charset="2"/>
              <a:buChar char="q"/>
            </a:pPr>
            <a:r>
              <a:rPr lang="en-ZA" altLang="en-US" sz="1600" smtClean="0">
                <a:latin typeface="Arial" charset="0"/>
                <a:cs typeface="Arial" charset="0"/>
              </a:rPr>
              <a:t>Collectively, the 1788 cooperatives on the cooperative data base have access to 645 583 ha of land.</a:t>
            </a:r>
          </a:p>
          <a:p>
            <a:pPr algn="just">
              <a:lnSpc>
                <a:spcPct val="150000"/>
              </a:lnSpc>
              <a:buFont typeface="Wingdings" pitchFamily="2" charset="2"/>
              <a:buChar char="q"/>
            </a:pPr>
            <a:endParaRPr lang="en-ZA" altLang="en-US" sz="1600" smtClean="0">
              <a:latin typeface="Arial" charset="0"/>
              <a:cs typeface="Arial" charset="0"/>
            </a:endParaRPr>
          </a:p>
          <a:p>
            <a:pPr algn="just">
              <a:lnSpc>
                <a:spcPct val="150000"/>
              </a:lnSpc>
            </a:pPr>
            <a:endParaRPr lang="en-ZA" altLang="en-US" sz="1600" smtClean="0">
              <a:latin typeface="Arial" charset="0"/>
              <a:cs typeface="Arial" charset="0"/>
            </a:endParaRPr>
          </a:p>
          <a:p>
            <a:pPr algn="just">
              <a:lnSpc>
                <a:spcPct val="150000"/>
              </a:lnSpc>
            </a:pPr>
            <a:endParaRPr lang="en-ZA" altLang="en-US" sz="1600" smtClean="0">
              <a:latin typeface="Arial" charset="0"/>
              <a:cs typeface="Arial" charset="0"/>
            </a:endParaRPr>
          </a:p>
        </p:txBody>
      </p:sp>
      <p:sp>
        <p:nvSpPr>
          <p:cNvPr id="8196" name="Slide Number Placeholder 3"/>
          <p:cNvSpPr>
            <a:spLocks noGrp="1"/>
          </p:cNvSpPr>
          <p:nvPr>
            <p:ph type="sldNum" sz="quarter" idx="10"/>
          </p:nvPr>
        </p:nvSpPr>
        <p:spPr bwMode="auto">
          <a:noFill/>
          <a:ln>
            <a:miter lim="800000"/>
            <a:headEnd/>
            <a:tailEnd/>
          </a:ln>
        </p:spPr>
        <p:txBody>
          <a:bodyPr vert="horz" wrap="square" numCol="1" compatLnSpc="1">
            <a:prstTxWarp prst="textNoShape">
              <a:avLst/>
            </a:prstTxWarp>
          </a:bodyPr>
          <a:lstStyle/>
          <a:p>
            <a:fld id="{A1C5D256-47D9-4808-B159-6AEB16D2EFA4}" type="slidenum">
              <a:rPr lang="en-ZA" altLang="en-US" smtClean="0"/>
              <a:pPr/>
              <a:t>6</a:t>
            </a:fld>
            <a:endParaRPr lang="en-ZA" altLang="en-US" smtClean="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bwMode="auto">
          <a:xfrm>
            <a:off x="720725" y="252413"/>
            <a:ext cx="9178925" cy="719137"/>
          </a:xfrm>
          <a:noFill/>
          <a:ln>
            <a:miter lim="800000"/>
            <a:headEnd/>
            <a:tailEnd/>
          </a:ln>
        </p:spPr>
        <p:txBody>
          <a:bodyPr vert="horz" wrap="square" numCol="1" compatLnSpc="1">
            <a:prstTxWarp prst="textNoShape">
              <a:avLst/>
            </a:prstTxWarp>
          </a:bodyPr>
          <a:lstStyle/>
          <a:p>
            <a:pPr algn="ctr"/>
            <a:r>
              <a:rPr lang="en-ZA" altLang="en-US" smtClean="0">
                <a:latin typeface="Arial" charset="0"/>
                <a:cs typeface="Arial" charset="0"/>
              </a:rPr>
              <a:t>ACCESS TO LAND ctn..</a:t>
            </a:r>
          </a:p>
        </p:txBody>
      </p:sp>
      <p:sp>
        <p:nvSpPr>
          <p:cNvPr id="9219" name="Slide Number Placeholder 3"/>
          <p:cNvSpPr>
            <a:spLocks noGrp="1"/>
          </p:cNvSpPr>
          <p:nvPr>
            <p:ph type="sldNum" sz="quarter" idx="10"/>
          </p:nvPr>
        </p:nvSpPr>
        <p:spPr bwMode="auto">
          <a:noFill/>
          <a:ln>
            <a:miter lim="800000"/>
            <a:headEnd/>
            <a:tailEnd/>
          </a:ln>
        </p:spPr>
        <p:txBody>
          <a:bodyPr vert="horz" wrap="square" numCol="1" compatLnSpc="1">
            <a:prstTxWarp prst="textNoShape">
              <a:avLst/>
            </a:prstTxWarp>
          </a:bodyPr>
          <a:lstStyle/>
          <a:p>
            <a:fld id="{669D630C-ED4C-4DAD-8145-C1AD392613E0}" type="slidenum">
              <a:rPr lang="en-ZA" altLang="en-US" smtClean="0"/>
              <a:pPr/>
              <a:t>7</a:t>
            </a:fld>
            <a:endParaRPr lang="en-ZA" altLang="en-US" smtClean="0"/>
          </a:p>
        </p:txBody>
      </p:sp>
      <p:pic>
        <p:nvPicPr>
          <p:cNvPr id="9220" name="Content Placeholder 5"/>
          <p:cNvPicPr>
            <a:picLocks noGrp="1" noChangeArrowheads="1"/>
          </p:cNvPicPr>
          <p:nvPr>
            <p:ph idx="1"/>
          </p:nvPr>
        </p:nvPicPr>
        <p:blipFill>
          <a:blip r:embed="rId2" cstate="print"/>
          <a:srcRect/>
          <a:stretch>
            <a:fillRect/>
          </a:stretch>
        </p:blipFill>
        <p:spPr bwMode="auto">
          <a:xfrm>
            <a:off x="719138" y="1547813"/>
            <a:ext cx="9180512" cy="4681537"/>
          </a:xfrm>
          <a:noFill/>
          <a:ln>
            <a:miter lim="800000"/>
            <a:headEnd/>
            <a:tailEnd/>
          </a:ln>
        </p:spPr>
      </p:pic>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bwMode="auto">
          <a:xfrm>
            <a:off x="720725" y="539750"/>
            <a:ext cx="9178925" cy="720725"/>
          </a:xfrm>
          <a:noFill/>
          <a:ln>
            <a:miter lim="800000"/>
            <a:headEnd/>
            <a:tailEnd/>
          </a:ln>
        </p:spPr>
        <p:txBody>
          <a:bodyPr vert="horz" wrap="square" numCol="1" compatLnSpc="1">
            <a:prstTxWarp prst="textNoShape">
              <a:avLst/>
            </a:prstTxWarp>
          </a:bodyPr>
          <a:lstStyle/>
          <a:p>
            <a:pPr algn="ctr"/>
            <a:r>
              <a:rPr lang="en-ZA" altLang="en-US" smtClean="0">
                <a:latin typeface="Arial" charset="0"/>
                <a:cs typeface="Arial" charset="0"/>
              </a:rPr>
              <a:t>ACCESS TO FINANCE</a:t>
            </a:r>
          </a:p>
        </p:txBody>
      </p:sp>
      <p:sp>
        <p:nvSpPr>
          <p:cNvPr id="11267" name="Content Placeholder 2"/>
          <p:cNvSpPr>
            <a:spLocks noGrp="1"/>
          </p:cNvSpPr>
          <p:nvPr>
            <p:ph idx="1"/>
          </p:nvPr>
        </p:nvSpPr>
        <p:spPr bwMode="auto">
          <a:xfrm>
            <a:off x="720725" y="1439863"/>
            <a:ext cx="9178925" cy="5003800"/>
          </a:xfrm>
          <a:extLst/>
        </p:spPr>
        <p:txBody>
          <a:bodyPr vert="horz" wrap="square" numCol="1" anchor="t" anchorCtr="0" compatLnSpc="1">
            <a:prstTxWarp prst="textNoShape">
              <a:avLst/>
            </a:prstTxWarp>
          </a:bodyPr>
          <a:lstStyle/>
          <a:p>
            <a:pPr algn="just">
              <a:buFont typeface="Wingdings" pitchFamily="2" charset="2"/>
              <a:buChar char="q"/>
              <a:defRPr/>
            </a:pPr>
            <a:r>
              <a:rPr lang="en-ZA" sz="1600" dirty="0" smtClean="0"/>
              <a:t>Like any other investor owned enterprise, cooperatives are required to raise capital to finance and sustain their operations</a:t>
            </a:r>
            <a:r>
              <a:rPr lang="en-ZA" sz="1600" b="1" dirty="0" smtClean="0"/>
              <a:t>. </a:t>
            </a:r>
          </a:p>
          <a:p>
            <a:pPr marL="0" indent="0" algn="just">
              <a:defRPr/>
            </a:pPr>
            <a:endParaRPr lang="en-US" altLang="en-US" sz="1600" dirty="0">
              <a:solidFill>
                <a:prstClr val="black"/>
              </a:solidFill>
            </a:endParaRPr>
          </a:p>
          <a:p>
            <a:pPr algn="just">
              <a:buFont typeface="Wingdings" pitchFamily="2" charset="2"/>
              <a:buChar char="q"/>
              <a:defRPr/>
            </a:pPr>
            <a:r>
              <a:rPr lang="en-US" altLang="en-US" sz="1600" dirty="0">
                <a:solidFill>
                  <a:prstClr val="black"/>
                </a:solidFill>
              </a:rPr>
              <a:t>However, it is </a:t>
            </a:r>
            <a:r>
              <a:rPr lang="en-US" altLang="en-US" sz="1600" dirty="0" smtClean="0">
                <a:solidFill>
                  <a:prstClr val="black"/>
                </a:solidFill>
              </a:rPr>
              <a:t>often difficult </a:t>
            </a:r>
            <a:r>
              <a:rPr lang="en-US" altLang="en-US" sz="1600" dirty="0">
                <a:solidFill>
                  <a:prstClr val="black"/>
                </a:solidFill>
              </a:rPr>
              <a:t>for small farmers to secure funding in the financial markets due to lack of </a:t>
            </a:r>
            <a:r>
              <a:rPr lang="en-US" altLang="en-US" sz="1600" dirty="0" smtClean="0">
                <a:solidFill>
                  <a:prstClr val="black"/>
                </a:solidFill>
              </a:rPr>
              <a:t>collateral among others.</a:t>
            </a:r>
          </a:p>
          <a:p>
            <a:pPr marL="0" indent="0" algn="just">
              <a:defRPr/>
            </a:pPr>
            <a:endParaRPr lang="en-US" altLang="en-US" sz="1600" dirty="0">
              <a:solidFill>
                <a:prstClr val="black"/>
              </a:solidFill>
            </a:endParaRPr>
          </a:p>
          <a:p>
            <a:pPr algn="just">
              <a:buFont typeface="Wingdings" pitchFamily="2" charset="2"/>
              <a:buChar char="q"/>
              <a:defRPr/>
            </a:pPr>
            <a:r>
              <a:rPr lang="en-US" altLang="en-US" sz="1600" dirty="0" smtClean="0">
                <a:solidFill>
                  <a:prstClr val="black"/>
                </a:solidFill>
              </a:rPr>
              <a:t>Most </a:t>
            </a:r>
            <a:r>
              <a:rPr lang="en-US" altLang="en-US" sz="1600" dirty="0">
                <a:solidFill>
                  <a:prstClr val="black"/>
                </a:solidFill>
              </a:rPr>
              <a:t>farmers depend on government </a:t>
            </a:r>
            <a:r>
              <a:rPr lang="en-US" altLang="en-US" sz="1600" dirty="0"/>
              <a:t>grants and loans </a:t>
            </a:r>
            <a:r>
              <a:rPr lang="en-US" altLang="en-US" sz="1600" dirty="0">
                <a:solidFill>
                  <a:prstClr val="black"/>
                </a:solidFill>
              </a:rPr>
              <a:t>to propel their farming enterprises</a:t>
            </a:r>
            <a:r>
              <a:rPr lang="en-US" altLang="en-US" sz="1600" dirty="0" smtClean="0">
                <a:solidFill>
                  <a:prstClr val="black"/>
                </a:solidFill>
              </a:rPr>
              <a:t>.</a:t>
            </a:r>
          </a:p>
          <a:p>
            <a:pPr marL="0" indent="0" algn="just">
              <a:defRPr/>
            </a:pPr>
            <a:endParaRPr lang="en-US" altLang="en-US" sz="1600" dirty="0" smtClean="0">
              <a:solidFill>
                <a:prstClr val="black"/>
              </a:solidFill>
            </a:endParaRPr>
          </a:p>
          <a:p>
            <a:pPr algn="just">
              <a:buFont typeface="Wingdings" pitchFamily="2" charset="2"/>
              <a:buChar char="q"/>
              <a:defRPr/>
            </a:pPr>
            <a:r>
              <a:rPr lang="en-ZA" sz="1600" dirty="0" smtClean="0"/>
              <a:t>The principle of “Member economic participation” in cooperatives means that members of cooperatives contribute equitably towards the capital of their cooperatives. This results in improved gearing ratio and sustainability of cooperatives</a:t>
            </a:r>
          </a:p>
          <a:p>
            <a:pPr marL="0" indent="0" algn="just">
              <a:defRPr/>
            </a:pPr>
            <a:endParaRPr lang="en-US" altLang="en-US" sz="1600" dirty="0" smtClean="0">
              <a:solidFill>
                <a:prstClr val="black"/>
              </a:solidFill>
            </a:endParaRPr>
          </a:p>
          <a:p>
            <a:pPr algn="just">
              <a:buFont typeface="Wingdings" pitchFamily="2" charset="2"/>
              <a:buChar char="q"/>
              <a:defRPr/>
            </a:pPr>
            <a:r>
              <a:rPr lang="en-ZA" sz="1600" dirty="0" smtClean="0"/>
              <a:t>However, cooperatives are also permitted to raise funds from the mainstream financial institutions in a form of loans or grants/donations from external organisations. </a:t>
            </a:r>
          </a:p>
          <a:p>
            <a:pPr marL="0" indent="0" algn="just">
              <a:defRPr/>
            </a:pPr>
            <a:endParaRPr lang="en-ZA" sz="1600" dirty="0" smtClean="0"/>
          </a:p>
          <a:p>
            <a:pPr algn="just">
              <a:buFont typeface="Wingdings" pitchFamily="2" charset="2"/>
              <a:buChar char="q"/>
              <a:defRPr/>
            </a:pPr>
            <a:r>
              <a:rPr lang="en-ZA" sz="1600" dirty="0" smtClean="0"/>
              <a:t>The next slides illustrate the amount of revenue raised by cooperatives both internally (equity) and externally (loans and grants)</a:t>
            </a:r>
          </a:p>
          <a:p>
            <a:pPr algn="just">
              <a:buFont typeface="Wingdings" pitchFamily="2" charset="2"/>
              <a:buChar char="q"/>
              <a:defRPr/>
            </a:pPr>
            <a:endParaRPr lang="en-US" altLang="en-US" sz="1600" dirty="0">
              <a:solidFill>
                <a:prstClr val="black"/>
              </a:solidFill>
            </a:endParaRPr>
          </a:p>
          <a:p>
            <a:pPr>
              <a:defRPr/>
            </a:pPr>
            <a:endParaRPr lang="en-ZA" altLang="en-US" sz="1600" dirty="0" smtClean="0"/>
          </a:p>
        </p:txBody>
      </p:sp>
      <p:sp>
        <p:nvSpPr>
          <p:cNvPr id="10244" name="Slide Number Placeholder 3"/>
          <p:cNvSpPr>
            <a:spLocks noGrp="1"/>
          </p:cNvSpPr>
          <p:nvPr>
            <p:ph type="sldNum" sz="quarter" idx="10"/>
          </p:nvPr>
        </p:nvSpPr>
        <p:spPr bwMode="auto">
          <a:noFill/>
          <a:ln>
            <a:miter lim="800000"/>
            <a:headEnd/>
            <a:tailEnd/>
          </a:ln>
        </p:spPr>
        <p:txBody>
          <a:bodyPr vert="horz" wrap="square" numCol="1" compatLnSpc="1">
            <a:prstTxWarp prst="textNoShape">
              <a:avLst/>
            </a:prstTxWarp>
          </a:bodyPr>
          <a:lstStyle/>
          <a:p>
            <a:fld id="{1B1CF1E0-BED6-49E2-986A-159DAD678F63}" type="slidenum">
              <a:rPr lang="en-ZA" altLang="en-US" smtClean="0"/>
              <a:pPr/>
              <a:t>8</a:t>
            </a:fld>
            <a:endParaRPr lang="en-ZA" altLang="en-US" smtClean="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bwMode="auto">
          <a:xfrm>
            <a:off x="720725" y="539750"/>
            <a:ext cx="9178925" cy="720725"/>
          </a:xfrm>
          <a:noFill/>
          <a:ln>
            <a:miter lim="800000"/>
            <a:headEnd/>
            <a:tailEnd/>
          </a:ln>
        </p:spPr>
        <p:txBody>
          <a:bodyPr vert="horz" wrap="square" numCol="1" compatLnSpc="1">
            <a:prstTxWarp prst="textNoShape">
              <a:avLst/>
            </a:prstTxWarp>
          </a:bodyPr>
          <a:lstStyle/>
          <a:p>
            <a:pPr algn="ctr"/>
            <a:r>
              <a:rPr lang="en-ZA" altLang="en-US" smtClean="0">
                <a:latin typeface="Arial" charset="0"/>
                <a:cs typeface="Arial" charset="0"/>
              </a:rPr>
              <a:t>ACCESS TO FINANCE ctn..</a:t>
            </a:r>
          </a:p>
        </p:txBody>
      </p:sp>
      <p:sp>
        <p:nvSpPr>
          <p:cNvPr id="11267" name="Slide Number Placeholder 3"/>
          <p:cNvSpPr>
            <a:spLocks noGrp="1"/>
          </p:cNvSpPr>
          <p:nvPr>
            <p:ph type="sldNum" sz="quarter" idx="10"/>
          </p:nvPr>
        </p:nvSpPr>
        <p:spPr bwMode="auto">
          <a:noFill/>
          <a:ln>
            <a:miter lim="800000"/>
            <a:headEnd/>
            <a:tailEnd/>
          </a:ln>
        </p:spPr>
        <p:txBody>
          <a:bodyPr vert="horz" wrap="square" numCol="1" compatLnSpc="1">
            <a:prstTxWarp prst="textNoShape">
              <a:avLst/>
            </a:prstTxWarp>
          </a:bodyPr>
          <a:lstStyle/>
          <a:p>
            <a:fld id="{86875D0C-1647-43B5-AF04-DA0C7D7C2DA4}" type="slidenum">
              <a:rPr lang="en-ZA" altLang="en-US" smtClean="0"/>
              <a:pPr/>
              <a:t>9</a:t>
            </a:fld>
            <a:endParaRPr lang="en-ZA" altLang="en-US" smtClean="0"/>
          </a:p>
        </p:txBody>
      </p:sp>
      <p:graphicFrame>
        <p:nvGraphicFramePr>
          <p:cNvPr id="11268" name="Content Placeholder 6"/>
          <p:cNvGraphicFramePr>
            <a:graphicFrameLocks noGrp="1"/>
          </p:cNvGraphicFramePr>
          <p:nvPr>
            <p:ph idx="1"/>
          </p:nvPr>
        </p:nvGraphicFramePr>
        <p:xfrm>
          <a:off x="669925" y="1389063"/>
          <a:ext cx="9280525" cy="5105400"/>
        </p:xfrm>
        <a:graphic>
          <a:graphicData uri="http://schemas.openxmlformats.org/presentationml/2006/ole">
            <p:oleObj spid="_x0000_s11268" r:id="rId3" imgW="9278916" imgH="5102794" progId="Excel.Chart.8">
              <p:embed/>
            </p:oleObj>
          </a:graphicData>
        </a:graphic>
      </p:graphicFrame>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AFF presentation 1_Coat on all pages_PP2003">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DAFF presentation 1_Coat on all pages_PP2003</Template>
  <TotalTime>7729</TotalTime>
  <Words>1162</Words>
  <Application>Microsoft Office PowerPoint</Application>
  <PresentationFormat>Custom</PresentationFormat>
  <Paragraphs>213</Paragraphs>
  <Slides>27</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2" baseType="lpstr">
      <vt:lpstr>Arial</vt:lpstr>
      <vt:lpstr>Wingdings</vt:lpstr>
      <vt:lpstr>Calibri</vt:lpstr>
      <vt:lpstr>DAFF presentation 1_Coat on all pages_PP2003</vt:lpstr>
      <vt:lpstr>Microsoft Excel Chart</vt:lpstr>
      <vt:lpstr>THE SUSTAINABILITY AND ECONOMIC IMPACT OF AGRICULTURAL COOPERATIVES IN SOUTH AFRICA</vt:lpstr>
      <vt:lpstr>OUTLINE</vt:lpstr>
      <vt:lpstr>INTRODUCTION AND BACKGROUND</vt:lpstr>
      <vt:lpstr>INTRODUCTION AND BACKGROUND ctn..</vt:lpstr>
      <vt:lpstr>FACTORS AFFECTING THE SUSTAINABILITY OF AGRICULTURAL COOPERATIVES</vt:lpstr>
      <vt:lpstr>ACCESS TO LAND</vt:lpstr>
      <vt:lpstr>ACCESS TO LAND ctn..</vt:lpstr>
      <vt:lpstr>ACCESS TO FINANCE</vt:lpstr>
      <vt:lpstr>ACCESS TO FINANCE ctn..</vt:lpstr>
      <vt:lpstr>ACCESS TO FINANCE ctn..</vt:lpstr>
      <vt:lpstr>ACCESS TO FINANCE ctn..</vt:lpstr>
      <vt:lpstr>ACCESS TO FINANCE ctn.. </vt:lpstr>
      <vt:lpstr>ACCESS TO MARKETS </vt:lpstr>
      <vt:lpstr>VALUE ADDING AND PROCESSING </vt:lpstr>
      <vt:lpstr>TRAINING AND CAPACITY DEVELOPMENT</vt:lpstr>
      <vt:lpstr>TRAINING AND CAPACITY DEVELOPMENT ctn..</vt:lpstr>
      <vt:lpstr>EFFECTIVE MANAGEMENT</vt:lpstr>
      <vt:lpstr>EFFECTIVE MANAGEMENT ctn..</vt:lpstr>
      <vt:lpstr>COMPLIANCE</vt:lpstr>
      <vt:lpstr>COMPLIANCE ctn..</vt:lpstr>
      <vt:lpstr>IMPACT OF AGRICULTURAL COOPERATIVES</vt:lpstr>
      <vt:lpstr>IMPACT OF AGRICULTURAL COOPERATIVES ctn..</vt:lpstr>
      <vt:lpstr>AGRICULTURAL COOPERATIVES AND JOB CREATION</vt:lpstr>
      <vt:lpstr>AGRICULTURAL COOPERATIVES AND CONTRIBUTION TO THE ECONOMY </vt:lpstr>
      <vt:lpstr>SMALLHOLDER FARMERS BENEFITING FROM COOPERATIVE SERVICES</vt:lpstr>
      <vt:lpstr>CONCLUSIONS</vt:lpstr>
      <vt:lpstr>Slide 27</vt:lpstr>
    </vt:vector>
  </TitlesOfParts>
  <Company>Department of Agriculture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Annual report 2009/10</dc:title>
  <dc:creator>CarlA</dc:creator>
  <cp:lastModifiedBy>RethabileM</cp:lastModifiedBy>
  <cp:revision>941</cp:revision>
  <cp:lastPrinted>2015-08-04T12:37:06Z</cp:lastPrinted>
  <dcterms:created xsi:type="dcterms:W3CDTF">2010-07-14T07:22:43Z</dcterms:created>
  <dcterms:modified xsi:type="dcterms:W3CDTF">2015-10-16T11:10:16Z</dcterms:modified>
</cp:coreProperties>
</file>