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 id="2147484327" r:id="rId2"/>
    <p:sldMasterId id="2147484348" r:id="rId3"/>
    <p:sldMasterId id="2147484361" r:id="rId4"/>
    <p:sldMasterId id="2147484374" r:id="rId5"/>
  </p:sldMasterIdLst>
  <p:notesMasterIdLst>
    <p:notesMasterId r:id="rId50"/>
  </p:notesMasterIdLst>
  <p:handoutMasterIdLst>
    <p:handoutMasterId r:id="rId51"/>
  </p:handoutMasterIdLst>
  <p:sldIdLst>
    <p:sldId id="554" r:id="rId6"/>
    <p:sldId id="881" r:id="rId7"/>
    <p:sldId id="885" r:id="rId8"/>
    <p:sldId id="886" r:id="rId9"/>
    <p:sldId id="887" r:id="rId10"/>
    <p:sldId id="888" r:id="rId11"/>
    <p:sldId id="921" r:id="rId12"/>
    <p:sldId id="883" r:id="rId13"/>
    <p:sldId id="942" r:id="rId14"/>
    <p:sldId id="928" r:id="rId15"/>
    <p:sldId id="943" r:id="rId16"/>
    <p:sldId id="795" r:id="rId17"/>
    <p:sldId id="889" r:id="rId18"/>
    <p:sldId id="937" r:id="rId19"/>
    <p:sldId id="892" r:id="rId20"/>
    <p:sldId id="925" r:id="rId21"/>
    <p:sldId id="931" r:id="rId22"/>
    <p:sldId id="932" r:id="rId23"/>
    <p:sldId id="936" r:id="rId24"/>
    <p:sldId id="922" r:id="rId25"/>
    <p:sldId id="935" r:id="rId26"/>
    <p:sldId id="894" r:id="rId27"/>
    <p:sldId id="916" r:id="rId28"/>
    <p:sldId id="912" r:id="rId29"/>
    <p:sldId id="941" r:id="rId30"/>
    <p:sldId id="938" r:id="rId31"/>
    <p:sldId id="944" r:id="rId32"/>
    <p:sldId id="945" r:id="rId33"/>
    <p:sldId id="946" r:id="rId34"/>
    <p:sldId id="947" r:id="rId35"/>
    <p:sldId id="948" r:id="rId36"/>
    <p:sldId id="949" r:id="rId37"/>
    <p:sldId id="950" r:id="rId38"/>
    <p:sldId id="951" r:id="rId39"/>
    <p:sldId id="952" r:id="rId40"/>
    <p:sldId id="953" r:id="rId41"/>
    <p:sldId id="954" r:id="rId42"/>
    <p:sldId id="955" r:id="rId43"/>
    <p:sldId id="956" r:id="rId44"/>
    <p:sldId id="957" r:id="rId45"/>
    <p:sldId id="958" r:id="rId46"/>
    <p:sldId id="959" r:id="rId47"/>
    <p:sldId id="960" r:id="rId48"/>
    <p:sldId id="961" r:id="rId49"/>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66"/>
    <a:srgbClr val="FDD0B5"/>
    <a:srgbClr val="000000"/>
    <a:srgbClr val="FFFF99"/>
    <a:srgbClr val="008000"/>
    <a:srgbClr val="33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24" autoAdjust="0"/>
    <p:restoredTop sz="95027" autoAdjust="0"/>
  </p:normalViewPr>
  <p:slideViewPr>
    <p:cSldViewPr>
      <p:cViewPr>
        <p:scale>
          <a:sx n="66" d="100"/>
          <a:sy n="66" d="100"/>
        </p:scale>
        <p:origin x="-3210" y="-10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v>Number of projects monitored</c:v>
          </c:tx>
          <c:dLbls>
            <c:spPr>
              <a:noFill/>
              <a:ln>
                <a:noFill/>
              </a:ln>
              <a:effectLst/>
            </c:spPr>
            <c:showPercent val="1"/>
            <c:showLeaderLines val="1"/>
            <c:extLst>
              <c:ext xmlns:c15="http://schemas.microsoft.com/office/drawing/2012/chart" uri="{CE6537A1-D6FC-4f65-9D91-7224C49458BB}">
                <c15:layout/>
              </c:ext>
            </c:extLst>
          </c:dLbls>
          <c:cat>
            <c:strRef>
              <c:f>Sheet1!$A$1:$A$10</c:f>
              <c:strCache>
                <c:ptCount val="10"/>
                <c:pt idx="0">
                  <c:v>Province</c:v>
                </c:pt>
                <c:pt idx="1">
                  <c:v>KZN</c:v>
                </c:pt>
                <c:pt idx="2">
                  <c:v>WC</c:v>
                </c:pt>
                <c:pt idx="3">
                  <c:v>MP</c:v>
                </c:pt>
                <c:pt idx="4">
                  <c:v>GP </c:v>
                </c:pt>
                <c:pt idx="5">
                  <c:v>NW</c:v>
                </c:pt>
                <c:pt idx="6">
                  <c:v>EC</c:v>
                </c:pt>
                <c:pt idx="7">
                  <c:v>NC</c:v>
                </c:pt>
                <c:pt idx="8">
                  <c:v>LP</c:v>
                </c:pt>
                <c:pt idx="9">
                  <c:v>FS</c:v>
                </c:pt>
              </c:strCache>
            </c:strRef>
          </c:cat>
          <c:val>
            <c:numRef>
              <c:f>Sheet1!$B$1:$B$10</c:f>
              <c:numCache>
                <c:formatCode>General</c:formatCode>
                <c:ptCount val="10"/>
                <c:pt idx="0">
                  <c:v>0</c:v>
                </c:pt>
                <c:pt idx="1">
                  <c:v>15</c:v>
                </c:pt>
                <c:pt idx="2">
                  <c:v>11</c:v>
                </c:pt>
                <c:pt idx="3">
                  <c:v>9</c:v>
                </c:pt>
                <c:pt idx="4">
                  <c:v>12</c:v>
                </c:pt>
                <c:pt idx="5">
                  <c:v>7</c:v>
                </c:pt>
                <c:pt idx="6">
                  <c:v>17</c:v>
                </c:pt>
                <c:pt idx="7">
                  <c:v>8</c:v>
                </c:pt>
                <c:pt idx="8">
                  <c:v>10</c:v>
                </c:pt>
                <c:pt idx="9">
                  <c:v>7</c:v>
                </c:pt>
              </c:numCache>
            </c:numRef>
          </c:val>
        </c:ser>
        <c:ser>
          <c:idx val="1"/>
          <c:order val="1"/>
          <c:dLbls>
            <c:spPr>
              <a:noFill/>
              <a:ln>
                <a:noFill/>
              </a:ln>
              <a:effectLst/>
            </c:spPr>
            <c:showPercent val="1"/>
            <c:showLeaderLines val="1"/>
            <c:extLst>
              <c:ext xmlns:c15="http://schemas.microsoft.com/office/drawing/2012/chart" uri="{CE6537A1-D6FC-4f65-9D91-7224C49458BB}"/>
            </c:extLst>
          </c:dLbls>
          <c:cat>
            <c:strRef>
              <c:f>Sheet1!$A$1:$A$10</c:f>
              <c:strCache>
                <c:ptCount val="10"/>
                <c:pt idx="0">
                  <c:v>Province</c:v>
                </c:pt>
                <c:pt idx="1">
                  <c:v>KZN</c:v>
                </c:pt>
                <c:pt idx="2">
                  <c:v>WC</c:v>
                </c:pt>
                <c:pt idx="3">
                  <c:v>MP</c:v>
                </c:pt>
                <c:pt idx="4">
                  <c:v>GP </c:v>
                </c:pt>
                <c:pt idx="5">
                  <c:v>NW</c:v>
                </c:pt>
                <c:pt idx="6">
                  <c:v>EC</c:v>
                </c:pt>
                <c:pt idx="7">
                  <c:v>NC</c:v>
                </c:pt>
                <c:pt idx="8">
                  <c:v>LP</c:v>
                </c:pt>
                <c:pt idx="9">
                  <c:v>FS</c:v>
                </c:pt>
              </c:strCache>
            </c:strRef>
          </c:cat>
          <c:val>
            <c:numRef>
              <c:f>Sheet1!$C$1:$C$10</c:f>
              <c:numCache>
                <c:formatCode>General</c:formatCode>
                <c:ptCount val="10"/>
              </c:numCache>
            </c:numRef>
          </c:val>
        </c:ser>
        <c:ser>
          <c:idx val="2"/>
          <c:order val="2"/>
          <c:dLbls>
            <c:spPr>
              <a:noFill/>
              <a:ln>
                <a:noFill/>
              </a:ln>
              <a:effectLst/>
            </c:spPr>
            <c:showPercent val="1"/>
            <c:showLeaderLines val="1"/>
            <c:extLst>
              <c:ext xmlns:c15="http://schemas.microsoft.com/office/drawing/2012/chart" uri="{CE6537A1-D6FC-4f65-9D91-7224C49458BB}"/>
            </c:extLst>
          </c:dLbls>
          <c:cat>
            <c:strRef>
              <c:f>Sheet1!$A$1:$A$10</c:f>
              <c:strCache>
                <c:ptCount val="10"/>
                <c:pt idx="0">
                  <c:v>Province</c:v>
                </c:pt>
                <c:pt idx="1">
                  <c:v>KZN</c:v>
                </c:pt>
                <c:pt idx="2">
                  <c:v>WC</c:v>
                </c:pt>
                <c:pt idx="3">
                  <c:v>MP</c:v>
                </c:pt>
                <c:pt idx="4">
                  <c:v>GP </c:v>
                </c:pt>
                <c:pt idx="5">
                  <c:v>NW</c:v>
                </c:pt>
                <c:pt idx="6">
                  <c:v>EC</c:v>
                </c:pt>
                <c:pt idx="7">
                  <c:v>NC</c:v>
                </c:pt>
                <c:pt idx="8">
                  <c:v>LP</c:v>
                </c:pt>
                <c:pt idx="9">
                  <c:v>FS</c:v>
                </c:pt>
              </c:strCache>
            </c:strRef>
          </c:cat>
          <c:val>
            <c:numRef>
              <c:f>Sheet1!$D$1:$D$10</c:f>
              <c:numCache>
                <c:formatCode>General</c:formatCode>
                <c:ptCount val="10"/>
              </c:numCache>
            </c:numRef>
          </c:val>
        </c:ser>
        <c:dLbls>
          <c:showPercent val="1"/>
        </c:dLbls>
        <c:firstSliceAng val="31"/>
      </c:pieChart>
    </c:plotArea>
    <c:legend>
      <c:legendPos val="t"/>
    </c:legend>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view3D>
      <c:rotX val="30"/>
      <c:perspective val="30"/>
    </c:view3D>
    <c:plotArea>
      <c:layout>
        <c:manualLayout>
          <c:layoutTarget val="inner"/>
          <c:xMode val="edge"/>
          <c:yMode val="edge"/>
          <c:x val="2.398248853575656E-2"/>
          <c:y val="0.2849696791372433"/>
          <c:w val="0.89121802558336427"/>
          <c:h val="0.63600096409074969"/>
        </c:manualLayout>
      </c:layout>
      <c:pie3DChart>
        <c:varyColors val="1"/>
        <c:ser>
          <c:idx val="0"/>
          <c:order val="0"/>
          <c:dLbls>
            <c:txPr>
              <a:bodyPr/>
              <a:lstStyle/>
              <a:p>
                <a:pPr>
                  <a:defRPr sz="1200" b="1"/>
                </a:pPr>
                <a:endParaRPr lang="en-US"/>
              </a:p>
            </c:txPr>
            <c:showPercent val="1"/>
            <c:showLeaderLines val="1"/>
          </c:dLbls>
          <c:cat>
            <c:strRef>
              <c:f>Sheet1!$A$2:$A$4</c:f>
              <c:strCache>
                <c:ptCount val="3"/>
                <c:pt idx="0">
                  <c:v>Transfer from DOC</c:v>
                </c:pt>
                <c:pt idx="1">
                  <c:v>Broadcast Income</c:v>
                </c:pt>
                <c:pt idx="2">
                  <c:v>Interest </c:v>
                </c:pt>
              </c:strCache>
            </c:strRef>
          </c:cat>
          <c:val>
            <c:numRef>
              <c:f>Sheet1!$B$2:$B$4</c:f>
              <c:numCache>
                <c:formatCode>#,##0</c:formatCode>
                <c:ptCount val="3"/>
                <c:pt idx="0">
                  <c:v>21815</c:v>
                </c:pt>
                <c:pt idx="1">
                  <c:v>32213</c:v>
                </c:pt>
                <c:pt idx="2">
                  <c:v>4624</c:v>
                </c:pt>
              </c:numCache>
            </c:numRef>
          </c:val>
        </c:ser>
        <c:dLbls>
          <c:showPercent val="1"/>
        </c:dLbls>
      </c:pie3DChart>
    </c:plotArea>
    <c:legend>
      <c:legendPos val="t"/>
      <c:layout>
        <c:manualLayout>
          <c:xMode val="edge"/>
          <c:yMode val="edge"/>
          <c:x val="0.21959907232529724"/>
          <c:y val="0.11263376237458475"/>
          <c:w val="0.58902094211754252"/>
          <c:h val="0.12771280946895711"/>
        </c:manualLayout>
      </c:layout>
      <c:txPr>
        <a:bodyPr/>
        <a:lstStyle/>
        <a:p>
          <a:pPr>
            <a:defRPr sz="1200">
              <a:latin typeface="Arial" panose="020B0604020202020204" pitchFamily="34" charset="0"/>
              <a:cs typeface="Arial" panose="020B0604020202020204" pitchFamily="34" charset="0"/>
            </a:defRPr>
          </a:pPr>
          <a:endParaRPr lang="en-US"/>
        </a:p>
      </c:txPr>
    </c:legend>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view3D>
      <c:rotX val="30"/>
      <c:perspective val="30"/>
    </c:view3D>
    <c:plotArea>
      <c:layout/>
      <c:pie3DChart>
        <c:varyColors val="1"/>
        <c:ser>
          <c:idx val="0"/>
          <c:order val="0"/>
          <c:dLbls>
            <c:txPr>
              <a:bodyPr/>
              <a:lstStyle/>
              <a:p>
                <a:pPr>
                  <a:defRPr sz="1200">
                    <a:latin typeface="Arial" panose="020B0604020202020204" pitchFamily="34" charset="0"/>
                    <a:cs typeface="Arial" panose="020B0604020202020204" pitchFamily="34" charset="0"/>
                  </a:defRPr>
                </a:pPr>
                <a:endParaRPr lang="en-US"/>
              </a:p>
            </c:txPr>
            <c:showCatName val="1"/>
            <c:showPercent val="1"/>
            <c:showLeaderLines val="1"/>
          </c:dLbls>
          <c:cat>
            <c:strRef>
              <c:f>Sheet1!$O$12:$O$17</c:f>
              <c:strCache>
                <c:ptCount val="6"/>
                <c:pt idx="0">
                  <c:v>Grant Costs </c:v>
                </c:pt>
                <c:pt idx="1">
                  <c:v>Grant Costs </c:v>
                </c:pt>
                <c:pt idx="2">
                  <c:v>Administrative Cost</c:v>
                </c:pt>
                <c:pt idx="3">
                  <c:v>Employee Cost</c:v>
                </c:pt>
                <c:pt idx="4">
                  <c:v>Depreciation and Amortisation</c:v>
                </c:pt>
                <c:pt idx="5">
                  <c:v>Finance Cost</c:v>
                </c:pt>
              </c:strCache>
            </c:strRef>
          </c:cat>
          <c:val>
            <c:numRef>
              <c:f>Sheet1!$P$12:$P$17</c:f>
              <c:numCache>
                <c:formatCode>General</c:formatCode>
                <c:ptCount val="6"/>
                <c:pt idx="0" formatCode="#,##0">
                  <c:v>36416</c:v>
                </c:pt>
                <c:pt idx="2" formatCode="#,##0">
                  <c:v>7769</c:v>
                </c:pt>
                <c:pt idx="3" formatCode="#,##0">
                  <c:v>11523</c:v>
                </c:pt>
                <c:pt idx="4">
                  <c:v>329</c:v>
                </c:pt>
                <c:pt idx="5">
                  <c:v>34</c:v>
                </c:pt>
              </c:numCache>
            </c:numRef>
          </c:val>
        </c:ser>
        <c:dLbls>
          <c:showCatName val="1"/>
          <c:showPercent val="1"/>
        </c:dLbls>
      </c:pie3DChart>
    </c:plotArea>
    <c:plotVisOnly val="1"/>
    <c:dispBlanksAs val="zero"/>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665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899" y="0"/>
            <a:ext cx="2946189" cy="496650"/>
          </a:xfrm>
          <a:prstGeom prst="rect">
            <a:avLst/>
          </a:prstGeom>
        </p:spPr>
        <p:txBody>
          <a:bodyPr vert="horz" lIns="91440" tIns="45720" rIns="91440" bIns="45720" rtlCol="0"/>
          <a:lstStyle>
            <a:lvl1pPr algn="r">
              <a:defRPr sz="1200"/>
            </a:lvl1pPr>
          </a:lstStyle>
          <a:p>
            <a:fld id="{A2417EBD-CB36-4587-9502-48A746B6A3F4}" type="datetimeFigureOut">
              <a:rPr lang="en-ZA" smtClean="0"/>
              <a:pPr/>
              <a:t>2015/10/21</a:t>
            </a:fld>
            <a:endParaRPr lang="en-ZA" dirty="0"/>
          </a:p>
        </p:txBody>
      </p:sp>
      <p:sp>
        <p:nvSpPr>
          <p:cNvPr id="4" name="Footer Placeholder 3"/>
          <p:cNvSpPr>
            <a:spLocks noGrp="1"/>
          </p:cNvSpPr>
          <p:nvPr>
            <p:ph type="ftr" sz="quarter" idx="2"/>
          </p:nvPr>
        </p:nvSpPr>
        <p:spPr>
          <a:xfrm>
            <a:off x="1" y="9428402"/>
            <a:ext cx="2946189" cy="496650"/>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899" y="9428402"/>
            <a:ext cx="2946189" cy="496650"/>
          </a:xfrm>
          <a:prstGeom prst="rect">
            <a:avLst/>
          </a:prstGeom>
        </p:spPr>
        <p:txBody>
          <a:bodyPr vert="horz" lIns="91440" tIns="45720" rIns="91440" bIns="45720" rtlCol="0" anchor="b"/>
          <a:lstStyle>
            <a:lvl1pPr algn="r">
              <a:defRPr sz="1200"/>
            </a:lvl1pPr>
          </a:lstStyle>
          <a:p>
            <a:fld id="{BEEBE635-BAF9-4098-ADC0-FC1A081A2887}" type="slidenum">
              <a:rPr lang="en-ZA" smtClean="0"/>
              <a:pPr/>
              <a:t>‹#›</a:t>
            </a:fld>
            <a:endParaRPr lang="en-ZA" dirty="0"/>
          </a:p>
        </p:txBody>
      </p:sp>
    </p:spTree>
    <p:extLst>
      <p:ext uri="{BB962C8B-B14F-4D97-AF65-F5344CB8AC3E}">
        <p14:creationId xmlns:p14="http://schemas.microsoft.com/office/powerpoint/2010/main" xmlns="" val="3675645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lvl1pPr>
              <a:defRPr sz="1200">
                <a:latin typeface="Arial" charset="0"/>
                <a:cs typeface="Arial" charset="0"/>
              </a:defRPr>
            </a:lvl1pPr>
          </a:lstStyle>
          <a:p>
            <a:pPr>
              <a:defRPr/>
            </a:pPr>
            <a:endParaRPr lang="en-US" dirty="0"/>
          </a:p>
        </p:txBody>
      </p:sp>
      <p:sp>
        <p:nvSpPr>
          <p:cNvPr id="6451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lvl1pPr algn="r">
              <a:defRPr sz="1200">
                <a:latin typeface="Arial" charset="0"/>
                <a:cs typeface="Arial" charset="0"/>
              </a:defRPr>
            </a:lvl1pPr>
          </a:lstStyle>
          <a:p>
            <a:pPr>
              <a:defRPr/>
            </a:pPr>
            <a:endParaRPr lang="en-US" dirty="0"/>
          </a:p>
        </p:txBody>
      </p:sp>
      <p:sp>
        <p:nvSpPr>
          <p:cNvPr id="73732"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681037" y="4714875"/>
            <a:ext cx="5435601" cy="4467225"/>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9428164"/>
            <a:ext cx="2946400" cy="496887"/>
          </a:xfrm>
          <a:prstGeom prst="rect">
            <a:avLst/>
          </a:prstGeom>
          <a:noFill/>
          <a:ln w="9525">
            <a:noFill/>
            <a:miter lim="800000"/>
            <a:headEnd/>
            <a:tailEnd/>
          </a:ln>
          <a:effectLst/>
        </p:spPr>
        <p:txBody>
          <a:bodyPr vert="horz" wrap="square" lIns="92290" tIns="46145" rIns="92290" bIns="46145" numCol="1" anchor="b" anchorCtr="0" compatLnSpc="1">
            <a:prstTxWarp prst="textNoShape">
              <a:avLst/>
            </a:prstTxWarp>
          </a:bodyPr>
          <a:lstStyle>
            <a:lvl1pPr>
              <a:defRPr sz="1200">
                <a:latin typeface="Arial" charset="0"/>
                <a:cs typeface="Arial" charset="0"/>
              </a:defRPr>
            </a:lvl1pPr>
          </a:lstStyle>
          <a:p>
            <a:pPr>
              <a:defRPr/>
            </a:pPr>
            <a:endParaRPr lang="en-US" dirty="0"/>
          </a:p>
        </p:txBody>
      </p:sp>
      <p:sp>
        <p:nvSpPr>
          <p:cNvPr id="64519" name="Rectangle 7"/>
          <p:cNvSpPr>
            <a:spLocks noGrp="1" noChangeArrowheads="1"/>
          </p:cNvSpPr>
          <p:nvPr>
            <p:ph type="sldNum" sz="quarter" idx="5"/>
          </p:nvPr>
        </p:nvSpPr>
        <p:spPr bwMode="auto">
          <a:xfrm>
            <a:off x="3849688" y="9428164"/>
            <a:ext cx="2946400" cy="496887"/>
          </a:xfrm>
          <a:prstGeom prst="rect">
            <a:avLst/>
          </a:prstGeom>
          <a:noFill/>
          <a:ln w="9525">
            <a:noFill/>
            <a:miter lim="800000"/>
            <a:headEnd/>
            <a:tailEnd/>
          </a:ln>
          <a:effectLst/>
        </p:spPr>
        <p:txBody>
          <a:bodyPr vert="horz" wrap="square" lIns="92290" tIns="46145" rIns="92290" bIns="46145" numCol="1" anchor="b" anchorCtr="0" compatLnSpc="1">
            <a:prstTxWarp prst="textNoShape">
              <a:avLst/>
            </a:prstTxWarp>
          </a:bodyPr>
          <a:lstStyle>
            <a:lvl1pPr algn="r">
              <a:defRPr sz="1200">
                <a:latin typeface="Arial" charset="0"/>
                <a:cs typeface="Arial" charset="0"/>
              </a:defRPr>
            </a:lvl1pPr>
          </a:lstStyle>
          <a:p>
            <a:pPr>
              <a:defRPr/>
            </a:pPr>
            <a:fld id="{49EAE1F7-6FD1-489D-976F-62233BDFD13F}" type="slidenum">
              <a:rPr lang="en-US"/>
              <a:pPr>
                <a:defRPr/>
              </a:pPr>
              <a:t>‹#›</a:t>
            </a:fld>
            <a:endParaRPr lang="en-US" dirty="0"/>
          </a:p>
        </p:txBody>
      </p:sp>
    </p:spTree>
    <p:extLst>
      <p:ext uri="{BB962C8B-B14F-4D97-AF65-F5344CB8AC3E}">
        <p14:creationId xmlns:p14="http://schemas.microsoft.com/office/powerpoint/2010/main" xmlns="" val="2766237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E76753D-AE9A-4E90-B73E-3076955B70A7}" type="slidenum">
              <a:rPr lang="en-US" smtClean="0">
                <a:latin typeface="Arial" pitchFamily="34" charset="0"/>
                <a:cs typeface="Arial" pitchFamily="34" charset="0"/>
              </a:rPr>
              <a:pPr/>
              <a:t>1</a:t>
            </a:fld>
            <a:endParaRPr lang="en-US" dirty="0" smtClean="0">
              <a:latin typeface="Arial" pitchFamily="34" charset="0"/>
              <a:cs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Tree>
    <p:extLst>
      <p:ext uri="{BB962C8B-B14F-4D97-AF65-F5344CB8AC3E}">
        <p14:creationId xmlns:p14="http://schemas.microsoft.com/office/powerpoint/2010/main" xmlns="" val="939794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9EAE1F7-6FD1-489D-976F-62233BDFD13F}"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xmlns="" val="2815864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q"/>
            </a:pPr>
            <a:r>
              <a:rPr lang="en-ZA" baseline="0" dirty="0" smtClean="0"/>
              <a:t> Kumkani CR – Buffalo City Metropolitan Municipality – Eastern Cape – 60% isiXhosa, 30% English and 10% Afrikaans, the licensed broadcast coverage area is Buffalo City Metropolitan area in the Eastern Cape, target audience is youth – listenership</a:t>
            </a:r>
          </a:p>
          <a:p>
            <a:pPr>
              <a:buFont typeface="Wingdings" pitchFamily="2" charset="2"/>
              <a:buChar char="q"/>
            </a:pPr>
            <a:r>
              <a:rPr lang="en-ZA" baseline="0" dirty="0" smtClean="0"/>
              <a:t> uThungulu District Municipality, KwaZulu-Natal, 100% isiZulu, target audience is family and broadcast coverage area is Babanango, Queen, Esikhawini &amp; Richards Bay in KZN, the listenership is </a:t>
            </a:r>
          </a:p>
          <a:p>
            <a:pPr>
              <a:buFont typeface="Wingdings" pitchFamily="2" charset="2"/>
              <a:buChar char="q"/>
            </a:pPr>
            <a:r>
              <a:rPr lang="en-ZA" baseline="0" dirty="0" smtClean="0"/>
              <a:t> Sekhukhune CR, </a:t>
            </a:r>
          </a:p>
          <a:p>
            <a:pPr>
              <a:buFont typeface="Wingdings" pitchFamily="2" charset="2"/>
              <a:buChar char="q"/>
            </a:pPr>
            <a:endParaRPr lang="en-ZA" dirty="0"/>
          </a:p>
        </p:txBody>
      </p:sp>
      <p:sp>
        <p:nvSpPr>
          <p:cNvPr id="4" name="Slide Number Placeholder 3"/>
          <p:cNvSpPr>
            <a:spLocks noGrp="1"/>
          </p:cNvSpPr>
          <p:nvPr>
            <p:ph type="sldNum" sz="quarter" idx="10"/>
          </p:nvPr>
        </p:nvSpPr>
        <p:spPr/>
        <p:txBody>
          <a:bodyPr/>
          <a:lstStyle/>
          <a:p>
            <a:pPr>
              <a:defRPr/>
            </a:pPr>
            <a:fld id="{49EAE1F7-6FD1-489D-976F-62233BDFD13F}"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xmlns="" val="281586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endParaRPr lang="en-ZA" dirty="0"/>
          </a:p>
        </p:txBody>
      </p:sp>
      <p:sp>
        <p:nvSpPr>
          <p:cNvPr id="4" name="Slide Number Placeholder 3"/>
          <p:cNvSpPr>
            <a:spLocks noGrp="1"/>
          </p:cNvSpPr>
          <p:nvPr>
            <p:ph type="sldNum" sz="quarter" idx="10"/>
          </p:nvPr>
        </p:nvSpPr>
        <p:spPr/>
        <p:txBody>
          <a:bodyPr/>
          <a:lstStyle/>
          <a:p>
            <a:pPr>
              <a:defRPr/>
            </a:pPr>
            <a:fld id="{49EAE1F7-6FD1-489D-976F-62233BDFD13F}"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xmlns="" val="2815864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9EAE1F7-6FD1-489D-976F-62233BDFD13F}"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xmlns="" val="556365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49EAE1F7-6FD1-489D-976F-62233BDFD13F}" type="slidenum">
              <a:rPr lang="en-US" smtClean="0"/>
              <a:pPr>
                <a:defRPr/>
              </a:pPr>
              <a:t>31</a:t>
            </a:fld>
            <a:endParaRPr lang="en-US" dirty="0"/>
          </a:p>
        </p:txBody>
      </p:sp>
    </p:spTree>
    <p:extLst>
      <p:ext uri="{BB962C8B-B14F-4D97-AF65-F5344CB8AC3E}">
        <p14:creationId xmlns:p14="http://schemas.microsoft.com/office/powerpoint/2010/main" xmlns="" val="3763522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49EAE1F7-6FD1-489D-976F-62233BDFD13F}" type="slidenum">
              <a:rPr lang="en-US" smtClean="0"/>
              <a:pPr>
                <a:defRPr/>
              </a:pPr>
              <a:t>32</a:t>
            </a:fld>
            <a:endParaRPr lang="en-US" dirty="0"/>
          </a:p>
        </p:txBody>
      </p:sp>
    </p:spTree>
    <p:extLst>
      <p:ext uri="{BB962C8B-B14F-4D97-AF65-F5344CB8AC3E}">
        <p14:creationId xmlns:p14="http://schemas.microsoft.com/office/powerpoint/2010/main" xmlns="" val="3763522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Insert</a:t>
            </a:r>
            <a:r>
              <a:rPr lang="en-ZA" baseline="0" dirty="0" smtClean="0"/>
              <a:t> the issue of the investment policy to be approved so that we are able to demonstrate a plan to reinvest in viable schemes</a:t>
            </a:r>
            <a:endParaRPr lang="en-ZA" dirty="0"/>
          </a:p>
        </p:txBody>
      </p:sp>
      <p:sp>
        <p:nvSpPr>
          <p:cNvPr id="4" name="Slide Number Placeholder 3"/>
          <p:cNvSpPr>
            <a:spLocks noGrp="1"/>
          </p:cNvSpPr>
          <p:nvPr>
            <p:ph type="sldNum" sz="quarter" idx="10"/>
          </p:nvPr>
        </p:nvSpPr>
        <p:spPr/>
        <p:txBody>
          <a:bodyPr/>
          <a:lstStyle/>
          <a:p>
            <a:pPr>
              <a:defRPr/>
            </a:pPr>
            <a:fld id="{49EAE1F7-6FD1-489D-976F-62233BDFD13F}"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xmlns="" val="50934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ZA" dirty="0" smtClean="0"/>
              <a:t>Strategic and Business Plan 2014/19</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BAC12FB-205D-496A-829F-942F59A056E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D5EBA67E-7B4D-4AB0-BEA8-28D80A74962E}" type="slidenum">
              <a:rPr lang="en-US">
                <a:solidFill>
                  <a:prstClr val="black">
                    <a:tint val="75000"/>
                  </a:prstClr>
                </a:solidFill>
              </a:rPr>
              <a:pPr>
                <a:defRPr/>
              </a:pPr>
              <a:t>‹#›</a:t>
            </a:fld>
            <a:endParaRPr lang="en-US" dirty="0">
              <a:solidFill>
                <a:prstClr val="black">
                  <a:tint val="75000"/>
                </a:prstClr>
              </a:solidFill>
            </a:endParaRPr>
          </a:p>
        </p:txBody>
      </p:sp>
      <p:sp>
        <p:nvSpPr>
          <p:cNvPr id="5" name="Rectangle 2"/>
          <p:cNvSpPr txBox="1">
            <a:spLocks noChangeArrowheads="1"/>
          </p:cNvSpPr>
          <p:nvPr userDrawn="1"/>
        </p:nvSpPr>
        <p:spPr bwMode="auto">
          <a:xfrm>
            <a:off x="0" y="5166319"/>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smtClean="0">
              <a:solidFill>
                <a:prstClr val="white"/>
              </a:solidFill>
            </a:endParaRPr>
          </a:p>
          <a:p>
            <a:pPr fontAlgn="auto">
              <a:spcAft>
                <a:spcPts val="0"/>
              </a:spcAft>
              <a:defRPr/>
            </a:pPr>
            <a:endParaRPr lang="en-US" sz="3000" b="1" i="1" dirty="0" smtClean="0">
              <a:solidFill>
                <a:prstClr val="black"/>
              </a:solidFill>
            </a:endParaRPr>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xmlns=""/>
              </a:ext>
            </a:extLst>
          </a:blip>
          <a:srcRect/>
          <a:stretch>
            <a:fillRect/>
          </a:stretch>
        </p:blipFill>
        <p:spPr bwMode="auto">
          <a:xfrm>
            <a:off x="8378825" y="5399681"/>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1"/>
          <p:cNvSpPr>
            <a:spLocks noGrp="1"/>
          </p:cNvSpPr>
          <p:nvPr>
            <p:ph type="title" hasCustomPrompt="1"/>
          </p:nvPr>
        </p:nvSpPr>
        <p:spPr>
          <a:xfrm>
            <a:off x="467544" y="5166320"/>
            <a:ext cx="7772400" cy="1143000"/>
          </a:xfrm>
        </p:spPr>
        <p:txBody>
          <a:bodyPr anchor="ctr"/>
          <a:lstStyle>
            <a:lvl1pPr algn="ctr">
              <a:defRPr sz="3600" b="1" cap="none">
                <a:solidFill>
                  <a:schemeClr val="bg1"/>
                </a:solidFill>
                <a:latin typeface="Arial Unicode MS" pitchFamily="34" charset="-128"/>
                <a:ea typeface="Arial Unicode MS" pitchFamily="34" charset="-128"/>
                <a:cs typeface="Arial Unicode MS" pitchFamily="34" charset="-128"/>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280142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a:defRPr/>
            </a:lvl1pPr>
          </a:lstStyle>
          <a:p>
            <a:pPr>
              <a:defRPr/>
            </a:pPr>
            <a:fld id="{4563F347-7B63-46F9-B12D-CCFE6638A185}" type="slidenum">
              <a:rPr lang="en-US">
                <a:solidFill>
                  <a:prstClr val="black">
                    <a:tint val="75000"/>
                  </a:prstClr>
                </a:solidFill>
              </a:rPr>
              <a:pPr>
                <a:defRPr/>
              </a:pPr>
              <a:t>‹#›</a:t>
            </a:fld>
            <a:endParaRPr lang="en-US" dirty="0">
              <a:solidFill>
                <a:prstClr val="black">
                  <a:tint val="75000"/>
                </a:prstClr>
              </a:solidFill>
            </a:endParaRPr>
          </a:p>
        </p:txBody>
      </p:sp>
      <p:sp>
        <p:nvSpPr>
          <p:cNvPr id="8" name="Rectangle 2"/>
          <p:cNvSpPr txBox="1">
            <a:spLocks noChangeArrowheads="1"/>
          </p:cNvSpPr>
          <p:nvPr userDrawn="1"/>
        </p:nvSpPr>
        <p:spPr bwMode="auto">
          <a:xfrm>
            <a:off x="0" y="-27384"/>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smtClean="0">
              <a:solidFill>
                <a:prstClr val="white"/>
              </a:solidFill>
            </a:endParaRPr>
          </a:p>
          <a:p>
            <a:pPr fontAlgn="auto">
              <a:spcAft>
                <a:spcPts val="0"/>
              </a:spcAft>
              <a:defRPr/>
            </a:pPr>
            <a:endParaRPr lang="en-US" sz="3000" b="1" i="1" dirty="0" smtClean="0">
              <a:solidFill>
                <a:prstClr val="black"/>
              </a:solidFill>
            </a:endParaRPr>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xmlns=""/>
              </a:ext>
            </a:extLst>
          </a:blip>
          <a:srcRect/>
          <a:stretch>
            <a:fillRect/>
          </a:stretch>
        </p:blipFill>
        <p:spPr bwMode="auto">
          <a:xfrm>
            <a:off x="8378825" y="205978"/>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txBox="1">
            <a:spLocks/>
          </p:cNvSpPr>
          <p:nvPr userDrawn="1"/>
        </p:nvSpPr>
        <p:spPr bwMode="auto">
          <a:xfrm>
            <a:off x="0" y="0"/>
            <a:ext cx="87233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kern="1200">
                <a:solidFill>
                  <a:schemeClr val="bg1"/>
                </a:solidFill>
                <a:latin typeface="Arial Unicode MS" pitchFamily="34" charset="-128"/>
                <a:ea typeface="Arial Unicode MS" pitchFamily="34" charset="-128"/>
                <a:cs typeface="Arial Unicode MS" pitchFamily="34" charset="-128"/>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ZA" dirty="0" smtClean="0">
                <a:solidFill>
                  <a:prstClr val="white"/>
                </a:solidFill>
              </a:rPr>
              <a:t>Summary of Monitoring and </a:t>
            </a:r>
          </a:p>
          <a:p>
            <a:r>
              <a:rPr lang="en-ZA" dirty="0" smtClean="0">
                <a:solidFill>
                  <a:prstClr val="white"/>
                </a:solidFill>
              </a:rPr>
              <a:t>Evaluation/ Environmental Scan</a:t>
            </a:r>
            <a:endParaRPr lang="en-US" dirty="0">
              <a:solidFill>
                <a:prstClr val="white"/>
              </a:solidFill>
            </a:endParaRPr>
          </a:p>
        </p:txBody>
      </p:sp>
    </p:spTree>
    <p:extLst>
      <p:ext uri="{BB962C8B-B14F-4D97-AF65-F5344CB8AC3E}">
        <p14:creationId xmlns:p14="http://schemas.microsoft.com/office/powerpoint/2010/main" xmlns="" val="1820894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a:defRPr/>
            </a:lvl1pPr>
          </a:lstStyle>
          <a:p>
            <a:pPr>
              <a:defRPr/>
            </a:pPr>
            <a:fld id="{9E84F06C-09CB-486D-8606-F716D165B5AE}" type="slidenum">
              <a:rPr lang="en-US">
                <a:solidFill>
                  <a:prstClr val="black">
                    <a:tint val="75000"/>
                  </a:prstClr>
                </a:solidFill>
              </a:rPr>
              <a:pPr>
                <a:defRPr/>
              </a:pPr>
              <a:t>‹#›</a:t>
            </a:fld>
            <a:endParaRPr lang="en-US" dirty="0">
              <a:solidFill>
                <a:prstClr val="black">
                  <a:tint val="75000"/>
                </a:prstClr>
              </a:solidFill>
            </a:endParaRPr>
          </a:p>
        </p:txBody>
      </p:sp>
      <p:sp>
        <p:nvSpPr>
          <p:cNvPr id="8" name="Rectangle 2"/>
          <p:cNvSpPr txBox="1">
            <a:spLocks noChangeArrowheads="1"/>
          </p:cNvSpPr>
          <p:nvPr userDrawn="1"/>
        </p:nvSpPr>
        <p:spPr bwMode="auto">
          <a:xfrm>
            <a:off x="0" y="-27384"/>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smtClean="0">
              <a:solidFill>
                <a:prstClr val="white"/>
              </a:solidFill>
            </a:endParaRPr>
          </a:p>
          <a:p>
            <a:pPr fontAlgn="auto">
              <a:spcAft>
                <a:spcPts val="0"/>
              </a:spcAft>
              <a:defRPr/>
            </a:pPr>
            <a:endParaRPr lang="en-US" sz="3000" b="1" i="1" dirty="0" smtClean="0">
              <a:solidFill>
                <a:prstClr val="black"/>
              </a:solidFill>
            </a:endParaRPr>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xmlns=""/>
              </a:ext>
            </a:extLst>
          </a:blip>
          <a:srcRect/>
          <a:stretch>
            <a:fillRect/>
          </a:stretch>
        </p:blipFill>
        <p:spPr bwMode="auto">
          <a:xfrm>
            <a:off x="8378825" y="205978"/>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txBox="1">
            <a:spLocks/>
          </p:cNvSpPr>
          <p:nvPr userDrawn="1"/>
        </p:nvSpPr>
        <p:spPr bwMode="auto">
          <a:xfrm>
            <a:off x="0" y="0"/>
            <a:ext cx="87233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kern="1200">
                <a:solidFill>
                  <a:schemeClr val="bg1"/>
                </a:solidFill>
                <a:latin typeface="Arial Unicode MS" pitchFamily="34" charset="-128"/>
                <a:ea typeface="Arial Unicode MS" pitchFamily="34" charset="-128"/>
                <a:cs typeface="Arial Unicode MS" pitchFamily="34" charset="-128"/>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ZA" dirty="0" smtClean="0">
                <a:solidFill>
                  <a:prstClr val="white"/>
                </a:solidFill>
              </a:rPr>
              <a:t>The Proposed Budget</a:t>
            </a:r>
            <a:endParaRPr lang="en-US" dirty="0">
              <a:solidFill>
                <a:prstClr val="white"/>
              </a:solidFill>
            </a:endParaRPr>
          </a:p>
        </p:txBody>
      </p:sp>
    </p:spTree>
    <p:extLst>
      <p:ext uri="{BB962C8B-B14F-4D97-AF65-F5344CB8AC3E}">
        <p14:creationId xmlns:p14="http://schemas.microsoft.com/office/powerpoint/2010/main" xmlns="" val="1809504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2FFDEF-1375-46DB-9E3D-5E44AD8C4D2C}" type="datetimeFigureOut">
              <a:rPr lang="en-US"/>
              <a:pPr>
                <a:defRPr/>
              </a:pPr>
              <a:t>10/21/2015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198874-C6B9-4136-B3C0-B06D841BFC97}" type="slidenum">
              <a:rPr lang="en-US"/>
              <a:pPr>
                <a:defRPr/>
              </a:pPr>
              <a:t>‹#›</a:t>
            </a:fld>
            <a:endParaRPr lang="en-US"/>
          </a:p>
        </p:txBody>
      </p:sp>
    </p:spTree>
    <p:extLst>
      <p:ext uri="{BB962C8B-B14F-4D97-AF65-F5344CB8AC3E}">
        <p14:creationId xmlns:p14="http://schemas.microsoft.com/office/powerpoint/2010/main" xmlns="" val="1873198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2"/>
          <p:cNvSpPr txBox="1">
            <a:spLocks noChangeArrowheads="1"/>
          </p:cNvSpPr>
          <p:nvPr userDrawn="1"/>
        </p:nvSpPr>
        <p:spPr bwMode="auto">
          <a:xfrm>
            <a:off x="0" y="0"/>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smtClean="0">
              <a:solidFill>
                <a:prstClr val="white"/>
              </a:solidFill>
            </a:endParaRPr>
          </a:p>
          <a:p>
            <a:pPr fontAlgn="auto">
              <a:spcAft>
                <a:spcPts val="0"/>
              </a:spcAft>
              <a:defRPr/>
            </a:pPr>
            <a:endParaRPr lang="en-US" sz="3000" b="1" i="1" dirty="0" smtClean="0">
              <a:solidFill>
                <a:prstClr val="black"/>
              </a:solidFill>
            </a:endParaRPr>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378825" y="233362"/>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defRPr sz="3600" b="1">
                <a:solidFill>
                  <a:schemeClr val="bg1"/>
                </a:solidFill>
                <a:latin typeface="Arial Unicode MS" pitchFamily="34" charset="-128"/>
                <a:ea typeface="Arial Unicode MS" pitchFamily="34" charset="-128"/>
                <a:cs typeface="Arial Unicode MS" pitchFamily="34" charset="-128"/>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2068919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ZA" dirty="0" smtClean="0">
                <a:solidFill>
                  <a:prstClr val="black">
                    <a:tint val="75000"/>
                  </a:prstClr>
                </a:solidFill>
              </a:rPr>
              <a:t>Strategic and Business Plan 2014/19</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AC12FB-205D-496A-829F-942F59A056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498906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ZA" dirty="0" smtClean="0">
                <a:solidFill>
                  <a:prstClr val="black">
                    <a:tint val="75000"/>
                  </a:prstClr>
                </a:solidFill>
              </a:rPr>
              <a:t>Strategic and Business Plan 2014/19</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FE87D6-28AE-4488-BDD1-2DD6D741DE2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413015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ZA" dirty="0" smtClean="0">
                <a:solidFill>
                  <a:prstClr val="black">
                    <a:tint val="75000"/>
                  </a:prstClr>
                </a:solidFill>
              </a:rPr>
              <a:t>Strategic and Business Plan 2014/19</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E20EB4-EA81-49FE-A7FD-B889DC1E609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79446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ZA" dirty="0" smtClean="0">
                <a:solidFill>
                  <a:prstClr val="black">
                    <a:tint val="75000"/>
                  </a:prstClr>
                </a:solidFill>
              </a:rPr>
              <a:t>Strategic and Business Plan 2014/19</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329637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ZA" dirty="0" smtClean="0">
                <a:solidFill>
                  <a:prstClr val="black">
                    <a:tint val="75000"/>
                  </a:prstClr>
                </a:solidFill>
              </a:rPr>
              <a:t>Strategic and Business Plan 2014/19</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02C066-3C8B-4CB1-ADB8-B649C94E9BD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730619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ZA" dirty="0" smtClean="0"/>
              <a:t>Strategic and Business Plan 2014/19</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EFE87D6-28AE-4488-BDD1-2DD6D741DE29}"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defRPr/>
            </a:lvl1pPr>
          </a:lstStyle>
          <a:p>
            <a:pPr>
              <a:defRPr/>
            </a:pPr>
            <a:fld id="{2E49CD9C-A5F4-41C1-A948-BC0E30924D59}" type="slidenum">
              <a:rPr lang="en-US">
                <a:solidFill>
                  <a:prstClr val="black">
                    <a:tint val="75000"/>
                  </a:prstClr>
                </a:solidFill>
              </a:rPr>
              <a:pPr>
                <a:defRPr/>
              </a:pPr>
              <a:t>‹#›</a:t>
            </a:fld>
            <a:endParaRPr lang="en-US" dirty="0">
              <a:solidFill>
                <a:prstClr val="black">
                  <a:tint val="75000"/>
                </a:prstClr>
              </a:solidFill>
            </a:endParaRP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5563" y="2893368"/>
            <a:ext cx="9255126" cy="1255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2961630"/>
            <a:ext cx="8229600" cy="1143000"/>
          </a:xfrm>
        </p:spPr>
        <p:txBody>
          <a:bodyPr/>
          <a:lstStyle>
            <a:lvl1pPr>
              <a:defRPr sz="36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090872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ZA" dirty="0" smtClean="0">
                <a:solidFill>
                  <a:prstClr val="black">
                    <a:tint val="75000"/>
                  </a:prstClr>
                </a:solidFill>
              </a:rPr>
              <a:t>Strategic and Business Plan 2014/19</a:t>
            </a: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5EBA67E-7B4D-4AB0-BEA8-28D80A74962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811455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ZA" dirty="0" smtClean="0">
                <a:solidFill>
                  <a:prstClr val="black">
                    <a:tint val="75000"/>
                  </a:prstClr>
                </a:solidFill>
              </a:rPr>
              <a:t>Strategic and Business Plan 2014/19</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563F347-7B63-46F9-B12D-CCFE6638A18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355458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ZA" dirty="0" smtClean="0">
                <a:solidFill>
                  <a:prstClr val="black">
                    <a:tint val="75000"/>
                  </a:prstClr>
                </a:solidFill>
              </a:rPr>
              <a:t>Strategic and Business Plan 2014/19</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84F06C-09CB-486D-8606-F716D165B5A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665006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ZA" dirty="0" smtClean="0">
                <a:solidFill>
                  <a:prstClr val="black">
                    <a:tint val="75000"/>
                  </a:prstClr>
                </a:solidFill>
              </a:rPr>
              <a:t>Strategic and Business Plan 2014/19</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E0BFFC-8D92-4980-80AF-4F6590FB2D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174831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ZA" dirty="0" smtClean="0">
                <a:solidFill>
                  <a:prstClr val="black">
                    <a:tint val="75000"/>
                  </a:prstClr>
                </a:solidFill>
              </a:rPr>
              <a:t>Strategic and Business Plan 2014/19</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0BD85-D9CE-41BA-A454-64386F04515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2274367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2"/>
          <p:cNvSpPr txBox="1">
            <a:spLocks noChangeArrowheads="1"/>
          </p:cNvSpPr>
          <p:nvPr userDrawn="1"/>
        </p:nvSpPr>
        <p:spPr bwMode="auto">
          <a:xfrm>
            <a:off x="0" y="0"/>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smtClean="0">
              <a:solidFill>
                <a:prstClr val="white"/>
              </a:solidFill>
            </a:endParaRPr>
          </a:p>
          <a:p>
            <a:pPr fontAlgn="auto">
              <a:spcAft>
                <a:spcPts val="0"/>
              </a:spcAft>
              <a:defRPr/>
            </a:pPr>
            <a:endParaRPr lang="en-US" sz="3000" b="1" i="1" dirty="0" smtClean="0">
              <a:solidFill>
                <a:prstClr val="black"/>
              </a:solidFill>
            </a:endParaRPr>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378825" y="233362"/>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defRPr sz="3600" b="1">
                <a:solidFill>
                  <a:schemeClr val="bg1"/>
                </a:solidFill>
                <a:latin typeface="Arial Unicode MS" pitchFamily="34" charset="-128"/>
                <a:ea typeface="Arial Unicode MS" pitchFamily="34" charset="-128"/>
                <a:cs typeface="Arial Unicode MS" pitchFamily="34" charset="-128"/>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70510934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ZA" dirty="0" smtClean="0">
                <a:solidFill>
                  <a:prstClr val="black">
                    <a:tint val="75000"/>
                  </a:prstClr>
                </a:solidFill>
              </a:rPr>
              <a:t>Strategic and Business Plan 2014/19</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AC12FB-205D-496A-829F-942F59A056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070561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ZA" dirty="0" smtClean="0">
                <a:solidFill>
                  <a:prstClr val="black">
                    <a:tint val="75000"/>
                  </a:prstClr>
                </a:solidFill>
              </a:rPr>
              <a:t>Strategic and Business Plan 2014/19</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FE87D6-28AE-4488-BDD1-2DD6D741DE2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9690143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ZA" dirty="0" smtClean="0">
                <a:solidFill>
                  <a:prstClr val="black">
                    <a:tint val="75000"/>
                  </a:prstClr>
                </a:solidFill>
              </a:rPr>
              <a:t>Strategic and Business Plan 2014/19</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E20EB4-EA81-49FE-A7FD-B889DC1E609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254757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ZA" dirty="0" smtClean="0"/>
              <a:t>Strategic and Business Plan 2014/19</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E20EB4-EA81-49FE-A7FD-B889DC1E6095}"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ZA" dirty="0" smtClean="0">
                <a:solidFill>
                  <a:prstClr val="black">
                    <a:tint val="75000"/>
                  </a:prstClr>
                </a:solidFill>
              </a:rPr>
              <a:t>Strategic and Business Plan 2014/19</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1578750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ZA" dirty="0" smtClean="0">
                <a:solidFill>
                  <a:prstClr val="black">
                    <a:tint val="75000"/>
                  </a:prstClr>
                </a:solidFill>
              </a:rPr>
              <a:t>Strategic and Business Plan 2014/19</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02C066-3C8B-4CB1-ADB8-B649C94E9BD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9134994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defRPr/>
            </a:lvl1pPr>
          </a:lstStyle>
          <a:p>
            <a:pPr>
              <a:defRPr/>
            </a:pPr>
            <a:fld id="{2E49CD9C-A5F4-41C1-A948-BC0E30924D59}" type="slidenum">
              <a:rPr lang="en-US">
                <a:solidFill>
                  <a:prstClr val="black">
                    <a:tint val="75000"/>
                  </a:prstClr>
                </a:solidFill>
              </a:rPr>
              <a:pPr>
                <a:defRPr/>
              </a:pPr>
              <a:t>‹#›</a:t>
            </a:fld>
            <a:endParaRPr lang="en-US" dirty="0">
              <a:solidFill>
                <a:prstClr val="black">
                  <a:tint val="75000"/>
                </a:prstClr>
              </a:solidFill>
            </a:endParaRP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5563" y="2893368"/>
            <a:ext cx="9255126" cy="1255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2961630"/>
            <a:ext cx="8229600" cy="1143000"/>
          </a:xfrm>
        </p:spPr>
        <p:txBody>
          <a:bodyPr/>
          <a:lstStyle>
            <a:lvl1pPr>
              <a:defRPr sz="36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4093105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ZA" dirty="0" smtClean="0">
                <a:solidFill>
                  <a:prstClr val="black">
                    <a:tint val="75000"/>
                  </a:prstClr>
                </a:solidFill>
              </a:rPr>
              <a:t>Strategic and Business Plan 2014/19</a:t>
            </a: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5EBA67E-7B4D-4AB0-BEA8-28D80A74962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275959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ZA" dirty="0" smtClean="0">
                <a:solidFill>
                  <a:prstClr val="black">
                    <a:tint val="75000"/>
                  </a:prstClr>
                </a:solidFill>
              </a:rPr>
              <a:t>Strategic and Business Plan 2014/19</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563F347-7B63-46F9-B12D-CCFE6638A18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1479297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ZA" dirty="0" smtClean="0">
                <a:solidFill>
                  <a:prstClr val="black">
                    <a:tint val="75000"/>
                  </a:prstClr>
                </a:solidFill>
              </a:rPr>
              <a:t>Strategic and Business Plan 2014/19</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84F06C-09CB-486D-8606-F716D165B5A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582047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ZA" dirty="0" smtClean="0">
                <a:solidFill>
                  <a:prstClr val="black">
                    <a:tint val="75000"/>
                  </a:prstClr>
                </a:solidFill>
              </a:rPr>
              <a:t>Strategic and Business Plan 2014/19</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E0BFFC-8D92-4980-80AF-4F6590FB2D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694361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ZA" dirty="0" smtClean="0">
                <a:solidFill>
                  <a:prstClr val="black">
                    <a:tint val="75000"/>
                  </a:prstClr>
                </a:solidFill>
              </a:rPr>
              <a:t>Strategic and Business Plan 2014/19</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0BD85-D9CE-41BA-A454-64386F04515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119637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2"/>
          <p:cNvSpPr txBox="1">
            <a:spLocks noChangeArrowheads="1"/>
          </p:cNvSpPr>
          <p:nvPr userDrawn="1"/>
        </p:nvSpPr>
        <p:spPr bwMode="auto">
          <a:xfrm>
            <a:off x="0" y="0"/>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smtClean="0">
              <a:solidFill>
                <a:prstClr val="white"/>
              </a:solidFill>
            </a:endParaRPr>
          </a:p>
          <a:p>
            <a:pPr fontAlgn="auto">
              <a:spcAft>
                <a:spcPts val="0"/>
              </a:spcAft>
              <a:defRPr/>
            </a:pPr>
            <a:endParaRPr lang="en-US" sz="3000" b="1" i="1" dirty="0" smtClean="0">
              <a:solidFill>
                <a:prstClr val="black"/>
              </a:solidFill>
            </a:endParaRPr>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378825" y="233362"/>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defRPr sz="3600" b="1">
                <a:solidFill>
                  <a:schemeClr val="bg1"/>
                </a:solidFill>
                <a:latin typeface="Arial Unicode MS" pitchFamily="34" charset="-128"/>
                <a:ea typeface="Arial Unicode MS" pitchFamily="34" charset="-128"/>
                <a:cs typeface="Arial Unicode MS" pitchFamily="34" charset="-128"/>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44466872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ZA" dirty="0" smtClean="0">
                <a:solidFill>
                  <a:prstClr val="black">
                    <a:tint val="75000"/>
                  </a:prstClr>
                </a:solidFill>
              </a:rPr>
              <a:t>Strategic and Business Plan 2014/19</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AC12FB-205D-496A-829F-942F59A056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070561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ZA" dirty="0" smtClean="0"/>
              <a:t>Strategic and Business Plan 2014/19</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ZA" dirty="0" smtClean="0">
                <a:solidFill>
                  <a:prstClr val="black">
                    <a:tint val="75000"/>
                  </a:prstClr>
                </a:solidFill>
              </a:rPr>
              <a:t>Strategic and Business Plan 2014/19</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FE87D6-28AE-4488-BDD1-2DD6D741DE2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9690143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ZA" dirty="0" smtClean="0">
                <a:solidFill>
                  <a:prstClr val="black">
                    <a:tint val="75000"/>
                  </a:prstClr>
                </a:solidFill>
              </a:rPr>
              <a:t>Strategic and Business Plan 2014/19</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E20EB4-EA81-49FE-A7FD-B889DC1E609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2547579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ZA" dirty="0" smtClean="0">
                <a:solidFill>
                  <a:prstClr val="black">
                    <a:tint val="75000"/>
                  </a:prstClr>
                </a:solidFill>
              </a:rPr>
              <a:t>Strategic and Business Plan 2014/19</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1578750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ZA" dirty="0" smtClean="0">
                <a:solidFill>
                  <a:prstClr val="black">
                    <a:tint val="75000"/>
                  </a:prstClr>
                </a:solidFill>
              </a:rPr>
              <a:t>Strategic and Business Plan 2014/19</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02C066-3C8B-4CB1-ADB8-B649C94E9BD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9134994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defRPr/>
            </a:lvl1pPr>
          </a:lstStyle>
          <a:p>
            <a:pPr>
              <a:defRPr/>
            </a:pPr>
            <a:fld id="{2E49CD9C-A5F4-41C1-A948-BC0E30924D59}" type="slidenum">
              <a:rPr lang="en-US">
                <a:solidFill>
                  <a:prstClr val="black">
                    <a:tint val="75000"/>
                  </a:prstClr>
                </a:solidFill>
              </a:rPr>
              <a:pPr>
                <a:defRPr/>
              </a:pPr>
              <a:t>‹#›</a:t>
            </a:fld>
            <a:endParaRPr lang="en-US" dirty="0">
              <a:solidFill>
                <a:prstClr val="black">
                  <a:tint val="75000"/>
                </a:prstClr>
              </a:solidFill>
            </a:endParaRP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5563" y="2893368"/>
            <a:ext cx="9255126" cy="1255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2961630"/>
            <a:ext cx="8229600" cy="1143000"/>
          </a:xfrm>
        </p:spPr>
        <p:txBody>
          <a:bodyPr/>
          <a:lstStyle>
            <a:lvl1pPr>
              <a:defRPr sz="36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40931055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ZA" dirty="0" smtClean="0">
                <a:solidFill>
                  <a:prstClr val="black">
                    <a:tint val="75000"/>
                  </a:prstClr>
                </a:solidFill>
              </a:rPr>
              <a:t>Strategic and Business Plan 2014/19</a:t>
            </a: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5EBA67E-7B4D-4AB0-BEA8-28D80A74962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275959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ZA" dirty="0" smtClean="0">
                <a:solidFill>
                  <a:prstClr val="black">
                    <a:tint val="75000"/>
                  </a:prstClr>
                </a:solidFill>
              </a:rPr>
              <a:t>Strategic and Business Plan 2014/19</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563F347-7B63-46F9-B12D-CCFE6638A18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1479297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ZA" dirty="0" smtClean="0">
                <a:solidFill>
                  <a:prstClr val="black">
                    <a:tint val="75000"/>
                  </a:prstClr>
                </a:solidFill>
              </a:rPr>
              <a:t>Strategic and Business Plan 2014/19</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84F06C-09CB-486D-8606-F716D165B5A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582047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ZA" dirty="0" smtClean="0">
                <a:solidFill>
                  <a:prstClr val="black">
                    <a:tint val="75000"/>
                  </a:prstClr>
                </a:solidFill>
              </a:rPr>
              <a:t>Strategic and Business Plan 2014/19</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E0BFFC-8D92-4980-80AF-4F6590FB2D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694361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ZA" dirty="0" smtClean="0">
                <a:solidFill>
                  <a:prstClr val="black">
                    <a:tint val="75000"/>
                  </a:prstClr>
                </a:solidFill>
              </a:rPr>
              <a:t>Strategic and Business Plan 2014/19</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0BD85-D9CE-41BA-A454-64386F04515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11963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pPr>
              <a:defRPr/>
            </a:pPr>
            <a:fld id="{6EFE87D6-28AE-4488-BDD1-2DD6D741DE29}" type="slidenum">
              <a:rPr lang="en-US">
                <a:solidFill>
                  <a:prstClr val="black">
                    <a:tint val="75000"/>
                  </a:prstClr>
                </a:solidFill>
              </a:rPr>
              <a:pPr>
                <a:defRPr/>
              </a:pPr>
              <a:t>‹#›</a:t>
            </a:fld>
            <a:endParaRPr lang="en-US" dirty="0">
              <a:solidFill>
                <a:prstClr val="black">
                  <a:tint val="75000"/>
                </a:prstClr>
              </a:solidFill>
            </a:endParaRPr>
          </a:p>
        </p:txBody>
      </p:sp>
      <p:sp>
        <p:nvSpPr>
          <p:cNvPr id="9" name="Rectangle 2"/>
          <p:cNvSpPr txBox="1">
            <a:spLocks noChangeArrowheads="1"/>
          </p:cNvSpPr>
          <p:nvPr userDrawn="1"/>
        </p:nvSpPr>
        <p:spPr bwMode="auto">
          <a:xfrm>
            <a:off x="0" y="-27384"/>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smtClean="0">
              <a:solidFill>
                <a:prstClr val="white"/>
              </a:solidFill>
            </a:endParaRPr>
          </a:p>
          <a:p>
            <a:pPr fontAlgn="auto">
              <a:spcAft>
                <a:spcPts val="0"/>
              </a:spcAft>
              <a:defRPr/>
            </a:pPr>
            <a:endParaRPr lang="en-US" sz="3000" b="1" i="1" dirty="0" smtClean="0">
              <a:solidFill>
                <a:prstClr val="black"/>
              </a:solidFill>
            </a:endParaRPr>
          </a:p>
        </p:txBody>
      </p:sp>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xmlns=""/>
              </a:ext>
            </a:extLst>
          </a:blip>
          <a:srcRect/>
          <a:stretch>
            <a:fillRect/>
          </a:stretch>
        </p:blipFill>
        <p:spPr bwMode="auto">
          <a:xfrm>
            <a:off x="8378825" y="205978"/>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itle 1"/>
          <p:cNvSpPr txBox="1">
            <a:spLocks/>
          </p:cNvSpPr>
          <p:nvPr userDrawn="1"/>
        </p:nvSpPr>
        <p:spPr bwMode="auto">
          <a:xfrm>
            <a:off x="493712"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kern="1200">
                <a:solidFill>
                  <a:schemeClr val="bg1"/>
                </a:solidFill>
                <a:latin typeface="Arial Unicode MS" pitchFamily="34" charset="-128"/>
                <a:ea typeface="Arial Unicode MS" pitchFamily="34" charset="-128"/>
                <a:cs typeface="Arial Unicode MS" pitchFamily="34" charset="-128"/>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err="1" smtClean="0">
                <a:solidFill>
                  <a:prstClr val="white"/>
                </a:solidFill>
              </a:rPr>
              <a:t>Licence</a:t>
            </a:r>
            <a:r>
              <a:rPr lang="en-US" dirty="0" smtClean="0">
                <a:solidFill>
                  <a:prstClr val="white"/>
                </a:solidFill>
              </a:rPr>
              <a:t> Conditions</a:t>
            </a:r>
            <a:endParaRPr lang="en-US" dirty="0">
              <a:solidFill>
                <a:prstClr val="white"/>
              </a:solidFill>
            </a:endParaRPr>
          </a:p>
        </p:txBody>
      </p:sp>
    </p:spTree>
    <p:extLst>
      <p:ext uri="{BB962C8B-B14F-4D97-AF65-F5344CB8AC3E}">
        <p14:creationId xmlns:p14="http://schemas.microsoft.com/office/powerpoint/2010/main" xmlns="" val="36796787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2"/>
          <p:cNvSpPr txBox="1">
            <a:spLocks noChangeArrowheads="1"/>
          </p:cNvSpPr>
          <p:nvPr userDrawn="1"/>
        </p:nvSpPr>
        <p:spPr bwMode="auto">
          <a:xfrm>
            <a:off x="0" y="0"/>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smtClean="0">
              <a:solidFill>
                <a:prstClr val="white"/>
              </a:solidFill>
            </a:endParaRPr>
          </a:p>
          <a:p>
            <a:pPr fontAlgn="auto">
              <a:spcAft>
                <a:spcPts val="0"/>
              </a:spcAft>
              <a:defRPr/>
            </a:pPr>
            <a:endParaRPr lang="en-US" sz="3000" b="1" i="1" dirty="0" smtClean="0">
              <a:solidFill>
                <a:prstClr val="black"/>
              </a:solidFill>
            </a:endParaRPr>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378825" y="233362"/>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defRPr sz="3600" b="1">
                <a:solidFill>
                  <a:schemeClr val="bg1"/>
                </a:solidFill>
                <a:latin typeface="Arial Unicode MS" pitchFamily="34" charset="-128"/>
                <a:ea typeface="Arial Unicode MS" pitchFamily="34" charset="-128"/>
                <a:cs typeface="Arial Unicode MS" pitchFamily="34" charset="-128"/>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4446687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5166319"/>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smtClean="0">
              <a:solidFill>
                <a:prstClr val="white"/>
              </a:solidFill>
            </a:endParaRPr>
          </a:p>
          <a:p>
            <a:pPr fontAlgn="auto">
              <a:spcAft>
                <a:spcPts val="0"/>
              </a:spcAft>
              <a:defRPr/>
            </a:pPr>
            <a:endParaRPr lang="en-US" sz="3000" b="1" i="1" dirty="0" smtClean="0">
              <a:solidFill>
                <a:prstClr val="black"/>
              </a:solidFill>
            </a:endParaRPr>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xmlns=""/>
              </a:ext>
            </a:extLst>
          </a:blip>
          <a:srcRect/>
          <a:stretch>
            <a:fillRect/>
          </a:stretch>
        </p:blipFill>
        <p:spPr bwMode="auto">
          <a:xfrm>
            <a:off x="8378825" y="5399681"/>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467544" y="5166320"/>
            <a:ext cx="7772400" cy="1143000"/>
          </a:xfrm>
        </p:spPr>
        <p:txBody>
          <a:bodyPr anchor="ctr"/>
          <a:lstStyle>
            <a:lvl1pPr algn="ctr">
              <a:defRPr sz="3600" b="1" cap="none">
                <a:solidFill>
                  <a:schemeClr val="bg1"/>
                </a:solidFill>
                <a:latin typeface="Arial Unicode MS" pitchFamily="34" charset="-128"/>
                <a:ea typeface="Arial Unicode MS" pitchFamily="34" charset="-128"/>
                <a:cs typeface="Arial Unicode MS" pitchFamily="34" charset="-128"/>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E20EB4-EA81-49FE-A7FD-B889DC1E609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186724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solidFill>
                  <a:prstClr val="black">
                    <a:tint val="75000"/>
                  </a:prstClr>
                </a:solidFill>
              </a:rPr>
              <a:pPr>
                <a:defRPr/>
              </a:pPr>
              <a:t>‹#›</a:t>
            </a:fld>
            <a:endParaRPr lang="en-US" dirty="0">
              <a:solidFill>
                <a:prstClr val="black">
                  <a:tint val="75000"/>
                </a:prstClr>
              </a:solidFill>
            </a:endParaRPr>
          </a:p>
        </p:txBody>
      </p:sp>
      <p:sp>
        <p:nvSpPr>
          <p:cNvPr id="8" name="Rectangle 2"/>
          <p:cNvSpPr txBox="1">
            <a:spLocks noChangeArrowheads="1"/>
          </p:cNvSpPr>
          <p:nvPr userDrawn="1"/>
        </p:nvSpPr>
        <p:spPr bwMode="auto">
          <a:xfrm>
            <a:off x="0" y="-27384"/>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smtClean="0">
              <a:solidFill>
                <a:prstClr val="white"/>
              </a:solidFill>
            </a:endParaRPr>
          </a:p>
          <a:p>
            <a:pPr fontAlgn="auto">
              <a:spcAft>
                <a:spcPts val="0"/>
              </a:spcAft>
              <a:defRPr/>
            </a:pPr>
            <a:endParaRPr lang="en-US" sz="3000" b="1" i="1" dirty="0" smtClean="0">
              <a:solidFill>
                <a:prstClr val="black"/>
              </a:solidFill>
            </a:endParaRPr>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xmlns=""/>
              </a:ext>
            </a:extLst>
          </a:blip>
          <a:srcRect/>
          <a:stretch>
            <a:fillRect/>
          </a:stretch>
        </p:blipFill>
        <p:spPr bwMode="auto">
          <a:xfrm>
            <a:off x="8378825" y="205978"/>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txBox="1">
            <a:spLocks/>
          </p:cNvSpPr>
          <p:nvPr userDrawn="1"/>
        </p:nvSpPr>
        <p:spPr bwMode="auto">
          <a:xfrm>
            <a:off x="493712"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kern="1200">
                <a:solidFill>
                  <a:schemeClr val="bg1"/>
                </a:solidFill>
                <a:latin typeface="Arial Unicode MS" pitchFamily="34" charset="-128"/>
                <a:ea typeface="Arial Unicode MS" pitchFamily="34" charset="-128"/>
                <a:cs typeface="Arial Unicode MS" pitchFamily="34" charset="-128"/>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ZA" dirty="0" smtClean="0">
                <a:solidFill>
                  <a:prstClr val="white"/>
                </a:solidFill>
              </a:rPr>
              <a:t>Ownership and Control/Contribution </a:t>
            </a:r>
            <a:br>
              <a:rPr lang="en-ZA" dirty="0" smtClean="0">
                <a:solidFill>
                  <a:prstClr val="white"/>
                </a:solidFill>
              </a:rPr>
            </a:br>
            <a:r>
              <a:rPr lang="en-ZA" dirty="0" smtClean="0">
                <a:solidFill>
                  <a:prstClr val="white"/>
                </a:solidFill>
              </a:rPr>
              <a:t>to Media Diversity </a:t>
            </a:r>
            <a:endParaRPr lang="en-US" dirty="0">
              <a:solidFill>
                <a:prstClr val="white"/>
              </a:solidFill>
            </a:endParaRPr>
          </a:p>
        </p:txBody>
      </p:sp>
    </p:spTree>
    <p:extLst>
      <p:ext uri="{BB962C8B-B14F-4D97-AF65-F5344CB8AC3E}">
        <p14:creationId xmlns:p14="http://schemas.microsoft.com/office/powerpoint/2010/main" xmlns="" val="4187379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ZA" dirty="0" smtClean="0">
                <a:solidFill>
                  <a:prstClr val="black">
                    <a:tint val="75000"/>
                  </a:prstClr>
                </a:solidFill>
              </a:rPr>
              <a:t>Strategic and Business Plan 2014/19</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02C066-3C8B-4CB1-ADB8-B649C94E9BD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79959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defRPr/>
            </a:lvl1pPr>
          </a:lstStyle>
          <a:p>
            <a:pPr>
              <a:defRPr/>
            </a:pPr>
            <a:fld id="{2E49CD9C-A5F4-41C1-A948-BC0E30924D59}" type="slidenum">
              <a:rPr lang="en-US">
                <a:solidFill>
                  <a:prstClr val="black">
                    <a:tint val="75000"/>
                  </a:prstClr>
                </a:solidFill>
              </a:rPr>
              <a:pPr>
                <a:defRPr/>
              </a:pPr>
              <a:t>‹#›</a:t>
            </a:fld>
            <a:endParaRPr lang="en-US" dirty="0">
              <a:solidFill>
                <a:prstClr val="black">
                  <a:tint val="75000"/>
                </a:prstClr>
              </a:solidFill>
            </a:endParaRPr>
          </a:p>
        </p:txBody>
      </p:sp>
      <p:sp>
        <p:nvSpPr>
          <p:cNvPr id="7" name="Rectangle 2"/>
          <p:cNvSpPr txBox="1">
            <a:spLocks noChangeArrowheads="1"/>
          </p:cNvSpPr>
          <p:nvPr userDrawn="1"/>
        </p:nvSpPr>
        <p:spPr bwMode="auto">
          <a:xfrm>
            <a:off x="0" y="-27384"/>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smtClean="0">
              <a:solidFill>
                <a:prstClr val="white"/>
              </a:solidFill>
            </a:endParaRPr>
          </a:p>
          <a:p>
            <a:pPr fontAlgn="auto">
              <a:spcAft>
                <a:spcPts val="0"/>
              </a:spcAft>
              <a:defRPr/>
            </a:pPr>
            <a:endParaRPr lang="en-US" sz="3000" b="1" i="1" dirty="0" smtClean="0">
              <a:solidFill>
                <a:prstClr val="black"/>
              </a:solidFill>
            </a:endParaRPr>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xmlns=""/>
              </a:ext>
            </a:extLst>
          </a:blip>
          <a:srcRect/>
          <a:stretch>
            <a:fillRect/>
          </a:stretch>
        </p:blipFill>
        <p:spPr bwMode="auto">
          <a:xfrm>
            <a:off x="8378825" y="205978"/>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0" y="0"/>
            <a:ext cx="8723312" cy="1143000"/>
          </a:xfrm>
        </p:spPr>
        <p:txBody>
          <a:bodyPr/>
          <a:lstStyle>
            <a:lvl1pPr>
              <a:defRPr sz="3600" b="1">
                <a:solidFill>
                  <a:schemeClr val="bg1"/>
                </a:solidFill>
                <a:latin typeface="Arial Unicode MS" pitchFamily="34" charset="-128"/>
                <a:ea typeface="Arial Unicode MS" pitchFamily="34" charset="-128"/>
                <a:cs typeface="Arial Unicode MS" pitchFamily="34" charset="-128"/>
              </a:defRPr>
            </a:lvl1pPr>
          </a:lstStyle>
          <a:p>
            <a:r>
              <a:rPr lang="en-ZA" dirty="0" smtClean="0"/>
              <a:t>Ownership and Control/Contribution </a:t>
            </a:r>
            <a:br>
              <a:rPr lang="en-ZA" dirty="0" smtClean="0"/>
            </a:br>
            <a:r>
              <a:rPr lang="en-ZA" dirty="0" smtClean="0"/>
              <a:t>to Media Diversity </a:t>
            </a:r>
            <a:endParaRPr lang="en-US" dirty="0"/>
          </a:p>
        </p:txBody>
      </p:sp>
    </p:spTree>
    <p:extLst>
      <p:ext uri="{BB962C8B-B14F-4D97-AF65-F5344CB8AC3E}">
        <p14:creationId xmlns:p14="http://schemas.microsoft.com/office/powerpoint/2010/main" xmlns="" val="36802065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r>
              <a:rPr lang="en-ZA" dirty="0" smtClean="0"/>
              <a:t>Strategic and Business Plan 2014/19</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85E81024-E309-4157-B977-B245F344488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16" r:id="rId1"/>
    <p:sldLayoutId id="2147484317" r:id="rId2"/>
    <p:sldLayoutId id="2147484318" r:id="rId3"/>
    <p:sldLayoutId id="2147484319" r:id="rId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r>
              <a:rPr lang="en-ZA" dirty="0" smtClean="0">
                <a:solidFill>
                  <a:prstClr val="black">
                    <a:tint val="75000"/>
                  </a:prstClr>
                </a:solidFill>
              </a:rPr>
              <a:t>Strategic and Business Plan 2014/19</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85E81024-E309-4157-B977-B245F344488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080866831"/>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87" r:id="rId9"/>
    <p:sldLayoutId id="2147484388" r:id="rId10"/>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r>
              <a:rPr lang="en-ZA" dirty="0" smtClean="0">
                <a:solidFill>
                  <a:prstClr val="black">
                    <a:tint val="75000"/>
                  </a:prstClr>
                </a:solidFill>
              </a:rPr>
              <a:t>Strategic and Business Plan 2014/19</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85E81024-E309-4157-B977-B245F344488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624435936"/>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 id="2147484360"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r>
              <a:rPr lang="en-ZA" dirty="0" smtClean="0">
                <a:solidFill>
                  <a:prstClr val="black">
                    <a:tint val="75000"/>
                  </a:prstClr>
                </a:solidFill>
              </a:rPr>
              <a:t>Strategic and Business Plan 2014/19</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85E81024-E309-4157-B977-B245F344488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807131309"/>
      </p:ext>
    </p:extLst>
  </p:cSld>
  <p:clrMap bg1="lt1" tx1="dk1" bg2="lt2" tx2="dk2" accent1="accent1" accent2="accent2" accent3="accent3" accent4="accent4" accent5="accent5" accent6="accent6" hlink="hlink" folHlink="folHlink"/>
  <p:sldLayoutIdLst>
    <p:sldLayoutId id="2147484362" r:id="rId1"/>
    <p:sldLayoutId id="2147484363" r:id="rId2"/>
    <p:sldLayoutId id="2147484364" r:id="rId3"/>
    <p:sldLayoutId id="2147484365" r:id="rId4"/>
    <p:sldLayoutId id="2147484366" r:id="rId5"/>
    <p:sldLayoutId id="2147484367" r:id="rId6"/>
    <p:sldLayoutId id="2147484368" r:id="rId7"/>
    <p:sldLayoutId id="2147484369" r:id="rId8"/>
    <p:sldLayoutId id="2147484370" r:id="rId9"/>
    <p:sldLayoutId id="2147484371" r:id="rId10"/>
    <p:sldLayoutId id="2147484372" r:id="rId11"/>
    <p:sldLayoutId id="2147484373"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r>
              <a:rPr lang="en-ZA" dirty="0" smtClean="0">
                <a:solidFill>
                  <a:prstClr val="black">
                    <a:tint val="75000"/>
                  </a:prstClr>
                </a:solidFill>
              </a:rPr>
              <a:t>Strategic and Business Plan 2014/19</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85E81024-E309-4157-B977-B245F344488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807131309"/>
      </p:ext>
    </p:extLst>
  </p:cSld>
  <p:clrMap bg1="lt1" tx1="dk1" bg2="lt2" tx2="dk2" accent1="accent1" accent2="accent2" accent3="accent3" accent4="accent4" accent5="accent5" accent6="accent6" hlink="hlink" folHlink="folHlink"/>
  <p:sldLayoutIdLst>
    <p:sldLayoutId id="2147484375" r:id="rId1"/>
    <p:sldLayoutId id="2147484376" r:id="rId2"/>
    <p:sldLayoutId id="2147484377" r:id="rId3"/>
    <p:sldLayoutId id="2147484378" r:id="rId4"/>
    <p:sldLayoutId id="2147484379" r:id="rId5"/>
    <p:sldLayoutId id="2147484380" r:id="rId6"/>
    <p:sldLayoutId id="2147484381" r:id="rId7"/>
    <p:sldLayoutId id="2147484382" r:id="rId8"/>
    <p:sldLayoutId id="2147484383" r:id="rId9"/>
    <p:sldLayoutId id="2147484384" r:id="rId10"/>
    <p:sldLayoutId id="2147484385" r:id="rId11"/>
    <p:sldLayoutId id="2147484386"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data:image/jpeg;base64,/9j/4AAQSkZJRgABAQAAAQABAAD/2wCEAAkGBwgHBgkIBwgKCgkLDRYPDQwMDRsUFRAWIB0iIiAdHx8kKDQsJCYxJx8fLT0tMTU3Ojo6Iys/RD84QzQ5OjcBCgoKDQwNGg8PGjclHyU3Nzc3Nzc3Nzc3Nzc3Nzc3Nzc3Nzc3Nzc3Nzc3Nzc3Nzc3Nzc3Nzc3Nzc3Nzc3Nzc3N//AABEIAIgAkAMBEQACEQEDEQH/xAAcAAEAAgMBAQEAAAAAAAAAAAAABQYDBAcCAQj/xAA6EAABAwMDAgMGBQMBCQAAAAABAgMEAAURBhIhMUEHE1EUIjJhcaEVQoGRsSNS0TMIFiQlcoKiwfD/xAAbAQEAAgMBAQAAAAAAAAAAAAAAAwQBAgUGB//EADARAAICAQMDAgUCBgMAAAAAAAABAgMRBBIhBTFRQWEGEyJxoRSxIzJCgZHRFcHw/9oADAMBAAIRAxEAPwDuNAKAUAoBQCgFAKAUAoBQCgFAKAUAoBQCgFAKAUAoBQCgFAKAUAoBQCgFAKAUAoBQCgFAKAUAoBQCgFAKAUAoBQCgFAKAUAoBQCgFAKAUAoBQHlSkpGVEAfOtZSjFZk8Bcms5cYqM5dBx/aCaoW9V0dfeZKqZvsiPlaqskN4sy7g0y6ACUL4IFWKNQtRDfVFtecMjktjxJm3AvdsuCd0Kcw8B12q6VvO+ut4se1+/AS3duTfCkkZByPlUqaayjBqXK5xLWy27Nd8tDjqWknYpWVKOAOAa3jFyeEYbS7n2NcokqZKhsPBciIUh9G0jYVDI5xg8elYcWlkZWcG1kGsGT7QCgFAKAUAoBQCgFAR025paJbZwtY6nsK4XUOtQ07cKuZfgsVady5fYiHXXHlbnVlR+fQV5PUay/USzZLJdjCMeyPFVjY5vrJgStZNRiSkPBlvcBnG44z96+nfD9vyej/Mx2yzha2O7U7fJrTI0jSOoWfZ5Hm8JVnGNyCcFKh+h+1T0X1da6fKU447/AOTWUZaW5JMsrGpZCNTRjDmPIirlqjOsPOpKDgYyEYynnvnmqOm009HoJLCcks+v5J5WKy1P0bNO73VycESbleHEyEXhKFW1WA202hfCgMZyMdc966+mmpRW2P8ATnP3RBPOeX69ixX2+XKEvVSosgj2dyKltW0H2dKwApWO+OvNYhXF7E/XJmU2t2CQ0bcHl3m6W5F0XdYMdDS25bhClBShyncOD61pbFbVLGGzMJctZyi41XJhQCgFAKAUAoBQEXdZpb/oNHCiPePpXnutdSdK+TW+X3LWnp3fUyIAwK8c+WXT6KwZPQTWMg5lrhLx1cExt3nlLIb2nB3dsfrivqXw3s/4pb+3JwNdn9Rx3NXT0UXfUqG7tIc81KtxS6SVOKSfgJP/ANwasdVv/R9Pc9LHj29E/U008fmXYsfKLrIegxLvc5EryVpYjtOuITEBWjJPvbu+ftivGQjqr9FTCttOTaznvx4Oo3XC2Tl6LwZ3pNlVNWXWo5eEUSFvKaB/p9iVY+1QV6fqcakoTeN23GfX7G7lQ5cr0JO3arsb1vmypDSmi35Yk74xCloV7qVKGOU/OvY6WvUbIxtw5ezKMpwy3Hse7fqnTsNiMzaYjwRI3OJZhwj7qQrbvUkDgE1alTY23L08s0U48JGZu/Mwp2oXbhcguLAW1/SEfaWNyM7Qfzkn/Fa/LclHau43pZyzRsmq0zr9eHXX3WLXFiNu+VIa8tTR53EjGaksocYR8sxGzMn7E7YdRwL6p5EMPocZCVKbfaLailWdqgD1BweainVKHc3jNS7ExUZsKAUAoDFKdDDC3D+UZ+tQaq+NFMrJehtCO6WCslSlqU4s5Uo5Jr5xdY7Zucu7OqltWEY5D7MVlT8p1tllHxOOKCUp+pNYrqnbLbBZZhtLllCu/i7ZIT4agRpE/HxrSQhA+hPX+PrXoKfhy2SzbLH25K0tUv6UZLB4r2m6T/Z5jSba2Rw7Ie4J9OBgfUkVrqfh6ddblXLc/AjqU3hni5+XeNaxJdplQ5bKXGCVMym1H3VDPAOa9BoL46To8qbk4yw/yUbq3ZqFKPY39Z6ZkyLg1cbO2ovuLSHUIIBCh0Xnt05/SqnQOu0w08tNq39K7P28G+r0snNTr7kzb7VMM2XLuvs6jLhtMuIaJPvDcFdR3zXJ1nUtPGuFWlz9Em1ktVUz3OU/VGlB0qpq0z4UqTvckpS0h1P5G0f6Y/THNWdT8Qxnqara48R5f3fdmkNG1XKMnyzw3Y7gbBcoLohtSJSAlLiHHF7iO6lKye3QdKls61pv1td8HLbHuv8AS/8AZMLTTdUoPGSc1Fpu6XRVuNt9gZ8llCPbQ44h9ojrt28KTj8pr1VF9bju7plKyEs4R7n6RmS3NQuCQyhU9+PIiHk7VtJHxjHQkds8VtG5Lbx2z+Q63z7munSl7uT13fvb0FtdziBlSYu4htSSNhG4cjjmtndCO3YuzMKuTzu9SX0XZ7haWZKbk1CStZThcdxxxbmB1WtfP0A4HNR3TjN5RtXFxXJZahJBQCgFARl9WUx0IB+JXNcD4gt26dQ8staVZnkr1xdQxAecdkrioSnl5CQpSfoCDk9uhryemg53KKju9mXJvCOL6xgak1JJUq3M324W6OMpclshvefVDYSnP7E/Sva6Sem00UpOMZPw/wDs58lOT4yypTro0mOYTVkgxFJQG3FFK1O7geSSo+6c+gHpXSjF53bmyLPsQ4PORwalMFvC5WlbXEuNg1Y045IVhcWOvBaGM5Wg/MY5FU5RhqXKu2vhefX7G+XHlM6ZonXyJzLUW7/iDkxQSEu/h5CVHv8A6ef4Fec6l0aK+ujCX3/2Wa7n2kXuTKjRUpMqQyyFnakuOBIUfQZrztdFljahFvHgsuSXcxuSoyJCY7kllL6xlDRcAWofJPU1sqLXHcovBncvJ4kyo0fYmTJYZUvhAccSkqPyyeazVRbYm4Rb/sNyXcnolwjRrc05NkNMJ3eWFPLCAVdhz3+Ve56Pa7NHHPdcHPvWLGSldQhFAKAUAoBQCgITUy3G2mlNNKeUN2G0qAJ6dzxXnOvwU/lqTwueS3pXjJzvUmvlacQhVx07cG/MyG1Kcb2KI7bklWK5uk6NHUNuu5PHjOSSd+3vEqEjxpnFf/D2aM2n0ceUs/uAK6kfhyjH1TbIXqpeCGl6s05fZy3r7ppLJdbUFvwncL8wkHeeBn05z9zXSq0l1MFCuzPPqvTwROak8tGjp27W+32RbVz0oi4MOuqS7PJKVJSQPdQrbgKHXOe9SXU2TsThZjHoYTSXKIi1swJN4CXLj+FR925qQttThQQfdzt5B+dWLJTjD6VuZqsZO26Uuwhp/wCY6+tNyjYPuuBDbg/7ysH9wf0ryfUKZWr6NPJS8rt/gtVvHeRl1hE/HWos2xpTcSliRG3R1suNpDiQOdx+Q5GcehrTpdq0ilXqHs7PnK7G1q34ceSGGmL2zeIBVFL3lCAFvpWnyleSghZWSd+4EnGODxnPNdD/AJLSSokt+M7vvz+CP5UlJcG7qti63pDCDphYDiFtynUusreQ1uOEIKiAN2ASewOOtVtBPTabP8fPhc4z7m9ilL+kst1sEi8nTDjTcgNQ7kHX0tvYDaPLPJ55IVgZ56n1rp9FbdEnnPLItR/OVtuwa/8AwwrXOvKZn4e45s9uTj2lMj+knr0LRyeeehPauwQHYmt3lp3/ABYGfrQHugFAKAUAoCNvre6Mlf8Aar+a4PxBVv0ymvR/uWdK8Twct8S1PsWqSoakZgl1A8mI6hGHBxuwcFWcE9K5/RXFyWKn7yJNRnHf+xwdiO5JeS0whTiyQAEjPfH/ALr1zaXcpHVbHoiTpfTlyvd5t8WTMQyspjOkKLKNvxg8p3cnI+QwQeK4VnU6dTqI6euT+69fYnVTjHczZ8JoyZWnPZQ6JJW+tS4y0AsR08DesdFrOPdSc9jjgmsdWu+TPe+Fj+79vZeTNUcrBcXLBYoGIyrHbXYZWFELjJUsEhWVEnr8PbseK5dWp1Gqg5xsal+PsbuMYPlcGWHb7DbnEOwrFEY3t7t6Y6AtPJB5/wAVpOOtsTjO18PybLYuyJBu6MNJWkx1o2H3whIwnnHY9egqCfS7ZvO7JsrUjyu6t5Thp3puOQOBg/P1GKxHpVmeZcm3z0fUXAPb/LbWEpGSV4HG7B78d/2rR9OcGlKXL8Gytz2Ja1XdpuC2Sy6rIKyEgfDz73J6cYx1+Vez6bpvkaaMShdZvnknYzqZDKHkhSQtIOFDBFXSMzdKAUAoBQCgFAYpLQeZU2r8wxUGppjfVKuXqbRk4yTRRpmnLPJmLdn2uJIkA7St9oLPU9N31rwtms1enbpU2sHR2Qmt2DbZgw2W1NtRI7bak7VJQ0kAp9CMdKqy1V8nlzf+TZQivQpHiMLjYtJThGuSHbe/hj2eU3ucbSo42trBHAGeFAnA613+lTp1epUpQxNc5XZ/dFa6LhHh8E54YwUwdD2pAACnmy+vjqVkn+MftXN63a7NbJeOCSiOIIsy2W3DlaEq6dRn1/yf3rmQusgsRZK4p9zSddjI3IZjJcU02skYwMJIyMkfM10IQvaU5zxuZE3HOEjCPw5agC0hLiAsFvb/AG9ecfI4P19KnlHWQ43ZTxyYXyzG1ItzrYccaZTtGE497g5HBHXv+9ZnRrIyxB5MqVeOTOyuA8+2yhKdjuW1ENnG08nt0/zUml0WrvtUZvHqYnbCMcotSYEF9AX7MypKjv8Ag6n1r2kVtWEUDbabS0hKG0hKEjAA7VkHugFAKAUAoBQCgOZeIuuP91ro21PsklTbgJZktOpKHQOvUcKHpXH6j0mOskpp4ZPVc4cFdj+MNgWpIfh3FnPVWxCgP/LP2rjz+HLl/LNMm/VR8FR8VtZQdSNwIlodW5Fa3POlSCn3zwBz6DP711uj9OnpFJ2fzP8AYhvt34wdtgiPHgx2orqFx220obUlQIUkDAwf0ryWoovstlJweW/BdjKO1ciXcokJlT0yUyw0kElbiwABWkNDqJvEYMy5xXqUq6+I2l4MSQ7DkqnvlRbDKApOQrkkEjG3iu5T0rW2uMbMRS9Su7q1lo0JHijppMRExlmW7NWCFRdu3bnOcqPGOTjH7Vaj0vWOThKS2+TR3Q745Iq6eKtscjpNvtD65Cvj9pcASg5z7uMlXI74q3T0y+Mv4lnHsv3NJWx9EW7wrkX3VbEq4z48aLbQlTMZTaV7lrxgkEq5SBwT3PTGDXSo08KM7e7IpScu51hptLTaW20hKEgBIHYCpzU90AoBQCgFAKAUAoCM1BY7fqC2O2+6sB6O5+hQeyknsR60B+adf+Gt20i8uQlKplqJOyU2nJQPRwflPz6H7UBRwfWgJSy6hulleSq3y3W0bsqZ3ZQr5EHjmsqTQO82S92++suu257zUNqCF8Y5KQe/1x+hq3CUZLgB7T9mfaW05a4hS4CFYZSDz8xyKzsj4BSZHhEJMhSbbc3AVqOxtbO7aOwyD96glUl6glrB4EPtXVly+3Jh63J95xljclbh/tz2HqQc/wA1CDt0WOzFjNR4zaGmWkhKG0DCUgdABQGagFAKAUAoBQCgFAKAUB8UlKklKgCDwQR1oCgak8INK3txbzUddukK5K4ZCUk/9B4/bFAUeX/s/wAtKlGHqBlwdg7FKT9lGgN/RfhZqrT01x0XW3JZc4caIWsOY6Htg1tGTj2B0iLprCQZcjcruGk4H3qT5zBNRYbERGxhsIHc9z9TUTk33BnrAFAKAUAoBQCgFAKAUAoBQCgFAKAUAoBQCgFAKAUAoBQCgFAKAUAoBQCgFAKAUAoBQCgFAKAUAoBQCgFAKAUAoBQCgFAKAUAoBQCgFAKAUAoBQCgFAf/Z"/>
          <p:cNvSpPr>
            <a:spLocks noChangeAspect="1" noChangeArrowheads="1"/>
          </p:cNvSpPr>
          <p:nvPr/>
        </p:nvSpPr>
        <p:spPr bwMode="auto">
          <a:xfrm>
            <a:off x="155575" y="-617538"/>
            <a:ext cx="1371600" cy="12954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4" name="AutoShape 6" descr="data:image/jpeg;base64,/9j/4AAQSkZJRgABAQAAAQABAAD/2wCEAAkGBwgHBgkIBwgKCgkLDRYPDQwMDRsUFRAWIB0iIiAdHx8kKDQsJCYxJx8fLT0tMTU3Ojo6Iys/RD84QzQ5OjcBCgoKDQwNGg8PGjclHyU3Nzc3Nzc3Nzc3Nzc3Nzc3Nzc3Nzc3Nzc3Nzc3Nzc3Nzc3Nzc3Nzc3Nzc3Nzc3Nzc3N//AABEIAIgAkAMBEQACEQEDEQH/xAAcAAEAAgMBAQEAAAAAAAAAAAAABQYDBAcCAQj/xAA6EAABAwMDAgMGBQMBCQAAAAABAgMEAAURBhIhMUEHE1EUIjJhcaEVQoGRsSNS0TMIFiQlcoKiwfD/xAAbAQEAAgMBAQAAAAAAAAAAAAAAAwQBAgUGB//EADARAAICAQMDAgUCBgMAAAAAAAABAgMRBBIhBTFRQWEGEyJxoRSxIzJCgZHRFcHw/9oADAMBAAIRAxEAPwDuNAKAUAoBQCgFAKAUAoBQCgFAKAUAoBQCgFAKAUAoBQCgFAKAUAoBQCgFAKAUAoBQCgFAKAUAoBQCgFAKAUAoBQCgFAKAUAoBQCgFAKAUAoBQHlSkpGVEAfOtZSjFZk8Bcms5cYqM5dBx/aCaoW9V0dfeZKqZvsiPlaqskN4sy7g0y6ACUL4IFWKNQtRDfVFtecMjktjxJm3AvdsuCd0Kcw8B12q6VvO+ut4se1+/AS3duTfCkkZByPlUqaayjBqXK5xLWy27Nd8tDjqWknYpWVKOAOAa3jFyeEYbS7n2NcokqZKhsPBciIUh9G0jYVDI5xg8elYcWlkZWcG1kGsGT7QCgFAKAUAoBQCgFAR025paJbZwtY6nsK4XUOtQ07cKuZfgsVady5fYiHXXHlbnVlR+fQV5PUay/USzZLJdjCMeyPFVjY5vrJgStZNRiSkPBlvcBnG44z96+nfD9vyej/Mx2yzha2O7U7fJrTI0jSOoWfZ5Hm8JVnGNyCcFKh+h+1T0X1da6fKU447/AOTWUZaW5JMsrGpZCNTRjDmPIirlqjOsPOpKDgYyEYynnvnmqOm009HoJLCcks+v5J5WKy1P0bNO73VycESbleHEyEXhKFW1WA202hfCgMZyMdc966+mmpRW2P8ATnP3RBPOeX69ixX2+XKEvVSosgj2dyKltW0H2dKwApWO+OvNYhXF7E/XJmU2t2CQ0bcHl3m6W5F0XdYMdDS25bhClBShyncOD61pbFbVLGGzMJctZyi41XJhQCgFAKAUAoBQEXdZpb/oNHCiPePpXnutdSdK+TW+X3LWnp3fUyIAwK8c+WXT6KwZPQTWMg5lrhLx1cExt3nlLIb2nB3dsfrivqXw3s/4pb+3JwNdn9Rx3NXT0UXfUqG7tIc81KtxS6SVOKSfgJP/ANwasdVv/R9Pc9LHj29E/U008fmXYsfKLrIegxLvc5EryVpYjtOuITEBWjJPvbu+ftivGQjqr9FTCttOTaznvx4Oo3XC2Tl6LwZ3pNlVNWXWo5eEUSFvKaB/p9iVY+1QV6fqcakoTeN23GfX7G7lQ5cr0JO3arsb1vmypDSmi35Yk74xCloV7qVKGOU/OvY6WvUbIxtw5ezKMpwy3Hse7fqnTsNiMzaYjwRI3OJZhwj7qQrbvUkDgE1alTY23L08s0U48JGZu/Mwp2oXbhcguLAW1/SEfaWNyM7Qfzkn/Fa/LclHau43pZyzRsmq0zr9eHXX3WLXFiNu+VIa8tTR53EjGaksocYR8sxGzMn7E7YdRwL6p5EMPocZCVKbfaLailWdqgD1BweainVKHc3jNS7ExUZsKAUAoDFKdDDC3D+UZ+tQaq+NFMrJehtCO6WCslSlqU4s5Uo5Jr5xdY7Zucu7OqltWEY5D7MVlT8p1tllHxOOKCUp+pNYrqnbLbBZZhtLllCu/i7ZIT4agRpE/HxrSQhA+hPX+PrXoKfhy2SzbLH25K0tUv6UZLB4r2m6T/Z5jSba2Rw7Ie4J9OBgfUkVrqfh6ddblXLc/AjqU3hni5+XeNaxJdplQ5bKXGCVMym1H3VDPAOa9BoL46To8qbk4yw/yUbq3ZqFKPY39Z6ZkyLg1cbO2ovuLSHUIIBCh0Xnt05/SqnQOu0w08tNq39K7P28G+r0snNTr7kzb7VMM2XLuvs6jLhtMuIaJPvDcFdR3zXJ1nUtPGuFWlz9Em1ktVUz3OU/VGlB0qpq0z4UqTvckpS0h1P5G0f6Y/THNWdT8Qxnqara48R5f3fdmkNG1XKMnyzw3Y7gbBcoLohtSJSAlLiHHF7iO6lKye3QdKls61pv1td8HLbHuv8AS/8AZMLTTdUoPGSc1Fpu6XRVuNt9gZ8llCPbQ44h9ojrt28KTj8pr1VF9bju7plKyEs4R7n6RmS3NQuCQyhU9+PIiHk7VtJHxjHQkds8VtG5Lbx2z+Q63z7munSl7uT13fvb0FtdziBlSYu4htSSNhG4cjjmtndCO3YuzMKuTzu9SX0XZ7haWZKbk1CStZThcdxxxbmB1WtfP0A4HNR3TjN5RtXFxXJZahJBQCgFARl9WUx0IB+JXNcD4gt26dQ8staVZnkr1xdQxAecdkrioSnl5CQpSfoCDk9uhryemg53KKju9mXJvCOL6xgak1JJUq3M324W6OMpclshvefVDYSnP7E/Sva6Sem00UpOMZPw/wDs58lOT4yypTro0mOYTVkgxFJQG3FFK1O7geSSo+6c+gHpXSjF53bmyLPsQ4PORwalMFvC5WlbXEuNg1Y045IVhcWOvBaGM5Wg/MY5FU5RhqXKu2vhefX7G+XHlM6ZonXyJzLUW7/iDkxQSEu/h5CVHv8A6ef4Fec6l0aK+ujCX3/2Wa7n2kXuTKjRUpMqQyyFnakuOBIUfQZrztdFljahFvHgsuSXcxuSoyJCY7kllL6xlDRcAWofJPU1sqLXHcovBncvJ4kyo0fYmTJYZUvhAccSkqPyyeazVRbYm4Rb/sNyXcnolwjRrc05NkNMJ3eWFPLCAVdhz3+Ve56Pa7NHHPdcHPvWLGSldQhFAKAUAoBQCgITUy3G2mlNNKeUN2G0qAJ6dzxXnOvwU/lqTwueS3pXjJzvUmvlacQhVx07cG/MyG1Kcb2KI7bklWK5uk6NHUNuu5PHjOSSd+3vEqEjxpnFf/D2aM2n0ceUs/uAK6kfhyjH1TbIXqpeCGl6s05fZy3r7ppLJdbUFvwncL8wkHeeBn05z9zXSq0l1MFCuzPPqvTwROak8tGjp27W+32RbVz0oi4MOuqS7PJKVJSQPdQrbgKHXOe9SXU2TsThZjHoYTSXKIi1swJN4CXLj+FR925qQttThQQfdzt5B+dWLJTjD6VuZqsZO26Uuwhp/wCY6+tNyjYPuuBDbg/7ysH9wf0ryfUKZWr6NPJS8rt/gtVvHeRl1hE/HWos2xpTcSliRG3R1suNpDiQOdx+Q5GcehrTpdq0ilXqHs7PnK7G1q34ceSGGmL2zeIBVFL3lCAFvpWnyleSghZWSd+4EnGODxnPNdD/AJLSSokt+M7vvz+CP5UlJcG7qti63pDCDphYDiFtynUusreQ1uOEIKiAN2ASewOOtVtBPTabP8fPhc4z7m9ilL+kst1sEi8nTDjTcgNQ7kHX0tvYDaPLPJ55IVgZ56n1rp9FbdEnnPLItR/OVtuwa/8AwwrXOvKZn4e45s9uTj2lMj+knr0LRyeeehPauwQHYmt3lp3/ABYGfrQHugFAKAUAoCNvre6Mlf8Aar+a4PxBVv0ymvR/uWdK8Twct8S1PsWqSoakZgl1A8mI6hGHBxuwcFWcE9K5/RXFyWKn7yJNRnHf+xwdiO5JeS0whTiyQAEjPfH/ALr1zaXcpHVbHoiTpfTlyvd5t8WTMQyspjOkKLKNvxg8p3cnI+QwQeK4VnU6dTqI6euT+69fYnVTjHczZ8JoyZWnPZQ6JJW+tS4y0AsR08DesdFrOPdSc9jjgmsdWu+TPe+Fj+79vZeTNUcrBcXLBYoGIyrHbXYZWFELjJUsEhWVEnr8PbseK5dWp1Gqg5xsal+PsbuMYPlcGWHb7DbnEOwrFEY3t7t6Y6AtPJB5/wAVpOOtsTjO18PybLYuyJBu6MNJWkx1o2H3whIwnnHY9egqCfS7ZvO7JsrUjyu6t5Thp3puOQOBg/P1GKxHpVmeZcm3z0fUXAPb/LbWEpGSV4HG7B78d/2rR9OcGlKXL8Gytz2Ja1XdpuC2Sy6rIKyEgfDz73J6cYx1+Vez6bpvkaaMShdZvnknYzqZDKHkhSQtIOFDBFXSMzdKAUAoBQCgFAYpLQeZU2r8wxUGppjfVKuXqbRk4yTRRpmnLPJmLdn2uJIkA7St9oLPU9N31rwtms1enbpU2sHR2Qmt2DbZgw2W1NtRI7bak7VJQ0kAp9CMdKqy1V8nlzf+TZQivQpHiMLjYtJThGuSHbe/hj2eU3ucbSo42trBHAGeFAnA613+lTp1epUpQxNc5XZ/dFa6LhHh8E54YwUwdD2pAACnmy+vjqVkn+MftXN63a7NbJeOCSiOIIsy2W3DlaEq6dRn1/yf3rmQusgsRZK4p9zSddjI3IZjJcU02skYwMJIyMkfM10IQvaU5zxuZE3HOEjCPw5agC0hLiAsFvb/AG9ecfI4P19KnlHWQ43ZTxyYXyzG1ItzrYccaZTtGE497g5HBHXv+9ZnRrIyxB5MqVeOTOyuA8+2yhKdjuW1ENnG08nt0/zUml0WrvtUZvHqYnbCMcotSYEF9AX7MypKjv8Ag6n1r2kVtWEUDbabS0hKG0hKEjAA7VkHugFAKAUAoBQCgOZeIuuP91ro21PsklTbgJZktOpKHQOvUcKHpXH6j0mOskpp4ZPVc4cFdj+MNgWpIfh3FnPVWxCgP/LP2rjz+HLl/LNMm/VR8FR8VtZQdSNwIlodW5Fa3POlSCn3zwBz6DP711uj9OnpFJ2fzP8AYhvt34wdtgiPHgx2orqFx220obUlQIUkDAwf0ryWoovstlJweW/BdjKO1ciXcokJlT0yUyw0kElbiwABWkNDqJvEYMy5xXqUq6+I2l4MSQ7DkqnvlRbDKApOQrkkEjG3iu5T0rW2uMbMRS9Su7q1lo0JHijppMRExlmW7NWCFRdu3bnOcqPGOTjH7Vaj0vWOThKS2+TR3Q745Iq6eKtscjpNvtD65Cvj9pcASg5z7uMlXI74q3T0y+Mv4lnHsv3NJWx9EW7wrkX3VbEq4z48aLbQlTMZTaV7lrxgkEq5SBwT3PTGDXSo08KM7e7IpScu51hptLTaW20hKEgBIHYCpzU90AoBQCgFAKAUAoCM1BY7fqC2O2+6sB6O5+hQeyknsR60B+adf+Gt20i8uQlKplqJOyU2nJQPRwflPz6H7UBRwfWgJSy6hulleSq3y3W0bsqZ3ZQr5EHjmsqTQO82S92++suu257zUNqCF8Y5KQe/1x+hq3CUZLgB7T9mfaW05a4hS4CFYZSDz8xyKzsj4BSZHhEJMhSbbc3AVqOxtbO7aOwyD96glUl6glrB4EPtXVly+3Jh63J95xljclbh/tz2HqQc/wA1CDt0WOzFjNR4zaGmWkhKG0DCUgdABQGagFAKAUAoBQCgFAKAUB8UlKklKgCDwQR1oCgak8INK3txbzUddukK5K4ZCUk/9B4/bFAUeX/s/wAtKlGHqBlwdg7FKT9lGgN/RfhZqrT01x0XW3JZc4caIWsOY6Htg1tGTj2B0iLprCQZcjcruGk4H3qT5zBNRYbERGxhsIHc9z9TUTk33BnrAFAKAUAoBQCgFAKAUAoBQCgFAKAUAoBQCgFAKAUAoBQCgFAKAUAoBQCgFAKAUAoBQCgFAKAUAoBQCgFAKAUAoBQCgFAKAUAoBQCgFAKAUAoBQCgFAf/Z"/>
          <p:cNvSpPr>
            <a:spLocks noChangeAspect="1" noChangeArrowheads="1"/>
          </p:cNvSpPr>
          <p:nvPr/>
        </p:nvSpPr>
        <p:spPr bwMode="auto">
          <a:xfrm>
            <a:off x="307975" y="-465138"/>
            <a:ext cx="1371600" cy="12954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5" name="AutoShape 16" descr="data:image/jpeg;base64,/9j/4AAQSkZJRgABAQAAAQABAAD/2wCEAAkGBwgHBgkIBwgKCgkLDRYPDQwMDRsUFRAWIB0iIiAdHx8kKDQsJCYxJx8fLT0tMTU3Ojo6Iys/RD84QzQ5OjcBCgoKDQwNGg8PGjclHyU3Nzc3Nzc3Nzc3Nzc3Nzc3Nzc3Nzc3Nzc3Nzc3Nzc3Nzc3Nzc3Nzc3Nzc3Nzc3Nzc3N//AABEIAFcAggMBIgACEQEDEQH/xAAbAAACAwEBAQAAAAAAAAAAAAAEBQADBgcBAv/EADcQAAIBAwIDBwIEBgIDAQAAAAECAwAEERIhBRMxBhQiQVFxgWGRMkJS0SMzcqGxwRViQ6LhB//EABkBAAMBAQEAAAAAAAAAAAAAAAECAwAEBf/EACERAAIBAwQDAQAAAAAAAAAAAAABAgMRURITMUEEFCEi/9oADAMBAAIRAxEAPwDpFjJEsHMdRG2cZbqaV8Qs+HpcSX86aQ/5pTt8CiLW4PfsGHMWMmZzk1bxOW1urbRIoaIEEuzaVGPr5/FeEejYUvxUSrGOGwNcFiQcrgL8U1lVZplZiXGnxRL0VvfoKUf8tZxSLaWimViuyRppQH/Jo/h0s8tpLFxFAJGYGNEUZHwOnzWMHWZV27ukwQDfRGc/+1H6re0UA4UnoOpP70p1LC2RpibHRPFIR/gUbYywC3MzLy2zhmc5P3NYEkUdwSVmkW2VASWBlXJ+F/elsN7Nd3EqW0DIqKy8+Tcqd+nkNxT8zyy/yIsKfzybfYdTWdvb+4N1Ja2cBeZCcmRchTnqFG31yawEG8PguDZvBcyG6eR9WrJVV+gJ3PxXk90QwjWNrhgd418K4Gx26n5oS3tbl7uK8vLmSSeIZMUT/wAMNjBJPQbeQo65kIjE7aXEi6gIThWH9XU7f4oMZIYm6iTEcalmx/LjHT39KqcXMqlpG5SgZ5cZyx+fL4qrhbTcgieFYxqygVcbeW1Flh0oBsKrNrtpopYYBDAwBkV1w2ds5PUnrTViCuCAfUUJJfphu7qZiOrKQEX3bp/mhYZlvdeu41BescWVX79W6EeQ26UBkrhsl5HGxjjBkkHVIxnHv5D5qhrqRtmwv0G/96qkljhQLGqoi9FUYA+KT3vEiucNTxjk6adHtjU3ABO9SsoeLHJ3rym1I6th4NM05kOm3jaV1xgyL4QPUL0q3idvBxSOGNgzyRnLCLoPpnoKraUc7RIrS6SA6gaV6+nU9aKsp5IFZJ9JYnwxRDOP2+aQ8sX3HL4UI4hCRzOiRbZ9261bBJdMYZNPcwCC0R6kjqPUg+VXcTuHiRJp4SPFhAgBbP8AUdhSm1u77iFtLyoTZRuMLPJ1G/qTk5+lFGHc5iinExiWJ3JKM4yx9cD96OtRbtELkkscbtKdx+1LbW3JtIoHHOMOXEsoI2+i9T817Dcc24jRLeSfDAtrwAqn8wXoN/mgKxm10ZdrWMyD9bHCj58/ilnGWubWASpD3uSRtIiXwqGPTbz365NOTtQ960fdpBLMYUZSpkDaSM+h9a1zJGXe3vbqPlcbvVgWQry7aJcupB8JGDgZ3X7Ufwq7iuOCyLw2N7WKJf4LSN1HudhuCPp80ELS0slea4fJc8xpLjUAemcRjxMAd98Yya9HEC91FFa2j3GkjVzF/B4sMugbIR1BPX1863IyQyiu+72zMG1qdzLK+mMH6Mdz8DFEd35viupDN/0HhT7efyTSy9hRL0yTPJJryQiAs2nbO56AHyHrRHDbovbor27Q48KqDqGkdN6Wz6HVuw2aNZFQfh5ZyukdPpj2yPmgXS3sYysCBM7n1Nfdpfx3tzLDbeLlHSzE7Z9BTBuHRykGbxfSglLseM4Rd2YziXFguQGNZe+4uWJAz8V1abh1mo/kp7YoGXhvDpSVNsit64p/vZ1x8lW/KOS99l/Q/wBjUrpx7PW2djt7VKbTE3tVMGhltYg7agwdvxKhxn3NEQ8NiKp+OLBzpU4z+9FtkAyMoXA8tzVkLFtwuFPma74UYYPEc5ZKJrG3KfxiEXOcuRsapt+H2LOOVLqkxkOZAzY+n09qE7XSWkdvZreOBC10F0umpXJRgA23TOM0m7LLK3GojI9hLKkMijkaCYDhfB4FAK++/wBKDVNTUdJeFKUqTqORoYuE8Mg4q0ouG74+puWZhnB8sdcbUYOFWylFj1RqpyEQ6Qfcef8A9pDwq47NrwmG24g1p/yGV71DNg3JucAklR4i+RkEeWCNsV88Sm4hc8VfjNjbiW04Y5ijInILgHFzhADq/SAfzR/WujYp4OLcnk0jWtuVbL4A2J1dDQ9vw/hzS6o5edMBuxlDMB/oe2KSXklvL2hW7i8XCBJCb11I5b3GP4L48wo0aj6mL9DYl1a28a8cMVqoi/5KEXQgjGpoOVAXG25GMkjzGa2xTwbcnkLn7OcE4ldy3fMadsctxHPsMDGNtx9d96tu+AWFxam2JlhhZukMnLzkEY265zQRuuEXXFOGNwCS0mmQnnPYsjKtsUbZyu2ktp0j1wRsDS7hHeLTgvZu3Ilns5u6vFMcuYG0glHP6f0sf6f05OzTwbcnk0dv2ftI7dYQ8+hV0KC+SB9qok7P8IhZIpbiRXfZEe4wW9h51nuHcSsLLtLccSdonN47QhLdlMtv/EVSbg7YXKeHV+DdRkkCmdvNwOIcRh7QtYreSTy95S90apYy7cvAb8SaCoGMjqOuaKpQXCA5SfY1tOD8K4YOVE6xMxyQ0gyaMjgtn1LFKHI2OHyRQF9bWcvEeAv3dGGtghlj8QUQsQDq3++9A9m+EuxtOISNaIsTzFORb6JW1Mww76jqHnjAyQD5Ujo0+bDbkuLjmTh8R/V96Fm4ZB+LL596ckA7mgLqQZIFTnTglwXp1Zt8i7u6D9X3qV9lhmpUNEcHTrYTDerNFlVJGSpyMbg46UEnE2LSB4zI65ysbg6fdvwjb6/FAx8pbmKzmD6TlVjjTREMAYBxudttzjbp0qcZtEEaO8xhtVGkxqCR0ONKjz3658h1qG9NdktEQ6btDFBGG5Rlc5ASBtXiGNtWOu46Cma33MjUxxkagCM7VlbBY2SROFw4ZQSJHGpgwbb/AKjPj6e9H8InJRoJrmOadfEdDasDYHf3z7U3sVMg2on0va2KWZRZWEtxkHS4YDPpt1AJDjfzQ59aJl7Sw2kgS+CRM7hUXmajgk6WbbwjY/alHHLWdI4I+HXMNjAWPNVQF1bgjGBudjt55oHu9vZ2uJQriJWkHPizoUkFtEQ3xqwdzt5bUfZqZNsxwaWXtE8U8yPYsqRYPNaQKhBxvk+9eHtIzsO72LsnnI76R8bZP2x9azQmPEOHi7sDI86yFCbhAWjPqB+FdjnIHvXtnKsU4NzeCSa4bSUU5VWGfP1x/ql9qrkZUYYH79olQnNkSev8zH+qEftUvO0dxbcZUCTc+vlt1oS75calpGC5O2ep9qB5iopYoy+moYJ+tBeVVfZSHjU27WHEfamUkleGlfrzh+1DXHbZ4ZFzw4sAeomG39qQXd+qggGkV3fq2rOM1T2J25OleFTwdbtuPpcRh1iOD/3oqG/5rfy8fNcx7K8bV27s7bjpvW2t7kLAzZ3rLyJ9sjU8WEfiQwveLcs6ETPzS9+IE7mP+9CsSx1N1NRiCKi685PkpGjCCtY+je7nwH71KDY+I+9Sm1yNpjgIjlneFRaRtbIvhZ3I6D8JJ9PPH+jmmw5V5a+IrIjjxaGOD6/FKU7zI8iXTsdale7xgMwG+MDAC+W59KItinOa2SVLbWzOYojqbO2cnoPLYfeps5ii+imW5EXOWKEHVGqLvnrgIv4sH1xUnmS2cTSHkFsrrI1yHffAHhHrvnqdqtv7WWMlbV+VEy+OTO+fqep2zQccMENq6x67ts6xrzpZtvL1wc0LhCuJWcpsnbh8zLctj+OWBYr5+I5wMb7elZmR7Hh0q95lmvrpmJMcZwpB65PVsg+WxxWrtroi3CXCsZjkBFUZx5beVIr28suGMWChJCMBY/E2M9NXQdfKggltrLeC4l72Yu6SqRHEselvfT1+9UiKGw2GI3b9QBcn6DopoZ5b+8teZAO4qr5eRjsy+W/U0yllt7q3iuY0W4I8JcDzHniswoJs44ZIlmCku3VnOpvvVHGbKSS1MkAJZR0HmKPtmXSiSFRIfyijSqquWIAHrSfSsZafpye9mcFgwIPpSO6nO4zXSu0vDYLqJpYINwN5MYFcv4gQLkxWyNMfNlG1UjdnXHyIdg8V/La3KTRnDKfKutdn+JLxKxjlQ+W49DXI5bWQ7FTn0rYf/nty1u8tpKcE7gU0rWBOUZP4dBZx0qA+dD6stVxbw0iRNopdhqPvUql38R96lVJ3Dkhup9Y1xQWcZKuIsruCcnA67epr7YpG/ebaJHlycvKNwRucY6ZzUqVM5Q28lhcJAys0hwwUdR80tNxFC4twTt/449vuxqVKwyLIufHeZVlW2HkB1zVHGLOO2j7zb26PIX/N+XPmKlSlD0KNMkKMeK3TMZRpEajO3+KJ4FcB+faxwCKAA4YHcmpUpujIOtUWNdSeJh1c+VM7aJJo1md2lJ6aun2qVKULKb+eMryEQux/L0FYPj6W/DDyzCNbAsEQYH3r2pRirsN7Iz8tnPdWvOkK26K2crvkUw4PCHuIrm2OR0YnY7VKlB/S9JXZseacda871p69K9qU47Pg3Ckk1KlSqE7H/9k="/>
          <p:cNvSpPr>
            <a:spLocks noChangeAspect="1" noChangeArrowheads="1"/>
          </p:cNvSpPr>
          <p:nvPr/>
        </p:nvSpPr>
        <p:spPr bwMode="auto">
          <a:xfrm>
            <a:off x="155575" y="-395288"/>
            <a:ext cx="1238250" cy="82867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6" name="AutoShape 18" descr="data:image/jpeg;base64,/9j/4AAQSkZJRgABAQAAAQABAAD/2wCEAAkGBwgHBgkIBwgKCgkLDRYPDQwMDRsUFRAWIB0iIiAdHx8kKDQsJCYxJx8fLT0tMTU3Ojo6Iys/RD84QzQ5OjcBCgoKDQwNGg8PGjclHyU3Nzc3Nzc3Nzc3Nzc3Nzc3Nzc3Nzc3Nzc3Nzc3Nzc3Nzc3Nzc3Nzc3Nzc3Nzc3Nzc3N//AABEIAFcAggMBIgACEQEDEQH/xAAbAAACAwEBAQAAAAAAAAAAAAAEBQADBgcBAv/EADcQAAIBAwIDBwIEBgIDAQAAAAECAwAEERIhBRMxBhQiQVFxgWGRMkJS0SMzcqGxwRViQ6LhB//EABkBAAMBAQEAAAAAAAAAAAAAAAECAwAEBf/EACERAAIBAwQDAQAAAAAAAAAAAAABAgMRURITMUEEFCEi/9oADAMBAAIRAxEAPwDpFjJEsHMdRG2cZbqaV8Qs+HpcSX86aQ/5pTt8CiLW4PfsGHMWMmZzk1bxOW1urbRIoaIEEuzaVGPr5/FeEejYUvxUSrGOGwNcFiQcrgL8U1lVZplZiXGnxRL0VvfoKUf8tZxSLaWimViuyRppQH/Jo/h0s8tpLFxFAJGYGNEUZHwOnzWMHWZV27ukwQDfRGc/+1H6re0UA4UnoOpP70p1LC2RpibHRPFIR/gUbYywC3MzLy2zhmc5P3NYEkUdwSVmkW2VASWBlXJ+F/elsN7Nd3EqW0DIqKy8+Tcqd+nkNxT8zyy/yIsKfzybfYdTWdvb+4N1Ja2cBeZCcmRchTnqFG31yawEG8PguDZvBcyG6eR9WrJVV+gJ3PxXk90QwjWNrhgd418K4Gx26n5oS3tbl7uK8vLmSSeIZMUT/wAMNjBJPQbeQo65kIjE7aXEi6gIThWH9XU7f4oMZIYm6iTEcalmx/LjHT39KqcXMqlpG5SgZ5cZyx+fL4qrhbTcgieFYxqygVcbeW1Flh0oBsKrNrtpopYYBDAwBkV1w2ds5PUnrTViCuCAfUUJJfphu7qZiOrKQEX3bp/mhYZlvdeu41BescWVX79W6EeQ26UBkrhsl5HGxjjBkkHVIxnHv5D5qhrqRtmwv0G/96qkljhQLGqoi9FUYA+KT3vEiucNTxjk6adHtjU3ABO9SsoeLHJ3rym1I6th4NM05kOm3jaV1xgyL4QPUL0q3idvBxSOGNgzyRnLCLoPpnoKraUc7RIrS6SA6gaV6+nU9aKsp5IFZJ9JYnwxRDOP2+aQ8sX3HL4UI4hCRzOiRbZ9261bBJdMYZNPcwCC0R6kjqPUg+VXcTuHiRJp4SPFhAgBbP8AUdhSm1u77iFtLyoTZRuMLPJ1G/qTk5+lFGHc5iinExiWJ3JKM4yx9cD96OtRbtELkkscbtKdx+1LbW3JtIoHHOMOXEsoI2+i9T817Dcc24jRLeSfDAtrwAqn8wXoN/mgKxm10ZdrWMyD9bHCj58/ilnGWubWASpD3uSRtIiXwqGPTbz365NOTtQ960fdpBLMYUZSpkDaSM+h9a1zJGXe3vbqPlcbvVgWQry7aJcupB8JGDgZ3X7Ufwq7iuOCyLw2N7WKJf4LSN1HudhuCPp80ELS0slea4fJc8xpLjUAemcRjxMAd98Yya9HEC91FFa2j3GkjVzF/B4sMugbIR1BPX1863IyQyiu+72zMG1qdzLK+mMH6Mdz8DFEd35viupDN/0HhT7efyTSy9hRL0yTPJJryQiAs2nbO56AHyHrRHDbovbor27Q48KqDqGkdN6Wz6HVuw2aNZFQfh5ZyukdPpj2yPmgXS3sYysCBM7n1Nfdpfx3tzLDbeLlHSzE7Z9BTBuHRykGbxfSglLseM4Rd2YziXFguQGNZe+4uWJAz8V1abh1mo/kp7YoGXhvDpSVNsit64p/vZ1x8lW/KOS99l/Q/wBjUrpx7PW2djt7VKbTE3tVMGhltYg7agwdvxKhxn3NEQ8NiKp+OLBzpU4z+9FtkAyMoXA8tzVkLFtwuFPma74UYYPEc5ZKJrG3KfxiEXOcuRsapt+H2LOOVLqkxkOZAzY+n09qE7XSWkdvZreOBC10F0umpXJRgA23TOM0m7LLK3GojI9hLKkMijkaCYDhfB4FAK++/wBKDVNTUdJeFKUqTqORoYuE8Mg4q0ouG74+puWZhnB8sdcbUYOFWylFj1RqpyEQ6Qfcef8A9pDwq47NrwmG24g1p/yGV71DNg3JucAklR4i+RkEeWCNsV88Sm4hc8VfjNjbiW04Y5ijInILgHFzhADq/SAfzR/WujYp4OLcnk0jWtuVbL4A2J1dDQ9vw/hzS6o5edMBuxlDMB/oe2KSXklvL2hW7i8XCBJCb11I5b3GP4L48wo0aj6mL9DYl1a28a8cMVqoi/5KEXQgjGpoOVAXG25GMkjzGa2xTwbcnkLn7OcE4ldy3fMadsctxHPsMDGNtx9d96tu+AWFxam2JlhhZukMnLzkEY265zQRuuEXXFOGNwCS0mmQnnPYsjKtsUbZyu2ktp0j1wRsDS7hHeLTgvZu3Ilns5u6vFMcuYG0glHP6f0sf6f05OzTwbcnk0dv2ftI7dYQ8+hV0KC+SB9qok7P8IhZIpbiRXfZEe4wW9h51nuHcSsLLtLccSdonN47QhLdlMtv/EVSbg7YXKeHV+DdRkkCmdvNwOIcRh7QtYreSTy95S90apYy7cvAb8SaCoGMjqOuaKpQXCA5SfY1tOD8K4YOVE6xMxyQ0gyaMjgtn1LFKHI2OHyRQF9bWcvEeAv3dGGtghlj8QUQsQDq3++9A9m+EuxtOISNaIsTzFORb6JW1Mww76jqHnjAyQD5Ujo0+bDbkuLjmTh8R/V96Fm4ZB+LL596ckA7mgLqQZIFTnTglwXp1Zt8i7u6D9X3qV9lhmpUNEcHTrYTDerNFlVJGSpyMbg46UEnE2LSB4zI65ysbg6fdvwjb6/FAx8pbmKzmD6TlVjjTREMAYBxudttzjbp0qcZtEEaO8xhtVGkxqCR0ONKjz3658h1qG9NdktEQ6btDFBGG5Rlc5ASBtXiGNtWOu46Cma33MjUxxkagCM7VlbBY2SROFw4ZQSJHGpgwbb/AKjPj6e9H8InJRoJrmOadfEdDasDYHf3z7U3sVMg2on0va2KWZRZWEtxkHS4YDPpt1AJDjfzQ59aJl7Sw2kgS+CRM7hUXmajgk6WbbwjY/alHHLWdI4I+HXMNjAWPNVQF1bgjGBudjt55oHu9vZ2uJQriJWkHPizoUkFtEQ3xqwdzt5bUfZqZNsxwaWXtE8U8yPYsqRYPNaQKhBxvk+9eHtIzsO72LsnnI76R8bZP2x9azQmPEOHi7sDI86yFCbhAWjPqB+FdjnIHvXtnKsU4NzeCSa4bSUU5VWGfP1x/ql9qrkZUYYH79olQnNkSev8zH+qEftUvO0dxbcZUCTc+vlt1oS75calpGC5O2ep9qB5iopYoy+moYJ+tBeVVfZSHjU27WHEfamUkleGlfrzh+1DXHbZ4ZFzw4sAeomG39qQXd+qggGkV3fq2rOM1T2J25OleFTwdbtuPpcRh1iOD/3oqG/5rfy8fNcx7K8bV27s7bjpvW2t7kLAzZ3rLyJ9sjU8WEfiQwveLcs6ETPzS9+IE7mP+9CsSx1N1NRiCKi685PkpGjCCtY+je7nwH71KDY+I+9Sm1yNpjgIjlneFRaRtbIvhZ3I6D8JJ9PPH+jmmw5V5a+IrIjjxaGOD6/FKU7zI8iXTsdale7xgMwG+MDAC+W59KItinOa2SVLbWzOYojqbO2cnoPLYfeps5ii+imW5EXOWKEHVGqLvnrgIv4sH1xUnmS2cTSHkFsrrI1yHffAHhHrvnqdqtv7WWMlbV+VEy+OTO+fqep2zQccMENq6x67ts6xrzpZtvL1wc0LhCuJWcpsnbh8zLctj+OWBYr5+I5wMb7elZmR7Hh0q95lmvrpmJMcZwpB65PVsg+WxxWrtroi3CXCsZjkBFUZx5beVIr28suGMWChJCMBY/E2M9NXQdfKggltrLeC4l72Yu6SqRHEselvfT1+9UiKGw2GI3b9QBcn6DopoZ5b+8teZAO4qr5eRjsy+W/U0yllt7q3iuY0W4I8JcDzHniswoJs44ZIlmCku3VnOpvvVHGbKSS1MkAJZR0HmKPtmXSiSFRIfyijSqquWIAHrSfSsZafpye9mcFgwIPpSO6nO4zXSu0vDYLqJpYINwN5MYFcv4gQLkxWyNMfNlG1UjdnXHyIdg8V/La3KTRnDKfKutdn+JLxKxjlQ+W49DXI5bWQ7FTn0rYf/nty1u8tpKcE7gU0rWBOUZP4dBZx0qA+dD6stVxbw0iRNopdhqPvUql38R96lVJ3Dkhup9Y1xQWcZKuIsruCcnA67epr7YpG/ebaJHlycvKNwRucY6ZzUqVM5Q28lhcJAys0hwwUdR80tNxFC4twTt/449vuxqVKwyLIufHeZVlW2HkB1zVHGLOO2j7zb26PIX/N+XPmKlSlD0KNMkKMeK3TMZRpEajO3+KJ4FcB+faxwCKAA4YHcmpUpujIOtUWNdSeJh1c+VM7aJJo1md2lJ6aun2qVKULKb+eMryEQux/L0FYPj6W/DDyzCNbAsEQYH3r2pRirsN7Iz8tnPdWvOkK26K2crvkUw4PCHuIrm2OR0YnY7VKlB/S9JXZseacda871p69K9qU47Pg3Ckk1KlSqE7H/9k="/>
          <p:cNvSpPr>
            <a:spLocks noChangeAspect="1" noChangeArrowheads="1"/>
          </p:cNvSpPr>
          <p:nvPr/>
        </p:nvSpPr>
        <p:spPr bwMode="auto">
          <a:xfrm>
            <a:off x="307975" y="-242888"/>
            <a:ext cx="1238250" cy="82867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7" name="AutoShape 20" descr="data:image/jpeg;base64,/9j/4AAQSkZJRgABAQAAAQABAAD/2wCEAAkGBwgHBgkIBwgKCgkLDRYPDQwMDRsUFRAWIB0iIiAdHx8kKDQsJCYxJx8fLT0tMTU3Ojo6Iys/RD84QzQ5OjcBCgoKDQwNGg8PGjclHyU3Nzc3Nzc3Nzc3Nzc3Nzc3Nzc3Nzc3Nzc3Nzc3Nzc3Nzc3Nzc3Nzc3Nzc3Nzc3Nzc3N//AABEIAFcAggMBIgACEQEDEQH/xAAbAAACAwEBAQAAAAAAAAAAAAAEBQADBgcBAv/EADcQAAIBAwIDBwIEBgIDAQAAAAECAwAEERIhBRMxBhQiQVFxgWGRMkJS0SMzcqGxwRViQ6LhB//EABkBAAMBAQEAAAAAAAAAAAAAAAECAwAEBf/EACERAAIBAwQDAQAAAAAAAAAAAAABAgMRURITMUEEFCEi/9oADAMBAAIRAxEAPwDpFjJEsHMdRG2cZbqaV8Qs+HpcSX86aQ/5pTt8CiLW4PfsGHMWMmZzk1bxOW1urbRIoaIEEuzaVGPr5/FeEejYUvxUSrGOGwNcFiQcrgL8U1lVZplZiXGnxRL0VvfoKUf8tZxSLaWimViuyRppQH/Jo/h0s8tpLFxFAJGYGNEUZHwOnzWMHWZV27ukwQDfRGc/+1H6re0UA4UnoOpP70p1LC2RpibHRPFIR/gUbYywC3MzLy2zhmc5P3NYEkUdwSVmkW2VASWBlXJ+F/elsN7Nd3EqW0DIqKy8+Tcqd+nkNxT8zyy/yIsKfzybfYdTWdvb+4N1Ja2cBeZCcmRchTnqFG31yawEG8PguDZvBcyG6eR9WrJVV+gJ3PxXk90QwjWNrhgd418K4Gx26n5oS3tbl7uK8vLmSSeIZMUT/wAMNjBJPQbeQo65kIjE7aXEi6gIThWH9XU7f4oMZIYm6iTEcalmx/LjHT39KqcXMqlpG5SgZ5cZyx+fL4qrhbTcgieFYxqygVcbeW1Flh0oBsKrNrtpopYYBDAwBkV1w2ds5PUnrTViCuCAfUUJJfphu7qZiOrKQEX3bp/mhYZlvdeu41BescWVX79W6EeQ26UBkrhsl5HGxjjBkkHVIxnHv5D5qhrqRtmwv0G/96qkljhQLGqoi9FUYA+KT3vEiucNTxjk6adHtjU3ABO9SsoeLHJ3rym1I6th4NM05kOm3jaV1xgyL4QPUL0q3idvBxSOGNgzyRnLCLoPpnoKraUc7RIrS6SA6gaV6+nU9aKsp5IFZJ9JYnwxRDOP2+aQ8sX3HL4UI4hCRzOiRbZ9261bBJdMYZNPcwCC0R6kjqPUg+VXcTuHiRJp4SPFhAgBbP8AUdhSm1u77iFtLyoTZRuMLPJ1G/qTk5+lFGHc5iinExiWJ3JKM4yx9cD96OtRbtELkkscbtKdx+1LbW3JtIoHHOMOXEsoI2+i9T817Dcc24jRLeSfDAtrwAqn8wXoN/mgKxm10ZdrWMyD9bHCj58/ilnGWubWASpD3uSRtIiXwqGPTbz365NOTtQ960fdpBLMYUZSpkDaSM+h9a1zJGXe3vbqPlcbvVgWQry7aJcupB8JGDgZ3X7Ufwq7iuOCyLw2N7WKJf4LSN1HudhuCPp80ELS0slea4fJc8xpLjUAemcRjxMAd98Yya9HEC91FFa2j3GkjVzF/B4sMugbIR1BPX1863IyQyiu+72zMG1qdzLK+mMH6Mdz8DFEd35viupDN/0HhT7efyTSy9hRL0yTPJJryQiAs2nbO56AHyHrRHDbovbor27Q48KqDqGkdN6Wz6HVuw2aNZFQfh5ZyukdPpj2yPmgXS3sYysCBM7n1Nfdpfx3tzLDbeLlHSzE7Z9BTBuHRykGbxfSglLseM4Rd2YziXFguQGNZe+4uWJAz8V1abh1mo/kp7YoGXhvDpSVNsit64p/vZ1x8lW/KOS99l/Q/wBjUrpx7PW2djt7VKbTE3tVMGhltYg7agwdvxKhxn3NEQ8NiKp+OLBzpU4z+9FtkAyMoXA8tzVkLFtwuFPma74UYYPEc5ZKJrG3KfxiEXOcuRsapt+H2LOOVLqkxkOZAzY+n09qE7XSWkdvZreOBC10F0umpXJRgA23TOM0m7LLK3GojI9hLKkMijkaCYDhfB4FAK++/wBKDVNTUdJeFKUqTqORoYuE8Mg4q0ouG74+puWZhnB8sdcbUYOFWylFj1RqpyEQ6Qfcef8A9pDwq47NrwmG24g1p/yGV71DNg3JucAklR4i+RkEeWCNsV88Sm4hc8VfjNjbiW04Y5ijInILgHFzhADq/SAfzR/WujYp4OLcnk0jWtuVbL4A2J1dDQ9vw/hzS6o5edMBuxlDMB/oe2KSXklvL2hW7i8XCBJCb11I5b3GP4L48wo0aj6mL9DYl1a28a8cMVqoi/5KEXQgjGpoOVAXG25GMkjzGa2xTwbcnkLn7OcE4ldy3fMadsctxHPsMDGNtx9d96tu+AWFxam2JlhhZukMnLzkEY265zQRuuEXXFOGNwCS0mmQnnPYsjKtsUbZyu2ktp0j1wRsDS7hHeLTgvZu3Ilns5u6vFMcuYG0glHP6f0sf6f05OzTwbcnk0dv2ftI7dYQ8+hV0KC+SB9qok7P8IhZIpbiRXfZEe4wW9h51nuHcSsLLtLccSdonN47QhLdlMtv/EVSbg7YXKeHV+DdRkkCmdvNwOIcRh7QtYreSTy95S90apYy7cvAb8SaCoGMjqOuaKpQXCA5SfY1tOD8K4YOVE6xMxyQ0gyaMjgtn1LFKHI2OHyRQF9bWcvEeAv3dGGtghlj8QUQsQDq3++9A9m+EuxtOISNaIsTzFORb6JW1Mww76jqHnjAyQD5Ujo0+bDbkuLjmTh8R/V96Fm4ZB+LL596ckA7mgLqQZIFTnTglwXp1Zt8i7u6D9X3qV9lhmpUNEcHTrYTDerNFlVJGSpyMbg46UEnE2LSB4zI65ysbg6fdvwjb6/FAx8pbmKzmD6TlVjjTREMAYBxudttzjbp0qcZtEEaO8xhtVGkxqCR0ONKjz3658h1qG9NdktEQ6btDFBGG5Rlc5ASBtXiGNtWOu46Cma33MjUxxkagCM7VlbBY2SROFw4ZQSJHGpgwbb/AKjPj6e9H8InJRoJrmOadfEdDasDYHf3z7U3sVMg2on0va2KWZRZWEtxkHS4YDPpt1AJDjfzQ59aJl7Sw2kgS+CRM7hUXmajgk6WbbwjY/alHHLWdI4I+HXMNjAWPNVQF1bgjGBudjt55oHu9vZ2uJQriJWkHPizoUkFtEQ3xqwdzt5bUfZqZNsxwaWXtE8U8yPYsqRYPNaQKhBxvk+9eHtIzsO72LsnnI76R8bZP2x9azQmPEOHi7sDI86yFCbhAWjPqB+FdjnIHvXtnKsU4NzeCSa4bSUU5VWGfP1x/ql9qrkZUYYH79olQnNkSev8zH+qEftUvO0dxbcZUCTc+vlt1oS75calpGC5O2ep9qB5iopYoy+moYJ+tBeVVfZSHjU27WHEfamUkleGlfrzh+1DXHbZ4ZFzw4sAeomG39qQXd+qggGkV3fq2rOM1T2J25OleFTwdbtuPpcRh1iOD/3oqG/5rfy8fNcx7K8bV27s7bjpvW2t7kLAzZ3rLyJ9sjU8WEfiQwveLcs6ETPzS9+IE7mP+9CsSx1N1NRiCKi685PkpGjCCtY+je7nwH71KDY+I+9Sm1yNpjgIjlneFRaRtbIvhZ3I6D8JJ9PPH+jmmw5V5a+IrIjjxaGOD6/FKU7zI8iXTsdale7xgMwG+MDAC+W59KItinOa2SVLbWzOYojqbO2cnoPLYfeps5ii+imW5EXOWKEHVGqLvnrgIv4sH1xUnmS2cTSHkFsrrI1yHffAHhHrvnqdqtv7WWMlbV+VEy+OTO+fqep2zQccMENq6x67ts6xrzpZtvL1wc0LhCuJWcpsnbh8zLctj+OWBYr5+I5wMb7elZmR7Hh0q95lmvrpmJMcZwpB65PVsg+WxxWrtroi3CXCsZjkBFUZx5beVIr28suGMWChJCMBY/E2M9NXQdfKggltrLeC4l72Yu6SqRHEselvfT1+9UiKGw2GI3b9QBcn6DopoZ5b+8teZAO4qr5eRjsy+W/U0yllt7q3iuY0W4I8JcDzHniswoJs44ZIlmCku3VnOpvvVHGbKSS1MkAJZR0HmKPtmXSiSFRIfyijSqquWIAHrSfSsZafpye9mcFgwIPpSO6nO4zXSu0vDYLqJpYINwN5MYFcv4gQLkxWyNMfNlG1UjdnXHyIdg8V/La3KTRnDKfKutdn+JLxKxjlQ+W49DXI5bWQ7FTn0rYf/nty1u8tpKcE7gU0rWBOUZP4dBZx0qA+dD6stVxbw0iRNopdhqPvUql38R96lVJ3Dkhup9Y1xQWcZKuIsruCcnA67epr7YpG/ebaJHlycvKNwRucY6ZzUqVM5Q28lhcJAys0hwwUdR80tNxFC4twTt/449vuxqVKwyLIufHeZVlW2HkB1zVHGLOO2j7zb26PIX/N+XPmKlSlD0KNMkKMeK3TMZRpEajO3+KJ4FcB+faxwCKAA4YHcmpUpujIOtUWNdSeJh1c+VM7aJJo1md2lJ6aun2qVKULKb+eMryEQux/L0FYPj6W/DDyzCNbAsEQYH3r2pRirsN7Iz8tnPdWvOkK26K2crvkUw4PCHuIrm2OR0YnY7VKlB/S9JXZseacda871p69K9qU47Pg3Ckk1KlSqE7H/9k="/>
          <p:cNvSpPr>
            <a:spLocks noChangeAspect="1" noChangeArrowheads="1"/>
          </p:cNvSpPr>
          <p:nvPr/>
        </p:nvSpPr>
        <p:spPr bwMode="auto">
          <a:xfrm>
            <a:off x="590322" y="-90488"/>
            <a:ext cx="1238250" cy="82867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8" name="AutoShape 22" descr="data:image/jpeg;base64,/9j/4AAQSkZJRgABAQAAAQABAAD/2wCEAAkGBwgHBgkIBwgKCgkLDRYPDQwMDRsUFRAWIB0iIiAdHx8kKDQsJCYxJx8fLT0tMTU3Ojo6Iys/RD84QzQ5OjcBCgoKDQwNGg8PGjclHyU3Nzc3Nzc3Nzc3Nzc3Nzc3Nzc3Nzc3Nzc3Nzc3Nzc3Nzc3Nzc3Nzc3Nzc3Nzc3Nzc3N//AABEIAFcAggMBIgACEQEDEQH/xAAbAAACAwEBAQAAAAAAAAAAAAAEBQADBgcBAv/EADcQAAIBAwIDBwIEBgIDAQAAAAECAwAEERIhBRMxBhQiQVFxgWGRMkJS0SMzcqGxwRViQ6LhB//EABkBAAMBAQEAAAAAAAAAAAAAAAECAwAEBf/EACERAAIBAwQDAQAAAAAAAAAAAAABAgMRURITMUEEFCEi/9oADAMBAAIRAxEAPwDpFjJEsHMdRG2cZbqaV8Qs+HpcSX86aQ/5pTt8CiLW4PfsGHMWMmZzk1bxOW1urbRIoaIEEuzaVGPr5/FeEejYUvxUSrGOGwNcFiQcrgL8U1lVZplZiXGnxRL0VvfoKUf8tZxSLaWimViuyRppQH/Jo/h0s8tpLFxFAJGYGNEUZHwOnzWMHWZV27ukwQDfRGc/+1H6re0UA4UnoOpP70p1LC2RpibHRPFIR/gUbYywC3MzLy2zhmc5P3NYEkUdwSVmkW2VASWBlXJ+F/elsN7Nd3EqW0DIqKy8+Tcqd+nkNxT8zyy/yIsKfzybfYdTWdvb+4N1Ja2cBeZCcmRchTnqFG31yawEG8PguDZvBcyG6eR9WrJVV+gJ3PxXk90QwjWNrhgd418K4Gx26n5oS3tbl7uK8vLmSSeIZMUT/wAMNjBJPQbeQo65kIjE7aXEi6gIThWH9XU7f4oMZIYm6iTEcalmx/LjHT39KqcXMqlpG5SgZ5cZyx+fL4qrhbTcgieFYxqygVcbeW1Flh0oBsKrNrtpopYYBDAwBkV1w2ds5PUnrTViCuCAfUUJJfphu7qZiOrKQEX3bp/mhYZlvdeu41BescWVX79W6EeQ26UBkrhsl5HGxjjBkkHVIxnHv5D5qhrqRtmwv0G/96qkljhQLGqoi9FUYA+KT3vEiucNTxjk6adHtjU3ABO9SsoeLHJ3rym1I6th4NM05kOm3jaV1xgyL4QPUL0q3idvBxSOGNgzyRnLCLoPpnoKraUc7RIrS6SA6gaV6+nU9aKsp5IFZJ9JYnwxRDOP2+aQ8sX3HL4UI4hCRzOiRbZ9261bBJdMYZNPcwCC0R6kjqPUg+VXcTuHiRJp4SPFhAgBbP8AUdhSm1u77iFtLyoTZRuMLPJ1G/qTk5+lFGHc5iinExiWJ3JKM4yx9cD96OtRbtELkkscbtKdx+1LbW3JtIoHHOMOXEsoI2+i9T817Dcc24jRLeSfDAtrwAqn8wXoN/mgKxm10ZdrWMyD9bHCj58/ilnGWubWASpD3uSRtIiXwqGPTbz365NOTtQ960fdpBLMYUZSpkDaSM+h9a1zJGXe3vbqPlcbvVgWQry7aJcupB8JGDgZ3X7Ufwq7iuOCyLw2N7WKJf4LSN1HudhuCPp80ELS0slea4fJc8xpLjUAemcRjxMAd98Yya9HEC91FFa2j3GkjVzF/B4sMugbIR1BPX1863IyQyiu+72zMG1qdzLK+mMH6Mdz8DFEd35viupDN/0HhT7efyTSy9hRL0yTPJJryQiAs2nbO56AHyHrRHDbovbor27Q48KqDqGkdN6Wz6HVuw2aNZFQfh5ZyukdPpj2yPmgXS3sYysCBM7n1Nfdpfx3tzLDbeLlHSzE7Z9BTBuHRykGbxfSglLseM4Rd2YziXFguQGNZe+4uWJAz8V1abh1mo/kp7YoGXhvDpSVNsit64p/vZ1x8lW/KOS99l/Q/wBjUrpx7PW2djt7VKbTE3tVMGhltYg7agwdvxKhxn3NEQ8NiKp+OLBzpU4z+9FtkAyMoXA8tzVkLFtwuFPma74UYYPEc5ZKJrG3KfxiEXOcuRsapt+H2LOOVLqkxkOZAzY+n09qE7XSWkdvZreOBC10F0umpXJRgA23TOM0m7LLK3GojI9hLKkMijkaCYDhfB4FAK++/wBKDVNTUdJeFKUqTqORoYuE8Mg4q0ouG74+puWZhnB8sdcbUYOFWylFj1RqpyEQ6Qfcef8A9pDwq47NrwmG24g1p/yGV71DNg3JucAklR4i+RkEeWCNsV88Sm4hc8VfjNjbiW04Y5ijInILgHFzhADq/SAfzR/WujYp4OLcnk0jWtuVbL4A2J1dDQ9vw/hzS6o5edMBuxlDMB/oe2KSXklvL2hW7i8XCBJCb11I5b3GP4L48wo0aj6mL9DYl1a28a8cMVqoi/5KEXQgjGpoOVAXG25GMkjzGa2xTwbcnkLn7OcE4ldy3fMadsctxHPsMDGNtx9d96tu+AWFxam2JlhhZukMnLzkEY265zQRuuEXXFOGNwCS0mmQnnPYsjKtsUbZyu2ktp0j1wRsDS7hHeLTgvZu3Ilns5u6vFMcuYG0glHP6f0sf6f05OzTwbcnk0dv2ftI7dYQ8+hV0KC+SB9qok7P8IhZIpbiRXfZEe4wW9h51nuHcSsLLtLccSdonN47QhLdlMtv/EVSbg7YXKeHV+DdRkkCmdvNwOIcRh7QtYreSTy95S90apYy7cvAb8SaCoGMjqOuaKpQXCA5SfY1tOD8K4YOVE6xMxyQ0gyaMjgtn1LFKHI2OHyRQF9bWcvEeAv3dGGtghlj8QUQsQDq3++9A9m+EuxtOISNaIsTzFORb6JW1Mww76jqHnjAyQD5Ujo0+bDbkuLjmTh8R/V96Fm4ZB+LL596ckA7mgLqQZIFTnTglwXp1Zt8i7u6D9X3qV9lhmpUNEcHTrYTDerNFlVJGSpyMbg46UEnE2LSB4zI65ysbg6fdvwjb6/FAx8pbmKzmD6TlVjjTREMAYBxudttzjbp0qcZtEEaO8xhtVGkxqCR0ONKjz3658h1qG9NdktEQ6btDFBGG5Rlc5ASBtXiGNtWOu46Cma33MjUxxkagCM7VlbBY2SROFw4ZQSJHGpgwbb/AKjPj6e9H8InJRoJrmOadfEdDasDYHf3z7U3sVMg2on0va2KWZRZWEtxkHS4YDPpt1AJDjfzQ59aJl7Sw2kgS+CRM7hUXmajgk6WbbwjY/alHHLWdI4I+HXMNjAWPNVQF1bgjGBudjt55oHu9vZ2uJQriJWkHPizoUkFtEQ3xqwdzt5bUfZqZNsxwaWXtE8U8yPYsqRYPNaQKhBxvk+9eHtIzsO72LsnnI76R8bZP2x9azQmPEOHi7sDI86yFCbhAWjPqB+FdjnIHvXtnKsU4NzeCSa4bSUU5VWGfP1x/ql9qrkZUYYH79olQnNkSev8zH+qEftUvO0dxbcZUCTc+vlt1oS75calpGC5O2ep9qB5iopYoy+moYJ+tBeVVfZSHjU27WHEfamUkleGlfrzh+1DXHbZ4ZFzw4sAeomG39qQXd+qggGkV3fq2rOM1T2J25OleFTwdbtuPpcRh1iOD/3oqG/5rfy8fNcx7K8bV27s7bjpvW2t7kLAzZ3rLyJ9sjU8WEfiQwveLcs6ETPzS9+IE7mP+9CsSx1N1NRiCKi685PkpGjCCtY+je7nwH71KDY+I+9Sm1yNpjgIjlneFRaRtbIvhZ3I6D8JJ9PPH+jmmw5V5a+IrIjjxaGOD6/FKU7zI8iXTsdale7xgMwG+MDAC+W59KItinOa2SVLbWzOYojqbO2cnoPLYfeps5ii+imW5EXOWKEHVGqLvnrgIv4sH1xUnmS2cTSHkFsrrI1yHffAHhHrvnqdqtv7WWMlbV+VEy+OTO+fqep2zQccMENq6x67ts6xrzpZtvL1wc0LhCuJWcpsnbh8zLctj+OWBYr5+I5wMb7elZmR7Hh0q95lmvrpmJMcZwpB65PVsg+WxxWrtroi3CXCsZjkBFUZx5beVIr28suGMWChJCMBY/E2M9NXQdfKggltrLeC4l72Yu6SqRHEselvfT1+9UiKGw2GI3b9QBcn6DopoZ5b+8teZAO4qr5eRjsy+W/U0yllt7q3iuY0W4I8JcDzHniswoJs44ZIlmCku3VnOpvvVHGbKSS1MkAJZR0HmKPtmXSiSFRIfyijSqquWIAHrSfSsZafpye9mcFgwIPpSO6nO4zXSu0vDYLqJpYINwN5MYFcv4gQLkxWyNMfNlG1UjdnXHyIdg8V/La3KTRnDKfKutdn+JLxKxjlQ+W49DXI5bWQ7FTn0rYf/nty1u8tpKcE7gU0rWBOUZP4dBZx0qA+dD6stVxbw0iRNopdhqPvUql38R96lVJ3Dkhup9Y1xQWcZKuIsruCcnA67epr7YpG/ebaJHlycvKNwRucY6ZzUqVM5Q28lhcJAys0hwwUdR80tNxFC4twTt/449vuxqVKwyLIufHeZVlW2HkB1zVHGLOO2j7zb26PIX/N+XPmKlSlD0KNMkKMeK3TMZRpEajO3+KJ4FcB+faxwCKAA4YHcmpUpujIOtUWNdSeJh1c+VM7aJJo1md2lJ6aun2qVKULKb+eMryEQux/L0FYPj6W/DDyzCNbAsEQYH3r2pRirsN7Iz8tnPdWvOkK26K2crvkUw4PCHuIrm2OR0YnY7VKlB/S9JXZseacda871p69K9qU47Pg3Ckk1KlSqE7H/9k="/>
          <p:cNvSpPr>
            <a:spLocks noChangeAspect="1" noChangeArrowheads="1"/>
          </p:cNvSpPr>
          <p:nvPr/>
        </p:nvSpPr>
        <p:spPr bwMode="auto">
          <a:xfrm>
            <a:off x="612775" y="61912"/>
            <a:ext cx="1238250" cy="82867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9" name="AutoShape 24" descr="data:image/jpeg;base64,/9j/4AAQSkZJRgABAQAAAQABAAD/2wCEAAkGBwgHBgkIBwgKCgkLDRYPDQwMDRsUFRAWIB0iIiAdHx8kKDQsJCYxJx8fLT0tMTU3Ojo6Iys/RD84QzQ5OjcBCgoKDQwNGg8PGjclHyU3Nzc3Nzc3Nzc3Nzc3Nzc3Nzc3Nzc3Nzc3Nzc3Nzc3Nzc3Nzc3Nzc3Nzc3Nzc3Nzc3N//AABEIAFcAggMBIgACEQEDEQH/xAAbAAACAwEBAQAAAAAAAAAAAAAEBQADBgcBAv/EADcQAAIBAwIDBwIEBgIDAQAAAAECAwAEERIhBRMxBhQiQVFxgWGRMkJS0SMzcqGxwRViQ6LhB//EABkBAAMBAQEAAAAAAAAAAAAAAAECAwAEBf/EACERAAIBAwQDAQAAAAAAAAAAAAABAgMRURITMUEEFCEi/9oADAMBAAIRAxEAPwDpFjJEsHMdRG2cZbqaV8Qs+HpcSX86aQ/5pTt8CiLW4PfsGHMWMmZzk1bxOW1urbRIoaIEEuzaVGPr5/FeEejYUvxUSrGOGwNcFiQcrgL8U1lVZplZiXGnxRL0VvfoKUf8tZxSLaWimViuyRppQH/Jo/h0s8tpLFxFAJGYGNEUZHwOnzWMHWZV27ukwQDfRGc/+1H6re0UA4UnoOpP70p1LC2RpibHRPFIR/gUbYywC3MzLy2zhmc5P3NYEkUdwSVmkW2VASWBlXJ+F/elsN7Nd3EqW0DIqKy8+Tcqd+nkNxT8zyy/yIsKfzybfYdTWdvb+4N1Ja2cBeZCcmRchTnqFG31yawEG8PguDZvBcyG6eR9WrJVV+gJ3PxXk90QwjWNrhgd418K4Gx26n5oS3tbl7uK8vLmSSeIZMUT/wAMNjBJPQbeQo65kIjE7aXEi6gIThWH9XU7f4oMZIYm6iTEcalmx/LjHT39KqcXMqlpG5SgZ5cZyx+fL4qrhbTcgieFYxqygVcbeW1Flh0oBsKrNrtpopYYBDAwBkV1w2ds5PUnrTViCuCAfUUJJfphu7qZiOrKQEX3bp/mhYZlvdeu41BescWVX79W6EeQ26UBkrhsl5HGxjjBkkHVIxnHv5D5qhrqRtmwv0G/96qkljhQLGqoi9FUYA+KT3vEiucNTxjk6adHtjU3ABO9SsoeLHJ3rym1I6th4NM05kOm3jaV1xgyL4QPUL0q3idvBxSOGNgzyRnLCLoPpnoKraUc7RIrS6SA6gaV6+nU9aKsp5IFZJ9JYnwxRDOP2+aQ8sX3HL4UI4hCRzOiRbZ9261bBJdMYZNPcwCC0R6kjqPUg+VXcTuHiRJp4SPFhAgBbP8AUdhSm1u77iFtLyoTZRuMLPJ1G/qTk5+lFGHc5iinExiWJ3JKM4yx9cD96OtRbtELkkscbtKdx+1LbW3JtIoHHOMOXEsoI2+i9T817Dcc24jRLeSfDAtrwAqn8wXoN/mgKxm10ZdrWMyD9bHCj58/ilnGWubWASpD3uSRtIiXwqGPTbz365NOTtQ960fdpBLMYUZSpkDaSM+h9a1zJGXe3vbqPlcbvVgWQry7aJcupB8JGDgZ3X7Ufwq7iuOCyLw2N7WKJf4LSN1HudhuCPp80ELS0slea4fJc8xpLjUAemcRjxMAd98Yya9HEC91FFa2j3GkjVzF/B4sMugbIR1BPX1863IyQyiu+72zMG1qdzLK+mMH6Mdz8DFEd35viupDN/0HhT7efyTSy9hRL0yTPJJryQiAs2nbO56AHyHrRHDbovbor27Q48KqDqGkdN6Wz6HVuw2aNZFQfh5ZyukdPpj2yPmgXS3sYysCBM7n1Nfdpfx3tzLDbeLlHSzE7Z9BTBuHRykGbxfSglLseM4Rd2YziXFguQGNZe+4uWJAz8V1abh1mo/kp7YoGXhvDpSVNsit64p/vZ1x8lW/KOS99l/Q/wBjUrpx7PW2djt7VKbTE3tVMGhltYg7agwdvxKhxn3NEQ8NiKp+OLBzpU4z+9FtkAyMoXA8tzVkLFtwuFPma74UYYPEc5ZKJrG3KfxiEXOcuRsapt+H2LOOVLqkxkOZAzY+n09qE7XSWkdvZreOBC10F0umpXJRgA23TOM0m7LLK3GojI9hLKkMijkaCYDhfB4FAK++/wBKDVNTUdJeFKUqTqORoYuE8Mg4q0ouG74+puWZhnB8sdcbUYOFWylFj1RqpyEQ6Qfcef8A9pDwq47NrwmG24g1p/yGV71DNg3JucAklR4i+RkEeWCNsV88Sm4hc8VfjNjbiW04Y5ijInILgHFzhADq/SAfzR/WujYp4OLcnk0jWtuVbL4A2J1dDQ9vw/hzS6o5edMBuxlDMB/oe2KSXklvL2hW7i8XCBJCb11I5b3GP4L48wo0aj6mL9DYl1a28a8cMVqoi/5KEXQgjGpoOVAXG25GMkjzGa2xTwbcnkLn7OcE4ldy3fMadsctxHPsMDGNtx9d96tu+AWFxam2JlhhZukMnLzkEY265zQRuuEXXFOGNwCS0mmQnnPYsjKtsUbZyu2ktp0j1wRsDS7hHeLTgvZu3Ilns5u6vFMcuYG0glHP6f0sf6f05OzTwbcnk0dv2ftI7dYQ8+hV0KC+SB9qok7P8IhZIpbiRXfZEe4wW9h51nuHcSsLLtLccSdonN47QhLdlMtv/EVSbg7YXKeHV+DdRkkCmdvNwOIcRh7QtYreSTy95S90apYy7cvAb8SaCoGMjqOuaKpQXCA5SfY1tOD8K4YOVE6xMxyQ0gyaMjgtn1LFKHI2OHyRQF9bWcvEeAv3dGGtghlj8QUQsQDq3++9A9m+EuxtOISNaIsTzFORb6JW1Mww76jqHnjAyQD5Ujo0+bDbkuLjmTh8R/V96Fm4ZB+LL596ckA7mgLqQZIFTnTglwXp1Zt8i7u6D9X3qV9lhmpUNEcHTrYTDerNFlVJGSpyMbg46UEnE2LSB4zI65ysbg6fdvwjb6/FAx8pbmKzmD6TlVjjTREMAYBxudttzjbp0qcZtEEaO8xhtVGkxqCR0ONKjz3658h1qG9NdktEQ6btDFBGG5Rlc5ASBtXiGNtWOu46Cma33MjUxxkagCM7VlbBY2SROFw4ZQSJHGpgwbb/AKjPj6e9H8InJRoJrmOadfEdDasDYHf3z7U3sVMg2on0va2KWZRZWEtxkHS4YDPpt1AJDjfzQ59aJl7Sw2kgS+CRM7hUXmajgk6WbbwjY/alHHLWdI4I+HXMNjAWPNVQF1bgjGBudjt55oHu9vZ2uJQriJWkHPizoUkFtEQ3xqwdzt5bUfZqZNsxwaWXtE8U8yPYsqRYPNaQKhBxvk+9eHtIzsO72LsnnI76R8bZP2x9azQmPEOHi7sDI86yFCbhAWjPqB+FdjnIHvXtnKsU4NzeCSa4bSUU5VWGfP1x/ql9qrkZUYYH79olQnNkSev8zH+qEftUvO0dxbcZUCTc+vlt1oS75calpGC5O2ep9qB5iopYoy+moYJ+tBeVVfZSHjU27WHEfamUkleGlfrzh+1DXHbZ4ZFzw4sAeomG39qQXd+qggGkV3fq2rOM1T2J25OleFTwdbtuPpcRh1iOD/3oqG/5rfy8fNcx7K8bV27s7bjpvW2t7kLAzZ3rLyJ9sjU8WEfiQwveLcs6ETPzS9+IE7mP+9CsSx1N1NRiCKi685PkpGjCCtY+je7nwH71KDY+I+9Sm1yNpjgIjlneFRaRtbIvhZ3I6D8JJ9PPH+jmmw5V5a+IrIjjxaGOD6/FKU7zI8iXTsdale7xgMwG+MDAC+W59KItinOa2SVLbWzOYojqbO2cnoPLYfeps5ii+imW5EXOWKEHVGqLvnrgIv4sH1xUnmS2cTSHkFsrrI1yHffAHhHrvnqdqtv7WWMlbV+VEy+OTO+fqep2zQccMENq6x67ts6xrzpZtvL1wc0LhCuJWcpsnbh8zLctj+OWBYr5+I5wMb7elZmR7Hh0q95lmvrpmJMcZwpB65PVsg+WxxWrtroi3CXCsZjkBFUZx5beVIr28suGMWChJCMBY/E2M9NXQdfKggltrLeC4l72Yu6SqRHEselvfT1+9UiKGw2GI3b9QBcn6DopoZ5b+8teZAO4qr5eRjsy+W/U0yllt7q3iuY0W4I8JcDzHniswoJs44ZIlmCku3VnOpvvVHGbKSS1MkAJZR0HmKPtmXSiSFRIfyijSqquWIAHrSfSsZafpye9mcFgwIPpSO6nO4zXSu0vDYLqJpYINwN5MYFcv4gQLkxWyNMfNlG1UjdnXHyIdg8V/La3KTRnDKfKutdn+JLxKxjlQ+W49DXI5bWQ7FTn0rYf/nty1u8tpKcE7gU0rWBOUZP4dBZx0qA+dD6stVxbw0iRNopdhqPvUql38R96lVJ3Dkhup9Y1xQWcZKuIsruCcnA67epr7YpG/ebaJHlycvKNwRucY6ZzUqVM5Q28lhcJAys0hwwUdR80tNxFC4twTt/449vuxqVKwyLIufHeZVlW2HkB1zVHGLOO2j7zb26PIX/N+XPmKlSlD0KNMkKMeK3TMZRpEajO3+KJ4FcB+faxwCKAA4YHcmpUpujIOtUWNdSeJh1c+VM7aJJo1md2lJ6aun2qVKULKb+eMryEQux/L0FYPj6W/DDyzCNbAsEQYH3r2pRirsN7Iz8tnPdWvOkK26K2crvkUw4PCHuIrm2OR0YnY7VKlB/S9JXZseacda871p69K9qU47Pg3Ckk1KlSqE7H/9k="/>
          <p:cNvSpPr>
            <a:spLocks noChangeAspect="1" noChangeArrowheads="1"/>
          </p:cNvSpPr>
          <p:nvPr/>
        </p:nvSpPr>
        <p:spPr bwMode="auto">
          <a:xfrm>
            <a:off x="765175" y="214312"/>
            <a:ext cx="1238250" cy="82867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35" name="Slide Number Placeholder 34"/>
          <p:cNvSpPr>
            <a:spLocks noGrp="1"/>
          </p:cNvSpPr>
          <p:nvPr>
            <p:ph type="sldNum" sz="quarter" idx="12"/>
          </p:nvPr>
        </p:nvSpPr>
        <p:spPr/>
        <p:txBody>
          <a:bodyPr/>
          <a:lstStyle/>
          <a:p>
            <a:pPr>
              <a:defRPr/>
            </a:pPr>
            <a:fld id="{95466CB1-4761-4E06-A5F8-15895D8702D8}" type="slidenum">
              <a:rPr lang="en-US" smtClean="0"/>
              <a:pPr>
                <a:defRPr/>
              </a:pPr>
              <a:t>1</a:t>
            </a:fld>
            <a:endParaRPr 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69568" y="0"/>
            <a:ext cx="9683136" cy="6857999"/>
          </a:xfrm>
          <a:prstGeom prst="rect">
            <a:avLst/>
          </a:prstGeom>
        </p:spPr>
      </p:pic>
      <p:sp>
        <p:nvSpPr>
          <p:cNvPr id="10" name="TextBox 9"/>
          <p:cNvSpPr txBox="1"/>
          <p:nvPr/>
        </p:nvSpPr>
        <p:spPr>
          <a:xfrm>
            <a:off x="-180528" y="5674022"/>
            <a:ext cx="6840760" cy="1231106"/>
          </a:xfrm>
          <a:prstGeom prst="rect">
            <a:avLst/>
          </a:prstGeom>
          <a:noFill/>
        </p:spPr>
        <p:txBody>
          <a:bodyPr wrap="square" rtlCol="0">
            <a:spAutoFit/>
          </a:bodyPr>
          <a:lstStyle/>
          <a:p>
            <a:r>
              <a:rPr lang="en-ZA" sz="2800" b="1" dirty="0">
                <a:latin typeface="Arial" pitchFamily="34" charset="0"/>
              </a:rPr>
              <a:t>Presentation to the Portfolio </a:t>
            </a:r>
            <a:r>
              <a:rPr lang="en-ZA" sz="2800" b="1" dirty="0" smtClean="0">
                <a:latin typeface="Arial" pitchFamily="34" charset="0"/>
              </a:rPr>
              <a:t>Committee on </a:t>
            </a:r>
            <a:r>
              <a:rPr lang="en-ZA" sz="2800" b="1" dirty="0">
                <a:latin typeface="Arial" pitchFamily="34" charset="0"/>
              </a:rPr>
              <a:t>Communications</a:t>
            </a:r>
          </a:p>
          <a:p>
            <a:endParaRPr lang="en-ZA" b="1" dirty="0">
              <a:latin typeface="Arial" pitchFamily="34" charset="0"/>
            </a:endParaRPr>
          </a:p>
        </p:txBody>
      </p:sp>
    </p:spTree>
    <p:extLst>
      <p:ext uri="{BB962C8B-B14F-4D97-AF65-F5344CB8AC3E}">
        <p14:creationId xmlns:p14="http://schemas.microsoft.com/office/powerpoint/2010/main" xmlns="" val="2538630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5536" y="990600"/>
            <a:ext cx="8568952" cy="5486400"/>
          </a:xfrm>
        </p:spPr>
        <p:txBody>
          <a:bodyPr/>
          <a:lstStyle/>
          <a:p>
            <a:pPr marL="0" indent="0" algn="just">
              <a:buNone/>
            </a:pPr>
            <a:endParaRPr lang="en-GB" sz="1400" b="1" dirty="0" smtClean="0">
              <a:latin typeface="Arial" pitchFamily="34" charset="0"/>
              <a:cs typeface="Arial" pitchFamily="34" charset="0"/>
            </a:endParaRPr>
          </a:p>
          <a:p>
            <a:pPr marL="0" indent="0" algn="just">
              <a:lnSpc>
                <a:spcPct val="150000"/>
              </a:lnSpc>
              <a:spcBef>
                <a:spcPts val="0"/>
              </a:spcBef>
              <a:buNone/>
            </a:pPr>
            <a:r>
              <a:rPr lang="en-GB" sz="1400" b="1" dirty="0" smtClean="0">
                <a:latin typeface="Arial" pitchFamily="34" charset="0"/>
                <a:ea typeface="Arial Unicode MS" panose="020B0604020202020204" pitchFamily="34" charset="-128"/>
                <a:cs typeface="Arial" pitchFamily="34" charset="0"/>
              </a:rPr>
              <a:t>Community Media</a:t>
            </a:r>
          </a:p>
          <a:p>
            <a:pPr algn="just">
              <a:lnSpc>
                <a:spcPct val="150000"/>
              </a:lnSpc>
              <a:spcBef>
                <a:spcPts val="0"/>
              </a:spcBef>
              <a:buFont typeface="Wingdings" pitchFamily="2" charset="2"/>
              <a:buChar char="Ø"/>
            </a:pPr>
            <a:r>
              <a:rPr lang="en-GB" sz="1400" dirty="0">
                <a:latin typeface="Arial" pitchFamily="34" charset="0"/>
                <a:ea typeface="Arial Unicode MS" panose="020B0604020202020204" pitchFamily="34" charset="-128"/>
                <a:cs typeface="Arial" pitchFamily="34" charset="0"/>
              </a:rPr>
              <a:t>3</a:t>
            </a:r>
            <a:r>
              <a:rPr lang="en-GB" sz="1400" dirty="0" smtClean="0">
                <a:latin typeface="Arial" pitchFamily="34" charset="0"/>
                <a:ea typeface="Arial Unicode MS" panose="020B0604020202020204" pitchFamily="34" charset="-128"/>
                <a:cs typeface="Arial" pitchFamily="34" charset="0"/>
              </a:rPr>
              <a:t> community </a:t>
            </a:r>
            <a:r>
              <a:rPr lang="en-GB" sz="1400" dirty="0">
                <a:latin typeface="Arial" pitchFamily="34" charset="0"/>
                <a:ea typeface="Arial Unicode MS" panose="020B0604020202020204" pitchFamily="34" charset="-128"/>
                <a:cs typeface="Arial" pitchFamily="34" charset="0"/>
              </a:rPr>
              <a:t>radio stations supported for digital broadcast equipment through grant funding. </a:t>
            </a:r>
            <a:endParaRPr lang="en-GB" sz="1400" dirty="0" smtClean="0">
              <a:latin typeface="Arial" pitchFamily="34" charset="0"/>
              <a:ea typeface="Arial Unicode MS" panose="020B0604020202020204" pitchFamily="34" charset="-128"/>
              <a:cs typeface="Arial" pitchFamily="34" charset="0"/>
            </a:endParaRPr>
          </a:p>
          <a:p>
            <a:pPr algn="just">
              <a:lnSpc>
                <a:spcPct val="150000"/>
              </a:lnSpc>
              <a:spcBef>
                <a:spcPts val="0"/>
              </a:spcBef>
              <a:buFont typeface="Wingdings" pitchFamily="2" charset="2"/>
              <a:buChar char="Ø"/>
            </a:pPr>
            <a:r>
              <a:rPr lang="en-GB" sz="1400" dirty="0" smtClean="0">
                <a:latin typeface="Arial" pitchFamily="34" charset="0"/>
                <a:ea typeface="Arial Unicode MS" panose="020B0604020202020204" pitchFamily="34" charset="-128"/>
                <a:cs typeface="Arial" pitchFamily="34" charset="0"/>
              </a:rPr>
              <a:t>2 community </a:t>
            </a:r>
            <a:r>
              <a:rPr lang="en-GB" sz="1400" dirty="0">
                <a:latin typeface="Arial" pitchFamily="34" charset="0"/>
                <a:ea typeface="Arial Unicode MS" panose="020B0604020202020204" pitchFamily="34" charset="-128"/>
                <a:cs typeface="Arial" pitchFamily="34" charset="0"/>
              </a:rPr>
              <a:t>print projects </a:t>
            </a:r>
            <a:r>
              <a:rPr lang="en-GB" sz="1400" dirty="0" smtClean="0">
                <a:latin typeface="Arial" pitchFamily="34" charset="0"/>
                <a:ea typeface="Arial Unicode MS" panose="020B0604020202020204" pitchFamily="34" charset="-128"/>
                <a:cs typeface="Arial" pitchFamily="34" charset="0"/>
              </a:rPr>
              <a:t>supported.</a:t>
            </a:r>
          </a:p>
          <a:p>
            <a:pPr algn="just">
              <a:lnSpc>
                <a:spcPct val="150000"/>
              </a:lnSpc>
              <a:spcBef>
                <a:spcPts val="0"/>
              </a:spcBef>
              <a:buFont typeface="Wingdings" pitchFamily="2" charset="2"/>
              <a:buChar char="Ø"/>
            </a:pPr>
            <a:r>
              <a:rPr lang="en-ZA" sz="1400" dirty="0">
                <a:latin typeface="Arial" pitchFamily="34" charset="0"/>
                <a:ea typeface="Arial Unicode MS" panose="020B0604020202020204" pitchFamily="34" charset="-128"/>
                <a:cs typeface="Arial" pitchFamily="34" charset="0"/>
              </a:rPr>
              <a:t>1 community radio station with on-line presence (audio streaming)  and  2 newspapers with on-line presence (electronic community newspapers</a:t>
            </a:r>
            <a:r>
              <a:rPr lang="en-ZA" sz="1400" dirty="0" smtClean="0">
                <a:latin typeface="Arial" pitchFamily="34" charset="0"/>
                <a:ea typeface="Arial Unicode MS" panose="020B0604020202020204" pitchFamily="34" charset="-128"/>
                <a:cs typeface="Arial" pitchFamily="34" charset="0"/>
              </a:rPr>
              <a:t>).</a:t>
            </a:r>
            <a:endParaRPr lang="en-ZA" sz="1400" dirty="0">
              <a:latin typeface="Arial" pitchFamily="34" charset="0"/>
              <a:ea typeface="Arial Unicode MS" panose="020B0604020202020204" pitchFamily="34" charset="-128"/>
              <a:cs typeface="Arial" pitchFamily="34" charset="0"/>
            </a:endParaRPr>
          </a:p>
          <a:p>
            <a:pPr marL="0" indent="0" algn="just">
              <a:lnSpc>
                <a:spcPct val="150000"/>
              </a:lnSpc>
              <a:spcBef>
                <a:spcPts val="0"/>
              </a:spcBef>
              <a:buNone/>
            </a:pPr>
            <a:r>
              <a:rPr lang="en-ZA" sz="1400" b="1" dirty="0" smtClean="0">
                <a:latin typeface="Arial" pitchFamily="34" charset="0"/>
                <a:ea typeface="Arial Unicode MS" panose="020B0604020202020204" pitchFamily="34" charset="-128"/>
                <a:cs typeface="Arial" pitchFamily="34" charset="0"/>
              </a:rPr>
              <a:t>Small </a:t>
            </a:r>
            <a:r>
              <a:rPr lang="en-ZA" sz="1400" b="1" dirty="0">
                <a:latin typeface="Arial" pitchFamily="34" charset="0"/>
                <a:ea typeface="Arial Unicode MS" panose="020B0604020202020204" pitchFamily="34" charset="-128"/>
                <a:cs typeface="Arial" pitchFamily="34" charset="0"/>
              </a:rPr>
              <a:t>Commercial Media</a:t>
            </a:r>
          </a:p>
          <a:p>
            <a:pPr algn="just">
              <a:lnSpc>
                <a:spcPct val="150000"/>
              </a:lnSpc>
              <a:spcBef>
                <a:spcPts val="0"/>
              </a:spcBef>
              <a:buFont typeface="Wingdings" pitchFamily="2" charset="2"/>
              <a:buChar char="Ø"/>
            </a:pPr>
            <a:r>
              <a:rPr lang="en-ZA" sz="1400" dirty="0">
                <a:latin typeface="Arial" pitchFamily="34" charset="0"/>
                <a:ea typeface="Arial Unicode MS" panose="020B0604020202020204" pitchFamily="34" charset="-128"/>
                <a:cs typeface="Arial" pitchFamily="34" charset="0"/>
              </a:rPr>
              <a:t>3 newspapers </a:t>
            </a:r>
            <a:r>
              <a:rPr lang="en-ZA" sz="1400" dirty="0" smtClean="0">
                <a:latin typeface="Arial" pitchFamily="34" charset="0"/>
                <a:ea typeface="Arial Unicode MS" panose="020B0604020202020204" pitchFamily="34" charset="-128"/>
                <a:cs typeface="Arial" pitchFamily="34" charset="0"/>
              </a:rPr>
              <a:t>funded.</a:t>
            </a:r>
            <a:endParaRPr lang="en-GB" sz="1400" dirty="0" smtClean="0">
              <a:latin typeface="Arial" pitchFamily="34" charset="0"/>
              <a:ea typeface="Arial Unicode MS" panose="020B0604020202020204" pitchFamily="34" charset="-128"/>
              <a:cs typeface="Arial" pitchFamily="34" charset="0"/>
            </a:endParaRPr>
          </a:p>
          <a:p>
            <a:pPr marL="0" indent="0" algn="just">
              <a:lnSpc>
                <a:spcPct val="150000"/>
              </a:lnSpc>
              <a:spcBef>
                <a:spcPts val="0"/>
              </a:spcBef>
              <a:buNone/>
            </a:pPr>
            <a:r>
              <a:rPr lang="en-GB" sz="1400" b="1" dirty="0" smtClean="0">
                <a:latin typeface="Arial" pitchFamily="34" charset="0"/>
                <a:ea typeface="Arial Unicode MS" panose="020B0604020202020204" pitchFamily="34" charset="-128"/>
                <a:cs typeface="Arial" pitchFamily="34" charset="0"/>
              </a:rPr>
              <a:t>Research, Training and Development</a:t>
            </a:r>
            <a:endParaRPr lang="en-ZA" sz="1400" b="1" dirty="0">
              <a:latin typeface="Arial" pitchFamily="34" charset="0"/>
              <a:ea typeface="Arial Unicode MS" panose="020B0604020202020204" pitchFamily="34" charset="-128"/>
              <a:cs typeface="Arial" pitchFamily="34" charset="0"/>
            </a:endParaRPr>
          </a:p>
          <a:p>
            <a:pPr algn="just">
              <a:lnSpc>
                <a:spcPct val="150000"/>
              </a:lnSpc>
              <a:spcBef>
                <a:spcPts val="0"/>
              </a:spcBef>
              <a:buFont typeface="Wingdings" pitchFamily="2" charset="2"/>
              <a:buChar char="Ø"/>
            </a:pPr>
            <a:r>
              <a:rPr lang="en-ZA" sz="1400" dirty="0" smtClean="0">
                <a:latin typeface="Arial" pitchFamily="34" charset="0"/>
                <a:ea typeface="Arial Unicode MS" panose="020B0604020202020204" pitchFamily="34" charset="-128"/>
                <a:cs typeface="Arial" pitchFamily="34" charset="0"/>
              </a:rPr>
              <a:t>Some 400 </a:t>
            </a:r>
            <a:r>
              <a:rPr lang="en-GB" sz="1400" dirty="0" smtClean="0">
                <a:latin typeface="Arial" pitchFamily="34" charset="0"/>
                <a:ea typeface="Arial Unicode MS" panose="020B0604020202020204" pitchFamily="34" charset="-128"/>
                <a:cs typeface="Arial" pitchFamily="34" charset="0"/>
              </a:rPr>
              <a:t>Beneficiaries </a:t>
            </a:r>
            <a:r>
              <a:rPr lang="en-GB" sz="1400" dirty="0">
                <a:latin typeface="Arial" pitchFamily="34" charset="0"/>
                <a:ea typeface="Arial Unicode MS" panose="020B0604020202020204" pitchFamily="34" charset="-128"/>
                <a:cs typeface="Arial" pitchFamily="34" charset="0"/>
              </a:rPr>
              <a:t>t</a:t>
            </a:r>
            <a:r>
              <a:rPr lang="en-GB" sz="1400" dirty="0" smtClean="0">
                <a:latin typeface="Arial" pitchFamily="34" charset="0"/>
                <a:ea typeface="Arial Unicode MS" panose="020B0604020202020204" pitchFamily="34" charset="-128"/>
                <a:cs typeface="Arial" pitchFamily="34" charset="0"/>
              </a:rPr>
              <a:t>rained </a:t>
            </a:r>
            <a:r>
              <a:rPr lang="en-GB" sz="1400" dirty="0">
                <a:latin typeface="Arial" pitchFamily="34" charset="0"/>
                <a:ea typeface="Arial Unicode MS" panose="020B0604020202020204" pitchFamily="34" charset="-128"/>
                <a:cs typeface="Arial" pitchFamily="34" charset="0"/>
              </a:rPr>
              <a:t>on Content Development, F</a:t>
            </a:r>
            <a:r>
              <a:rPr lang="en-GB" sz="1400" dirty="0" smtClean="0">
                <a:latin typeface="Arial" pitchFamily="34" charset="0"/>
                <a:ea typeface="Arial Unicode MS" panose="020B0604020202020204" pitchFamily="34" charset="-128"/>
                <a:cs typeface="Arial" pitchFamily="34" charset="0"/>
              </a:rPr>
              <a:t>inancial Management and Governance.</a:t>
            </a:r>
          </a:p>
          <a:p>
            <a:pPr algn="just">
              <a:lnSpc>
                <a:spcPct val="150000"/>
              </a:lnSpc>
              <a:spcBef>
                <a:spcPts val="0"/>
              </a:spcBef>
              <a:buFont typeface="Wingdings" pitchFamily="2" charset="2"/>
              <a:buChar char="Ø"/>
            </a:pPr>
            <a:r>
              <a:rPr lang="en-ZA" sz="1400" dirty="0">
                <a:latin typeface="Arial" pitchFamily="34" charset="0"/>
                <a:ea typeface="Arial Unicode MS" panose="020B0604020202020204" pitchFamily="34" charset="-128"/>
                <a:cs typeface="Arial" pitchFamily="34" charset="0"/>
              </a:rPr>
              <a:t>Nine content development seminars </a:t>
            </a:r>
            <a:r>
              <a:rPr lang="en-ZA" sz="1400" dirty="0" smtClean="0">
                <a:latin typeface="Arial" pitchFamily="34" charset="0"/>
                <a:ea typeface="Arial Unicode MS" panose="020B0604020202020204" pitchFamily="34" charset="-128"/>
                <a:cs typeface="Arial" pitchFamily="34" charset="0"/>
              </a:rPr>
              <a:t>held </a:t>
            </a:r>
            <a:r>
              <a:rPr lang="en-ZA" sz="1400" dirty="0">
                <a:latin typeface="Arial" pitchFamily="34" charset="0"/>
                <a:ea typeface="Arial Unicode MS" panose="020B0604020202020204" pitchFamily="34" charset="-128"/>
                <a:cs typeface="Arial" pitchFamily="34" charset="0"/>
              </a:rPr>
              <a:t>covering all </a:t>
            </a:r>
            <a:r>
              <a:rPr lang="en-ZA" sz="1400" dirty="0" smtClean="0">
                <a:latin typeface="Arial" pitchFamily="34" charset="0"/>
                <a:ea typeface="Arial Unicode MS" panose="020B0604020202020204" pitchFamily="34" charset="-128"/>
                <a:cs typeface="Arial" pitchFamily="34" charset="0"/>
              </a:rPr>
              <a:t>provinces on </a:t>
            </a:r>
            <a:r>
              <a:rPr lang="en-ZA" sz="1400" dirty="0">
                <a:latin typeface="Arial" pitchFamily="34" charset="0"/>
                <a:ea typeface="Arial Unicode MS" panose="020B0604020202020204" pitchFamily="34" charset="-128"/>
                <a:cs typeface="Arial" pitchFamily="34" charset="0"/>
              </a:rPr>
              <a:t>implications </a:t>
            </a:r>
            <a:r>
              <a:rPr lang="en-ZA" sz="1400" dirty="0" smtClean="0">
                <a:latin typeface="Arial" pitchFamily="34" charset="0"/>
                <a:ea typeface="Arial Unicode MS" panose="020B0604020202020204" pitchFamily="34" charset="-128"/>
                <a:cs typeface="Arial" pitchFamily="34" charset="0"/>
              </a:rPr>
              <a:t>of </a:t>
            </a:r>
            <a:r>
              <a:rPr lang="en-ZA" sz="1400" dirty="0">
                <a:latin typeface="Arial" pitchFamily="34" charset="0"/>
                <a:ea typeface="Arial Unicode MS" panose="020B0604020202020204" pitchFamily="34" charset="-128"/>
                <a:cs typeface="Arial" pitchFamily="34" charset="0"/>
              </a:rPr>
              <a:t>Digital Terrestrial television (DTT) on Local </a:t>
            </a:r>
            <a:r>
              <a:rPr lang="en-ZA" sz="1400" dirty="0" smtClean="0">
                <a:latin typeface="Arial" pitchFamily="34" charset="0"/>
                <a:ea typeface="Arial Unicode MS" panose="020B0604020202020204" pitchFamily="34" charset="-128"/>
                <a:cs typeface="Arial" pitchFamily="34" charset="0"/>
              </a:rPr>
              <a:t>Content and to develop a </a:t>
            </a:r>
            <a:r>
              <a:rPr lang="en-ZA" sz="1400" dirty="0">
                <a:latin typeface="Arial" pitchFamily="34" charset="0"/>
                <a:ea typeface="Arial Unicode MS" panose="020B0604020202020204" pitchFamily="34" charset="-128"/>
                <a:cs typeface="Arial" pitchFamily="34" charset="0"/>
              </a:rPr>
              <a:t>strategy </a:t>
            </a:r>
            <a:r>
              <a:rPr lang="en-ZA" sz="1400" dirty="0" smtClean="0">
                <a:latin typeface="Arial" pitchFamily="34" charset="0"/>
                <a:ea typeface="Arial Unicode MS" panose="020B0604020202020204" pitchFamily="34" charset="-128"/>
                <a:cs typeface="Arial" pitchFamily="34" charset="0"/>
              </a:rPr>
              <a:t>for broadcast </a:t>
            </a:r>
            <a:r>
              <a:rPr lang="en-ZA" sz="1400" dirty="0">
                <a:latin typeface="Arial" pitchFamily="34" charset="0"/>
                <a:ea typeface="Arial Unicode MS" panose="020B0604020202020204" pitchFamily="34" charset="-128"/>
                <a:cs typeface="Arial" pitchFamily="34" charset="0"/>
              </a:rPr>
              <a:t>media. </a:t>
            </a:r>
            <a:r>
              <a:rPr lang="en-ZA" sz="1400" dirty="0" smtClean="0">
                <a:latin typeface="Arial" pitchFamily="34" charset="0"/>
                <a:ea typeface="Arial Unicode MS" panose="020B0604020202020204" pitchFamily="34" charset="-128"/>
                <a:cs typeface="Arial" pitchFamily="34" charset="0"/>
              </a:rPr>
              <a:t>Print </a:t>
            </a:r>
            <a:r>
              <a:rPr lang="en-ZA" sz="1400" dirty="0">
                <a:latin typeface="Arial" pitchFamily="34" charset="0"/>
                <a:ea typeface="Arial Unicode MS" panose="020B0604020202020204" pitchFamily="34" charset="-128"/>
                <a:cs typeface="Arial" pitchFamily="34" charset="0"/>
              </a:rPr>
              <a:t>media </a:t>
            </a:r>
            <a:r>
              <a:rPr lang="en-ZA" sz="1400" dirty="0" smtClean="0">
                <a:latin typeface="Arial" pitchFamily="34" charset="0"/>
                <a:ea typeface="Arial Unicode MS" panose="020B0604020202020204" pitchFamily="34" charset="-128"/>
                <a:cs typeface="Arial" pitchFamily="34" charset="0"/>
              </a:rPr>
              <a:t>also </a:t>
            </a:r>
            <a:r>
              <a:rPr lang="en-ZA" sz="1400" dirty="0">
                <a:latin typeface="Arial" pitchFamily="34" charset="0"/>
                <a:ea typeface="Arial Unicode MS" panose="020B0604020202020204" pitchFamily="34" charset="-128"/>
                <a:cs typeface="Arial" pitchFamily="34" charset="0"/>
              </a:rPr>
              <a:t>included </a:t>
            </a:r>
            <a:r>
              <a:rPr lang="en-ZA" sz="1400" dirty="0" smtClean="0">
                <a:latin typeface="Arial" pitchFamily="34" charset="0"/>
                <a:ea typeface="Arial Unicode MS" panose="020B0604020202020204" pitchFamily="34" charset="-128"/>
                <a:cs typeface="Arial" pitchFamily="34" charset="0"/>
              </a:rPr>
              <a:t>in the consultation process.</a:t>
            </a:r>
          </a:p>
          <a:p>
            <a:pPr algn="just">
              <a:lnSpc>
                <a:spcPct val="150000"/>
              </a:lnSpc>
              <a:spcBef>
                <a:spcPts val="0"/>
              </a:spcBef>
              <a:buFont typeface="Wingdings" pitchFamily="2" charset="2"/>
              <a:buChar char="Ø"/>
            </a:pPr>
            <a:r>
              <a:rPr lang="en-GB" sz="1400" dirty="0" smtClean="0">
                <a:latin typeface="Arial" pitchFamily="34" charset="0"/>
                <a:ea typeface="Arial Unicode MS" panose="020B0604020202020204" pitchFamily="34" charset="-128"/>
                <a:cs typeface="Arial" pitchFamily="34" charset="0"/>
              </a:rPr>
              <a:t>Maintained a database of Trainers </a:t>
            </a:r>
            <a:r>
              <a:rPr lang="en-GB" sz="1400" dirty="0">
                <a:latin typeface="Arial" pitchFamily="34" charset="0"/>
                <a:ea typeface="Arial Unicode MS" panose="020B0604020202020204" pitchFamily="34" charset="-128"/>
                <a:cs typeface="Arial" pitchFamily="34" charset="0"/>
              </a:rPr>
              <a:t>/ Mentors </a:t>
            </a:r>
            <a:r>
              <a:rPr lang="en-GB" sz="1400" dirty="0" smtClean="0">
                <a:latin typeface="Arial" pitchFamily="34" charset="0"/>
                <a:ea typeface="Arial Unicode MS" panose="020B0604020202020204" pitchFamily="34" charset="-128"/>
                <a:cs typeface="Arial" pitchFamily="34" charset="0"/>
              </a:rPr>
              <a:t> for the Projects.</a:t>
            </a:r>
          </a:p>
          <a:p>
            <a:pPr algn="just">
              <a:lnSpc>
                <a:spcPct val="150000"/>
              </a:lnSpc>
              <a:spcBef>
                <a:spcPts val="0"/>
              </a:spcBef>
              <a:buFont typeface="Wingdings" pitchFamily="2" charset="2"/>
              <a:buChar char="Ø"/>
            </a:pPr>
            <a:r>
              <a:rPr lang="en-GB" sz="1400" dirty="0" smtClean="0">
                <a:latin typeface="Arial" pitchFamily="34" charset="0"/>
                <a:ea typeface="Arial Unicode MS" panose="020B0604020202020204" pitchFamily="34" charset="-128"/>
                <a:cs typeface="Arial" pitchFamily="34" charset="0"/>
              </a:rPr>
              <a:t>Media </a:t>
            </a:r>
            <a:r>
              <a:rPr lang="en-GB" sz="1400" dirty="0">
                <a:latin typeface="Arial" pitchFamily="34" charset="0"/>
                <a:ea typeface="Arial Unicode MS" panose="020B0604020202020204" pitchFamily="34" charset="-128"/>
                <a:cs typeface="Arial" pitchFamily="34" charset="0"/>
              </a:rPr>
              <a:t>Literacy &amp;</a:t>
            </a:r>
            <a:r>
              <a:rPr lang="en-GB" sz="1400" dirty="0" smtClean="0">
                <a:latin typeface="Arial" pitchFamily="34" charset="0"/>
                <a:ea typeface="Arial Unicode MS" panose="020B0604020202020204" pitchFamily="34" charset="-128"/>
                <a:cs typeface="Arial" pitchFamily="34" charset="0"/>
              </a:rPr>
              <a:t> </a:t>
            </a:r>
            <a:r>
              <a:rPr lang="en-GB" sz="1400" dirty="0">
                <a:latin typeface="Arial" pitchFamily="34" charset="0"/>
                <a:ea typeface="Arial Unicode MS" panose="020B0604020202020204" pitchFamily="34" charset="-128"/>
                <a:cs typeface="Arial" pitchFamily="34" charset="0"/>
              </a:rPr>
              <a:t>Culture of Reading Summit in partnership with </a:t>
            </a:r>
            <a:r>
              <a:rPr lang="en-GB" sz="1400" dirty="0" smtClean="0">
                <a:latin typeface="Arial" pitchFamily="34" charset="0"/>
                <a:ea typeface="Arial Unicode MS" panose="020B0604020202020204" pitchFamily="34" charset="-128"/>
                <a:cs typeface="Arial" pitchFamily="34" charset="0"/>
              </a:rPr>
              <a:t>Department </a:t>
            </a:r>
            <a:r>
              <a:rPr lang="en-GB" sz="1400" dirty="0">
                <a:latin typeface="Arial" pitchFamily="34" charset="0"/>
                <a:ea typeface="Arial Unicode MS" panose="020B0604020202020204" pitchFamily="34" charset="-128"/>
                <a:cs typeface="Arial" pitchFamily="34" charset="0"/>
              </a:rPr>
              <a:t>of Basic </a:t>
            </a:r>
            <a:r>
              <a:rPr lang="en-GB" sz="1400" dirty="0" smtClean="0">
                <a:latin typeface="Arial" pitchFamily="34" charset="0"/>
                <a:ea typeface="Arial Unicode MS" panose="020B0604020202020204" pitchFamily="34" charset="-128"/>
                <a:cs typeface="Arial" pitchFamily="34" charset="0"/>
              </a:rPr>
              <a:t>Education.</a:t>
            </a:r>
          </a:p>
          <a:p>
            <a:pPr marL="0" indent="0" algn="just">
              <a:lnSpc>
                <a:spcPct val="150000"/>
              </a:lnSpc>
              <a:spcBef>
                <a:spcPts val="0"/>
              </a:spcBef>
              <a:buNone/>
            </a:pPr>
            <a:r>
              <a:rPr lang="en-GB" sz="1400" b="1" dirty="0" smtClean="0">
                <a:latin typeface="Arial" pitchFamily="34" charset="0"/>
                <a:ea typeface="Arial Unicode MS" panose="020B0604020202020204" pitchFamily="34" charset="-128"/>
                <a:cs typeface="Arial" pitchFamily="34" charset="0"/>
              </a:rPr>
              <a:t>Monitoring and Evaluation (M&amp;E)</a:t>
            </a:r>
          </a:p>
          <a:p>
            <a:pPr algn="just">
              <a:lnSpc>
                <a:spcPct val="150000"/>
              </a:lnSpc>
              <a:spcBef>
                <a:spcPts val="0"/>
              </a:spcBef>
              <a:buFont typeface="Wingdings" pitchFamily="2" charset="2"/>
              <a:buChar char="Ø"/>
            </a:pPr>
            <a:r>
              <a:rPr lang="en-GB" sz="1400" dirty="0" smtClean="0">
                <a:latin typeface="Arial" pitchFamily="34" charset="0"/>
                <a:ea typeface="Arial Unicode MS" panose="020B0604020202020204" pitchFamily="34" charset="-128"/>
                <a:cs typeface="Arial" pitchFamily="34" charset="0"/>
              </a:rPr>
              <a:t>Revised  </a:t>
            </a:r>
            <a:r>
              <a:rPr lang="en-GB" sz="1400" dirty="0">
                <a:latin typeface="Arial" pitchFamily="34" charset="0"/>
                <a:ea typeface="Arial Unicode MS" panose="020B0604020202020204" pitchFamily="34" charset="-128"/>
                <a:cs typeface="Arial" pitchFamily="34" charset="0"/>
              </a:rPr>
              <a:t>M&amp;E Framework and M&amp;E </a:t>
            </a:r>
            <a:r>
              <a:rPr lang="en-GB" sz="1400" dirty="0" smtClean="0">
                <a:latin typeface="Arial" pitchFamily="34" charset="0"/>
                <a:ea typeface="Arial Unicode MS" panose="020B0604020202020204" pitchFamily="34" charset="-128"/>
                <a:cs typeface="Arial" pitchFamily="34" charset="0"/>
              </a:rPr>
              <a:t>template.</a:t>
            </a:r>
            <a:endParaRPr lang="en-GB" sz="1400" dirty="0">
              <a:latin typeface="Arial" pitchFamily="34" charset="0"/>
              <a:ea typeface="Arial Unicode MS" panose="020B0604020202020204" pitchFamily="34" charset="-128"/>
              <a:cs typeface="Arial" pitchFamily="34" charset="0"/>
            </a:endParaRPr>
          </a:p>
          <a:p>
            <a:pPr algn="just">
              <a:lnSpc>
                <a:spcPct val="150000"/>
              </a:lnSpc>
              <a:spcBef>
                <a:spcPts val="0"/>
              </a:spcBef>
              <a:buFont typeface="Wingdings" pitchFamily="2" charset="2"/>
              <a:buChar char="Ø"/>
            </a:pPr>
            <a:r>
              <a:rPr lang="en-GB" sz="1400" dirty="0" smtClean="0">
                <a:latin typeface="Arial" pitchFamily="34" charset="0"/>
                <a:ea typeface="Arial Unicode MS" panose="020B0604020202020204" pitchFamily="34" charset="-128"/>
                <a:cs typeface="Arial" pitchFamily="34" charset="0"/>
              </a:rPr>
              <a:t>Conducted </a:t>
            </a:r>
            <a:r>
              <a:rPr lang="en-GB" sz="1400" dirty="0">
                <a:latin typeface="Arial" pitchFamily="34" charset="0"/>
                <a:ea typeface="Arial Unicode MS" panose="020B0604020202020204" pitchFamily="34" charset="-128"/>
                <a:cs typeface="Arial" pitchFamily="34" charset="0"/>
              </a:rPr>
              <a:t>monitoring over </a:t>
            </a:r>
            <a:r>
              <a:rPr lang="en-GB" sz="1400" dirty="0" smtClean="0">
                <a:latin typeface="Arial" pitchFamily="34" charset="0"/>
                <a:ea typeface="Arial Unicode MS" panose="020B0604020202020204" pitchFamily="34" charset="-128"/>
                <a:cs typeface="Arial" pitchFamily="34" charset="0"/>
              </a:rPr>
              <a:t>93 </a:t>
            </a:r>
            <a:r>
              <a:rPr lang="en-GB" sz="1400" dirty="0">
                <a:latin typeface="Arial" pitchFamily="34" charset="0"/>
                <a:ea typeface="Arial Unicode MS" panose="020B0604020202020204" pitchFamily="34" charset="-128"/>
                <a:cs typeface="Arial" pitchFamily="34" charset="0"/>
              </a:rPr>
              <a:t>projects </a:t>
            </a:r>
            <a:r>
              <a:rPr lang="en-GB" sz="1400" dirty="0" smtClean="0">
                <a:latin typeface="Arial" pitchFamily="34" charset="0"/>
                <a:ea typeface="Arial Unicode MS" panose="020B0604020202020204" pitchFamily="34" charset="-128"/>
                <a:cs typeface="Arial" pitchFamily="34" charset="0"/>
              </a:rPr>
              <a:t>(60 </a:t>
            </a:r>
            <a:r>
              <a:rPr lang="en-GB" sz="1400" dirty="0">
                <a:latin typeface="Arial" pitchFamily="34" charset="0"/>
                <a:ea typeface="Arial Unicode MS" panose="020B0604020202020204" pitchFamily="34" charset="-128"/>
                <a:cs typeface="Arial" pitchFamily="34" charset="0"/>
              </a:rPr>
              <a:t>site visits and </a:t>
            </a:r>
            <a:r>
              <a:rPr lang="en-GB" sz="1400" dirty="0" smtClean="0">
                <a:latin typeface="Arial" pitchFamily="34" charset="0"/>
                <a:ea typeface="Arial Unicode MS" panose="020B0604020202020204" pitchFamily="34" charset="-128"/>
                <a:cs typeface="Arial" pitchFamily="34" charset="0"/>
              </a:rPr>
              <a:t>33 desktop).</a:t>
            </a:r>
          </a:p>
          <a:p>
            <a:pPr algn="just"/>
            <a:endParaRPr lang="en-ZA" sz="1500" dirty="0">
              <a:latin typeface="Arial" pitchFamily="34" charset="0"/>
              <a:cs typeface="Arial" pitchFamily="34" charset="0"/>
            </a:endParaRPr>
          </a:p>
          <a:p>
            <a:pPr algn="just"/>
            <a:endParaRPr lang="en-ZA" sz="1400" dirty="0">
              <a:latin typeface="Arial" pitchFamily="34" charset="0"/>
              <a:ea typeface="Times New Roman"/>
              <a:cs typeface="Arial" pitchFamily="34" charset="0"/>
            </a:endParaRPr>
          </a:p>
          <a:p>
            <a:pPr algn="just"/>
            <a:endParaRPr lang="en-ZA" sz="1400" dirty="0">
              <a:latin typeface="Arial" pitchFamily="34" charset="0"/>
              <a:ea typeface="Times New Roman"/>
              <a:cs typeface="Arial" pitchFamily="34" charset="0"/>
            </a:endParaRPr>
          </a:p>
          <a:p>
            <a:pPr algn="just"/>
            <a:endParaRPr lang="en-GB" sz="1400" dirty="0" smtClean="0">
              <a:latin typeface="Arial" pitchFamily="34" charset="0"/>
              <a:cs typeface="Arial" pitchFamily="34" charset="0"/>
            </a:endParaRPr>
          </a:p>
          <a:p>
            <a:pPr algn="just"/>
            <a:endParaRPr lang="en-ZA" sz="1400" dirty="0">
              <a:latin typeface="Arial" pitchFamily="34" charset="0"/>
              <a:ea typeface="Times New Roman"/>
              <a:cs typeface="Arial" pitchFamily="34" charset="0"/>
            </a:endParaRPr>
          </a:p>
          <a:p>
            <a:pPr algn="just"/>
            <a:endParaRPr lang="en-ZA" sz="1400" dirty="0">
              <a:latin typeface="Arial" pitchFamily="34" charset="0"/>
              <a:cs typeface="Arial" pitchFamily="34" charset="0"/>
            </a:endParaRPr>
          </a:p>
          <a:p>
            <a:pPr algn="just"/>
            <a:endParaRPr lang="en-ZA" sz="1400" dirty="0">
              <a:latin typeface="Arial" pitchFamily="34" charset="0"/>
              <a:cs typeface="Arial" pitchFamily="34" charset="0"/>
            </a:endParaRPr>
          </a:p>
          <a:p>
            <a:pPr algn="just"/>
            <a:endParaRPr lang="en-ZA" sz="1400" dirty="0">
              <a:latin typeface="Arial" pitchFamily="34" charset="0"/>
              <a:cs typeface="Arial" pitchFamily="34" charset="0"/>
            </a:endParaRPr>
          </a:p>
          <a:p>
            <a:pPr algn="just"/>
            <a:endParaRPr lang="en-GB" sz="1400" dirty="0">
              <a:latin typeface="Arial" pitchFamily="34" charset="0"/>
              <a:cs typeface="Arial" pitchFamily="34" charset="0"/>
            </a:endParaRPr>
          </a:p>
          <a:p>
            <a:pPr algn="just"/>
            <a:endParaRPr lang="en-ZA" sz="1400" dirty="0">
              <a:latin typeface="Arial" pitchFamily="34" charset="0"/>
              <a:cs typeface="Arial" pitchFamily="34" charset="0"/>
            </a:endParaRPr>
          </a:p>
          <a:p>
            <a:pPr algn="just"/>
            <a:endParaRPr lang="en-ZA" sz="1400" dirty="0">
              <a:latin typeface="Arial" pitchFamily="34" charset="0"/>
              <a:cs typeface="Arial" pitchFamily="34" charset="0"/>
            </a:endParaRPr>
          </a:p>
          <a:p>
            <a:pPr algn="just"/>
            <a:endParaRPr lang="en-ZA" sz="1400" dirty="0">
              <a:latin typeface="Arial" pitchFamily="34" charset="0"/>
              <a:cs typeface="Arial" pitchFamily="34" charset="0"/>
            </a:endParaRPr>
          </a:p>
        </p:txBody>
      </p:sp>
      <p:sp>
        <p:nvSpPr>
          <p:cNvPr id="5" name="Slide Number Placeholder 4"/>
          <p:cNvSpPr>
            <a:spLocks noGrp="1"/>
          </p:cNvSpPr>
          <p:nvPr>
            <p:ph type="sldNum" sz="quarter" idx="4294967295"/>
          </p:nvPr>
        </p:nvSpPr>
        <p:spPr>
          <a:xfrm>
            <a:off x="7010400" y="6356350"/>
            <a:ext cx="2133600" cy="365125"/>
          </a:xfrm>
        </p:spPr>
        <p:txBody>
          <a:bodyPr/>
          <a:lstStyle/>
          <a:p>
            <a:pPr>
              <a:defRPr/>
            </a:pPr>
            <a:fld id="{6EFE87D6-28AE-4488-BDD1-2DD6D741DE29}" type="slidenum">
              <a:rPr lang="en-US" smtClean="0">
                <a:solidFill>
                  <a:prstClr val="black">
                    <a:tint val="75000"/>
                  </a:prstClr>
                </a:solidFill>
              </a:rPr>
              <a:pPr>
                <a:defRPr/>
              </a:pPr>
              <a:t>10</a:t>
            </a:fld>
            <a:endParaRPr lang="en-US" dirty="0">
              <a:solidFill>
                <a:prstClr val="black">
                  <a:tint val="75000"/>
                </a:prstClr>
              </a:solidFill>
            </a:endParaRPr>
          </a:p>
        </p:txBody>
      </p:sp>
      <p:sp>
        <p:nvSpPr>
          <p:cNvPr id="2" name="Title 1"/>
          <p:cNvSpPr>
            <a:spLocks noGrp="1"/>
          </p:cNvSpPr>
          <p:nvPr>
            <p:ph type="title"/>
          </p:nvPr>
        </p:nvSpPr>
        <p:spPr/>
        <p:txBody>
          <a:bodyPr/>
          <a:lstStyle/>
          <a:p>
            <a:r>
              <a:rPr lang="en-ZA" dirty="0" smtClean="0"/>
              <a:t>2014/15</a:t>
            </a:r>
            <a:r>
              <a:rPr lang="en-ZA" dirty="0"/>
              <a:t> </a:t>
            </a:r>
            <a:r>
              <a:rPr lang="en-ZA" dirty="0" smtClean="0"/>
              <a:t>Project Achievements</a:t>
            </a:r>
            <a:endParaRPr lang="en-ZA" dirty="0"/>
          </a:p>
        </p:txBody>
      </p:sp>
    </p:spTree>
    <p:extLst>
      <p:ext uri="{BB962C8B-B14F-4D97-AF65-F5344CB8AC3E}">
        <p14:creationId xmlns:p14="http://schemas.microsoft.com/office/powerpoint/2010/main" xmlns="" val="3053771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E49CD9C-A5F4-41C1-A948-BC0E30924D59}" type="slidenum">
              <a:rPr lang="en-US" smtClean="0">
                <a:solidFill>
                  <a:prstClr val="black">
                    <a:tint val="75000"/>
                  </a:prstClr>
                </a:solidFill>
              </a:rPr>
              <a:pPr>
                <a:defRPr/>
              </a:pPr>
              <a:t>11</a:t>
            </a:fld>
            <a:endParaRPr lang="en-US" dirty="0">
              <a:solidFill>
                <a:prstClr val="black">
                  <a:tint val="75000"/>
                </a:prstClr>
              </a:solidFill>
            </a:endParaRPr>
          </a:p>
        </p:txBody>
      </p:sp>
      <p:sp>
        <p:nvSpPr>
          <p:cNvPr id="3" name="Title 2"/>
          <p:cNvSpPr>
            <a:spLocks noGrp="1"/>
          </p:cNvSpPr>
          <p:nvPr>
            <p:ph type="title"/>
          </p:nvPr>
        </p:nvSpPr>
        <p:spPr/>
        <p:txBody>
          <a:bodyPr/>
          <a:lstStyle/>
          <a:p>
            <a:r>
              <a:rPr lang="en-ZA" dirty="0" smtClean="0"/>
              <a:t>2014/2015 Challenges</a:t>
            </a:r>
            <a:endParaRPr lang="en-ZA" dirty="0"/>
          </a:p>
        </p:txBody>
      </p:sp>
      <p:sp>
        <p:nvSpPr>
          <p:cNvPr id="4" name="Rectangle 3"/>
          <p:cNvSpPr/>
          <p:nvPr/>
        </p:nvSpPr>
        <p:spPr>
          <a:xfrm>
            <a:off x="539552" y="1556792"/>
            <a:ext cx="8352928" cy="2585323"/>
          </a:xfrm>
          <a:prstGeom prst="rect">
            <a:avLst/>
          </a:prstGeom>
        </p:spPr>
        <p:txBody>
          <a:bodyPr wrap="square">
            <a:spAutoFit/>
          </a:bodyPr>
          <a:lstStyle/>
          <a:p>
            <a:pPr marL="285750" indent="-285750" algn="just">
              <a:buFont typeface="Wingdings" pitchFamily="2" charset="2"/>
              <a:buChar char="Ø"/>
            </a:pPr>
            <a:r>
              <a:rPr lang="en-ZA" dirty="0">
                <a:latin typeface="Arial" pitchFamily="34" charset="0"/>
              </a:rPr>
              <a:t>Board unable to form a quorum in last two meetings of the year, halting </a:t>
            </a:r>
            <a:r>
              <a:rPr lang="en-ZA" dirty="0" err="1">
                <a:latin typeface="Arial" pitchFamily="34" charset="0"/>
              </a:rPr>
              <a:t>onboarding</a:t>
            </a:r>
            <a:r>
              <a:rPr lang="en-ZA" dirty="0">
                <a:latin typeface="Arial" pitchFamily="34" charset="0"/>
              </a:rPr>
              <a:t> of new projects</a:t>
            </a:r>
            <a:r>
              <a:rPr lang="en-ZA" dirty="0" smtClean="0">
                <a:latin typeface="Arial" pitchFamily="34" charset="0"/>
              </a:rPr>
              <a:t>.</a:t>
            </a:r>
          </a:p>
          <a:p>
            <a:pPr marL="285750" indent="-285750" algn="just">
              <a:buFont typeface="Wingdings" pitchFamily="2" charset="2"/>
              <a:buChar char="Ø"/>
            </a:pPr>
            <a:endParaRPr lang="en-ZA" dirty="0">
              <a:latin typeface="Arial" pitchFamily="34" charset="0"/>
            </a:endParaRPr>
          </a:p>
          <a:p>
            <a:pPr marL="285750" indent="-285750" algn="just">
              <a:buFont typeface="Wingdings" pitchFamily="2" charset="2"/>
              <a:buChar char="Ø"/>
            </a:pPr>
            <a:r>
              <a:rPr lang="en-ZA" dirty="0" smtClean="0">
                <a:latin typeface="Arial" pitchFamily="34" charset="0"/>
              </a:rPr>
              <a:t>High staff turnover.</a:t>
            </a:r>
          </a:p>
          <a:p>
            <a:pPr marL="285750" indent="-285750" algn="just">
              <a:buFont typeface="Wingdings" pitchFamily="2" charset="2"/>
              <a:buChar char="Ø"/>
            </a:pPr>
            <a:endParaRPr lang="en-ZA" dirty="0">
              <a:latin typeface="Arial" pitchFamily="34" charset="0"/>
            </a:endParaRPr>
          </a:p>
          <a:p>
            <a:pPr marL="285750" indent="-285750" algn="just">
              <a:buFont typeface="Wingdings" pitchFamily="2" charset="2"/>
              <a:buChar char="Ø"/>
            </a:pPr>
            <a:r>
              <a:rPr lang="en-ZA" dirty="0" smtClean="0">
                <a:latin typeface="Arial" pitchFamily="34" charset="0"/>
              </a:rPr>
              <a:t>Executive leadership positions appointed in acting capacity.</a:t>
            </a:r>
          </a:p>
          <a:p>
            <a:pPr marL="285750" indent="-285750" algn="just">
              <a:buFont typeface="Wingdings" pitchFamily="2" charset="2"/>
              <a:buChar char="Ø"/>
            </a:pPr>
            <a:endParaRPr lang="en-ZA" dirty="0">
              <a:latin typeface="Arial" pitchFamily="34" charset="0"/>
            </a:endParaRPr>
          </a:p>
          <a:p>
            <a:pPr marL="285750" indent="-285750" algn="just">
              <a:buFont typeface="Wingdings" pitchFamily="2" charset="2"/>
              <a:buChar char="Ø"/>
            </a:pPr>
            <a:r>
              <a:rPr lang="en-ZA" dirty="0" smtClean="0">
                <a:latin typeface="Arial" pitchFamily="34" charset="0"/>
              </a:rPr>
              <a:t>Inadequate budget allocation due to cessation of print media funding.</a:t>
            </a:r>
          </a:p>
          <a:p>
            <a:pPr algn="just"/>
            <a:endParaRPr lang="en-ZA" dirty="0">
              <a:latin typeface="Arial" pitchFamily="34" charset="0"/>
            </a:endParaRPr>
          </a:p>
        </p:txBody>
      </p:sp>
    </p:spTree>
    <p:extLst>
      <p:ext uri="{BB962C8B-B14F-4D97-AF65-F5344CB8AC3E}">
        <p14:creationId xmlns:p14="http://schemas.microsoft.com/office/powerpoint/2010/main" xmlns="" val="727915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EFE87D6-28AE-4488-BDD1-2DD6D741DE29}" type="slidenum">
              <a:rPr lang="en-US" smtClean="0"/>
              <a:pPr>
                <a:defRPr/>
              </a:pPr>
              <a:t>12</a:t>
            </a:fld>
            <a:endParaRPr lang="en-US" dirty="0"/>
          </a:p>
        </p:txBody>
      </p:sp>
      <p:sp>
        <p:nvSpPr>
          <p:cNvPr id="2" name="Title 1"/>
          <p:cNvSpPr>
            <a:spLocks noGrp="1"/>
          </p:cNvSpPr>
          <p:nvPr>
            <p:ph type="title"/>
          </p:nvPr>
        </p:nvSpPr>
        <p:spPr/>
        <p:txBody>
          <a:bodyPr/>
          <a:lstStyle/>
          <a:p>
            <a:r>
              <a:rPr lang="en-ZA" dirty="0" smtClean="0"/>
              <a:t>2014/2015 Programme</a:t>
            </a: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1010372736"/>
              </p:ext>
            </p:extLst>
          </p:nvPr>
        </p:nvGraphicFramePr>
        <p:xfrm>
          <a:off x="323528" y="1268760"/>
          <a:ext cx="8460776" cy="5241834"/>
        </p:xfrm>
        <a:graphic>
          <a:graphicData uri="http://schemas.openxmlformats.org/drawingml/2006/table">
            <a:tbl>
              <a:tblPr firstRow="1" firstCol="1" lastRow="1" lastCol="1" bandRow="1" bandCol="1"/>
              <a:tblGrid>
                <a:gridCol w="1646167"/>
                <a:gridCol w="1646167"/>
                <a:gridCol w="1876108"/>
                <a:gridCol w="2068199"/>
                <a:gridCol w="1224135"/>
              </a:tblGrid>
              <a:tr h="698536">
                <a:tc gridSpan="2">
                  <a:txBody>
                    <a:bodyPr/>
                    <a:lstStyle/>
                    <a:p>
                      <a:pPr>
                        <a:lnSpc>
                          <a:spcPct val="115000"/>
                        </a:lnSpc>
                        <a:spcAft>
                          <a:spcPts val="1000"/>
                        </a:spcAft>
                      </a:pPr>
                      <a:r>
                        <a:rPr lang="en-US" sz="1100" dirty="0">
                          <a:effectLst/>
                          <a:latin typeface="Arial" panose="020B0604020202020204" pitchFamily="34" charset="0"/>
                          <a:ea typeface="Calibri" panose="020F0502020204030204" pitchFamily="34" charset="0"/>
                          <a:cs typeface="Arial" panose="020B0604020202020204" pitchFamily="34" charset="0"/>
                        </a:rPr>
                        <a:t>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4BF88"/>
                    </a:solidFill>
                  </a:tcPr>
                </a:tc>
                <a:tc hMerge="1">
                  <a:txBody>
                    <a:bodyPr/>
                    <a:lstStyle/>
                    <a:p>
                      <a:endParaRPr lang="en-ZA"/>
                    </a:p>
                  </a:txBody>
                  <a:tcPr/>
                </a:tc>
                <a:tc>
                  <a:txBody>
                    <a:bodyPr/>
                    <a:lstStyle/>
                    <a:p>
                      <a:pPr>
                        <a:lnSpc>
                          <a:spcPts val="650"/>
                        </a:lnSpc>
                        <a:spcBef>
                          <a:spcPts val="1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 </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a:lnSpc>
                          <a:spcPts val="1000"/>
                        </a:lnSpc>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 </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marL="423545">
                        <a:lnSpc>
                          <a:spcPct val="115000"/>
                        </a:lnSpc>
                        <a:spcAft>
                          <a:spcPts val="0"/>
                        </a:spcAft>
                      </a:pPr>
                      <a:r>
                        <a:rPr lang="en-US" sz="1100" b="1" dirty="0">
                          <a:solidFill>
                            <a:srgbClr val="231F20"/>
                          </a:solidFill>
                          <a:effectLst/>
                          <a:latin typeface="Arial" panose="020B0604020202020204" pitchFamily="34" charset="0"/>
                          <a:ea typeface="Myriad Pro"/>
                          <a:cs typeface="Arial" panose="020B0604020202020204" pitchFamily="34" charset="0"/>
                        </a:rPr>
                        <a:t>P</a:t>
                      </a:r>
                      <a:r>
                        <a:rPr lang="en-US" sz="1100" b="1" spc="-5" dirty="0">
                          <a:solidFill>
                            <a:srgbClr val="231F20"/>
                          </a:solidFill>
                          <a:effectLst/>
                          <a:latin typeface="Arial" panose="020B0604020202020204" pitchFamily="34" charset="0"/>
                          <a:ea typeface="Myriad Pro"/>
                          <a:cs typeface="Arial" panose="020B0604020202020204" pitchFamily="34" charset="0"/>
                        </a:rPr>
                        <a:t>R</a:t>
                      </a:r>
                      <a:r>
                        <a:rPr lang="en-US" sz="1100" b="1" dirty="0">
                          <a:solidFill>
                            <a:srgbClr val="231F20"/>
                          </a:solidFill>
                          <a:effectLst/>
                          <a:latin typeface="Arial" panose="020B0604020202020204" pitchFamily="34" charset="0"/>
                          <a:ea typeface="Myriad Pro"/>
                          <a:cs typeface="Arial" panose="020B0604020202020204" pitchFamily="34" charset="0"/>
                        </a:rPr>
                        <a:t>OG</a:t>
                      </a:r>
                      <a:r>
                        <a:rPr lang="en-US" sz="1100" b="1" spc="10" dirty="0">
                          <a:solidFill>
                            <a:srgbClr val="231F20"/>
                          </a:solidFill>
                          <a:effectLst/>
                          <a:latin typeface="Arial" panose="020B0604020202020204" pitchFamily="34" charset="0"/>
                          <a:ea typeface="Myriad Pro"/>
                          <a:cs typeface="Arial" panose="020B0604020202020204" pitchFamily="34" charset="0"/>
                        </a:rPr>
                        <a:t>R</a:t>
                      </a:r>
                      <a:r>
                        <a:rPr lang="en-US" sz="1100" b="1" dirty="0">
                          <a:solidFill>
                            <a:srgbClr val="231F20"/>
                          </a:solidFill>
                          <a:effectLst/>
                          <a:latin typeface="Arial" panose="020B0604020202020204" pitchFamily="34" charset="0"/>
                          <a:ea typeface="Myriad Pro"/>
                          <a:cs typeface="Arial" panose="020B0604020202020204" pitchFamily="34" charset="0"/>
                        </a:rPr>
                        <a:t>AMME PURPOSE</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4BF88"/>
                    </a:solidFill>
                  </a:tcPr>
                </a:tc>
                <a:tc>
                  <a:txBody>
                    <a:bodyPr/>
                    <a:lstStyle/>
                    <a:p>
                      <a:pPr>
                        <a:lnSpc>
                          <a:spcPts val="1000"/>
                        </a:lnSpc>
                        <a:spcBef>
                          <a:spcPts val="1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 </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marL="605790" marR="593725" algn="ctr">
                        <a:lnSpc>
                          <a:spcPct val="120000"/>
                        </a:lnSpc>
                        <a:spcAft>
                          <a:spcPts val="0"/>
                        </a:spcAft>
                      </a:pPr>
                      <a:r>
                        <a:rPr lang="en-US" sz="1100" b="1" dirty="0">
                          <a:solidFill>
                            <a:srgbClr val="231F20"/>
                          </a:solidFill>
                          <a:effectLst/>
                          <a:latin typeface="Arial" panose="020B0604020202020204" pitchFamily="34" charset="0"/>
                          <a:ea typeface="Myriad Pro"/>
                          <a:cs typeface="Arial" panose="020B0604020202020204" pitchFamily="34" charset="0"/>
                        </a:rPr>
                        <a:t>ST</a:t>
                      </a:r>
                      <a:r>
                        <a:rPr lang="en-US" sz="1100" b="1" spc="10" dirty="0">
                          <a:solidFill>
                            <a:srgbClr val="231F20"/>
                          </a:solidFill>
                          <a:effectLst/>
                          <a:latin typeface="Arial" panose="020B0604020202020204" pitchFamily="34" charset="0"/>
                          <a:ea typeface="Myriad Pro"/>
                          <a:cs typeface="Arial" panose="020B0604020202020204" pitchFamily="34" charset="0"/>
                        </a:rPr>
                        <a:t>R</a:t>
                      </a:r>
                      <a:r>
                        <a:rPr lang="en-US" sz="1100" b="1" spc="-75" dirty="0">
                          <a:solidFill>
                            <a:srgbClr val="231F20"/>
                          </a:solidFill>
                          <a:effectLst/>
                          <a:latin typeface="Arial" panose="020B0604020202020204" pitchFamily="34" charset="0"/>
                          <a:ea typeface="Myriad Pro"/>
                          <a:cs typeface="Arial" panose="020B0604020202020204" pitchFamily="34" charset="0"/>
                        </a:rPr>
                        <a:t>A</a:t>
                      </a:r>
                      <a:r>
                        <a:rPr lang="en-US" sz="1100" b="1" dirty="0">
                          <a:solidFill>
                            <a:srgbClr val="231F20"/>
                          </a:solidFill>
                          <a:effectLst/>
                          <a:latin typeface="Arial" panose="020B0604020202020204" pitchFamily="34" charset="0"/>
                          <a:ea typeface="Myriad Pro"/>
                          <a:cs typeface="Arial" panose="020B0604020202020204" pitchFamily="34" charset="0"/>
                        </a:rPr>
                        <a:t>TEGIC OBJE</a:t>
                      </a:r>
                      <a:r>
                        <a:rPr lang="en-US" sz="1100" b="1" spc="15" dirty="0">
                          <a:solidFill>
                            <a:srgbClr val="231F20"/>
                          </a:solidFill>
                          <a:effectLst/>
                          <a:latin typeface="Arial" panose="020B0604020202020204" pitchFamily="34" charset="0"/>
                          <a:ea typeface="Myriad Pro"/>
                          <a:cs typeface="Arial" panose="020B0604020202020204" pitchFamily="34" charset="0"/>
                        </a:rPr>
                        <a:t>C</a:t>
                      </a:r>
                      <a:r>
                        <a:rPr lang="en-US" sz="1100" b="1" dirty="0">
                          <a:solidFill>
                            <a:srgbClr val="231F20"/>
                          </a:solidFill>
                          <a:effectLst/>
                          <a:latin typeface="Arial" panose="020B0604020202020204" pitchFamily="34" charset="0"/>
                          <a:ea typeface="Myriad Pro"/>
                          <a:cs typeface="Arial" panose="020B0604020202020204" pitchFamily="34" charset="0"/>
                        </a:rPr>
                        <a:t>TIVE</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4BF88"/>
                    </a:solidFill>
                  </a:tcPr>
                </a:tc>
                <a:tc>
                  <a:txBody>
                    <a:bodyPr/>
                    <a:lstStyle/>
                    <a:p>
                      <a:pPr marR="56515" algn="r">
                        <a:lnSpc>
                          <a:spcPct val="115000"/>
                        </a:lnSpc>
                        <a:spcBef>
                          <a:spcPts val="360"/>
                        </a:spcBef>
                        <a:spcAft>
                          <a:spcPts val="0"/>
                        </a:spcAft>
                      </a:pPr>
                      <a:r>
                        <a:rPr lang="en-US" sz="1100" b="1" dirty="0">
                          <a:solidFill>
                            <a:srgbClr val="231F20"/>
                          </a:solidFill>
                          <a:effectLst/>
                          <a:latin typeface="Arial" panose="020B0604020202020204" pitchFamily="34" charset="0"/>
                          <a:ea typeface="Myriad Pro"/>
                          <a:cs typeface="Arial" panose="020B0604020202020204" pitchFamily="34" charset="0"/>
                        </a:rPr>
                        <a:t>APP</a:t>
                      </a:r>
                      <a:r>
                        <a:rPr lang="en-US" sz="1100" b="1" spc="-5" dirty="0">
                          <a:solidFill>
                            <a:srgbClr val="231F20"/>
                          </a:solidFill>
                          <a:effectLst/>
                          <a:latin typeface="Arial" panose="020B0604020202020204" pitchFamily="34" charset="0"/>
                          <a:ea typeface="Myriad Pro"/>
                          <a:cs typeface="Arial" panose="020B0604020202020204" pitchFamily="34" charset="0"/>
                        </a:rPr>
                        <a:t>R</a:t>
                      </a:r>
                      <a:r>
                        <a:rPr lang="en-US" sz="1100" b="1" dirty="0">
                          <a:solidFill>
                            <a:srgbClr val="231F20"/>
                          </a:solidFill>
                          <a:effectLst/>
                          <a:latin typeface="Arial" panose="020B0604020202020204" pitchFamily="34" charset="0"/>
                          <a:ea typeface="Myriad Pro"/>
                          <a:cs typeface="Arial" panose="020B0604020202020204" pitchFamily="34" charset="0"/>
                        </a:rPr>
                        <a:t>OPRI</a:t>
                      </a:r>
                      <a:r>
                        <a:rPr lang="en-US" sz="1100" b="1" spc="-75" dirty="0">
                          <a:solidFill>
                            <a:srgbClr val="231F20"/>
                          </a:solidFill>
                          <a:effectLst/>
                          <a:latin typeface="Arial" panose="020B0604020202020204" pitchFamily="34" charset="0"/>
                          <a:ea typeface="Myriad Pro"/>
                          <a:cs typeface="Arial" panose="020B0604020202020204" pitchFamily="34" charset="0"/>
                        </a:rPr>
                        <a:t>A</a:t>
                      </a:r>
                      <a:r>
                        <a:rPr lang="en-US" sz="1100" b="1" dirty="0">
                          <a:solidFill>
                            <a:srgbClr val="231F20"/>
                          </a:solidFill>
                          <a:effectLst/>
                          <a:latin typeface="Arial" panose="020B0604020202020204" pitchFamily="34" charset="0"/>
                          <a:ea typeface="Myriad Pro"/>
                          <a:cs typeface="Arial" panose="020B0604020202020204" pitchFamily="34" charset="0"/>
                        </a:rPr>
                        <a:t>TION</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marR="56515" algn="r">
                        <a:lnSpc>
                          <a:spcPct val="115000"/>
                        </a:lnSpc>
                        <a:spcBef>
                          <a:spcPts val="220"/>
                        </a:spcBef>
                        <a:spcAft>
                          <a:spcPts val="0"/>
                        </a:spcAft>
                      </a:pPr>
                      <a:r>
                        <a:rPr lang="en-US" sz="1100" b="1" dirty="0">
                          <a:solidFill>
                            <a:srgbClr val="231F20"/>
                          </a:solidFill>
                          <a:effectLst/>
                          <a:latin typeface="Arial" panose="020B0604020202020204" pitchFamily="34" charset="0"/>
                          <a:ea typeface="Myriad Pro"/>
                          <a:cs typeface="Arial" panose="020B0604020202020204" pitchFamily="34" charset="0"/>
                        </a:rPr>
                        <a:t>2014/2015</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marR="56515" algn="r">
                        <a:lnSpc>
                          <a:spcPct val="115000"/>
                        </a:lnSpc>
                        <a:spcBef>
                          <a:spcPts val="220"/>
                        </a:spcBef>
                        <a:spcAft>
                          <a:spcPts val="0"/>
                        </a:spcAft>
                      </a:pPr>
                      <a:r>
                        <a:rPr lang="en-US" sz="1100" b="1" spc="5" dirty="0">
                          <a:solidFill>
                            <a:srgbClr val="231F20"/>
                          </a:solidFill>
                          <a:effectLst/>
                          <a:latin typeface="Arial" panose="020B0604020202020204" pitchFamily="34" charset="0"/>
                          <a:ea typeface="Myriad Pro"/>
                          <a:cs typeface="Arial" panose="020B0604020202020204" pitchFamily="34" charset="0"/>
                        </a:rPr>
                        <a:t>R</a:t>
                      </a:r>
                      <a:r>
                        <a:rPr lang="en-US" sz="1100" b="1" dirty="0">
                          <a:solidFill>
                            <a:srgbClr val="231F20"/>
                          </a:solidFill>
                          <a:effectLst/>
                          <a:latin typeface="Arial" panose="020B0604020202020204" pitchFamily="34" charset="0"/>
                          <a:ea typeface="Myriad Pro"/>
                          <a:cs typeface="Arial" panose="020B0604020202020204" pitchFamily="34" charset="0"/>
                        </a:rPr>
                        <a:t>’000</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4BF88"/>
                    </a:solidFill>
                  </a:tcPr>
                </a:tc>
              </a:tr>
              <a:tr h="351301">
                <a:tc gridSpan="2">
                  <a:txBody>
                    <a:bodyPr/>
                    <a:lstStyle/>
                    <a:p>
                      <a:pPr marL="68580">
                        <a:lnSpc>
                          <a:spcPct val="115000"/>
                        </a:lnSpc>
                        <a:spcBef>
                          <a:spcPts val="360"/>
                        </a:spcBef>
                        <a:spcAft>
                          <a:spcPts val="0"/>
                        </a:spcAft>
                      </a:pPr>
                      <a:r>
                        <a:rPr lang="en-US" sz="1100" b="1" dirty="0">
                          <a:solidFill>
                            <a:srgbClr val="231F20"/>
                          </a:solidFill>
                          <a:effectLst/>
                          <a:latin typeface="Arial" panose="020B0604020202020204" pitchFamily="34" charset="0"/>
                          <a:ea typeface="Myriad Pro"/>
                          <a:cs typeface="Arial" panose="020B0604020202020204" pitchFamily="34" charset="0"/>
                        </a:rPr>
                        <a:t>P</a:t>
                      </a:r>
                      <a:r>
                        <a:rPr lang="en-US" sz="1100" b="1" spc="-5" dirty="0">
                          <a:solidFill>
                            <a:srgbClr val="231F20"/>
                          </a:solidFill>
                          <a:effectLst/>
                          <a:latin typeface="Arial" panose="020B0604020202020204" pitchFamily="34" charset="0"/>
                          <a:ea typeface="Myriad Pro"/>
                          <a:cs typeface="Arial" panose="020B0604020202020204" pitchFamily="34" charset="0"/>
                        </a:rPr>
                        <a:t>R</a:t>
                      </a:r>
                      <a:r>
                        <a:rPr lang="en-US" sz="1100" b="1" dirty="0">
                          <a:solidFill>
                            <a:srgbClr val="231F20"/>
                          </a:solidFill>
                          <a:effectLst/>
                          <a:latin typeface="Arial" panose="020B0604020202020204" pitchFamily="34" charset="0"/>
                          <a:ea typeface="Myriad Pro"/>
                          <a:cs typeface="Arial" panose="020B0604020202020204" pitchFamily="34" charset="0"/>
                        </a:rPr>
                        <a:t>OG</a:t>
                      </a:r>
                      <a:r>
                        <a:rPr lang="en-US" sz="1100" b="1" spc="10" dirty="0">
                          <a:solidFill>
                            <a:srgbClr val="231F20"/>
                          </a:solidFill>
                          <a:effectLst/>
                          <a:latin typeface="Arial" panose="020B0604020202020204" pitchFamily="34" charset="0"/>
                          <a:ea typeface="Myriad Pro"/>
                          <a:cs typeface="Arial" panose="020B0604020202020204" pitchFamily="34" charset="0"/>
                        </a:rPr>
                        <a:t>R</a:t>
                      </a:r>
                      <a:r>
                        <a:rPr lang="en-US" sz="1100" b="1" dirty="0">
                          <a:solidFill>
                            <a:srgbClr val="231F20"/>
                          </a:solidFill>
                          <a:effectLst/>
                          <a:latin typeface="Arial" panose="020B0604020202020204" pitchFamily="34" charset="0"/>
                          <a:ea typeface="Myriad Pro"/>
                          <a:cs typeface="Arial" panose="020B0604020202020204" pitchFamily="34" charset="0"/>
                        </a:rPr>
                        <a:t>AMME A</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marL="68580">
                        <a:lnSpc>
                          <a:spcPct val="115000"/>
                        </a:lnSpc>
                        <a:spcBef>
                          <a:spcPts val="220"/>
                        </a:spcBef>
                        <a:spcAft>
                          <a:spcPts val="0"/>
                        </a:spcAft>
                      </a:pPr>
                      <a:r>
                        <a:rPr lang="en-US" sz="1100" b="1" dirty="0">
                          <a:solidFill>
                            <a:srgbClr val="231F20"/>
                          </a:solidFill>
                          <a:effectLst/>
                          <a:latin typeface="Arial" panose="020B0604020202020204" pitchFamily="34" charset="0"/>
                          <a:ea typeface="Myriad Pro"/>
                          <a:cs typeface="Arial" panose="020B0604020202020204" pitchFamily="34" charset="0"/>
                        </a:rPr>
                        <a:t>G</a:t>
                      </a:r>
                      <a:r>
                        <a:rPr lang="en-US" sz="1100" b="1" spc="10" dirty="0">
                          <a:solidFill>
                            <a:srgbClr val="231F20"/>
                          </a:solidFill>
                          <a:effectLst/>
                          <a:latin typeface="Arial" panose="020B0604020202020204" pitchFamily="34" charset="0"/>
                          <a:ea typeface="Myriad Pro"/>
                          <a:cs typeface="Arial" panose="020B0604020202020204" pitchFamily="34" charset="0"/>
                        </a:rPr>
                        <a:t>R</a:t>
                      </a:r>
                      <a:r>
                        <a:rPr lang="en-US" sz="1100" b="1" dirty="0">
                          <a:solidFill>
                            <a:srgbClr val="231F20"/>
                          </a:solidFill>
                          <a:effectLst/>
                          <a:latin typeface="Arial" panose="020B0604020202020204" pitchFamily="34" charset="0"/>
                          <a:ea typeface="Myriad Pro"/>
                          <a:cs typeface="Arial" panose="020B0604020202020204" pitchFamily="34" charset="0"/>
                        </a:rPr>
                        <a:t>ANT FUNDING AND SUPPORT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hMerge="1">
                  <a:txBody>
                    <a:bodyPr/>
                    <a:lstStyle/>
                    <a:p>
                      <a:endParaRPr lang="en-ZA"/>
                    </a:p>
                  </a:txBody>
                  <a:tcPr/>
                </a:tc>
                <a:tc>
                  <a:txBody>
                    <a:bodyPr/>
                    <a:lstStyle/>
                    <a:p>
                      <a:pPr>
                        <a:lnSpc>
                          <a:spcPct val="115000"/>
                        </a:lnSpc>
                        <a:spcAft>
                          <a:spcPts val="1000"/>
                        </a:spcAft>
                      </a:pPr>
                      <a:r>
                        <a:rPr lang="en-US" sz="1100" dirty="0">
                          <a:effectLst/>
                          <a:latin typeface="Arial" panose="020B0604020202020204" pitchFamily="34" charset="0"/>
                          <a:ea typeface="Calibri" panose="020F0502020204030204" pitchFamily="34" charset="0"/>
                          <a:cs typeface="Arial" panose="020B0604020202020204" pitchFamily="34" charset="0"/>
                        </a:rPr>
                        <a:t>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a:lnSpc>
                          <a:spcPct val="115000"/>
                        </a:lnSpc>
                        <a:spcAft>
                          <a:spcPts val="1000"/>
                        </a:spcAft>
                      </a:pPr>
                      <a:r>
                        <a:rPr lang="en-US" sz="1100" dirty="0">
                          <a:effectLst/>
                          <a:latin typeface="Arial" panose="020B0604020202020204" pitchFamily="34" charset="0"/>
                          <a:ea typeface="Calibri" panose="020F0502020204030204" pitchFamily="34" charset="0"/>
                          <a:cs typeface="Arial" panose="020B0604020202020204" pitchFamily="34" charset="0"/>
                        </a:rPr>
                        <a:t>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R="56515" algn="r">
                        <a:lnSpc>
                          <a:spcPct val="115000"/>
                        </a:lnSpc>
                        <a:spcBef>
                          <a:spcPts val="360"/>
                        </a:spcBef>
                        <a:spcAft>
                          <a:spcPts val="0"/>
                        </a:spcAft>
                      </a:pPr>
                      <a:r>
                        <a:rPr lang="en-US" sz="1100">
                          <a:solidFill>
                            <a:srgbClr val="231F20"/>
                          </a:solidFill>
                          <a:effectLst/>
                          <a:latin typeface="Arial" panose="020B0604020202020204" pitchFamily="34" charset="0"/>
                          <a:ea typeface="MyriadPro-Light"/>
                          <a:cs typeface="Arial" panose="020B0604020202020204" pitchFamily="34" charset="0"/>
                        </a:rPr>
                        <a:t>40 965</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r>
              <a:tr h="644994">
                <a:tc>
                  <a:txBody>
                    <a:bodyPr/>
                    <a:lstStyle/>
                    <a:p>
                      <a:pPr marL="68580">
                        <a:lnSpc>
                          <a:spcPct val="115000"/>
                        </a:lnSpc>
                        <a:spcBef>
                          <a:spcPts val="360"/>
                        </a:spcBef>
                        <a:spcAft>
                          <a:spcPts val="0"/>
                        </a:spcAft>
                      </a:pPr>
                      <a:r>
                        <a:rPr lang="en-US" sz="1100">
                          <a:solidFill>
                            <a:srgbClr val="231F20"/>
                          </a:solidFill>
                          <a:effectLst/>
                          <a:latin typeface="Arial" panose="020B0604020202020204" pitchFamily="34" charset="0"/>
                          <a:ea typeface="MyriadPro-Light"/>
                          <a:cs typeface="Arial" panose="020B0604020202020204" pitchFamily="34" charset="0"/>
                        </a:rPr>
                        <a:t>Sub </a:t>
                      </a:r>
                      <a:r>
                        <a:rPr lang="en-US" sz="1100" spc="-20">
                          <a:solidFill>
                            <a:srgbClr val="231F20"/>
                          </a:solidFill>
                          <a:effectLst/>
                          <a:latin typeface="Arial" panose="020B0604020202020204" pitchFamily="34" charset="0"/>
                          <a:ea typeface="MyriadPro-Light"/>
                          <a:cs typeface="Arial" panose="020B0604020202020204" pitchFamily="34" charset="0"/>
                        </a:rPr>
                        <a:t>P</a:t>
                      </a:r>
                      <a:r>
                        <a:rPr lang="en-US" sz="1100" spc="-10">
                          <a:solidFill>
                            <a:srgbClr val="231F20"/>
                          </a:solidFill>
                          <a:effectLst/>
                          <a:latin typeface="Arial" panose="020B0604020202020204" pitchFamily="34" charset="0"/>
                          <a:ea typeface="MyriadPro-Light"/>
                          <a:cs typeface="Arial" panose="020B0604020202020204" pitchFamily="34" charset="0"/>
                        </a:rPr>
                        <a:t>r</a:t>
                      </a:r>
                      <a:r>
                        <a:rPr lang="en-US" sz="1100">
                          <a:solidFill>
                            <a:srgbClr val="231F20"/>
                          </a:solidFill>
                          <a:effectLst/>
                          <a:latin typeface="Arial" panose="020B0604020202020204" pitchFamily="34" charset="0"/>
                          <a:ea typeface="MyriadPro-Light"/>
                          <a:cs typeface="Arial" panose="020B0604020202020204" pitchFamily="34" charset="0"/>
                        </a:rPr>
                        <a:t>o</a:t>
                      </a:r>
                      <a:r>
                        <a:rPr lang="en-US" sz="1100" spc="-5">
                          <a:solidFill>
                            <a:srgbClr val="231F20"/>
                          </a:solidFill>
                          <a:effectLst/>
                          <a:latin typeface="Arial" panose="020B0604020202020204" pitchFamily="34" charset="0"/>
                          <a:ea typeface="MyriadPro-Light"/>
                          <a:cs typeface="Arial" panose="020B0604020202020204" pitchFamily="34" charset="0"/>
                        </a:rPr>
                        <a:t>g</a:t>
                      </a:r>
                      <a:r>
                        <a:rPr lang="en-US" sz="1100">
                          <a:solidFill>
                            <a:srgbClr val="231F20"/>
                          </a:solidFill>
                          <a:effectLst/>
                          <a:latin typeface="Arial" panose="020B0604020202020204" pitchFamily="34" charset="0"/>
                          <a:ea typeface="MyriadPro-Light"/>
                          <a:cs typeface="Arial" panose="020B0604020202020204" pitchFamily="34" charset="0"/>
                        </a:rPr>
                        <a:t>ramme A1</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L="68580">
                        <a:lnSpc>
                          <a:spcPct val="115000"/>
                        </a:lnSpc>
                        <a:spcBef>
                          <a:spcPts val="360"/>
                        </a:spcBef>
                        <a:spcAft>
                          <a:spcPts val="0"/>
                        </a:spcAft>
                      </a:pPr>
                      <a:r>
                        <a:rPr lang="en-US" sz="1100" spc="-5" dirty="0">
                          <a:solidFill>
                            <a:srgbClr val="231F20"/>
                          </a:solidFill>
                          <a:effectLst/>
                          <a:latin typeface="Arial" panose="020B0604020202020204" pitchFamily="34" charset="0"/>
                          <a:ea typeface="MyriadPro-Light"/>
                          <a:cs typeface="Arial" panose="020B0604020202020204" pitchFamily="34" charset="0"/>
                        </a:rPr>
                        <a:t>C</a:t>
                      </a:r>
                      <a:r>
                        <a:rPr lang="en-US" sz="1100" dirty="0">
                          <a:solidFill>
                            <a:srgbClr val="231F20"/>
                          </a:solidFill>
                          <a:effectLst/>
                          <a:latin typeface="Arial" panose="020B0604020202020204" pitchFamily="34" charset="0"/>
                          <a:ea typeface="MyriadPro-Light"/>
                          <a:cs typeface="Arial" panose="020B0604020202020204" pitchFamily="34" charset="0"/>
                        </a:rPr>
                        <a:t>ommuni</a:t>
                      </a:r>
                      <a:r>
                        <a:rPr lang="en-US" sz="1100" spc="10" dirty="0">
                          <a:solidFill>
                            <a:srgbClr val="231F20"/>
                          </a:solidFill>
                          <a:effectLst/>
                          <a:latin typeface="Arial" panose="020B0604020202020204" pitchFamily="34" charset="0"/>
                          <a:ea typeface="MyriadPro-Light"/>
                          <a:cs typeface="Arial" panose="020B0604020202020204" pitchFamily="34" charset="0"/>
                        </a:rPr>
                        <a:t>t</a:t>
                      </a:r>
                      <a:r>
                        <a:rPr lang="en-US" sz="1100" dirty="0">
                          <a:solidFill>
                            <a:srgbClr val="231F20"/>
                          </a:solidFill>
                          <a:effectLst/>
                          <a:latin typeface="Arial" panose="020B0604020202020204" pitchFamily="34" charset="0"/>
                          <a:ea typeface="MyriadPro-Light"/>
                          <a:cs typeface="Arial" panose="020B0604020202020204" pitchFamily="34" charset="0"/>
                        </a:rPr>
                        <a:t>y </a:t>
                      </a:r>
                      <a:r>
                        <a:rPr lang="en-US" sz="1100" spc="5" dirty="0">
                          <a:solidFill>
                            <a:srgbClr val="231F20"/>
                          </a:solidFill>
                          <a:effectLst/>
                          <a:latin typeface="Arial" panose="020B0604020202020204" pitchFamily="34" charset="0"/>
                          <a:ea typeface="MyriadPro-Light"/>
                          <a:cs typeface="Arial" panose="020B0604020202020204" pitchFamily="34" charset="0"/>
                        </a:rPr>
                        <a:t>M</a:t>
                      </a:r>
                      <a:r>
                        <a:rPr lang="en-US" sz="1100" dirty="0">
                          <a:solidFill>
                            <a:srgbClr val="231F20"/>
                          </a:solidFill>
                          <a:effectLst/>
                          <a:latin typeface="Arial" panose="020B0604020202020204" pitchFamily="34" charset="0"/>
                          <a:ea typeface="MyriadPro-Light"/>
                          <a:cs typeface="Arial" panose="020B0604020202020204" pitchFamily="34" charset="0"/>
                        </a:rPr>
                        <a:t>edia</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L="68580">
                        <a:lnSpc>
                          <a:spcPct val="115000"/>
                        </a:lnSpc>
                        <a:spcBef>
                          <a:spcPts val="360"/>
                        </a:spcBef>
                        <a:spcAft>
                          <a:spcPts val="0"/>
                        </a:spcAft>
                      </a:pPr>
                      <a:r>
                        <a:rPr lang="en-US" sz="1100" spc="-60" dirty="0">
                          <a:solidFill>
                            <a:srgbClr val="231F20"/>
                          </a:solidFill>
                          <a:effectLst/>
                          <a:latin typeface="Arial" panose="020B0604020202020204" pitchFamily="34" charset="0"/>
                          <a:ea typeface="MyriadPro-Light"/>
                          <a:cs typeface="Arial" panose="020B0604020202020204" pitchFamily="34" charset="0"/>
                        </a:rPr>
                        <a:t>T</a:t>
                      </a:r>
                      <a:r>
                        <a:rPr lang="en-US" sz="1100" dirty="0">
                          <a:solidFill>
                            <a:srgbClr val="231F20"/>
                          </a:solidFill>
                          <a:effectLst/>
                          <a:latin typeface="Arial" panose="020B0604020202020204" pitchFamily="34" charset="0"/>
                          <a:ea typeface="MyriadPro-Light"/>
                          <a:cs typeface="Arial" panose="020B0604020202020204" pitchFamily="34" charset="0"/>
                        </a:rPr>
                        <a:t>o p</a:t>
                      </a:r>
                      <a:r>
                        <a:rPr lang="en-US" sz="1100" spc="-10" dirty="0">
                          <a:solidFill>
                            <a:srgbClr val="231F20"/>
                          </a:solidFill>
                          <a:effectLst/>
                          <a:latin typeface="Arial" panose="020B0604020202020204" pitchFamily="34" charset="0"/>
                          <a:ea typeface="MyriadPro-Light"/>
                          <a:cs typeface="Arial" panose="020B0604020202020204" pitchFamily="34" charset="0"/>
                        </a:rPr>
                        <a:t>r</a:t>
                      </a:r>
                      <a:r>
                        <a:rPr lang="en-US" sz="1100" spc="-5" dirty="0">
                          <a:solidFill>
                            <a:srgbClr val="231F20"/>
                          </a:solidFill>
                          <a:effectLst/>
                          <a:latin typeface="Arial" panose="020B0604020202020204" pitchFamily="34" charset="0"/>
                          <a:ea typeface="MyriadPro-Light"/>
                          <a:cs typeface="Arial" panose="020B0604020202020204" pitchFamily="34" charset="0"/>
                        </a:rPr>
                        <a:t>o</a:t>
                      </a:r>
                      <a:r>
                        <a:rPr lang="en-US" sz="1100" dirty="0">
                          <a:solidFill>
                            <a:srgbClr val="231F20"/>
                          </a:solidFill>
                          <a:effectLst/>
                          <a:latin typeface="Arial" panose="020B0604020202020204" pitchFamily="34" charset="0"/>
                          <a:ea typeface="MyriadPro-Light"/>
                          <a:cs typeface="Arial" panose="020B0604020202020204" pitchFamily="34" charset="0"/>
                        </a:rPr>
                        <a:t>vide </a:t>
                      </a:r>
                      <a:r>
                        <a:rPr lang="en-US" sz="1100" spc="-5" dirty="0">
                          <a:solidFill>
                            <a:srgbClr val="231F20"/>
                          </a:solidFill>
                          <a:effectLst/>
                          <a:latin typeface="Arial" panose="020B0604020202020204" pitchFamily="34" charset="0"/>
                          <a:ea typeface="MyriadPro-Light"/>
                          <a:cs typeface="Arial" panose="020B0604020202020204" pitchFamily="34" charset="0"/>
                        </a:rPr>
                        <a:t>t</a:t>
                      </a:r>
                      <a:r>
                        <a:rPr lang="en-US" sz="1100" dirty="0">
                          <a:solidFill>
                            <a:srgbClr val="231F20"/>
                          </a:solidFill>
                          <a:effectLst/>
                          <a:latin typeface="Arial" panose="020B0604020202020204" pitchFamily="34" charset="0"/>
                          <a:ea typeface="MyriadPro-Light"/>
                          <a:cs typeface="Arial" panose="020B0604020202020204" pitchFamily="34" charset="0"/>
                        </a:rPr>
                        <a:t>echnica</a:t>
                      </a:r>
                      <a:r>
                        <a:rPr lang="en-US" sz="1100" spc="-10" dirty="0">
                          <a:solidFill>
                            <a:srgbClr val="231F20"/>
                          </a:solidFill>
                          <a:effectLst/>
                          <a:latin typeface="Arial" panose="020B0604020202020204" pitchFamily="34" charset="0"/>
                          <a:ea typeface="MyriadPro-Light"/>
                          <a:cs typeface="Arial" panose="020B0604020202020204" pitchFamily="34" charset="0"/>
                        </a:rPr>
                        <a:t>l</a:t>
                      </a:r>
                      <a:r>
                        <a:rPr lang="en-US" sz="1100" dirty="0">
                          <a:solidFill>
                            <a:srgbClr val="231F20"/>
                          </a:solidFill>
                          <a:effectLst/>
                          <a:latin typeface="Arial" panose="020B0604020202020204" pitchFamily="34" charset="0"/>
                          <a:ea typeface="MyriadPro-Light"/>
                          <a:cs typeface="Arial" panose="020B0604020202020204" pitchFamily="34" charset="0"/>
                        </a:rPr>
                        <a:t>, </a:t>
                      </a:r>
                      <a:r>
                        <a:rPr lang="en-US" sz="1100" dirty="0" smtClean="0">
                          <a:solidFill>
                            <a:srgbClr val="231F20"/>
                          </a:solidFill>
                          <a:effectLst/>
                          <a:latin typeface="Arial" panose="020B0604020202020204" pitchFamily="34" charset="0"/>
                          <a:ea typeface="MyriadPro-Light"/>
                          <a:cs typeface="Arial" panose="020B0604020202020204" pitchFamily="34" charset="0"/>
                        </a:rPr>
                        <a:t>non-financial and </a:t>
                      </a:r>
                      <a:r>
                        <a:rPr lang="en-US" sz="1100" dirty="0">
                          <a:solidFill>
                            <a:srgbClr val="231F20"/>
                          </a:solidFill>
                          <a:effectLst/>
                          <a:latin typeface="Arial" panose="020B0604020202020204" pitchFamily="34" charset="0"/>
                          <a:ea typeface="MyriadPro-Light"/>
                          <a:cs typeface="Arial" panose="020B0604020202020204" pitchFamily="34" charset="0"/>
                        </a:rPr>
                        <a:t>financial suppo</a:t>
                      </a:r>
                      <a:r>
                        <a:rPr lang="en-US" sz="1100" spc="25" dirty="0">
                          <a:solidFill>
                            <a:srgbClr val="231F20"/>
                          </a:solidFill>
                          <a:effectLst/>
                          <a:latin typeface="Arial" panose="020B0604020202020204" pitchFamily="34" charset="0"/>
                          <a:ea typeface="MyriadPro-Light"/>
                          <a:cs typeface="Arial" panose="020B0604020202020204" pitchFamily="34" charset="0"/>
                        </a:rPr>
                        <a:t>r</a:t>
                      </a:r>
                      <a:r>
                        <a:rPr lang="en-US" sz="1100" dirty="0">
                          <a:solidFill>
                            <a:srgbClr val="231F20"/>
                          </a:solidFill>
                          <a:effectLst/>
                          <a:latin typeface="Arial" panose="020B0604020202020204" pitchFamily="34" charset="0"/>
                          <a:ea typeface="MyriadPro-Light"/>
                          <a:cs typeface="Arial" panose="020B0604020202020204" pitchFamily="34" charset="0"/>
                        </a:rPr>
                        <a:t>t </a:t>
                      </a:r>
                      <a:r>
                        <a:rPr lang="en-US" sz="1100" spc="-5" dirty="0">
                          <a:solidFill>
                            <a:srgbClr val="231F20"/>
                          </a:solidFill>
                          <a:effectLst/>
                          <a:latin typeface="Arial" panose="020B0604020202020204" pitchFamily="34" charset="0"/>
                          <a:ea typeface="MyriadPro-Light"/>
                          <a:cs typeface="Arial" panose="020B0604020202020204" pitchFamily="34" charset="0"/>
                        </a:rPr>
                        <a:t>t</a:t>
                      </a:r>
                      <a:r>
                        <a:rPr lang="en-US" sz="1100" dirty="0">
                          <a:solidFill>
                            <a:srgbClr val="231F20"/>
                          </a:solidFill>
                          <a:effectLst/>
                          <a:latin typeface="Arial" panose="020B0604020202020204" pitchFamily="34" charset="0"/>
                          <a:ea typeface="MyriadPro-Light"/>
                          <a:cs typeface="Arial" panose="020B0604020202020204" pitchFamily="34" charset="0"/>
                        </a:rPr>
                        <a:t>o di</a:t>
                      </a:r>
                      <a:r>
                        <a:rPr lang="en-US" sz="1100" spc="-5" dirty="0">
                          <a:solidFill>
                            <a:srgbClr val="231F20"/>
                          </a:solidFill>
                          <a:effectLst/>
                          <a:latin typeface="Arial" panose="020B0604020202020204" pitchFamily="34" charset="0"/>
                          <a:ea typeface="MyriadPro-Light"/>
                          <a:cs typeface="Arial" panose="020B0604020202020204" pitchFamily="34" charset="0"/>
                        </a:rPr>
                        <a:t>v</a:t>
                      </a:r>
                      <a:r>
                        <a:rPr lang="en-US" sz="1100" dirty="0">
                          <a:solidFill>
                            <a:srgbClr val="231F20"/>
                          </a:solidFill>
                          <a:effectLst/>
                          <a:latin typeface="Arial" panose="020B0604020202020204" pitchFamily="34" charset="0"/>
                          <a:ea typeface="MyriadPro-Light"/>
                          <a:cs typeface="Arial" panose="020B0604020202020204" pitchFamily="34" charset="0"/>
                        </a:rPr>
                        <a:t>erse media plat</a:t>
                      </a:r>
                      <a:r>
                        <a:rPr lang="en-US" sz="1100" spc="-15" dirty="0">
                          <a:solidFill>
                            <a:srgbClr val="231F20"/>
                          </a:solidFill>
                          <a:effectLst/>
                          <a:latin typeface="Arial" panose="020B0604020202020204" pitchFamily="34" charset="0"/>
                          <a:ea typeface="MyriadPro-Light"/>
                          <a:cs typeface="Arial" panose="020B0604020202020204" pitchFamily="34" charset="0"/>
                        </a:rPr>
                        <a:t>f</a:t>
                      </a:r>
                      <a:r>
                        <a:rPr lang="en-US" sz="1100" dirty="0">
                          <a:solidFill>
                            <a:srgbClr val="231F20"/>
                          </a:solidFill>
                          <a:effectLst/>
                          <a:latin typeface="Arial" panose="020B0604020202020204" pitchFamily="34" charset="0"/>
                          <a:ea typeface="MyriadPro-Light"/>
                          <a:cs typeface="Arial" panose="020B0604020202020204" pitchFamily="34" charset="0"/>
                        </a:rPr>
                        <a:t>o</a:t>
                      </a:r>
                      <a:r>
                        <a:rPr lang="en-US" sz="1100" spc="5" dirty="0">
                          <a:solidFill>
                            <a:srgbClr val="231F20"/>
                          </a:solidFill>
                          <a:effectLst/>
                          <a:latin typeface="Arial" panose="020B0604020202020204" pitchFamily="34" charset="0"/>
                          <a:ea typeface="MyriadPro-Light"/>
                          <a:cs typeface="Arial" panose="020B0604020202020204" pitchFamily="34" charset="0"/>
                        </a:rPr>
                        <a:t>r</a:t>
                      </a:r>
                      <a:r>
                        <a:rPr lang="en-US" sz="1100" dirty="0">
                          <a:solidFill>
                            <a:srgbClr val="231F20"/>
                          </a:solidFill>
                          <a:effectLst/>
                          <a:latin typeface="Arial" panose="020B0604020202020204" pitchFamily="34" charset="0"/>
                          <a:ea typeface="MyriadPro-Light"/>
                          <a:cs typeface="Arial" panose="020B0604020202020204" pitchFamily="34" charset="0"/>
                        </a:rPr>
                        <a:t>ms </a:t>
                      </a:r>
                      <a:r>
                        <a:rPr lang="en-US" sz="1100" spc="-5" dirty="0">
                          <a:solidFill>
                            <a:srgbClr val="231F20"/>
                          </a:solidFill>
                          <a:effectLst/>
                          <a:latin typeface="Arial" panose="020B0604020202020204" pitchFamily="34" charset="0"/>
                          <a:ea typeface="MyriadPro-Light"/>
                          <a:cs typeface="Arial" panose="020B0604020202020204" pitchFamily="34" charset="0"/>
                        </a:rPr>
                        <a:t>o</a:t>
                      </a:r>
                      <a:r>
                        <a:rPr lang="en-US" sz="1100" dirty="0">
                          <a:solidFill>
                            <a:srgbClr val="231F20"/>
                          </a:solidFill>
                          <a:effectLst/>
                          <a:latin typeface="Arial" panose="020B0604020202020204" pitchFamily="34" charset="0"/>
                          <a:ea typeface="MyriadPro-Light"/>
                          <a:cs typeface="Arial" panose="020B0604020202020204" pitchFamily="34" charset="0"/>
                        </a:rPr>
                        <a:t>wned and cont</a:t>
                      </a:r>
                      <a:r>
                        <a:rPr lang="en-US" sz="1100" spc="-10" dirty="0">
                          <a:solidFill>
                            <a:srgbClr val="231F20"/>
                          </a:solidFill>
                          <a:effectLst/>
                          <a:latin typeface="Arial" panose="020B0604020202020204" pitchFamily="34" charset="0"/>
                          <a:ea typeface="MyriadPro-Light"/>
                          <a:cs typeface="Arial" panose="020B0604020202020204" pitchFamily="34" charset="0"/>
                        </a:rPr>
                        <a:t>r</a:t>
                      </a:r>
                      <a:r>
                        <a:rPr lang="en-US" sz="1100" dirty="0">
                          <a:solidFill>
                            <a:srgbClr val="231F20"/>
                          </a:solidFill>
                          <a:effectLst/>
                          <a:latin typeface="Arial" panose="020B0604020202020204" pitchFamily="34" charset="0"/>
                          <a:ea typeface="MyriadPro-Light"/>
                          <a:cs typeface="Arial" panose="020B0604020202020204" pitchFamily="34" charset="0"/>
                        </a:rPr>
                        <a:t>olled </a:t>
                      </a:r>
                      <a:r>
                        <a:rPr lang="en-US" sz="1100" spc="-5" dirty="0">
                          <a:solidFill>
                            <a:srgbClr val="231F20"/>
                          </a:solidFill>
                          <a:effectLst/>
                          <a:latin typeface="Arial" panose="020B0604020202020204" pitchFamily="34" charset="0"/>
                          <a:ea typeface="MyriadPro-Light"/>
                          <a:cs typeface="Arial" panose="020B0604020202020204" pitchFamily="34" charset="0"/>
                        </a:rPr>
                        <a:t>b</a:t>
                      </a:r>
                      <a:r>
                        <a:rPr lang="en-US" sz="1100" dirty="0">
                          <a:solidFill>
                            <a:srgbClr val="231F20"/>
                          </a:solidFill>
                          <a:effectLst/>
                          <a:latin typeface="Arial" panose="020B0604020202020204" pitchFamily="34" charset="0"/>
                          <a:ea typeface="MyriadPro-Light"/>
                          <a:cs typeface="Arial" panose="020B0604020202020204" pitchFamily="34" charset="0"/>
                        </a:rPr>
                        <a:t>y communities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L="68580" marR="35560">
                        <a:lnSpc>
                          <a:spcPct val="120000"/>
                        </a:lnSpc>
                        <a:spcBef>
                          <a:spcPts val="360"/>
                        </a:spcBef>
                        <a:spcAft>
                          <a:spcPts val="0"/>
                        </a:spcAft>
                      </a:pPr>
                      <a:r>
                        <a:rPr lang="en-US" sz="1100" spc="15" dirty="0">
                          <a:solidFill>
                            <a:srgbClr val="231F20"/>
                          </a:solidFill>
                          <a:effectLst/>
                          <a:latin typeface="Arial" panose="020B0604020202020204" pitchFamily="34" charset="0"/>
                          <a:ea typeface="MyriadPro-Light"/>
                          <a:cs typeface="Arial" panose="020B0604020202020204" pitchFamily="34" charset="0"/>
                        </a:rPr>
                        <a:t>O</a:t>
                      </a:r>
                      <a:r>
                        <a:rPr lang="en-US" sz="1100" dirty="0">
                          <a:solidFill>
                            <a:srgbClr val="231F20"/>
                          </a:solidFill>
                          <a:effectLst/>
                          <a:latin typeface="Arial" panose="020B0604020202020204" pitchFamily="34" charset="0"/>
                          <a:ea typeface="MyriadPro-Light"/>
                          <a:cs typeface="Arial" panose="020B0604020202020204" pitchFamily="34" charset="0"/>
                        </a:rPr>
                        <a:t>wnershi</a:t>
                      </a:r>
                      <a:r>
                        <a:rPr lang="en-US" sz="1100" spc="-15" dirty="0">
                          <a:solidFill>
                            <a:srgbClr val="231F20"/>
                          </a:solidFill>
                          <a:effectLst/>
                          <a:latin typeface="Arial" panose="020B0604020202020204" pitchFamily="34" charset="0"/>
                          <a:ea typeface="MyriadPro-Light"/>
                          <a:cs typeface="Arial" panose="020B0604020202020204" pitchFamily="34" charset="0"/>
                        </a:rPr>
                        <a:t>p</a:t>
                      </a:r>
                      <a:r>
                        <a:rPr lang="en-US" sz="1100" dirty="0">
                          <a:solidFill>
                            <a:srgbClr val="231F20"/>
                          </a:solidFill>
                          <a:effectLst/>
                          <a:latin typeface="Arial" panose="020B0604020202020204" pitchFamily="34" charset="0"/>
                          <a:ea typeface="MyriadPro-Light"/>
                          <a:cs typeface="Arial" panose="020B0604020202020204" pitchFamily="34" charset="0"/>
                        </a:rPr>
                        <a:t>, cont</a:t>
                      </a:r>
                      <a:r>
                        <a:rPr lang="en-US" sz="1100" spc="-10" dirty="0">
                          <a:solidFill>
                            <a:srgbClr val="231F20"/>
                          </a:solidFill>
                          <a:effectLst/>
                          <a:latin typeface="Arial" panose="020B0604020202020204" pitchFamily="34" charset="0"/>
                          <a:ea typeface="MyriadPro-Light"/>
                          <a:cs typeface="Arial" panose="020B0604020202020204" pitchFamily="34" charset="0"/>
                        </a:rPr>
                        <a:t>r</a:t>
                      </a:r>
                      <a:r>
                        <a:rPr lang="en-US" sz="1100" dirty="0">
                          <a:solidFill>
                            <a:srgbClr val="231F20"/>
                          </a:solidFill>
                          <a:effectLst/>
                          <a:latin typeface="Arial" panose="020B0604020202020204" pitchFamily="34" charset="0"/>
                          <a:ea typeface="MyriadPro-Light"/>
                          <a:cs typeface="Arial" panose="020B0604020202020204" pitchFamily="34" charset="0"/>
                        </a:rPr>
                        <a:t>ol and access </a:t>
                      </a:r>
                      <a:r>
                        <a:rPr lang="en-US" sz="1100" spc="-5" dirty="0">
                          <a:solidFill>
                            <a:srgbClr val="231F20"/>
                          </a:solidFill>
                          <a:effectLst/>
                          <a:latin typeface="Arial" panose="020B0604020202020204" pitchFamily="34" charset="0"/>
                          <a:ea typeface="MyriadPro-Light"/>
                          <a:cs typeface="Arial" panose="020B0604020202020204" pitchFamily="34" charset="0"/>
                        </a:rPr>
                        <a:t>t</a:t>
                      </a:r>
                      <a:r>
                        <a:rPr lang="en-US" sz="1100" dirty="0">
                          <a:solidFill>
                            <a:srgbClr val="231F20"/>
                          </a:solidFill>
                          <a:effectLst/>
                          <a:latin typeface="Arial" panose="020B0604020202020204" pitchFamily="34" charset="0"/>
                          <a:ea typeface="MyriadPro-Light"/>
                          <a:cs typeface="Arial" panose="020B0604020202020204" pitchFamily="34" charset="0"/>
                        </a:rPr>
                        <a:t>o in</a:t>
                      </a:r>
                      <a:r>
                        <a:rPr lang="en-US" sz="1100" spc="-15" dirty="0">
                          <a:solidFill>
                            <a:srgbClr val="231F20"/>
                          </a:solidFill>
                          <a:effectLst/>
                          <a:latin typeface="Arial" panose="020B0604020202020204" pitchFamily="34" charset="0"/>
                          <a:ea typeface="MyriadPro-Light"/>
                          <a:cs typeface="Arial" panose="020B0604020202020204" pitchFamily="34" charset="0"/>
                        </a:rPr>
                        <a:t>f</a:t>
                      </a:r>
                      <a:r>
                        <a:rPr lang="en-US" sz="1100" dirty="0">
                          <a:solidFill>
                            <a:srgbClr val="231F20"/>
                          </a:solidFill>
                          <a:effectLst/>
                          <a:latin typeface="Arial" panose="020B0604020202020204" pitchFamily="34" charset="0"/>
                          <a:ea typeface="MyriadPro-Light"/>
                          <a:cs typeface="Arial" panose="020B0604020202020204" pitchFamily="34" charset="0"/>
                        </a:rPr>
                        <a:t>o</a:t>
                      </a:r>
                      <a:r>
                        <a:rPr lang="en-US" sz="1100" spc="5" dirty="0">
                          <a:solidFill>
                            <a:srgbClr val="231F20"/>
                          </a:solidFill>
                          <a:effectLst/>
                          <a:latin typeface="Arial" panose="020B0604020202020204" pitchFamily="34" charset="0"/>
                          <a:ea typeface="MyriadPro-Light"/>
                          <a:cs typeface="Arial" panose="020B0604020202020204" pitchFamily="34" charset="0"/>
                        </a:rPr>
                        <a:t>r</a:t>
                      </a:r>
                      <a:r>
                        <a:rPr lang="en-US" sz="1100" dirty="0">
                          <a:solidFill>
                            <a:srgbClr val="231F20"/>
                          </a:solidFill>
                          <a:effectLst/>
                          <a:latin typeface="Arial" panose="020B0604020202020204" pitchFamily="34" charset="0"/>
                          <a:ea typeface="MyriadPro-Light"/>
                          <a:cs typeface="Arial" panose="020B0604020202020204" pitchFamily="34" charset="0"/>
                        </a:rPr>
                        <a:t>mation</a:t>
                      </a:r>
                      <a:r>
                        <a:rPr lang="en-US" sz="1100" spc="-5" dirty="0">
                          <a:solidFill>
                            <a:srgbClr val="231F20"/>
                          </a:solidFill>
                          <a:effectLst/>
                          <a:latin typeface="Arial" panose="020B0604020202020204" pitchFamily="34" charset="0"/>
                          <a:ea typeface="MyriadPro-Light"/>
                          <a:cs typeface="Arial" panose="020B0604020202020204" pitchFamily="34" charset="0"/>
                        </a:rPr>
                        <a:t> </a:t>
                      </a:r>
                      <a:r>
                        <a:rPr lang="en-US" sz="1100" dirty="0">
                          <a:solidFill>
                            <a:srgbClr val="231F20"/>
                          </a:solidFill>
                          <a:effectLst/>
                          <a:latin typeface="Arial" panose="020B0604020202020204" pitchFamily="34" charset="0"/>
                          <a:ea typeface="MyriadPro-Light"/>
                          <a:cs typeface="Arial" panose="020B0604020202020204" pitchFamily="34" charset="0"/>
                        </a:rPr>
                        <a:t>and</a:t>
                      </a:r>
                      <a:r>
                        <a:rPr lang="en-US" sz="1100" spc="-5" dirty="0">
                          <a:solidFill>
                            <a:srgbClr val="231F20"/>
                          </a:solidFill>
                          <a:effectLst/>
                          <a:latin typeface="Arial" panose="020B0604020202020204" pitchFamily="34" charset="0"/>
                          <a:ea typeface="MyriadPro-Light"/>
                          <a:cs typeface="Arial" panose="020B0604020202020204" pitchFamily="34" charset="0"/>
                        </a:rPr>
                        <a:t> </a:t>
                      </a:r>
                      <a:r>
                        <a:rPr lang="en-US" sz="1100" dirty="0">
                          <a:solidFill>
                            <a:srgbClr val="231F20"/>
                          </a:solidFill>
                          <a:effectLst/>
                          <a:latin typeface="Arial" panose="020B0604020202020204" pitchFamily="34" charset="0"/>
                          <a:ea typeface="MyriadPro-Light"/>
                          <a:cs typeface="Arial" panose="020B0604020202020204" pitchFamily="34" charset="0"/>
                        </a:rPr>
                        <a:t>con</a:t>
                      </a:r>
                      <a:r>
                        <a:rPr lang="en-US" sz="1100" spc="-5" dirty="0">
                          <a:solidFill>
                            <a:srgbClr val="231F20"/>
                          </a:solidFill>
                          <a:effectLst/>
                          <a:latin typeface="Arial" panose="020B0604020202020204" pitchFamily="34" charset="0"/>
                          <a:ea typeface="MyriadPro-Light"/>
                          <a:cs typeface="Arial" panose="020B0604020202020204" pitchFamily="34" charset="0"/>
                        </a:rPr>
                        <a:t>t</a:t>
                      </a:r>
                      <a:r>
                        <a:rPr lang="en-US" sz="1100" dirty="0">
                          <a:solidFill>
                            <a:srgbClr val="231F20"/>
                          </a:solidFill>
                          <a:effectLst/>
                          <a:latin typeface="Arial" panose="020B0604020202020204" pitchFamily="34" charset="0"/>
                          <a:ea typeface="MyriadPro-Light"/>
                          <a:cs typeface="Arial" panose="020B0604020202020204" pitchFamily="34" charset="0"/>
                        </a:rPr>
                        <a:t>ent</a:t>
                      </a:r>
                      <a:r>
                        <a:rPr lang="en-US" sz="1100" spc="-5" dirty="0">
                          <a:solidFill>
                            <a:srgbClr val="231F20"/>
                          </a:solidFill>
                          <a:effectLst/>
                          <a:latin typeface="Arial" panose="020B0604020202020204" pitchFamily="34" charset="0"/>
                          <a:ea typeface="MyriadPro-Light"/>
                          <a:cs typeface="Arial" panose="020B0604020202020204" pitchFamily="34" charset="0"/>
                        </a:rPr>
                        <a:t> </a:t>
                      </a:r>
                      <a:r>
                        <a:rPr lang="en-US" sz="1100" dirty="0">
                          <a:solidFill>
                            <a:srgbClr val="231F20"/>
                          </a:solidFill>
                          <a:effectLst/>
                          <a:latin typeface="Arial" panose="020B0604020202020204" pitchFamily="34" charset="0"/>
                          <a:ea typeface="MyriadPro-Light"/>
                          <a:cs typeface="Arial" panose="020B0604020202020204" pitchFamily="34" charset="0"/>
                        </a:rPr>
                        <a:t>p</a:t>
                      </a:r>
                      <a:r>
                        <a:rPr lang="en-US" sz="1100" spc="-10" dirty="0">
                          <a:solidFill>
                            <a:srgbClr val="231F20"/>
                          </a:solidFill>
                          <a:effectLst/>
                          <a:latin typeface="Arial" panose="020B0604020202020204" pitchFamily="34" charset="0"/>
                          <a:ea typeface="MyriadPro-Light"/>
                          <a:cs typeface="Arial" panose="020B0604020202020204" pitchFamily="34" charset="0"/>
                        </a:rPr>
                        <a:t>r</a:t>
                      </a:r>
                      <a:r>
                        <a:rPr lang="en-US" sz="1100" dirty="0">
                          <a:solidFill>
                            <a:srgbClr val="231F20"/>
                          </a:solidFill>
                          <a:effectLst/>
                          <a:latin typeface="Arial" panose="020B0604020202020204" pitchFamily="34" charset="0"/>
                          <a:ea typeface="MyriadPro-Light"/>
                          <a:cs typeface="Arial" panose="020B0604020202020204" pitchFamily="34" charset="0"/>
                        </a:rPr>
                        <a:t>odu</a:t>
                      </a:r>
                      <a:r>
                        <a:rPr lang="en-US" sz="1100" spc="10" dirty="0">
                          <a:solidFill>
                            <a:srgbClr val="231F20"/>
                          </a:solidFill>
                          <a:effectLst/>
                          <a:latin typeface="Arial" panose="020B0604020202020204" pitchFamily="34" charset="0"/>
                          <a:ea typeface="MyriadPro-Light"/>
                          <a:cs typeface="Arial" panose="020B0604020202020204" pitchFamily="34" charset="0"/>
                        </a:rPr>
                        <a:t>c</a:t>
                      </a:r>
                      <a:r>
                        <a:rPr lang="en-US" sz="1100" dirty="0">
                          <a:solidFill>
                            <a:srgbClr val="231F20"/>
                          </a:solidFill>
                          <a:effectLst/>
                          <a:latin typeface="Arial" panose="020B0604020202020204" pitchFamily="34" charset="0"/>
                          <a:ea typeface="MyriadPro-Light"/>
                          <a:cs typeface="Arial" panose="020B0604020202020204" pitchFamily="34" charset="0"/>
                        </a:rPr>
                        <a:t>tion </a:t>
                      </a:r>
                      <a:r>
                        <a:rPr lang="en-US" sz="1100" spc="-5" dirty="0">
                          <a:solidFill>
                            <a:srgbClr val="231F20"/>
                          </a:solidFill>
                          <a:effectLst/>
                          <a:latin typeface="Arial" panose="020B0604020202020204" pitchFamily="34" charset="0"/>
                          <a:ea typeface="MyriadPro-Light"/>
                          <a:cs typeface="Arial" panose="020B0604020202020204" pitchFamily="34" charset="0"/>
                        </a:rPr>
                        <a:t>b</a:t>
                      </a:r>
                      <a:r>
                        <a:rPr lang="en-US" sz="1100" dirty="0">
                          <a:solidFill>
                            <a:srgbClr val="231F20"/>
                          </a:solidFill>
                          <a:effectLst/>
                          <a:latin typeface="Arial" panose="020B0604020202020204" pitchFamily="34" charset="0"/>
                          <a:ea typeface="MyriadPro-Light"/>
                          <a:cs typeface="Arial" panose="020B0604020202020204" pitchFamily="34" charset="0"/>
                        </a:rPr>
                        <a:t>y communities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R="56515" algn="r">
                        <a:lnSpc>
                          <a:spcPct val="115000"/>
                        </a:lnSpc>
                        <a:spcBef>
                          <a:spcPts val="355"/>
                        </a:spcBef>
                        <a:spcAft>
                          <a:spcPts val="0"/>
                        </a:spcAft>
                      </a:pPr>
                      <a:r>
                        <a:rPr lang="en-US" sz="1100">
                          <a:solidFill>
                            <a:srgbClr val="231F20"/>
                          </a:solidFill>
                          <a:effectLst/>
                          <a:latin typeface="Arial" panose="020B0604020202020204" pitchFamily="34" charset="0"/>
                          <a:ea typeface="MyriadPro-Light"/>
                          <a:cs typeface="Arial" panose="020B0604020202020204" pitchFamily="34" charset="0"/>
                        </a:rPr>
                        <a:t>29 995</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r>
              <a:tr h="748464">
                <a:tc>
                  <a:txBody>
                    <a:bodyPr/>
                    <a:lstStyle/>
                    <a:p>
                      <a:pPr marL="68580">
                        <a:lnSpc>
                          <a:spcPct val="115000"/>
                        </a:lnSpc>
                        <a:spcBef>
                          <a:spcPts val="355"/>
                        </a:spcBef>
                        <a:spcAft>
                          <a:spcPts val="0"/>
                        </a:spcAft>
                      </a:pPr>
                      <a:r>
                        <a:rPr lang="en-US" sz="1100">
                          <a:solidFill>
                            <a:srgbClr val="231F20"/>
                          </a:solidFill>
                          <a:effectLst/>
                          <a:latin typeface="Arial" panose="020B0604020202020204" pitchFamily="34" charset="0"/>
                          <a:ea typeface="MyriadPro-Light"/>
                          <a:cs typeface="Arial" panose="020B0604020202020204" pitchFamily="34" charset="0"/>
                        </a:rPr>
                        <a:t>Sub </a:t>
                      </a:r>
                      <a:r>
                        <a:rPr lang="en-US" sz="1100" spc="-20">
                          <a:solidFill>
                            <a:srgbClr val="231F20"/>
                          </a:solidFill>
                          <a:effectLst/>
                          <a:latin typeface="Arial" panose="020B0604020202020204" pitchFamily="34" charset="0"/>
                          <a:ea typeface="MyriadPro-Light"/>
                          <a:cs typeface="Arial" panose="020B0604020202020204" pitchFamily="34" charset="0"/>
                        </a:rPr>
                        <a:t>P</a:t>
                      </a:r>
                      <a:r>
                        <a:rPr lang="en-US" sz="1100" spc="-10">
                          <a:solidFill>
                            <a:srgbClr val="231F20"/>
                          </a:solidFill>
                          <a:effectLst/>
                          <a:latin typeface="Arial" panose="020B0604020202020204" pitchFamily="34" charset="0"/>
                          <a:ea typeface="MyriadPro-Light"/>
                          <a:cs typeface="Arial" panose="020B0604020202020204" pitchFamily="34" charset="0"/>
                        </a:rPr>
                        <a:t>r</a:t>
                      </a:r>
                      <a:r>
                        <a:rPr lang="en-US" sz="1100">
                          <a:solidFill>
                            <a:srgbClr val="231F20"/>
                          </a:solidFill>
                          <a:effectLst/>
                          <a:latin typeface="Arial" panose="020B0604020202020204" pitchFamily="34" charset="0"/>
                          <a:ea typeface="MyriadPro-Light"/>
                          <a:cs typeface="Arial" panose="020B0604020202020204" pitchFamily="34" charset="0"/>
                        </a:rPr>
                        <a:t>o</a:t>
                      </a:r>
                      <a:r>
                        <a:rPr lang="en-US" sz="1100" spc="-5">
                          <a:solidFill>
                            <a:srgbClr val="231F20"/>
                          </a:solidFill>
                          <a:effectLst/>
                          <a:latin typeface="Arial" panose="020B0604020202020204" pitchFamily="34" charset="0"/>
                          <a:ea typeface="MyriadPro-Light"/>
                          <a:cs typeface="Arial" panose="020B0604020202020204" pitchFamily="34" charset="0"/>
                        </a:rPr>
                        <a:t>g</a:t>
                      </a:r>
                      <a:r>
                        <a:rPr lang="en-US" sz="1100">
                          <a:solidFill>
                            <a:srgbClr val="231F20"/>
                          </a:solidFill>
                          <a:effectLst/>
                          <a:latin typeface="Arial" panose="020B0604020202020204" pitchFamily="34" charset="0"/>
                          <a:ea typeface="MyriadPro-Light"/>
                          <a:cs typeface="Arial" panose="020B0604020202020204" pitchFamily="34" charset="0"/>
                        </a:rPr>
                        <a:t>ramme A2</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68580">
                        <a:lnSpc>
                          <a:spcPct val="115000"/>
                        </a:lnSpc>
                        <a:spcBef>
                          <a:spcPts val="355"/>
                        </a:spcBef>
                        <a:spcAft>
                          <a:spcPts val="0"/>
                        </a:spcAft>
                      </a:pPr>
                      <a:r>
                        <a:rPr lang="en-US" sz="1100" dirty="0">
                          <a:solidFill>
                            <a:srgbClr val="231F20"/>
                          </a:solidFill>
                          <a:effectLst/>
                          <a:latin typeface="Arial" panose="020B0604020202020204" pitchFamily="34" charset="0"/>
                          <a:ea typeface="MyriadPro-Light"/>
                          <a:cs typeface="Arial" panose="020B0604020202020204" pitchFamily="34" charset="0"/>
                        </a:rPr>
                        <a:t>Small </a:t>
                      </a:r>
                      <a:r>
                        <a:rPr lang="en-US" sz="1100" spc="-5" dirty="0">
                          <a:solidFill>
                            <a:srgbClr val="231F20"/>
                          </a:solidFill>
                          <a:effectLst/>
                          <a:latin typeface="Arial" panose="020B0604020202020204" pitchFamily="34" charset="0"/>
                          <a:ea typeface="MyriadPro-Light"/>
                          <a:cs typeface="Arial" panose="020B0604020202020204" pitchFamily="34" charset="0"/>
                        </a:rPr>
                        <a:t>C</a:t>
                      </a:r>
                      <a:r>
                        <a:rPr lang="en-US" sz="1100" dirty="0">
                          <a:solidFill>
                            <a:srgbClr val="231F20"/>
                          </a:solidFill>
                          <a:effectLst/>
                          <a:latin typeface="Arial" panose="020B0604020202020204" pitchFamily="34" charset="0"/>
                          <a:ea typeface="MyriadPro-Light"/>
                          <a:cs typeface="Arial" panose="020B0604020202020204" pitchFamily="34" charset="0"/>
                        </a:rPr>
                        <a:t>omme</a:t>
                      </a:r>
                      <a:r>
                        <a:rPr lang="en-US" sz="1100" spc="-10" dirty="0">
                          <a:solidFill>
                            <a:srgbClr val="231F20"/>
                          </a:solidFill>
                          <a:effectLst/>
                          <a:latin typeface="Arial" panose="020B0604020202020204" pitchFamily="34" charset="0"/>
                          <a:ea typeface="MyriadPro-Light"/>
                          <a:cs typeface="Arial" panose="020B0604020202020204" pitchFamily="34" charset="0"/>
                        </a:rPr>
                        <a:t>r</a:t>
                      </a:r>
                      <a:r>
                        <a:rPr lang="en-US" sz="1100" dirty="0">
                          <a:solidFill>
                            <a:srgbClr val="231F20"/>
                          </a:solidFill>
                          <a:effectLst/>
                          <a:latin typeface="Arial" panose="020B0604020202020204" pitchFamily="34" charset="0"/>
                          <a:ea typeface="MyriadPro-Light"/>
                          <a:cs typeface="Arial" panose="020B0604020202020204" pitchFamily="34" charset="0"/>
                        </a:rPr>
                        <a:t>cial </a:t>
                      </a:r>
                      <a:r>
                        <a:rPr lang="en-US" sz="1100" spc="5" dirty="0">
                          <a:solidFill>
                            <a:srgbClr val="231F20"/>
                          </a:solidFill>
                          <a:effectLst/>
                          <a:latin typeface="Arial" panose="020B0604020202020204" pitchFamily="34" charset="0"/>
                          <a:ea typeface="MyriadPro-Light"/>
                          <a:cs typeface="Arial" panose="020B0604020202020204" pitchFamily="34" charset="0"/>
                        </a:rPr>
                        <a:t>M</a:t>
                      </a:r>
                      <a:r>
                        <a:rPr lang="en-US" sz="1100" dirty="0">
                          <a:solidFill>
                            <a:srgbClr val="231F20"/>
                          </a:solidFill>
                          <a:effectLst/>
                          <a:latin typeface="Arial" panose="020B0604020202020204" pitchFamily="34" charset="0"/>
                          <a:ea typeface="MyriadPro-Light"/>
                          <a:cs typeface="Arial" panose="020B0604020202020204" pitchFamily="34" charset="0"/>
                        </a:rPr>
                        <a:t>edia</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68580">
                        <a:lnSpc>
                          <a:spcPct val="115000"/>
                        </a:lnSpc>
                        <a:spcBef>
                          <a:spcPts val="355"/>
                        </a:spcBef>
                        <a:spcAft>
                          <a:spcPts val="0"/>
                        </a:spcAft>
                      </a:pPr>
                      <a:r>
                        <a:rPr lang="en-US" sz="1100" spc="-60" dirty="0">
                          <a:solidFill>
                            <a:srgbClr val="231F20"/>
                          </a:solidFill>
                          <a:effectLst/>
                          <a:latin typeface="Arial" panose="020B0604020202020204" pitchFamily="34" charset="0"/>
                          <a:ea typeface="MyriadPro-Light"/>
                          <a:cs typeface="Arial" panose="020B0604020202020204" pitchFamily="34" charset="0"/>
                        </a:rPr>
                        <a:t>T</a:t>
                      </a:r>
                      <a:r>
                        <a:rPr lang="en-US" sz="1100" dirty="0">
                          <a:solidFill>
                            <a:srgbClr val="231F20"/>
                          </a:solidFill>
                          <a:effectLst/>
                          <a:latin typeface="Arial" panose="020B0604020202020204" pitchFamily="34" charset="0"/>
                          <a:ea typeface="MyriadPro-Light"/>
                          <a:cs typeface="Arial" panose="020B0604020202020204" pitchFamily="34" charset="0"/>
                        </a:rPr>
                        <a:t>o p</a:t>
                      </a:r>
                      <a:r>
                        <a:rPr lang="en-US" sz="1100" spc="-10" dirty="0">
                          <a:solidFill>
                            <a:srgbClr val="231F20"/>
                          </a:solidFill>
                          <a:effectLst/>
                          <a:latin typeface="Arial" panose="020B0604020202020204" pitchFamily="34" charset="0"/>
                          <a:ea typeface="MyriadPro-Light"/>
                          <a:cs typeface="Arial" panose="020B0604020202020204" pitchFamily="34" charset="0"/>
                        </a:rPr>
                        <a:t>r</a:t>
                      </a:r>
                      <a:r>
                        <a:rPr lang="en-US" sz="1100" spc="-5" dirty="0">
                          <a:solidFill>
                            <a:srgbClr val="231F20"/>
                          </a:solidFill>
                          <a:effectLst/>
                          <a:latin typeface="Arial" panose="020B0604020202020204" pitchFamily="34" charset="0"/>
                          <a:ea typeface="MyriadPro-Light"/>
                          <a:cs typeface="Arial" panose="020B0604020202020204" pitchFamily="34" charset="0"/>
                        </a:rPr>
                        <a:t>o</a:t>
                      </a:r>
                      <a:r>
                        <a:rPr lang="en-US" sz="1100" dirty="0">
                          <a:solidFill>
                            <a:srgbClr val="231F20"/>
                          </a:solidFill>
                          <a:effectLst/>
                          <a:latin typeface="Arial" panose="020B0604020202020204" pitchFamily="34" charset="0"/>
                          <a:ea typeface="MyriadPro-Light"/>
                          <a:cs typeface="Arial" panose="020B0604020202020204" pitchFamily="34" charset="0"/>
                        </a:rPr>
                        <a:t>vide </a:t>
                      </a:r>
                      <a:r>
                        <a:rPr lang="en-US" sz="1100" spc="-5" dirty="0">
                          <a:solidFill>
                            <a:srgbClr val="231F20"/>
                          </a:solidFill>
                          <a:effectLst/>
                          <a:latin typeface="Arial" panose="020B0604020202020204" pitchFamily="34" charset="0"/>
                          <a:ea typeface="MyriadPro-Light"/>
                          <a:cs typeface="Arial" panose="020B0604020202020204" pitchFamily="34" charset="0"/>
                        </a:rPr>
                        <a:t>t</a:t>
                      </a:r>
                      <a:r>
                        <a:rPr lang="en-US" sz="1100" dirty="0">
                          <a:solidFill>
                            <a:srgbClr val="231F20"/>
                          </a:solidFill>
                          <a:effectLst/>
                          <a:latin typeface="Arial" panose="020B0604020202020204" pitchFamily="34" charset="0"/>
                          <a:ea typeface="MyriadPro-Light"/>
                          <a:cs typeface="Arial" panose="020B0604020202020204" pitchFamily="34" charset="0"/>
                        </a:rPr>
                        <a:t>echnica</a:t>
                      </a:r>
                      <a:r>
                        <a:rPr lang="en-US" sz="1100" spc="-10" dirty="0">
                          <a:solidFill>
                            <a:srgbClr val="231F20"/>
                          </a:solidFill>
                          <a:effectLst/>
                          <a:latin typeface="Arial" panose="020B0604020202020204" pitchFamily="34" charset="0"/>
                          <a:ea typeface="MyriadPro-Light"/>
                          <a:cs typeface="Arial" panose="020B0604020202020204" pitchFamily="34" charset="0"/>
                        </a:rPr>
                        <a:t>l</a:t>
                      </a:r>
                      <a:r>
                        <a:rPr lang="en-US" sz="1100" dirty="0">
                          <a:solidFill>
                            <a:srgbClr val="231F20"/>
                          </a:solidFill>
                          <a:effectLst/>
                          <a:latin typeface="Arial" panose="020B0604020202020204" pitchFamily="34" charset="0"/>
                          <a:ea typeface="MyriadPro-Light"/>
                          <a:cs typeface="Arial" panose="020B0604020202020204" pitchFamily="34" charset="0"/>
                        </a:rPr>
                        <a:t>, </a:t>
                      </a:r>
                      <a:r>
                        <a:rPr lang="en-US" sz="1100" dirty="0" smtClean="0">
                          <a:solidFill>
                            <a:srgbClr val="231F20"/>
                          </a:solidFill>
                          <a:effectLst/>
                          <a:latin typeface="Arial" panose="020B0604020202020204" pitchFamily="34" charset="0"/>
                          <a:ea typeface="MyriadPro-Light"/>
                          <a:cs typeface="Arial" panose="020B0604020202020204" pitchFamily="34" charset="0"/>
                        </a:rPr>
                        <a:t>non-financial and </a:t>
                      </a:r>
                      <a:r>
                        <a:rPr lang="en-US" sz="1100" dirty="0">
                          <a:solidFill>
                            <a:srgbClr val="231F20"/>
                          </a:solidFill>
                          <a:effectLst/>
                          <a:latin typeface="Arial" panose="020B0604020202020204" pitchFamily="34" charset="0"/>
                          <a:ea typeface="MyriadPro-Light"/>
                          <a:cs typeface="Arial" panose="020B0604020202020204" pitchFamily="34" charset="0"/>
                        </a:rPr>
                        <a:t>financial suppo</a:t>
                      </a:r>
                      <a:r>
                        <a:rPr lang="en-US" sz="1100" spc="25" dirty="0">
                          <a:solidFill>
                            <a:srgbClr val="231F20"/>
                          </a:solidFill>
                          <a:effectLst/>
                          <a:latin typeface="Arial" panose="020B0604020202020204" pitchFamily="34" charset="0"/>
                          <a:ea typeface="MyriadPro-Light"/>
                          <a:cs typeface="Arial" panose="020B0604020202020204" pitchFamily="34" charset="0"/>
                        </a:rPr>
                        <a:t>r</a:t>
                      </a:r>
                      <a:r>
                        <a:rPr lang="en-US" sz="1100" dirty="0">
                          <a:solidFill>
                            <a:srgbClr val="231F20"/>
                          </a:solidFill>
                          <a:effectLst/>
                          <a:latin typeface="Arial" panose="020B0604020202020204" pitchFamily="34" charset="0"/>
                          <a:ea typeface="MyriadPro-Light"/>
                          <a:cs typeface="Arial" panose="020B0604020202020204" pitchFamily="34" charset="0"/>
                        </a:rPr>
                        <a:t>t </a:t>
                      </a:r>
                      <a:r>
                        <a:rPr lang="en-US" sz="1100" spc="-5" dirty="0">
                          <a:solidFill>
                            <a:srgbClr val="231F20"/>
                          </a:solidFill>
                          <a:effectLst/>
                          <a:latin typeface="Arial" panose="020B0604020202020204" pitchFamily="34" charset="0"/>
                          <a:ea typeface="MyriadPro-Light"/>
                          <a:cs typeface="Arial" panose="020B0604020202020204" pitchFamily="34" charset="0"/>
                        </a:rPr>
                        <a:t>t</a:t>
                      </a:r>
                      <a:r>
                        <a:rPr lang="en-US" sz="1100" dirty="0">
                          <a:solidFill>
                            <a:srgbClr val="231F20"/>
                          </a:solidFill>
                          <a:effectLst/>
                          <a:latin typeface="Arial" panose="020B0604020202020204" pitchFamily="34" charset="0"/>
                          <a:ea typeface="MyriadPro-Light"/>
                          <a:cs typeface="Arial" panose="020B0604020202020204" pitchFamily="34" charset="0"/>
                        </a:rPr>
                        <a:t>o di</a:t>
                      </a:r>
                      <a:r>
                        <a:rPr lang="en-US" sz="1100" spc="-5" dirty="0">
                          <a:solidFill>
                            <a:srgbClr val="231F20"/>
                          </a:solidFill>
                          <a:effectLst/>
                          <a:latin typeface="Arial" panose="020B0604020202020204" pitchFamily="34" charset="0"/>
                          <a:ea typeface="MyriadPro-Light"/>
                          <a:cs typeface="Arial" panose="020B0604020202020204" pitchFamily="34" charset="0"/>
                        </a:rPr>
                        <a:t>v</a:t>
                      </a:r>
                      <a:r>
                        <a:rPr lang="en-US" sz="1100" dirty="0">
                          <a:solidFill>
                            <a:srgbClr val="231F20"/>
                          </a:solidFill>
                          <a:effectLst/>
                          <a:latin typeface="Arial" panose="020B0604020202020204" pitchFamily="34" charset="0"/>
                          <a:ea typeface="MyriadPro-Light"/>
                          <a:cs typeface="Arial" panose="020B0604020202020204" pitchFamily="34" charset="0"/>
                        </a:rPr>
                        <a:t>erse media plat</a:t>
                      </a:r>
                      <a:r>
                        <a:rPr lang="en-US" sz="1100" spc="-15" dirty="0">
                          <a:solidFill>
                            <a:srgbClr val="231F20"/>
                          </a:solidFill>
                          <a:effectLst/>
                          <a:latin typeface="Arial" panose="020B0604020202020204" pitchFamily="34" charset="0"/>
                          <a:ea typeface="MyriadPro-Light"/>
                          <a:cs typeface="Arial" panose="020B0604020202020204" pitchFamily="34" charset="0"/>
                        </a:rPr>
                        <a:t>f</a:t>
                      </a:r>
                      <a:r>
                        <a:rPr lang="en-US" sz="1100" dirty="0">
                          <a:solidFill>
                            <a:srgbClr val="231F20"/>
                          </a:solidFill>
                          <a:effectLst/>
                          <a:latin typeface="Arial" panose="020B0604020202020204" pitchFamily="34" charset="0"/>
                          <a:ea typeface="MyriadPro-Light"/>
                          <a:cs typeface="Arial" panose="020B0604020202020204" pitchFamily="34" charset="0"/>
                        </a:rPr>
                        <a:t>o</a:t>
                      </a:r>
                      <a:r>
                        <a:rPr lang="en-US" sz="1100" spc="5" dirty="0">
                          <a:solidFill>
                            <a:srgbClr val="231F20"/>
                          </a:solidFill>
                          <a:effectLst/>
                          <a:latin typeface="Arial" panose="020B0604020202020204" pitchFamily="34" charset="0"/>
                          <a:ea typeface="MyriadPro-Light"/>
                          <a:cs typeface="Arial" panose="020B0604020202020204" pitchFamily="34" charset="0"/>
                        </a:rPr>
                        <a:t>r</a:t>
                      </a:r>
                      <a:r>
                        <a:rPr lang="en-US" sz="1100" dirty="0">
                          <a:solidFill>
                            <a:srgbClr val="231F20"/>
                          </a:solidFill>
                          <a:effectLst/>
                          <a:latin typeface="Arial" panose="020B0604020202020204" pitchFamily="34" charset="0"/>
                          <a:ea typeface="MyriadPro-Light"/>
                          <a:cs typeface="Arial" panose="020B0604020202020204" pitchFamily="34" charset="0"/>
                        </a:rPr>
                        <a:t>ms </a:t>
                      </a:r>
                      <a:r>
                        <a:rPr lang="en-US" sz="1100" spc="-5" dirty="0">
                          <a:solidFill>
                            <a:srgbClr val="231F20"/>
                          </a:solidFill>
                          <a:effectLst/>
                          <a:latin typeface="Arial" panose="020B0604020202020204" pitchFamily="34" charset="0"/>
                          <a:ea typeface="MyriadPro-Light"/>
                          <a:cs typeface="Arial" panose="020B0604020202020204" pitchFamily="34" charset="0"/>
                        </a:rPr>
                        <a:t>o</a:t>
                      </a:r>
                      <a:r>
                        <a:rPr lang="en-US" sz="1100" dirty="0">
                          <a:solidFill>
                            <a:srgbClr val="231F20"/>
                          </a:solidFill>
                          <a:effectLst/>
                          <a:latin typeface="Arial" panose="020B0604020202020204" pitchFamily="34" charset="0"/>
                          <a:ea typeface="MyriadPro-Light"/>
                          <a:cs typeface="Arial" panose="020B0604020202020204" pitchFamily="34" charset="0"/>
                        </a:rPr>
                        <a:t>wned and cont</a:t>
                      </a:r>
                      <a:r>
                        <a:rPr lang="en-US" sz="1100" spc="-10" dirty="0">
                          <a:solidFill>
                            <a:srgbClr val="231F20"/>
                          </a:solidFill>
                          <a:effectLst/>
                          <a:latin typeface="Arial" panose="020B0604020202020204" pitchFamily="34" charset="0"/>
                          <a:ea typeface="MyriadPro-Light"/>
                          <a:cs typeface="Arial" panose="020B0604020202020204" pitchFamily="34" charset="0"/>
                        </a:rPr>
                        <a:t>r</a:t>
                      </a:r>
                      <a:r>
                        <a:rPr lang="en-US" sz="1100" dirty="0">
                          <a:solidFill>
                            <a:srgbClr val="231F20"/>
                          </a:solidFill>
                          <a:effectLst/>
                          <a:latin typeface="Arial" panose="020B0604020202020204" pitchFamily="34" charset="0"/>
                          <a:ea typeface="MyriadPro-Light"/>
                          <a:cs typeface="Arial" panose="020B0604020202020204" pitchFamily="34" charset="0"/>
                        </a:rPr>
                        <a:t>olled </a:t>
                      </a:r>
                      <a:r>
                        <a:rPr lang="en-US" sz="1100" spc="-5" dirty="0">
                          <a:solidFill>
                            <a:srgbClr val="231F20"/>
                          </a:solidFill>
                          <a:effectLst/>
                          <a:latin typeface="Arial" panose="020B0604020202020204" pitchFamily="34" charset="0"/>
                          <a:ea typeface="MyriadPro-Light"/>
                          <a:cs typeface="Arial" panose="020B0604020202020204" pitchFamily="34" charset="0"/>
                        </a:rPr>
                        <a:t>b</a:t>
                      </a:r>
                      <a:r>
                        <a:rPr lang="en-US" sz="1100" dirty="0">
                          <a:solidFill>
                            <a:srgbClr val="231F20"/>
                          </a:solidFill>
                          <a:effectLst/>
                          <a:latin typeface="Arial" panose="020B0604020202020204" pitchFamily="34" charset="0"/>
                          <a:ea typeface="MyriadPro-Light"/>
                          <a:cs typeface="Arial" panose="020B0604020202020204" pitchFamily="34" charset="0"/>
                        </a:rPr>
                        <a:t>y independent publishers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68580" marR="200660">
                        <a:lnSpc>
                          <a:spcPct val="120000"/>
                        </a:lnSpc>
                        <a:spcBef>
                          <a:spcPts val="355"/>
                        </a:spcBef>
                        <a:spcAft>
                          <a:spcPts val="0"/>
                        </a:spcAft>
                      </a:pPr>
                      <a:r>
                        <a:rPr lang="en-US" sz="1100" dirty="0">
                          <a:solidFill>
                            <a:srgbClr val="231F20"/>
                          </a:solidFill>
                          <a:effectLst/>
                          <a:latin typeface="Arial" panose="020B0604020202020204" pitchFamily="34" charset="0"/>
                          <a:ea typeface="MyriadPro-Light"/>
                          <a:cs typeface="Arial" panose="020B0604020202020204" pitchFamily="34" charset="0"/>
                        </a:rPr>
                        <a:t>Enhancement  of </a:t>
                      </a:r>
                      <a:r>
                        <a:rPr lang="en-US" sz="1100" spc="-5" dirty="0">
                          <a:solidFill>
                            <a:srgbClr val="231F20"/>
                          </a:solidFill>
                          <a:effectLst/>
                          <a:latin typeface="Arial" panose="020B0604020202020204" pitchFamily="34" charset="0"/>
                          <a:ea typeface="MyriadPro-Light"/>
                          <a:cs typeface="Arial" panose="020B0604020202020204" pitchFamily="34" charset="0"/>
                        </a:rPr>
                        <a:t>o</a:t>
                      </a:r>
                      <a:r>
                        <a:rPr lang="en-US" sz="1100" dirty="0">
                          <a:solidFill>
                            <a:srgbClr val="231F20"/>
                          </a:solidFill>
                          <a:effectLst/>
                          <a:latin typeface="Arial" panose="020B0604020202020204" pitchFamily="34" charset="0"/>
                          <a:ea typeface="MyriadPro-Light"/>
                          <a:cs typeface="Arial" panose="020B0604020202020204" pitchFamily="34" charset="0"/>
                        </a:rPr>
                        <a:t>wnership and cont</a:t>
                      </a:r>
                      <a:r>
                        <a:rPr lang="en-US" sz="1100" spc="-10" dirty="0">
                          <a:solidFill>
                            <a:srgbClr val="231F20"/>
                          </a:solidFill>
                          <a:effectLst/>
                          <a:latin typeface="Arial" panose="020B0604020202020204" pitchFamily="34" charset="0"/>
                          <a:ea typeface="MyriadPro-Light"/>
                          <a:cs typeface="Arial" panose="020B0604020202020204" pitchFamily="34" charset="0"/>
                        </a:rPr>
                        <a:t>r</a:t>
                      </a:r>
                      <a:r>
                        <a:rPr lang="en-US" sz="1100" dirty="0">
                          <a:solidFill>
                            <a:srgbClr val="231F20"/>
                          </a:solidFill>
                          <a:effectLst/>
                          <a:latin typeface="Arial" panose="020B0604020202020204" pitchFamily="34" charset="0"/>
                          <a:ea typeface="MyriadPro-Light"/>
                          <a:cs typeface="Arial" panose="020B0604020202020204" pitchFamily="34" charset="0"/>
                        </a:rPr>
                        <a:t>ol </a:t>
                      </a:r>
                      <a:r>
                        <a:rPr lang="en-US" sz="1100" spc="-5" dirty="0">
                          <a:solidFill>
                            <a:srgbClr val="231F20"/>
                          </a:solidFill>
                          <a:effectLst/>
                          <a:latin typeface="Arial" panose="020B0604020202020204" pitchFamily="34" charset="0"/>
                          <a:ea typeface="MyriadPro-Light"/>
                          <a:cs typeface="Arial" panose="020B0604020202020204" pitchFamily="34" charset="0"/>
                        </a:rPr>
                        <a:t>b</a:t>
                      </a:r>
                      <a:r>
                        <a:rPr lang="en-US" sz="1100" dirty="0">
                          <a:solidFill>
                            <a:srgbClr val="231F20"/>
                          </a:solidFill>
                          <a:effectLst/>
                          <a:latin typeface="Arial" panose="020B0604020202020204" pitchFamily="34" charset="0"/>
                          <a:ea typeface="MyriadPro-Light"/>
                          <a:cs typeface="Arial" panose="020B0604020202020204" pitchFamily="34" charset="0"/>
                        </a:rPr>
                        <a:t>y independent media ent</a:t>
                      </a:r>
                      <a:r>
                        <a:rPr lang="en-US" sz="1100" spc="-10" dirty="0">
                          <a:solidFill>
                            <a:srgbClr val="231F20"/>
                          </a:solidFill>
                          <a:effectLst/>
                          <a:latin typeface="Arial" panose="020B0604020202020204" pitchFamily="34" charset="0"/>
                          <a:ea typeface="MyriadPro-Light"/>
                          <a:cs typeface="Arial" panose="020B0604020202020204" pitchFamily="34" charset="0"/>
                        </a:rPr>
                        <a:t>r</a:t>
                      </a:r>
                      <a:r>
                        <a:rPr lang="en-US" sz="1100" dirty="0">
                          <a:solidFill>
                            <a:srgbClr val="231F20"/>
                          </a:solidFill>
                          <a:effectLst/>
                          <a:latin typeface="Arial" panose="020B0604020202020204" pitchFamily="34" charset="0"/>
                          <a:ea typeface="MyriadPro-Light"/>
                          <a:cs typeface="Arial" panose="020B0604020202020204" pitchFamily="34" charset="0"/>
                        </a:rPr>
                        <a:t>ep</a:t>
                      </a:r>
                      <a:r>
                        <a:rPr lang="en-US" sz="1100" spc="-10" dirty="0">
                          <a:solidFill>
                            <a:srgbClr val="231F20"/>
                          </a:solidFill>
                          <a:effectLst/>
                          <a:latin typeface="Arial" panose="020B0604020202020204" pitchFamily="34" charset="0"/>
                          <a:ea typeface="MyriadPro-Light"/>
                          <a:cs typeface="Arial" panose="020B0604020202020204" pitchFamily="34" charset="0"/>
                        </a:rPr>
                        <a:t>r</a:t>
                      </a:r>
                      <a:r>
                        <a:rPr lang="en-US" sz="1100" dirty="0">
                          <a:solidFill>
                            <a:srgbClr val="231F20"/>
                          </a:solidFill>
                          <a:effectLst/>
                          <a:latin typeface="Arial" panose="020B0604020202020204" pitchFamily="34" charset="0"/>
                          <a:ea typeface="MyriadPro-Light"/>
                          <a:cs typeface="Arial" panose="020B0604020202020204" pitchFamily="34" charset="0"/>
                        </a:rPr>
                        <a:t>eneurs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R="56515" algn="r">
                        <a:lnSpc>
                          <a:spcPct val="115000"/>
                        </a:lnSpc>
                        <a:spcBef>
                          <a:spcPts val="355"/>
                        </a:spcBef>
                        <a:spcAft>
                          <a:spcPts val="0"/>
                        </a:spcAft>
                      </a:pPr>
                      <a:r>
                        <a:rPr lang="en-US" sz="1100">
                          <a:solidFill>
                            <a:srgbClr val="231F20"/>
                          </a:solidFill>
                          <a:effectLst/>
                          <a:latin typeface="Arial" panose="020B0604020202020204" pitchFamily="34" charset="0"/>
                          <a:ea typeface="MyriadPro-Light"/>
                          <a:cs typeface="Arial" panose="020B0604020202020204" pitchFamily="34" charset="0"/>
                        </a:rPr>
                        <a:t>1 917</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r>
              <a:tr h="644994">
                <a:tc>
                  <a:txBody>
                    <a:bodyPr/>
                    <a:lstStyle/>
                    <a:p>
                      <a:pPr marL="68580">
                        <a:lnSpc>
                          <a:spcPct val="115000"/>
                        </a:lnSpc>
                        <a:spcBef>
                          <a:spcPts val="355"/>
                        </a:spcBef>
                        <a:spcAft>
                          <a:spcPts val="0"/>
                        </a:spcAft>
                      </a:pPr>
                      <a:r>
                        <a:rPr lang="en-US" sz="1100">
                          <a:solidFill>
                            <a:srgbClr val="231F20"/>
                          </a:solidFill>
                          <a:effectLst/>
                          <a:latin typeface="Arial" panose="020B0604020202020204" pitchFamily="34" charset="0"/>
                          <a:ea typeface="MyriadPro-Light"/>
                          <a:cs typeface="Arial" panose="020B0604020202020204" pitchFamily="34" charset="0"/>
                        </a:rPr>
                        <a:t>Sub </a:t>
                      </a:r>
                      <a:r>
                        <a:rPr lang="en-US" sz="1100" spc="-20">
                          <a:solidFill>
                            <a:srgbClr val="231F20"/>
                          </a:solidFill>
                          <a:effectLst/>
                          <a:latin typeface="Arial" panose="020B0604020202020204" pitchFamily="34" charset="0"/>
                          <a:ea typeface="MyriadPro-Light"/>
                          <a:cs typeface="Arial" panose="020B0604020202020204" pitchFamily="34" charset="0"/>
                        </a:rPr>
                        <a:t>P</a:t>
                      </a:r>
                      <a:r>
                        <a:rPr lang="en-US" sz="1100" spc="-10">
                          <a:solidFill>
                            <a:srgbClr val="231F20"/>
                          </a:solidFill>
                          <a:effectLst/>
                          <a:latin typeface="Arial" panose="020B0604020202020204" pitchFamily="34" charset="0"/>
                          <a:ea typeface="MyriadPro-Light"/>
                          <a:cs typeface="Arial" panose="020B0604020202020204" pitchFamily="34" charset="0"/>
                        </a:rPr>
                        <a:t>r</a:t>
                      </a:r>
                      <a:r>
                        <a:rPr lang="en-US" sz="1100">
                          <a:solidFill>
                            <a:srgbClr val="231F20"/>
                          </a:solidFill>
                          <a:effectLst/>
                          <a:latin typeface="Arial" panose="020B0604020202020204" pitchFamily="34" charset="0"/>
                          <a:ea typeface="MyriadPro-Light"/>
                          <a:cs typeface="Arial" panose="020B0604020202020204" pitchFamily="34" charset="0"/>
                        </a:rPr>
                        <a:t>o</a:t>
                      </a:r>
                      <a:r>
                        <a:rPr lang="en-US" sz="1100" spc="-5">
                          <a:solidFill>
                            <a:srgbClr val="231F20"/>
                          </a:solidFill>
                          <a:effectLst/>
                          <a:latin typeface="Arial" panose="020B0604020202020204" pitchFamily="34" charset="0"/>
                          <a:ea typeface="MyriadPro-Light"/>
                          <a:cs typeface="Arial" panose="020B0604020202020204" pitchFamily="34" charset="0"/>
                        </a:rPr>
                        <a:t>g</a:t>
                      </a:r>
                      <a:r>
                        <a:rPr lang="en-US" sz="1100">
                          <a:solidFill>
                            <a:srgbClr val="231F20"/>
                          </a:solidFill>
                          <a:effectLst/>
                          <a:latin typeface="Arial" panose="020B0604020202020204" pitchFamily="34" charset="0"/>
                          <a:ea typeface="MyriadPro-Light"/>
                          <a:cs typeface="Arial" panose="020B0604020202020204" pitchFamily="34" charset="0"/>
                        </a:rPr>
                        <a:t>ramme A3</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L="68580">
                        <a:lnSpc>
                          <a:spcPct val="115000"/>
                        </a:lnSpc>
                        <a:spcBef>
                          <a:spcPts val="355"/>
                        </a:spcBef>
                        <a:spcAft>
                          <a:spcPts val="0"/>
                        </a:spcAft>
                      </a:pPr>
                      <a:r>
                        <a:rPr lang="en-US" sz="1100" spc="5">
                          <a:solidFill>
                            <a:srgbClr val="231F20"/>
                          </a:solidFill>
                          <a:effectLst/>
                          <a:latin typeface="Arial" panose="020B0604020202020204" pitchFamily="34" charset="0"/>
                          <a:ea typeface="MyriadPro-Light"/>
                          <a:cs typeface="Arial" panose="020B0604020202020204" pitchFamily="34" charset="0"/>
                        </a:rPr>
                        <a:t>R</a:t>
                      </a:r>
                      <a:r>
                        <a:rPr lang="en-US" sz="1100">
                          <a:solidFill>
                            <a:srgbClr val="231F20"/>
                          </a:solidFill>
                          <a:effectLst/>
                          <a:latin typeface="Arial" panose="020B0604020202020204" pitchFamily="34" charset="0"/>
                          <a:ea typeface="MyriadPro-Light"/>
                          <a:cs typeface="Arial" panose="020B0604020202020204" pitchFamily="34" charset="0"/>
                        </a:rPr>
                        <a:t>esea</a:t>
                      </a:r>
                      <a:r>
                        <a:rPr lang="en-US" sz="1100" spc="-10">
                          <a:solidFill>
                            <a:srgbClr val="231F20"/>
                          </a:solidFill>
                          <a:effectLst/>
                          <a:latin typeface="Arial" panose="020B0604020202020204" pitchFamily="34" charset="0"/>
                          <a:ea typeface="MyriadPro-Light"/>
                          <a:cs typeface="Arial" panose="020B0604020202020204" pitchFamily="34" charset="0"/>
                        </a:rPr>
                        <a:t>r</a:t>
                      </a:r>
                      <a:r>
                        <a:rPr lang="en-US" sz="1100">
                          <a:solidFill>
                            <a:srgbClr val="231F20"/>
                          </a:solidFill>
                          <a:effectLst/>
                          <a:latin typeface="Arial" panose="020B0604020202020204" pitchFamily="34" charset="0"/>
                          <a:ea typeface="MyriadPro-Light"/>
                          <a:cs typeface="Arial" panose="020B0604020202020204" pitchFamily="34" charset="0"/>
                        </a:rPr>
                        <a:t>ch,</a:t>
                      </a:r>
                      <a:r>
                        <a:rPr lang="en-US" sz="1100" spc="-40">
                          <a:solidFill>
                            <a:srgbClr val="231F20"/>
                          </a:solidFill>
                          <a:effectLst/>
                          <a:latin typeface="Arial" panose="020B0604020202020204" pitchFamily="34" charset="0"/>
                          <a:ea typeface="MyriadPro-Light"/>
                          <a:cs typeface="Arial" panose="020B0604020202020204" pitchFamily="34" charset="0"/>
                        </a:rPr>
                        <a:t> </a:t>
                      </a:r>
                      <a:r>
                        <a:rPr lang="en-US" sz="1100" spc="-35">
                          <a:solidFill>
                            <a:srgbClr val="231F20"/>
                          </a:solidFill>
                          <a:effectLst/>
                          <a:latin typeface="Arial" panose="020B0604020202020204" pitchFamily="34" charset="0"/>
                          <a:ea typeface="MyriadPro-Light"/>
                          <a:cs typeface="Arial" panose="020B0604020202020204" pitchFamily="34" charset="0"/>
                        </a:rPr>
                        <a:t>T</a:t>
                      </a:r>
                      <a:r>
                        <a:rPr lang="en-US" sz="1100">
                          <a:solidFill>
                            <a:srgbClr val="231F20"/>
                          </a:solidFill>
                          <a:effectLst/>
                          <a:latin typeface="Arial" panose="020B0604020202020204" pitchFamily="34" charset="0"/>
                          <a:ea typeface="MyriadPro-Light"/>
                          <a:cs typeface="Arial" panose="020B0604020202020204" pitchFamily="34" charset="0"/>
                        </a:rPr>
                        <a:t>raining and</a:t>
                      </a:r>
                      <a:endParaRPr lang="en-ZA" sz="1100">
                        <a:effectLst/>
                        <a:latin typeface="Arial" panose="020B0604020202020204" pitchFamily="34" charset="0"/>
                        <a:ea typeface="Calibri" panose="020F0502020204030204" pitchFamily="34" charset="0"/>
                        <a:cs typeface="Arial" panose="020B0604020202020204" pitchFamily="34" charset="0"/>
                      </a:endParaRPr>
                    </a:p>
                    <a:p>
                      <a:pPr marL="68580">
                        <a:lnSpc>
                          <a:spcPct val="115000"/>
                        </a:lnSpc>
                        <a:spcBef>
                          <a:spcPts val="220"/>
                        </a:spcBef>
                        <a:spcAft>
                          <a:spcPts val="0"/>
                        </a:spcAft>
                      </a:pPr>
                      <a:r>
                        <a:rPr lang="en-US" sz="1100" spc="5">
                          <a:solidFill>
                            <a:srgbClr val="231F20"/>
                          </a:solidFill>
                          <a:effectLst/>
                          <a:latin typeface="Arial" panose="020B0604020202020204" pitchFamily="34" charset="0"/>
                          <a:ea typeface="MyriadPro-Light"/>
                          <a:cs typeface="Arial" panose="020B0604020202020204" pitchFamily="34" charset="0"/>
                        </a:rPr>
                        <a:t>De</a:t>
                      </a:r>
                      <a:r>
                        <a:rPr lang="en-US" sz="1100" spc="-5">
                          <a:solidFill>
                            <a:srgbClr val="231F20"/>
                          </a:solidFill>
                          <a:effectLst/>
                          <a:latin typeface="Arial" panose="020B0604020202020204" pitchFamily="34" charset="0"/>
                          <a:ea typeface="MyriadPro-Light"/>
                          <a:cs typeface="Arial" panose="020B0604020202020204" pitchFamily="34" charset="0"/>
                        </a:rPr>
                        <a:t>v</a:t>
                      </a:r>
                      <a:r>
                        <a:rPr lang="en-US" sz="1100">
                          <a:solidFill>
                            <a:srgbClr val="231F20"/>
                          </a:solidFill>
                          <a:effectLst/>
                          <a:latin typeface="Arial" panose="020B0604020202020204" pitchFamily="34" charset="0"/>
                          <a:ea typeface="MyriadPro-Light"/>
                          <a:cs typeface="Arial" panose="020B0604020202020204" pitchFamily="34" charset="0"/>
                        </a:rPr>
                        <a:t>elopment</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L="68580" marR="41910">
                        <a:lnSpc>
                          <a:spcPct val="120000"/>
                        </a:lnSpc>
                        <a:spcBef>
                          <a:spcPts val="355"/>
                        </a:spcBef>
                        <a:spcAft>
                          <a:spcPts val="0"/>
                        </a:spcAft>
                      </a:pPr>
                      <a:r>
                        <a:rPr lang="en-US" sz="1100" spc="-60" dirty="0">
                          <a:solidFill>
                            <a:srgbClr val="231F20"/>
                          </a:solidFill>
                          <a:effectLst/>
                          <a:latin typeface="Arial" panose="020B0604020202020204" pitchFamily="34" charset="0"/>
                          <a:ea typeface="MyriadPro-Light"/>
                          <a:cs typeface="Arial" panose="020B0604020202020204" pitchFamily="34" charset="0"/>
                        </a:rPr>
                        <a:t>T</a:t>
                      </a:r>
                      <a:r>
                        <a:rPr lang="en-US" sz="1100" dirty="0">
                          <a:solidFill>
                            <a:srgbClr val="231F20"/>
                          </a:solidFill>
                          <a:effectLst/>
                          <a:latin typeface="Arial" panose="020B0604020202020204" pitchFamily="34" charset="0"/>
                          <a:ea typeface="MyriadPro-Light"/>
                          <a:cs typeface="Arial" panose="020B0604020202020204" pitchFamily="34" charset="0"/>
                        </a:rPr>
                        <a:t>o c</a:t>
                      </a:r>
                      <a:r>
                        <a:rPr lang="en-US" sz="1100" spc="-10" dirty="0">
                          <a:solidFill>
                            <a:srgbClr val="231F20"/>
                          </a:solidFill>
                          <a:effectLst/>
                          <a:latin typeface="Arial" panose="020B0604020202020204" pitchFamily="34" charset="0"/>
                          <a:ea typeface="MyriadPro-Light"/>
                          <a:cs typeface="Arial" panose="020B0604020202020204" pitchFamily="34" charset="0"/>
                        </a:rPr>
                        <a:t>r</a:t>
                      </a:r>
                      <a:r>
                        <a:rPr lang="en-US" sz="1100" dirty="0">
                          <a:solidFill>
                            <a:srgbClr val="231F20"/>
                          </a:solidFill>
                          <a:effectLst/>
                          <a:latin typeface="Arial" panose="020B0604020202020204" pitchFamily="34" charset="0"/>
                          <a:ea typeface="MyriadPro-Light"/>
                          <a:cs typeface="Arial" panose="020B0604020202020204" pitchFamily="34" charset="0"/>
                        </a:rPr>
                        <a:t>ea</a:t>
                      </a:r>
                      <a:r>
                        <a:rPr lang="en-US" sz="1100" spc="-5" dirty="0">
                          <a:solidFill>
                            <a:srgbClr val="231F20"/>
                          </a:solidFill>
                          <a:effectLst/>
                          <a:latin typeface="Arial" panose="020B0604020202020204" pitchFamily="34" charset="0"/>
                          <a:ea typeface="MyriadPro-Light"/>
                          <a:cs typeface="Arial" panose="020B0604020202020204" pitchFamily="34" charset="0"/>
                        </a:rPr>
                        <a:t>t</a:t>
                      </a:r>
                      <a:r>
                        <a:rPr lang="en-US" sz="1100" dirty="0">
                          <a:solidFill>
                            <a:srgbClr val="231F20"/>
                          </a:solidFill>
                          <a:effectLst/>
                          <a:latin typeface="Arial" panose="020B0604020202020204" pitchFamily="34" charset="0"/>
                          <a:ea typeface="MyriadPro-Light"/>
                          <a:cs typeface="Arial" panose="020B0604020202020204" pitchFamily="34" charset="0"/>
                        </a:rPr>
                        <a:t>e and enhance a body of </a:t>
                      </a:r>
                      <a:r>
                        <a:rPr lang="en-US" sz="1100" spc="20" dirty="0">
                          <a:solidFill>
                            <a:srgbClr val="231F20"/>
                          </a:solidFill>
                          <a:effectLst/>
                          <a:latin typeface="Arial" panose="020B0604020202020204" pitchFamily="34" charset="0"/>
                          <a:ea typeface="MyriadPro-Light"/>
                          <a:cs typeface="Arial" panose="020B0604020202020204" pitchFamily="34" charset="0"/>
                        </a:rPr>
                        <a:t>k</a:t>
                      </a:r>
                      <a:r>
                        <a:rPr lang="en-US" sz="1100" dirty="0">
                          <a:solidFill>
                            <a:srgbClr val="231F20"/>
                          </a:solidFill>
                          <a:effectLst/>
                          <a:latin typeface="Arial" panose="020B0604020202020204" pitchFamily="34" charset="0"/>
                          <a:ea typeface="MyriadPro-Light"/>
                          <a:cs typeface="Arial" panose="020B0604020202020204" pitchFamily="34" charset="0"/>
                        </a:rPr>
                        <a:t>n</a:t>
                      </a:r>
                      <a:r>
                        <a:rPr lang="en-US" sz="1100" spc="-5" dirty="0">
                          <a:solidFill>
                            <a:srgbClr val="231F20"/>
                          </a:solidFill>
                          <a:effectLst/>
                          <a:latin typeface="Arial" panose="020B0604020202020204" pitchFamily="34" charset="0"/>
                          <a:ea typeface="MyriadPro-Light"/>
                          <a:cs typeface="Arial" panose="020B0604020202020204" pitchFamily="34" charset="0"/>
                        </a:rPr>
                        <a:t>o</a:t>
                      </a:r>
                      <a:r>
                        <a:rPr lang="en-US" sz="1100" dirty="0">
                          <a:solidFill>
                            <a:srgbClr val="231F20"/>
                          </a:solidFill>
                          <a:effectLst/>
                          <a:latin typeface="Arial" panose="020B0604020202020204" pitchFamily="34" charset="0"/>
                          <a:ea typeface="MyriadPro-Light"/>
                          <a:cs typeface="Arial" panose="020B0604020202020204" pitchFamily="34" charset="0"/>
                        </a:rPr>
                        <a:t>wledge </a:t>
                      </a:r>
                      <a:r>
                        <a:rPr lang="en-US" sz="1100" spc="-10" dirty="0">
                          <a:solidFill>
                            <a:srgbClr val="231F20"/>
                          </a:solidFill>
                          <a:effectLst/>
                          <a:latin typeface="Arial" panose="020B0604020202020204" pitchFamily="34" charset="0"/>
                          <a:ea typeface="MyriadPro-Light"/>
                          <a:cs typeface="Arial" panose="020B0604020202020204" pitchFamily="34" charset="0"/>
                        </a:rPr>
                        <a:t>r</a:t>
                      </a:r>
                      <a:r>
                        <a:rPr lang="en-US" sz="1100" dirty="0">
                          <a:solidFill>
                            <a:srgbClr val="231F20"/>
                          </a:solidFill>
                          <a:effectLst/>
                          <a:latin typeface="Arial" panose="020B0604020202020204" pitchFamily="34" charset="0"/>
                          <a:ea typeface="MyriadPro-Light"/>
                          <a:cs typeface="Arial" panose="020B0604020202020204" pitchFamily="34" charset="0"/>
                        </a:rPr>
                        <a:t>ega</a:t>
                      </a:r>
                      <a:r>
                        <a:rPr lang="en-US" sz="1100" spc="-10" dirty="0">
                          <a:solidFill>
                            <a:srgbClr val="231F20"/>
                          </a:solidFill>
                          <a:effectLst/>
                          <a:latin typeface="Arial" panose="020B0604020202020204" pitchFamily="34" charset="0"/>
                          <a:ea typeface="MyriadPro-Light"/>
                          <a:cs typeface="Arial" panose="020B0604020202020204" pitchFamily="34" charset="0"/>
                        </a:rPr>
                        <a:t>r</a:t>
                      </a:r>
                      <a:r>
                        <a:rPr lang="en-US" sz="1100" dirty="0">
                          <a:solidFill>
                            <a:srgbClr val="231F20"/>
                          </a:solidFill>
                          <a:effectLst/>
                          <a:latin typeface="Arial" panose="020B0604020202020204" pitchFamily="34" charset="0"/>
                          <a:ea typeface="MyriadPro-Light"/>
                          <a:cs typeface="Arial" panose="020B0604020202020204" pitchFamily="34" charset="0"/>
                        </a:rPr>
                        <a:t>ding the media landscape and build capaci</a:t>
                      </a:r>
                      <a:r>
                        <a:rPr lang="en-US" sz="1100" spc="10" dirty="0">
                          <a:solidFill>
                            <a:srgbClr val="231F20"/>
                          </a:solidFill>
                          <a:effectLst/>
                          <a:latin typeface="Arial" panose="020B0604020202020204" pitchFamily="34" charset="0"/>
                          <a:ea typeface="MyriadPro-Light"/>
                          <a:cs typeface="Arial" panose="020B0604020202020204" pitchFamily="34" charset="0"/>
                        </a:rPr>
                        <a:t>t</a:t>
                      </a:r>
                      <a:r>
                        <a:rPr lang="en-US" sz="1100" dirty="0">
                          <a:solidFill>
                            <a:srgbClr val="231F20"/>
                          </a:solidFill>
                          <a:effectLst/>
                          <a:latin typeface="Arial" panose="020B0604020202020204" pitchFamily="34" charset="0"/>
                          <a:ea typeface="MyriadPro-Light"/>
                          <a:cs typeface="Arial" panose="020B0604020202020204" pitchFamily="34" charset="0"/>
                        </a:rPr>
                        <a:t>y </a:t>
                      </a:r>
                      <a:r>
                        <a:rPr lang="en-US" sz="1100" spc="-15" dirty="0">
                          <a:solidFill>
                            <a:srgbClr val="231F20"/>
                          </a:solidFill>
                          <a:effectLst/>
                          <a:latin typeface="Arial" panose="020B0604020202020204" pitchFamily="34" charset="0"/>
                          <a:ea typeface="MyriadPro-Light"/>
                          <a:cs typeface="Arial" panose="020B0604020202020204" pitchFamily="34" charset="0"/>
                        </a:rPr>
                        <a:t>f</a:t>
                      </a:r>
                      <a:r>
                        <a:rPr lang="en-US" sz="1100" dirty="0">
                          <a:solidFill>
                            <a:srgbClr val="231F20"/>
                          </a:solidFill>
                          <a:effectLst/>
                          <a:latin typeface="Arial" panose="020B0604020202020204" pitchFamily="34" charset="0"/>
                          <a:ea typeface="MyriadPro-Light"/>
                          <a:cs typeface="Arial" panose="020B0604020202020204" pitchFamily="34" charset="0"/>
                        </a:rPr>
                        <a:t>or a di</a:t>
                      </a:r>
                      <a:r>
                        <a:rPr lang="en-US" sz="1100" spc="-5" dirty="0">
                          <a:solidFill>
                            <a:srgbClr val="231F20"/>
                          </a:solidFill>
                          <a:effectLst/>
                          <a:latin typeface="Arial" panose="020B0604020202020204" pitchFamily="34" charset="0"/>
                          <a:ea typeface="MyriadPro-Light"/>
                          <a:cs typeface="Arial" panose="020B0604020202020204" pitchFamily="34" charset="0"/>
                        </a:rPr>
                        <a:t>v</a:t>
                      </a:r>
                      <a:r>
                        <a:rPr lang="en-US" sz="1100" dirty="0">
                          <a:solidFill>
                            <a:srgbClr val="231F20"/>
                          </a:solidFill>
                          <a:effectLst/>
                          <a:latin typeface="Arial" panose="020B0604020202020204" pitchFamily="34" charset="0"/>
                          <a:ea typeface="MyriadPro-Light"/>
                          <a:cs typeface="Arial" panose="020B0604020202020204" pitchFamily="34" charset="0"/>
                        </a:rPr>
                        <a:t>erse media indust</a:t>
                      </a:r>
                      <a:r>
                        <a:rPr lang="en-US" sz="1100" spc="25" dirty="0">
                          <a:solidFill>
                            <a:srgbClr val="231F20"/>
                          </a:solidFill>
                          <a:effectLst/>
                          <a:latin typeface="Arial" panose="020B0604020202020204" pitchFamily="34" charset="0"/>
                          <a:ea typeface="MyriadPro-Light"/>
                          <a:cs typeface="Arial" panose="020B0604020202020204" pitchFamily="34" charset="0"/>
                        </a:rPr>
                        <a:t>r</a:t>
                      </a:r>
                      <a:r>
                        <a:rPr lang="en-US" sz="1100" dirty="0">
                          <a:solidFill>
                            <a:srgbClr val="231F20"/>
                          </a:solidFill>
                          <a:effectLst/>
                          <a:latin typeface="Arial" panose="020B0604020202020204" pitchFamily="34" charset="0"/>
                          <a:ea typeface="MyriadPro-Light"/>
                          <a:cs typeface="Arial" panose="020B0604020202020204" pitchFamily="34" charset="0"/>
                        </a:rPr>
                        <a:t>y</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L="68580" marR="210820">
                        <a:lnSpc>
                          <a:spcPct val="120000"/>
                        </a:lnSpc>
                        <a:spcBef>
                          <a:spcPts val="355"/>
                        </a:spcBef>
                        <a:spcAft>
                          <a:spcPts val="0"/>
                        </a:spcAft>
                      </a:pPr>
                      <a:r>
                        <a:rPr lang="en-US" sz="1100" dirty="0">
                          <a:solidFill>
                            <a:srgbClr val="231F20"/>
                          </a:solidFill>
                          <a:effectLst/>
                          <a:latin typeface="Arial" panose="020B0604020202020204" pitchFamily="34" charset="0"/>
                          <a:ea typeface="MyriadPro-Light"/>
                          <a:cs typeface="Arial" panose="020B0604020202020204" pitchFamily="34" charset="0"/>
                        </a:rPr>
                        <a:t>A vibrant, inn</a:t>
                      </a:r>
                      <a:r>
                        <a:rPr lang="en-US" sz="1100" spc="-5" dirty="0">
                          <a:solidFill>
                            <a:srgbClr val="231F20"/>
                          </a:solidFill>
                          <a:effectLst/>
                          <a:latin typeface="Arial" panose="020B0604020202020204" pitchFamily="34" charset="0"/>
                          <a:ea typeface="MyriadPro-Light"/>
                          <a:cs typeface="Arial" panose="020B0604020202020204" pitchFamily="34" charset="0"/>
                        </a:rPr>
                        <a:t>o</a:t>
                      </a:r>
                      <a:r>
                        <a:rPr lang="en-US" sz="1100" dirty="0">
                          <a:solidFill>
                            <a:srgbClr val="231F20"/>
                          </a:solidFill>
                          <a:effectLst/>
                          <a:latin typeface="Arial" panose="020B0604020202020204" pitchFamily="34" charset="0"/>
                          <a:ea typeface="MyriadPro-Light"/>
                          <a:cs typeface="Arial" panose="020B0604020202020204" pitchFamily="34" charset="0"/>
                        </a:rPr>
                        <a:t>vati</a:t>
                      </a:r>
                      <a:r>
                        <a:rPr lang="en-US" sz="1100" spc="-5" dirty="0">
                          <a:solidFill>
                            <a:srgbClr val="231F20"/>
                          </a:solidFill>
                          <a:effectLst/>
                          <a:latin typeface="Arial" panose="020B0604020202020204" pitchFamily="34" charset="0"/>
                          <a:ea typeface="MyriadPro-Light"/>
                          <a:cs typeface="Arial" panose="020B0604020202020204" pitchFamily="34" charset="0"/>
                        </a:rPr>
                        <a:t>v</a:t>
                      </a:r>
                      <a:r>
                        <a:rPr lang="en-US" sz="1100" dirty="0">
                          <a:solidFill>
                            <a:srgbClr val="231F20"/>
                          </a:solidFill>
                          <a:effectLst/>
                          <a:latin typeface="Arial" panose="020B0604020202020204" pitchFamily="34" charset="0"/>
                          <a:ea typeface="MyriadPro-Light"/>
                          <a:cs typeface="Arial" panose="020B0604020202020204" pitchFamily="34" charset="0"/>
                        </a:rPr>
                        <a:t>e and people </a:t>
                      </a:r>
                      <a:r>
                        <a:rPr lang="en-US" sz="1100" dirty="0" err="1">
                          <a:solidFill>
                            <a:srgbClr val="231F20"/>
                          </a:solidFill>
                          <a:effectLst/>
                          <a:latin typeface="Arial" panose="020B0604020202020204" pitchFamily="34" charset="0"/>
                          <a:ea typeface="MyriadPro-Light"/>
                          <a:cs typeface="Arial" panose="020B0604020202020204" pitchFamily="34" charset="0"/>
                        </a:rPr>
                        <a:t>cent</a:t>
                      </a:r>
                      <a:r>
                        <a:rPr lang="en-US" sz="1100" spc="-10" dirty="0" err="1">
                          <a:solidFill>
                            <a:srgbClr val="231F20"/>
                          </a:solidFill>
                          <a:effectLst/>
                          <a:latin typeface="Arial" panose="020B0604020202020204" pitchFamily="34" charset="0"/>
                          <a:ea typeface="MyriadPro-Light"/>
                          <a:cs typeface="Arial" panose="020B0604020202020204" pitchFamily="34" charset="0"/>
                        </a:rPr>
                        <a:t>r</a:t>
                      </a:r>
                      <a:r>
                        <a:rPr lang="en-US" sz="1100" dirty="0" err="1">
                          <a:solidFill>
                            <a:srgbClr val="231F20"/>
                          </a:solidFill>
                          <a:effectLst/>
                          <a:latin typeface="Arial" panose="020B0604020202020204" pitchFamily="34" charset="0"/>
                          <a:ea typeface="MyriadPro-Light"/>
                          <a:cs typeface="Arial" panose="020B0604020202020204" pitchFamily="34" charset="0"/>
                        </a:rPr>
                        <a:t>ed</a:t>
                      </a:r>
                      <a:r>
                        <a:rPr lang="en-US" sz="1100" dirty="0">
                          <a:solidFill>
                            <a:srgbClr val="231F20"/>
                          </a:solidFill>
                          <a:effectLst/>
                          <a:latin typeface="Arial" panose="020B0604020202020204" pitchFamily="34" charset="0"/>
                          <a:ea typeface="MyriadPro-Light"/>
                          <a:cs typeface="Arial" panose="020B0604020202020204" pitchFamily="34" charset="0"/>
                        </a:rPr>
                        <a:t> media</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R="56515" algn="r">
                        <a:lnSpc>
                          <a:spcPct val="115000"/>
                        </a:lnSpc>
                        <a:spcBef>
                          <a:spcPts val="355"/>
                        </a:spcBef>
                        <a:spcAft>
                          <a:spcPts val="0"/>
                        </a:spcAft>
                      </a:pPr>
                      <a:r>
                        <a:rPr lang="en-US" sz="1100" dirty="0">
                          <a:solidFill>
                            <a:srgbClr val="231F20"/>
                          </a:solidFill>
                          <a:effectLst/>
                          <a:latin typeface="Arial" panose="020B0604020202020204" pitchFamily="34" charset="0"/>
                          <a:ea typeface="MyriadPro-Light"/>
                          <a:cs typeface="Arial" panose="020B0604020202020204" pitchFamily="34" charset="0"/>
                        </a:rPr>
                        <a:t>1 924</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r>
              <a:tr h="585577">
                <a:tc>
                  <a:txBody>
                    <a:bodyPr/>
                    <a:lstStyle/>
                    <a:p>
                      <a:pPr marL="68580">
                        <a:lnSpc>
                          <a:spcPct val="115000"/>
                        </a:lnSpc>
                        <a:spcBef>
                          <a:spcPts val="355"/>
                        </a:spcBef>
                        <a:spcAft>
                          <a:spcPts val="0"/>
                        </a:spcAft>
                      </a:pPr>
                      <a:r>
                        <a:rPr lang="en-US" sz="1100">
                          <a:solidFill>
                            <a:srgbClr val="231F20"/>
                          </a:solidFill>
                          <a:effectLst/>
                          <a:latin typeface="Arial" panose="020B0604020202020204" pitchFamily="34" charset="0"/>
                          <a:ea typeface="MyriadPro-Light"/>
                          <a:cs typeface="Arial" panose="020B0604020202020204" pitchFamily="34" charset="0"/>
                        </a:rPr>
                        <a:t>Sub </a:t>
                      </a:r>
                      <a:r>
                        <a:rPr lang="en-US" sz="1100" spc="-20">
                          <a:solidFill>
                            <a:srgbClr val="231F20"/>
                          </a:solidFill>
                          <a:effectLst/>
                          <a:latin typeface="Arial" panose="020B0604020202020204" pitchFamily="34" charset="0"/>
                          <a:ea typeface="MyriadPro-Light"/>
                          <a:cs typeface="Arial" panose="020B0604020202020204" pitchFamily="34" charset="0"/>
                        </a:rPr>
                        <a:t>P</a:t>
                      </a:r>
                      <a:r>
                        <a:rPr lang="en-US" sz="1100" spc="-10">
                          <a:solidFill>
                            <a:srgbClr val="231F20"/>
                          </a:solidFill>
                          <a:effectLst/>
                          <a:latin typeface="Arial" panose="020B0604020202020204" pitchFamily="34" charset="0"/>
                          <a:ea typeface="MyriadPro-Light"/>
                          <a:cs typeface="Arial" panose="020B0604020202020204" pitchFamily="34" charset="0"/>
                        </a:rPr>
                        <a:t>r</a:t>
                      </a:r>
                      <a:r>
                        <a:rPr lang="en-US" sz="1100">
                          <a:solidFill>
                            <a:srgbClr val="231F20"/>
                          </a:solidFill>
                          <a:effectLst/>
                          <a:latin typeface="Arial" panose="020B0604020202020204" pitchFamily="34" charset="0"/>
                          <a:ea typeface="MyriadPro-Light"/>
                          <a:cs typeface="Arial" panose="020B0604020202020204" pitchFamily="34" charset="0"/>
                        </a:rPr>
                        <a:t>o</a:t>
                      </a:r>
                      <a:r>
                        <a:rPr lang="en-US" sz="1100" spc="-5">
                          <a:solidFill>
                            <a:srgbClr val="231F20"/>
                          </a:solidFill>
                          <a:effectLst/>
                          <a:latin typeface="Arial" panose="020B0604020202020204" pitchFamily="34" charset="0"/>
                          <a:ea typeface="MyriadPro-Light"/>
                          <a:cs typeface="Arial" panose="020B0604020202020204" pitchFamily="34" charset="0"/>
                        </a:rPr>
                        <a:t>g</a:t>
                      </a:r>
                      <a:r>
                        <a:rPr lang="en-US" sz="1100">
                          <a:solidFill>
                            <a:srgbClr val="231F20"/>
                          </a:solidFill>
                          <a:effectLst/>
                          <a:latin typeface="Arial" panose="020B0604020202020204" pitchFamily="34" charset="0"/>
                          <a:ea typeface="MyriadPro-Light"/>
                          <a:cs typeface="Arial" panose="020B0604020202020204" pitchFamily="34" charset="0"/>
                        </a:rPr>
                        <a:t>ramme A4</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68580">
                        <a:lnSpc>
                          <a:spcPct val="115000"/>
                        </a:lnSpc>
                        <a:spcBef>
                          <a:spcPts val="355"/>
                        </a:spcBef>
                        <a:spcAft>
                          <a:spcPts val="0"/>
                        </a:spcAft>
                      </a:pPr>
                      <a:r>
                        <a:rPr lang="en-US" sz="1100" spc="5">
                          <a:solidFill>
                            <a:srgbClr val="231F20"/>
                          </a:solidFill>
                          <a:effectLst/>
                          <a:latin typeface="Arial" panose="020B0604020202020204" pitchFamily="34" charset="0"/>
                          <a:ea typeface="MyriadPro-Light"/>
                          <a:cs typeface="Arial" panose="020B0604020202020204" pitchFamily="34" charset="0"/>
                        </a:rPr>
                        <a:t>M</a:t>
                      </a:r>
                      <a:r>
                        <a:rPr lang="en-US" sz="1100">
                          <a:solidFill>
                            <a:srgbClr val="231F20"/>
                          </a:solidFill>
                          <a:effectLst/>
                          <a:latin typeface="Arial" panose="020B0604020202020204" pitchFamily="34" charset="0"/>
                          <a:ea typeface="MyriadPro-Light"/>
                          <a:cs typeface="Arial" panose="020B0604020202020204" pitchFamily="34" charset="0"/>
                        </a:rPr>
                        <a:t>oni</a:t>
                      </a:r>
                      <a:r>
                        <a:rPr lang="en-US" sz="1100" spc="-5">
                          <a:solidFill>
                            <a:srgbClr val="231F20"/>
                          </a:solidFill>
                          <a:effectLst/>
                          <a:latin typeface="Arial" panose="020B0604020202020204" pitchFamily="34" charset="0"/>
                          <a:ea typeface="MyriadPro-Light"/>
                          <a:cs typeface="Arial" panose="020B0604020202020204" pitchFamily="34" charset="0"/>
                        </a:rPr>
                        <a:t>t</a:t>
                      </a:r>
                      <a:r>
                        <a:rPr lang="en-US" sz="1100">
                          <a:solidFill>
                            <a:srgbClr val="231F20"/>
                          </a:solidFill>
                          <a:effectLst/>
                          <a:latin typeface="Arial" panose="020B0604020202020204" pitchFamily="34" charset="0"/>
                          <a:ea typeface="MyriadPro-Light"/>
                          <a:cs typeface="Arial" panose="020B0604020202020204" pitchFamily="34" charset="0"/>
                        </a:rPr>
                        <a:t>o</a:t>
                      </a:r>
                      <a:r>
                        <a:rPr lang="en-US" sz="1100" spc="5">
                          <a:solidFill>
                            <a:srgbClr val="231F20"/>
                          </a:solidFill>
                          <a:effectLst/>
                          <a:latin typeface="Arial" panose="020B0604020202020204" pitchFamily="34" charset="0"/>
                          <a:ea typeface="MyriadPro-Light"/>
                          <a:cs typeface="Arial" panose="020B0604020202020204" pitchFamily="34" charset="0"/>
                        </a:rPr>
                        <a:t>r</a:t>
                      </a:r>
                      <a:r>
                        <a:rPr lang="en-US" sz="1100">
                          <a:solidFill>
                            <a:srgbClr val="231F20"/>
                          </a:solidFill>
                          <a:effectLst/>
                          <a:latin typeface="Arial" panose="020B0604020202020204" pitchFamily="34" charset="0"/>
                          <a:ea typeface="MyriadPro-Light"/>
                          <a:cs typeface="Arial" panose="020B0604020202020204" pitchFamily="34" charset="0"/>
                        </a:rPr>
                        <a:t>ing and </a:t>
                      </a:r>
                      <a:r>
                        <a:rPr lang="en-US" sz="1100" spc="-5">
                          <a:solidFill>
                            <a:srgbClr val="231F20"/>
                          </a:solidFill>
                          <a:effectLst/>
                          <a:latin typeface="Arial" panose="020B0604020202020204" pitchFamily="34" charset="0"/>
                          <a:ea typeface="MyriadPro-Light"/>
                          <a:cs typeface="Arial" panose="020B0604020202020204" pitchFamily="34" charset="0"/>
                        </a:rPr>
                        <a:t>E</a:t>
                      </a:r>
                      <a:r>
                        <a:rPr lang="en-US" sz="1100">
                          <a:solidFill>
                            <a:srgbClr val="231F20"/>
                          </a:solidFill>
                          <a:effectLst/>
                          <a:latin typeface="Arial" panose="020B0604020202020204" pitchFamily="34" charset="0"/>
                          <a:ea typeface="MyriadPro-Light"/>
                          <a:cs typeface="Arial" panose="020B0604020202020204" pitchFamily="34" charset="0"/>
                        </a:rPr>
                        <a:t>valuation</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68580" marR="177800">
                        <a:lnSpc>
                          <a:spcPct val="120000"/>
                        </a:lnSpc>
                        <a:spcBef>
                          <a:spcPts val="355"/>
                        </a:spcBef>
                        <a:spcAft>
                          <a:spcPts val="0"/>
                        </a:spcAft>
                      </a:pPr>
                      <a:r>
                        <a:rPr lang="en-US" sz="1100" spc="-60">
                          <a:solidFill>
                            <a:srgbClr val="231F20"/>
                          </a:solidFill>
                          <a:effectLst/>
                          <a:latin typeface="Arial" panose="020B0604020202020204" pitchFamily="34" charset="0"/>
                          <a:ea typeface="MyriadPro-Light"/>
                          <a:cs typeface="Arial" panose="020B0604020202020204" pitchFamily="34" charset="0"/>
                        </a:rPr>
                        <a:t>T</a:t>
                      </a:r>
                      <a:r>
                        <a:rPr lang="en-US" sz="1100">
                          <a:solidFill>
                            <a:srgbClr val="231F20"/>
                          </a:solidFill>
                          <a:effectLst/>
                          <a:latin typeface="Arial" panose="020B0604020202020204" pitchFamily="34" charset="0"/>
                          <a:ea typeface="MyriadPro-Light"/>
                          <a:cs typeface="Arial" panose="020B0604020202020204" pitchFamily="34" charset="0"/>
                        </a:rPr>
                        <a:t>o assess </a:t>
                      </a:r>
                      <a:r>
                        <a:rPr lang="en-US" sz="1100" spc="-5">
                          <a:solidFill>
                            <a:srgbClr val="231F20"/>
                          </a:solidFill>
                          <a:effectLst/>
                          <a:latin typeface="Arial" panose="020B0604020202020204" pitchFamily="34" charset="0"/>
                          <a:ea typeface="MyriadPro-Light"/>
                          <a:cs typeface="Arial" panose="020B0604020202020204" pitchFamily="34" charset="0"/>
                        </a:rPr>
                        <a:t>g</a:t>
                      </a:r>
                      <a:r>
                        <a:rPr lang="en-US" sz="1100">
                          <a:solidFill>
                            <a:srgbClr val="231F20"/>
                          </a:solidFill>
                          <a:effectLst/>
                          <a:latin typeface="Arial" panose="020B0604020202020204" pitchFamily="34" charset="0"/>
                          <a:ea typeface="MyriadPro-Light"/>
                          <a:cs typeface="Arial" panose="020B0604020202020204" pitchFamily="34" charset="0"/>
                        </a:rPr>
                        <a:t>rant a</a:t>
                      </a:r>
                      <a:r>
                        <a:rPr lang="en-US" sz="1100" spc="-5">
                          <a:solidFill>
                            <a:srgbClr val="231F20"/>
                          </a:solidFill>
                          <a:effectLst/>
                          <a:latin typeface="Arial" panose="020B0604020202020204" pitchFamily="34" charset="0"/>
                          <a:ea typeface="MyriadPro-Light"/>
                          <a:cs typeface="Arial" panose="020B0604020202020204" pitchFamily="34" charset="0"/>
                        </a:rPr>
                        <a:t>g</a:t>
                      </a:r>
                      <a:r>
                        <a:rPr lang="en-US" sz="1100" spc="-10">
                          <a:solidFill>
                            <a:srgbClr val="231F20"/>
                          </a:solidFill>
                          <a:effectLst/>
                          <a:latin typeface="Arial" panose="020B0604020202020204" pitchFamily="34" charset="0"/>
                          <a:ea typeface="MyriadPro-Light"/>
                          <a:cs typeface="Arial" panose="020B0604020202020204" pitchFamily="34" charset="0"/>
                        </a:rPr>
                        <a:t>r</a:t>
                      </a:r>
                      <a:r>
                        <a:rPr lang="en-US" sz="1100">
                          <a:solidFill>
                            <a:srgbClr val="231F20"/>
                          </a:solidFill>
                          <a:effectLst/>
                          <a:latin typeface="Arial" panose="020B0604020202020204" pitchFamily="34" charset="0"/>
                          <a:ea typeface="MyriadPro-Light"/>
                          <a:cs typeface="Arial" panose="020B0604020202020204" pitchFamily="34" charset="0"/>
                        </a:rPr>
                        <a:t>eement compliance and impa</a:t>
                      </a:r>
                      <a:r>
                        <a:rPr lang="en-US" sz="1100" spc="10">
                          <a:solidFill>
                            <a:srgbClr val="231F20"/>
                          </a:solidFill>
                          <a:effectLst/>
                          <a:latin typeface="Arial" panose="020B0604020202020204" pitchFamily="34" charset="0"/>
                          <a:ea typeface="MyriadPro-Light"/>
                          <a:cs typeface="Arial" panose="020B0604020202020204" pitchFamily="34" charset="0"/>
                        </a:rPr>
                        <a:t>c</a:t>
                      </a:r>
                      <a:r>
                        <a:rPr lang="en-US" sz="1100">
                          <a:solidFill>
                            <a:srgbClr val="231F20"/>
                          </a:solidFill>
                          <a:effectLst/>
                          <a:latin typeface="Arial" panose="020B0604020202020204" pitchFamily="34" charset="0"/>
                          <a:ea typeface="MyriadPro-Light"/>
                          <a:cs typeface="Arial" panose="020B0604020202020204" pitchFamily="34" charset="0"/>
                        </a:rPr>
                        <a:t>t of MD</a:t>
                      </a:r>
                      <a:r>
                        <a:rPr lang="en-US" sz="1100" spc="-10">
                          <a:solidFill>
                            <a:srgbClr val="231F20"/>
                          </a:solidFill>
                          <a:effectLst/>
                          <a:latin typeface="Arial" panose="020B0604020202020204" pitchFamily="34" charset="0"/>
                          <a:ea typeface="MyriadPro-Light"/>
                          <a:cs typeface="Arial" panose="020B0604020202020204" pitchFamily="34" charset="0"/>
                        </a:rPr>
                        <a:t>D</a:t>
                      </a:r>
                      <a:r>
                        <a:rPr lang="en-US" sz="1100">
                          <a:solidFill>
                            <a:srgbClr val="231F20"/>
                          </a:solidFill>
                          <a:effectLst/>
                          <a:latin typeface="Arial" panose="020B0604020202020204" pitchFamily="34" charset="0"/>
                          <a:ea typeface="MyriadPro-Light"/>
                          <a:cs typeface="Arial" panose="020B0604020202020204" pitchFamily="34" charset="0"/>
                        </a:rPr>
                        <a:t>A funded p</a:t>
                      </a:r>
                      <a:r>
                        <a:rPr lang="en-US" sz="1100" spc="-10">
                          <a:solidFill>
                            <a:srgbClr val="231F20"/>
                          </a:solidFill>
                          <a:effectLst/>
                          <a:latin typeface="Arial" panose="020B0604020202020204" pitchFamily="34" charset="0"/>
                          <a:ea typeface="MyriadPro-Light"/>
                          <a:cs typeface="Arial" panose="020B0604020202020204" pitchFamily="34" charset="0"/>
                        </a:rPr>
                        <a:t>r</a:t>
                      </a:r>
                      <a:r>
                        <a:rPr lang="en-US" sz="1100">
                          <a:solidFill>
                            <a:srgbClr val="231F20"/>
                          </a:solidFill>
                          <a:effectLst/>
                          <a:latin typeface="Arial" panose="020B0604020202020204" pitchFamily="34" charset="0"/>
                          <a:ea typeface="MyriadPro-Light"/>
                          <a:cs typeface="Arial" panose="020B0604020202020204" pitchFamily="34" charset="0"/>
                        </a:rPr>
                        <a:t>oje</a:t>
                      </a:r>
                      <a:r>
                        <a:rPr lang="en-US" sz="1100" spc="10">
                          <a:solidFill>
                            <a:srgbClr val="231F20"/>
                          </a:solidFill>
                          <a:effectLst/>
                          <a:latin typeface="Arial" panose="020B0604020202020204" pitchFamily="34" charset="0"/>
                          <a:ea typeface="MyriadPro-Light"/>
                          <a:cs typeface="Arial" panose="020B0604020202020204" pitchFamily="34" charset="0"/>
                        </a:rPr>
                        <a:t>c</a:t>
                      </a:r>
                      <a:r>
                        <a:rPr lang="en-US" sz="1100">
                          <a:solidFill>
                            <a:srgbClr val="231F20"/>
                          </a:solidFill>
                          <a:effectLst/>
                          <a:latin typeface="Arial" panose="020B0604020202020204" pitchFamily="34" charset="0"/>
                          <a:ea typeface="MyriadPro-Light"/>
                          <a:cs typeface="Arial" panose="020B0604020202020204" pitchFamily="34" charset="0"/>
                        </a:rPr>
                        <a:t>ts</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68580" marR="109855" algn="l">
                        <a:lnSpc>
                          <a:spcPct val="120000"/>
                        </a:lnSpc>
                        <a:spcBef>
                          <a:spcPts val="355"/>
                        </a:spcBef>
                        <a:spcAft>
                          <a:spcPts val="0"/>
                        </a:spcAft>
                      </a:pPr>
                      <a:r>
                        <a:rPr lang="en-US" sz="1100" spc="-5" dirty="0">
                          <a:solidFill>
                            <a:srgbClr val="231F20"/>
                          </a:solidFill>
                          <a:effectLst/>
                          <a:latin typeface="Arial" panose="020B0604020202020204" pitchFamily="34" charset="0"/>
                          <a:ea typeface="MyriadPro-Light"/>
                          <a:cs typeface="Arial" panose="020B0604020202020204" pitchFamily="34" charset="0"/>
                        </a:rPr>
                        <a:t>T</a:t>
                      </a:r>
                      <a:r>
                        <a:rPr lang="en-US" sz="1100" dirty="0">
                          <a:solidFill>
                            <a:srgbClr val="231F20"/>
                          </a:solidFill>
                          <a:effectLst/>
                          <a:latin typeface="Arial" panose="020B0604020202020204" pitchFamily="34" charset="0"/>
                          <a:ea typeface="MyriadPro-Light"/>
                          <a:cs typeface="Arial" panose="020B0604020202020204" pitchFamily="34" charset="0"/>
                        </a:rPr>
                        <a:t>he st</a:t>
                      </a:r>
                      <a:r>
                        <a:rPr lang="en-US" sz="1100" spc="-10" dirty="0">
                          <a:solidFill>
                            <a:srgbClr val="231F20"/>
                          </a:solidFill>
                          <a:effectLst/>
                          <a:latin typeface="Arial" panose="020B0604020202020204" pitchFamily="34" charset="0"/>
                          <a:ea typeface="MyriadPro-Light"/>
                          <a:cs typeface="Arial" panose="020B0604020202020204" pitchFamily="34" charset="0"/>
                        </a:rPr>
                        <a:t>r</a:t>
                      </a:r>
                      <a:r>
                        <a:rPr lang="en-US" sz="1100" dirty="0">
                          <a:solidFill>
                            <a:srgbClr val="231F20"/>
                          </a:solidFill>
                          <a:effectLst/>
                          <a:latin typeface="Arial" panose="020B0604020202020204" pitchFamily="34" charset="0"/>
                          <a:ea typeface="MyriadPro-Light"/>
                          <a:cs typeface="Arial" panose="020B0604020202020204" pitchFamily="34" charset="0"/>
                        </a:rPr>
                        <a:t>engthening and p</a:t>
                      </a:r>
                      <a:r>
                        <a:rPr lang="en-US" sz="1100" spc="-10" dirty="0">
                          <a:solidFill>
                            <a:srgbClr val="231F20"/>
                          </a:solidFill>
                          <a:effectLst/>
                          <a:latin typeface="Arial" panose="020B0604020202020204" pitchFamily="34" charset="0"/>
                          <a:ea typeface="MyriadPro-Light"/>
                          <a:cs typeface="Arial" panose="020B0604020202020204" pitchFamily="34" charset="0"/>
                        </a:rPr>
                        <a:t>r</a:t>
                      </a:r>
                      <a:r>
                        <a:rPr lang="en-US" sz="1100" dirty="0">
                          <a:solidFill>
                            <a:srgbClr val="231F20"/>
                          </a:solidFill>
                          <a:effectLst/>
                          <a:latin typeface="Arial" panose="020B0604020202020204" pitchFamily="34" charset="0"/>
                          <a:ea typeface="MyriadPro-Light"/>
                          <a:cs typeface="Arial" panose="020B0604020202020204" pitchFamily="34" charset="0"/>
                        </a:rPr>
                        <a:t>omotion of a vibrant, inn</a:t>
                      </a:r>
                      <a:r>
                        <a:rPr lang="en-US" sz="1100" spc="-5" dirty="0">
                          <a:solidFill>
                            <a:srgbClr val="231F20"/>
                          </a:solidFill>
                          <a:effectLst/>
                          <a:latin typeface="Arial" panose="020B0604020202020204" pitchFamily="34" charset="0"/>
                          <a:ea typeface="MyriadPro-Light"/>
                          <a:cs typeface="Arial" panose="020B0604020202020204" pitchFamily="34" charset="0"/>
                        </a:rPr>
                        <a:t>o</a:t>
                      </a:r>
                      <a:r>
                        <a:rPr lang="en-US" sz="1100" dirty="0">
                          <a:solidFill>
                            <a:srgbClr val="231F20"/>
                          </a:solidFill>
                          <a:effectLst/>
                          <a:latin typeface="Arial" panose="020B0604020202020204" pitchFamily="34" charset="0"/>
                          <a:ea typeface="MyriadPro-Light"/>
                          <a:cs typeface="Arial" panose="020B0604020202020204" pitchFamily="34" charset="0"/>
                        </a:rPr>
                        <a:t>vati</a:t>
                      </a:r>
                      <a:r>
                        <a:rPr lang="en-US" sz="1100" spc="-5" dirty="0">
                          <a:solidFill>
                            <a:srgbClr val="231F20"/>
                          </a:solidFill>
                          <a:effectLst/>
                          <a:latin typeface="Arial" panose="020B0604020202020204" pitchFamily="34" charset="0"/>
                          <a:ea typeface="MyriadPro-Light"/>
                          <a:cs typeface="Arial" panose="020B0604020202020204" pitchFamily="34" charset="0"/>
                        </a:rPr>
                        <a:t>v</a:t>
                      </a:r>
                      <a:r>
                        <a:rPr lang="en-US" sz="1100" dirty="0">
                          <a:solidFill>
                            <a:srgbClr val="231F20"/>
                          </a:solidFill>
                          <a:effectLst/>
                          <a:latin typeface="Arial" panose="020B0604020202020204" pitchFamily="34" charset="0"/>
                          <a:ea typeface="MyriadPro-Light"/>
                          <a:cs typeface="Arial" panose="020B0604020202020204" pitchFamily="34" charset="0"/>
                        </a:rPr>
                        <a:t>e and people </a:t>
                      </a:r>
                      <a:r>
                        <a:rPr lang="en-US" sz="1100" dirty="0" err="1">
                          <a:solidFill>
                            <a:srgbClr val="231F20"/>
                          </a:solidFill>
                          <a:effectLst/>
                          <a:latin typeface="Arial" panose="020B0604020202020204" pitchFamily="34" charset="0"/>
                          <a:ea typeface="MyriadPro-Light"/>
                          <a:cs typeface="Arial" panose="020B0604020202020204" pitchFamily="34" charset="0"/>
                        </a:rPr>
                        <a:t>cent</a:t>
                      </a:r>
                      <a:r>
                        <a:rPr lang="en-US" sz="1100" spc="-10" dirty="0" err="1">
                          <a:solidFill>
                            <a:srgbClr val="231F20"/>
                          </a:solidFill>
                          <a:effectLst/>
                          <a:latin typeface="Arial" panose="020B0604020202020204" pitchFamily="34" charset="0"/>
                          <a:ea typeface="MyriadPro-Light"/>
                          <a:cs typeface="Arial" panose="020B0604020202020204" pitchFamily="34" charset="0"/>
                        </a:rPr>
                        <a:t>r</a:t>
                      </a:r>
                      <a:r>
                        <a:rPr lang="en-US" sz="1100" dirty="0" err="1">
                          <a:solidFill>
                            <a:srgbClr val="231F20"/>
                          </a:solidFill>
                          <a:effectLst/>
                          <a:latin typeface="Arial" panose="020B0604020202020204" pitchFamily="34" charset="0"/>
                          <a:ea typeface="MyriadPro-Light"/>
                          <a:cs typeface="Arial" panose="020B0604020202020204" pitchFamily="34" charset="0"/>
                        </a:rPr>
                        <a:t>ed</a:t>
                      </a:r>
                      <a:r>
                        <a:rPr lang="en-US" sz="1100" dirty="0">
                          <a:solidFill>
                            <a:srgbClr val="231F20"/>
                          </a:solidFill>
                          <a:effectLst/>
                          <a:latin typeface="Arial" panose="020B0604020202020204" pitchFamily="34" charset="0"/>
                          <a:ea typeface="MyriadPro-Light"/>
                          <a:cs typeface="Arial" panose="020B0604020202020204" pitchFamily="34" charset="0"/>
                        </a:rPr>
                        <a:t> and di</a:t>
                      </a:r>
                      <a:r>
                        <a:rPr lang="en-US" sz="1100" spc="-5" dirty="0">
                          <a:solidFill>
                            <a:srgbClr val="231F20"/>
                          </a:solidFill>
                          <a:effectLst/>
                          <a:latin typeface="Arial" panose="020B0604020202020204" pitchFamily="34" charset="0"/>
                          <a:ea typeface="MyriadPro-Light"/>
                          <a:cs typeface="Arial" panose="020B0604020202020204" pitchFamily="34" charset="0"/>
                        </a:rPr>
                        <a:t>v</a:t>
                      </a:r>
                      <a:r>
                        <a:rPr lang="en-US" sz="1100" dirty="0">
                          <a:solidFill>
                            <a:srgbClr val="231F20"/>
                          </a:solidFill>
                          <a:effectLst/>
                          <a:latin typeface="Arial" panose="020B0604020202020204" pitchFamily="34" charset="0"/>
                          <a:ea typeface="MyriadPro-Light"/>
                          <a:cs typeface="Arial" panose="020B0604020202020204" pitchFamily="34" charset="0"/>
                        </a:rPr>
                        <a:t>ersified media</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R="56515" algn="r">
                        <a:lnSpc>
                          <a:spcPct val="115000"/>
                        </a:lnSpc>
                        <a:spcBef>
                          <a:spcPts val="355"/>
                        </a:spcBef>
                        <a:spcAft>
                          <a:spcPts val="0"/>
                        </a:spcAft>
                      </a:pPr>
                      <a:r>
                        <a:rPr lang="en-US" sz="1100" dirty="0">
                          <a:solidFill>
                            <a:srgbClr val="231F20"/>
                          </a:solidFill>
                          <a:effectLst/>
                          <a:latin typeface="Arial" panose="020B0604020202020204" pitchFamily="34" charset="0"/>
                          <a:ea typeface="MyriadPro-Light"/>
                          <a:cs typeface="Arial" panose="020B0604020202020204" pitchFamily="34" charset="0"/>
                        </a:rPr>
                        <a:t>310</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r>
            </a:tbl>
          </a:graphicData>
        </a:graphic>
      </p:graphicFrame>
    </p:spTree>
    <p:extLst>
      <p:ext uri="{BB962C8B-B14F-4D97-AF65-F5344CB8AC3E}">
        <p14:creationId xmlns:p14="http://schemas.microsoft.com/office/powerpoint/2010/main" xmlns="" val="3880373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EFE87D6-28AE-4488-BDD1-2DD6D741DE29}" type="slidenum">
              <a:rPr lang="en-US" smtClean="0">
                <a:solidFill>
                  <a:prstClr val="black">
                    <a:tint val="75000"/>
                  </a:prstClr>
                </a:solidFill>
              </a:rPr>
              <a:pPr>
                <a:defRPr/>
              </a:pPr>
              <a:t>13</a:t>
            </a:fld>
            <a:endParaRPr lang="en-US" dirty="0">
              <a:solidFill>
                <a:prstClr val="black">
                  <a:tint val="75000"/>
                </a:prstClr>
              </a:solidFill>
            </a:endParaRPr>
          </a:p>
        </p:txBody>
      </p:sp>
      <p:sp>
        <p:nvSpPr>
          <p:cNvPr id="4" name="Title 3"/>
          <p:cNvSpPr>
            <a:spLocks noGrp="1"/>
          </p:cNvSpPr>
          <p:nvPr>
            <p:ph type="title"/>
          </p:nvPr>
        </p:nvSpPr>
        <p:spPr/>
        <p:txBody>
          <a:bodyPr/>
          <a:lstStyle/>
          <a:p>
            <a:r>
              <a:rPr lang="en-ZA" dirty="0" smtClean="0"/>
              <a:t>2015/2015 Programme cont.</a:t>
            </a: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xmlns="" val="3973588182"/>
              </p:ext>
            </p:extLst>
          </p:nvPr>
        </p:nvGraphicFramePr>
        <p:xfrm>
          <a:off x="395536" y="1268760"/>
          <a:ext cx="8424937" cy="3244342"/>
        </p:xfrm>
        <a:graphic>
          <a:graphicData uri="http://schemas.openxmlformats.org/drawingml/2006/table">
            <a:tbl>
              <a:tblPr firstRow="1" firstCol="1" lastRow="1" lastCol="1" bandRow="1" bandCol="1"/>
              <a:tblGrid>
                <a:gridCol w="3278388"/>
                <a:gridCol w="1690164"/>
                <a:gridCol w="2160240"/>
                <a:gridCol w="1296145"/>
              </a:tblGrid>
              <a:tr h="504056">
                <a:tc>
                  <a:txBody>
                    <a:bodyPr/>
                    <a:lstStyle/>
                    <a:p>
                      <a:pPr>
                        <a:lnSpc>
                          <a:spcPct val="115000"/>
                        </a:lnSpc>
                        <a:spcAft>
                          <a:spcPts val="1000"/>
                        </a:spcAft>
                      </a:pPr>
                      <a:r>
                        <a:rPr lang="en-US" sz="1100" dirty="0">
                          <a:effectLst/>
                          <a:latin typeface="Arial" pitchFamily="34" charset="0"/>
                          <a:ea typeface="Calibri" panose="020F0502020204030204" pitchFamily="34" charset="0"/>
                          <a:cs typeface="Arial" pitchFamily="34" charset="0"/>
                        </a:rPr>
                        <a:t> </a:t>
                      </a:r>
                      <a:endParaRPr lang="en-ZA" sz="11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4BF88"/>
                    </a:solidFill>
                  </a:tcPr>
                </a:tc>
                <a:tc>
                  <a:txBody>
                    <a:bodyPr/>
                    <a:lstStyle/>
                    <a:p>
                      <a:pPr>
                        <a:lnSpc>
                          <a:spcPts val="650"/>
                        </a:lnSpc>
                        <a:spcBef>
                          <a:spcPts val="10"/>
                        </a:spcBef>
                        <a:spcAft>
                          <a:spcPts val="0"/>
                        </a:spcAft>
                      </a:pPr>
                      <a:r>
                        <a:rPr lang="en-US" sz="1100" dirty="0">
                          <a:effectLst/>
                          <a:latin typeface="Arial" pitchFamily="34" charset="0"/>
                          <a:ea typeface="Calibri" panose="020F0502020204030204" pitchFamily="34" charset="0"/>
                          <a:cs typeface="Arial" pitchFamily="34" charset="0"/>
                        </a:rPr>
                        <a:t> </a:t>
                      </a:r>
                      <a:endParaRPr lang="en-ZA" sz="1100" dirty="0">
                        <a:effectLst/>
                        <a:latin typeface="Arial" pitchFamily="34" charset="0"/>
                        <a:ea typeface="Calibri" panose="020F0502020204030204" pitchFamily="34" charset="0"/>
                        <a:cs typeface="Arial" pitchFamily="34" charset="0"/>
                      </a:endParaRPr>
                    </a:p>
                    <a:p>
                      <a:pPr>
                        <a:lnSpc>
                          <a:spcPts val="1000"/>
                        </a:lnSpc>
                        <a:spcAft>
                          <a:spcPts val="0"/>
                        </a:spcAft>
                      </a:pPr>
                      <a:r>
                        <a:rPr lang="en-US" sz="1100" dirty="0">
                          <a:effectLst/>
                          <a:latin typeface="Arial" pitchFamily="34" charset="0"/>
                          <a:ea typeface="Calibri" panose="020F0502020204030204" pitchFamily="34" charset="0"/>
                          <a:cs typeface="Arial" pitchFamily="34" charset="0"/>
                        </a:rPr>
                        <a:t> </a:t>
                      </a:r>
                      <a:endParaRPr lang="en-ZA" sz="1100" dirty="0">
                        <a:effectLst/>
                        <a:latin typeface="Arial" pitchFamily="34" charset="0"/>
                        <a:ea typeface="Calibri" panose="020F0502020204030204" pitchFamily="34" charset="0"/>
                        <a:cs typeface="Arial" pitchFamily="34" charset="0"/>
                      </a:endParaRPr>
                    </a:p>
                    <a:p>
                      <a:pPr marL="423545">
                        <a:lnSpc>
                          <a:spcPct val="115000"/>
                        </a:lnSpc>
                        <a:spcAft>
                          <a:spcPts val="0"/>
                        </a:spcAft>
                      </a:pPr>
                      <a:r>
                        <a:rPr lang="en-US" sz="1100" b="1" dirty="0">
                          <a:solidFill>
                            <a:srgbClr val="231F20"/>
                          </a:solidFill>
                          <a:effectLst/>
                          <a:latin typeface="Arial" pitchFamily="34" charset="0"/>
                          <a:ea typeface="Myriad Pro"/>
                          <a:cs typeface="Arial" pitchFamily="34" charset="0"/>
                        </a:rPr>
                        <a:t>P</a:t>
                      </a:r>
                      <a:r>
                        <a:rPr lang="en-US" sz="1100" b="1" spc="-5" dirty="0">
                          <a:solidFill>
                            <a:srgbClr val="231F20"/>
                          </a:solidFill>
                          <a:effectLst/>
                          <a:latin typeface="Arial" pitchFamily="34" charset="0"/>
                          <a:ea typeface="Myriad Pro"/>
                          <a:cs typeface="Arial" pitchFamily="34" charset="0"/>
                        </a:rPr>
                        <a:t>R</a:t>
                      </a:r>
                      <a:r>
                        <a:rPr lang="en-US" sz="1100" b="1" dirty="0">
                          <a:solidFill>
                            <a:srgbClr val="231F20"/>
                          </a:solidFill>
                          <a:effectLst/>
                          <a:latin typeface="Arial" pitchFamily="34" charset="0"/>
                          <a:ea typeface="Myriad Pro"/>
                          <a:cs typeface="Arial" pitchFamily="34" charset="0"/>
                        </a:rPr>
                        <a:t>OG</a:t>
                      </a:r>
                      <a:r>
                        <a:rPr lang="en-US" sz="1100" b="1" spc="10" dirty="0">
                          <a:solidFill>
                            <a:srgbClr val="231F20"/>
                          </a:solidFill>
                          <a:effectLst/>
                          <a:latin typeface="Arial" pitchFamily="34" charset="0"/>
                          <a:ea typeface="Myriad Pro"/>
                          <a:cs typeface="Arial" pitchFamily="34" charset="0"/>
                        </a:rPr>
                        <a:t>R</a:t>
                      </a:r>
                      <a:r>
                        <a:rPr lang="en-US" sz="1100" b="1" dirty="0">
                          <a:solidFill>
                            <a:srgbClr val="231F20"/>
                          </a:solidFill>
                          <a:effectLst/>
                          <a:latin typeface="Arial" pitchFamily="34" charset="0"/>
                          <a:ea typeface="Myriad Pro"/>
                          <a:cs typeface="Arial" pitchFamily="34" charset="0"/>
                        </a:rPr>
                        <a:t>AMME PURPOSE</a:t>
                      </a:r>
                      <a:endParaRPr lang="en-ZA" sz="11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4BF88"/>
                    </a:solidFill>
                  </a:tcPr>
                </a:tc>
                <a:tc>
                  <a:txBody>
                    <a:bodyPr/>
                    <a:lstStyle/>
                    <a:p>
                      <a:pPr>
                        <a:lnSpc>
                          <a:spcPts val="1000"/>
                        </a:lnSpc>
                        <a:spcBef>
                          <a:spcPts val="10"/>
                        </a:spcBef>
                        <a:spcAft>
                          <a:spcPts val="0"/>
                        </a:spcAft>
                      </a:pPr>
                      <a:r>
                        <a:rPr lang="en-US" sz="1100" dirty="0">
                          <a:effectLst/>
                          <a:latin typeface="Arial" pitchFamily="34" charset="0"/>
                          <a:ea typeface="Calibri" panose="020F0502020204030204" pitchFamily="34" charset="0"/>
                          <a:cs typeface="Arial" pitchFamily="34" charset="0"/>
                        </a:rPr>
                        <a:t> </a:t>
                      </a:r>
                      <a:endParaRPr lang="en-ZA" sz="1100" dirty="0">
                        <a:effectLst/>
                        <a:latin typeface="Arial" pitchFamily="34" charset="0"/>
                        <a:ea typeface="Calibri" panose="020F0502020204030204" pitchFamily="34" charset="0"/>
                        <a:cs typeface="Arial" pitchFamily="34" charset="0"/>
                      </a:endParaRPr>
                    </a:p>
                    <a:p>
                      <a:pPr marL="605790" marR="593725" algn="ctr">
                        <a:lnSpc>
                          <a:spcPct val="120000"/>
                        </a:lnSpc>
                        <a:spcAft>
                          <a:spcPts val="0"/>
                        </a:spcAft>
                      </a:pPr>
                      <a:r>
                        <a:rPr lang="en-US" sz="1100" b="1" dirty="0" smtClean="0">
                          <a:solidFill>
                            <a:srgbClr val="231F20"/>
                          </a:solidFill>
                          <a:effectLst/>
                          <a:latin typeface="Arial" pitchFamily="34" charset="0"/>
                          <a:ea typeface="Myriad Pro"/>
                          <a:cs typeface="Arial" pitchFamily="34" charset="0"/>
                        </a:rPr>
                        <a:t>STRATEGIC</a:t>
                      </a:r>
                    </a:p>
                    <a:p>
                      <a:pPr marL="605790" marR="593725" algn="ctr">
                        <a:lnSpc>
                          <a:spcPct val="120000"/>
                        </a:lnSpc>
                        <a:spcAft>
                          <a:spcPts val="0"/>
                        </a:spcAft>
                      </a:pPr>
                      <a:r>
                        <a:rPr lang="en-US" sz="1100" b="1" dirty="0" smtClean="0">
                          <a:solidFill>
                            <a:srgbClr val="231F20"/>
                          </a:solidFill>
                          <a:effectLst/>
                          <a:latin typeface="Arial" pitchFamily="34" charset="0"/>
                          <a:ea typeface="Calibri" panose="020F0502020204030204" pitchFamily="34" charset="0"/>
                          <a:cs typeface="Arial" pitchFamily="34" charset="0"/>
                        </a:rPr>
                        <a:t>OBJECTIVE</a:t>
                      </a:r>
                      <a:endParaRPr lang="en-ZA" sz="11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4BF88"/>
                    </a:solidFill>
                  </a:tcPr>
                </a:tc>
                <a:tc>
                  <a:txBody>
                    <a:bodyPr/>
                    <a:lstStyle/>
                    <a:p>
                      <a:pPr marR="56515" algn="r">
                        <a:lnSpc>
                          <a:spcPct val="115000"/>
                        </a:lnSpc>
                        <a:spcBef>
                          <a:spcPts val="360"/>
                        </a:spcBef>
                        <a:spcAft>
                          <a:spcPts val="0"/>
                        </a:spcAft>
                      </a:pPr>
                      <a:r>
                        <a:rPr lang="en-US" sz="1100" b="1">
                          <a:solidFill>
                            <a:srgbClr val="231F20"/>
                          </a:solidFill>
                          <a:effectLst/>
                          <a:latin typeface="Arial" pitchFamily="34" charset="0"/>
                          <a:ea typeface="Myriad Pro"/>
                          <a:cs typeface="Arial" pitchFamily="34" charset="0"/>
                        </a:rPr>
                        <a:t>APP</a:t>
                      </a:r>
                      <a:r>
                        <a:rPr lang="en-US" sz="1100" b="1" spc="-5">
                          <a:solidFill>
                            <a:srgbClr val="231F20"/>
                          </a:solidFill>
                          <a:effectLst/>
                          <a:latin typeface="Arial" pitchFamily="34" charset="0"/>
                          <a:ea typeface="Myriad Pro"/>
                          <a:cs typeface="Arial" pitchFamily="34" charset="0"/>
                        </a:rPr>
                        <a:t>R</a:t>
                      </a:r>
                      <a:r>
                        <a:rPr lang="en-US" sz="1100" b="1">
                          <a:solidFill>
                            <a:srgbClr val="231F20"/>
                          </a:solidFill>
                          <a:effectLst/>
                          <a:latin typeface="Arial" pitchFamily="34" charset="0"/>
                          <a:ea typeface="Myriad Pro"/>
                          <a:cs typeface="Arial" pitchFamily="34" charset="0"/>
                        </a:rPr>
                        <a:t>OPRI</a:t>
                      </a:r>
                      <a:r>
                        <a:rPr lang="en-US" sz="1100" b="1" spc="-75">
                          <a:solidFill>
                            <a:srgbClr val="231F20"/>
                          </a:solidFill>
                          <a:effectLst/>
                          <a:latin typeface="Arial" pitchFamily="34" charset="0"/>
                          <a:ea typeface="Myriad Pro"/>
                          <a:cs typeface="Arial" pitchFamily="34" charset="0"/>
                        </a:rPr>
                        <a:t>A</a:t>
                      </a:r>
                      <a:r>
                        <a:rPr lang="en-US" sz="1100" b="1">
                          <a:solidFill>
                            <a:srgbClr val="231F20"/>
                          </a:solidFill>
                          <a:effectLst/>
                          <a:latin typeface="Arial" pitchFamily="34" charset="0"/>
                          <a:ea typeface="Myriad Pro"/>
                          <a:cs typeface="Arial" pitchFamily="34" charset="0"/>
                        </a:rPr>
                        <a:t>TION</a:t>
                      </a:r>
                      <a:endParaRPr lang="en-ZA" sz="1100">
                        <a:effectLst/>
                        <a:latin typeface="Arial" pitchFamily="34" charset="0"/>
                        <a:ea typeface="Calibri" panose="020F0502020204030204" pitchFamily="34" charset="0"/>
                        <a:cs typeface="Arial" pitchFamily="34" charset="0"/>
                      </a:endParaRPr>
                    </a:p>
                    <a:p>
                      <a:pPr marR="56515" algn="r">
                        <a:lnSpc>
                          <a:spcPct val="115000"/>
                        </a:lnSpc>
                        <a:spcBef>
                          <a:spcPts val="220"/>
                        </a:spcBef>
                        <a:spcAft>
                          <a:spcPts val="0"/>
                        </a:spcAft>
                      </a:pPr>
                      <a:r>
                        <a:rPr lang="en-US" sz="1100" b="1">
                          <a:solidFill>
                            <a:srgbClr val="231F20"/>
                          </a:solidFill>
                          <a:effectLst/>
                          <a:latin typeface="Arial" pitchFamily="34" charset="0"/>
                          <a:ea typeface="Myriad Pro"/>
                          <a:cs typeface="Arial" pitchFamily="34" charset="0"/>
                        </a:rPr>
                        <a:t>2014/2015</a:t>
                      </a:r>
                      <a:endParaRPr lang="en-ZA" sz="1100">
                        <a:effectLst/>
                        <a:latin typeface="Arial" pitchFamily="34" charset="0"/>
                        <a:ea typeface="Calibri" panose="020F0502020204030204" pitchFamily="34" charset="0"/>
                        <a:cs typeface="Arial" pitchFamily="34" charset="0"/>
                      </a:endParaRPr>
                    </a:p>
                    <a:p>
                      <a:pPr marR="56515" algn="r">
                        <a:lnSpc>
                          <a:spcPct val="115000"/>
                        </a:lnSpc>
                        <a:spcBef>
                          <a:spcPts val="220"/>
                        </a:spcBef>
                        <a:spcAft>
                          <a:spcPts val="0"/>
                        </a:spcAft>
                      </a:pPr>
                      <a:r>
                        <a:rPr lang="en-US" sz="1100" b="1" spc="5">
                          <a:solidFill>
                            <a:srgbClr val="231F20"/>
                          </a:solidFill>
                          <a:effectLst/>
                          <a:latin typeface="Arial" pitchFamily="34" charset="0"/>
                          <a:ea typeface="Myriad Pro"/>
                          <a:cs typeface="Arial" pitchFamily="34" charset="0"/>
                        </a:rPr>
                        <a:t>R</a:t>
                      </a:r>
                      <a:r>
                        <a:rPr lang="en-US" sz="1100" b="1">
                          <a:solidFill>
                            <a:srgbClr val="231F20"/>
                          </a:solidFill>
                          <a:effectLst/>
                          <a:latin typeface="Arial" pitchFamily="34" charset="0"/>
                          <a:ea typeface="Myriad Pro"/>
                          <a:cs typeface="Arial" pitchFamily="34" charset="0"/>
                        </a:rPr>
                        <a:t>’000</a:t>
                      </a:r>
                      <a:endParaRPr lang="en-ZA" sz="11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4BF88"/>
                    </a:solidFill>
                  </a:tcPr>
                </a:tc>
              </a:tr>
              <a:tr h="389031">
                <a:tc>
                  <a:txBody>
                    <a:bodyPr/>
                    <a:lstStyle/>
                    <a:p>
                      <a:pPr marL="68580">
                        <a:lnSpc>
                          <a:spcPct val="115000"/>
                        </a:lnSpc>
                        <a:spcBef>
                          <a:spcPts val="360"/>
                        </a:spcBef>
                        <a:spcAft>
                          <a:spcPts val="0"/>
                        </a:spcAft>
                      </a:pPr>
                      <a:r>
                        <a:rPr lang="en-US" sz="1100" b="1" dirty="0">
                          <a:solidFill>
                            <a:srgbClr val="231F20"/>
                          </a:solidFill>
                          <a:effectLst/>
                          <a:latin typeface="Arial" pitchFamily="34" charset="0"/>
                          <a:ea typeface="Myriad Pro"/>
                          <a:cs typeface="Arial" pitchFamily="34" charset="0"/>
                        </a:rPr>
                        <a:t>P</a:t>
                      </a:r>
                      <a:r>
                        <a:rPr lang="en-US" sz="1100" b="1" spc="-5" dirty="0">
                          <a:solidFill>
                            <a:srgbClr val="231F20"/>
                          </a:solidFill>
                          <a:effectLst/>
                          <a:latin typeface="Arial" pitchFamily="34" charset="0"/>
                          <a:ea typeface="Myriad Pro"/>
                          <a:cs typeface="Arial" pitchFamily="34" charset="0"/>
                        </a:rPr>
                        <a:t>R</a:t>
                      </a:r>
                      <a:r>
                        <a:rPr lang="en-US" sz="1100" b="1" dirty="0">
                          <a:solidFill>
                            <a:srgbClr val="231F20"/>
                          </a:solidFill>
                          <a:effectLst/>
                          <a:latin typeface="Arial" pitchFamily="34" charset="0"/>
                          <a:ea typeface="Myriad Pro"/>
                          <a:cs typeface="Arial" pitchFamily="34" charset="0"/>
                        </a:rPr>
                        <a:t>OG</a:t>
                      </a:r>
                      <a:r>
                        <a:rPr lang="en-US" sz="1100" b="1" spc="10" dirty="0">
                          <a:solidFill>
                            <a:srgbClr val="231F20"/>
                          </a:solidFill>
                          <a:effectLst/>
                          <a:latin typeface="Arial" pitchFamily="34" charset="0"/>
                          <a:ea typeface="Myriad Pro"/>
                          <a:cs typeface="Arial" pitchFamily="34" charset="0"/>
                        </a:rPr>
                        <a:t>R</a:t>
                      </a:r>
                      <a:r>
                        <a:rPr lang="en-US" sz="1100" b="1" dirty="0">
                          <a:solidFill>
                            <a:srgbClr val="231F20"/>
                          </a:solidFill>
                          <a:effectLst/>
                          <a:latin typeface="Arial" pitchFamily="34" charset="0"/>
                          <a:ea typeface="Myriad Pro"/>
                          <a:cs typeface="Arial" pitchFamily="34" charset="0"/>
                        </a:rPr>
                        <a:t>AMME B</a:t>
                      </a:r>
                      <a:endParaRPr lang="en-ZA" sz="1100" dirty="0">
                        <a:effectLst/>
                        <a:latin typeface="Arial" pitchFamily="34" charset="0"/>
                        <a:ea typeface="Calibri" panose="020F0502020204030204" pitchFamily="34" charset="0"/>
                        <a:cs typeface="Arial" pitchFamily="34" charset="0"/>
                      </a:endParaRPr>
                    </a:p>
                    <a:p>
                      <a:pPr marL="68580">
                        <a:lnSpc>
                          <a:spcPct val="115000"/>
                        </a:lnSpc>
                        <a:spcBef>
                          <a:spcPts val="220"/>
                        </a:spcBef>
                        <a:spcAft>
                          <a:spcPts val="0"/>
                        </a:spcAft>
                      </a:pPr>
                      <a:r>
                        <a:rPr lang="en-US" sz="1100" b="1" dirty="0">
                          <a:solidFill>
                            <a:srgbClr val="231F20"/>
                          </a:solidFill>
                          <a:effectLst/>
                          <a:latin typeface="Arial" pitchFamily="34" charset="0"/>
                          <a:ea typeface="Myriad Pro"/>
                          <a:cs typeface="Arial" pitchFamily="34" charset="0"/>
                        </a:rPr>
                        <a:t>LEGAL AND </a:t>
                      </a:r>
                      <a:r>
                        <a:rPr lang="en-US" sz="1100" b="1" spc="-25" dirty="0">
                          <a:solidFill>
                            <a:srgbClr val="231F20"/>
                          </a:solidFill>
                          <a:effectLst/>
                          <a:latin typeface="Arial" pitchFamily="34" charset="0"/>
                          <a:ea typeface="Myriad Pro"/>
                          <a:cs typeface="Arial" pitchFamily="34" charset="0"/>
                        </a:rPr>
                        <a:t>C</a:t>
                      </a:r>
                      <a:r>
                        <a:rPr lang="en-US" sz="1100" b="1" dirty="0">
                          <a:solidFill>
                            <a:srgbClr val="231F20"/>
                          </a:solidFill>
                          <a:effectLst/>
                          <a:latin typeface="Arial" pitchFamily="34" charset="0"/>
                          <a:ea typeface="Myriad Pro"/>
                          <a:cs typeface="Arial" pitchFamily="34" charset="0"/>
                        </a:rPr>
                        <a:t>ONT</a:t>
                      </a:r>
                      <a:r>
                        <a:rPr lang="en-US" sz="1100" b="1" spc="10" dirty="0">
                          <a:solidFill>
                            <a:srgbClr val="231F20"/>
                          </a:solidFill>
                          <a:effectLst/>
                          <a:latin typeface="Arial" pitchFamily="34" charset="0"/>
                          <a:ea typeface="Myriad Pro"/>
                          <a:cs typeface="Arial" pitchFamily="34" charset="0"/>
                        </a:rPr>
                        <a:t>R</a:t>
                      </a:r>
                      <a:r>
                        <a:rPr lang="en-US" sz="1100" b="1" spc="-25" dirty="0">
                          <a:solidFill>
                            <a:srgbClr val="231F20"/>
                          </a:solidFill>
                          <a:effectLst/>
                          <a:latin typeface="Arial" pitchFamily="34" charset="0"/>
                          <a:ea typeface="Myriad Pro"/>
                          <a:cs typeface="Arial" pitchFamily="34" charset="0"/>
                        </a:rPr>
                        <a:t>A</a:t>
                      </a:r>
                      <a:r>
                        <a:rPr lang="en-US" sz="1100" b="1" spc="15" dirty="0">
                          <a:solidFill>
                            <a:srgbClr val="231F20"/>
                          </a:solidFill>
                          <a:effectLst/>
                          <a:latin typeface="Arial" pitchFamily="34" charset="0"/>
                          <a:ea typeface="Myriad Pro"/>
                          <a:cs typeface="Arial" pitchFamily="34" charset="0"/>
                        </a:rPr>
                        <a:t>C</a:t>
                      </a:r>
                      <a:r>
                        <a:rPr lang="en-US" sz="1100" b="1" spc="-10" dirty="0">
                          <a:solidFill>
                            <a:srgbClr val="231F20"/>
                          </a:solidFill>
                          <a:effectLst/>
                          <a:latin typeface="Arial" pitchFamily="34" charset="0"/>
                          <a:ea typeface="Myriad Pro"/>
                          <a:cs typeface="Arial" pitchFamily="34" charset="0"/>
                        </a:rPr>
                        <a:t>T</a:t>
                      </a:r>
                      <a:r>
                        <a:rPr lang="en-US" sz="1100" b="1" dirty="0">
                          <a:solidFill>
                            <a:srgbClr val="231F20"/>
                          </a:solidFill>
                          <a:effectLst/>
                          <a:latin typeface="Arial" pitchFamily="34" charset="0"/>
                          <a:ea typeface="Myriad Pro"/>
                          <a:cs typeface="Arial" pitchFamily="34" charset="0"/>
                        </a:rPr>
                        <a:t>S </a:t>
                      </a:r>
                      <a:r>
                        <a:rPr lang="en-US" sz="1100" b="1" spc="-5" dirty="0">
                          <a:solidFill>
                            <a:srgbClr val="231F20"/>
                          </a:solidFill>
                          <a:effectLst/>
                          <a:latin typeface="Arial" pitchFamily="34" charset="0"/>
                          <a:ea typeface="Myriad Pro"/>
                          <a:cs typeface="Arial" pitchFamily="34" charset="0"/>
                        </a:rPr>
                        <a:t>M</a:t>
                      </a:r>
                      <a:r>
                        <a:rPr lang="en-US" sz="1100" b="1" dirty="0">
                          <a:solidFill>
                            <a:srgbClr val="231F20"/>
                          </a:solidFill>
                          <a:effectLst/>
                          <a:latin typeface="Arial" pitchFamily="34" charset="0"/>
                          <a:ea typeface="Myriad Pro"/>
                          <a:cs typeface="Arial" pitchFamily="34" charset="0"/>
                        </a:rPr>
                        <a:t>AN</a:t>
                      </a:r>
                      <a:r>
                        <a:rPr lang="en-US" sz="1100" b="1" spc="-20" dirty="0">
                          <a:solidFill>
                            <a:srgbClr val="231F20"/>
                          </a:solidFill>
                          <a:effectLst/>
                          <a:latin typeface="Arial" pitchFamily="34" charset="0"/>
                          <a:ea typeface="Myriad Pro"/>
                          <a:cs typeface="Arial" pitchFamily="34" charset="0"/>
                        </a:rPr>
                        <a:t>A</a:t>
                      </a:r>
                      <a:r>
                        <a:rPr lang="en-US" sz="1100" b="1" dirty="0">
                          <a:solidFill>
                            <a:srgbClr val="231F20"/>
                          </a:solidFill>
                          <a:effectLst/>
                          <a:latin typeface="Arial" pitchFamily="34" charset="0"/>
                          <a:ea typeface="Myriad Pro"/>
                          <a:cs typeface="Arial" pitchFamily="34" charset="0"/>
                        </a:rPr>
                        <a:t>GEMENT</a:t>
                      </a:r>
                      <a:endParaRPr lang="en-ZA" sz="11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L="68580" marR="92075">
                        <a:lnSpc>
                          <a:spcPct val="120000"/>
                        </a:lnSpc>
                        <a:spcBef>
                          <a:spcPts val="360"/>
                        </a:spcBef>
                        <a:spcAft>
                          <a:spcPts val="0"/>
                        </a:spcAft>
                      </a:pPr>
                      <a:r>
                        <a:rPr lang="en-US" sz="1100" spc="-60" dirty="0">
                          <a:solidFill>
                            <a:srgbClr val="231F20"/>
                          </a:solidFill>
                          <a:effectLst/>
                          <a:latin typeface="Arial" pitchFamily="34" charset="0"/>
                          <a:ea typeface="MyriadPro-Light"/>
                          <a:cs typeface="Arial" pitchFamily="34" charset="0"/>
                        </a:rPr>
                        <a:t>T</a:t>
                      </a:r>
                      <a:r>
                        <a:rPr lang="en-US" sz="1100" dirty="0">
                          <a:solidFill>
                            <a:srgbClr val="231F20"/>
                          </a:solidFill>
                          <a:effectLst/>
                          <a:latin typeface="Arial" pitchFamily="34" charset="0"/>
                          <a:ea typeface="MyriadPro-Light"/>
                          <a:cs typeface="Arial" pitchFamily="34" charset="0"/>
                        </a:rPr>
                        <a:t>o p</a:t>
                      </a:r>
                      <a:r>
                        <a:rPr lang="en-US" sz="1100" spc="-10" dirty="0">
                          <a:solidFill>
                            <a:srgbClr val="231F20"/>
                          </a:solidFill>
                          <a:effectLst/>
                          <a:latin typeface="Arial" pitchFamily="34" charset="0"/>
                          <a:ea typeface="MyriadPro-Light"/>
                          <a:cs typeface="Arial" pitchFamily="34" charset="0"/>
                        </a:rPr>
                        <a:t>r</a:t>
                      </a:r>
                      <a:r>
                        <a:rPr lang="en-US" sz="1100" spc="-5" dirty="0">
                          <a:solidFill>
                            <a:srgbClr val="231F20"/>
                          </a:solidFill>
                          <a:effectLst/>
                          <a:latin typeface="Arial" pitchFamily="34" charset="0"/>
                          <a:ea typeface="MyriadPro-Light"/>
                          <a:cs typeface="Arial" pitchFamily="34" charset="0"/>
                        </a:rPr>
                        <a:t>o</a:t>
                      </a:r>
                      <a:r>
                        <a:rPr lang="en-US" sz="1100" dirty="0">
                          <a:solidFill>
                            <a:srgbClr val="231F20"/>
                          </a:solidFill>
                          <a:effectLst/>
                          <a:latin typeface="Arial" pitchFamily="34" charset="0"/>
                          <a:ea typeface="MyriadPro-Light"/>
                          <a:cs typeface="Arial" pitchFamily="34" charset="0"/>
                        </a:rPr>
                        <a:t>vide legal suppo</a:t>
                      </a:r>
                      <a:r>
                        <a:rPr lang="en-US" sz="1100" spc="25" dirty="0">
                          <a:solidFill>
                            <a:srgbClr val="231F20"/>
                          </a:solidFill>
                          <a:effectLst/>
                          <a:latin typeface="Arial" pitchFamily="34" charset="0"/>
                          <a:ea typeface="MyriadPro-Light"/>
                          <a:cs typeface="Arial" pitchFamily="34" charset="0"/>
                        </a:rPr>
                        <a:t>r</a:t>
                      </a:r>
                      <a:r>
                        <a:rPr lang="en-US" sz="1100" dirty="0">
                          <a:solidFill>
                            <a:srgbClr val="231F20"/>
                          </a:solidFill>
                          <a:effectLst/>
                          <a:latin typeface="Arial" pitchFamily="34" charset="0"/>
                          <a:ea typeface="MyriadPro-Light"/>
                          <a:cs typeface="Arial" pitchFamily="34" charset="0"/>
                        </a:rPr>
                        <a:t>t and advic</a:t>
                      </a:r>
                      <a:r>
                        <a:rPr lang="en-US" sz="1100" spc="-10" dirty="0">
                          <a:solidFill>
                            <a:srgbClr val="231F20"/>
                          </a:solidFill>
                          <a:effectLst/>
                          <a:latin typeface="Arial" pitchFamily="34" charset="0"/>
                          <a:ea typeface="MyriadPro-Light"/>
                          <a:cs typeface="Arial" pitchFamily="34" charset="0"/>
                        </a:rPr>
                        <a:t>e</a:t>
                      </a:r>
                      <a:r>
                        <a:rPr lang="en-US" sz="1100" dirty="0">
                          <a:solidFill>
                            <a:srgbClr val="231F20"/>
                          </a:solidFill>
                          <a:effectLst/>
                          <a:latin typeface="Arial" pitchFamily="34" charset="0"/>
                          <a:ea typeface="MyriadPro-Light"/>
                          <a:cs typeface="Arial" pitchFamily="34" charset="0"/>
                        </a:rPr>
                        <a:t>, and contra</a:t>
                      </a:r>
                      <a:r>
                        <a:rPr lang="en-US" sz="1100" spc="10" dirty="0">
                          <a:solidFill>
                            <a:srgbClr val="231F20"/>
                          </a:solidFill>
                          <a:effectLst/>
                          <a:latin typeface="Arial" pitchFamily="34" charset="0"/>
                          <a:ea typeface="MyriadPro-Light"/>
                          <a:cs typeface="Arial" pitchFamily="34" charset="0"/>
                        </a:rPr>
                        <a:t>c</a:t>
                      </a:r>
                      <a:r>
                        <a:rPr lang="en-US" sz="1100" dirty="0">
                          <a:solidFill>
                            <a:srgbClr val="231F20"/>
                          </a:solidFill>
                          <a:effectLst/>
                          <a:latin typeface="Arial" pitchFamily="34" charset="0"/>
                          <a:ea typeface="MyriadPro-Light"/>
                          <a:cs typeface="Arial" pitchFamily="34" charset="0"/>
                        </a:rPr>
                        <a:t>t management se</a:t>
                      </a:r>
                      <a:r>
                        <a:rPr lang="en-US" sz="1100" spc="25" dirty="0">
                          <a:solidFill>
                            <a:srgbClr val="231F20"/>
                          </a:solidFill>
                          <a:effectLst/>
                          <a:latin typeface="Arial" pitchFamily="34" charset="0"/>
                          <a:ea typeface="MyriadPro-Light"/>
                          <a:cs typeface="Arial" pitchFamily="34" charset="0"/>
                        </a:rPr>
                        <a:t>r</a:t>
                      </a:r>
                      <a:r>
                        <a:rPr lang="en-US" sz="1100" dirty="0">
                          <a:solidFill>
                            <a:srgbClr val="231F20"/>
                          </a:solidFill>
                          <a:effectLst/>
                          <a:latin typeface="Arial" pitchFamily="34" charset="0"/>
                          <a:ea typeface="MyriadPro-Light"/>
                          <a:cs typeface="Arial" pitchFamily="34" charset="0"/>
                        </a:rPr>
                        <a:t>vice </a:t>
                      </a:r>
                      <a:r>
                        <a:rPr lang="en-US" sz="1100" spc="-5" dirty="0">
                          <a:solidFill>
                            <a:srgbClr val="231F20"/>
                          </a:solidFill>
                          <a:effectLst/>
                          <a:latin typeface="Arial" pitchFamily="34" charset="0"/>
                          <a:ea typeface="MyriadPro-Light"/>
                          <a:cs typeface="Arial" pitchFamily="34" charset="0"/>
                        </a:rPr>
                        <a:t>t</a:t>
                      </a:r>
                      <a:r>
                        <a:rPr lang="en-US" sz="1100" dirty="0">
                          <a:solidFill>
                            <a:srgbClr val="231F20"/>
                          </a:solidFill>
                          <a:effectLst/>
                          <a:latin typeface="Arial" pitchFamily="34" charset="0"/>
                          <a:ea typeface="MyriadPro-Light"/>
                          <a:cs typeface="Arial" pitchFamily="34" charset="0"/>
                        </a:rPr>
                        <a:t>o the </a:t>
                      </a:r>
                      <a:r>
                        <a:rPr lang="en-US" sz="1100" spc="-10" dirty="0">
                          <a:solidFill>
                            <a:srgbClr val="231F20"/>
                          </a:solidFill>
                          <a:effectLst/>
                          <a:latin typeface="Arial" pitchFamily="34" charset="0"/>
                          <a:ea typeface="MyriadPro-Light"/>
                          <a:cs typeface="Arial" pitchFamily="34" charset="0"/>
                        </a:rPr>
                        <a:t>A</a:t>
                      </a:r>
                      <a:r>
                        <a:rPr lang="en-US" sz="1100" dirty="0">
                          <a:solidFill>
                            <a:srgbClr val="231F20"/>
                          </a:solidFill>
                          <a:effectLst/>
                          <a:latin typeface="Arial" pitchFamily="34" charset="0"/>
                          <a:ea typeface="MyriadPro-Light"/>
                          <a:cs typeface="Arial" pitchFamily="34" charset="0"/>
                        </a:rPr>
                        <a:t>gen</a:t>
                      </a:r>
                      <a:r>
                        <a:rPr lang="en-US" sz="1100" spc="15" dirty="0">
                          <a:solidFill>
                            <a:srgbClr val="231F20"/>
                          </a:solidFill>
                          <a:effectLst/>
                          <a:latin typeface="Arial" pitchFamily="34" charset="0"/>
                          <a:ea typeface="MyriadPro-Light"/>
                          <a:cs typeface="Arial" pitchFamily="34" charset="0"/>
                        </a:rPr>
                        <a:t>c</a:t>
                      </a:r>
                      <a:r>
                        <a:rPr lang="en-US" sz="1100" dirty="0">
                          <a:solidFill>
                            <a:srgbClr val="231F20"/>
                          </a:solidFill>
                          <a:effectLst/>
                          <a:latin typeface="Arial" pitchFamily="34" charset="0"/>
                          <a:ea typeface="MyriadPro-Light"/>
                          <a:cs typeface="Arial" pitchFamily="34" charset="0"/>
                        </a:rPr>
                        <a:t>y</a:t>
                      </a:r>
                      <a:endParaRPr lang="en-ZA" sz="11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L="68580" marR="243205">
                        <a:lnSpc>
                          <a:spcPct val="120000"/>
                        </a:lnSpc>
                        <a:spcBef>
                          <a:spcPts val="360"/>
                        </a:spcBef>
                        <a:spcAft>
                          <a:spcPts val="0"/>
                        </a:spcAft>
                      </a:pPr>
                      <a:r>
                        <a:rPr lang="en-US" sz="1100" spc="-15">
                          <a:solidFill>
                            <a:srgbClr val="231F20"/>
                          </a:solidFill>
                          <a:effectLst/>
                          <a:latin typeface="Arial" pitchFamily="34" charset="0"/>
                          <a:ea typeface="MyriadPro-Light"/>
                          <a:cs typeface="Arial" pitchFamily="34" charset="0"/>
                        </a:rPr>
                        <a:t>L</a:t>
                      </a:r>
                      <a:r>
                        <a:rPr lang="en-US" sz="1100">
                          <a:solidFill>
                            <a:srgbClr val="231F20"/>
                          </a:solidFill>
                          <a:effectLst/>
                          <a:latin typeface="Arial" pitchFamily="34" charset="0"/>
                          <a:ea typeface="MyriadPro-Light"/>
                          <a:cs typeface="Arial" pitchFamily="34" charset="0"/>
                        </a:rPr>
                        <a:t>egally sound contra</a:t>
                      </a:r>
                      <a:r>
                        <a:rPr lang="en-US" sz="1100" spc="10">
                          <a:solidFill>
                            <a:srgbClr val="231F20"/>
                          </a:solidFill>
                          <a:effectLst/>
                          <a:latin typeface="Arial" pitchFamily="34" charset="0"/>
                          <a:ea typeface="MyriadPro-Light"/>
                          <a:cs typeface="Arial" pitchFamily="34" charset="0"/>
                        </a:rPr>
                        <a:t>c</a:t>
                      </a:r>
                      <a:r>
                        <a:rPr lang="en-US" sz="1100">
                          <a:solidFill>
                            <a:srgbClr val="231F20"/>
                          </a:solidFill>
                          <a:effectLst/>
                          <a:latin typeface="Arial" pitchFamily="34" charset="0"/>
                          <a:ea typeface="MyriadPro-Light"/>
                          <a:cs typeface="Arial" pitchFamily="34" charset="0"/>
                        </a:rPr>
                        <a:t>t management and litigation f</a:t>
                      </a:r>
                      <a:r>
                        <a:rPr lang="en-US" sz="1100" spc="-10">
                          <a:solidFill>
                            <a:srgbClr val="231F20"/>
                          </a:solidFill>
                          <a:effectLst/>
                          <a:latin typeface="Arial" pitchFamily="34" charset="0"/>
                          <a:ea typeface="MyriadPro-Light"/>
                          <a:cs typeface="Arial" pitchFamily="34" charset="0"/>
                        </a:rPr>
                        <a:t>r</a:t>
                      </a:r>
                      <a:r>
                        <a:rPr lang="en-US" sz="1100">
                          <a:solidFill>
                            <a:srgbClr val="231F20"/>
                          </a:solidFill>
                          <a:effectLst/>
                          <a:latin typeface="Arial" pitchFamily="34" charset="0"/>
                          <a:ea typeface="MyriadPro-Light"/>
                          <a:cs typeface="Arial" pitchFamily="34" charset="0"/>
                        </a:rPr>
                        <a:t>ee </a:t>
                      </a:r>
                      <a:r>
                        <a:rPr lang="en-US" sz="1100" spc="-10">
                          <a:solidFill>
                            <a:srgbClr val="231F20"/>
                          </a:solidFill>
                          <a:effectLst/>
                          <a:latin typeface="Arial" pitchFamily="34" charset="0"/>
                          <a:ea typeface="MyriadPro-Light"/>
                          <a:cs typeface="Arial" pitchFamily="34" charset="0"/>
                        </a:rPr>
                        <a:t>A</a:t>
                      </a:r>
                      <a:r>
                        <a:rPr lang="en-US" sz="1100">
                          <a:solidFill>
                            <a:srgbClr val="231F20"/>
                          </a:solidFill>
                          <a:effectLst/>
                          <a:latin typeface="Arial" pitchFamily="34" charset="0"/>
                          <a:ea typeface="MyriadPro-Light"/>
                          <a:cs typeface="Arial" pitchFamily="34" charset="0"/>
                        </a:rPr>
                        <a:t>gen</a:t>
                      </a:r>
                      <a:r>
                        <a:rPr lang="en-US" sz="1100" spc="15">
                          <a:solidFill>
                            <a:srgbClr val="231F20"/>
                          </a:solidFill>
                          <a:effectLst/>
                          <a:latin typeface="Arial" pitchFamily="34" charset="0"/>
                          <a:ea typeface="MyriadPro-Light"/>
                          <a:cs typeface="Arial" pitchFamily="34" charset="0"/>
                        </a:rPr>
                        <a:t>c</a:t>
                      </a:r>
                      <a:r>
                        <a:rPr lang="en-US" sz="1100">
                          <a:solidFill>
                            <a:srgbClr val="231F20"/>
                          </a:solidFill>
                          <a:effectLst/>
                          <a:latin typeface="Arial" pitchFamily="34" charset="0"/>
                          <a:ea typeface="MyriadPro-Light"/>
                          <a:cs typeface="Arial" pitchFamily="34" charset="0"/>
                        </a:rPr>
                        <a:t>y</a:t>
                      </a:r>
                      <a:endParaRPr lang="en-ZA" sz="11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R="56515" algn="r">
                        <a:lnSpc>
                          <a:spcPct val="115000"/>
                        </a:lnSpc>
                        <a:spcBef>
                          <a:spcPts val="355"/>
                        </a:spcBef>
                        <a:spcAft>
                          <a:spcPts val="0"/>
                        </a:spcAft>
                      </a:pPr>
                      <a:r>
                        <a:rPr lang="en-US" sz="1100">
                          <a:solidFill>
                            <a:srgbClr val="231F20"/>
                          </a:solidFill>
                          <a:effectLst/>
                          <a:latin typeface="Arial" pitchFamily="34" charset="0"/>
                          <a:ea typeface="MyriadPro-Light"/>
                          <a:cs typeface="Arial" pitchFamily="34" charset="0"/>
                        </a:rPr>
                        <a:t>`61</a:t>
                      </a:r>
                      <a:endParaRPr lang="en-ZA" sz="11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r>
              <a:tr h="475728">
                <a:tc>
                  <a:txBody>
                    <a:bodyPr/>
                    <a:lstStyle/>
                    <a:p>
                      <a:pPr marL="68580">
                        <a:lnSpc>
                          <a:spcPct val="115000"/>
                        </a:lnSpc>
                        <a:spcBef>
                          <a:spcPts val="360"/>
                        </a:spcBef>
                        <a:spcAft>
                          <a:spcPts val="0"/>
                        </a:spcAft>
                      </a:pPr>
                      <a:r>
                        <a:rPr lang="en-US" sz="1100" b="1" dirty="0">
                          <a:solidFill>
                            <a:srgbClr val="231F20"/>
                          </a:solidFill>
                          <a:effectLst/>
                          <a:latin typeface="Arial" pitchFamily="34" charset="0"/>
                          <a:ea typeface="Myriad Pro"/>
                          <a:cs typeface="Arial" pitchFamily="34" charset="0"/>
                        </a:rPr>
                        <a:t>P</a:t>
                      </a:r>
                      <a:r>
                        <a:rPr lang="en-US" sz="1100" b="1" spc="-5" dirty="0">
                          <a:solidFill>
                            <a:srgbClr val="231F20"/>
                          </a:solidFill>
                          <a:effectLst/>
                          <a:latin typeface="Arial" pitchFamily="34" charset="0"/>
                          <a:ea typeface="Myriad Pro"/>
                          <a:cs typeface="Arial" pitchFamily="34" charset="0"/>
                        </a:rPr>
                        <a:t>R</a:t>
                      </a:r>
                      <a:r>
                        <a:rPr lang="en-US" sz="1100" b="1" dirty="0">
                          <a:solidFill>
                            <a:srgbClr val="231F20"/>
                          </a:solidFill>
                          <a:effectLst/>
                          <a:latin typeface="Arial" pitchFamily="34" charset="0"/>
                          <a:ea typeface="Myriad Pro"/>
                          <a:cs typeface="Arial" pitchFamily="34" charset="0"/>
                        </a:rPr>
                        <a:t>OG</a:t>
                      </a:r>
                      <a:r>
                        <a:rPr lang="en-US" sz="1100" b="1" spc="10" dirty="0">
                          <a:solidFill>
                            <a:srgbClr val="231F20"/>
                          </a:solidFill>
                          <a:effectLst/>
                          <a:latin typeface="Arial" pitchFamily="34" charset="0"/>
                          <a:ea typeface="Myriad Pro"/>
                          <a:cs typeface="Arial" pitchFamily="34" charset="0"/>
                        </a:rPr>
                        <a:t>R</a:t>
                      </a:r>
                      <a:r>
                        <a:rPr lang="en-US" sz="1100" b="1" dirty="0">
                          <a:solidFill>
                            <a:srgbClr val="231F20"/>
                          </a:solidFill>
                          <a:effectLst/>
                          <a:latin typeface="Arial" pitchFamily="34" charset="0"/>
                          <a:ea typeface="Myriad Pro"/>
                          <a:cs typeface="Arial" pitchFamily="34" charset="0"/>
                        </a:rPr>
                        <a:t>AMME C</a:t>
                      </a:r>
                      <a:endParaRPr lang="en-ZA" sz="1100" dirty="0">
                        <a:effectLst/>
                        <a:latin typeface="Arial" pitchFamily="34" charset="0"/>
                        <a:ea typeface="Calibri" panose="020F0502020204030204" pitchFamily="34" charset="0"/>
                        <a:cs typeface="Arial" pitchFamily="34" charset="0"/>
                      </a:endParaRPr>
                    </a:p>
                    <a:p>
                      <a:pPr marL="68580">
                        <a:lnSpc>
                          <a:spcPct val="115000"/>
                        </a:lnSpc>
                        <a:spcBef>
                          <a:spcPts val="220"/>
                        </a:spcBef>
                        <a:spcAft>
                          <a:spcPts val="0"/>
                        </a:spcAft>
                      </a:pPr>
                      <a:r>
                        <a:rPr lang="en-US" sz="1100" b="1" dirty="0">
                          <a:solidFill>
                            <a:srgbClr val="231F20"/>
                          </a:solidFill>
                          <a:effectLst/>
                          <a:latin typeface="Arial" pitchFamily="34" charset="0"/>
                          <a:ea typeface="Myriad Pro"/>
                          <a:cs typeface="Arial" pitchFamily="34" charset="0"/>
                        </a:rPr>
                        <a:t>HR AND </a:t>
                      </a:r>
                      <a:r>
                        <a:rPr lang="en-US" sz="1100" b="1" spc="-25" dirty="0">
                          <a:solidFill>
                            <a:srgbClr val="231F20"/>
                          </a:solidFill>
                          <a:effectLst/>
                          <a:latin typeface="Arial" pitchFamily="34" charset="0"/>
                          <a:ea typeface="Myriad Pro"/>
                          <a:cs typeface="Arial" pitchFamily="34" charset="0"/>
                        </a:rPr>
                        <a:t>C</a:t>
                      </a:r>
                      <a:r>
                        <a:rPr lang="en-US" sz="1100" b="1" dirty="0">
                          <a:solidFill>
                            <a:srgbClr val="231F20"/>
                          </a:solidFill>
                          <a:effectLst/>
                          <a:latin typeface="Arial" pitchFamily="34" charset="0"/>
                          <a:ea typeface="Myriad Pro"/>
                          <a:cs typeface="Arial" pitchFamily="34" charset="0"/>
                        </a:rPr>
                        <a:t>ORPO</a:t>
                      </a:r>
                      <a:r>
                        <a:rPr lang="en-US" sz="1100" b="1" spc="10" dirty="0">
                          <a:solidFill>
                            <a:srgbClr val="231F20"/>
                          </a:solidFill>
                          <a:effectLst/>
                          <a:latin typeface="Arial" pitchFamily="34" charset="0"/>
                          <a:ea typeface="Myriad Pro"/>
                          <a:cs typeface="Arial" pitchFamily="34" charset="0"/>
                        </a:rPr>
                        <a:t>R</a:t>
                      </a:r>
                      <a:r>
                        <a:rPr lang="en-US" sz="1100" b="1" spc="-75" dirty="0">
                          <a:solidFill>
                            <a:srgbClr val="231F20"/>
                          </a:solidFill>
                          <a:effectLst/>
                          <a:latin typeface="Arial" pitchFamily="34" charset="0"/>
                          <a:ea typeface="Myriad Pro"/>
                          <a:cs typeface="Arial" pitchFamily="34" charset="0"/>
                        </a:rPr>
                        <a:t>A</a:t>
                      </a:r>
                      <a:r>
                        <a:rPr lang="en-US" sz="1100" b="1" dirty="0">
                          <a:solidFill>
                            <a:srgbClr val="231F20"/>
                          </a:solidFill>
                          <a:effectLst/>
                          <a:latin typeface="Arial" pitchFamily="34" charset="0"/>
                          <a:ea typeface="Myriad Pro"/>
                          <a:cs typeface="Arial" pitchFamily="34" charset="0"/>
                        </a:rPr>
                        <a:t>TE AF</a:t>
                      </a:r>
                      <a:r>
                        <a:rPr lang="en-US" sz="1100" b="1" spc="-60" dirty="0">
                          <a:solidFill>
                            <a:srgbClr val="231F20"/>
                          </a:solidFill>
                          <a:effectLst/>
                          <a:latin typeface="Arial" pitchFamily="34" charset="0"/>
                          <a:ea typeface="Myriad Pro"/>
                          <a:cs typeface="Arial" pitchFamily="34" charset="0"/>
                        </a:rPr>
                        <a:t>F</a:t>
                      </a:r>
                      <a:r>
                        <a:rPr lang="en-US" sz="1100" b="1" dirty="0">
                          <a:solidFill>
                            <a:srgbClr val="231F20"/>
                          </a:solidFill>
                          <a:effectLst/>
                          <a:latin typeface="Arial" pitchFamily="34" charset="0"/>
                          <a:ea typeface="Myriad Pro"/>
                          <a:cs typeface="Arial" pitchFamily="34" charset="0"/>
                        </a:rPr>
                        <a:t>AIRS</a:t>
                      </a:r>
                      <a:endParaRPr lang="en-ZA" sz="11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68580" marR="59690" algn="just">
                        <a:lnSpc>
                          <a:spcPct val="120000"/>
                        </a:lnSpc>
                        <a:spcBef>
                          <a:spcPts val="360"/>
                        </a:spcBef>
                        <a:spcAft>
                          <a:spcPts val="0"/>
                        </a:spcAft>
                      </a:pPr>
                      <a:r>
                        <a:rPr lang="en-US" sz="1100" spc="-60" dirty="0">
                          <a:solidFill>
                            <a:srgbClr val="231F20"/>
                          </a:solidFill>
                          <a:effectLst/>
                          <a:latin typeface="Arial" pitchFamily="34" charset="0"/>
                          <a:ea typeface="MyriadPro-Light"/>
                          <a:cs typeface="Arial" pitchFamily="34" charset="0"/>
                        </a:rPr>
                        <a:t>T</a:t>
                      </a:r>
                      <a:r>
                        <a:rPr lang="en-US" sz="1100" dirty="0">
                          <a:solidFill>
                            <a:srgbClr val="231F20"/>
                          </a:solidFill>
                          <a:effectLst/>
                          <a:latin typeface="Arial" pitchFamily="34" charset="0"/>
                          <a:ea typeface="MyriadPro-Light"/>
                          <a:cs typeface="Arial" pitchFamily="34" charset="0"/>
                        </a:rPr>
                        <a:t>o d</a:t>
                      </a:r>
                      <a:r>
                        <a:rPr lang="en-US" sz="1100" spc="5" dirty="0">
                          <a:solidFill>
                            <a:srgbClr val="231F20"/>
                          </a:solidFill>
                          <a:effectLst/>
                          <a:latin typeface="Arial" pitchFamily="34" charset="0"/>
                          <a:ea typeface="MyriadPro-Light"/>
                          <a:cs typeface="Arial" pitchFamily="34" charset="0"/>
                        </a:rPr>
                        <a:t>e</a:t>
                      </a:r>
                      <a:r>
                        <a:rPr lang="en-US" sz="1100" spc="-5" dirty="0">
                          <a:solidFill>
                            <a:srgbClr val="231F20"/>
                          </a:solidFill>
                          <a:effectLst/>
                          <a:latin typeface="Arial" pitchFamily="34" charset="0"/>
                          <a:ea typeface="MyriadPro-Light"/>
                          <a:cs typeface="Arial" pitchFamily="34" charset="0"/>
                        </a:rPr>
                        <a:t>v</a:t>
                      </a:r>
                      <a:r>
                        <a:rPr lang="en-US" sz="1100" dirty="0">
                          <a:solidFill>
                            <a:srgbClr val="231F20"/>
                          </a:solidFill>
                          <a:effectLst/>
                          <a:latin typeface="Arial" pitchFamily="34" charset="0"/>
                          <a:ea typeface="MyriadPro-Light"/>
                          <a:cs typeface="Arial" pitchFamily="34" charset="0"/>
                        </a:rPr>
                        <a:t>elop MD</a:t>
                      </a:r>
                      <a:r>
                        <a:rPr lang="en-US" sz="1100" spc="-10" dirty="0">
                          <a:solidFill>
                            <a:srgbClr val="231F20"/>
                          </a:solidFill>
                          <a:effectLst/>
                          <a:latin typeface="Arial" pitchFamily="34" charset="0"/>
                          <a:ea typeface="MyriadPro-Light"/>
                          <a:cs typeface="Arial" pitchFamily="34" charset="0"/>
                        </a:rPr>
                        <a:t>D</a:t>
                      </a:r>
                      <a:r>
                        <a:rPr lang="en-US" sz="1100" dirty="0">
                          <a:solidFill>
                            <a:srgbClr val="231F20"/>
                          </a:solidFill>
                          <a:effectLst/>
                          <a:latin typeface="Arial" pitchFamily="34" charset="0"/>
                          <a:ea typeface="MyriadPro-Light"/>
                          <a:cs typeface="Arial" pitchFamily="34" charset="0"/>
                        </a:rPr>
                        <a:t>A human capital so as </a:t>
                      </a:r>
                      <a:r>
                        <a:rPr lang="en-US" sz="1100" spc="-5" dirty="0">
                          <a:solidFill>
                            <a:srgbClr val="231F20"/>
                          </a:solidFill>
                          <a:effectLst/>
                          <a:latin typeface="Arial" pitchFamily="34" charset="0"/>
                          <a:ea typeface="MyriadPro-Light"/>
                          <a:cs typeface="Arial" pitchFamily="34" charset="0"/>
                        </a:rPr>
                        <a:t>t</a:t>
                      </a:r>
                      <a:r>
                        <a:rPr lang="en-US" sz="1100" dirty="0">
                          <a:solidFill>
                            <a:srgbClr val="231F20"/>
                          </a:solidFill>
                          <a:effectLst/>
                          <a:latin typeface="Arial" pitchFamily="34" charset="0"/>
                          <a:ea typeface="MyriadPro-Light"/>
                          <a:cs typeface="Arial" pitchFamily="34" charset="0"/>
                        </a:rPr>
                        <a:t>o deli</a:t>
                      </a:r>
                      <a:r>
                        <a:rPr lang="en-US" sz="1100" spc="-5" dirty="0">
                          <a:solidFill>
                            <a:srgbClr val="231F20"/>
                          </a:solidFill>
                          <a:effectLst/>
                          <a:latin typeface="Arial" pitchFamily="34" charset="0"/>
                          <a:ea typeface="MyriadPro-Light"/>
                          <a:cs typeface="Arial" pitchFamily="34" charset="0"/>
                        </a:rPr>
                        <a:t>v</a:t>
                      </a:r>
                      <a:r>
                        <a:rPr lang="en-US" sz="1100" dirty="0">
                          <a:solidFill>
                            <a:srgbClr val="231F20"/>
                          </a:solidFill>
                          <a:effectLst/>
                          <a:latin typeface="Arial" pitchFamily="34" charset="0"/>
                          <a:ea typeface="MyriadPro-Light"/>
                          <a:cs typeface="Arial" pitchFamily="34" charset="0"/>
                        </a:rPr>
                        <a:t>er p</a:t>
                      </a:r>
                      <a:r>
                        <a:rPr lang="en-US" sz="1100" spc="-10" dirty="0">
                          <a:solidFill>
                            <a:srgbClr val="231F20"/>
                          </a:solidFill>
                          <a:effectLst/>
                          <a:latin typeface="Arial" pitchFamily="34" charset="0"/>
                          <a:ea typeface="MyriadPro-Light"/>
                          <a:cs typeface="Arial" pitchFamily="34" charset="0"/>
                        </a:rPr>
                        <a:t>r</a:t>
                      </a:r>
                      <a:r>
                        <a:rPr lang="en-US" sz="1100" dirty="0">
                          <a:solidFill>
                            <a:srgbClr val="231F20"/>
                          </a:solidFill>
                          <a:effectLst/>
                          <a:latin typeface="Arial" pitchFamily="34" charset="0"/>
                          <a:ea typeface="MyriadPro-Light"/>
                          <a:cs typeface="Arial" pitchFamily="34" charset="0"/>
                        </a:rPr>
                        <a:t>odu</a:t>
                      </a:r>
                      <a:r>
                        <a:rPr lang="en-US" sz="1100" spc="10" dirty="0">
                          <a:solidFill>
                            <a:srgbClr val="231F20"/>
                          </a:solidFill>
                          <a:effectLst/>
                          <a:latin typeface="Arial" pitchFamily="34" charset="0"/>
                          <a:ea typeface="MyriadPro-Light"/>
                          <a:cs typeface="Arial" pitchFamily="34" charset="0"/>
                        </a:rPr>
                        <a:t>c</a:t>
                      </a:r>
                      <a:r>
                        <a:rPr lang="en-US" sz="1100" dirty="0">
                          <a:solidFill>
                            <a:srgbClr val="231F20"/>
                          </a:solidFill>
                          <a:effectLst/>
                          <a:latin typeface="Arial" pitchFamily="34" charset="0"/>
                          <a:ea typeface="MyriadPro-Light"/>
                          <a:cs typeface="Arial" pitchFamily="34" charset="0"/>
                        </a:rPr>
                        <a:t>ts and se</a:t>
                      </a:r>
                      <a:r>
                        <a:rPr lang="en-US" sz="1100" spc="25" dirty="0">
                          <a:solidFill>
                            <a:srgbClr val="231F20"/>
                          </a:solidFill>
                          <a:effectLst/>
                          <a:latin typeface="Arial" pitchFamily="34" charset="0"/>
                          <a:ea typeface="MyriadPro-Light"/>
                          <a:cs typeface="Arial" pitchFamily="34" charset="0"/>
                        </a:rPr>
                        <a:t>r</a:t>
                      </a:r>
                      <a:r>
                        <a:rPr lang="en-US" sz="1100" dirty="0">
                          <a:solidFill>
                            <a:srgbClr val="231F20"/>
                          </a:solidFill>
                          <a:effectLst/>
                          <a:latin typeface="Arial" pitchFamily="34" charset="0"/>
                          <a:ea typeface="MyriadPro-Light"/>
                          <a:cs typeface="Arial" pitchFamily="34" charset="0"/>
                        </a:rPr>
                        <a:t>vices that delight sta</a:t>
                      </a:r>
                      <a:r>
                        <a:rPr lang="en-US" sz="1100" spc="10" dirty="0">
                          <a:solidFill>
                            <a:srgbClr val="231F20"/>
                          </a:solidFill>
                          <a:effectLst/>
                          <a:latin typeface="Arial" pitchFamily="34" charset="0"/>
                          <a:ea typeface="MyriadPro-Light"/>
                          <a:cs typeface="Arial" pitchFamily="34" charset="0"/>
                        </a:rPr>
                        <a:t>k</a:t>
                      </a:r>
                      <a:r>
                        <a:rPr lang="en-US" sz="1100" dirty="0">
                          <a:solidFill>
                            <a:srgbClr val="231F20"/>
                          </a:solidFill>
                          <a:effectLst/>
                          <a:latin typeface="Arial" pitchFamily="34" charset="0"/>
                          <a:ea typeface="MyriadPro-Light"/>
                          <a:cs typeface="Arial" pitchFamily="34" charset="0"/>
                        </a:rPr>
                        <a:t>eholders</a:t>
                      </a:r>
                      <a:endParaRPr lang="en-ZA" sz="11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68580" marR="45720">
                        <a:lnSpc>
                          <a:spcPct val="120000"/>
                        </a:lnSpc>
                        <a:spcBef>
                          <a:spcPts val="355"/>
                        </a:spcBef>
                        <a:spcAft>
                          <a:spcPts val="0"/>
                        </a:spcAft>
                      </a:pPr>
                      <a:r>
                        <a:rPr lang="en-US" sz="1100">
                          <a:solidFill>
                            <a:srgbClr val="231F20"/>
                          </a:solidFill>
                          <a:effectLst/>
                          <a:latin typeface="Arial" pitchFamily="34" charset="0"/>
                          <a:ea typeface="MyriadPro-Light"/>
                          <a:cs typeface="Arial" pitchFamily="34" charset="0"/>
                        </a:rPr>
                        <a:t>C</a:t>
                      </a:r>
                      <a:r>
                        <a:rPr lang="en-US" sz="1100" spc="-10">
                          <a:solidFill>
                            <a:srgbClr val="231F20"/>
                          </a:solidFill>
                          <a:effectLst/>
                          <a:latin typeface="Arial" pitchFamily="34" charset="0"/>
                          <a:ea typeface="MyriadPro-Light"/>
                          <a:cs typeface="Arial" pitchFamily="34" charset="0"/>
                        </a:rPr>
                        <a:t>r</a:t>
                      </a:r>
                      <a:r>
                        <a:rPr lang="en-US" sz="1100">
                          <a:solidFill>
                            <a:srgbClr val="231F20"/>
                          </a:solidFill>
                          <a:effectLst/>
                          <a:latin typeface="Arial" pitchFamily="34" charset="0"/>
                          <a:ea typeface="MyriadPro-Light"/>
                          <a:cs typeface="Arial" pitchFamily="34" charset="0"/>
                        </a:rPr>
                        <a:t>eation of an e</a:t>
                      </a:r>
                      <a:r>
                        <a:rPr lang="en-US" sz="1100" spc="-10">
                          <a:solidFill>
                            <a:srgbClr val="231F20"/>
                          </a:solidFill>
                          <a:effectLst/>
                          <a:latin typeface="Arial" pitchFamily="34" charset="0"/>
                          <a:ea typeface="MyriadPro-Light"/>
                          <a:cs typeface="Arial" pitchFamily="34" charset="0"/>
                        </a:rPr>
                        <a:t>n</a:t>
                      </a:r>
                      <a:r>
                        <a:rPr lang="en-US" sz="1100">
                          <a:solidFill>
                            <a:srgbClr val="231F20"/>
                          </a:solidFill>
                          <a:effectLst/>
                          <a:latin typeface="Arial" pitchFamily="34" charset="0"/>
                          <a:ea typeface="MyriadPro-Light"/>
                          <a:cs typeface="Arial" pitchFamily="34" charset="0"/>
                        </a:rPr>
                        <a:t>vi</a:t>
                      </a:r>
                      <a:r>
                        <a:rPr lang="en-US" sz="1100" spc="-10">
                          <a:solidFill>
                            <a:srgbClr val="231F20"/>
                          </a:solidFill>
                          <a:effectLst/>
                          <a:latin typeface="Arial" pitchFamily="34" charset="0"/>
                          <a:ea typeface="MyriadPro-Light"/>
                          <a:cs typeface="Arial" pitchFamily="34" charset="0"/>
                        </a:rPr>
                        <a:t>r</a:t>
                      </a:r>
                      <a:r>
                        <a:rPr lang="en-US" sz="1100">
                          <a:solidFill>
                            <a:srgbClr val="231F20"/>
                          </a:solidFill>
                          <a:effectLst/>
                          <a:latin typeface="Arial" pitchFamily="34" charset="0"/>
                          <a:ea typeface="MyriadPro-Light"/>
                          <a:cs typeface="Arial" pitchFamily="34" charset="0"/>
                        </a:rPr>
                        <a:t>onment and capabilities that deli</a:t>
                      </a:r>
                      <a:r>
                        <a:rPr lang="en-US" sz="1100" spc="-5">
                          <a:solidFill>
                            <a:srgbClr val="231F20"/>
                          </a:solidFill>
                          <a:effectLst/>
                          <a:latin typeface="Arial" pitchFamily="34" charset="0"/>
                          <a:ea typeface="MyriadPro-Light"/>
                          <a:cs typeface="Arial" pitchFamily="34" charset="0"/>
                        </a:rPr>
                        <a:t>v</a:t>
                      </a:r>
                      <a:r>
                        <a:rPr lang="en-US" sz="1100">
                          <a:solidFill>
                            <a:srgbClr val="231F20"/>
                          </a:solidFill>
                          <a:effectLst/>
                          <a:latin typeface="Arial" pitchFamily="34" charset="0"/>
                          <a:ea typeface="MyriadPro-Light"/>
                          <a:cs typeface="Arial" pitchFamily="34" charset="0"/>
                        </a:rPr>
                        <a:t>er MD</a:t>
                      </a:r>
                      <a:r>
                        <a:rPr lang="en-US" sz="1100" spc="-10">
                          <a:solidFill>
                            <a:srgbClr val="231F20"/>
                          </a:solidFill>
                          <a:effectLst/>
                          <a:latin typeface="Arial" pitchFamily="34" charset="0"/>
                          <a:ea typeface="MyriadPro-Light"/>
                          <a:cs typeface="Arial" pitchFamily="34" charset="0"/>
                        </a:rPr>
                        <a:t>D</a:t>
                      </a:r>
                      <a:r>
                        <a:rPr lang="en-US" sz="1100">
                          <a:solidFill>
                            <a:srgbClr val="231F20"/>
                          </a:solidFill>
                          <a:effectLst/>
                          <a:latin typeface="Arial" pitchFamily="34" charset="0"/>
                          <a:ea typeface="MyriadPro-Light"/>
                          <a:cs typeface="Arial" pitchFamily="34" charset="0"/>
                        </a:rPr>
                        <a:t>A value p</a:t>
                      </a:r>
                      <a:r>
                        <a:rPr lang="en-US" sz="1100" spc="-10">
                          <a:solidFill>
                            <a:srgbClr val="231F20"/>
                          </a:solidFill>
                          <a:effectLst/>
                          <a:latin typeface="Arial" pitchFamily="34" charset="0"/>
                          <a:ea typeface="MyriadPro-Light"/>
                          <a:cs typeface="Arial" pitchFamily="34" charset="0"/>
                        </a:rPr>
                        <a:t>r</a:t>
                      </a:r>
                      <a:r>
                        <a:rPr lang="en-US" sz="1100">
                          <a:solidFill>
                            <a:srgbClr val="231F20"/>
                          </a:solidFill>
                          <a:effectLst/>
                          <a:latin typeface="Arial" pitchFamily="34" charset="0"/>
                          <a:ea typeface="MyriadPro-Light"/>
                          <a:cs typeface="Arial" pitchFamily="34" charset="0"/>
                        </a:rPr>
                        <a:t>odu</a:t>
                      </a:r>
                      <a:r>
                        <a:rPr lang="en-US" sz="1100" spc="10">
                          <a:solidFill>
                            <a:srgbClr val="231F20"/>
                          </a:solidFill>
                          <a:effectLst/>
                          <a:latin typeface="Arial" pitchFamily="34" charset="0"/>
                          <a:ea typeface="MyriadPro-Light"/>
                          <a:cs typeface="Arial" pitchFamily="34" charset="0"/>
                        </a:rPr>
                        <a:t>c</a:t>
                      </a:r>
                      <a:r>
                        <a:rPr lang="en-US" sz="1100">
                          <a:solidFill>
                            <a:srgbClr val="231F20"/>
                          </a:solidFill>
                          <a:effectLst/>
                          <a:latin typeface="Arial" pitchFamily="34" charset="0"/>
                          <a:ea typeface="MyriadPro-Light"/>
                          <a:cs typeface="Arial" pitchFamily="34" charset="0"/>
                        </a:rPr>
                        <a:t>ts and se</a:t>
                      </a:r>
                      <a:r>
                        <a:rPr lang="en-US" sz="1100" spc="25">
                          <a:solidFill>
                            <a:srgbClr val="231F20"/>
                          </a:solidFill>
                          <a:effectLst/>
                          <a:latin typeface="Arial" pitchFamily="34" charset="0"/>
                          <a:ea typeface="MyriadPro-Light"/>
                          <a:cs typeface="Arial" pitchFamily="34" charset="0"/>
                        </a:rPr>
                        <a:t>r</a:t>
                      </a:r>
                      <a:r>
                        <a:rPr lang="en-US" sz="1100">
                          <a:solidFill>
                            <a:srgbClr val="231F20"/>
                          </a:solidFill>
                          <a:effectLst/>
                          <a:latin typeface="Arial" pitchFamily="34" charset="0"/>
                          <a:ea typeface="MyriadPro-Light"/>
                          <a:cs typeface="Arial" pitchFamily="34" charset="0"/>
                        </a:rPr>
                        <a:t>vices</a:t>
                      </a:r>
                      <a:endParaRPr lang="en-ZA" sz="11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R="56515" algn="r">
                        <a:lnSpc>
                          <a:spcPct val="115000"/>
                        </a:lnSpc>
                        <a:spcBef>
                          <a:spcPts val="355"/>
                        </a:spcBef>
                        <a:spcAft>
                          <a:spcPts val="0"/>
                        </a:spcAft>
                      </a:pPr>
                      <a:r>
                        <a:rPr lang="en-US" sz="1100">
                          <a:solidFill>
                            <a:srgbClr val="231F20"/>
                          </a:solidFill>
                          <a:effectLst/>
                          <a:latin typeface="Arial" pitchFamily="34" charset="0"/>
                          <a:ea typeface="MyriadPro-Light"/>
                          <a:cs typeface="Arial" pitchFamily="34" charset="0"/>
                        </a:rPr>
                        <a:t>1 799</a:t>
                      </a:r>
                      <a:endParaRPr lang="en-ZA" sz="11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r>
              <a:tr h="389031">
                <a:tc>
                  <a:txBody>
                    <a:bodyPr/>
                    <a:lstStyle/>
                    <a:p>
                      <a:pPr marL="68580">
                        <a:lnSpc>
                          <a:spcPct val="115000"/>
                        </a:lnSpc>
                        <a:spcBef>
                          <a:spcPts val="355"/>
                        </a:spcBef>
                        <a:spcAft>
                          <a:spcPts val="0"/>
                        </a:spcAft>
                      </a:pPr>
                      <a:r>
                        <a:rPr lang="en-US" sz="1100" b="1" dirty="0">
                          <a:solidFill>
                            <a:srgbClr val="231F20"/>
                          </a:solidFill>
                          <a:effectLst/>
                          <a:latin typeface="Arial" pitchFamily="34" charset="0"/>
                          <a:ea typeface="Myriad Pro"/>
                          <a:cs typeface="Arial" pitchFamily="34" charset="0"/>
                        </a:rPr>
                        <a:t>P</a:t>
                      </a:r>
                      <a:r>
                        <a:rPr lang="en-US" sz="1100" b="1" spc="-5" dirty="0">
                          <a:solidFill>
                            <a:srgbClr val="231F20"/>
                          </a:solidFill>
                          <a:effectLst/>
                          <a:latin typeface="Arial" pitchFamily="34" charset="0"/>
                          <a:ea typeface="Myriad Pro"/>
                          <a:cs typeface="Arial" pitchFamily="34" charset="0"/>
                        </a:rPr>
                        <a:t>R</a:t>
                      </a:r>
                      <a:r>
                        <a:rPr lang="en-US" sz="1100" b="1" dirty="0">
                          <a:solidFill>
                            <a:srgbClr val="231F20"/>
                          </a:solidFill>
                          <a:effectLst/>
                          <a:latin typeface="Arial" pitchFamily="34" charset="0"/>
                          <a:ea typeface="Myriad Pro"/>
                          <a:cs typeface="Arial" pitchFamily="34" charset="0"/>
                        </a:rPr>
                        <a:t>OG</a:t>
                      </a:r>
                      <a:r>
                        <a:rPr lang="en-US" sz="1100" b="1" spc="10" dirty="0">
                          <a:solidFill>
                            <a:srgbClr val="231F20"/>
                          </a:solidFill>
                          <a:effectLst/>
                          <a:latin typeface="Arial" pitchFamily="34" charset="0"/>
                          <a:ea typeface="Myriad Pro"/>
                          <a:cs typeface="Arial" pitchFamily="34" charset="0"/>
                        </a:rPr>
                        <a:t>R</a:t>
                      </a:r>
                      <a:r>
                        <a:rPr lang="en-US" sz="1100" b="1" dirty="0">
                          <a:solidFill>
                            <a:srgbClr val="231F20"/>
                          </a:solidFill>
                          <a:effectLst/>
                          <a:latin typeface="Arial" pitchFamily="34" charset="0"/>
                          <a:ea typeface="Myriad Pro"/>
                          <a:cs typeface="Arial" pitchFamily="34" charset="0"/>
                        </a:rPr>
                        <a:t>AMME D</a:t>
                      </a:r>
                      <a:endParaRPr lang="en-ZA" sz="1100" dirty="0">
                        <a:effectLst/>
                        <a:latin typeface="Arial" pitchFamily="34" charset="0"/>
                        <a:ea typeface="Calibri" panose="020F0502020204030204" pitchFamily="34" charset="0"/>
                        <a:cs typeface="Arial" pitchFamily="34" charset="0"/>
                      </a:endParaRPr>
                    </a:p>
                    <a:p>
                      <a:pPr marL="68580">
                        <a:lnSpc>
                          <a:spcPct val="115000"/>
                        </a:lnSpc>
                        <a:spcBef>
                          <a:spcPts val="220"/>
                        </a:spcBef>
                        <a:spcAft>
                          <a:spcPts val="0"/>
                        </a:spcAft>
                      </a:pPr>
                      <a:r>
                        <a:rPr lang="en-US" sz="1100" b="1" dirty="0">
                          <a:solidFill>
                            <a:srgbClr val="231F20"/>
                          </a:solidFill>
                          <a:effectLst/>
                          <a:latin typeface="Arial" pitchFamily="34" charset="0"/>
                          <a:ea typeface="Myriad Pro"/>
                          <a:cs typeface="Arial" pitchFamily="34" charset="0"/>
                        </a:rPr>
                        <a:t>RISK </a:t>
                      </a:r>
                      <a:r>
                        <a:rPr lang="en-US" sz="1100" b="1" spc="-5" dirty="0">
                          <a:solidFill>
                            <a:srgbClr val="231F20"/>
                          </a:solidFill>
                          <a:effectLst/>
                          <a:latin typeface="Arial" pitchFamily="34" charset="0"/>
                          <a:ea typeface="Myriad Pro"/>
                          <a:cs typeface="Arial" pitchFamily="34" charset="0"/>
                        </a:rPr>
                        <a:t>M</a:t>
                      </a:r>
                      <a:r>
                        <a:rPr lang="en-US" sz="1100" b="1" dirty="0">
                          <a:solidFill>
                            <a:srgbClr val="231F20"/>
                          </a:solidFill>
                          <a:effectLst/>
                          <a:latin typeface="Arial" pitchFamily="34" charset="0"/>
                          <a:ea typeface="Myriad Pro"/>
                          <a:cs typeface="Arial" pitchFamily="34" charset="0"/>
                        </a:rPr>
                        <a:t>AN</a:t>
                      </a:r>
                      <a:r>
                        <a:rPr lang="en-US" sz="1100" b="1" spc="-25" dirty="0">
                          <a:solidFill>
                            <a:srgbClr val="231F20"/>
                          </a:solidFill>
                          <a:effectLst/>
                          <a:latin typeface="Arial" pitchFamily="34" charset="0"/>
                          <a:ea typeface="Myriad Pro"/>
                          <a:cs typeface="Arial" pitchFamily="34" charset="0"/>
                        </a:rPr>
                        <a:t>A</a:t>
                      </a:r>
                      <a:r>
                        <a:rPr lang="en-US" sz="1100" b="1" dirty="0">
                          <a:solidFill>
                            <a:srgbClr val="231F20"/>
                          </a:solidFill>
                          <a:effectLst/>
                          <a:latin typeface="Arial" pitchFamily="34" charset="0"/>
                          <a:ea typeface="Myriad Pro"/>
                          <a:cs typeface="Arial" pitchFamily="34" charset="0"/>
                        </a:rPr>
                        <a:t>GEMENT AND </a:t>
                      </a:r>
                      <a:r>
                        <a:rPr lang="en-US" sz="1100" b="1" spc="-30" dirty="0">
                          <a:solidFill>
                            <a:srgbClr val="231F20"/>
                          </a:solidFill>
                          <a:effectLst/>
                          <a:latin typeface="Arial" pitchFamily="34" charset="0"/>
                          <a:ea typeface="Myriad Pro"/>
                          <a:cs typeface="Arial" pitchFamily="34" charset="0"/>
                        </a:rPr>
                        <a:t>A</a:t>
                      </a:r>
                      <a:r>
                        <a:rPr lang="en-US" sz="1100" b="1" dirty="0">
                          <a:solidFill>
                            <a:srgbClr val="231F20"/>
                          </a:solidFill>
                          <a:effectLst/>
                          <a:latin typeface="Arial" pitchFamily="34" charset="0"/>
                          <a:ea typeface="Myriad Pro"/>
                          <a:cs typeface="Arial" pitchFamily="34" charset="0"/>
                        </a:rPr>
                        <a:t>UDIT</a:t>
                      </a:r>
                      <a:endParaRPr lang="en-ZA" sz="11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L="68580" marR="186055">
                        <a:lnSpc>
                          <a:spcPct val="120000"/>
                        </a:lnSpc>
                        <a:spcBef>
                          <a:spcPts val="355"/>
                        </a:spcBef>
                        <a:spcAft>
                          <a:spcPts val="0"/>
                        </a:spcAft>
                      </a:pPr>
                      <a:r>
                        <a:rPr lang="en-US" sz="1100" spc="-60" dirty="0">
                          <a:solidFill>
                            <a:srgbClr val="231F20"/>
                          </a:solidFill>
                          <a:effectLst/>
                          <a:latin typeface="Arial" pitchFamily="34" charset="0"/>
                          <a:ea typeface="MyriadPro-Light"/>
                          <a:cs typeface="Arial" pitchFamily="34" charset="0"/>
                        </a:rPr>
                        <a:t>T</a:t>
                      </a:r>
                      <a:r>
                        <a:rPr lang="en-US" sz="1100" dirty="0">
                          <a:solidFill>
                            <a:srgbClr val="231F20"/>
                          </a:solidFill>
                          <a:effectLst/>
                          <a:latin typeface="Arial" pitchFamily="34" charset="0"/>
                          <a:ea typeface="MyriadPro-Light"/>
                          <a:cs typeface="Arial" pitchFamily="34" charset="0"/>
                        </a:rPr>
                        <a:t>o limit the negati</a:t>
                      </a:r>
                      <a:r>
                        <a:rPr lang="en-US" sz="1100" spc="-5" dirty="0">
                          <a:solidFill>
                            <a:srgbClr val="231F20"/>
                          </a:solidFill>
                          <a:effectLst/>
                          <a:latin typeface="Arial" pitchFamily="34" charset="0"/>
                          <a:ea typeface="MyriadPro-Light"/>
                          <a:cs typeface="Arial" pitchFamily="34" charset="0"/>
                        </a:rPr>
                        <a:t>v</a:t>
                      </a:r>
                      <a:r>
                        <a:rPr lang="en-US" sz="1100" dirty="0">
                          <a:solidFill>
                            <a:srgbClr val="231F20"/>
                          </a:solidFill>
                          <a:effectLst/>
                          <a:latin typeface="Arial" pitchFamily="34" charset="0"/>
                          <a:ea typeface="MyriadPro-Light"/>
                          <a:cs typeface="Arial" pitchFamily="34" charset="0"/>
                        </a:rPr>
                        <a:t>e impa</a:t>
                      </a:r>
                      <a:r>
                        <a:rPr lang="en-US" sz="1100" spc="10" dirty="0">
                          <a:solidFill>
                            <a:srgbClr val="231F20"/>
                          </a:solidFill>
                          <a:effectLst/>
                          <a:latin typeface="Arial" pitchFamily="34" charset="0"/>
                          <a:ea typeface="MyriadPro-Light"/>
                          <a:cs typeface="Arial" pitchFamily="34" charset="0"/>
                        </a:rPr>
                        <a:t>c</a:t>
                      </a:r>
                      <a:r>
                        <a:rPr lang="en-US" sz="1100" dirty="0">
                          <a:solidFill>
                            <a:srgbClr val="231F20"/>
                          </a:solidFill>
                          <a:effectLst/>
                          <a:latin typeface="Arial" pitchFamily="34" charset="0"/>
                          <a:ea typeface="MyriadPro-Light"/>
                          <a:cs typeface="Arial" pitchFamily="34" charset="0"/>
                        </a:rPr>
                        <a:t>t of o</a:t>
                      </a:r>
                      <a:r>
                        <a:rPr lang="en-US" sz="1100" spc="-10" dirty="0">
                          <a:solidFill>
                            <a:srgbClr val="231F20"/>
                          </a:solidFill>
                          <a:effectLst/>
                          <a:latin typeface="Arial" pitchFamily="34" charset="0"/>
                          <a:ea typeface="MyriadPro-Light"/>
                          <a:cs typeface="Arial" pitchFamily="34" charset="0"/>
                        </a:rPr>
                        <a:t>r</a:t>
                      </a:r>
                      <a:r>
                        <a:rPr lang="en-US" sz="1100" dirty="0">
                          <a:solidFill>
                            <a:srgbClr val="231F20"/>
                          </a:solidFill>
                          <a:effectLst/>
                          <a:latin typeface="Arial" pitchFamily="34" charset="0"/>
                          <a:ea typeface="MyriadPro-Light"/>
                          <a:cs typeface="Arial" pitchFamily="34" charset="0"/>
                        </a:rPr>
                        <a:t>ganizational and e</a:t>
                      </a:r>
                      <a:r>
                        <a:rPr lang="en-US" sz="1100" spc="-10" dirty="0">
                          <a:solidFill>
                            <a:srgbClr val="231F20"/>
                          </a:solidFill>
                          <a:effectLst/>
                          <a:latin typeface="Arial" pitchFamily="34" charset="0"/>
                          <a:ea typeface="MyriadPro-Light"/>
                          <a:cs typeface="Arial" pitchFamily="34" charset="0"/>
                        </a:rPr>
                        <a:t>n</a:t>
                      </a:r>
                      <a:r>
                        <a:rPr lang="en-US" sz="1100" dirty="0">
                          <a:solidFill>
                            <a:srgbClr val="231F20"/>
                          </a:solidFill>
                          <a:effectLst/>
                          <a:latin typeface="Arial" pitchFamily="34" charset="0"/>
                          <a:ea typeface="MyriadPro-Light"/>
                          <a:cs typeface="Arial" pitchFamily="34" charset="0"/>
                        </a:rPr>
                        <a:t>vi</a:t>
                      </a:r>
                      <a:r>
                        <a:rPr lang="en-US" sz="1100" spc="-10" dirty="0">
                          <a:solidFill>
                            <a:srgbClr val="231F20"/>
                          </a:solidFill>
                          <a:effectLst/>
                          <a:latin typeface="Arial" pitchFamily="34" charset="0"/>
                          <a:ea typeface="MyriadPro-Light"/>
                          <a:cs typeface="Arial" pitchFamily="34" charset="0"/>
                        </a:rPr>
                        <a:t>r</a:t>
                      </a:r>
                      <a:r>
                        <a:rPr lang="en-US" sz="1100" dirty="0">
                          <a:solidFill>
                            <a:srgbClr val="231F20"/>
                          </a:solidFill>
                          <a:effectLst/>
                          <a:latin typeface="Arial" pitchFamily="34" charset="0"/>
                          <a:ea typeface="MyriadPro-Light"/>
                          <a:cs typeface="Arial" pitchFamily="34" charset="0"/>
                        </a:rPr>
                        <a:t>onmental </a:t>
                      </a:r>
                      <a:r>
                        <a:rPr lang="en-US" sz="1100" spc="5" dirty="0">
                          <a:solidFill>
                            <a:srgbClr val="231F20"/>
                          </a:solidFill>
                          <a:effectLst/>
                          <a:latin typeface="Arial" pitchFamily="34" charset="0"/>
                          <a:ea typeface="MyriadPro-Light"/>
                          <a:cs typeface="Arial" pitchFamily="34" charset="0"/>
                        </a:rPr>
                        <a:t>r</a:t>
                      </a:r>
                      <a:r>
                        <a:rPr lang="en-US" sz="1100" dirty="0">
                          <a:solidFill>
                            <a:srgbClr val="231F20"/>
                          </a:solidFill>
                          <a:effectLst/>
                          <a:latin typeface="Arial" pitchFamily="34" charset="0"/>
                          <a:ea typeface="MyriadPro-Light"/>
                          <a:cs typeface="Arial" pitchFamily="34" charset="0"/>
                        </a:rPr>
                        <a:t>isks</a:t>
                      </a:r>
                      <a:endParaRPr lang="en-ZA" sz="11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L="68580" marR="285750">
                        <a:lnSpc>
                          <a:spcPct val="120000"/>
                        </a:lnSpc>
                        <a:spcBef>
                          <a:spcPts val="355"/>
                        </a:spcBef>
                        <a:spcAft>
                          <a:spcPts val="0"/>
                        </a:spcAft>
                      </a:pPr>
                      <a:r>
                        <a:rPr lang="en-US" sz="1100">
                          <a:solidFill>
                            <a:srgbClr val="231F20"/>
                          </a:solidFill>
                          <a:effectLst/>
                          <a:latin typeface="Arial" pitchFamily="34" charset="0"/>
                          <a:ea typeface="MyriadPro-Light"/>
                          <a:cs typeface="Arial" pitchFamily="34" charset="0"/>
                        </a:rPr>
                        <a:t>Enhanced g</a:t>
                      </a:r>
                      <a:r>
                        <a:rPr lang="en-US" sz="1100" spc="-5">
                          <a:solidFill>
                            <a:srgbClr val="231F20"/>
                          </a:solidFill>
                          <a:effectLst/>
                          <a:latin typeface="Arial" pitchFamily="34" charset="0"/>
                          <a:ea typeface="MyriadPro-Light"/>
                          <a:cs typeface="Arial" pitchFamily="34" charset="0"/>
                        </a:rPr>
                        <a:t>ov</a:t>
                      </a:r>
                      <a:r>
                        <a:rPr lang="en-US" sz="1100">
                          <a:solidFill>
                            <a:srgbClr val="231F20"/>
                          </a:solidFill>
                          <a:effectLst/>
                          <a:latin typeface="Arial" pitchFamily="34" charset="0"/>
                          <a:ea typeface="MyriadPro-Light"/>
                          <a:cs typeface="Arial" pitchFamily="34" charset="0"/>
                        </a:rPr>
                        <a:t>e</a:t>
                      </a:r>
                      <a:r>
                        <a:rPr lang="en-US" sz="1100" spc="5">
                          <a:solidFill>
                            <a:srgbClr val="231F20"/>
                          </a:solidFill>
                          <a:effectLst/>
                          <a:latin typeface="Arial" pitchFamily="34" charset="0"/>
                          <a:ea typeface="MyriadPro-Light"/>
                          <a:cs typeface="Arial" pitchFamily="34" charset="0"/>
                        </a:rPr>
                        <a:t>r</a:t>
                      </a:r>
                      <a:r>
                        <a:rPr lang="en-US" sz="1100">
                          <a:solidFill>
                            <a:srgbClr val="231F20"/>
                          </a:solidFill>
                          <a:effectLst/>
                          <a:latin typeface="Arial" pitchFamily="34" charset="0"/>
                          <a:ea typeface="MyriadPro-Light"/>
                          <a:cs typeface="Arial" pitchFamily="34" charset="0"/>
                        </a:rPr>
                        <a:t>nance and accountabili</a:t>
                      </a:r>
                      <a:r>
                        <a:rPr lang="en-US" sz="1100" spc="10">
                          <a:solidFill>
                            <a:srgbClr val="231F20"/>
                          </a:solidFill>
                          <a:effectLst/>
                          <a:latin typeface="Arial" pitchFamily="34" charset="0"/>
                          <a:ea typeface="MyriadPro-Light"/>
                          <a:cs typeface="Arial" pitchFamily="34" charset="0"/>
                        </a:rPr>
                        <a:t>t</a:t>
                      </a:r>
                      <a:r>
                        <a:rPr lang="en-US" sz="1100">
                          <a:solidFill>
                            <a:srgbClr val="231F20"/>
                          </a:solidFill>
                          <a:effectLst/>
                          <a:latin typeface="Arial" pitchFamily="34" charset="0"/>
                          <a:ea typeface="MyriadPro-Light"/>
                          <a:cs typeface="Arial" pitchFamily="34" charset="0"/>
                        </a:rPr>
                        <a:t>y standa</a:t>
                      </a:r>
                      <a:r>
                        <a:rPr lang="en-US" sz="1100" spc="-10">
                          <a:solidFill>
                            <a:srgbClr val="231F20"/>
                          </a:solidFill>
                          <a:effectLst/>
                          <a:latin typeface="Arial" pitchFamily="34" charset="0"/>
                          <a:ea typeface="MyriadPro-Light"/>
                          <a:cs typeface="Arial" pitchFamily="34" charset="0"/>
                        </a:rPr>
                        <a:t>r</a:t>
                      </a:r>
                      <a:r>
                        <a:rPr lang="en-US" sz="1100">
                          <a:solidFill>
                            <a:srgbClr val="231F20"/>
                          </a:solidFill>
                          <a:effectLst/>
                          <a:latin typeface="Arial" pitchFamily="34" charset="0"/>
                          <a:ea typeface="MyriadPro-Light"/>
                          <a:cs typeface="Arial" pitchFamily="34" charset="0"/>
                        </a:rPr>
                        <a:t>ds of the MD</a:t>
                      </a:r>
                      <a:r>
                        <a:rPr lang="en-US" sz="1100" spc="-10">
                          <a:solidFill>
                            <a:srgbClr val="231F20"/>
                          </a:solidFill>
                          <a:effectLst/>
                          <a:latin typeface="Arial" pitchFamily="34" charset="0"/>
                          <a:ea typeface="MyriadPro-Light"/>
                          <a:cs typeface="Arial" pitchFamily="34" charset="0"/>
                        </a:rPr>
                        <a:t>D</a:t>
                      </a:r>
                      <a:r>
                        <a:rPr lang="en-US" sz="1100">
                          <a:solidFill>
                            <a:srgbClr val="231F20"/>
                          </a:solidFill>
                          <a:effectLst/>
                          <a:latin typeface="Arial" pitchFamily="34" charset="0"/>
                          <a:ea typeface="MyriadPro-Light"/>
                          <a:cs typeface="Arial" pitchFamily="34" charset="0"/>
                        </a:rPr>
                        <a:t>A</a:t>
                      </a:r>
                      <a:endParaRPr lang="en-ZA" sz="11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R="56515" algn="r">
                        <a:lnSpc>
                          <a:spcPct val="115000"/>
                        </a:lnSpc>
                        <a:spcBef>
                          <a:spcPts val="355"/>
                        </a:spcBef>
                        <a:spcAft>
                          <a:spcPts val="0"/>
                        </a:spcAft>
                      </a:pPr>
                      <a:r>
                        <a:rPr lang="en-US" sz="1100" dirty="0">
                          <a:solidFill>
                            <a:srgbClr val="231F20"/>
                          </a:solidFill>
                          <a:effectLst/>
                          <a:latin typeface="Arial" pitchFamily="34" charset="0"/>
                          <a:ea typeface="MyriadPro-Light"/>
                          <a:cs typeface="Arial" pitchFamily="34" charset="0"/>
                        </a:rPr>
                        <a:t>1 205</a:t>
                      </a:r>
                      <a:endParaRPr lang="en-ZA" sz="11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r>
            </a:tbl>
          </a:graphicData>
        </a:graphic>
      </p:graphicFrame>
    </p:spTree>
    <p:extLst>
      <p:ext uri="{BB962C8B-B14F-4D97-AF65-F5344CB8AC3E}">
        <p14:creationId xmlns:p14="http://schemas.microsoft.com/office/powerpoint/2010/main" xmlns="" val="1168526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E49CD9C-A5F4-41C1-A948-BC0E30924D59}" type="slidenum">
              <a:rPr lang="en-US" smtClean="0">
                <a:solidFill>
                  <a:prstClr val="black">
                    <a:tint val="75000"/>
                  </a:prstClr>
                </a:solidFill>
              </a:rPr>
              <a:pPr>
                <a:defRPr/>
              </a:pPr>
              <a:t>14</a:t>
            </a:fld>
            <a:endParaRPr lang="en-US" dirty="0">
              <a:solidFill>
                <a:prstClr val="black">
                  <a:tint val="75000"/>
                </a:prstClr>
              </a:solidFill>
            </a:endParaRPr>
          </a:p>
        </p:txBody>
      </p:sp>
      <p:sp>
        <p:nvSpPr>
          <p:cNvPr id="3" name="Title 2"/>
          <p:cNvSpPr>
            <a:spLocks noGrp="1"/>
          </p:cNvSpPr>
          <p:nvPr>
            <p:ph type="title"/>
          </p:nvPr>
        </p:nvSpPr>
        <p:spPr/>
        <p:txBody>
          <a:bodyPr/>
          <a:lstStyle/>
          <a:p>
            <a:r>
              <a:rPr lang="en-ZA" dirty="0"/>
              <a:t>2014/2015 </a:t>
            </a:r>
            <a:r>
              <a:rPr lang="en-ZA" dirty="0" smtClean="0"/>
              <a:t>Programme cont.</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798725943"/>
              </p:ext>
            </p:extLst>
          </p:nvPr>
        </p:nvGraphicFramePr>
        <p:xfrm>
          <a:off x="341650" y="1945432"/>
          <a:ext cx="8424937" cy="4380338"/>
        </p:xfrm>
        <a:graphic>
          <a:graphicData uri="http://schemas.openxmlformats.org/drawingml/2006/table">
            <a:tbl>
              <a:tblPr firstRow="1" firstCol="1" lastRow="1" lastCol="1" bandRow="1" bandCol="1"/>
              <a:tblGrid>
                <a:gridCol w="1639194"/>
                <a:gridCol w="1639194"/>
                <a:gridCol w="1868161"/>
                <a:gridCol w="2064595"/>
                <a:gridCol w="1213793"/>
              </a:tblGrid>
              <a:tr h="274351">
                <a:tc gridSpan="2">
                  <a:txBody>
                    <a:bodyPr/>
                    <a:lstStyle/>
                    <a:p>
                      <a:pPr marL="68580">
                        <a:lnSpc>
                          <a:spcPct val="115000"/>
                        </a:lnSpc>
                        <a:spcBef>
                          <a:spcPts val="355"/>
                        </a:spcBef>
                        <a:spcAft>
                          <a:spcPts val="0"/>
                        </a:spcAft>
                      </a:pPr>
                      <a:r>
                        <a:rPr lang="en-US" sz="1100" b="1" dirty="0">
                          <a:solidFill>
                            <a:srgbClr val="231F20"/>
                          </a:solidFill>
                          <a:effectLst/>
                          <a:latin typeface="Arial" pitchFamily="34" charset="0"/>
                          <a:ea typeface="Myriad Pro"/>
                          <a:cs typeface="Arial" pitchFamily="34" charset="0"/>
                        </a:rPr>
                        <a:t>P</a:t>
                      </a:r>
                      <a:r>
                        <a:rPr lang="en-US" sz="1100" b="1" spc="-5" dirty="0">
                          <a:solidFill>
                            <a:srgbClr val="231F20"/>
                          </a:solidFill>
                          <a:effectLst/>
                          <a:latin typeface="Arial" pitchFamily="34" charset="0"/>
                          <a:ea typeface="Myriad Pro"/>
                          <a:cs typeface="Arial" pitchFamily="34" charset="0"/>
                        </a:rPr>
                        <a:t>R</a:t>
                      </a:r>
                      <a:r>
                        <a:rPr lang="en-US" sz="1100" b="1" dirty="0">
                          <a:solidFill>
                            <a:srgbClr val="231F20"/>
                          </a:solidFill>
                          <a:effectLst/>
                          <a:latin typeface="Arial" pitchFamily="34" charset="0"/>
                          <a:ea typeface="Myriad Pro"/>
                          <a:cs typeface="Arial" pitchFamily="34" charset="0"/>
                        </a:rPr>
                        <a:t>OG</a:t>
                      </a:r>
                      <a:r>
                        <a:rPr lang="en-US" sz="1100" b="1" spc="10" dirty="0">
                          <a:solidFill>
                            <a:srgbClr val="231F20"/>
                          </a:solidFill>
                          <a:effectLst/>
                          <a:latin typeface="Arial" pitchFamily="34" charset="0"/>
                          <a:ea typeface="Myriad Pro"/>
                          <a:cs typeface="Arial" pitchFamily="34" charset="0"/>
                        </a:rPr>
                        <a:t>R</a:t>
                      </a:r>
                      <a:r>
                        <a:rPr lang="en-US" sz="1100" b="1" dirty="0">
                          <a:solidFill>
                            <a:srgbClr val="231F20"/>
                          </a:solidFill>
                          <a:effectLst/>
                          <a:latin typeface="Arial" pitchFamily="34" charset="0"/>
                          <a:ea typeface="Myriad Pro"/>
                          <a:cs typeface="Arial" pitchFamily="34" charset="0"/>
                        </a:rPr>
                        <a:t>AMME E</a:t>
                      </a:r>
                      <a:endParaRPr lang="en-ZA" sz="1100" dirty="0">
                        <a:effectLst/>
                        <a:latin typeface="Arial" pitchFamily="34" charset="0"/>
                        <a:ea typeface="Calibri" panose="020F0502020204030204" pitchFamily="34" charset="0"/>
                        <a:cs typeface="Arial" pitchFamily="34" charset="0"/>
                      </a:endParaRPr>
                    </a:p>
                    <a:p>
                      <a:pPr marL="68580">
                        <a:lnSpc>
                          <a:spcPct val="115000"/>
                        </a:lnSpc>
                        <a:spcBef>
                          <a:spcPts val="220"/>
                        </a:spcBef>
                        <a:spcAft>
                          <a:spcPts val="0"/>
                        </a:spcAft>
                      </a:pPr>
                      <a:r>
                        <a:rPr lang="en-US" sz="1100" b="1" dirty="0">
                          <a:solidFill>
                            <a:srgbClr val="231F20"/>
                          </a:solidFill>
                          <a:effectLst/>
                          <a:latin typeface="Arial" pitchFamily="34" charset="0"/>
                          <a:ea typeface="Myriad Pro"/>
                          <a:cs typeface="Arial" pitchFamily="34" charset="0"/>
                        </a:rPr>
                        <a:t>FINANCIAL </a:t>
                      </a:r>
                      <a:r>
                        <a:rPr lang="en-US" sz="1100" b="1" spc="-5" dirty="0">
                          <a:solidFill>
                            <a:srgbClr val="231F20"/>
                          </a:solidFill>
                          <a:effectLst/>
                          <a:latin typeface="Arial" pitchFamily="34" charset="0"/>
                          <a:ea typeface="Myriad Pro"/>
                          <a:cs typeface="Arial" pitchFamily="34" charset="0"/>
                        </a:rPr>
                        <a:t>M</a:t>
                      </a:r>
                      <a:r>
                        <a:rPr lang="en-US" sz="1100" b="1" dirty="0">
                          <a:solidFill>
                            <a:srgbClr val="231F20"/>
                          </a:solidFill>
                          <a:effectLst/>
                          <a:latin typeface="Arial" pitchFamily="34" charset="0"/>
                          <a:ea typeface="Myriad Pro"/>
                          <a:cs typeface="Arial" pitchFamily="34" charset="0"/>
                        </a:rPr>
                        <a:t>AN</a:t>
                      </a:r>
                      <a:r>
                        <a:rPr lang="en-US" sz="1100" b="1" spc="-20" dirty="0">
                          <a:solidFill>
                            <a:srgbClr val="231F20"/>
                          </a:solidFill>
                          <a:effectLst/>
                          <a:latin typeface="Arial" pitchFamily="34" charset="0"/>
                          <a:ea typeface="Myriad Pro"/>
                          <a:cs typeface="Arial" pitchFamily="34" charset="0"/>
                        </a:rPr>
                        <a:t>A</a:t>
                      </a:r>
                      <a:r>
                        <a:rPr lang="en-US" sz="1100" b="1" dirty="0">
                          <a:solidFill>
                            <a:srgbClr val="231F20"/>
                          </a:solidFill>
                          <a:effectLst/>
                          <a:latin typeface="Arial" pitchFamily="34" charset="0"/>
                          <a:ea typeface="Myriad Pro"/>
                          <a:cs typeface="Arial" pitchFamily="34" charset="0"/>
                        </a:rPr>
                        <a:t>GEMENT AND </a:t>
                      </a:r>
                      <a:r>
                        <a:rPr lang="en-US" sz="1100" b="1" spc="-30" dirty="0">
                          <a:solidFill>
                            <a:srgbClr val="231F20"/>
                          </a:solidFill>
                          <a:effectLst/>
                          <a:latin typeface="Arial" pitchFamily="34" charset="0"/>
                          <a:ea typeface="Myriad Pro"/>
                          <a:cs typeface="Arial" pitchFamily="34" charset="0"/>
                        </a:rPr>
                        <a:t>A</a:t>
                      </a:r>
                      <a:r>
                        <a:rPr lang="en-US" sz="1100" b="1" dirty="0">
                          <a:solidFill>
                            <a:srgbClr val="231F20"/>
                          </a:solidFill>
                          <a:effectLst/>
                          <a:latin typeface="Arial" pitchFamily="34" charset="0"/>
                          <a:ea typeface="Myriad Pro"/>
                          <a:cs typeface="Arial" pitchFamily="34" charset="0"/>
                        </a:rPr>
                        <a:t>UXILIA</a:t>
                      </a:r>
                      <a:r>
                        <a:rPr lang="en-US" sz="1100" b="1" spc="-15" dirty="0">
                          <a:solidFill>
                            <a:srgbClr val="231F20"/>
                          </a:solidFill>
                          <a:effectLst/>
                          <a:latin typeface="Arial" pitchFamily="34" charset="0"/>
                          <a:ea typeface="Myriad Pro"/>
                          <a:cs typeface="Arial" pitchFamily="34" charset="0"/>
                        </a:rPr>
                        <a:t>R</a:t>
                      </a:r>
                      <a:r>
                        <a:rPr lang="en-US" sz="1100" b="1" dirty="0">
                          <a:solidFill>
                            <a:srgbClr val="231F20"/>
                          </a:solidFill>
                          <a:effectLst/>
                          <a:latin typeface="Arial" pitchFamily="34" charset="0"/>
                          <a:ea typeface="Myriad Pro"/>
                          <a:cs typeface="Arial" pitchFamily="34" charset="0"/>
                        </a:rPr>
                        <a:t>Y SE</a:t>
                      </a:r>
                      <a:r>
                        <a:rPr lang="en-US" sz="1100" b="1" spc="-5" dirty="0">
                          <a:solidFill>
                            <a:srgbClr val="231F20"/>
                          </a:solidFill>
                          <a:effectLst/>
                          <a:latin typeface="Arial" pitchFamily="34" charset="0"/>
                          <a:ea typeface="Myriad Pro"/>
                          <a:cs typeface="Arial" pitchFamily="34" charset="0"/>
                        </a:rPr>
                        <a:t>R</a:t>
                      </a:r>
                      <a:r>
                        <a:rPr lang="en-US" sz="1100" b="1" dirty="0">
                          <a:solidFill>
                            <a:srgbClr val="231F20"/>
                          </a:solidFill>
                          <a:effectLst/>
                          <a:latin typeface="Arial" pitchFamily="34" charset="0"/>
                          <a:ea typeface="Myriad Pro"/>
                          <a:cs typeface="Arial" pitchFamily="34" charset="0"/>
                        </a:rPr>
                        <a:t>VICES</a:t>
                      </a:r>
                      <a:endParaRPr lang="en-ZA" sz="11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hMerge="1">
                  <a:txBody>
                    <a:bodyPr/>
                    <a:lstStyle/>
                    <a:p>
                      <a:endParaRPr lang="en-ZA"/>
                    </a:p>
                  </a:txBody>
                  <a:tcPr/>
                </a:tc>
                <a:tc>
                  <a:txBody>
                    <a:bodyPr/>
                    <a:lstStyle/>
                    <a:p>
                      <a:pPr>
                        <a:lnSpc>
                          <a:spcPct val="115000"/>
                        </a:lnSpc>
                        <a:spcAft>
                          <a:spcPts val="1000"/>
                        </a:spcAft>
                      </a:pPr>
                      <a:r>
                        <a:rPr lang="en-US" sz="1100" dirty="0">
                          <a:effectLst/>
                          <a:latin typeface="Arial" pitchFamily="34" charset="0"/>
                          <a:ea typeface="Calibri" panose="020F0502020204030204" pitchFamily="34" charset="0"/>
                          <a:cs typeface="Arial" pitchFamily="34" charset="0"/>
                        </a:rPr>
                        <a:t> </a:t>
                      </a:r>
                      <a:endParaRPr lang="en-ZA" sz="11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a:lnSpc>
                          <a:spcPct val="115000"/>
                        </a:lnSpc>
                        <a:spcAft>
                          <a:spcPts val="1000"/>
                        </a:spcAft>
                      </a:pPr>
                      <a:r>
                        <a:rPr lang="en-US" sz="1100">
                          <a:effectLst/>
                          <a:latin typeface="Arial" pitchFamily="34" charset="0"/>
                          <a:ea typeface="Calibri" panose="020F0502020204030204" pitchFamily="34" charset="0"/>
                          <a:cs typeface="Arial" pitchFamily="34" charset="0"/>
                        </a:rPr>
                        <a:t> </a:t>
                      </a:r>
                      <a:endParaRPr lang="en-ZA" sz="11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R="56515" algn="r">
                        <a:lnSpc>
                          <a:spcPct val="115000"/>
                        </a:lnSpc>
                        <a:spcBef>
                          <a:spcPts val="355"/>
                        </a:spcBef>
                        <a:spcAft>
                          <a:spcPts val="0"/>
                        </a:spcAft>
                      </a:pPr>
                      <a:r>
                        <a:rPr lang="en-US" sz="1100">
                          <a:solidFill>
                            <a:srgbClr val="231F20"/>
                          </a:solidFill>
                          <a:effectLst/>
                          <a:latin typeface="Arial" pitchFamily="34" charset="0"/>
                          <a:ea typeface="MyriadPro-Light"/>
                          <a:cs typeface="Arial" pitchFamily="34" charset="0"/>
                        </a:rPr>
                        <a:t>7 111</a:t>
                      </a:r>
                      <a:endParaRPr lang="en-ZA" sz="11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r>
              <a:tr h="832524">
                <a:tc>
                  <a:txBody>
                    <a:bodyPr/>
                    <a:lstStyle/>
                    <a:p>
                      <a:pPr marL="68580">
                        <a:lnSpc>
                          <a:spcPct val="115000"/>
                        </a:lnSpc>
                        <a:spcBef>
                          <a:spcPts val="355"/>
                        </a:spcBef>
                        <a:spcAft>
                          <a:spcPts val="0"/>
                        </a:spcAft>
                      </a:pPr>
                      <a:r>
                        <a:rPr lang="en-US" sz="1100" dirty="0">
                          <a:solidFill>
                            <a:srgbClr val="231F20"/>
                          </a:solidFill>
                          <a:effectLst/>
                          <a:latin typeface="Arial" pitchFamily="34" charset="0"/>
                          <a:ea typeface="MyriadPro-Light"/>
                          <a:cs typeface="Arial" pitchFamily="34" charset="0"/>
                        </a:rPr>
                        <a:t>Sub </a:t>
                      </a:r>
                      <a:r>
                        <a:rPr lang="en-US" sz="1100" spc="-20" dirty="0" err="1">
                          <a:solidFill>
                            <a:srgbClr val="231F20"/>
                          </a:solidFill>
                          <a:effectLst/>
                          <a:latin typeface="Arial" pitchFamily="34" charset="0"/>
                          <a:ea typeface="MyriadPro-Light"/>
                          <a:cs typeface="Arial" pitchFamily="34" charset="0"/>
                        </a:rPr>
                        <a:t>P</a:t>
                      </a:r>
                      <a:r>
                        <a:rPr lang="en-US" sz="1100" spc="-10" dirty="0" err="1">
                          <a:solidFill>
                            <a:srgbClr val="231F20"/>
                          </a:solidFill>
                          <a:effectLst/>
                          <a:latin typeface="Arial" pitchFamily="34" charset="0"/>
                          <a:ea typeface="MyriadPro-Light"/>
                          <a:cs typeface="Arial" pitchFamily="34" charset="0"/>
                        </a:rPr>
                        <a:t>r</a:t>
                      </a:r>
                      <a:r>
                        <a:rPr lang="en-US" sz="1100" dirty="0" err="1">
                          <a:solidFill>
                            <a:srgbClr val="231F20"/>
                          </a:solidFill>
                          <a:effectLst/>
                          <a:latin typeface="Arial" pitchFamily="34" charset="0"/>
                          <a:ea typeface="MyriadPro-Light"/>
                          <a:cs typeface="Arial" pitchFamily="34" charset="0"/>
                        </a:rPr>
                        <a:t>o</a:t>
                      </a:r>
                      <a:r>
                        <a:rPr lang="en-US" sz="1100" spc="-5" dirty="0" err="1">
                          <a:solidFill>
                            <a:srgbClr val="231F20"/>
                          </a:solidFill>
                          <a:effectLst/>
                          <a:latin typeface="Arial" pitchFamily="34" charset="0"/>
                          <a:ea typeface="MyriadPro-Light"/>
                          <a:cs typeface="Arial" pitchFamily="34" charset="0"/>
                        </a:rPr>
                        <a:t>g</a:t>
                      </a:r>
                      <a:r>
                        <a:rPr lang="en-US" sz="1100" dirty="0" err="1">
                          <a:solidFill>
                            <a:srgbClr val="231F20"/>
                          </a:solidFill>
                          <a:effectLst/>
                          <a:latin typeface="Arial" pitchFamily="34" charset="0"/>
                          <a:ea typeface="MyriadPro-Light"/>
                          <a:cs typeface="Arial" pitchFamily="34" charset="0"/>
                        </a:rPr>
                        <a:t>ramme</a:t>
                      </a:r>
                      <a:r>
                        <a:rPr lang="en-US" sz="1100" dirty="0">
                          <a:solidFill>
                            <a:srgbClr val="231F20"/>
                          </a:solidFill>
                          <a:effectLst/>
                          <a:latin typeface="Arial" pitchFamily="34" charset="0"/>
                          <a:ea typeface="MyriadPro-Light"/>
                          <a:cs typeface="Arial" pitchFamily="34" charset="0"/>
                        </a:rPr>
                        <a:t> E1</a:t>
                      </a:r>
                      <a:endParaRPr lang="en-ZA" sz="11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L="68580">
                        <a:lnSpc>
                          <a:spcPct val="115000"/>
                        </a:lnSpc>
                        <a:spcBef>
                          <a:spcPts val="355"/>
                        </a:spcBef>
                        <a:spcAft>
                          <a:spcPts val="0"/>
                        </a:spcAft>
                      </a:pPr>
                      <a:r>
                        <a:rPr lang="en-US" sz="1100" spc="-25" dirty="0">
                          <a:solidFill>
                            <a:srgbClr val="231F20"/>
                          </a:solidFill>
                          <a:effectLst/>
                          <a:latin typeface="Arial" pitchFamily="34" charset="0"/>
                          <a:ea typeface="MyriadPro-Light"/>
                          <a:cs typeface="Arial" pitchFamily="34" charset="0"/>
                        </a:rPr>
                        <a:t>F</a:t>
                      </a:r>
                      <a:r>
                        <a:rPr lang="en-US" sz="1100" dirty="0">
                          <a:solidFill>
                            <a:srgbClr val="231F20"/>
                          </a:solidFill>
                          <a:effectLst/>
                          <a:latin typeface="Arial" pitchFamily="34" charset="0"/>
                          <a:ea typeface="MyriadPro-Light"/>
                          <a:cs typeface="Arial" pitchFamily="34" charset="0"/>
                        </a:rPr>
                        <a:t>inance and Supply Chain</a:t>
                      </a:r>
                      <a:endParaRPr lang="en-ZA" sz="1100" dirty="0">
                        <a:effectLst/>
                        <a:latin typeface="Arial" pitchFamily="34" charset="0"/>
                        <a:ea typeface="Calibri" panose="020F0502020204030204" pitchFamily="34" charset="0"/>
                        <a:cs typeface="Arial" pitchFamily="34" charset="0"/>
                      </a:endParaRPr>
                    </a:p>
                    <a:p>
                      <a:pPr marL="68580">
                        <a:lnSpc>
                          <a:spcPct val="115000"/>
                        </a:lnSpc>
                        <a:spcBef>
                          <a:spcPts val="220"/>
                        </a:spcBef>
                        <a:spcAft>
                          <a:spcPts val="0"/>
                        </a:spcAft>
                      </a:pPr>
                      <a:r>
                        <a:rPr lang="en-US" sz="1100" spc="5" dirty="0">
                          <a:solidFill>
                            <a:srgbClr val="231F20"/>
                          </a:solidFill>
                          <a:effectLst/>
                          <a:latin typeface="Arial" pitchFamily="34" charset="0"/>
                          <a:ea typeface="MyriadPro-Light"/>
                          <a:cs typeface="Arial" pitchFamily="34" charset="0"/>
                        </a:rPr>
                        <a:t>M</a:t>
                      </a:r>
                      <a:r>
                        <a:rPr lang="en-US" sz="1100" dirty="0">
                          <a:solidFill>
                            <a:srgbClr val="231F20"/>
                          </a:solidFill>
                          <a:effectLst/>
                          <a:latin typeface="Arial" pitchFamily="34" charset="0"/>
                          <a:ea typeface="MyriadPro-Light"/>
                          <a:cs typeface="Arial" pitchFamily="34" charset="0"/>
                        </a:rPr>
                        <a:t>anagement</a:t>
                      </a:r>
                      <a:endParaRPr lang="en-ZA" sz="11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L="68580" marR="92075">
                        <a:lnSpc>
                          <a:spcPct val="120000"/>
                        </a:lnSpc>
                        <a:spcBef>
                          <a:spcPts val="355"/>
                        </a:spcBef>
                        <a:spcAft>
                          <a:spcPts val="0"/>
                        </a:spcAft>
                      </a:pPr>
                      <a:r>
                        <a:rPr lang="en-US" sz="1100" spc="-60" dirty="0">
                          <a:solidFill>
                            <a:srgbClr val="231F20"/>
                          </a:solidFill>
                          <a:effectLst/>
                          <a:latin typeface="Arial" pitchFamily="34" charset="0"/>
                          <a:ea typeface="MyriadPro-Light"/>
                          <a:cs typeface="Arial" pitchFamily="34" charset="0"/>
                        </a:rPr>
                        <a:t>T</a:t>
                      </a:r>
                      <a:r>
                        <a:rPr lang="en-US" sz="1100" dirty="0">
                          <a:solidFill>
                            <a:srgbClr val="231F20"/>
                          </a:solidFill>
                          <a:effectLst/>
                          <a:latin typeface="Arial" pitchFamily="34" charset="0"/>
                          <a:ea typeface="MyriadPro-Light"/>
                          <a:cs typeface="Arial" pitchFamily="34" charset="0"/>
                        </a:rPr>
                        <a:t>o p</a:t>
                      </a:r>
                      <a:r>
                        <a:rPr lang="en-US" sz="1100" spc="-10" dirty="0">
                          <a:solidFill>
                            <a:srgbClr val="231F20"/>
                          </a:solidFill>
                          <a:effectLst/>
                          <a:latin typeface="Arial" pitchFamily="34" charset="0"/>
                          <a:ea typeface="MyriadPro-Light"/>
                          <a:cs typeface="Arial" pitchFamily="34" charset="0"/>
                        </a:rPr>
                        <a:t>r</a:t>
                      </a:r>
                      <a:r>
                        <a:rPr lang="en-US" sz="1100" spc="-5" dirty="0">
                          <a:solidFill>
                            <a:srgbClr val="231F20"/>
                          </a:solidFill>
                          <a:effectLst/>
                          <a:latin typeface="Arial" pitchFamily="34" charset="0"/>
                          <a:ea typeface="MyriadPro-Light"/>
                          <a:cs typeface="Arial" pitchFamily="34" charset="0"/>
                        </a:rPr>
                        <a:t>o</a:t>
                      </a:r>
                      <a:r>
                        <a:rPr lang="en-US" sz="1100" dirty="0">
                          <a:solidFill>
                            <a:srgbClr val="231F20"/>
                          </a:solidFill>
                          <a:effectLst/>
                          <a:latin typeface="Arial" pitchFamily="34" charset="0"/>
                          <a:ea typeface="MyriadPro-Light"/>
                          <a:cs typeface="Arial" pitchFamily="34" charset="0"/>
                        </a:rPr>
                        <a:t>vide the </a:t>
                      </a:r>
                      <a:r>
                        <a:rPr lang="en-US" sz="1100" spc="-10" dirty="0">
                          <a:solidFill>
                            <a:srgbClr val="231F20"/>
                          </a:solidFill>
                          <a:effectLst/>
                          <a:latin typeface="Arial" pitchFamily="34" charset="0"/>
                          <a:ea typeface="MyriadPro-Light"/>
                          <a:cs typeface="Arial" pitchFamily="34" charset="0"/>
                        </a:rPr>
                        <a:t>A</a:t>
                      </a:r>
                      <a:r>
                        <a:rPr lang="en-US" sz="1100" dirty="0">
                          <a:solidFill>
                            <a:srgbClr val="231F20"/>
                          </a:solidFill>
                          <a:effectLst/>
                          <a:latin typeface="Arial" pitchFamily="34" charset="0"/>
                          <a:ea typeface="MyriadPro-Light"/>
                          <a:cs typeface="Arial" pitchFamily="34" charset="0"/>
                        </a:rPr>
                        <a:t>gen</a:t>
                      </a:r>
                      <a:r>
                        <a:rPr lang="en-US" sz="1100" spc="15" dirty="0">
                          <a:solidFill>
                            <a:srgbClr val="231F20"/>
                          </a:solidFill>
                          <a:effectLst/>
                          <a:latin typeface="Arial" pitchFamily="34" charset="0"/>
                          <a:ea typeface="MyriadPro-Light"/>
                          <a:cs typeface="Arial" pitchFamily="34" charset="0"/>
                        </a:rPr>
                        <a:t>c</a:t>
                      </a:r>
                      <a:r>
                        <a:rPr lang="en-US" sz="1100" dirty="0">
                          <a:solidFill>
                            <a:srgbClr val="231F20"/>
                          </a:solidFill>
                          <a:effectLst/>
                          <a:latin typeface="Arial" pitchFamily="34" charset="0"/>
                          <a:ea typeface="MyriadPro-Light"/>
                          <a:cs typeface="Arial" pitchFamily="34" charset="0"/>
                        </a:rPr>
                        <a:t>y with </a:t>
                      </a:r>
                      <a:r>
                        <a:rPr lang="en-US" sz="1100" spc="-5" dirty="0">
                          <a:solidFill>
                            <a:srgbClr val="231F20"/>
                          </a:solidFill>
                          <a:effectLst/>
                          <a:latin typeface="Arial" pitchFamily="34" charset="0"/>
                          <a:ea typeface="MyriadPro-Light"/>
                          <a:cs typeface="Arial" pitchFamily="34" charset="0"/>
                        </a:rPr>
                        <a:t>ov</a:t>
                      </a:r>
                      <a:r>
                        <a:rPr lang="en-US" sz="1100" dirty="0">
                          <a:solidFill>
                            <a:srgbClr val="231F20"/>
                          </a:solidFill>
                          <a:effectLst/>
                          <a:latin typeface="Arial" pitchFamily="34" charset="0"/>
                          <a:ea typeface="MyriadPro-Light"/>
                          <a:cs typeface="Arial" pitchFamily="34" charset="0"/>
                        </a:rPr>
                        <a:t>erall financial and supply chain management, and guide management in complying with le</a:t>
                      </a:r>
                      <a:r>
                        <a:rPr lang="en-US" sz="1100" spc="-5" dirty="0">
                          <a:solidFill>
                            <a:srgbClr val="231F20"/>
                          </a:solidFill>
                          <a:effectLst/>
                          <a:latin typeface="Arial" pitchFamily="34" charset="0"/>
                          <a:ea typeface="MyriadPro-Light"/>
                          <a:cs typeface="Arial" pitchFamily="34" charset="0"/>
                        </a:rPr>
                        <a:t>g</a:t>
                      </a:r>
                      <a:r>
                        <a:rPr lang="en-US" sz="1100" dirty="0">
                          <a:solidFill>
                            <a:srgbClr val="231F20"/>
                          </a:solidFill>
                          <a:effectLst/>
                          <a:latin typeface="Arial" pitchFamily="34" charset="0"/>
                          <a:ea typeface="MyriadPro-Light"/>
                          <a:cs typeface="Arial" pitchFamily="34" charset="0"/>
                        </a:rPr>
                        <a:t>islati</a:t>
                      </a:r>
                      <a:r>
                        <a:rPr lang="en-US" sz="1100" spc="-5" dirty="0">
                          <a:solidFill>
                            <a:srgbClr val="231F20"/>
                          </a:solidFill>
                          <a:effectLst/>
                          <a:latin typeface="Arial" pitchFamily="34" charset="0"/>
                          <a:ea typeface="MyriadPro-Light"/>
                          <a:cs typeface="Arial" pitchFamily="34" charset="0"/>
                        </a:rPr>
                        <a:t>v</a:t>
                      </a:r>
                      <a:r>
                        <a:rPr lang="en-US" sz="1100" dirty="0">
                          <a:solidFill>
                            <a:srgbClr val="231F20"/>
                          </a:solidFill>
                          <a:effectLst/>
                          <a:latin typeface="Arial" pitchFamily="34" charset="0"/>
                          <a:ea typeface="MyriadPro-Light"/>
                          <a:cs typeface="Arial" pitchFamily="34" charset="0"/>
                        </a:rPr>
                        <a:t>e </a:t>
                      </a:r>
                      <a:r>
                        <a:rPr lang="en-US" sz="1100" spc="-10" dirty="0">
                          <a:solidFill>
                            <a:srgbClr val="231F20"/>
                          </a:solidFill>
                          <a:effectLst/>
                          <a:latin typeface="Arial" pitchFamily="34" charset="0"/>
                          <a:ea typeface="MyriadPro-Light"/>
                          <a:cs typeface="Arial" pitchFamily="34" charset="0"/>
                        </a:rPr>
                        <a:t>r</a:t>
                      </a:r>
                      <a:r>
                        <a:rPr lang="en-US" sz="1100" dirty="0">
                          <a:solidFill>
                            <a:srgbClr val="231F20"/>
                          </a:solidFill>
                          <a:effectLst/>
                          <a:latin typeface="Arial" pitchFamily="34" charset="0"/>
                          <a:ea typeface="MyriadPro-Light"/>
                          <a:cs typeface="Arial" pitchFamily="34" charset="0"/>
                        </a:rPr>
                        <a:t>equi</a:t>
                      </a:r>
                      <a:r>
                        <a:rPr lang="en-US" sz="1100" spc="-10" dirty="0">
                          <a:solidFill>
                            <a:srgbClr val="231F20"/>
                          </a:solidFill>
                          <a:effectLst/>
                          <a:latin typeface="Arial" pitchFamily="34" charset="0"/>
                          <a:ea typeface="MyriadPro-Light"/>
                          <a:cs typeface="Arial" pitchFamily="34" charset="0"/>
                        </a:rPr>
                        <a:t>r</a:t>
                      </a:r>
                      <a:r>
                        <a:rPr lang="en-US" sz="1100" dirty="0">
                          <a:solidFill>
                            <a:srgbClr val="231F20"/>
                          </a:solidFill>
                          <a:effectLst/>
                          <a:latin typeface="Arial" pitchFamily="34" charset="0"/>
                          <a:ea typeface="MyriadPro-Light"/>
                          <a:cs typeface="Arial" pitchFamily="34" charset="0"/>
                        </a:rPr>
                        <a:t>ement</a:t>
                      </a:r>
                      <a:r>
                        <a:rPr lang="en-US" sz="1100" spc="-10" dirty="0">
                          <a:solidFill>
                            <a:srgbClr val="231F20"/>
                          </a:solidFill>
                          <a:effectLst/>
                          <a:latin typeface="Arial" pitchFamily="34" charset="0"/>
                          <a:ea typeface="MyriadPro-Light"/>
                          <a:cs typeface="Arial" pitchFamily="34" charset="0"/>
                        </a:rPr>
                        <a:t>s</a:t>
                      </a:r>
                      <a:r>
                        <a:rPr lang="en-US" sz="1100" dirty="0">
                          <a:solidFill>
                            <a:srgbClr val="231F20"/>
                          </a:solidFill>
                          <a:effectLst/>
                          <a:latin typeface="Arial" pitchFamily="34" charset="0"/>
                          <a:ea typeface="MyriadPro-Light"/>
                          <a:cs typeface="Arial" pitchFamily="34" charset="0"/>
                        </a:rPr>
                        <a:t>, budget plannin</a:t>
                      </a:r>
                      <a:r>
                        <a:rPr lang="en-US" sz="1100" spc="-15" dirty="0">
                          <a:solidFill>
                            <a:srgbClr val="231F20"/>
                          </a:solidFill>
                          <a:effectLst/>
                          <a:latin typeface="Arial" pitchFamily="34" charset="0"/>
                          <a:ea typeface="MyriadPro-Light"/>
                          <a:cs typeface="Arial" pitchFamily="34" charset="0"/>
                        </a:rPr>
                        <a:t>g</a:t>
                      </a:r>
                      <a:r>
                        <a:rPr lang="en-US" sz="1100" dirty="0">
                          <a:solidFill>
                            <a:srgbClr val="231F20"/>
                          </a:solidFill>
                          <a:effectLst/>
                          <a:latin typeface="Arial" pitchFamily="34" charset="0"/>
                          <a:ea typeface="MyriadPro-Light"/>
                          <a:cs typeface="Arial" pitchFamily="34" charset="0"/>
                        </a:rPr>
                        <a:t>, financial management and administration</a:t>
                      </a:r>
                      <a:endParaRPr lang="en-ZA" sz="11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L="68580">
                        <a:lnSpc>
                          <a:spcPct val="115000"/>
                        </a:lnSpc>
                        <a:spcBef>
                          <a:spcPts val="355"/>
                        </a:spcBef>
                        <a:spcAft>
                          <a:spcPts val="0"/>
                        </a:spcAft>
                      </a:pPr>
                      <a:r>
                        <a:rPr lang="en-US" sz="1100" spc="-60">
                          <a:solidFill>
                            <a:srgbClr val="231F20"/>
                          </a:solidFill>
                          <a:effectLst/>
                          <a:latin typeface="Arial" pitchFamily="34" charset="0"/>
                          <a:ea typeface="MyriadPro-Light"/>
                          <a:cs typeface="Arial" pitchFamily="34" charset="0"/>
                        </a:rPr>
                        <a:t>T</a:t>
                      </a:r>
                      <a:r>
                        <a:rPr lang="en-US" sz="1100">
                          <a:solidFill>
                            <a:srgbClr val="231F20"/>
                          </a:solidFill>
                          <a:effectLst/>
                          <a:latin typeface="Arial" pitchFamily="34" charset="0"/>
                          <a:ea typeface="MyriadPro-Light"/>
                          <a:cs typeface="Arial" pitchFamily="34" charset="0"/>
                        </a:rPr>
                        <a:t>o st</a:t>
                      </a:r>
                      <a:r>
                        <a:rPr lang="en-US" sz="1100" spc="-10">
                          <a:solidFill>
                            <a:srgbClr val="231F20"/>
                          </a:solidFill>
                          <a:effectLst/>
                          <a:latin typeface="Arial" pitchFamily="34" charset="0"/>
                          <a:ea typeface="MyriadPro-Light"/>
                          <a:cs typeface="Arial" pitchFamily="34" charset="0"/>
                        </a:rPr>
                        <a:t>r</a:t>
                      </a:r>
                      <a:r>
                        <a:rPr lang="en-US" sz="1100">
                          <a:solidFill>
                            <a:srgbClr val="231F20"/>
                          </a:solidFill>
                          <a:effectLst/>
                          <a:latin typeface="Arial" pitchFamily="34" charset="0"/>
                          <a:ea typeface="MyriadPro-Light"/>
                          <a:cs typeface="Arial" pitchFamily="34" charset="0"/>
                        </a:rPr>
                        <a:t>engthen, </a:t>
                      </a:r>
                      <a:r>
                        <a:rPr lang="en-US" sz="1100" spc="-5">
                          <a:solidFill>
                            <a:srgbClr val="231F20"/>
                          </a:solidFill>
                          <a:effectLst/>
                          <a:latin typeface="Arial" pitchFamily="34" charset="0"/>
                          <a:ea typeface="MyriadPro-Light"/>
                          <a:cs typeface="Arial" pitchFamily="34" charset="0"/>
                        </a:rPr>
                        <a:t>g</a:t>
                      </a:r>
                      <a:r>
                        <a:rPr lang="en-US" sz="1100" spc="-10">
                          <a:solidFill>
                            <a:srgbClr val="231F20"/>
                          </a:solidFill>
                          <a:effectLst/>
                          <a:latin typeface="Arial" pitchFamily="34" charset="0"/>
                          <a:ea typeface="MyriadPro-Light"/>
                          <a:cs typeface="Arial" pitchFamily="34" charset="0"/>
                        </a:rPr>
                        <a:t>r</a:t>
                      </a:r>
                      <a:r>
                        <a:rPr lang="en-US" sz="1100" spc="-5">
                          <a:solidFill>
                            <a:srgbClr val="231F20"/>
                          </a:solidFill>
                          <a:effectLst/>
                          <a:latin typeface="Arial" pitchFamily="34" charset="0"/>
                          <a:ea typeface="MyriadPro-Light"/>
                          <a:cs typeface="Arial" pitchFamily="34" charset="0"/>
                        </a:rPr>
                        <a:t>o</a:t>
                      </a:r>
                      <a:r>
                        <a:rPr lang="en-US" sz="1100">
                          <a:solidFill>
                            <a:srgbClr val="231F20"/>
                          </a:solidFill>
                          <a:effectLst/>
                          <a:latin typeface="Arial" pitchFamily="34" charset="0"/>
                          <a:ea typeface="MyriadPro-Light"/>
                          <a:cs typeface="Arial" pitchFamily="34" charset="0"/>
                        </a:rPr>
                        <a:t>w and p</a:t>
                      </a:r>
                      <a:r>
                        <a:rPr lang="en-US" sz="1100" spc="-10">
                          <a:solidFill>
                            <a:srgbClr val="231F20"/>
                          </a:solidFill>
                          <a:effectLst/>
                          <a:latin typeface="Arial" pitchFamily="34" charset="0"/>
                          <a:ea typeface="MyriadPro-Light"/>
                          <a:cs typeface="Arial" pitchFamily="34" charset="0"/>
                        </a:rPr>
                        <a:t>r</a:t>
                      </a:r>
                      <a:r>
                        <a:rPr lang="en-US" sz="1100">
                          <a:solidFill>
                            <a:srgbClr val="231F20"/>
                          </a:solidFill>
                          <a:effectLst/>
                          <a:latin typeface="Arial" pitchFamily="34" charset="0"/>
                          <a:ea typeface="MyriadPro-Light"/>
                          <a:cs typeface="Arial" pitchFamily="34" charset="0"/>
                        </a:rPr>
                        <a:t>o</a:t>
                      </a:r>
                      <a:r>
                        <a:rPr lang="en-US" sz="1100" spc="-5">
                          <a:solidFill>
                            <a:srgbClr val="231F20"/>
                          </a:solidFill>
                          <a:effectLst/>
                          <a:latin typeface="Arial" pitchFamily="34" charset="0"/>
                          <a:ea typeface="MyriadPro-Light"/>
                          <a:cs typeface="Arial" pitchFamily="34" charset="0"/>
                        </a:rPr>
                        <a:t>t</a:t>
                      </a:r>
                      <a:r>
                        <a:rPr lang="en-US" sz="1100">
                          <a:solidFill>
                            <a:srgbClr val="231F20"/>
                          </a:solidFill>
                          <a:effectLst/>
                          <a:latin typeface="Arial" pitchFamily="34" charset="0"/>
                          <a:ea typeface="MyriadPro-Light"/>
                          <a:cs typeface="Arial" pitchFamily="34" charset="0"/>
                        </a:rPr>
                        <a:t>e</a:t>
                      </a:r>
                      <a:r>
                        <a:rPr lang="en-US" sz="1100" spc="10">
                          <a:solidFill>
                            <a:srgbClr val="231F20"/>
                          </a:solidFill>
                          <a:effectLst/>
                          <a:latin typeface="Arial" pitchFamily="34" charset="0"/>
                          <a:ea typeface="MyriadPro-Light"/>
                          <a:cs typeface="Arial" pitchFamily="34" charset="0"/>
                        </a:rPr>
                        <a:t>c</a:t>
                      </a:r>
                      <a:r>
                        <a:rPr lang="en-US" sz="1100">
                          <a:solidFill>
                            <a:srgbClr val="231F20"/>
                          </a:solidFill>
                          <a:effectLst/>
                          <a:latin typeface="Arial" pitchFamily="34" charset="0"/>
                          <a:ea typeface="MyriadPro-Light"/>
                          <a:cs typeface="Arial" pitchFamily="34" charset="0"/>
                        </a:rPr>
                        <a:t>t the</a:t>
                      </a:r>
                      <a:endParaRPr lang="en-ZA" sz="1100">
                        <a:effectLst/>
                        <a:latin typeface="Arial" pitchFamily="34" charset="0"/>
                        <a:ea typeface="Calibri" panose="020F0502020204030204" pitchFamily="34" charset="0"/>
                        <a:cs typeface="Arial" pitchFamily="34" charset="0"/>
                      </a:endParaRPr>
                    </a:p>
                    <a:p>
                      <a:pPr marL="68580">
                        <a:lnSpc>
                          <a:spcPct val="115000"/>
                        </a:lnSpc>
                        <a:spcBef>
                          <a:spcPts val="220"/>
                        </a:spcBef>
                        <a:spcAft>
                          <a:spcPts val="0"/>
                        </a:spcAft>
                      </a:pPr>
                      <a:r>
                        <a:rPr lang="en-US" sz="1100">
                          <a:solidFill>
                            <a:srgbClr val="231F20"/>
                          </a:solidFill>
                          <a:effectLst/>
                          <a:latin typeface="Arial" pitchFamily="34" charset="0"/>
                          <a:ea typeface="MyriadPro-Light"/>
                          <a:cs typeface="Arial" pitchFamily="34" charset="0"/>
                        </a:rPr>
                        <a:t>MD</a:t>
                      </a:r>
                      <a:r>
                        <a:rPr lang="en-US" sz="1100" spc="-10">
                          <a:solidFill>
                            <a:srgbClr val="231F20"/>
                          </a:solidFill>
                          <a:effectLst/>
                          <a:latin typeface="Arial" pitchFamily="34" charset="0"/>
                          <a:ea typeface="MyriadPro-Light"/>
                          <a:cs typeface="Arial" pitchFamily="34" charset="0"/>
                        </a:rPr>
                        <a:t>D</a:t>
                      </a:r>
                      <a:r>
                        <a:rPr lang="en-US" sz="1100">
                          <a:solidFill>
                            <a:srgbClr val="231F20"/>
                          </a:solidFill>
                          <a:effectLst/>
                          <a:latin typeface="Arial" pitchFamily="34" charset="0"/>
                          <a:ea typeface="MyriadPro-Light"/>
                          <a:cs typeface="Arial" pitchFamily="34" charset="0"/>
                        </a:rPr>
                        <a:t>A funding base</a:t>
                      </a:r>
                      <a:endParaRPr lang="en-ZA" sz="11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R="56515" algn="r">
                        <a:lnSpc>
                          <a:spcPct val="115000"/>
                        </a:lnSpc>
                        <a:spcBef>
                          <a:spcPts val="355"/>
                        </a:spcBef>
                        <a:spcAft>
                          <a:spcPts val="0"/>
                        </a:spcAft>
                      </a:pPr>
                      <a:r>
                        <a:rPr lang="en-US" sz="1100">
                          <a:solidFill>
                            <a:srgbClr val="231F20"/>
                          </a:solidFill>
                          <a:effectLst/>
                          <a:latin typeface="Arial" pitchFamily="34" charset="0"/>
                          <a:ea typeface="MyriadPro-Light"/>
                          <a:cs typeface="Arial" pitchFamily="34" charset="0"/>
                        </a:rPr>
                        <a:t>7 111</a:t>
                      </a:r>
                      <a:endParaRPr lang="en-ZA" sz="11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r>
              <a:tr h="475728">
                <a:tc>
                  <a:txBody>
                    <a:bodyPr/>
                    <a:lstStyle/>
                    <a:p>
                      <a:pPr marL="68580">
                        <a:lnSpc>
                          <a:spcPct val="115000"/>
                        </a:lnSpc>
                        <a:spcBef>
                          <a:spcPts val="355"/>
                        </a:spcBef>
                        <a:spcAft>
                          <a:spcPts val="0"/>
                        </a:spcAft>
                      </a:pPr>
                      <a:r>
                        <a:rPr lang="en-US" sz="1100">
                          <a:solidFill>
                            <a:srgbClr val="231F20"/>
                          </a:solidFill>
                          <a:effectLst/>
                          <a:latin typeface="Arial" pitchFamily="34" charset="0"/>
                          <a:ea typeface="MyriadPro-Light"/>
                          <a:cs typeface="Arial" pitchFamily="34" charset="0"/>
                        </a:rPr>
                        <a:t>Sub </a:t>
                      </a:r>
                      <a:r>
                        <a:rPr lang="en-US" sz="1100" spc="-20">
                          <a:solidFill>
                            <a:srgbClr val="231F20"/>
                          </a:solidFill>
                          <a:effectLst/>
                          <a:latin typeface="Arial" pitchFamily="34" charset="0"/>
                          <a:ea typeface="MyriadPro-Light"/>
                          <a:cs typeface="Arial" pitchFamily="34" charset="0"/>
                        </a:rPr>
                        <a:t>P</a:t>
                      </a:r>
                      <a:r>
                        <a:rPr lang="en-US" sz="1100" spc="-10">
                          <a:solidFill>
                            <a:srgbClr val="231F20"/>
                          </a:solidFill>
                          <a:effectLst/>
                          <a:latin typeface="Arial" pitchFamily="34" charset="0"/>
                          <a:ea typeface="MyriadPro-Light"/>
                          <a:cs typeface="Arial" pitchFamily="34" charset="0"/>
                        </a:rPr>
                        <a:t>r</a:t>
                      </a:r>
                      <a:r>
                        <a:rPr lang="en-US" sz="1100">
                          <a:solidFill>
                            <a:srgbClr val="231F20"/>
                          </a:solidFill>
                          <a:effectLst/>
                          <a:latin typeface="Arial" pitchFamily="34" charset="0"/>
                          <a:ea typeface="MyriadPro-Light"/>
                          <a:cs typeface="Arial" pitchFamily="34" charset="0"/>
                        </a:rPr>
                        <a:t>o</a:t>
                      </a:r>
                      <a:r>
                        <a:rPr lang="en-US" sz="1100" spc="-5">
                          <a:solidFill>
                            <a:srgbClr val="231F20"/>
                          </a:solidFill>
                          <a:effectLst/>
                          <a:latin typeface="Arial" pitchFamily="34" charset="0"/>
                          <a:ea typeface="MyriadPro-Light"/>
                          <a:cs typeface="Arial" pitchFamily="34" charset="0"/>
                        </a:rPr>
                        <a:t>g</a:t>
                      </a:r>
                      <a:r>
                        <a:rPr lang="en-US" sz="1100">
                          <a:solidFill>
                            <a:srgbClr val="231F20"/>
                          </a:solidFill>
                          <a:effectLst/>
                          <a:latin typeface="Arial" pitchFamily="34" charset="0"/>
                          <a:ea typeface="MyriadPro-Light"/>
                          <a:cs typeface="Arial" pitchFamily="34" charset="0"/>
                        </a:rPr>
                        <a:t>ramme E2</a:t>
                      </a:r>
                      <a:endParaRPr lang="en-ZA" sz="11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68580">
                        <a:lnSpc>
                          <a:spcPct val="115000"/>
                        </a:lnSpc>
                        <a:spcBef>
                          <a:spcPts val="355"/>
                        </a:spcBef>
                        <a:spcAft>
                          <a:spcPts val="0"/>
                        </a:spcAft>
                      </a:pPr>
                      <a:r>
                        <a:rPr lang="en-US" sz="1100" spc="15">
                          <a:solidFill>
                            <a:srgbClr val="231F20"/>
                          </a:solidFill>
                          <a:effectLst/>
                          <a:latin typeface="Arial" pitchFamily="34" charset="0"/>
                          <a:ea typeface="MyriadPro-Light"/>
                          <a:cs typeface="Arial" pitchFamily="34" charset="0"/>
                        </a:rPr>
                        <a:t>I</a:t>
                      </a:r>
                      <a:r>
                        <a:rPr lang="en-US" sz="1100">
                          <a:solidFill>
                            <a:srgbClr val="231F20"/>
                          </a:solidFill>
                          <a:effectLst/>
                          <a:latin typeface="Arial" pitchFamily="34" charset="0"/>
                          <a:ea typeface="MyriadPro-Light"/>
                          <a:cs typeface="Arial" pitchFamily="34" charset="0"/>
                        </a:rPr>
                        <a:t>n</a:t>
                      </a:r>
                      <a:r>
                        <a:rPr lang="en-US" sz="1100" spc="-15">
                          <a:solidFill>
                            <a:srgbClr val="231F20"/>
                          </a:solidFill>
                          <a:effectLst/>
                          <a:latin typeface="Arial" pitchFamily="34" charset="0"/>
                          <a:ea typeface="MyriadPro-Light"/>
                          <a:cs typeface="Arial" pitchFamily="34" charset="0"/>
                        </a:rPr>
                        <a:t>f</a:t>
                      </a:r>
                      <a:r>
                        <a:rPr lang="en-US" sz="1100">
                          <a:solidFill>
                            <a:srgbClr val="231F20"/>
                          </a:solidFill>
                          <a:effectLst/>
                          <a:latin typeface="Arial" pitchFamily="34" charset="0"/>
                          <a:ea typeface="MyriadPro-Light"/>
                          <a:cs typeface="Arial" pitchFamily="34" charset="0"/>
                        </a:rPr>
                        <a:t>o</a:t>
                      </a:r>
                      <a:r>
                        <a:rPr lang="en-US" sz="1100" spc="5">
                          <a:solidFill>
                            <a:srgbClr val="231F20"/>
                          </a:solidFill>
                          <a:effectLst/>
                          <a:latin typeface="Arial" pitchFamily="34" charset="0"/>
                          <a:ea typeface="MyriadPro-Light"/>
                          <a:cs typeface="Arial" pitchFamily="34" charset="0"/>
                        </a:rPr>
                        <a:t>r</a:t>
                      </a:r>
                      <a:r>
                        <a:rPr lang="en-US" sz="1100">
                          <a:solidFill>
                            <a:srgbClr val="231F20"/>
                          </a:solidFill>
                          <a:effectLst/>
                          <a:latin typeface="Arial" pitchFamily="34" charset="0"/>
                          <a:ea typeface="MyriadPro-Light"/>
                          <a:cs typeface="Arial" pitchFamily="34" charset="0"/>
                        </a:rPr>
                        <a:t>mation</a:t>
                      </a:r>
                      <a:r>
                        <a:rPr lang="en-US" sz="1100" spc="-40">
                          <a:solidFill>
                            <a:srgbClr val="231F20"/>
                          </a:solidFill>
                          <a:effectLst/>
                          <a:latin typeface="Arial" pitchFamily="34" charset="0"/>
                          <a:ea typeface="MyriadPro-Light"/>
                          <a:cs typeface="Arial" pitchFamily="34" charset="0"/>
                        </a:rPr>
                        <a:t> </a:t>
                      </a:r>
                      <a:r>
                        <a:rPr lang="en-US" sz="1100" spc="-60">
                          <a:solidFill>
                            <a:srgbClr val="231F20"/>
                          </a:solidFill>
                          <a:effectLst/>
                          <a:latin typeface="Arial" pitchFamily="34" charset="0"/>
                          <a:ea typeface="MyriadPro-Light"/>
                          <a:cs typeface="Arial" pitchFamily="34" charset="0"/>
                        </a:rPr>
                        <a:t>T</a:t>
                      </a:r>
                      <a:r>
                        <a:rPr lang="en-US" sz="1100">
                          <a:solidFill>
                            <a:srgbClr val="231F20"/>
                          </a:solidFill>
                          <a:effectLst/>
                          <a:latin typeface="Arial" pitchFamily="34" charset="0"/>
                          <a:ea typeface="MyriadPro-Light"/>
                          <a:cs typeface="Arial" pitchFamily="34" charset="0"/>
                        </a:rPr>
                        <a:t>echnology</a:t>
                      </a:r>
                      <a:endParaRPr lang="en-ZA" sz="11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68580" marR="168910">
                        <a:lnSpc>
                          <a:spcPct val="120000"/>
                        </a:lnSpc>
                        <a:spcBef>
                          <a:spcPts val="355"/>
                        </a:spcBef>
                        <a:spcAft>
                          <a:spcPts val="0"/>
                        </a:spcAft>
                      </a:pPr>
                      <a:r>
                        <a:rPr lang="en-US" sz="1100" spc="-60" dirty="0">
                          <a:solidFill>
                            <a:srgbClr val="231F20"/>
                          </a:solidFill>
                          <a:effectLst/>
                          <a:latin typeface="Arial" pitchFamily="34" charset="0"/>
                          <a:ea typeface="MyriadPro-Light"/>
                          <a:cs typeface="Arial" pitchFamily="34" charset="0"/>
                        </a:rPr>
                        <a:t>T</a:t>
                      </a:r>
                      <a:r>
                        <a:rPr lang="en-US" sz="1100" dirty="0">
                          <a:solidFill>
                            <a:srgbClr val="231F20"/>
                          </a:solidFill>
                          <a:effectLst/>
                          <a:latin typeface="Arial" pitchFamily="34" charset="0"/>
                          <a:ea typeface="MyriadPro-Light"/>
                          <a:cs typeface="Arial" pitchFamily="34" charset="0"/>
                        </a:rPr>
                        <a:t>o st</a:t>
                      </a:r>
                      <a:r>
                        <a:rPr lang="en-US" sz="1100" spc="-10" dirty="0">
                          <a:solidFill>
                            <a:srgbClr val="231F20"/>
                          </a:solidFill>
                          <a:effectLst/>
                          <a:latin typeface="Arial" pitchFamily="34" charset="0"/>
                          <a:ea typeface="MyriadPro-Light"/>
                          <a:cs typeface="Arial" pitchFamily="34" charset="0"/>
                        </a:rPr>
                        <a:t>r</a:t>
                      </a:r>
                      <a:r>
                        <a:rPr lang="en-US" sz="1100" dirty="0">
                          <a:solidFill>
                            <a:srgbClr val="231F20"/>
                          </a:solidFill>
                          <a:effectLst/>
                          <a:latin typeface="Arial" pitchFamily="34" charset="0"/>
                          <a:ea typeface="MyriadPro-Light"/>
                          <a:cs typeface="Arial" pitchFamily="34" charset="0"/>
                        </a:rPr>
                        <a:t>engthen the </a:t>
                      </a:r>
                      <a:r>
                        <a:rPr lang="en-US" sz="1100" spc="5" dirty="0">
                          <a:solidFill>
                            <a:srgbClr val="231F20"/>
                          </a:solidFill>
                          <a:effectLst/>
                          <a:latin typeface="Arial" pitchFamily="34" charset="0"/>
                          <a:ea typeface="MyriadPro-Light"/>
                          <a:cs typeface="Arial" pitchFamily="34" charset="0"/>
                        </a:rPr>
                        <a:t>M</a:t>
                      </a:r>
                      <a:r>
                        <a:rPr lang="en-US" sz="1100" dirty="0">
                          <a:solidFill>
                            <a:srgbClr val="231F20"/>
                          </a:solidFill>
                          <a:effectLst/>
                          <a:latin typeface="Arial" pitchFamily="34" charset="0"/>
                          <a:ea typeface="MyriadPro-Light"/>
                          <a:cs typeface="Arial" pitchFamily="34" charset="0"/>
                        </a:rPr>
                        <a:t>edia </a:t>
                      </a:r>
                      <a:r>
                        <a:rPr lang="en-US" sz="1100" spc="5" dirty="0">
                          <a:solidFill>
                            <a:srgbClr val="231F20"/>
                          </a:solidFill>
                          <a:effectLst/>
                          <a:latin typeface="Arial" pitchFamily="34" charset="0"/>
                          <a:ea typeface="MyriadPro-Light"/>
                          <a:cs typeface="Arial" pitchFamily="34" charset="0"/>
                        </a:rPr>
                        <a:t>De</a:t>
                      </a:r>
                      <a:r>
                        <a:rPr lang="en-US" sz="1100" spc="-5" dirty="0">
                          <a:solidFill>
                            <a:srgbClr val="231F20"/>
                          </a:solidFill>
                          <a:effectLst/>
                          <a:latin typeface="Arial" pitchFamily="34" charset="0"/>
                          <a:ea typeface="MyriadPro-Light"/>
                          <a:cs typeface="Arial" pitchFamily="34" charset="0"/>
                        </a:rPr>
                        <a:t>v</a:t>
                      </a:r>
                      <a:r>
                        <a:rPr lang="en-US" sz="1100" dirty="0">
                          <a:solidFill>
                            <a:srgbClr val="231F20"/>
                          </a:solidFill>
                          <a:effectLst/>
                          <a:latin typeface="Arial" pitchFamily="34" charset="0"/>
                          <a:ea typeface="MyriadPro-Light"/>
                          <a:cs typeface="Arial" pitchFamily="34" charset="0"/>
                        </a:rPr>
                        <a:t>elopment and Di</a:t>
                      </a:r>
                      <a:r>
                        <a:rPr lang="en-US" sz="1100" spc="-5" dirty="0">
                          <a:solidFill>
                            <a:srgbClr val="231F20"/>
                          </a:solidFill>
                          <a:effectLst/>
                          <a:latin typeface="Arial" pitchFamily="34" charset="0"/>
                          <a:ea typeface="MyriadPro-Light"/>
                          <a:cs typeface="Arial" pitchFamily="34" charset="0"/>
                        </a:rPr>
                        <a:t>v</a:t>
                      </a:r>
                      <a:r>
                        <a:rPr lang="en-US" sz="1100" dirty="0">
                          <a:solidFill>
                            <a:srgbClr val="231F20"/>
                          </a:solidFill>
                          <a:effectLst/>
                          <a:latin typeface="Arial" pitchFamily="34" charset="0"/>
                          <a:ea typeface="MyriadPro-Light"/>
                          <a:cs typeface="Arial" pitchFamily="34" charset="0"/>
                        </a:rPr>
                        <a:t>ersi</a:t>
                      </a:r>
                      <a:r>
                        <a:rPr lang="en-US" sz="1100" spc="10" dirty="0">
                          <a:solidFill>
                            <a:srgbClr val="231F20"/>
                          </a:solidFill>
                          <a:effectLst/>
                          <a:latin typeface="Arial" pitchFamily="34" charset="0"/>
                          <a:ea typeface="MyriadPro-Light"/>
                          <a:cs typeface="Arial" pitchFamily="34" charset="0"/>
                        </a:rPr>
                        <a:t>t</a:t>
                      </a:r>
                      <a:r>
                        <a:rPr lang="en-US" sz="1100" dirty="0">
                          <a:solidFill>
                            <a:srgbClr val="231F20"/>
                          </a:solidFill>
                          <a:effectLst/>
                          <a:latin typeface="Arial" pitchFamily="34" charset="0"/>
                          <a:ea typeface="MyriadPro-Light"/>
                          <a:cs typeface="Arial" pitchFamily="34" charset="0"/>
                        </a:rPr>
                        <a:t>y </a:t>
                      </a:r>
                      <a:r>
                        <a:rPr lang="en-US" sz="1100" spc="-10" dirty="0">
                          <a:solidFill>
                            <a:srgbClr val="231F20"/>
                          </a:solidFill>
                          <a:effectLst/>
                          <a:latin typeface="Arial" pitchFamily="34" charset="0"/>
                          <a:ea typeface="MyriadPro-Light"/>
                          <a:cs typeface="Arial" pitchFamily="34" charset="0"/>
                        </a:rPr>
                        <a:t>A</a:t>
                      </a:r>
                      <a:r>
                        <a:rPr lang="en-US" sz="1100" dirty="0">
                          <a:solidFill>
                            <a:srgbClr val="231F20"/>
                          </a:solidFill>
                          <a:effectLst/>
                          <a:latin typeface="Arial" pitchFamily="34" charset="0"/>
                          <a:ea typeface="MyriadPro-Light"/>
                          <a:cs typeface="Arial" pitchFamily="34" charset="0"/>
                        </a:rPr>
                        <a:t>gen</a:t>
                      </a:r>
                      <a:r>
                        <a:rPr lang="en-US" sz="1100" spc="15" dirty="0">
                          <a:solidFill>
                            <a:srgbClr val="231F20"/>
                          </a:solidFill>
                          <a:effectLst/>
                          <a:latin typeface="Arial" pitchFamily="34" charset="0"/>
                          <a:ea typeface="MyriadPro-Light"/>
                          <a:cs typeface="Arial" pitchFamily="34" charset="0"/>
                        </a:rPr>
                        <a:t>c</a:t>
                      </a:r>
                      <a:r>
                        <a:rPr lang="en-US" sz="1100" spc="30" dirty="0">
                          <a:solidFill>
                            <a:srgbClr val="231F20"/>
                          </a:solidFill>
                          <a:effectLst/>
                          <a:latin typeface="Arial" pitchFamily="34" charset="0"/>
                          <a:ea typeface="MyriadPro-Light"/>
                          <a:cs typeface="Arial" pitchFamily="34" charset="0"/>
                        </a:rPr>
                        <a:t>y</a:t>
                      </a:r>
                      <a:r>
                        <a:rPr lang="en-US" sz="1100" spc="-50" dirty="0">
                          <a:solidFill>
                            <a:srgbClr val="231F20"/>
                          </a:solidFill>
                          <a:effectLst/>
                          <a:latin typeface="Arial" pitchFamily="34" charset="0"/>
                          <a:ea typeface="MyriadPro-Light"/>
                          <a:cs typeface="Arial" pitchFamily="34" charset="0"/>
                        </a:rPr>
                        <a:t>’</a:t>
                      </a:r>
                      <a:r>
                        <a:rPr lang="en-US" sz="1100" dirty="0">
                          <a:solidFill>
                            <a:srgbClr val="231F20"/>
                          </a:solidFill>
                          <a:effectLst/>
                          <a:latin typeface="Arial" pitchFamily="34" charset="0"/>
                          <a:ea typeface="MyriadPro-Light"/>
                          <a:cs typeface="Arial" pitchFamily="34" charset="0"/>
                        </a:rPr>
                        <a:t>s </a:t>
                      </a:r>
                      <a:r>
                        <a:rPr lang="en-US" sz="1100" spc="15" dirty="0">
                          <a:solidFill>
                            <a:srgbClr val="231F20"/>
                          </a:solidFill>
                          <a:effectLst/>
                          <a:latin typeface="Arial" pitchFamily="34" charset="0"/>
                          <a:ea typeface="MyriadPro-Light"/>
                          <a:cs typeface="Arial" pitchFamily="34" charset="0"/>
                        </a:rPr>
                        <a:t>I</a:t>
                      </a:r>
                      <a:r>
                        <a:rPr lang="en-US" sz="1100" dirty="0">
                          <a:solidFill>
                            <a:srgbClr val="231F20"/>
                          </a:solidFill>
                          <a:effectLst/>
                          <a:latin typeface="Arial" pitchFamily="34" charset="0"/>
                          <a:ea typeface="MyriadPro-Light"/>
                          <a:cs typeface="Arial" pitchFamily="34" charset="0"/>
                        </a:rPr>
                        <a:t>n</a:t>
                      </a:r>
                      <a:r>
                        <a:rPr lang="en-US" sz="1100" spc="-15" dirty="0">
                          <a:solidFill>
                            <a:srgbClr val="231F20"/>
                          </a:solidFill>
                          <a:effectLst/>
                          <a:latin typeface="Arial" pitchFamily="34" charset="0"/>
                          <a:ea typeface="MyriadPro-Light"/>
                          <a:cs typeface="Arial" pitchFamily="34" charset="0"/>
                        </a:rPr>
                        <a:t>f</a:t>
                      </a:r>
                      <a:r>
                        <a:rPr lang="en-US" sz="1100" dirty="0">
                          <a:solidFill>
                            <a:srgbClr val="231F20"/>
                          </a:solidFill>
                          <a:effectLst/>
                          <a:latin typeface="Arial" pitchFamily="34" charset="0"/>
                          <a:ea typeface="MyriadPro-Light"/>
                          <a:cs typeface="Arial" pitchFamily="34" charset="0"/>
                        </a:rPr>
                        <a:t>o</a:t>
                      </a:r>
                      <a:r>
                        <a:rPr lang="en-US" sz="1100" spc="5" dirty="0">
                          <a:solidFill>
                            <a:srgbClr val="231F20"/>
                          </a:solidFill>
                          <a:effectLst/>
                          <a:latin typeface="Arial" pitchFamily="34" charset="0"/>
                          <a:ea typeface="MyriadPro-Light"/>
                          <a:cs typeface="Arial" pitchFamily="34" charset="0"/>
                        </a:rPr>
                        <a:t>r</a:t>
                      </a:r>
                      <a:r>
                        <a:rPr lang="en-US" sz="1100" dirty="0">
                          <a:solidFill>
                            <a:srgbClr val="231F20"/>
                          </a:solidFill>
                          <a:effectLst/>
                          <a:latin typeface="Arial" pitchFamily="34" charset="0"/>
                          <a:ea typeface="MyriadPro-Light"/>
                          <a:cs typeface="Arial" pitchFamily="34" charset="0"/>
                        </a:rPr>
                        <a:t>mation </a:t>
                      </a:r>
                      <a:r>
                        <a:rPr lang="en-US" sz="1100" spc="5" dirty="0">
                          <a:solidFill>
                            <a:srgbClr val="231F20"/>
                          </a:solidFill>
                          <a:effectLst/>
                          <a:latin typeface="Arial" pitchFamily="34" charset="0"/>
                          <a:ea typeface="MyriadPro-Light"/>
                          <a:cs typeface="Arial" pitchFamily="34" charset="0"/>
                        </a:rPr>
                        <a:t>M</a:t>
                      </a:r>
                      <a:r>
                        <a:rPr lang="en-US" sz="1100" dirty="0">
                          <a:solidFill>
                            <a:srgbClr val="231F20"/>
                          </a:solidFill>
                          <a:effectLst/>
                          <a:latin typeface="Arial" pitchFamily="34" charset="0"/>
                          <a:ea typeface="MyriadPro-Light"/>
                          <a:cs typeface="Arial" pitchFamily="34" charset="0"/>
                        </a:rPr>
                        <a:t>anagement Sys</a:t>
                      </a:r>
                      <a:r>
                        <a:rPr lang="en-US" sz="1100" spc="-5" dirty="0">
                          <a:solidFill>
                            <a:srgbClr val="231F20"/>
                          </a:solidFill>
                          <a:effectLst/>
                          <a:latin typeface="Arial" pitchFamily="34" charset="0"/>
                          <a:ea typeface="MyriadPro-Light"/>
                          <a:cs typeface="Arial" pitchFamily="34" charset="0"/>
                        </a:rPr>
                        <a:t>t</a:t>
                      </a:r>
                      <a:r>
                        <a:rPr lang="en-US" sz="1100" dirty="0">
                          <a:solidFill>
                            <a:srgbClr val="231F20"/>
                          </a:solidFill>
                          <a:effectLst/>
                          <a:latin typeface="Arial" pitchFamily="34" charset="0"/>
                          <a:ea typeface="MyriadPro-Light"/>
                          <a:cs typeface="Arial" pitchFamily="34" charset="0"/>
                        </a:rPr>
                        <a:t>em</a:t>
                      </a:r>
                      <a:endParaRPr lang="en-ZA" sz="11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68580" marR="135890">
                        <a:lnSpc>
                          <a:spcPct val="120000"/>
                        </a:lnSpc>
                        <a:spcBef>
                          <a:spcPts val="350"/>
                        </a:spcBef>
                        <a:spcAft>
                          <a:spcPts val="0"/>
                        </a:spcAft>
                      </a:pPr>
                      <a:r>
                        <a:rPr lang="en-US" sz="1100" spc="-60" dirty="0">
                          <a:solidFill>
                            <a:srgbClr val="231F20"/>
                          </a:solidFill>
                          <a:effectLst/>
                          <a:latin typeface="Arial" pitchFamily="34" charset="0"/>
                          <a:ea typeface="MyriadPro-Light"/>
                          <a:cs typeface="Arial" pitchFamily="34" charset="0"/>
                        </a:rPr>
                        <a:t>T</a:t>
                      </a:r>
                      <a:r>
                        <a:rPr lang="en-US" sz="1100" dirty="0">
                          <a:solidFill>
                            <a:srgbClr val="231F20"/>
                          </a:solidFill>
                          <a:effectLst/>
                          <a:latin typeface="Arial" pitchFamily="34" charset="0"/>
                          <a:ea typeface="MyriadPro-Light"/>
                          <a:cs typeface="Arial" pitchFamily="34" charset="0"/>
                        </a:rPr>
                        <a:t>o </a:t>
                      </a:r>
                      <a:r>
                        <a:rPr lang="en-US" sz="1100" dirty="0" err="1">
                          <a:solidFill>
                            <a:srgbClr val="231F20"/>
                          </a:solidFill>
                          <a:effectLst/>
                          <a:latin typeface="Arial" pitchFamily="34" charset="0"/>
                          <a:ea typeface="MyriadPro-Light"/>
                          <a:cs typeface="Arial" pitchFamily="34" charset="0"/>
                        </a:rPr>
                        <a:t>standa</a:t>
                      </a:r>
                      <a:r>
                        <a:rPr lang="en-US" sz="1100" spc="-10" dirty="0" err="1">
                          <a:solidFill>
                            <a:srgbClr val="231F20"/>
                          </a:solidFill>
                          <a:effectLst/>
                          <a:latin typeface="Arial" pitchFamily="34" charset="0"/>
                          <a:ea typeface="MyriadPro-Light"/>
                          <a:cs typeface="Arial" pitchFamily="34" charset="0"/>
                        </a:rPr>
                        <a:t>r</a:t>
                      </a:r>
                      <a:r>
                        <a:rPr lang="en-US" sz="1100" dirty="0" err="1">
                          <a:solidFill>
                            <a:srgbClr val="231F20"/>
                          </a:solidFill>
                          <a:effectLst/>
                          <a:latin typeface="Arial" pitchFamily="34" charset="0"/>
                          <a:ea typeface="MyriadPro-Light"/>
                          <a:cs typeface="Arial" pitchFamily="34" charset="0"/>
                        </a:rPr>
                        <a:t>dise</a:t>
                      </a:r>
                      <a:r>
                        <a:rPr lang="en-US" sz="1100" dirty="0">
                          <a:solidFill>
                            <a:srgbClr val="231F20"/>
                          </a:solidFill>
                          <a:effectLst/>
                          <a:latin typeface="Arial" pitchFamily="34" charset="0"/>
                          <a:ea typeface="MyriadPro-Light"/>
                          <a:cs typeface="Arial" pitchFamily="34" charset="0"/>
                        </a:rPr>
                        <a:t> the basic IT infrastru</a:t>
                      </a:r>
                      <a:r>
                        <a:rPr lang="en-US" sz="1100" spc="10" dirty="0">
                          <a:solidFill>
                            <a:srgbClr val="231F20"/>
                          </a:solidFill>
                          <a:effectLst/>
                          <a:latin typeface="Arial" pitchFamily="34" charset="0"/>
                          <a:ea typeface="MyriadPro-Light"/>
                          <a:cs typeface="Arial" pitchFamily="34" charset="0"/>
                        </a:rPr>
                        <a:t>c</a:t>
                      </a:r>
                      <a:r>
                        <a:rPr lang="en-US" sz="1100" dirty="0">
                          <a:solidFill>
                            <a:srgbClr val="231F20"/>
                          </a:solidFill>
                          <a:effectLst/>
                          <a:latin typeface="Arial" pitchFamily="34" charset="0"/>
                          <a:ea typeface="MyriadPro-Light"/>
                          <a:cs typeface="Arial" pitchFamily="34" charset="0"/>
                        </a:rPr>
                        <a:t>tu</a:t>
                      </a:r>
                      <a:r>
                        <a:rPr lang="en-US" sz="1100" spc="-10" dirty="0">
                          <a:solidFill>
                            <a:srgbClr val="231F20"/>
                          </a:solidFill>
                          <a:effectLst/>
                          <a:latin typeface="Arial" pitchFamily="34" charset="0"/>
                          <a:ea typeface="MyriadPro-Light"/>
                          <a:cs typeface="Arial" pitchFamily="34" charset="0"/>
                        </a:rPr>
                        <a:t>r</a:t>
                      </a:r>
                      <a:r>
                        <a:rPr lang="en-US" sz="1100" dirty="0">
                          <a:solidFill>
                            <a:srgbClr val="231F20"/>
                          </a:solidFill>
                          <a:effectLst/>
                          <a:latin typeface="Arial" pitchFamily="34" charset="0"/>
                          <a:ea typeface="MyriadPro-Light"/>
                          <a:cs typeface="Arial" pitchFamily="34" charset="0"/>
                        </a:rPr>
                        <a:t>e and </a:t>
                      </a:r>
                      <a:r>
                        <a:rPr lang="en-US" sz="1100" spc="-5" dirty="0">
                          <a:solidFill>
                            <a:srgbClr val="231F20"/>
                          </a:solidFill>
                          <a:effectLst/>
                          <a:latin typeface="Arial" pitchFamily="34" charset="0"/>
                          <a:ea typeface="MyriadPro-Light"/>
                          <a:cs typeface="Arial" pitchFamily="34" charset="0"/>
                        </a:rPr>
                        <a:t>t</a:t>
                      </a:r>
                      <a:r>
                        <a:rPr lang="en-US" sz="1100" dirty="0">
                          <a:solidFill>
                            <a:srgbClr val="231F20"/>
                          </a:solidFill>
                          <a:effectLst/>
                          <a:latin typeface="Arial" pitchFamily="34" charset="0"/>
                          <a:ea typeface="MyriadPro-Light"/>
                          <a:cs typeface="Arial" pitchFamily="34" charset="0"/>
                        </a:rPr>
                        <a:t>o ensu</a:t>
                      </a:r>
                      <a:r>
                        <a:rPr lang="en-US" sz="1100" spc="-10" dirty="0">
                          <a:solidFill>
                            <a:srgbClr val="231F20"/>
                          </a:solidFill>
                          <a:effectLst/>
                          <a:latin typeface="Arial" pitchFamily="34" charset="0"/>
                          <a:ea typeface="MyriadPro-Light"/>
                          <a:cs typeface="Arial" pitchFamily="34" charset="0"/>
                        </a:rPr>
                        <a:t>r</a:t>
                      </a:r>
                      <a:r>
                        <a:rPr lang="en-US" sz="1100" dirty="0">
                          <a:solidFill>
                            <a:srgbClr val="231F20"/>
                          </a:solidFill>
                          <a:effectLst/>
                          <a:latin typeface="Arial" pitchFamily="34" charset="0"/>
                          <a:ea typeface="MyriadPro-Light"/>
                          <a:cs typeface="Arial" pitchFamily="34" charset="0"/>
                        </a:rPr>
                        <a:t>e that it complies with indust</a:t>
                      </a:r>
                      <a:r>
                        <a:rPr lang="en-US" sz="1100" spc="25" dirty="0">
                          <a:solidFill>
                            <a:srgbClr val="231F20"/>
                          </a:solidFill>
                          <a:effectLst/>
                          <a:latin typeface="Arial" pitchFamily="34" charset="0"/>
                          <a:ea typeface="MyriadPro-Light"/>
                          <a:cs typeface="Arial" pitchFamily="34" charset="0"/>
                        </a:rPr>
                        <a:t>r</a:t>
                      </a:r>
                      <a:r>
                        <a:rPr lang="en-US" sz="1100" dirty="0">
                          <a:solidFill>
                            <a:srgbClr val="231F20"/>
                          </a:solidFill>
                          <a:effectLst/>
                          <a:latin typeface="Arial" pitchFamily="34" charset="0"/>
                          <a:ea typeface="MyriadPro-Light"/>
                          <a:cs typeface="Arial" pitchFamily="34" charset="0"/>
                        </a:rPr>
                        <a:t>y standa</a:t>
                      </a:r>
                      <a:r>
                        <a:rPr lang="en-US" sz="1100" spc="-10" dirty="0">
                          <a:solidFill>
                            <a:srgbClr val="231F20"/>
                          </a:solidFill>
                          <a:effectLst/>
                          <a:latin typeface="Arial" pitchFamily="34" charset="0"/>
                          <a:ea typeface="MyriadPro-Light"/>
                          <a:cs typeface="Arial" pitchFamily="34" charset="0"/>
                        </a:rPr>
                        <a:t>r</a:t>
                      </a:r>
                      <a:r>
                        <a:rPr lang="en-US" sz="1100" dirty="0">
                          <a:solidFill>
                            <a:srgbClr val="231F20"/>
                          </a:solidFill>
                          <a:effectLst/>
                          <a:latin typeface="Arial" pitchFamily="34" charset="0"/>
                          <a:ea typeface="MyriadPro-Light"/>
                          <a:cs typeface="Arial" pitchFamily="34" charset="0"/>
                        </a:rPr>
                        <a:t>ds</a:t>
                      </a:r>
                      <a:endParaRPr lang="en-ZA" sz="11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R="56515" algn="r">
                        <a:lnSpc>
                          <a:spcPct val="115000"/>
                        </a:lnSpc>
                        <a:spcBef>
                          <a:spcPts val="350"/>
                        </a:spcBef>
                        <a:spcAft>
                          <a:spcPts val="0"/>
                        </a:spcAft>
                      </a:pPr>
                      <a:r>
                        <a:rPr lang="en-US" sz="1100" dirty="0">
                          <a:solidFill>
                            <a:srgbClr val="231F20"/>
                          </a:solidFill>
                          <a:effectLst/>
                          <a:latin typeface="Arial" pitchFamily="34" charset="0"/>
                          <a:ea typeface="MyriadPro-Light"/>
                          <a:cs typeface="Arial" pitchFamily="34" charset="0"/>
                        </a:rPr>
                        <a:t>527</a:t>
                      </a:r>
                      <a:endParaRPr lang="en-ZA" sz="11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r>
              <a:tr h="960228">
                <a:tc gridSpan="2">
                  <a:txBody>
                    <a:bodyPr/>
                    <a:lstStyle/>
                    <a:p>
                      <a:pPr marL="68580">
                        <a:lnSpc>
                          <a:spcPct val="115000"/>
                        </a:lnSpc>
                        <a:spcBef>
                          <a:spcPts val="350"/>
                        </a:spcBef>
                        <a:spcAft>
                          <a:spcPts val="0"/>
                        </a:spcAft>
                      </a:pPr>
                      <a:r>
                        <a:rPr lang="en-US" sz="1100" b="1" dirty="0">
                          <a:solidFill>
                            <a:srgbClr val="231F20"/>
                          </a:solidFill>
                          <a:effectLst/>
                          <a:latin typeface="Arial" pitchFamily="34" charset="0"/>
                          <a:ea typeface="Myriad Pro"/>
                          <a:cs typeface="Arial" pitchFamily="34" charset="0"/>
                        </a:rPr>
                        <a:t>P</a:t>
                      </a:r>
                      <a:r>
                        <a:rPr lang="en-US" sz="1100" b="1" spc="-5" dirty="0">
                          <a:solidFill>
                            <a:srgbClr val="231F20"/>
                          </a:solidFill>
                          <a:effectLst/>
                          <a:latin typeface="Arial" pitchFamily="34" charset="0"/>
                          <a:ea typeface="Myriad Pro"/>
                          <a:cs typeface="Arial" pitchFamily="34" charset="0"/>
                        </a:rPr>
                        <a:t>R</a:t>
                      </a:r>
                      <a:r>
                        <a:rPr lang="en-US" sz="1100" b="1" dirty="0">
                          <a:solidFill>
                            <a:srgbClr val="231F20"/>
                          </a:solidFill>
                          <a:effectLst/>
                          <a:latin typeface="Arial" pitchFamily="34" charset="0"/>
                          <a:ea typeface="Myriad Pro"/>
                          <a:cs typeface="Arial" pitchFamily="34" charset="0"/>
                        </a:rPr>
                        <a:t>OG</a:t>
                      </a:r>
                      <a:r>
                        <a:rPr lang="en-US" sz="1100" b="1" spc="10" dirty="0">
                          <a:solidFill>
                            <a:srgbClr val="231F20"/>
                          </a:solidFill>
                          <a:effectLst/>
                          <a:latin typeface="Arial" pitchFamily="34" charset="0"/>
                          <a:ea typeface="Myriad Pro"/>
                          <a:cs typeface="Arial" pitchFamily="34" charset="0"/>
                        </a:rPr>
                        <a:t>R</a:t>
                      </a:r>
                      <a:r>
                        <a:rPr lang="en-US" sz="1100" b="1" dirty="0">
                          <a:solidFill>
                            <a:srgbClr val="231F20"/>
                          </a:solidFill>
                          <a:effectLst/>
                          <a:latin typeface="Arial" pitchFamily="34" charset="0"/>
                          <a:ea typeface="Myriad Pro"/>
                          <a:cs typeface="Arial" pitchFamily="34" charset="0"/>
                        </a:rPr>
                        <a:t>AMME F</a:t>
                      </a:r>
                      <a:endParaRPr lang="en-ZA" sz="1100" dirty="0">
                        <a:effectLst/>
                        <a:latin typeface="Arial" pitchFamily="34" charset="0"/>
                        <a:ea typeface="Calibri" panose="020F0502020204030204" pitchFamily="34" charset="0"/>
                        <a:cs typeface="Arial" pitchFamily="34" charset="0"/>
                      </a:endParaRPr>
                    </a:p>
                    <a:p>
                      <a:pPr marL="68580" marR="507365">
                        <a:lnSpc>
                          <a:spcPct val="120000"/>
                        </a:lnSpc>
                        <a:spcBef>
                          <a:spcPts val="220"/>
                        </a:spcBef>
                        <a:spcAft>
                          <a:spcPts val="0"/>
                        </a:spcAft>
                      </a:pPr>
                      <a:r>
                        <a:rPr lang="en-US" sz="1100" b="1" spc="-25" dirty="0">
                          <a:solidFill>
                            <a:srgbClr val="231F20"/>
                          </a:solidFill>
                          <a:effectLst/>
                          <a:latin typeface="Arial" pitchFamily="34" charset="0"/>
                          <a:ea typeface="Myriad Pro"/>
                          <a:cs typeface="Arial" pitchFamily="34" charset="0"/>
                        </a:rPr>
                        <a:t>C</a:t>
                      </a:r>
                      <a:r>
                        <a:rPr lang="en-US" sz="1100" b="1" dirty="0">
                          <a:solidFill>
                            <a:srgbClr val="231F20"/>
                          </a:solidFill>
                          <a:effectLst/>
                          <a:latin typeface="Arial" pitchFamily="34" charset="0"/>
                          <a:ea typeface="Myriad Pro"/>
                          <a:cs typeface="Arial" pitchFamily="34" charset="0"/>
                        </a:rPr>
                        <a:t>OMMUNI</a:t>
                      </a:r>
                      <a:r>
                        <a:rPr lang="en-US" sz="1100" b="1" spc="10" dirty="0">
                          <a:solidFill>
                            <a:srgbClr val="231F20"/>
                          </a:solidFill>
                          <a:effectLst/>
                          <a:latin typeface="Arial" pitchFamily="34" charset="0"/>
                          <a:ea typeface="Myriad Pro"/>
                          <a:cs typeface="Arial" pitchFamily="34" charset="0"/>
                        </a:rPr>
                        <a:t>C</a:t>
                      </a:r>
                      <a:r>
                        <a:rPr lang="en-US" sz="1100" b="1" spc="-75" dirty="0">
                          <a:solidFill>
                            <a:srgbClr val="231F20"/>
                          </a:solidFill>
                          <a:effectLst/>
                          <a:latin typeface="Arial" pitchFamily="34" charset="0"/>
                          <a:ea typeface="Myriad Pro"/>
                          <a:cs typeface="Arial" pitchFamily="34" charset="0"/>
                        </a:rPr>
                        <a:t>A</a:t>
                      </a:r>
                      <a:r>
                        <a:rPr lang="en-US" sz="1100" b="1" dirty="0">
                          <a:solidFill>
                            <a:srgbClr val="231F20"/>
                          </a:solidFill>
                          <a:effectLst/>
                          <a:latin typeface="Arial" pitchFamily="34" charset="0"/>
                          <a:ea typeface="Myriad Pro"/>
                          <a:cs typeface="Arial" pitchFamily="34" charset="0"/>
                        </a:rPr>
                        <a:t>TIONS CE</a:t>
                      </a:r>
                      <a:r>
                        <a:rPr lang="en-US" sz="1100" b="1" spc="5" dirty="0">
                          <a:solidFill>
                            <a:srgbClr val="231F20"/>
                          </a:solidFill>
                          <a:effectLst/>
                          <a:latin typeface="Arial" pitchFamily="34" charset="0"/>
                          <a:ea typeface="Myriad Pro"/>
                          <a:cs typeface="Arial" pitchFamily="34" charset="0"/>
                        </a:rPr>
                        <a:t>O</a:t>
                      </a:r>
                      <a:r>
                        <a:rPr lang="en-US" sz="1100" b="1" spc="-15" dirty="0">
                          <a:solidFill>
                            <a:srgbClr val="231F20"/>
                          </a:solidFill>
                          <a:effectLst/>
                          <a:latin typeface="Arial" pitchFamily="34" charset="0"/>
                          <a:ea typeface="Myriad Pro"/>
                          <a:cs typeface="Arial" pitchFamily="34" charset="0"/>
                        </a:rPr>
                        <a:t>’</a:t>
                      </a:r>
                      <a:r>
                        <a:rPr lang="en-US" sz="1100" b="1" dirty="0">
                          <a:solidFill>
                            <a:srgbClr val="231F20"/>
                          </a:solidFill>
                          <a:effectLst/>
                          <a:latin typeface="Arial" pitchFamily="34" charset="0"/>
                          <a:ea typeface="Myriad Pro"/>
                          <a:cs typeface="Arial" pitchFamily="34" charset="0"/>
                        </a:rPr>
                        <a:t>S OFFICE: </a:t>
                      </a:r>
                      <a:r>
                        <a:rPr lang="en-US" sz="1100" b="1" spc="-25" dirty="0">
                          <a:solidFill>
                            <a:srgbClr val="231F20"/>
                          </a:solidFill>
                          <a:effectLst/>
                          <a:latin typeface="Arial" pitchFamily="34" charset="0"/>
                          <a:ea typeface="Myriad Pro"/>
                          <a:cs typeface="Arial" pitchFamily="34" charset="0"/>
                        </a:rPr>
                        <a:t>C</a:t>
                      </a:r>
                      <a:r>
                        <a:rPr lang="en-US" sz="1100" b="1" dirty="0">
                          <a:solidFill>
                            <a:srgbClr val="231F20"/>
                          </a:solidFill>
                          <a:effectLst/>
                          <a:latin typeface="Arial" pitchFamily="34" charset="0"/>
                          <a:ea typeface="Myriad Pro"/>
                          <a:cs typeface="Arial" pitchFamily="34" charset="0"/>
                        </a:rPr>
                        <a:t>OMMUNI</a:t>
                      </a:r>
                      <a:r>
                        <a:rPr lang="en-US" sz="1100" b="1" spc="10" dirty="0">
                          <a:solidFill>
                            <a:srgbClr val="231F20"/>
                          </a:solidFill>
                          <a:effectLst/>
                          <a:latin typeface="Arial" pitchFamily="34" charset="0"/>
                          <a:ea typeface="Myriad Pro"/>
                          <a:cs typeface="Arial" pitchFamily="34" charset="0"/>
                        </a:rPr>
                        <a:t>C</a:t>
                      </a:r>
                      <a:r>
                        <a:rPr lang="en-US" sz="1100" b="1" spc="-75" dirty="0">
                          <a:solidFill>
                            <a:srgbClr val="231F20"/>
                          </a:solidFill>
                          <a:effectLst/>
                          <a:latin typeface="Arial" pitchFamily="34" charset="0"/>
                          <a:ea typeface="Myriad Pro"/>
                          <a:cs typeface="Arial" pitchFamily="34" charset="0"/>
                        </a:rPr>
                        <a:t>A</a:t>
                      </a:r>
                      <a:r>
                        <a:rPr lang="en-US" sz="1100" b="1" dirty="0">
                          <a:solidFill>
                            <a:srgbClr val="231F20"/>
                          </a:solidFill>
                          <a:effectLst/>
                          <a:latin typeface="Arial" pitchFamily="34" charset="0"/>
                          <a:ea typeface="Myriad Pro"/>
                          <a:cs typeface="Arial" pitchFamily="34" charset="0"/>
                        </a:rPr>
                        <a:t>TIONS AND S</a:t>
                      </a:r>
                      <a:r>
                        <a:rPr lang="en-US" sz="1100" b="1" spc="-65" dirty="0">
                          <a:solidFill>
                            <a:srgbClr val="231F20"/>
                          </a:solidFill>
                          <a:effectLst/>
                          <a:latin typeface="Arial" pitchFamily="34" charset="0"/>
                          <a:ea typeface="Myriad Pro"/>
                          <a:cs typeface="Arial" pitchFamily="34" charset="0"/>
                        </a:rPr>
                        <a:t>T</a:t>
                      </a:r>
                      <a:r>
                        <a:rPr lang="en-US" sz="1100" b="1" dirty="0">
                          <a:solidFill>
                            <a:srgbClr val="231F20"/>
                          </a:solidFill>
                          <a:effectLst/>
                          <a:latin typeface="Arial" pitchFamily="34" charset="0"/>
                          <a:ea typeface="Myriad Pro"/>
                          <a:cs typeface="Arial" pitchFamily="34" charset="0"/>
                        </a:rPr>
                        <a:t>AKEHOLDER </a:t>
                      </a:r>
                      <a:r>
                        <a:rPr lang="en-US" sz="1100" b="1" spc="-5" dirty="0">
                          <a:solidFill>
                            <a:srgbClr val="231F20"/>
                          </a:solidFill>
                          <a:effectLst/>
                          <a:latin typeface="Arial" pitchFamily="34" charset="0"/>
                          <a:ea typeface="Myriad Pro"/>
                          <a:cs typeface="Arial" pitchFamily="34" charset="0"/>
                        </a:rPr>
                        <a:t>M</a:t>
                      </a:r>
                      <a:r>
                        <a:rPr lang="en-US" sz="1100" b="1" dirty="0">
                          <a:solidFill>
                            <a:srgbClr val="231F20"/>
                          </a:solidFill>
                          <a:effectLst/>
                          <a:latin typeface="Arial" pitchFamily="34" charset="0"/>
                          <a:ea typeface="Myriad Pro"/>
                          <a:cs typeface="Arial" pitchFamily="34" charset="0"/>
                        </a:rPr>
                        <a:t>AN</a:t>
                      </a:r>
                      <a:r>
                        <a:rPr lang="en-US" sz="1100" b="1" spc="-20" dirty="0">
                          <a:solidFill>
                            <a:srgbClr val="231F20"/>
                          </a:solidFill>
                          <a:effectLst/>
                          <a:latin typeface="Arial" pitchFamily="34" charset="0"/>
                          <a:ea typeface="Myriad Pro"/>
                          <a:cs typeface="Arial" pitchFamily="34" charset="0"/>
                        </a:rPr>
                        <a:t>A</a:t>
                      </a:r>
                      <a:r>
                        <a:rPr lang="en-US" sz="1100" b="1" dirty="0">
                          <a:solidFill>
                            <a:srgbClr val="231F20"/>
                          </a:solidFill>
                          <a:effectLst/>
                          <a:latin typeface="Arial" pitchFamily="34" charset="0"/>
                          <a:ea typeface="Myriad Pro"/>
                          <a:cs typeface="Arial" pitchFamily="34" charset="0"/>
                        </a:rPr>
                        <a:t>GEMENT</a:t>
                      </a:r>
                      <a:endParaRPr lang="en-ZA" sz="11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hMerge="1">
                  <a:txBody>
                    <a:bodyPr/>
                    <a:lstStyle/>
                    <a:p>
                      <a:endParaRPr lang="en-ZA"/>
                    </a:p>
                  </a:txBody>
                  <a:tcPr/>
                </a:tc>
                <a:tc>
                  <a:txBody>
                    <a:bodyPr/>
                    <a:lstStyle/>
                    <a:p>
                      <a:pPr marL="68580" marR="108585">
                        <a:lnSpc>
                          <a:spcPct val="120000"/>
                        </a:lnSpc>
                        <a:spcBef>
                          <a:spcPts val="350"/>
                        </a:spcBef>
                        <a:spcAft>
                          <a:spcPts val="0"/>
                        </a:spcAft>
                      </a:pPr>
                      <a:r>
                        <a:rPr lang="en-US" sz="1100" spc="-60">
                          <a:solidFill>
                            <a:srgbClr val="231F20"/>
                          </a:solidFill>
                          <a:effectLst/>
                          <a:latin typeface="Arial" pitchFamily="34" charset="0"/>
                          <a:ea typeface="MyriadPro-Light"/>
                          <a:cs typeface="Arial" pitchFamily="34" charset="0"/>
                        </a:rPr>
                        <a:t>T</a:t>
                      </a:r>
                      <a:r>
                        <a:rPr lang="en-US" sz="1100">
                          <a:solidFill>
                            <a:srgbClr val="231F20"/>
                          </a:solidFill>
                          <a:effectLst/>
                          <a:latin typeface="Arial" pitchFamily="34" charset="0"/>
                          <a:ea typeface="MyriadPro-Light"/>
                          <a:cs typeface="Arial" pitchFamily="34" charset="0"/>
                        </a:rPr>
                        <a:t>o enhance the MD</a:t>
                      </a:r>
                      <a:r>
                        <a:rPr lang="en-US" sz="1100" spc="-10">
                          <a:solidFill>
                            <a:srgbClr val="231F20"/>
                          </a:solidFill>
                          <a:effectLst/>
                          <a:latin typeface="Arial" pitchFamily="34" charset="0"/>
                          <a:ea typeface="MyriadPro-Light"/>
                          <a:cs typeface="Arial" pitchFamily="34" charset="0"/>
                        </a:rPr>
                        <a:t>D</a:t>
                      </a:r>
                      <a:r>
                        <a:rPr lang="en-US" sz="1100">
                          <a:solidFill>
                            <a:srgbClr val="231F20"/>
                          </a:solidFill>
                          <a:effectLst/>
                          <a:latin typeface="Arial" pitchFamily="34" charset="0"/>
                          <a:ea typeface="MyriadPro-Light"/>
                          <a:cs typeface="Arial" pitchFamily="34" charset="0"/>
                        </a:rPr>
                        <a:t>A brand as a leader in media d</a:t>
                      </a:r>
                      <a:r>
                        <a:rPr lang="en-US" sz="1100" spc="5">
                          <a:solidFill>
                            <a:srgbClr val="231F20"/>
                          </a:solidFill>
                          <a:effectLst/>
                          <a:latin typeface="Arial" pitchFamily="34" charset="0"/>
                          <a:ea typeface="MyriadPro-Light"/>
                          <a:cs typeface="Arial" pitchFamily="34" charset="0"/>
                        </a:rPr>
                        <a:t>e</a:t>
                      </a:r>
                      <a:r>
                        <a:rPr lang="en-US" sz="1100" spc="-5">
                          <a:solidFill>
                            <a:srgbClr val="231F20"/>
                          </a:solidFill>
                          <a:effectLst/>
                          <a:latin typeface="Arial" pitchFamily="34" charset="0"/>
                          <a:ea typeface="MyriadPro-Light"/>
                          <a:cs typeface="Arial" pitchFamily="34" charset="0"/>
                        </a:rPr>
                        <a:t>v</a:t>
                      </a:r>
                      <a:r>
                        <a:rPr lang="en-US" sz="1100">
                          <a:solidFill>
                            <a:srgbClr val="231F20"/>
                          </a:solidFill>
                          <a:effectLst/>
                          <a:latin typeface="Arial" pitchFamily="34" charset="0"/>
                          <a:ea typeface="MyriadPro-Light"/>
                          <a:cs typeface="Arial" pitchFamily="34" charset="0"/>
                        </a:rPr>
                        <a:t>elopment and di</a:t>
                      </a:r>
                      <a:r>
                        <a:rPr lang="en-US" sz="1100" spc="-5">
                          <a:solidFill>
                            <a:srgbClr val="231F20"/>
                          </a:solidFill>
                          <a:effectLst/>
                          <a:latin typeface="Arial" pitchFamily="34" charset="0"/>
                          <a:ea typeface="MyriadPro-Light"/>
                          <a:cs typeface="Arial" pitchFamily="34" charset="0"/>
                        </a:rPr>
                        <a:t>v</a:t>
                      </a:r>
                      <a:r>
                        <a:rPr lang="en-US" sz="1100">
                          <a:solidFill>
                            <a:srgbClr val="231F20"/>
                          </a:solidFill>
                          <a:effectLst/>
                          <a:latin typeface="Arial" pitchFamily="34" charset="0"/>
                          <a:ea typeface="MyriadPro-Light"/>
                          <a:cs typeface="Arial" pitchFamily="34" charset="0"/>
                        </a:rPr>
                        <a:t>ersi</a:t>
                      </a:r>
                      <a:r>
                        <a:rPr lang="en-US" sz="1100" spc="10">
                          <a:solidFill>
                            <a:srgbClr val="231F20"/>
                          </a:solidFill>
                          <a:effectLst/>
                          <a:latin typeface="Arial" pitchFamily="34" charset="0"/>
                          <a:ea typeface="MyriadPro-Light"/>
                          <a:cs typeface="Arial" pitchFamily="34" charset="0"/>
                        </a:rPr>
                        <a:t>t</a:t>
                      </a:r>
                      <a:r>
                        <a:rPr lang="en-US" sz="1100">
                          <a:solidFill>
                            <a:srgbClr val="231F20"/>
                          </a:solidFill>
                          <a:effectLst/>
                          <a:latin typeface="Arial" pitchFamily="34" charset="0"/>
                          <a:ea typeface="MyriadPro-Light"/>
                          <a:cs typeface="Arial" pitchFamily="34" charset="0"/>
                        </a:rPr>
                        <a:t>y</a:t>
                      </a:r>
                      <a:endParaRPr lang="en-ZA" sz="11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L="68580" marR="54610">
                        <a:lnSpc>
                          <a:spcPct val="120000"/>
                        </a:lnSpc>
                        <a:spcBef>
                          <a:spcPts val="350"/>
                        </a:spcBef>
                        <a:spcAft>
                          <a:spcPts val="0"/>
                        </a:spcAft>
                      </a:pPr>
                      <a:r>
                        <a:rPr lang="en-US" sz="1100" dirty="0">
                          <a:solidFill>
                            <a:srgbClr val="231F20"/>
                          </a:solidFill>
                          <a:effectLst/>
                          <a:latin typeface="Arial" pitchFamily="34" charset="0"/>
                          <a:ea typeface="MyriadPro-Light"/>
                          <a:cs typeface="Arial" pitchFamily="34" charset="0"/>
                        </a:rPr>
                        <a:t>A </a:t>
                      </a:r>
                      <a:r>
                        <a:rPr lang="en-US" sz="1100" spc="-5" dirty="0">
                          <a:solidFill>
                            <a:srgbClr val="231F20"/>
                          </a:solidFill>
                          <a:effectLst/>
                          <a:latin typeface="Arial" pitchFamily="34" charset="0"/>
                          <a:ea typeface="MyriadPro-Light"/>
                          <a:cs typeface="Arial" pitchFamily="34" charset="0"/>
                        </a:rPr>
                        <a:t>w</a:t>
                      </a:r>
                      <a:r>
                        <a:rPr lang="en-US" sz="1100" dirty="0">
                          <a:solidFill>
                            <a:srgbClr val="231F20"/>
                          </a:solidFill>
                          <a:effectLst/>
                          <a:latin typeface="Arial" pitchFamily="34" charset="0"/>
                          <a:ea typeface="MyriadPro-Light"/>
                          <a:cs typeface="Arial" pitchFamily="34" charset="0"/>
                        </a:rPr>
                        <a:t>ell </a:t>
                      </a:r>
                      <a:r>
                        <a:rPr lang="en-US" sz="1100" spc="20" dirty="0">
                          <a:solidFill>
                            <a:srgbClr val="231F20"/>
                          </a:solidFill>
                          <a:effectLst/>
                          <a:latin typeface="Arial" pitchFamily="34" charset="0"/>
                          <a:ea typeface="MyriadPro-Light"/>
                          <a:cs typeface="Arial" pitchFamily="34" charset="0"/>
                        </a:rPr>
                        <a:t>k</a:t>
                      </a:r>
                      <a:r>
                        <a:rPr lang="en-US" sz="1100" dirty="0">
                          <a:solidFill>
                            <a:srgbClr val="231F20"/>
                          </a:solidFill>
                          <a:effectLst/>
                          <a:latin typeface="Arial" pitchFamily="34" charset="0"/>
                          <a:ea typeface="MyriadPro-Light"/>
                          <a:cs typeface="Arial" pitchFamily="34" charset="0"/>
                        </a:rPr>
                        <a:t>n</a:t>
                      </a:r>
                      <a:r>
                        <a:rPr lang="en-US" sz="1100" spc="-5" dirty="0">
                          <a:solidFill>
                            <a:srgbClr val="231F20"/>
                          </a:solidFill>
                          <a:effectLst/>
                          <a:latin typeface="Arial" pitchFamily="34" charset="0"/>
                          <a:ea typeface="MyriadPro-Light"/>
                          <a:cs typeface="Arial" pitchFamily="34" charset="0"/>
                        </a:rPr>
                        <a:t>o</a:t>
                      </a:r>
                      <a:r>
                        <a:rPr lang="en-US" sz="1100" dirty="0">
                          <a:solidFill>
                            <a:srgbClr val="231F20"/>
                          </a:solidFill>
                          <a:effectLst/>
                          <a:latin typeface="Arial" pitchFamily="34" charset="0"/>
                          <a:ea typeface="MyriadPro-Light"/>
                          <a:cs typeface="Arial" pitchFamily="34" charset="0"/>
                        </a:rPr>
                        <a:t>wn, valued and </a:t>
                      </a:r>
                      <a:r>
                        <a:rPr lang="en-US" sz="1100" spc="-10" dirty="0">
                          <a:solidFill>
                            <a:srgbClr val="231F20"/>
                          </a:solidFill>
                          <a:effectLst/>
                          <a:latin typeface="Arial" pitchFamily="34" charset="0"/>
                          <a:ea typeface="MyriadPro-Light"/>
                          <a:cs typeface="Arial" pitchFamily="34" charset="0"/>
                        </a:rPr>
                        <a:t>r</a:t>
                      </a:r>
                      <a:r>
                        <a:rPr lang="en-US" sz="1100" dirty="0">
                          <a:solidFill>
                            <a:srgbClr val="231F20"/>
                          </a:solidFill>
                          <a:effectLst/>
                          <a:latin typeface="Arial" pitchFamily="34" charset="0"/>
                          <a:ea typeface="MyriadPro-Light"/>
                          <a:cs typeface="Arial" pitchFamily="34" charset="0"/>
                        </a:rPr>
                        <a:t>eputable brand</a:t>
                      </a:r>
                      <a:endParaRPr lang="en-ZA" sz="11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R="56515" algn="r">
                        <a:lnSpc>
                          <a:spcPct val="115000"/>
                        </a:lnSpc>
                        <a:spcBef>
                          <a:spcPts val="350"/>
                        </a:spcBef>
                        <a:spcAft>
                          <a:spcPts val="0"/>
                        </a:spcAft>
                      </a:pPr>
                      <a:r>
                        <a:rPr lang="en-US" sz="1100" dirty="0">
                          <a:solidFill>
                            <a:srgbClr val="231F20"/>
                          </a:solidFill>
                          <a:effectLst/>
                          <a:latin typeface="Arial" pitchFamily="34" charset="0"/>
                          <a:ea typeface="MyriadPro-Light"/>
                          <a:cs typeface="Arial" pitchFamily="34" charset="0"/>
                        </a:rPr>
                        <a:t>620</a:t>
                      </a:r>
                      <a:endParaRPr lang="en-ZA" sz="11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3475379925"/>
              </p:ext>
            </p:extLst>
          </p:nvPr>
        </p:nvGraphicFramePr>
        <p:xfrm>
          <a:off x="323528" y="1268760"/>
          <a:ext cx="8460776" cy="698536"/>
        </p:xfrm>
        <a:graphic>
          <a:graphicData uri="http://schemas.openxmlformats.org/drawingml/2006/table">
            <a:tbl>
              <a:tblPr firstRow="1" firstCol="1" lastRow="1" lastCol="1" bandRow="1" bandCol="1"/>
              <a:tblGrid>
                <a:gridCol w="1646167"/>
                <a:gridCol w="1646167"/>
                <a:gridCol w="1876108"/>
                <a:gridCol w="2068199"/>
                <a:gridCol w="1224135"/>
              </a:tblGrid>
              <a:tr h="698536">
                <a:tc gridSpan="2">
                  <a:txBody>
                    <a:bodyPr/>
                    <a:lstStyle/>
                    <a:p>
                      <a:pPr>
                        <a:lnSpc>
                          <a:spcPct val="115000"/>
                        </a:lnSpc>
                        <a:spcAft>
                          <a:spcPts val="1000"/>
                        </a:spcAft>
                      </a:pPr>
                      <a:r>
                        <a:rPr lang="en-US" sz="1100" dirty="0">
                          <a:effectLst/>
                          <a:latin typeface="Arial" panose="020B0604020202020204" pitchFamily="34" charset="0"/>
                          <a:ea typeface="Calibri" panose="020F0502020204030204" pitchFamily="34" charset="0"/>
                          <a:cs typeface="Arial" panose="020B0604020202020204" pitchFamily="34" charset="0"/>
                        </a:rPr>
                        <a:t>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4BF88"/>
                    </a:solidFill>
                  </a:tcPr>
                </a:tc>
                <a:tc hMerge="1">
                  <a:txBody>
                    <a:bodyPr/>
                    <a:lstStyle/>
                    <a:p>
                      <a:endParaRPr lang="en-ZA"/>
                    </a:p>
                  </a:txBody>
                  <a:tcPr/>
                </a:tc>
                <a:tc>
                  <a:txBody>
                    <a:bodyPr/>
                    <a:lstStyle/>
                    <a:p>
                      <a:pPr>
                        <a:lnSpc>
                          <a:spcPts val="650"/>
                        </a:lnSpc>
                        <a:spcBef>
                          <a:spcPts val="1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 </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a:lnSpc>
                          <a:spcPts val="1000"/>
                        </a:lnSpc>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 </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marL="423545">
                        <a:lnSpc>
                          <a:spcPct val="115000"/>
                        </a:lnSpc>
                        <a:spcAft>
                          <a:spcPts val="0"/>
                        </a:spcAft>
                      </a:pPr>
                      <a:r>
                        <a:rPr lang="en-US" sz="1100" b="1" dirty="0">
                          <a:solidFill>
                            <a:srgbClr val="231F20"/>
                          </a:solidFill>
                          <a:effectLst/>
                          <a:latin typeface="Arial" panose="020B0604020202020204" pitchFamily="34" charset="0"/>
                          <a:ea typeface="Myriad Pro"/>
                          <a:cs typeface="Arial" panose="020B0604020202020204" pitchFamily="34" charset="0"/>
                        </a:rPr>
                        <a:t>P</a:t>
                      </a:r>
                      <a:r>
                        <a:rPr lang="en-US" sz="1100" b="1" spc="-5" dirty="0">
                          <a:solidFill>
                            <a:srgbClr val="231F20"/>
                          </a:solidFill>
                          <a:effectLst/>
                          <a:latin typeface="Arial" panose="020B0604020202020204" pitchFamily="34" charset="0"/>
                          <a:ea typeface="Myriad Pro"/>
                          <a:cs typeface="Arial" panose="020B0604020202020204" pitchFamily="34" charset="0"/>
                        </a:rPr>
                        <a:t>R</a:t>
                      </a:r>
                      <a:r>
                        <a:rPr lang="en-US" sz="1100" b="1" dirty="0">
                          <a:solidFill>
                            <a:srgbClr val="231F20"/>
                          </a:solidFill>
                          <a:effectLst/>
                          <a:latin typeface="Arial" panose="020B0604020202020204" pitchFamily="34" charset="0"/>
                          <a:ea typeface="Myriad Pro"/>
                          <a:cs typeface="Arial" panose="020B0604020202020204" pitchFamily="34" charset="0"/>
                        </a:rPr>
                        <a:t>OG</a:t>
                      </a:r>
                      <a:r>
                        <a:rPr lang="en-US" sz="1100" b="1" spc="10" dirty="0">
                          <a:solidFill>
                            <a:srgbClr val="231F20"/>
                          </a:solidFill>
                          <a:effectLst/>
                          <a:latin typeface="Arial" panose="020B0604020202020204" pitchFamily="34" charset="0"/>
                          <a:ea typeface="Myriad Pro"/>
                          <a:cs typeface="Arial" panose="020B0604020202020204" pitchFamily="34" charset="0"/>
                        </a:rPr>
                        <a:t>R</a:t>
                      </a:r>
                      <a:r>
                        <a:rPr lang="en-US" sz="1100" b="1" dirty="0">
                          <a:solidFill>
                            <a:srgbClr val="231F20"/>
                          </a:solidFill>
                          <a:effectLst/>
                          <a:latin typeface="Arial" panose="020B0604020202020204" pitchFamily="34" charset="0"/>
                          <a:ea typeface="Myriad Pro"/>
                          <a:cs typeface="Arial" panose="020B0604020202020204" pitchFamily="34" charset="0"/>
                        </a:rPr>
                        <a:t>AMME PURPOSE</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4BF88"/>
                    </a:solidFill>
                  </a:tcPr>
                </a:tc>
                <a:tc>
                  <a:txBody>
                    <a:bodyPr/>
                    <a:lstStyle/>
                    <a:p>
                      <a:pPr>
                        <a:lnSpc>
                          <a:spcPts val="1000"/>
                        </a:lnSpc>
                        <a:spcBef>
                          <a:spcPts val="1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 </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marL="605790" marR="593725" algn="ctr">
                        <a:lnSpc>
                          <a:spcPct val="120000"/>
                        </a:lnSpc>
                        <a:spcAft>
                          <a:spcPts val="0"/>
                        </a:spcAft>
                      </a:pPr>
                      <a:r>
                        <a:rPr lang="en-US" sz="1100" b="1" dirty="0">
                          <a:solidFill>
                            <a:srgbClr val="231F20"/>
                          </a:solidFill>
                          <a:effectLst/>
                          <a:latin typeface="Arial" panose="020B0604020202020204" pitchFamily="34" charset="0"/>
                          <a:ea typeface="Myriad Pro"/>
                          <a:cs typeface="Arial" panose="020B0604020202020204" pitchFamily="34" charset="0"/>
                        </a:rPr>
                        <a:t>ST</a:t>
                      </a:r>
                      <a:r>
                        <a:rPr lang="en-US" sz="1100" b="1" spc="10" dirty="0">
                          <a:solidFill>
                            <a:srgbClr val="231F20"/>
                          </a:solidFill>
                          <a:effectLst/>
                          <a:latin typeface="Arial" panose="020B0604020202020204" pitchFamily="34" charset="0"/>
                          <a:ea typeface="Myriad Pro"/>
                          <a:cs typeface="Arial" panose="020B0604020202020204" pitchFamily="34" charset="0"/>
                        </a:rPr>
                        <a:t>R</a:t>
                      </a:r>
                      <a:r>
                        <a:rPr lang="en-US" sz="1100" b="1" spc="-75" dirty="0">
                          <a:solidFill>
                            <a:srgbClr val="231F20"/>
                          </a:solidFill>
                          <a:effectLst/>
                          <a:latin typeface="Arial" panose="020B0604020202020204" pitchFamily="34" charset="0"/>
                          <a:ea typeface="Myriad Pro"/>
                          <a:cs typeface="Arial" panose="020B0604020202020204" pitchFamily="34" charset="0"/>
                        </a:rPr>
                        <a:t>A</a:t>
                      </a:r>
                      <a:r>
                        <a:rPr lang="en-US" sz="1100" b="1" dirty="0">
                          <a:solidFill>
                            <a:srgbClr val="231F20"/>
                          </a:solidFill>
                          <a:effectLst/>
                          <a:latin typeface="Arial" panose="020B0604020202020204" pitchFamily="34" charset="0"/>
                          <a:ea typeface="Myriad Pro"/>
                          <a:cs typeface="Arial" panose="020B0604020202020204" pitchFamily="34" charset="0"/>
                        </a:rPr>
                        <a:t>TEGIC OBJE</a:t>
                      </a:r>
                      <a:r>
                        <a:rPr lang="en-US" sz="1100" b="1" spc="15" dirty="0">
                          <a:solidFill>
                            <a:srgbClr val="231F20"/>
                          </a:solidFill>
                          <a:effectLst/>
                          <a:latin typeface="Arial" panose="020B0604020202020204" pitchFamily="34" charset="0"/>
                          <a:ea typeface="Myriad Pro"/>
                          <a:cs typeface="Arial" panose="020B0604020202020204" pitchFamily="34" charset="0"/>
                        </a:rPr>
                        <a:t>C</a:t>
                      </a:r>
                      <a:r>
                        <a:rPr lang="en-US" sz="1100" b="1" dirty="0">
                          <a:solidFill>
                            <a:srgbClr val="231F20"/>
                          </a:solidFill>
                          <a:effectLst/>
                          <a:latin typeface="Arial" panose="020B0604020202020204" pitchFamily="34" charset="0"/>
                          <a:ea typeface="Myriad Pro"/>
                          <a:cs typeface="Arial" panose="020B0604020202020204" pitchFamily="34" charset="0"/>
                        </a:rPr>
                        <a:t>TIVE</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4BF88"/>
                    </a:solidFill>
                  </a:tcPr>
                </a:tc>
                <a:tc>
                  <a:txBody>
                    <a:bodyPr/>
                    <a:lstStyle/>
                    <a:p>
                      <a:pPr marR="56515" algn="r">
                        <a:lnSpc>
                          <a:spcPct val="115000"/>
                        </a:lnSpc>
                        <a:spcBef>
                          <a:spcPts val="360"/>
                        </a:spcBef>
                        <a:spcAft>
                          <a:spcPts val="0"/>
                        </a:spcAft>
                      </a:pPr>
                      <a:r>
                        <a:rPr lang="en-US" sz="1100" b="1" dirty="0">
                          <a:solidFill>
                            <a:srgbClr val="231F20"/>
                          </a:solidFill>
                          <a:effectLst/>
                          <a:latin typeface="Arial" panose="020B0604020202020204" pitchFamily="34" charset="0"/>
                          <a:ea typeface="Myriad Pro"/>
                          <a:cs typeface="Arial" panose="020B0604020202020204" pitchFamily="34" charset="0"/>
                        </a:rPr>
                        <a:t>APP</a:t>
                      </a:r>
                      <a:r>
                        <a:rPr lang="en-US" sz="1100" b="1" spc="-5" dirty="0">
                          <a:solidFill>
                            <a:srgbClr val="231F20"/>
                          </a:solidFill>
                          <a:effectLst/>
                          <a:latin typeface="Arial" panose="020B0604020202020204" pitchFamily="34" charset="0"/>
                          <a:ea typeface="Myriad Pro"/>
                          <a:cs typeface="Arial" panose="020B0604020202020204" pitchFamily="34" charset="0"/>
                        </a:rPr>
                        <a:t>R</a:t>
                      </a:r>
                      <a:r>
                        <a:rPr lang="en-US" sz="1100" b="1" dirty="0">
                          <a:solidFill>
                            <a:srgbClr val="231F20"/>
                          </a:solidFill>
                          <a:effectLst/>
                          <a:latin typeface="Arial" panose="020B0604020202020204" pitchFamily="34" charset="0"/>
                          <a:ea typeface="Myriad Pro"/>
                          <a:cs typeface="Arial" panose="020B0604020202020204" pitchFamily="34" charset="0"/>
                        </a:rPr>
                        <a:t>OPRI</a:t>
                      </a:r>
                      <a:r>
                        <a:rPr lang="en-US" sz="1100" b="1" spc="-75" dirty="0">
                          <a:solidFill>
                            <a:srgbClr val="231F20"/>
                          </a:solidFill>
                          <a:effectLst/>
                          <a:latin typeface="Arial" panose="020B0604020202020204" pitchFamily="34" charset="0"/>
                          <a:ea typeface="Myriad Pro"/>
                          <a:cs typeface="Arial" panose="020B0604020202020204" pitchFamily="34" charset="0"/>
                        </a:rPr>
                        <a:t>A</a:t>
                      </a:r>
                      <a:r>
                        <a:rPr lang="en-US" sz="1100" b="1" dirty="0">
                          <a:solidFill>
                            <a:srgbClr val="231F20"/>
                          </a:solidFill>
                          <a:effectLst/>
                          <a:latin typeface="Arial" panose="020B0604020202020204" pitchFamily="34" charset="0"/>
                          <a:ea typeface="Myriad Pro"/>
                          <a:cs typeface="Arial" panose="020B0604020202020204" pitchFamily="34" charset="0"/>
                        </a:rPr>
                        <a:t>TION</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marR="56515" algn="r">
                        <a:lnSpc>
                          <a:spcPct val="115000"/>
                        </a:lnSpc>
                        <a:spcBef>
                          <a:spcPts val="220"/>
                        </a:spcBef>
                        <a:spcAft>
                          <a:spcPts val="0"/>
                        </a:spcAft>
                      </a:pPr>
                      <a:r>
                        <a:rPr lang="en-US" sz="1100" b="1" dirty="0">
                          <a:solidFill>
                            <a:srgbClr val="231F20"/>
                          </a:solidFill>
                          <a:effectLst/>
                          <a:latin typeface="Arial" panose="020B0604020202020204" pitchFamily="34" charset="0"/>
                          <a:ea typeface="Myriad Pro"/>
                          <a:cs typeface="Arial" panose="020B0604020202020204" pitchFamily="34" charset="0"/>
                        </a:rPr>
                        <a:t>2014/2015</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marR="56515" algn="r">
                        <a:lnSpc>
                          <a:spcPct val="115000"/>
                        </a:lnSpc>
                        <a:spcBef>
                          <a:spcPts val="220"/>
                        </a:spcBef>
                        <a:spcAft>
                          <a:spcPts val="0"/>
                        </a:spcAft>
                      </a:pPr>
                      <a:r>
                        <a:rPr lang="en-US" sz="1100" b="1" spc="5" dirty="0">
                          <a:solidFill>
                            <a:srgbClr val="231F20"/>
                          </a:solidFill>
                          <a:effectLst/>
                          <a:latin typeface="Arial" panose="020B0604020202020204" pitchFamily="34" charset="0"/>
                          <a:ea typeface="Myriad Pro"/>
                          <a:cs typeface="Arial" panose="020B0604020202020204" pitchFamily="34" charset="0"/>
                        </a:rPr>
                        <a:t>R</a:t>
                      </a:r>
                      <a:r>
                        <a:rPr lang="en-US" sz="1100" b="1" dirty="0">
                          <a:solidFill>
                            <a:srgbClr val="231F20"/>
                          </a:solidFill>
                          <a:effectLst/>
                          <a:latin typeface="Arial" panose="020B0604020202020204" pitchFamily="34" charset="0"/>
                          <a:ea typeface="Myriad Pro"/>
                          <a:cs typeface="Arial" panose="020B0604020202020204" pitchFamily="34" charset="0"/>
                        </a:rPr>
                        <a:t>’000</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4BF88"/>
                    </a:solidFill>
                  </a:tcPr>
                </a:tc>
              </a:tr>
            </a:tbl>
          </a:graphicData>
        </a:graphic>
      </p:graphicFrame>
    </p:spTree>
    <p:extLst>
      <p:ext uri="{BB962C8B-B14F-4D97-AF65-F5344CB8AC3E}">
        <p14:creationId xmlns:p14="http://schemas.microsoft.com/office/powerpoint/2010/main" xmlns="" val="977310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5EBA67E-7B4D-4AB0-BEA8-28D80A74962E}" type="slidenum">
              <a:rPr lang="en-US" smtClean="0">
                <a:solidFill>
                  <a:prstClr val="black">
                    <a:tint val="75000"/>
                  </a:prstClr>
                </a:solidFill>
              </a:rPr>
              <a:pPr>
                <a:defRPr/>
              </a:pPr>
              <a:t>15</a:t>
            </a:fld>
            <a:endParaRPr lang="en-US" dirty="0">
              <a:solidFill>
                <a:prstClr val="black">
                  <a:tint val="75000"/>
                </a:prstClr>
              </a:solidFill>
            </a:endParaRPr>
          </a:p>
        </p:txBody>
      </p:sp>
      <p:sp>
        <p:nvSpPr>
          <p:cNvPr id="3" name="Title 2"/>
          <p:cNvSpPr>
            <a:spLocks noGrp="1"/>
          </p:cNvSpPr>
          <p:nvPr>
            <p:ph type="title"/>
          </p:nvPr>
        </p:nvSpPr>
        <p:spPr>
          <a:xfrm>
            <a:off x="-108520" y="5166320"/>
            <a:ext cx="8348464" cy="1143000"/>
          </a:xfrm>
        </p:spPr>
        <p:txBody>
          <a:bodyPr/>
          <a:lstStyle/>
          <a:p>
            <a:r>
              <a:rPr lang="en-ZA" dirty="0" smtClean="0"/>
              <a:t>Programme Performance</a:t>
            </a:r>
            <a:endParaRPr lang="en-ZA"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xmlns=""/>
              </a:ext>
            </a:extLst>
          </a:blip>
          <a:srcRect b="24164"/>
          <a:stretch/>
        </p:blipFill>
        <p:spPr>
          <a:xfrm>
            <a:off x="-108520" y="-315416"/>
            <a:ext cx="9324529" cy="5572627"/>
          </a:xfrm>
          <a:prstGeom prst="rect">
            <a:avLst/>
          </a:prstGeom>
        </p:spPr>
      </p:pic>
    </p:spTree>
    <p:extLst>
      <p:ext uri="{BB962C8B-B14F-4D97-AF65-F5344CB8AC3E}">
        <p14:creationId xmlns:p14="http://schemas.microsoft.com/office/powerpoint/2010/main" xmlns="" val="825146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E49CD9C-A5F4-41C1-A948-BC0E30924D59}" type="slidenum">
              <a:rPr lang="en-US" smtClean="0">
                <a:solidFill>
                  <a:prstClr val="black">
                    <a:tint val="75000"/>
                  </a:prstClr>
                </a:solidFill>
              </a:rPr>
              <a:pPr>
                <a:defRPr/>
              </a:pPr>
              <a:t>16</a:t>
            </a:fld>
            <a:endParaRPr lang="en-US" dirty="0">
              <a:solidFill>
                <a:prstClr val="black">
                  <a:tint val="75000"/>
                </a:prstClr>
              </a:solidFill>
            </a:endParaRPr>
          </a:p>
        </p:txBody>
      </p:sp>
      <p:sp>
        <p:nvSpPr>
          <p:cNvPr id="3" name="Title 2"/>
          <p:cNvSpPr>
            <a:spLocks noGrp="1"/>
          </p:cNvSpPr>
          <p:nvPr>
            <p:ph type="title"/>
          </p:nvPr>
        </p:nvSpPr>
        <p:spPr/>
        <p:txBody>
          <a:bodyPr/>
          <a:lstStyle/>
          <a:p>
            <a:r>
              <a:rPr lang="en-ZA" dirty="0" smtClean="0"/>
              <a:t>Summary of Projects</a:t>
            </a:r>
            <a:r>
              <a:rPr lang="en-ZA" dirty="0"/>
              <a:t/>
            </a:r>
            <a:br>
              <a:rPr lang="en-ZA" dirty="0"/>
            </a:br>
            <a:r>
              <a:rPr lang="en-ZA" dirty="0" smtClean="0"/>
              <a:t>Supported for 2014/2015</a:t>
            </a: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1372566675"/>
              </p:ext>
            </p:extLst>
          </p:nvPr>
        </p:nvGraphicFramePr>
        <p:xfrm>
          <a:off x="755576" y="1700807"/>
          <a:ext cx="7679704" cy="4624240"/>
        </p:xfrm>
        <a:graphic>
          <a:graphicData uri="http://schemas.openxmlformats.org/drawingml/2006/table">
            <a:tbl>
              <a:tblPr firstRow="1" firstCol="1" lastRow="1" lastCol="1" bandRow="1" bandCol="1"/>
              <a:tblGrid>
                <a:gridCol w="3525601"/>
                <a:gridCol w="1384701"/>
                <a:gridCol w="1384701"/>
                <a:gridCol w="1384701"/>
              </a:tblGrid>
              <a:tr h="1010688">
                <a:tc>
                  <a:txBody>
                    <a:bodyPr/>
                    <a:lstStyle/>
                    <a:p>
                      <a:pPr>
                        <a:lnSpc>
                          <a:spcPts val="1000"/>
                        </a:lnSpc>
                        <a:spcAft>
                          <a:spcPts val="0"/>
                        </a:spcAft>
                      </a:pPr>
                      <a:r>
                        <a:rPr lang="en-US" sz="1600" dirty="0">
                          <a:effectLst/>
                          <a:latin typeface="Arial" pitchFamily="34" charset="0"/>
                          <a:ea typeface="Calibri" panose="020F0502020204030204" pitchFamily="34" charset="0"/>
                          <a:cs typeface="Arial" pitchFamily="34" charset="0"/>
                        </a:rPr>
                        <a:t> </a:t>
                      </a:r>
                      <a:endParaRPr lang="en-ZA" sz="1600" dirty="0">
                        <a:effectLst/>
                        <a:latin typeface="Arial" pitchFamily="34" charset="0"/>
                        <a:ea typeface="Calibri" panose="020F0502020204030204" pitchFamily="34" charset="0"/>
                        <a:cs typeface="Arial" pitchFamily="34" charset="0"/>
                      </a:endParaRPr>
                    </a:p>
                    <a:p>
                      <a:pPr>
                        <a:lnSpc>
                          <a:spcPts val="1300"/>
                        </a:lnSpc>
                        <a:spcBef>
                          <a:spcPts val="10"/>
                        </a:spcBef>
                        <a:spcAft>
                          <a:spcPts val="0"/>
                        </a:spcAft>
                      </a:pPr>
                      <a:r>
                        <a:rPr lang="en-US" sz="1600" dirty="0">
                          <a:effectLst/>
                          <a:latin typeface="Arial" pitchFamily="34" charset="0"/>
                          <a:ea typeface="Calibri" panose="020F0502020204030204" pitchFamily="34" charset="0"/>
                          <a:cs typeface="Arial" pitchFamily="34" charset="0"/>
                        </a:rPr>
                        <a:t> </a:t>
                      </a:r>
                      <a:endParaRPr lang="en-ZA" sz="1600" dirty="0">
                        <a:effectLst/>
                        <a:latin typeface="Arial" pitchFamily="34" charset="0"/>
                        <a:ea typeface="Calibri" panose="020F0502020204030204" pitchFamily="34" charset="0"/>
                        <a:cs typeface="Arial" pitchFamily="34" charset="0"/>
                      </a:endParaRPr>
                    </a:p>
                    <a:p>
                      <a:pPr marL="819785" marR="807085" algn="ctr">
                        <a:lnSpc>
                          <a:spcPct val="115000"/>
                        </a:lnSpc>
                        <a:spcAft>
                          <a:spcPts val="0"/>
                        </a:spcAft>
                      </a:pPr>
                      <a:r>
                        <a:rPr lang="en-US" sz="1600" b="1" spc="5" dirty="0">
                          <a:solidFill>
                            <a:srgbClr val="231F20"/>
                          </a:solidFill>
                          <a:effectLst/>
                          <a:latin typeface="Arial" pitchFamily="34" charset="0"/>
                          <a:ea typeface="Myriad Pro"/>
                          <a:cs typeface="Arial" pitchFamily="34" charset="0"/>
                        </a:rPr>
                        <a:t>S</a:t>
                      </a:r>
                      <a:r>
                        <a:rPr lang="en-US" sz="1600" b="1" dirty="0">
                          <a:solidFill>
                            <a:srgbClr val="231F20"/>
                          </a:solidFill>
                          <a:effectLst/>
                          <a:latin typeface="Arial" pitchFamily="34" charset="0"/>
                          <a:ea typeface="Myriad Pro"/>
                          <a:cs typeface="Arial" pitchFamily="34" charset="0"/>
                        </a:rPr>
                        <a:t>e</a:t>
                      </a:r>
                      <a:r>
                        <a:rPr lang="en-US" sz="1600" b="1" spc="15" dirty="0">
                          <a:solidFill>
                            <a:srgbClr val="231F20"/>
                          </a:solidFill>
                          <a:effectLst/>
                          <a:latin typeface="Arial" pitchFamily="34" charset="0"/>
                          <a:ea typeface="Myriad Pro"/>
                          <a:cs typeface="Arial" pitchFamily="34" charset="0"/>
                        </a:rPr>
                        <a:t>c</a:t>
                      </a:r>
                      <a:r>
                        <a:rPr lang="en-US" sz="1600" b="1" spc="-5" dirty="0">
                          <a:solidFill>
                            <a:srgbClr val="231F20"/>
                          </a:solidFill>
                          <a:effectLst/>
                          <a:latin typeface="Arial" pitchFamily="34" charset="0"/>
                          <a:ea typeface="Myriad Pro"/>
                          <a:cs typeface="Arial" pitchFamily="34" charset="0"/>
                        </a:rPr>
                        <a:t>t</a:t>
                      </a:r>
                      <a:r>
                        <a:rPr lang="en-US" sz="1600" b="1" dirty="0">
                          <a:solidFill>
                            <a:srgbClr val="231F20"/>
                          </a:solidFill>
                          <a:effectLst/>
                          <a:latin typeface="Arial" pitchFamily="34" charset="0"/>
                          <a:ea typeface="Myriad Pro"/>
                          <a:cs typeface="Arial" pitchFamily="34" charset="0"/>
                        </a:rPr>
                        <a:t>or</a:t>
                      </a:r>
                      <a:endParaRPr lang="en-ZA" sz="16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4BF88"/>
                    </a:solidFill>
                  </a:tcPr>
                </a:tc>
                <a:tc>
                  <a:txBody>
                    <a:bodyPr/>
                    <a:lstStyle/>
                    <a:p>
                      <a:pPr>
                        <a:lnSpc>
                          <a:spcPts val="650"/>
                        </a:lnSpc>
                        <a:spcBef>
                          <a:spcPts val="10"/>
                        </a:spcBef>
                        <a:spcAft>
                          <a:spcPts val="0"/>
                        </a:spcAft>
                      </a:pPr>
                      <a:r>
                        <a:rPr lang="en-US" sz="1600">
                          <a:effectLst/>
                          <a:latin typeface="Arial" pitchFamily="34" charset="0"/>
                          <a:ea typeface="Calibri" panose="020F0502020204030204" pitchFamily="34" charset="0"/>
                          <a:cs typeface="Arial" pitchFamily="34" charset="0"/>
                        </a:rPr>
                        <a:t> </a:t>
                      </a:r>
                      <a:endParaRPr lang="en-ZA" sz="1600">
                        <a:effectLst/>
                        <a:latin typeface="Arial" pitchFamily="34" charset="0"/>
                        <a:ea typeface="Calibri" panose="020F0502020204030204" pitchFamily="34" charset="0"/>
                        <a:cs typeface="Arial" pitchFamily="34" charset="0"/>
                      </a:endParaRPr>
                    </a:p>
                    <a:p>
                      <a:pPr>
                        <a:lnSpc>
                          <a:spcPts val="1000"/>
                        </a:lnSpc>
                        <a:spcAft>
                          <a:spcPts val="0"/>
                        </a:spcAft>
                      </a:pPr>
                      <a:r>
                        <a:rPr lang="en-US" sz="1600">
                          <a:effectLst/>
                          <a:latin typeface="Arial" pitchFamily="34" charset="0"/>
                          <a:ea typeface="Calibri" panose="020F0502020204030204" pitchFamily="34" charset="0"/>
                          <a:cs typeface="Arial" pitchFamily="34" charset="0"/>
                        </a:rPr>
                        <a:t> </a:t>
                      </a:r>
                      <a:endParaRPr lang="en-ZA" sz="1600">
                        <a:effectLst/>
                        <a:latin typeface="Arial" pitchFamily="34" charset="0"/>
                        <a:ea typeface="Calibri" panose="020F0502020204030204" pitchFamily="34" charset="0"/>
                        <a:cs typeface="Arial" pitchFamily="34" charset="0"/>
                      </a:endParaRPr>
                    </a:p>
                    <a:p>
                      <a:pPr marL="243840">
                        <a:lnSpc>
                          <a:spcPct val="115000"/>
                        </a:lnSpc>
                        <a:spcAft>
                          <a:spcPts val="0"/>
                        </a:spcAft>
                      </a:pPr>
                      <a:r>
                        <a:rPr lang="en-US" sz="1600" b="1" spc="-5">
                          <a:solidFill>
                            <a:srgbClr val="231F20"/>
                          </a:solidFill>
                          <a:effectLst/>
                          <a:latin typeface="Arial" pitchFamily="34" charset="0"/>
                          <a:ea typeface="Myriad Pro"/>
                          <a:cs typeface="Arial" pitchFamily="34" charset="0"/>
                        </a:rPr>
                        <a:t>N</a:t>
                      </a:r>
                      <a:r>
                        <a:rPr lang="en-US" sz="1600" b="1" spc="-30">
                          <a:solidFill>
                            <a:srgbClr val="231F20"/>
                          </a:solidFill>
                          <a:effectLst/>
                          <a:latin typeface="Arial" pitchFamily="34" charset="0"/>
                          <a:ea typeface="Myriad Pro"/>
                          <a:cs typeface="Arial" pitchFamily="34" charset="0"/>
                        </a:rPr>
                        <a:t>o</a:t>
                      </a:r>
                      <a:r>
                        <a:rPr lang="en-US" sz="1600" b="1">
                          <a:solidFill>
                            <a:srgbClr val="231F20"/>
                          </a:solidFill>
                          <a:effectLst/>
                          <a:latin typeface="Arial" pitchFamily="34" charset="0"/>
                          <a:ea typeface="Myriad Pro"/>
                          <a:cs typeface="Arial" pitchFamily="34" charset="0"/>
                        </a:rPr>
                        <a:t>. of</a:t>
                      </a:r>
                      <a:endParaRPr lang="en-ZA" sz="1600">
                        <a:effectLst/>
                        <a:latin typeface="Arial" pitchFamily="34" charset="0"/>
                        <a:ea typeface="Calibri" panose="020F0502020204030204" pitchFamily="34" charset="0"/>
                        <a:cs typeface="Arial" pitchFamily="34" charset="0"/>
                      </a:endParaRPr>
                    </a:p>
                    <a:p>
                      <a:pPr marL="186690">
                        <a:lnSpc>
                          <a:spcPct val="115000"/>
                        </a:lnSpc>
                        <a:spcBef>
                          <a:spcPts val="220"/>
                        </a:spcBef>
                        <a:spcAft>
                          <a:spcPts val="0"/>
                        </a:spcAft>
                      </a:pPr>
                      <a:r>
                        <a:rPr lang="en-US" sz="1600" b="1" spc="-10">
                          <a:solidFill>
                            <a:srgbClr val="231F20"/>
                          </a:solidFill>
                          <a:effectLst/>
                          <a:latin typeface="Arial" pitchFamily="34" charset="0"/>
                          <a:ea typeface="Myriad Pro"/>
                          <a:cs typeface="Arial" pitchFamily="34" charset="0"/>
                        </a:rPr>
                        <a:t>P</a:t>
                      </a:r>
                      <a:r>
                        <a:rPr lang="en-US" sz="1600" b="1" spc="-5">
                          <a:solidFill>
                            <a:srgbClr val="231F20"/>
                          </a:solidFill>
                          <a:effectLst/>
                          <a:latin typeface="Arial" pitchFamily="34" charset="0"/>
                          <a:ea typeface="Myriad Pro"/>
                          <a:cs typeface="Arial" pitchFamily="34" charset="0"/>
                        </a:rPr>
                        <a:t>r</a:t>
                      </a:r>
                      <a:r>
                        <a:rPr lang="en-US" sz="1600" b="1">
                          <a:solidFill>
                            <a:srgbClr val="231F20"/>
                          </a:solidFill>
                          <a:effectLst/>
                          <a:latin typeface="Arial" pitchFamily="34" charset="0"/>
                          <a:ea typeface="Myriad Pro"/>
                          <a:cs typeface="Arial" pitchFamily="34" charset="0"/>
                        </a:rPr>
                        <a:t>oje</a:t>
                      </a:r>
                      <a:r>
                        <a:rPr lang="en-US" sz="1600" b="1" spc="15">
                          <a:solidFill>
                            <a:srgbClr val="231F20"/>
                          </a:solidFill>
                          <a:effectLst/>
                          <a:latin typeface="Arial" pitchFamily="34" charset="0"/>
                          <a:ea typeface="Myriad Pro"/>
                          <a:cs typeface="Arial" pitchFamily="34" charset="0"/>
                        </a:rPr>
                        <a:t>c</a:t>
                      </a:r>
                      <a:r>
                        <a:rPr lang="en-US" sz="1600" b="1">
                          <a:solidFill>
                            <a:srgbClr val="231F20"/>
                          </a:solidFill>
                          <a:effectLst/>
                          <a:latin typeface="Arial" pitchFamily="34" charset="0"/>
                          <a:ea typeface="Myriad Pro"/>
                          <a:cs typeface="Arial" pitchFamily="34" charset="0"/>
                        </a:rPr>
                        <a:t>ts</a:t>
                      </a:r>
                      <a:endParaRPr lang="en-ZA" sz="16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4BF88"/>
                    </a:solidFill>
                  </a:tcPr>
                </a:tc>
                <a:tc>
                  <a:txBody>
                    <a:bodyPr/>
                    <a:lstStyle/>
                    <a:p>
                      <a:pPr marL="112395" marR="99695" algn="ctr">
                        <a:lnSpc>
                          <a:spcPct val="120000"/>
                        </a:lnSpc>
                        <a:spcBef>
                          <a:spcPts val="360"/>
                        </a:spcBef>
                        <a:spcAft>
                          <a:spcPts val="0"/>
                        </a:spcAft>
                      </a:pPr>
                      <a:r>
                        <a:rPr lang="en-US" sz="1600" b="1" spc="-75">
                          <a:solidFill>
                            <a:srgbClr val="231F20"/>
                          </a:solidFill>
                          <a:effectLst/>
                          <a:latin typeface="Arial" pitchFamily="34" charset="0"/>
                          <a:ea typeface="Myriad Pro"/>
                          <a:cs typeface="Arial" pitchFamily="34" charset="0"/>
                        </a:rPr>
                        <a:t>T</a:t>
                      </a:r>
                      <a:r>
                        <a:rPr lang="en-US" sz="1600" b="1">
                          <a:solidFill>
                            <a:srgbClr val="231F20"/>
                          </a:solidFill>
                          <a:effectLst/>
                          <a:latin typeface="Arial" pitchFamily="34" charset="0"/>
                          <a:ea typeface="Myriad Pro"/>
                          <a:cs typeface="Arial" pitchFamily="34" charset="0"/>
                        </a:rPr>
                        <a:t>otal </a:t>
                      </a:r>
                      <a:r>
                        <a:rPr lang="en-US" sz="1600" b="1" spc="10">
                          <a:solidFill>
                            <a:srgbClr val="231F20"/>
                          </a:solidFill>
                          <a:effectLst/>
                          <a:latin typeface="Arial" pitchFamily="34" charset="0"/>
                          <a:ea typeface="Myriad Pro"/>
                          <a:cs typeface="Arial" pitchFamily="34" charset="0"/>
                        </a:rPr>
                        <a:t>R</a:t>
                      </a:r>
                      <a:r>
                        <a:rPr lang="en-US" sz="1600" b="1">
                          <a:solidFill>
                            <a:srgbClr val="231F20"/>
                          </a:solidFill>
                          <a:effectLst/>
                          <a:latin typeface="Arial" pitchFamily="34" charset="0"/>
                          <a:ea typeface="Myriad Pro"/>
                          <a:cs typeface="Arial" pitchFamily="34" charset="0"/>
                        </a:rPr>
                        <a:t>and </a:t>
                      </a:r>
                      <a:r>
                        <a:rPr lang="en-US" sz="1600" b="1" spc="-40">
                          <a:solidFill>
                            <a:srgbClr val="231F20"/>
                          </a:solidFill>
                          <a:effectLst/>
                          <a:latin typeface="Arial" pitchFamily="34" charset="0"/>
                          <a:ea typeface="Myriad Pro"/>
                          <a:cs typeface="Arial" pitchFamily="34" charset="0"/>
                        </a:rPr>
                        <a:t>V</a:t>
                      </a:r>
                      <a:r>
                        <a:rPr lang="en-US" sz="1600" b="1">
                          <a:solidFill>
                            <a:srgbClr val="231F20"/>
                          </a:solidFill>
                          <a:effectLst/>
                          <a:latin typeface="Arial" pitchFamily="34" charset="0"/>
                          <a:ea typeface="Myriad Pro"/>
                          <a:cs typeface="Arial" pitchFamily="34" charset="0"/>
                        </a:rPr>
                        <a:t>alue </a:t>
                      </a:r>
                      <a:r>
                        <a:rPr lang="en-US" sz="1600" b="1" spc="-5">
                          <a:solidFill>
                            <a:srgbClr val="231F20"/>
                          </a:solidFill>
                          <a:effectLst/>
                          <a:latin typeface="Arial" pitchFamily="34" charset="0"/>
                          <a:ea typeface="Myriad Pro"/>
                          <a:cs typeface="Arial" pitchFamily="34" charset="0"/>
                        </a:rPr>
                        <a:t>A</a:t>
                      </a:r>
                      <a:r>
                        <a:rPr lang="en-US" sz="1600" b="1">
                          <a:solidFill>
                            <a:srgbClr val="231F20"/>
                          </a:solidFill>
                          <a:effectLst/>
                          <a:latin typeface="Arial" pitchFamily="34" charset="0"/>
                          <a:ea typeface="Myriad Pro"/>
                          <a:cs typeface="Arial" pitchFamily="34" charset="0"/>
                        </a:rPr>
                        <a:t>pp</a:t>
                      </a:r>
                      <a:r>
                        <a:rPr lang="en-US" sz="1600" b="1" spc="-5">
                          <a:solidFill>
                            <a:srgbClr val="231F20"/>
                          </a:solidFill>
                          <a:effectLst/>
                          <a:latin typeface="Arial" pitchFamily="34" charset="0"/>
                          <a:ea typeface="Myriad Pro"/>
                          <a:cs typeface="Arial" pitchFamily="34" charset="0"/>
                        </a:rPr>
                        <a:t>r</a:t>
                      </a:r>
                      <a:r>
                        <a:rPr lang="en-US" sz="1600" b="1" spc="-10">
                          <a:solidFill>
                            <a:srgbClr val="231F20"/>
                          </a:solidFill>
                          <a:effectLst/>
                          <a:latin typeface="Arial" pitchFamily="34" charset="0"/>
                          <a:ea typeface="Myriad Pro"/>
                          <a:cs typeface="Arial" pitchFamily="34" charset="0"/>
                        </a:rPr>
                        <a:t>o</a:t>
                      </a:r>
                      <a:r>
                        <a:rPr lang="en-US" sz="1600" b="1" spc="-15">
                          <a:solidFill>
                            <a:srgbClr val="231F20"/>
                          </a:solidFill>
                          <a:effectLst/>
                          <a:latin typeface="Arial" pitchFamily="34" charset="0"/>
                          <a:ea typeface="Myriad Pro"/>
                          <a:cs typeface="Arial" pitchFamily="34" charset="0"/>
                        </a:rPr>
                        <a:t>v</a:t>
                      </a:r>
                      <a:r>
                        <a:rPr lang="en-US" sz="1600" b="1">
                          <a:solidFill>
                            <a:srgbClr val="231F20"/>
                          </a:solidFill>
                          <a:effectLst/>
                          <a:latin typeface="Arial" pitchFamily="34" charset="0"/>
                          <a:ea typeface="Myriad Pro"/>
                          <a:cs typeface="Arial" pitchFamily="34" charset="0"/>
                        </a:rPr>
                        <a:t>ed </a:t>
                      </a:r>
                      <a:r>
                        <a:rPr lang="en-US" sz="1600" b="1" spc="5">
                          <a:solidFill>
                            <a:srgbClr val="231F20"/>
                          </a:solidFill>
                          <a:effectLst/>
                          <a:latin typeface="Arial" pitchFamily="34" charset="0"/>
                          <a:ea typeface="Myriad Pro"/>
                          <a:cs typeface="Arial" pitchFamily="34" charset="0"/>
                        </a:rPr>
                        <a:t>R</a:t>
                      </a:r>
                      <a:r>
                        <a:rPr lang="en-US" sz="1600" b="1">
                          <a:solidFill>
                            <a:srgbClr val="231F20"/>
                          </a:solidFill>
                          <a:effectLst/>
                          <a:latin typeface="Arial" pitchFamily="34" charset="0"/>
                          <a:ea typeface="Myriad Pro"/>
                          <a:cs typeface="Arial" pitchFamily="34" charset="0"/>
                        </a:rPr>
                        <a:t>’000s</a:t>
                      </a:r>
                      <a:endParaRPr lang="en-ZA" sz="16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4BF88"/>
                    </a:solidFill>
                  </a:tcPr>
                </a:tc>
                <a:tc>
                  <a:txBody>
                    <a:bodyPr/>
                    <a:lstStyle/>
                    <a:p>
                      <a:pPr>
                        <a:lnSpc>
                          <a:spcPts val="650"/>
                        </a:lnSpc>
                        <a:spcBef>
                          <a:spcPts val="10"/>
                        </a:spcBef>
                        <a:spcAft>
                          <a:spcPts val="0"/>
                        </a:spcAft>
                      </a:pPr>
                      <a:r>
                        <a:rPr lang="en-US" sz="1600">
                          <a:effectLst/>
                          <a:latin typeface="Arial" pitchFamily="34" charset="0"/>
                          <a:ea typeface="Calibri" panose="020F0502020204030204" pitchFamily="34" charset="0"/>
                          <a:cs typeface="Arial" pitchFamily="34" charset="0"/>
                        </a:rPr>
                        <a:t> </a:t>
                      </a:r>
                      <a:endParaRPr lang="en-ZA" sz="1600">
                        <a:effectLst/>
                        <a:latin typeface="Arial" pitchFamily="34" charset="0"/>
                        <a:ea typeface="Calibri" panose="020F0502020204030204" pitchFamily="34" charset="0"/>
                        <a:cs typeface="Arial" pitchFamily="34" charset="0"/>
                      </a:endParaRPr>
                    </a:p>
                    <a:p>
                      <a:pPr>
                        <a:lnSpc>
                          <a:spcPts val="1000"/>
                        </a:lnSpc>
                        <a:spcAft>
                          <a:spcPts val="0"/>
                        </a:spcAft>
                      </a:pPr>
                      <a:r>
                        <a:rPr lang="en-US" sz="1600">
                          <a:effectLst/>
                          <a:latin typeface="Arial" pitchFamily="34" charset="0"/>
                          <a:ea typeface="Calibri" panose="020F0502020204030204" pitchFamily="34" charset="0"/>
                          <a:cs typeface="Arial" pitchFamily="34" charset="0"/>
                        </a:rPr>
                        <a:t> </a:t>
                      </a:r>
                      <a:endParaRPr lang="en-ZA" sz="1600">
                        <a:effectLst/>
                        <a:latin typeface="Arial" pitchFamily="34" charset="0"/>
                        <a:ea typeface="Calibri" panose="020F0502020204030204" pitchFamily="34" charset="0"/>
                        <a:cs typeface="Arial" pitchFamily="34" charset="0"/>
                      </a:endParaRPr>
                    </a:p>
                    <a:p>
                      <a:pPr marL="78105">
                        <a:lnSpc>
                          <a:spcPct val="115000"/>
                        </a:lnSpc>
                        <a:spcAft>
                          <a:spcPts val="0"/>
                        </a:spcAft>
                      </a:pPr>
                      <a:r>
                        <a:rPr lang="en-US" sz="1600" b="1">
                          <a:solidFill>
                            <a:srgbClr val="231F20"/>
                          </a:solidFill>
                          <a:effectLst/>
                          <a:latin typeface="Arial" pitchFamily="34" charset="0"/>
                          <a:ea typeface="Myriad Pro"/>
                          <a:cs typeface="Arial" pitchFamily="34" charset="0"/>
                        </a:rPr>
                        <a:t>% </a:t>
                      </a:r>
                      <a:r>
                        <a:rPr lang="en-US" sz="1600" b="1" spc="-5">
                          <a:solidFill>
                            <a:srgbClr val="231F20"/>
                          </a:solidFill>
                          <a:effectLst/>
                          <a:latin typeface="Arial" pitchFamily="34" charset="0"/>
                          <a:ea typeface="Myriad Pro"/>
                          <a:cs typeface="Arial" pitchFamily="34" charset="0"/>
                        </a:rPr>
                        <a:t>A</a:t>
                      </a:r>
                      <a:r>
                        <a:rPr lang="en-US" sz="1600" b="1">
                          <a:solidFill>
                            <a:srgbClr val="231F20"/>
                          </a:solidFill>
                          <a:effectLst/>
                          <a:latin typeface="Arial" pitchFamily="34" charset="0"/>
                          <a:ea typeface="Myriad Pro"/>
                          <a:cs typeface="Arial" pitchFamily="34" charset="0"/>
                        </a:rPr>
                        <a:t>pp</a:t>
                      </a:r>
                      <a:r>
                        <a:rPr lang="en-US" sz="1600" b="1" spc="-5">
                          <a:solidFill>
                            <a:srgbClr val="231F20"/>
                          </a:solidFill>
                          <a:effectLst/>
                          <a:latin typeface="Arial" pitchFamily="34" charset="0"/>
                          <a:ea typeface="Myriad Pro"/>
                          <a:cs typeface="Arial" pitchFamily="34" charset="0"/>
                        </a:rPr>
                        <a:t>r</a:t>
                      </a:r>
                      <a:r>
                        <a:rPr lang="en-US" sz="1600" b="1" spc="-10">
                          <a:solidFill>
                            <a:srgbClr val="231F20"/>
                          </a:solidFill>
                          <a:effectLst/>
                          <a:latin typeface="Arial" pitchFamily="34" charset="0"/>
                          <a:ea typeface="Myriad Pro"/>
                          <a:cs typeface="Arial" pitchFamily="34" charset="0"/>
                        </a:rPr>
                        <a:t>o</a:t>
                      </a:r>
                      <a:r>
                        <a:rPr lang="en-US" sz="1600" b="1" spc="-15">
                          <a:solidFill>
                            <a:srgbClr val="231F20"/>
                          </a:solidFill>
                          <a:effectLst/>
                          <a:latin typeface="Arial" pitchFamily="34" charset="0"/>
                          <a:ea typeface="Myriad Pro"/>
                          <a:cs typeface="Arial" pitchFamily="34" charset="0"/>
                        </a:rPr>
                        <a:t>v</a:t>
                      </a:r>
                      <a:r>
                        <a:rPr lang="en-US" sz="1600" b="1">
                          <a:solidFill>
                            <a:srgbClr val="231F20"/>
                          </a:solidFill>
                          <a:effectLst/>
                          <a:latin typeface="Arial" pitchFamily="34" charset="0"/>
                          <a:ea typeface="Myriad Pro"/>
                          <a:cs typeface="Arial" pitchFamily="34" charset="0"/>
                        </a:rPr>
                        <a:t>ed</a:t>
                      </a:r>
                      <a:endParaRPr lang="en-ZA" sz="1600">
                        <a:effectLst/>
                        <a:latin typeface="Arial" pitchFamily="34" charset="0"/>
                        <a:ea typeface="Calibri" panose="020F0502020204030204" pitchFamily="34" charset="0"/>
                        <a:cs typeface="Arial" pitchFamily="34" charset="0"/>
                      </a:endParaRPr>
                    </a:p>
                    <a:p>
                      <a:pPr marL="88900">
                        <a:lnSpc>
                          <a:spcPct val="115000"/>
                        </a:lnSpc>
                        <a:spcBef>
                          <a:spcPts val="220"/>
                        </a:spcBef>
                        <a:spcAft>
                          <a:spcPts val="0"/>
                        </a:spcAft>
                      </a:pPr>
                      <a:r>
                        <a:rPr lang="en-US" sz="1600" b="1">
                          <a:solidFill>
                            <a:srgbClr val="231F20"/>
                          </a:solidFill>
                          <a:effectLst/>
                          <a:latin typeface="Arial" pitchFamily="34" charset="0"/>
                          <a:ea typeface="Myriad Pro"/>
                          <a:cs typeface="Arial" pitchFamily="34" charset="0"/>
                        </a:rPr>
                        <a:t>Regul</a:t>
                      </a:r>
                      <a:r>
                        <a:rPr lang="en-US" sz="1600" b="1" spc="-5">
                          <a:solidFill>
                            <a:srgbClr val="231F20"/>
                          </a:solidFill>
                          <a:effectLst/>
                          <a:latin typeface="Arial" pitchFamily="34" charset="0"/>
                          <a:ea typeface="Myriad Pro"/>
                          <a:cs typeface="Arial" pitchFamily="34" charset="0"/>
                        </a:rPr>
                        <a:t>a</a:t>
                      </a:r>
                      <a:r>
                        <a:rPr lang="en-US" sz="1600" b="1">
                          <a:solidFill>
                            <a:srgbClr val="231F20"/>
                          </a:solidFill>
                          <a:effectLst/>
                          <a:latin typeface="Arial" pitchFamily="34" charset="0"/>
                          <a:ea typeface="Myriad Pro"/>
                          <a:cs typeface="Arial" pitchFamily="34" charset="0"/>
                        </a:rPr>
                        <a:t>tions</a:t>
                      </a:r>
                      <a:endParaRPr lang="en-ZA" sz="16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4BF88"/>
                    </a:solidFill>
                  </a:tcPr>
                </a:tc>
              </a:tr>
              <a:tr h="387430">
                <a:tc>
                  <a:txBody>
                    <a:bodyPr/>
                    <a:lstStyle/>
                    <a:p>
                      <a:pPr marL="69215">
                        <a:lnSpc>
                          <a:spcPct val="115000"/>
                        </a:lnSpc>
                        <a:spcBef>
                          <a:spcPts val="360"/>
                        </a:spcBef>
                        <a:spcAft>
                          <a:spcPts val="0"/>
                        </a:spcAft>
                      </a:pPr>
                      <a:r>
                        <a:rPr lang="en-US" sz="1600" spc="-5" dirty="0">
                          <a:solidFill>
                            <a:srgbClr val="231F20"/>
                          </a:solidFill>
                          <a:effectLst/>
                          <a:latin typeface="Arial" pitchFamily="34" charset="0"/>
                          <a:ea typeface="MyriadPro-Light"/>
                          <a:cs typeface="Arial" pitchFamily="34" charset="0"/>
                        </a:rPr>
                        <a:t>C</a:t>
                      </a:r>
                      <a:r>
                        <a:rPr lang="en-US" sz="1600" dirty="0">
                          <a:solidFill>
                            <a:srgbClr val="231F20"/>
                          </a:solidFill>
                          <a:effectLst/>
                          <a:latin typeface="Arial" pitchFamily="34" charset="0"/>
                          <a:ea typeface="MyriadPro-Light"/>
                          <a:cs typeface="Arial" pitchFamily="34" charset="0"/>
                        </a:rPr>
                        <a:t>ommuni</a:t>
                      </a:r>
                      <a:r>
                        <a:rPr lang="en-US" sz="1600" spc="10" dirty="0">
                          <a:solidFill>
                            <a:srgbClr val="231F20"/>
                          </a:solidFill>
                          <a:effectLst/>
                          <a:latin typeface="Arial" pitchFamily="34" charset="0"/>
                          <a:ea typeface="MyriadPro-Light"/>
                          <a:cs typeface="Arial" pitchFamily="34" charset="0"/>
                        </a:rPr>
                        <a:t>t</a:t>
                      </a:r>
                      <a:r>
                        <a:rPr lang="en-US" sz="1600" dirty="0">
                          <a:solidFill>
                            <a:srgbClr val="231F20"/>
                          </a:solidFill>
                          <a:effectLst/>
                          <a:latin typeface="Arial" pitchFamily="34" charset="0"/>
                          <a:ea typeface="MyriadPro-Light"/>
                          <a:cs typeface="Arial" pitchFamily="34" charset="0"/>
                        </a:rPr>
                        <a:t>y </a:t>
                      </a:r>
                      <a:r>
                        <a:rPr lang="en-US" sz="1600" spc="5" dirty="0">
                          <a:solidFill>
                            <a:srgbClr val="231F20"/>
                          </a:solidFill>
                          <a:effectLst/>
                          <a:latin typeface="Arial" pitchFamily="34" charset="0"/>
                          <a:ea typeface="MyriadPro-Light"/>
                          <a:cs typeface="Arial" pitchFamily="34" charset="0"/>
                        </a:rPr>
                        <a:t>M</a:t>
                      </a:r>
                      <a:r>
                        <a:rPr lang="en-US" sz="1600" dirty="0">
                          <a:solidFill>
                            <a:srgbClr val="231F20"/>
                          </a:solidFill>
                          <a:effectLst/>
                          <a:latin typeface="Arial" pitchFamily="34" charset="0"/>
                          <a:ea typeface="MyriadPro-Light"/>
                          <a:cs typeface="Arial" pitchFamily="34" charset="0"/>
                        </a:rPr>
                        <a:t>edia</a:t>
                      </a:r>
                      <a:endParaRPr lang="en-ZA" sz="16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R="55880" algn="r">
                        <a:lnSpc>
                          <a:spcPct val="115000"/>
                        </a:lnSpc>
                        <a:spcBef>
                          <a:spcPts val="360"/>
                        </a:spcBef>
                        <a:spcAft>
                          <a:spcPts val="0"/>
                        </a:spcAft>
                      </a:pPr>
                      <a:r>
                        <a:rPr lang="en-US" sz="1600" dirty="0">
                          <a:solidFill>
                            <a:srgbClr val="231F20"/>
                          </a:solidFill>
                          <a:effectLst/>
                          <a:latin typeface="Arial" pitchFamily="34" charset="0"/>
                          <a:ea typeface="MyriadPro-Light"/>
                          <a:cs typeface="Arial" pitchFamily="34" charset="0"/>
                        </a:rPr>
                        <a:t>5</a:t>
                      </a:r>
                      <a:endParaRPr lang="en-ZA" sz="16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144780">
                        <a:lnSpc>
                          <a:spcPct val="115000"/>
                        </a:lnSpc>
                        <a:spcBef>
                          <a:spcPts val="360"/>
                        </a:spcBef>
                        <a:spcAft>
                          <a:spcPts val="0"/>
                        </a:spcAft>
                      </a:pPr>
                      <a:r>
                        <a:rPr lang="en-US" sz="1600">
                          <a:solidFill>
                            <a:srgbClr val="231F20"/>
                          </a:solidFill>
                          <a:effectLst/>
                          <a:latin typeface="Arial" pitchFamily="34" charset="0"/>
                          <a:ea typeface="MyriadPro-Light"/>
                          <a:cs typeface="Arial" pitchFamily="34" charset="0"/>
                        </a:rPr>
                        <a:t>6 076 000.00</a:t>
                      </a:r>
                      <a:endParaRPr lang="en-ZA" sz="16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rowSpan="5">
                  <a:txBody>
                    <a:bodyPr/>
                    <a:lstStyle/>
                    <a:p>
                      <a:pPr marL="521335">
                        <a:lnSpc>
                          <a:spcPct val="115000"/>
                        </a:lnSpc>
                        <a:spcBef>
                          <a:spcPts val="360"/>
                        </a:spcBef>
                        <a:spcAft>
                          <a:spcPts val="0"/>
                        </a:spcAft>
                      </a:pPr>
                      <a:r>
                        <a:rPr lang="en-US" sz="1600">
                          <a:solidFill>
                            <a:srgbClr val="231F20"/>
                          </a:solidFill>
                          <a:effectLst/>
                          <a:latin typeface="Arial" pitchFamily="34" charset="0"/>
                          <a:ea typeface="MyriadPro-Light"/>
                          <a:cs typeface="Arial" pitchFamily="34" charset="0"/>
                        </a:rPr>
                        <a:t>60%</a:t>
                      </a:r>
                      <a:endParaRPr lang="en-ZA" sz="16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r>
              <a:tr h="387430">
                <a:tc>
                  <a:txBody>
                    <a:bodyPr/>
                    <a:lstStyle/>
                    <a:p>
                      <a:pPr marL="69215">
                        <a:lnSpc>
                          <a:spcPct val="115000"/>
                        </a:lnSpc>
                        <a:spcBef>
                          <a:spcPts val="360"/>
                        </a:spcBef>
                        <a:spcAft>
                          <a:spcPts val="0"/>
                        </a:spcAft>
                      </a:pPr>
                      <a:r>
                        <a:rPr lang="en-US" sz="1600" i="1" spc="-5" dirty="0">
                          <a:solidFill>
                            <a:srgbClr val="231F20"/>
                          </a:solidFill>
                          <a:effectLst/>
                          <a:latin typeface="Arial" pitchFamily="34" charset="0"/>
                          <a:ea typeface="Myriad Pro"/>
                          <a:cs typeface="Arial" pitchFamily="34" charset="0"/>
                        </a:rPr>
                        <a:t>C</a:t>
                      </a:r>
                      <a:r>
                        <a:rPr lang="en-US" sz="1600" i="1" dirty="0">
                          <a:solidFill>
                            <a:srgbClr val="231F20"/>
                          </a:solidFill>
                          <a:effectLst/>
                          <a:latin typeface="Arial" pitchFamily="34" charset="0"/>
                          <a:ea typeface="Myriad Pro"/>
                          <a:cs typeface="Arial" pitchFamily="34" charset="0"/>
                        </a:rPr>
                        <a:t>om</a:t>
                      </a:r>
                      <a:r>
                        <a:rPr lang="en-US" sz="1600" i="1" spc="-5" dirty="0">
                          <a:solidFill>
                            <a:srgbClr val="231F20"/>
                          </a:solidFill>
                          <a:effectLst/>
                          <a:latin typeface="Arial" pitchFamily="34" charset="0"/>
                          <a:ea typeface="Myriad Pro"/>
                          <a:cs typeface="Arial" pitchFamily="34" charset="0"/>
                        </a:rPr>
                        <a:t>m</a:t>
                      </a:r>
                      <a:r>
                        <a:rPr lang="en-US" sz="1600" i="1" dirty="0">
                          <a:solidFill>
                            <a:srgbClr val="231F20"/>
                          </a:solidFill>
                          <a:effectLst/>
                          <a:latin typeface="Arial" pitchFamily="34" charset="0"/>
                          <a:ea typeface="Myriad Pro"/>
                          <a:cs typeface="Arial" pitchFamily="34" charset="0"/>
                        </a:rPr>
                        <a:t>uni</a:t>
                      </a:r>
                      <a:r>
                        <a:rPr lang="en-US" sz="1600" i="1" spc="10" dirty="0">
                          <a:solidFill>
                            <a:srgbClr val="231F20"/>
                          </a:solidFill>
                          <a:effectLst/>
                          <a:latin typeface="Arial" pitchFamily="34" charset="0"/>
                          <a:ea typeface="Myriad Pro"/>
                          <a:cs typeface="Arial" pitchFamily="34" charset="0"/>
                        </a:rPr>
                        <a:t>t</a:t>
                      </a:r>
                      <a:r>
                        <a:rPr lang="en-US" sz="1600" i="1" dirty="0">
                          <a:solidFill>
                            <a:srgbClr val="231F20"/>
                          </a:solidFill>
                          <a:effectLst/>
                          <a:latin typeface="Arial" pitchFamily="34" charset="0"/>
                          <a:ea typeface="Myriad Pro"/>
                          <a:cs typeface="Arial" pitchFamily="34" charset="0"/>
                        </a:rPr>
                        <a:t>y </a:t>
                      </a:r>
                      <a:r>
                        <a:rPr lang="en-US" sz="1600" i="1" spc="-5" dirty="0">
                          <a:solidFill>
                            <a:srgbClr val="231F20"/>
                          </a:solidFill>
                          <a:effectLst/>
                          <a:latin typeface="Arial" pitchFamily="34" charset="0"/>
                          <a:ea typeface="Myriad Pro"/>
                          <a:cs typeface="Arial" pitchFamily="34" charset="0"/>
                        </a:rPr>
                        <a:t>R</a:t>
                      </a:r>
                      <a:r>
                        <a:rPr lang="en-US" sz="1600" i="1" dirty="0">
                          <a:solidFill>
                            <a:srgbClr val="231F20"/>
                          </a:solidFill>
                          <a:effectLst/>
                          <a:latin typeface="Arial" pitchFamily="34" charset="0"/>
                          <a:ea typeface="Myriad Pro"/>
                          <a:cs typeface="Arial" pitchFamily="34" charset="0"/>
                        </a:rPr>
                        <a:t>adio</a:t>
                      </a:r>
                      <a:endParaRPr lang="en-ZA" sz="16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R="55880" algn="r">
                        <a:lnSpc>
                          <a:spcPct val="115000"/>
                        </a:lnSpc>
                        <a:spcBef>
                          <a:spcPts val="360"/>
                        </a:spcBef>
                        <a:spcAft>
                          <a:spcPts val="0"/>
                        </a:spcAft>
                      </a:pPr>
                      <a:r>
                        <a:rPr lang="en-US" sz="1600" dirty="0">
                          <a:solidFill>
                            <a:srgbClr val="231F20"/>
                          </a:solidFill>
                          <a:effectLst/>
                          <a:latin typeface="Arial" pitchFamily="34" charset="0"/>
                          <a:ea typeface="MyriadPro-Light"/>
                          <a:cs typeface="Arial" pitchFamily="34" charset="0"/>
                        </a:rPr>
                        <a:t>3</a:t>
                      </a:r>
                      <a:endParaRPr lang="en-ZA" sz="16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L="144780">
                        <a:lnSpc>
                          <a:spcPct val="115000"/>
                        </a:lnSpc>
                        <a:spcBef>
                          <a:spcPts val="360"/>
                        </a:spcBef>
                        <a:spcAft>
                          <a:spcPts val="0"/>
                        </a:spcAft>
                      </a:pPr>
                      <a:r>
                        <a:rPr lang="en-US" sz="1600">
                          <a:solidFill>
                            <a:srgbClr val="231F20"/>
                          </a:solidFill>
                          <a:effectLst/>
                          <a:latin typeface="Arial" pitchFamily="34" charset="0"/>
                          <a:ea typeface="MyriadPro-Light"/>
                          <a:cs typeface="Arial" pitchFamily="34" charset="0"/>
                        </a:rPr>
                        <a:t>5 098 488.68</a:t>
                      </a:r>
                      <a:endParaRPr lang="en-ZA" sz="16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vMerge="1">
                  <a:txBody>
                    <a:bodyPr/>
                    <a:lstStyle/>
                    <a:p>
                      <a:endParaRPr lang="en-ZA"/>
                    </a:p>
                  </a:txBody>
                  <a:tcPr/>
                </a:tc>
              </a:tr>
              <a:tr h="282307">
                <a:tc>
                  <a:txBody>
                    <a:bodyPr/>
                    <a:lstStyle/>
                    <a:p>
                      <a:pPr marL="69215">
                        <a:lnSpc>
                          <a:spcPct val="115000"/>
                        </a:lnSpc>
                        <a:spcBef>
                          <a:spcPts val="360"/>
                        </a:spcBef>
                        <a:spcAft>
                          <a:spcPts val="0"/>
                        </a:spcAft>
                      </a:pPr>
                      <a:r>
                        <a:rPr lang="en-US" sz="1600" i="1" spc="-5">
                          <a:solidFill>
                            <a:srgbClr val="231F20"/>
                          </a:solidFill>
                          <a:effectLst/>
                          <a:latin typeface="Arial" pitchFamily="34" charset="0"/>
                          <a:ea typeface="Myriad Pro"/>
                          <a:cs typeface="Arial" pitchFamily="34" charset="0"/>
                        </a:rPr>
                        <a:t>C</a:t>
                      </a:r>
                      <a:r>
                        <a:rPr lang="en-US" sz="1600" i="1">
                          <a:solidFill>
                            <a:srgbClr val="231F20"/>
                          </a:solidFill>
                          <a:effectLst/>
                          <a:latin typeface="Arial" pitchFamily="34" charset="0"/>
                          <a:ea typeface="Myriad Pro"/>
                          <a:cs typeface="Arial" pitchFamily="34" charset="0"/>
                        </a:rPr>
                        <a:t>om</a:t>
                      </a:r>
                      <a:r>
                        <a:rPr lang="en-US" sz="1600" i="1" spc="-5">
                          <a:solidFill>
                            <a:srgbClr val="231F20"/>
                          </a:solidFill>
                          <a:effectLst/>
                          <a:latin typeface="Arial" pitchFamily="34" charset="0"/>
                          <a:ea typeface="Myriad Pro"/>
                          <a:cs typeface="Arial" pitchFamily="34" charset="0"/>
                        </a:rPr>
                        <a:t>m</a:t>
                      </a:r>
                      <a:r>
                        <a:rPr lang="en-US" sz="1600" i="1">
                          <a:solidFill>
                            <a:srgbClr val="231F20"/>
                          </a:solidFill>
                          <a:effectLst/>
                          <a:latin typeface="Arial" pitchFamily="34" charset="0"/>
                          <a:ea typeface="Myriad Pro"/>
                          <a:cs typeface="Arial" pitchFamily="34" charset="0"/>
                        </a:rPr>
                        <a:t>uni</a:t>
                      </a:r>
                      <a:r>
                        <a:rPr lang="en-US" sz="1600" i="1" spc="10">
                          <a:solidFill>
                            <a:srgbClr val="231F20"/>
                          </a:solidFill>
                          <a:effectLst/>
                          <a:latin typeface="Arial" pitchFamily="34" charset="0"/>
                          <a:ea typeface="Myriad Pro"/>
                          <a:cs typeface="Arial" pitchFamily="34" charset="0"/>
                        </a:rPr>
                        <a:t>t</a:t>
                      </a:r>
                      <a:r>
                        <a:rPr lang="en-US" sz="1600" i="1">
                          <a:solidFill>
                            <a:srgbClr val="231F20"/>
                          </a:solidFill>
                          <a:effectLst/>
                          <a:latin typeface="Arial" pitchFamily="34" charset="0"/>
                          <a:ea typeface="Myriad Pro"/>
                          <a:cs typeface="Arial" pitchFamily="34" charset="0"/>
                        </a:rPr>
                        <a:t>y </a:t>
                      </a:r>
                      <a:r>
                        <a:rPr lang="en-US" sz="1600" i="1" spc="-55">
                          <a:solidFill>
                            <a:srgbClr val="231F20"/>
                          </a:solidFill>
                          <a:effectLst/>
                          <a:latin typeface="Arial" pitchFamily="34" charset="0"/>
                          <a:ea typeface="Myriad Pro"/>
                          <a:cs typeface="Arial" pitchFamily="34" charset="0"/>
                        </a:rPr>
                        <a:t>T</a:t>
                      </a:r>
                      <a:r>
                        <a:rPr lang="en-US" sz="1600" i="1">
                          <a:solidFill>
                            <a:srgbClr val="231F20"/>
                          </a:solidFill>
                          <a:effectLst/>
                          <a:latin typeface="Arial" pitchFamily="34" charset="0"/>
                          <a:ea typeface="Myriad Pro"/>
                          <a:cs typeface="Arial" pitchFamily="34" charset="0"/>
                        </a:rPr>
                        <a:t>elevision</a:t>
                      </a:r>
                      <a:endParaRPr lang="en-ZA" sz="16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R="55880" algn="r">
                        <a:lnSpc>
                          <a:spcPct val="115000"/>
                        </a:lnSpc>
                        <a:spcBef>
                          <a:spcPts val="360"/>
                        </a:spcBef>
                        <a:spcAft>
                          <a:spcPts val="0"/>
                        </a:spcAft>
                      </a:pPr>
                      <a:r>
                        <a:rPr lang="en-US" sz="1600" dirty="0">
                          <a:solidFill>
                            <a:srgbClr val="231F20"/>
                          </a:solidFill>
                          <a:effectLst/>
                          <a:latin typeface="Arial" pitchFamily="34" charset="0"/>
                          <a:ea typeface="MyriadPro-Light"/>
                          <a:cs typeface="Arial" pitchFamily="34" charset="0"/>
                        </a:rPr>
                        <a:t>0</a:t>
                      </a:r>
                      <a:endParaRPr lang="en-ZA" sz="16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R="55880" algn="r">
                        <a:lnSpc>
                          <a:spcPct val="115000"/>
                        </a:lnSpc>
                        <a:spcBef>
                          <a:spcPts val="360"/>
                        </a:spcBef>
                        <a:spcAft>
                          <a:spcPts val="0"/>
                        </a:spcAft>
                      </a:pPr>
                      <a:r>
                        <a:rPr lang="en-US" sz="1600">
                          <a:solidFill>
                            <a:srgbClr val="231F20"/>
                          </a:solidFill>
                          <a:effectLst/>
                          <a:latin typeface="Arial" pitchFamily="34" charset="0"/>
                          <a:ea typeface="MyriadPro-Light"/>
                          <a:cs typeface="Arial" pitchFamily="34" charset="0"/>
                        </a:rPr>
                        <a:t>0</a:t>
                      </a:r>
                      <a:endParaRPr lang="en-ZA" sz="16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vMerge="1">
                  <a:txBody>
                    <a:bodyPr/>
                    <a:lstStyle/>
                    <a:p>
                      <a:endParaRPr lang="en-ZA"/>
                    </a:p>
                  </a:txBody>
                  <a:tcPr/>
                </a:tc>
              </a:tr>
              <a:tr h="387430">
                <a:tc>
                  <a:txBody>
                    <a:bodyPr/>
                    <a:lstStyle/>
                    <a:p>
                      <a:pPr marL="69215">
                        <a:lnSpc>
                          <a:spcPct val="115000"/>
                        </a:lnSpc>
                        <a:spcBef>
                          <a:spcPts val="360"/>
                        </a:spcBef>
                        <a:spcAft>
                          <a:spcPts val="0"/>
                        </a:spcAft>
                      </a:pPr>
                      <a:r>
                        <a:rPr lang="en-US" sz="1600" i="1" spc="-5">
                          <a:solidFill>
                            <a:srgbClr val="231F20"/>
                          </a:solidFill>
                          <a:effectLst/>
                          <a:latin typeface="Arial" pitchFamily="34" charset="0"/>
                          <a:ea typeface="Myriad Pro"/>
                          <a:cs typeface="Arial" pitchFamily="34" charset="0"/>
                        </a:rPr>
                        <a:t>C</a:t>
                      </a:r>
                      <a:r>
                        <a:rPr lang="en-US" sz="1600" i="1">
                          <a:solidFill>
                            <a:srgbClr val="231F20"/>
                          </a:solidFill>
                          <a:effectLst/>
                          <a:latin typeface="Arial" pitchFamily="34" charset="0"/>
                          <a:ea typeface="Myriad Pro"/>
                          <a:cs typeface="Arial" pitchFamily="34" charset="0"/>
                        </a:rPr>
                        <a:t>om</a:t>
                      </a:r>
                      <a:r>
                        <a:rPr lang="en-US" sz="1600" i="1" spc="-5">
                          <a:solidFill>
                            <a:srgbClr val="231F20"/>
                          </a:solidFill>
                          <a:effectLst/>
                          <a:latin typeface="Arial" pitchFamily="34" charset="0"/>
                          <a:ea typeface="Myriad Pro"/>
                          <a:cs typeface="Arial" pitchFamily="34" charset="0"/>
                        </a:rPr>
                        <a:t>m</a:t>
                      </a:r>
                      <a:r>
                        <a:rPr lang="en-US" sz="1600" i="1">
                          <a:solidFill>
                            <a:srgbClr val="231F20"/>
                          </a:solidFill>
                          <a:effectLst/>
                          <a:latin typeface="Arial" pitchFamily="34" charset="0"/>
                          <a:ea typeface="Myriad Pro"/>
                          <a:cs typeface="Arial" pitchFamily="34" charset="0"/>
                        </a:rPr>
                        <a:t>uni</a:t>
                      </a:r>
                      <a:r>
                        <a:rPr lang="en-US" sz="1600" i="1" spc="10">
                          <a:solidFill>
                            <a:srgbClr val="231F20"/>
                          </a:solidFill>
                          <a:effectLst/>
                          <a:latin typeface="Arial" pitchFamily="34" charset="0"/>
                          <a:ea typeface="Myriad Pro"/>
                          <a:cs typeface="Arial" pitchFamily="34" charset="0"/>
                        </a:rPr>
                        <a:t>t</a:t>
                      </a:r>
                      <a:r>
                        <a:rPr lang="en-US" sz="1600" i="1">
                          <a:solidFill>
                            <a:srgbClr val="231F20"/>
                          </a:solidFill>
                          <a:effectLst/>
                          <a:latin typeface="Arial" pitchFamily="34" charset="0"/>
                          <a:ea typeface="Myriad Pro"/>
                          <a:cs typeface="Arial" pitchFamily="34" charset="0"/>
                        </a:rPr>
                        <a:t>y </a:t>
                      </a:r>
                      <a:r>
                        <a:rPr lang="en-US" sz="1600" i="1" spc="-10">
                          <a:solidFill>
                            <a:srgbClr val="231F20"/>
                          </a:solidFill>
                          <a:effectLst/>
                          <a:latin typeface="Arial" pitchFamily="34" charset="0"/>
                          <a:ea typeface="Myriad Pro"/>
                          <a:cs typeface="Arial" pitchFamily="34" charset="0"/>
                        </a:rPr>
                        <a:t>P</a:t>
                      </a:r>
                      <a:r>
                        <a:rPr lang="en-US" sz="1600" i="1">
                          <a:solidFill>
                            <a:srgbClr val="231F20"/>
                          </a:solidFill>
                          <a:effectLst/>
                          <a:latin typeface="Arial" pitchFamily="34" charset="0"/>
                          <a:ea typeface="Myriad Pro"/>
                          <a:cs typeface="Arial" pitchFamily="34" charset="0"/>
                        </a:rPr>
                        <a:t>rint</a:t>
                      </a:r>
                      <a:endParaRPr lang="en-ZA" sz="16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R="55880" algn="r">
                        <a:lnSpc>
                          <a:spcPct val="115000"/>
                        </a:lnSpc>
                        <a:spcBef>
                          <a:spcPts val="360"/>
                        </a:spcBef>
                        <a:spcAft>
                          <a:spcPts val="0"/>
                        </a:spcAft>
                      </a:pPr>
                      <a:r>
                        <a:rPr lang="en-US" sz="1600" dirty="0">
                          <a:solidFill>
                            <a:srgbClr val="231F20"/>
                          </a:solidFill>
                          <a:effectLst/>
                          <a:latin typeface="Arial" pitchFamily="34" charset="0"/>
                          <a:ea typeface="MyriadPro-Light"/>
                          <a:cs typeface="Arial" pitchFamily="34" charset="0"/>
                        </a:rPr>
                        <a:t>2</a:t>
                      </a:r>
                      <a:endParaRPr lang="en-ZA" sz="16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L="226060">
                        <a:lnSpc>
                          <a:spcPct val="115000"/>
                        </a:lnSpc>
                        <a:spcBef>
                          <a:spcPts val="360"/>
                        </a:spcBef>
                        <a:spcAft>
                          <a:spcPts val="0"/>
                        </a:spcAft>
                      </a:pPr>
                      <a:r>
                        <a:rPr lang="en-US" sz="1600">
                          <a:solidFill>
                            <a:srgbClr val="231F20"/>
                          </a:solidFill>
                          <a:effectLst/>
                          <a:latin typeface="Arial" pitchFamily="34" charset="0"/>
                          <a:ea typeface="MyriadPro-Light"/>
                          <a:cs typeface="Arial" pitchFamily="34" charset="0"/>
                        </a:rPr>
                        <a:t>977 511.32</a:t>
                      </a:r>
                      <a:endParaRPr lang="en-ZA" sz="16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vMerge="1">
                  <a:txBody>
                    <a:bodyPr/>
                    <a:lstStyle/>
                    <a:p>
                      <a:endParaRPr lang="en-ZA"/>
                    </a:p>
                  </a:txBody>
                  <a:tcPr/>
                </a:tc>
              </a:tr>
              <a:tr h="282307">
                <a:tc>
                  <a:txBody>
                    <a:bodyPr/>
                    <a:lstStyle/>
                    <a:p>
                      <a:pPr marL="69215">
                        <a:lnSpc>
                          <a:spcPct val="115000"/>
                        </a:lnSpc>
                        <a:spcBef>
                          <a:spcPts val="360"/>
                        </a:spcBef>
                        <a:spcAft>
                          <a:spcPts val="0"/>
                        </a:spcAft>
                      </a:pPr>
                      <a:r>
                        <a:rPr lang="en-US" sz="1600" i="1" spc="-10">
                          <a:solidFill>
                            <a:srgbClr val="231F20"/>
                          </a:solidFill>
                          <a:effectLst/>
                          <a:latin typeface="Arial" pitchFamily="34" charset="0"/>
                          <a:ea typeface="Myriad Pro"/>
                          <a:cs typeface="Arial" pitchFamily="34" charset="0"/>
                        </a:rPr>
                        <a:t>P</a:t>
                      </a:r>
                      <a:r>
                        <a:rPr lang="en-US" sz="1600" i="1" spc="-5">
                          <a:solidFill>
                            <a:srgbClr val="231F20"/>
                          </a:solidFill>
                          <a:effectLst/>
                          <a:latin typeface="Arial" pitchFamily="34" charset="0"/>
                          <a:ea typeface="Myriad Pro"/>
                          <a:cs typeface="Arial" pitchFamily="34" charset="0"/>
                        </a:rPr>
                        <a:t>ro</a:t>
                      </a:r>
                      <a:r>
                        <a:rPr lang="en-US" sz="1600" i="1">
                          <a:solidFill>
                            <a:srgbClr val="231F20"/>
                          </a:solidFill>
                          <a:effectLst/>
                          <a:latin typeface="Arial" pitchFamily="34" charset="0"/>
                          <a:ea typeface="Myriad Pro"/>
                          <a:cs typeface="Arial" pitchFamily="34" charset="0"/>
                        </a:rPr>
                        <a:t>vincial Hubs</a:t>
                      </a:r>
                      <a:endParaRPr lang="en-ZA" sz="16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R="55880" algn="r">
                        <a:lnSpc>
                          <a:spcPct val="115000"/>
                        </a:lnSpc>
                        <a:spcBef>
                          <a:spcPts val="360"/>
                        </a:spcBef>
                        <a:spcAft>
                          <a:spcPts val="0"/>
                        </a:spcAft>
                      </a:pPr>
                      <a:r>
                        <a:rPr lang="en-US" sz="1600" dirty="0">
                          <a:solidFill>
                            <a:srgbClr val="231F20"/>
                          </a:solidFill>
                          <a:effectLst/>
                          <a:latin typeface="Arial" pitchFamily="34" charset="0"/>
                          <a:ea typeface="MyriadPro-Light"/>
                          <a:cs typeface="Arial" pitchFamily="34" charset="0"/>
                        </a:rPr>
                        <a:t>0</a:t>
                      </a:r>
                      <a:endParaRPr lang="en-ZA" sz="16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R="55880" algn="r">
                        <a:lnSpc>
                          <a:spcPct val="115000"/>
                        </a:lnSpc>
                        <a:spcBef>
                          <a:spcPts val="360"/>
                        </a:spcBef>
                        <a:spcAft>
                          <a:spcPts val="0"/>
                        </a:spcAft>
                      </a:pPr>
                      <a:r>
                        <a:rPr lang="en-US" sz="1600">
                          <a:solidFill>
                            <a:srgbClr val="231F20"/>
                          </a:solidFill>
                          <a:effectLst/>
                          <a:latin typeface="Arial" pitchFamily="34" charset="0"/>
                          <a:ea typeface="MyriadPro-Light"/>
                          <a:cs typeface="Arial" pitchFamily="34" charset="0"/>
                        </a:rPr>
                        <a:t>0</a:t>
                      </a:r>
                      <a:endParaRPr lang="en-ZA" sz="16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vMerge="1">
                  <a:txBody>
                    <a:bodyPr/>
                    <a:lstStyle/>
                    <a:p>
                      <a:endParaRPr lang="en-ZA"/>
                    </a:p>
                  </a:txBody>
                  <a:tcPr/>
                </a:tc>
              </a:tr>
              <a:tr h="387430">
                <a:tc>
                  <a:txBody>
                    <a:bodyPr/>
                    <a:lstStyle/>
                    <a:p>
                      <a:pPr marL="69215">
                        <a:lnSpc>
                          <a:spcPct val="115000"/>
                        </a:lnSpc>
                        <a:spcBef>
                          <a:spcPts val="360"/>
                        </a:spcBef>
                        <a:spcAft>
                          <a:spcPts val="0"/>
                        </a:spcAft>
                      </a:pPr>
                      <a:r>
                        <a:rPr lang="en-US" sz="1600" dirty="0">
                          <a:solidFill>
                            <a:srgbClr val="231F20"/>
                          </a:solidFill>
                          <a:effectLst/>
                          <a:latin typeface="Arial" pitchFamily="34" charset="0"/>
                          <a:ea typeface="MyriadPro-Light"/>
                          <a:cs typeface="Arial" pitchFamily="34" charset="0"/>
                        </a:rPr>
                        <a:t>Small </a:t>
                      </a:r>
                      <a:r>
                        <a:rPr lang="en-US" sz="1600" spc="-5" dirty="0">
                          <a:solidFill>
                            <a:srgbClr val="231F20"/>
                          </a:solidFill>
                          <a:effectLst/>
                          <a:latin typeface="Arial" pitchFamily="34" charset="0"/>
                          <a:ea typeface="MyriadPro-Light"/>
                          <a:cs typeface="Arial" pitchFamily="34" charset="0"/>
                        </a:rPr>
                        <a:t>C</a:t>
                      </a:r>
                      <a:r>
                        <a:rPr lang="en-US" sz="1600" dirty="0">
                          <a:solidFill>
                            <a:srgbClr val="231F20"/>
                          </a:solidFill>
                          <a:effectLst/>
                          <a:latin typeface="Arial" pitchFamily="34" charset="0"/>
                          <a:ea typeface="MyriadPro-Light"/>
                          <a:cs typeface="Arial" pitchFamily="34" charset="0"/>
                        </a:rPr>
                        <a:t>omme</a:t>
                      </a:r>
                      <a:r>
                        <a:rPr lang="en-US" sz="1600" spc="-10" dirty="0">
                          <a:solidFill>
                            <a:srgbClr val="231F20"/>
                          </a:solidFill>
                          <a:effectLst/>
                          <a:latin typeface="Arial" pitchFamily="34" charset="0"/>
                          <a:ea typeface="MyriadPro-Light"/>
                          <a:cs typeface="Arial" pitchFamily="34" charset="0"/>
                        </a:rPr>
                        <a:t>r</a:t>
                      </a:r>
                      <a:r>
                        <a:rPr lang="en-US" sz="1600" dirty="0">
                          <a:solidFill>
                            <a:srgbClr val="231F20"/>
                          </a:solidFill>
                          <a:effectLst/>
                          <a:latin typeface="Arial" pitchFamily="34" charset="0"/>
                          <a:ea typeface="MyriadPro-Light"/>
                          <a:cs typeface="Arial" pitchFamily="34" charset="0"/>
                        </a:rPr>
                        <a:t>cial </a:t>
                      </a:r>
                      <a:r>
                        <a:rPr lang="en-US" sz="1600" spc="5" dirty="0">
                          <a:solidFill>
                            <a:srgbClr val="231F20"/>
                          </a:solidFill>
                          <a:effectLst/>
                          <a:latin typeface="Arial" pitchFamily="34" charset="0"/>
                          <a:ea typeface="MyriadPro-Light"/>
                          <a:cs typeface="Arial" pitchFamily="34" charset="0"/>
                        </a:rPr>
                        <a:t>M</a:t>
                      </a:r>
                      <a:r>
                        <a:rPr lang="en-US" sz="1600" dirty="0">
                          <a:solidFill>
                            <a:srgbClr val="231F20"/>
                          </a:solidFill>
                          <a:effectLst/>
                          <a:latin typeface="Arial" pitchFamily="34" charset="0"/>
                          <a:ea typeface="MyriadPro-Light"/>
                          <a:cs typeface="Arial" pitchFamily="34" charset="0"/>
                        </a:rPr>
                        <a:t>edia - </a:t>
                      </a:r>
                      <a:r>
                        <a:rPr lang="en-US" sz="1600" spc="-20" dirty="0">
                          <a:solidFill>
                            <a:srgbClr val="231F20"/>
                          </a:solidFill>
                          <a:effectLst/>
                          <a:latin typeface="Arial" pitchFamily="34" charset="0"/>
                          <a:ea typeface="MyriadPro-Light"/>
                          <a:cs typeface="Arial" pitchFamily="34" charset="0"/>
                        </a:rPr>
                        <a:t>P</a:t>
                      </a:r>
                      <a:r>
                        <a:rPr lang="en-US" sz="1600" spc="5" dirty="0">
                          <a:solidFill>
                            <a:srgbClr val="231F20"/>
                          </a:solidFill>
                          <a:effectLst/>
                          <a:latin typeface="Arial" pitchFamily="34" charset="0"/>
                          <a:ea typeface="MyriadPro-Light"/>
                          <a:cs typeface="Arial" pitchFamily="34" charset="0"/>
                        </a:rPr>
                        <a:t>r</a:t>
                      </a:r>
                      <a:r>
                        <a:rPr lang="en-US" sz="1600" dirty="0">
                          <a:solidFill>
                            <a:srgbClr val="231F20"/>
                          </a:solidFill>
                          <a:effectLst/>
                          <a:latin typeface="Arial" pitchFamily="34" charset="0"/>
                          <a:ea typeface="MyriadPro-Light"/>
                          <a:cs typeface="Arial" pitchFamily="34" charset="0"/>
                        </a:rPr>
                        <a:t>int</a:t>
                      </a:r>
                      <a:endParaRPr lang="en-ZA" sz="16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R="55880" algn="r">
                        <a:lnSpc>
                          <a:spcPct val="115000"/>
                        </a:lnSpc>
                        <a:spcBef>
                          <a:spcPts val="360"/>
                        </a:spcBef>
                        <a:spcAft>
                          <a:spcPts val="0"/>
                        </a:spcAft>
                      </a:pPr>
                      <a:r>
                        <a:rPr lang="en-US" sz="1600" dirty="0">
                          <a:solidFill>
                            <a:srgbClr val="231F20"/>
                          </a:solidFill>
                          <a:effectLst/>
                          <a:latin typeface="Arial" pitchFamily="34" charset="0"/>
                          <a:ea typeface="MyriadPro-Light"/>
                          <a:cs typeface="Arial" pitchFamily="34" charset="0"/>
                        </a:rPr>
                        <a:t>3</a:t>
                      </a:r>
                      <a:endParaRPr lang="en-ZA" sz="16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L="144780">
                        <a:lnSpc>
                          <a:spcPct val="115000"/>
                        </a:lnSpc>
                        <a:spcBef>
                          <a:spcPts val="360"/>
                        </a:spcBef>
                        <a:spcAft>
                          <a:spcPts val="0"/>
                        </a:spcAft>
                      </a:pPr>
                      <a:r>
                        <a:rPr lang="en-US" sz="1600" dirty="0">
                          <a:solidFill>
                            <a:srgbClr val="231F20"/>
                          </a:solidFill>
                          <a:effectLst/>
                          <a:latin typeface="Arial" pitchFamily="34" charset="0"/>
                          <a:ea typeface="MyriadPro-Light"/>
                          <a:cs typeface="Arial" pitchFamily="34" charset="0"/>
                        </a:rPr>
                        <a:t>1 050 000.00</a:t>
                      </a:r>
                      <a:endParaRPr lang="en-ZA" sz="16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L="521335">
                        <a:lnSpc>
                          <a:spcPct val="115000"/>
                        </a:lnSpc>
                        <a:spcBef>
                          <a:spcPts val="360"/>
                        </a:spcBef>
                        <a:spcAft>
                          <a:spcPts val="0"/>
                        </a:spcAft>
                      </a:pPr>
                      <a:r>
                        <a:rPr lang="en-US" sz="1600">
                          <a:solidFill>
                            <a:srgbClr val="231F20"/>
                          </a:solidFill>
                          <a:effectLst/>
                          <a:latin typeface="Arial" pitchFamily="34" charset="0"/>
                          <a:ea typeface="MyriadPro-Light"/>
                          <a:cs typeface="Arial" pitchFamily="34" charset="0"/>
                        </a:rPr>
                        <a:t>25%</a:t>
                      </a:r>
                      <a:endParaRPr lang="en-ZA" sz="16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r>
              <a:tr h="387430">
                <a:tc>
                  <a:txBody>
                    <a:bodyPr/>
                    <a:lstStyle/>
                    <a:p>
                      <a:pPr marL="69215">
                        <a:lnSpc>
                          <a:spcPct val="115000"/>
                        </a:lnSpc>
                        <a:spcBef>
                          <a:spcPts val="360"/>
                        </a:spcBef>
                        <a:spcAft>
                          <a:spcPts val="0"/>
                        </a:spcAft>
                      </a:pPr>
                      <a:r>
                        <a:rPr lang="en-US" sz="1600" spc="5">
                          <a:solidFill>
                            <a:srgbClr val="231F20"/>
                          </a:solidFill>
                          <a:effectLst/>
                          <a:latin typeface="Arial" pitchFamily="34" charset="0"/>
                          <a:ea typeface="MyriadPro-Light"/>
                          <a:cs typeface="Arial" pitchFamily="34" charset="0"/>
                        </a:rPr>
                        <a:t>R</a:t>
                      </a:r>
                      <a:r>
                        <a:rPr lang="en-US" sz="1600">
                          <a:solidFill>
                            <a:srgbClr val="231F20"/>
                          </a:solidFill>
                          <a:effectLst/>
                          <a:latin typeface="Arial" pitchFamily="34" charset="0"/>
                          <a:ea typeface="MyriadPro-Light"/>
                          <a:cs typeface="Arial" pitchFamily="34" charset="0"/>
                        </a:rPr>
                        <a:t>esea</a:t>
                      </a:r>
                      <a:r>
                        <a:rPr lang="en-US" sz="1600" spc="-10">
                          <a:solidFill>
                            <a:srgbClr val="231F20"/>
                          </a:solidFill>
                          <a:effectLst/>
                          <a:latin typeface="Arial" pitchFamily="34" charset="0"/>
                          <a:ea typeface="MyriadPro-Light"/>
                          <a:cs typeface="Arial" pitchFamily="34" charset="0"/>
                        </a:rPr>
                        <a:t>r</a:t>
                      </a:r>
                      <a:r>
                        <a:rPr lang="en-US" sz="1600">
                          <a:solidFill>
                            <a:srgbClr val="231F20"/>
                          </a:solidFill>
                          <a:effectLst/>
                          <a:latin typeface="Arial" pitchFamily="34" charset="0"/>
                          <a:ea typeface="MyriadPro-Light"/>
                          <a:cs typeface="Arial" pitchFamily="34" charset="0"/>
                        </a:rPr>
                        <a:t>ch,</a:t>
                      </a:r>
                      <a:r>
                        <a:rPr lang="en-US" sz="1600" spc="-40">
                          <a:solidFill>
                            <a:srgbClr val="231F20"/>
                          </a:solidFill>
                          <a:effectLst/>
                          <a:latin typeface="Arial" pitchFamily="34" charset="0"/>
                          <a:ea typeface="MyriadPro-Light"/>
                          <a:cs typeface="Arial" pitchFamily="34" charset="0"/>
                        </a:rPr>
                        <a:t> </a:t>
                      </a:r>
                      <a:r>
                        <a:rPr lang="en-US" sz="1600" spc="-35">
                          <a:solidFill>
                            <a:srgbClr val="231F20"/>
                          </a:solidFill>
                          <a:effectLst/>
                          <a:latin typeface="Arial" pitchFamily="34" charset="0"/>
                          <a:ea typeface="MyriadPro-Light"/>
                          <a:cs typeface="Arial" pitchFamily="34" charset="0"/>
                        </a:rPr>
                        <a:t>T</a:t>
                      </a:r>
                      <a:r>
                        <a:rPr lang="en-US" sz="1600">
                          <a:solidFill>
                            <a:srgbClr val="231F20"/>
                          </a:solidFill>
                          <a:effectLst/>
                          <a:latin typeface="Arial" pitchFamily="34" charset="0"/>
                          <a:ea typeface="MyriadPro-Light"/>
                          <a:cs typeface="Arial" pitchFamily="34" charset="0"/>
                        </a:rPr>
                        <a:t>raining and </a:t>
                      </a:r>
                      <a:r>
                        <a:rPr lang="en-US" sz="1600" spc="5">
                          <a:solidFill>
                            <a:srgbClr val="231F20"/>
                          </a:solidFill>
                          <a:effectLst/>
                          <a:latin typeface="Arial" pitchFamily="34" charset="0"/>
                          <a:ea typeface="MyriadPro-Light"/>
                          <a:cs typeface="Arial" pitchFamily="34" charset="0"/>
                        </a:rPr>
                        <a:t>De</a:t>
                      </a:r>
                      <a:r>
                        <a:rPr lang="en-US" sz="1600" spc="-5">
                          <a:solidFill>
                            <a:srgbClr val="231F20"/>
                          </a:solidFill>
                          <a:effectLst/>
                          <a:latin typeface="Arial" pitchFamily="34" charset="0"/>
                          <a:ea typeface="MyriadPro-Light"/>
                          <a:cs typeface="Arial" pitchFamily="34" charset="0"/>
                        </a:rPr>
                        <a:t>v</a:t>
                      </a:r>
                      <a:r>
                        <a:rPr lang="en-US" sz="1600">
                          <a:solidFill>
                            <a:srgbClr val="231F20"/>
                          </a:solidFill>
                          <a:effectLst/>
                          <a:latin typeface="Arial" pitchFamily="34" charset="0"/>
                          <a:ea typeface="MyriadPro-Light"/>
                          <a:cs typeface="Arial" pitchFamily="34" charset="0"/>
                        </a:rPr>
                        <a:t>elopment</a:t>
                      </a:r>
                      <a:endParaRPr lang="en-ZA" sz="16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R="55880" algn="r">
                        <a:lnSpc>
                          <a:spcPct val="115000"/>
                        </a:lnSpc>
                        <a:spcBef>
                          <a:spcPts val="360"/>
                        </a:spcBef>
                        <a:spcAft>
                          <a:spcPts val="0"/>
                        </a:spcAft>
                      </a:pPr>
                      <a:r>
                        <a:rPr lang="en-US" sz="1600">
                          <a:solidFill>
                            <a:srgbClr val="231F20"/>
                          </a:solidFill>
                          <a:effectLst/>
                          <a:latin typeface="Arial" pitchFamily="34" charset="0"/>
                          <a:ea typeface="MyriadPro-Light"/>
                          <a:cs typeface="Arial" pitchFamily="34" charset="0"/>
                        </a:rPr>
                        <a:t>5</a:t>
                      </a:r>
                      <a:endParaRPr lang="en-ZA" sz="16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144780">
                        <a:lnSpc>
                          <a:spcPct val="115000"/>
                        </a:lnSpc>
                        <a:spcBef>
                          <a:spcPts val="360"/>
                        </a:spcBef>
                        <a:spcAft>
                          <a:spcPts val="0"/>
                        </a:spcAft>
                      </a:pPr>
                      <a:r>
                        <a:rPr lang="en-US" sz="1600" dirty="0">
                          <a:solidFill>
                            <a:srgbClr val="231F20"/>
                          </a:solidFill>
                          <a:effectLst/>
                          <a:latin typeface="Arial" pitchFamily="34" charset="0"/>
                          <a:ea typeface="MyriadPro-Light"/>
                          <a:cs typeface="Arial" pitchFamily="34" charset="0"/>
                        </a:rPr>
                        <a:t>1 850 000.00</a:t>
                      </a:r>
                      <a:endParaRPr lang="en-ZA" sz="16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521335">
                        <a:lnSpc>
                          <a:spcPct val="115000"/>
                        </a:lnSpc>
                        <a:spcBef>
                          <a:spcPts val="360"/>
                        </a:spcBef>
                        <a:spcAft>
                          <a:spcPts val="0"/>
                        </a:spcAft>
                      </a:pPr>
                      <a:r>
                        <a:rPr lang="en-US" sz="1600">
                          <a:solidFill>
                            <a:srgbClr val="231F20"/>
                          </a:solidFill>
                          <a:effectLst/>
                          <a:latin typeface="Arial" pitchFamily="34" charset="0"/>
                          <a:ea typeface="MyriadPro-Light"/>
                          <a:cs typeface="Arial" pitchFamily="34" charset="0"/>
                        </a:rPr>
                        <a:t>15%</a:t>
                      </a:r>
                      <a:endParaRPr lang="en-ZA" sz="16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r>
              <a:tr h="387430">
                <a:tc>
                  <a:txBody>
                    <a:bodyPr/>
                    <a:lstStyle/>
                    <a:p>
                      <a:pPr marL="69215">
                        <a:lnSpc>
                          <a:spcPct val="115000"/>
                        </a:lnSpc>
                        <a:spcBef>
                          <a:spcPts val="360"/>
                        </a:spcBef>
                        <a:spcAft>
                          <a:spcPts val="0"/>
                        </a:spcAft>
                      </a:pPr>
                      <a:r>
                        <a:rPr lang="en-US" sz="1600">
                          <a:solidFill>
                            <a:srgbClr val="231F20"/>
                          </a:solidFill>
                          <a:effectLst/>
                          <a:latin typeface="Arial" pitchFamily="34" charset="0"/>
                          <a:ea typeface="MyriadPro-Light"/>
                          <a:cs typeface="Arial" pitchFamily="34" charset="0"/>
                        </a:rPr>
                        <a:t>Su</a:t>
                      </a:r>
                      <a:r>
                        <a:rPr lang="en-US" sz="1600" spc="15">
                          <a:solidFill>
                            <a:srgbClr val="231F20"/>
                          </a:solidFill>
                          <a:effectLst/>
                          <a:latin typeface="Arial" pitchFamily="34" charset="0"/>
                          <a:ea typeface="MyriadPro-Light"/>
                          <a:cs typeface="Arial" pitchFamily="34" charset="0"/>
                        </a:rPr>
                        <a:t>b</a:t>
                      </a:r>
                      <a:r>
                        <a:rPr lang="en-US" sz="1600" spc="-40">
                          <a:solidFill>
                            <a:srgbClr val="231F20"/>
                          </a:solidFill>
                          <a:effectLst/>
                          <a:latin typeface="Arial" pitchFamily="34" charset="0"/>
                          <a:ea typeface="MyriadPro-Light"/>
                          <a:cs typeface="Arial" pitchFamily="34" charset="0"/>
                        </a:rPr>
                        <a:t>-</a:t>
                      </a:r>
                      <a:r>
                        <a:rPr lang="en-US" sz="1600" spc="-60">
                          <a:solidFill>
                            <a:srgbClr val="231F20"/>
                          </a:solidFill>
                          <a:effectLst/>
                          <a:latin typeface="Arial" pitchFamily="34" charset="0"/>
                          <a:ea typeface="MyriadPro-Light"/>
                          <a:cs typeface="Arial" pitchFamily="34" charset="0"/>
                        </a:rPr>
                        <a:t>T</a:t>
                      </a:r>
                      <a:r>
                        <a:rPr lang="en-US" sz="1600">
                          <a:solidFill>
                            <a:srgbClr val="231F20"/>
                          </a:solidFill>
                          <a:effectLst/>
                          <a:latin typeface="Arial" pitchFamily="34" charset="0"/>
                          <a:ea typeface="MyriadPro-Light"/>
                          <a:cs typeface="Arial" pitchFamily="34" charset="0"/>
                        </a:rPr>
                        <a:t>otal</a:t>
                      </a:r>
                      <a:endParaRPr lang="en-ZA" sz="16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a:lnSpc>
                          <a:spcPct val="115000"/>
                        </a:lnSpc>
                        <a:spcAft>
                          <a:spcPts val="1000"/>
                        </a:spcAft>
                      </a:pPr>
                      <a:r>
                        <a:rPr lang="en-US" sz="1600">
                          <a:effectLst/>
                          <a:latin typeface="Arial" pitchFamily="34" charset="0"/>
                          <a:ea typeface="Calibri" panose="020F0502020204030204" pitchFamily="34" charset="0"/>
                          <a:cs typeface="Arial" pitchFamily="34" charset="0"/>
                        </a:rPr>
                        <a:t> </a:t>
                      </a:r>
                      <a:endParaRPr lang="en-ZA" sz="16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L="144780">
                        <a:lnSpc>
                          <a:spcPct val="115000"/>
                        </a:lnSpc>
                        <a:spcBef>
                          <a:spcPts val="360"/>
                        </a:spcBef>
                        <a:spcAft>
                          <a:spcPts val="0"/>
                        </a:spcAft>
                      </a:pPr>
                      <a:r>
                        <a:rPr lang="en-US" sz="1600">
                          <a:solidFill>
                            <a:srgbClr val="231F20"/>
                          </a:solidFill>
                          <a:effectLst/>
                          <a:latin typeface="Arial" pitchFamily="34" charset="0"/>
                          <a:ea typeface="MyriadPro-Light"/>
                          <a:cs typeface="Arial" pitchFamily="34" charset="0"/>
                        </a:rPr>
                        <a:t>8 975 625.26</a:t>
                      </a:r>
                      <a:endParaRPr lang="en-ZA" sz="16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L="465455">
                        <a:lnSpc>
                          <a:spcPct val="115000"/>
                        </a:lnSpc>
                        <a:spcBef>
                          <a:spcPts val="360"/>
                        </a:spcBef>
                        <a:spcAft>
                          <a:spcPts val="0"/>
                        </a:spcAft>
                      </a:pPr>
                      <a:r>
                        <a:rPr lang="en-US" sz="1600" dirty="0">
                          <a:solidFill>
                            <a:srgbClr val="231F20"/>
                          </a:solidFill>
                          <a:effectLst/>
                          <a:latin typeface="Arial" pitchFamily="34" charset="0"/>
                          <a:ea typeface="MyriadPro-Light"/>
                          <a:cs typeface="Arial" pitchFamily="34" charset="0"/>
                        </a:rPr>
                        <a:t>100%</a:t>
                      </a:r>
                      <a:endParaRPr lang="en-ZA" sz="16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r>
              <a:tr h="282307">
                <a:tc>
                  <a:txBody>
                    <a:bodyPr/>
                    <a:lstStyle/>
                    <a:p>
                      <a:pPr marL="69215">
                        <a:lnSpc>
                          <a:spcPct val="115000"/>
                        </a:lnSpc>
                        <a:spcBef>
                          <a:spcPts val="360"/>
                        </a:spcBef>
                        <a:spcAft>
                          <a:spcPts val="0"/>
                        </a:spcAft>
                      </a:pPr>
                      <a:r>
                        <a:rPr lang="en-US" sz="1600" spc="5">
                          <a:solidFill>
                            <a:srgbClr val="231F20"/>
                          </a:solidFill>
                          <a:effectLst/>
                          <a:latin typeface="Arial" pitchFamily="34" charset="0"/>
                          <a:ea typeface="MyriadPro-Light"/>
                          <a:cs typeface="Arial" pitchFamily="34" charset="0"/>
                        </a:rPr>
                        <a:t>D</a:t>
                      </a:r>
                      <a:r>
                        <a:rPr lang="en-US" sz="1600">
                          <a:solidFill>
                            <a:srgbClr val="231F20"/>
                          </a:solidFill>
                          <a:effectLst/>
                          <a:latin typeface="Arial" pitchFamily="34" charset="0"/>
                          <a:ea typeface="MyriadPro-Light"/>
                          <a:cs typeface="Arial" pitchFamily="34" charset="0"/>
                        </a:rPr>
                        <a:t>oC – </a:t>
                      </a:r>
                      <a:r>
                        <a:rPr lang="en-US" sz="1600" spc="-20">
                          <a:solidFill>
                            <a:srgbClr val="231F20"/>
                          </a:solidFill>
                          <a:effectLst/>
                          <a:latin typeface="Arial" pitchFamily="34" charset="0"/>
                          <a:ea typeface="MyriadPro-Light"/>
                          <a:cs typeface="Arial" pitchFamily="34" charset="0"/>
                        </a:rPr>
                        <a:t>P</a:t>
                      </a:r>
                      <a:r>
                        <a:rPr lang="en-US" sz="1600" spc="-10">
                          <a:solidFill>
                            <a:srgbClr val="231F20"/>
                          </a:solidFill>
                          <a:effectLst/>
                          <a:latin typeface="Arial" pitchFamily="34" charset="0"/>
                          <a:ea typeface="MyriadPro-Light"/>
                          <a:cs typeface="Arial" pitchFamily="34" charset="0"/>
                        </a:rPr>
                        <a:t>r</a:t>
                      </a:r>
                      <a:r>
                        <a:rPr lang="en-US" sz="1600">
                          <a:solidFill>
                            <a:srgbClr val="231F20"/>
                          </a:solidFill>
                          <a:effectLst/>
                          <a:latin typeface="Arial" pitchFamily="34" charset="0"/>
                          <a:ea typeface="MyriadPro-Light"/>
                          <a:cs typeface="Arial" pitchFamily="34" charset="0"/>
                        </a:rPr>
                        <a:t>o</a:t>
                      </a:r>
                      <a:r>
                        <a:rPr lang="en-US" sz="1600" spc="-5">
                          <a:solidFill>
                            <a:srgbClr val="231F20"/>
                          </a:solidFill>
                          <a:effectLst/>
                          <a:latin typeface="Arial" pitchFamily="34" charset="0"/>
                          <a:ea typeface="MyriadPro-Light"/>
                          <a:cs typeface="Arial" pitchFamily="34" charset="0"/>
                        </a:rPr>
                        <a:t>g</a:t>
                      </a:r>
                      <a:r>
                        <a:rPr lang="en-US" sz="1600">
                          <a:solidFill>
                            <a:srgbClr val="231F20"/>
                          </a:solidFill>
                          <a:effectLst/>
                          <a:latin typeface="Arial" pitchFamily="34" charset="0"/>
                          <a:ea typeface="MyriadPro-Light"/>
                          <a:cs typeface="Arial" pitchFamily="34" charset="0"/>
                        </a:rPr>
                        <a:t>ramme </a:t>
                      </a:r>
                      <a:r>
                        <a:rPr lang="en-US" sz="1600" spc="-20">
                          <a:solidFill>
                            <a:srgbClr val="231F20"/>
                          </a:solidFill>
                          <a:effectLst/>
                          <a:latin typeface="Arial" pitchFamily="34" charset="0"/>
                          <a:ea typeface="MyriadPro-Light"/>
                          <a:cs typeface="Arial" pitchFamily="34" charset="0"/>
                        </a:rPr>
                        <a:t>P</a:t>
                      </a:r>
                      <a:r>
                        <a:rPr lang="en-US" sz="1600" spc="-10">
                          <a:solidFill>
                            <a:srgbClr val="231F20"/>
                          </a:solidFill>
                          <a:effectLst/>
                          <a:latin typeface="Arial" pitchFamily="34" charset="0"/>
                          <a:ea typeface="MyriadPro-Light"/>
                          <a:cs typeface="Arial" pitchFamily="34" charset="0"/>
                        </a:rPr>
                        <a:t>r</a:t>
                      </a:r>
                      <a:r>
                        <a:rPr lang="en-US" sz="1600">
                          <a:solidFill>
                            <a:srgbClr val="231F20"/>
                          </a:solidFill>
                          <a:effectLst/>
                          <a:latin typeface="Arial" pitchFamily="34" charset="0"/>
                          <a:ea typeface="MyriadPro-Light"/>
                          <a:cs typeface="Arial" pitchFamily="34" charset="0"/>
                        </a:rPr>
                        <a:t>odu</a:t>
                      </a:r>
                      <a:r>
                        <a:rPr lang="en-US" sz="1600" spc="10">
                          <a:solidFill>
                            <a:srgbClr val="231F20"/>
                          </a:solidFill>
                          <a:effectLst/>
                          <a:latin typeface="Arial" pitchFamily="34" charset="0"/>
                          <a:ea typeface="MyriadPro-Light"/>
                          <a:cs typeface="Arial" pitchFamily="34" charset="0"/>
                        </a:rPr>
                        <a:t>c</a:t>
                      </a:r>
                      <a:r>
                        <a:rPr lang="en-US" sz="1600">
                          <a:solidFill>
                            <a:srgbClr val="231F20"/>
                          </a:solidFill>
                          <a:effectLst/>
                          <a:latin typeface="Arial" pitchFamily="34" charset="0"/>
                          <a:ea typeface="MyriadPro-Light"/>
                          <a:cs typeface="Arial" pitchFamily="34" charset="0"/>
                        </a:rPr>
                        <a:t>tions</a:t>
                      </a:r>
                      <a:endParaRPr lang="en-ZA" sz="16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R="55880" algn="r">
                        <a:lnSpc>
                          <a:spcPct val="115000"/>
                        </a:lnSpc>
                        <a:spcBef>
                          <a:spcPts val="360"/>
                        </a:spcBef>
                        <a:spcAft>
                          <a:spcPts val="0"/>
                        </a:spcAft>
                      </a:pPr>
                      <a:r>
                        <a:rPr lang="en-US" sz="1600">
                          <a:solidFill>
                            <a:srgbClr val="231F20"/>
                          </a:solidFill>
                          <a:effectLst/>
                          <a:latin typeface="Arial" pitchFamily="34" charset="0"/>
                          <a:ea typeface="MyriadPro-Light"/>
                          <a:cs typeface="Arial" pitchFamily="34" charset="0"/>
                        </a:rPr>
                        <a:t>0</a:t>
                      </a:r>
                      <a:endParaRPr lang="en-ZA" sz="16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R="55880" algn="r">
                        <a:lnSpc>
                          <a:spcPct val="115000"/>
                        </a:lnSpc>
                        <a:spcBef>
                          <a:spcPts val="360"/>
                        </a:spcBef>
                        <a:spcAft>
                          <a:spcPts val="0"/>
                        </a:spcAft>
                      </a:pPr>
                      <a:r>
                        <a:rPr lang="en-US" sz="1600">
                          <a:solidFill>
                            <a:srgbClr val="231F20"/>
                          </a:solidFill>
                          <a:effectLst/>
                          <a:latin typeface="Arial" pitchFamily="34" charset="0"/>
                          <a:ea typeface="MyriadPro-Light"/>
                          <a:cs typeface="Arial" pitchFamily="34" charset="0"/>
                        </a:rPr>
                        <a:t>0</a:t>
                      </a:r>
                      <a:endParaRPr lang="en-ZA" sz="16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516255">
                        <a:lnSpc>
                          <a:spcPct val="115000"/>
                        </a:lnSpc>
                        <a:spcBef>
                          <a:spcPts val="360"/>
                        </a:spcBef>
                        <a:spcAft>
                          <a:spcPts val="0"/>
                        </a:spcAft>
                      </a:pPr>
                      <a:r>
                        <a:rPr lang="en-US" sz="1600" spc="5" dirty="0" err="1">
                          <a:solidFill>
                            <a:srgbClr val="231F20"/>
                          </a:solidFill>
                          <a:effectLst/>
                          <a:latin typeface="Arial" pitchFamily="34" charset="0"/>
                          <a:ea typeface="MyriadPro-Light"/>
                          <a:cs typeface="Arial" pitchFamily="34" charset="0"/>
                        </a:rPr>
                        <a:t>D</a:t>
                      </a:r>
                      <a:r>
                        <a:rPr lang="en-US" sz="1600" dirty="0" err="1">
                          <a:solidFill>
                            <a:srgbClr val="231F20"/>
                          </a:solidFill>
                          <a:effectLst/>
                          <a:latin typeface="Arial" pitchFamily="34" charset="0"/>
                          <a:ea typeface="MyriadPro-Light"/>
                          <a:cs typeface="Arial" pitchFamily="34" charset="0"/>
                        </a:rPr>
                        <a:t>oC</a:t>
                      </a:r>
                      <a:endParaRPr lang="en-ZA" sz="16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r>
              <a:tr h="282307">
                <a:tc>
                  <a:txBody>
                    <a:bodyPr/>
                    <a:lstStyle/>
                    <a:p>
                      <a:pPr marL="69215">
                        <a:lnSpc>
                          <a:spcPct val="115000"/>
                        </a:lnSpc>
                        <a:spcBef>
                          <a:spcPts val="360"/>
                        </a:spcBef>
                        <a:spcAft>
                          <a:spcPts val="0"/>
                        </a:spcAft>
                      </a:pPr>
                      <a:r>
                        <a:rPr lang="en-US" sz="1600" b="1" spc="-75">
                          <a:solidFill>
                            <a:srgbClr val="231F20"/>
                          </a:solidFill>
                          <a:effectLst/>
                          <a:latin typeface="Arial" pitchFamily="34" charset="0"/>
                          <a:ea typeface="Myriad Pro"/>
                          <a:cs typeface="Arial" pitchFamily="34" charset="0"/>
                        </a:rPr>
                        <a:t>T</a:t>
                      </a:r>
                      <a:r>
                        <a:rPr lang="en-US" sz="1600" b="1">
                          <a:solidFill>
                            <a:srgbClr val="231F20"/>
                          </a:solidFill>
                          <a:effectLst/>
                          <a:latin typeface="Arial" pitchFamily="34" charset="0"/>
                          <a:ea typeface="Myriad Pro"/>
                          <a:cs typeface="Arial" pitchFamily="34" charset="0"/>
                        </a:rPr>
                        <a:t>otal</a:t>
                      </a:r>
                      <a:endParaRPr lang="en-ZA" sz="16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a:lnSpc>
                          <a:spcPct val="115000"/>
                        </a:lnSpc>
                        <a:spcAft>
                          <a:spcPts val="1000"/>
                        </a:spcAft>
                      </a:pPr>
                      <a:r>
                        <a:rPr lang="en-US" sz="1600">
                          <a:effectLst/>
                          <a:latin typeface="Arial" pitchFamily="34" charset="0"/>
                          <a:ea typeface="Calibri" panose="020F0502020204030204" pitchFamily="34" charset="0"/>
                          <a:cs typeface="Arial" pitchFamily="34" charset="0"/>
                        </a:rPr>
                        <a:t> </a:t>
                      </a:r>
                      <a:endParaRPr lang="en-ZA" sz="16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L="69850">
                        <a:lnSpc>
                          <a:spcPct val="115000"/>
                        </a:lnSpc>
                        <a:spcBef>
                          <a:spcPts val="360"/>
                        </a:spcBef>
                        <a:spcAft>
                          <a:spcPts val="0"/>
                        </a:spcAft>
                      </a:pPr>
                      <a:r>
                        <a:rPr lang="en-US" sz="1600" b="1">
                          <a:solidFill>
                            <a:srgbClr val="231F20"/>
                          </a:solidFill>
                          <a:effectLst/>
                          <a:latin typeface="Arial" pitchFamily="34" charset="0"/>
                          <a:ea typeface="Myriad Pro"/>
                          <a:cs typeface="Arial" pitchFamily="34" charset="0"/>
                        </a:rPr>
                        <a:t>8 975 625.26</a:t>
                      </a:r>
                      <a:endParaRPr lang="en-ZA" sz="16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L="426085">
                        <a:lnSpc>
                          <a:spcPct val="115000"/>
                        </a:lnSpc>
                        <a:spcBef>
                          <a:spcPts val="360"/>
                        </a:spcBef>
                        <a:spcAft>
                          <a:spcPts val="0"/>
                        </a:spcAft>
                      </a:pPr>
                      <a:r>
                        <a:rPr lang="en-US" sz="1600" b="1" dirty="0">
                          <a:solidFill>
                            <a:srgbClr val="231F20"/>
                          </a:solidFill>
                          <a:effectLst/>
                          <a:latin typeface="Arial" pitchFamily="34" charset="0"/>
                          <a:ea typeface="Myriad Pro"/>
                          <a:cs typeface="Arial" pitchFamily="34" charset="0"/>
                        </a:rPr>
                        <a:t>100%</a:t>
                      </a:r>
                      <a:endParaRPr lang="en-ZA" sz="16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r>
            </a:tbl>
          </a:graphicData>
        </a:graphic>
      </p:graphicFrame>
    </p:spTree>
    <p:extLst>
      <p:ext uri="{BB962C8B-B14F-4D97-AF65-F5344CB8AC3E}">
        <p14:creationId xmlns:p14="http://schemas.microsoft.com/office/powerpoint/2010/main" xmlns="" val="2630414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Overview of </a:t>
            </a:r>
            <a:r>
              <a:rPr lang="en-ZA" dirty="0" smtClean="0"/>
              <a:t>Projects </a:t>
            </a:r>
            <a:r>
              <a:rPr lang="en-ZA" dirty="0"/>
              <a:t>Approved – </a:t>
            </a:r>
            <a:r>
              <a:rPr lang="en-ZA" dirty="0" smtClean="0"/>
              <a:t>2014/15 </a:t>
            </a:r>
            <a:endParaRPr lang="en-ZA" dirty="0"/>
          </a:p>
        </p:txBody>
      </p:sp>
      <p:sp>
        <p:nvSpPr>
          <p:cNvPr id="3" name="Content Placeholder 2"/>
          <p:cNvSpPr>
            <a:spLocks noGrp="1"/>
          </p:cNvSpPr>
          <p:nvPr>
            <p:ph idx="4294967295"/>
          </p:nvPr>
        </p:nvSpPr>
        <p:spPr>
          <a:xfrm>
            <a:off x="214313" y="990600"/>
            <a:ext cx="8929687" cy="5486400"/>
          </a:xfrm>
        </p:spPr>
        <p:txBody>
          <a:bodyPr/>
          <a:lstStyle/>
          <a:p>
            <a:pPr marL="0" indent="0">
              <a:buNone/>
            </a:pPr>
            <a:endParaRPr lang="en-GB" sz="1400" b="1" dirty="0" smtClean="0">
              <a:latin typeface="Arial" pitchFamily="34" charset="0"/>
              <a:cs typeface="Arial" pitchFamily="34" charset="0"/>
            </a:endParaRPr>
          </a:p>
          <a:p>
            <a:pPr marL="0" indent="0">
              <a:buNone/>
            </a:pPr>
            <a:endParaRPr lang="en-GB" sz="1400" b="1" dirty="0" smtClean="0">
              <a:latin typeface="Arial" pitchFamily="34" charset="0"/>
              <a:cs typeface="Arial" pitchFamily="34" charset="0"/>
            </a:endParaRPr>
          </a:p>
          <a:p>
            <a:pPr marL="0" indent="0">
              <a:buNone/>
            </a:pPr>
            <a:endParaRPr lang="en-GB" sz="1400" b="1" dirty="0" smtClean="0">
              <a:latin typeface="Arial" pitchFamily="34" charset="0"/>
              <a:cs typeface="Arial" pitchFamily="34" charset="0"/>
            </a:endParaRPr>
          </a:p>
          <a:p>
            <a:pPr marL="0" indent="0">
              <a:buNone/>
            </a:pPr>
            <a:endParaRPr lang="en-GB" sz="1400" b="1" dirty="0" smtClean="0">
              <a:latin typeface="Arial" pitchFamily="34" charset="0"/>
              <a:cs typeface="Arial" pitchFamily="34" charset="0"/>
            </a:endParaRPr>
          </a:p>
          <a:p>
            <a:pPr marL="0" indent="0">
              <a:buNone/>
            </a:pPr>
            <a:endParaRPr lang="en-GB" sz="1400" b="1" dirty="0" smtClean="0">
              <a:latin typeface="Arial" pitchFamily="34" charset="0"/>
              <a:cs typeface="Arial" pitchFamily="34" charset="0"/>
            </a:endParaRPr>
          </a:p>
          <a:p>
            <a:pPr marL="0" indent="0">
              <a:buNone/>
            </a:pPr>
            <a:endParaRPr lang="en-GB" sz="1400" b="1" dirty="0" smtClean="0">
              <a:latin typeface="Arial" pitchFamily="34" charset="0"/>
              <a:cs typeface="Arial" pitchFamily="34" charset="0"/>
            </a:endParaRPr>
          </a:p>
          <a:p>
            <a:pPr marL="0" indent="0">
              <a:buNone/>
            </a:pPr>
            <a:endParaRPr lang="en-GB" sz="1400" b="1" dirty="0" smtClean="0">
              <a:latin typeface="Arial" pitchFamily="34" charset="0"/>
              <a:cs typeface="Arial" pitchFamily="34" charset="0"/>
            </a:endParaRPr>
          </a:p>
          <a:p>
            <a:pPr marL="0" indent="0">
              <a:buNone/>
            </a:pPr>
            <a:endParaRPr lang="en-GB" sz="1400" b="1" dirty="0" smtClean="0">
              <a:latin typeface="Arial" pitchFamily="34" charset="0"/>
              <a:cs typeface="Arial" pitchFamily="34" charset="0"/>
            </a:endParaRPr>
          </a:p>
          <a:p>
            <a:pPr marL="0" indent="0">
              <a:buNone/>
            </a:pPr>
            <a:endParaRPr lang="en-GB" sz="1400" b="1" dirty="0" smtClean="0">
              <a:latin typeface="Arial" pitchFamily="34" charset="0"/>
              <a:cs typeface="Arial" pitchFamily="34" charset="0"/>
            </a:endParaRPr>
          </a:p>
          <a:p>
            <a:pPr marL="0" indent="0">
              <a:buNone/>
            </a:pPr>
            <a:endParaRPr lang="en-GB" sz="1400" b="1" dirty="0" smtClean="0">
              <a:latin typeface="Arial" pitchFamily="34" charset="0"/>
              <a:cs typeface="Arial" pitchFamily="34" charset="0"/>
            </a:endParaRPr>
          </a:p>
          <a:p>
            <a:pPr marL="0" indent="0">
              <a:buNone/>
            </a:pPr>
            <a:endParaRPr lang="en-GB" sz="1400" b="1" dirty="0" smtClean="0">
              <a:latin typeface="Arial" pitchFamily="34" charset="0"/>
              <a:cs typeface="Arial" pitchFamily="34" charset="0"/>
            </a:endParaRPr>
          </a:p>
          <a:p>
            <a:pPr marL="0" indent="0">
              <a:buNone/>
            </a:pPr>
            <a:endParaRPr lang="en-GB" sz="1400" b="1" dirty="0" smtClean="0">
              <a:latin typeface="Arial" pitchFamily="34" charset="0"/>
              <a:cs typeface="Arial" pitchFamily="34" charset="0"/>
            </a:endParaRPr>
          </a:p>
          <a:p>
            <a:pPr marL="0" indent="0">
              <a:buNone/>
            </a:pPr>
            <a:endParaRPr lang="en-GB" sz="1400" b="1" dirty="0" smtClean="0">
              <a:latin typeface="Arial" pitchFamily="34" charset="0"/>
              <a:cs typeface="Arial" pitchFamily="34" charset="0"/>
            </a:endParaRPr>
          </a:p>
          <a:p>
            <a:pPr marL="0" indent="0">
              <a:buNone/>
            </a:pPr>
            <a:endParaRPr lang="en-GB" sz="1400" b="1" dirty="0" smtClean="0">
              <a:latin typeface="Arial" pitchFamily="34" charset="0"/>
              <a:cs typeface="Arial" pitchFamily="34" charset="0"/>
            </a:endParaRPr>
          </a:p>
          <a:p>
            <a:pPr marL="0" indent="0">
              <a:buNone/>
            </a:pPr>
            <a:endParaRPr lang="en-GB" sz="1400" b="1" dirty="0" smtClean="0">
              <a:latin typeface="Arial" pitchFamily="34" charset="0"/>
              <a:cs typeface="Arial" pitchFamily="34" charset="0"/>
            </a:endParaRPr>
          </a:p>
          <a:p>
            <a:pPr marL="0" indent="0">
              <a:buNone/>
            </a:pPr>
            <a:endParaRPr lang="en-GB" sz="1400" b="1" dirty="0" smtClean="0">
              <a:latin typeface="Arial" pitchFamily="34" charset="0"/>
              <a:cs typeface="Arial" pitchFamily="34" charset="0"/>
            </a:endParaRPr>
          </a:p>
          <a:p>
            <a:pPr marL="0" indent="0">
              <a:buNone/>
            </a:pPr>
            <a:endParaRPr lang="en-GB" sz="1400" b="1" dirty="0" smtClean="0">
              <a:latin typeface="Arial" pitchFamily="34" charset="0"/>
              <a:cs typeface="Arial" pitchFamily="34" charset="0"/>
            </a:endParaRPr>
          </a:p>
          <a:p>
            <a:pPr marL="0" indent="0">
              <a:buNone/>
            </a:pPr>
            <a:endParaRPr lang="en-GB" sz="1400" b="1" dirty="0" smtClean="0">
              <a:latin typeface="Arial" pitchFamily="34" charset="0"/>
              <a:cs typeface="Arial" pitchFamily="34" charset="0"/>
            </a:endParaRPr>
          </a:p>
          <a:p>
            <a:pPr marL="0" indent="0">
              <a:buNone/>
            </a:pPr>
            <a:r>
              <a:rPr lang="en-GB" sz="1400" b="1" dirty="0" smtClean="0">
                <a:latin typeface="Arial" pitchFamily="34" charset="0"/>
                <a:cs typeface="Arial" pitchFamily="34" charset="0"/>
              </a:rPr>
              <a:t>																			</a:t>
            </a:r>
          </a:p>
          <a:p>
            <a:pPr>
              <a:buNone/>
            </a:pPr>
            <a:r>
              <a:rPr lang="en-GB" sz="1400" dirty="0" smtClean="0">
                <a:latin typeface="Arial" pitchFamily="34" charset="0"/>
                <a:cs typeface="Arial" pitchFamily="34" charset="0"/>
              </a:rPr>
              <a:t> </a:t>
            </a:r>
          </a:p>
          <a:p>
            <a:endParaRPr lang="en-GB" sz="1400" dirty="0" smtClean="0">
              <a:latin typeface="Arial" pitchFamily="34" charset="0"/>
              <a:cs typeface="Arial" pitchFamily="34" charset="0"/>
            </a:endParaRPr>
          </a:p>
          <a:p>
            <a:endParaRPr lang="en-GB" sz="1400" dirty="0" smtClean="0">
              <a:latin typeface="Arial" pitchFamily="34" charset="0"/>
              <a:cs typeface="Arial" pitchFamily="34" charset="0"/>
            </a:endParaRPr>
          </a:p>
          <a:p>
            <a:endParaRPr lang="en-GB" sz="1400" dirty="0" smtClean="0">
              <a:latin typeface="Arial" pitchFamily="34" charset="0"/>
              <a:cs typeface="Arial" pitchFamily="34" charset="0"/>
            </a:endParaRPr>
          </a:p>
          <a:p>
            <a:endParaRPr lang="en-ZA" sz="1400" dirty="0">
              <a:latin typeface="Arial" pitchFamily="34" charset="0"/>
              <a:cs typeface="Arial" pitchFamily="34" charset="0"/>
            </a:endParaRPr>
          </a:p>
          <a:p>
            <a:endParaRPr lang="en-ZA" sz="1400" dirty="0">
              <a:latin typeface="Arial" pitchFamily="34" charset="0"/>
              <a:ea typeface="Times New Roman"/>
              <a:cs typeface="Arial" pitchFamily="34" charset="0"/>
            </a:endParaRPr>
          </a:p>
          <a:p>
            <a:endParaRPr lang="en-ZA" sz="1400" dirty="0">
              <a:latin typeface="Arial" pitchFamily="34" charset="0"/>
              <a:ea typeface="Times New Roman"/>
              <a:cs typeface="Arial" pitchFamily="34" charset="0"/>
            </a:endParaRPr>
          </a:p>
          <a:p>
            <a:endParaRPr lang="en-GB" sz="1400" dirty="0" smtClean="0">
              <a:latin typeface="Arial" pitchFamily="34" charset="0"/>
              <a:cs typeface="Arial" pitchFamily="34" charset="0"/>
            </a:endParaRPr>
          </a:p>
          <a:p>
            <a:endParaRPr lang="en-ZA" sz="1400" dirty="0">
              <a:latin typeface="Arial" pitchFamily="34" charset="0"/>
              <a:ea typeface="Times New Roman"/>
              <a:cs typeface="Arial" pitchFamily="34" charset="0"/>
            </a:endParaRPr>
          </a:p>
          <a:p>
            <a:endParaRPr lang="en-ZA" sz="1400" dirty="0">
              <a:latin typeface="Arial" pitchFamily="34" charset="0"/>
              <a:cs typeface="Arial" pitchFamily="34" charset="0"/>
            </a:endParaRPr>
          </a:p>
          <a:p>
            <a:endParaRPr lang="en-ZA" sz="1400" dirty="0">
              <a:latin typeface="Arial" pitchFamily="34" charset="0"/>
              <a:cs typeface="Arial" pitchFamily="34" charset="0"/>
            </a:endParaRPr>
          </a:p>
          <a:p>
            <a:endParaRPr lang="en-ZA" sz="1400" dirty="0">
              <a:latin typeface="Arial" pitchFamily="34" charset="0"/>
              <a:cs typeface="Arial" pitchFamily="34" charset="0"/>
            </a:endParaRPr>
          </a:p>
          <a:p>
            <a:endParaRPr lang="en-GB" sz="1400" dirty="0">
              <a:latin typeface="Arial" pitchFamily="34" charset="0"/>
              <a:cs typeface="Arial" pitchFamily="34" charset="0"/>
            </a:endParaRPr>
          </a:p>
          <a:p>
            <a:endParaRPr lang="en-ZA" sz="1400" dirty="0">
              <a:latin typeface="Arial" pitchFamily="34" charset="0"/>
              <a:cs typeface="Arial" pitchFamily="34" charset="0"/>
            </a:endParaRPr>
          </a:p>
          <a:p>
            <a:endParaRPr lang="en-ZA" sz="1400" dirty="0">
              <a:latin typeface="Arial" pitchFamily="34" charset="0"/>
              <a:cs typeface="Arial" pitchFamily="34" charset="0"/>
            </a:endParaRPr>
          </a:p>
          <a:p>
            <a:endParaRPr lang="en-ZA" sz="1400" dirty="0">
              <a:latin typeface="Arial" pitchFamily="34" charset="0"/>
              <a:cs typeface="Arial" pitchFamily="34" charset="0"/>
            </a:endParaRPr>
          </a:p>
        </p:txBody>
      </p:sp>
      <p:sp>
        <p:nvSpPr>
          <p:cNvPr id="5" name="Slide Number Placeholder 4"/>
          <p:cNvSpPr>
            <a:spLocks noGrp="1"/>
          </p:cNvSpPr>
          <p:nvPr>
            <p:ph type="sldNum" sz="quarter" idx="4294967295"/>
          </p:nvPr>
        </p:nvSpPr>
        <p:spPr>
          <a:xfrm>
            <a:off x="7010400" y="6356350"/>
            <a:ext cx="2133600" cy="365125"/>
          </a:xfrm>
        </p:spPr>
        <p:txBody>
          <a:bodyPr/>
          <a:lstStyle/>
          <a:p>
            <a:pPr>
              <a:defRPr/>
            </a:pPr>
            <a:fld id="{6EFE87D6-28AE-4488-BDD1-2DD6D741DE29}" type="slidenum">
              <a:rPr lang="en-US" smtClean="0">
                <a:solidFill>
                  <a:prstClr val="black">
                    <a:tint val="75000"/>
                  </a:prstClr>
                </a:solidFill>
              </a:rPr>
              <a:pPr>
                <a:defRPr/>
              </a:pPr>
              <a:t>17</a:t>
            </a:fld>
            <a:endParaRPr lang="en-US" dirty="0">
              <a:solidFill>
                <a:prstClr val="black">
                  <a:tint val="75000"/>
                </a:prst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570464077"/>
              </p:ext>
            </p:extLst>
          </p:nvPr>
        </p:nvGraphicFramePr>
        <p:xfrm>
          <a:off x="132213" y="1556792"/>
          <a:ext cx="8856985" cy="4896544"/>
        </p:xfrm>
        <a:graphic>
          <a:graphicData uri="http://schemas.openxmlformats.org/drawingml/2006/table">
            <a:tbl>
              <a:tblPr firstRow="1" bandRow="1">
                <a:tableStyleId>{93296810-A885-4BE3-A3E7-6D5BEEA58F35}</a:tableStyleId>
              </a:tblPr>
              <a:tblGrid>
                <a:gridCol w="1255669"/>
                <a:gridCol w="1527934"/>
                <a:gridCol w="1080120"/>
                <a:gridCol w="1152128"/>
                <a:gridCol w="1368152"/>
                <a:gridCol w="1008112"/>
                <a:gridCol w="1464870"/>
              </a:tblGrid>
              <a:tr h="169108">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Name</a:t>
                      </a:r>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of Organisation</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Type of support</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Province</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District</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Broadcast</a:t>
                      </a:r>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la</a:t>
                      </a:r>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nguages</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Target Audience</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Ownership</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1685094">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Kumani</a:t>
                      </a:r>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FM</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rowSpan="3">
                  <a:txBody>
                    <a:bodyPr/>
                    <a:lstStyle/>
                    <a:p>
                      <a:pPr>
                        <a:lnSpc>
                          <a:spcPct val="150000"/>
                        </a:lnSpc>
                      </a:pPr>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Digital</a:t>
                      </a:r>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Broadcast infrastructure (on-air &amp; production studio) equipment, contribution towards salaries, transmission costs , audio steaming and operational costs.</a:t>
                      </a:r>
                      <a:endPar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EC</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Buffalo</a:t>
                      </a:r>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City Metro</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60%  isiXhosa</a:t>
                      </a:r>
                    </a:p>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30%</a:t>
                      </a:r>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English</a:t>
                      </a:r>
                    </a:p>
                    <a:p>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10%  Afrikaans</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Youth</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100% owned by the community</a:t>
                      </a:r>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through 5 member Board of Governance </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1485167">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ICORA</a:t>
                      </a:r>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FM</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vMerge="1">
                  <a:txBody>
                    <a:bodyPr/>
                    <a:lstStyle/>
                    <a:p>
                      <a:endPar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KZN</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uThungulu</a:t>
                      </a:r>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District</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100% isiZulu</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Family</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100% owned by the community</a:t>
                      </a:r>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through a 5 member Board of Governance</a:t>
                      </a:r>
                      <a:endPar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1208123">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Sekhukhune</a:t>
                      </a:r>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FM</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vMerge="1">
                  <a:txBody>
                    <a:bodyPr/>
                    <a:lstStyle/>
                    <a:p>
                      <a:endPar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Limpopo</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Sekhukhune</a:t>
                      </a:r>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District</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92% Sepedi</a:t>
                      </a:r>
                    </a:p>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3% isi</a:t>
                      </a:r>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Ndebele</a:t>
                      </a:r>
                    </a:p>
                    <a:p>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5% English</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Family</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100% owned by the community</a:t>
                      </a:r>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through a 9 member Board of Governance</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bl>
          </a:graphicData>
        </a:graphic>
      </p:graphicFrame>
      <p:sp>
        <p:nvSpPr>
          <p:cNvPr id="6" name="Rectangle 5"/>
          <p:cNvSpPr/>
          <p:nvPr/>
        </p:nvSpPr>
        <p:spPr>
          <a:xfrm>
            <a:off x="35496" y="1258804"/>
            <a:ext cx="4572000" cy="566309"/>
          </a:xfrm>
          <a:prstGeom prst="rect">
            <a:avLst/>
          </a:prstGeom>
        </p:spPr>
        <p:txBody>
          <a:bodyPr>
            <a:spAutoFit/>
          </a:bodyPr>
          <a:lstStyle/>
          <a:p>
            <a:pPr lvl="0" eaLnBrk="0" hangingPunct="0">
              <a:spcBef>
                <a:spcPct val="20000"/>
              </a:spcBef>
            </a:pPr>
            <a:r>
              <a:rPr lang="en-GB" sz="1400" b="1" dirty="0" smtClean="0">
                <a:solidFill>
                  <a:prstClr val="black"/>
                </a:solidFill>
                <a:latin typeface="Arial" pitchFamily="34" charset="0"/>
              </a:rPr>
              <a:t>Community radio:</a:t>
            </a:r>
            <a:endParaRPr lang="en-GB" sz="1400" b="1" dirty="0">
              <a:solidFill>
                <a:prstClr val="black"/>
              </a:solidFill>
              <a:latin typeface="Arial" pitchFamily="34" charset="0"/>
            </a:endParaRPr>
          </a:p>
          <a:p>
            <a:pPr lvl="0" eaLnBrk="0" hangingPunct="0">
              <a:spcBef>
                <a:spcPct val="20000"/>
              </a:spcBef>
            </a:pPr>
            <a:endParaRPr lang="en-GB" sz="1400" b="1" dirty="0">
              <a:solidFill>
                <a:prstClr val="black"/>
              </a:solidFill>
              <a:latin typeface="Arial" pitchFamily="34" charset="0"/>
            </a:endParaRPr>
          </a:p>
        </p:txBody>
      </p:sp>
    </p:spTree>
    <p:extLst>
      <p:ext uri="{BB962C8B-B14F-4D97-AF65-F5344CB8AC3E}">
        <p14:creationId xmlns:p14="http://schemas.microsoft.com/office/powerpoint/2010/main" xmlns="" val="3421500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Overview </a:t>
            </a:r>
            <a:r>
              <a:rPr lang="en-ZA" dirty="0" smtClean="0"/>
              <a:t>of Projects </a:t>
            </a:r>
            <a:r>
              <a:rPr lang="en-ZA" dirty="0"/>
              <a:t>Approved – </a:t>
            </a:r>
            <a:r>
              <a:rPr lang="en-ZA" dirty="0" smtClean="0"/>
              <a:t>2014/15 – cont.</a:t>
            </a:r>
            <a:endParaRPr lang="en-ZA" dirty="0"/>
          </a:p>
        </p:txBody>
      </p:sp>
      <p:sp>
        <p:nvSpPr>
          <p:cNvPr id="3" name="Content Placeholder 2"/>
          <p:cNvSpPr>
            <a:spLocks noGrp="1"/>
          </p:cNvSpPr>
          <p:nvPr>
            <p:ph idx="4294967295"/>
          </p:nvPr>
        </p:nvSpPr>
        <p:spPr>
          <a:xfrm>
            <a:off x="178817" y="1268760"/>
            <a:ext cx="8929687" cy="5486400"/>
          </a:xfrm>
        </p:spPr>
        <p:txBody>
          <a:bodyPr/>
          <a:lstStyle/>
          <a:p>
            <a:pPr marL="0" indent="0">
              <a:buNone/>
            </a:pPr>
            <a:r>
              <a:rPr lang="en-GB"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Community print:</a:t>
            </a:r>
          </a:p>
          <a:p>
            <a:pPr marL="0" indent="0">
              <a:buNone/>
            </a:pPr>
            <a:endParaRPr lang="en-GB" sz="800" b="1" dirty="0" smtClean="0">
              <a:latin typeface="Arial" pitchFamily="34" charset="0"/>
              <a:cs typeface="Arial" pitchFamily="34" charset="0"/>
            </a:endParaRPr>
          </a:p>
          <a:p>
            <a:pPr marL="0" indent="0">
              <a:buNone/>
            </a:pPr>
            <a:endParaRPr lang="en-GB" sz="1400" b="1" dirty="0" smtClean="0">
              <a:latin typeface="Arial" pitchFamily="34" charset="0"/>
              <a:cs typeface="Arial" pitchFamily="34" charset="0"/>
            </a:endParaRPr>
          </a:p>
          <a:p>
            <a:pPr marL="0" indent="0">
              <a:buNone/>
            </a:pPr>
            <a:endParaRPr lang="en-GB" sz="1400" b="1" dirty="0" smtClean="0">
              <a:latin typeface="Arial" pitchFamily="34" charset="0"/>
              <a:cs typeface="Arial" pitchFamily="34" charset="0"/>
            </a:endParaRPr>
          </a:p>
          <a:p>
            <a:pPr marL="0" indent="0">
              <a:buNone/>
            </a:pPr>
            <a:endParaRPr lang="en-GB" sz="1400" b="1" dirty="0" smtClean="0">
              <a:latin typeface="Arial" pitchFamily="34" charset="0"/>
              <a:cs typeface="Arial" pitchFamily="34" charset="0"/>
            </a:endParaRPr>
          </a:p>
          <a:p>
            <a:pPr marL="0" indent="0">
              <a:buNone/>
            </a:pPr>
            <a:endParaRPr lang="en-GB" sz="1400" b="1" dirty="0" smtClean="0">
              <a:latin typeface="Arial" pitchFamily="34" charset="0"/>
              <a:cs typeface="Arial" pitchFamily="34" charset="0"/>
            </a:endParaRPr>
          </a:p>
          <a:p>
            <a:pPr marL="0" indent="0">
              <a:buNone/>
            </a:pPr>
            <a:endParaRPr lang="en-GB" sz="1400" b="1" dirty="0" smtClean="0">
              <a:latin typeface="Arial" pitchFamily="34" charset="0"/>
              <a:cs typeface="Arial" pitchFamily="34" charset="0"/>
            </a:endParaRPr>
          </a:p>
          <a:p>
            <a:pPr marL="0" indent="0">
              <a:buNone/>
            </a:pPr>
            <a:endParaRPr lang="en-GB" sz="1400" b="1" dirty="0" smtClean="0">
              <a:latin typeface="Arial" pitchFamily="34" charset="0"/>
              <a:cs typeface="Arial" pitchFamily="34" charset="0"/>
            </a:endParaRPr>
          </a:p>
          <a:p>
            <a:pPr marL="0" indent="0">
              <a:buNone/>
            </a:pPr>
            <a:endParaRPr lang="en-GB" sz="1400" b="1" dirty="0" smtClean="0">
              <a:latin typeface="Arial" pitchFamily="34" charset="0"/>
              <a:cs typeface="Arial" pitchFamily="34" charset="0"/>
            </a:endParaRPr>
          </a:p>
          <a:p>
            <a:pPr marL="0" indent="0">
              <a:buNone/>
            </a:pPr>
            <a:endParaRPr lang="en-GB" sz="1400" b="1" dirty="0" smtClean="0">
              <a:latin typeface="Arial" pitchFamily="34" charset="0"/>
              <a:cs typeface="Arial" pitchFamily="34" charset="0"/>
            </a:endParaRPr>
          </a:p>
          <a:p>
            <a:pPr marL="0" indent="0">
              <a:buNone/>
            </a:pPr>
            <a:endParaRPr lang="en-GB" sz="1400" b="1" dirty="0" smtClean="0">
              <a:latin typeface="Arial" pitchFamily="34" charset="0"/>
              <a:cs typeface="Arial" pitchFamily="34" charset="0"/>
            </a:endParaRPr>
          </a:p>
          <a:p>
            <a:pPr marL="0" indent="0">
              <a:buNone/>
            </a:pPr>
            <a:endParaRPr lang="en-GB" sz="1400" b="1" dirty="0" smtClean="0">
              <a:latin typeface="Arial" pitchFamily="34" charset="0"/>
              <a:cs typeface="Arial" pitchFamily="34" charset="0"/>
            </a:endParaRPr>
          </a:p>
          <a:p>
            <a:pPr marL="0" indent="0">
              <a:buNone/>
            </a:pPr>
            <a:endParaRPr lang="en-GB" sz="1400" b="1" dirty="0" smtClean="0">
              <a:latin typeface="Arial" pitchFamily="34" charset="0"/>
              <a:cs typeface="Arial" pitchFamily="34" charset="0"/>
            </a:endParaRPr>
          </a:p>
          <a:p>
            <a:pPr marL="0" indent="0">
              <a:buNone/>
            </a:pPr>
            <a:endParaRPr lang="en-GB" sz="1400" b="1" dirty="0" smtClean="0">
              <a:latin typeface="Arial" pitchFamily="34" charset="0"/>
              <a:cs typeface="Arial" pitchFamily="34" charset="0"/>
            </a:endParaRPr>
          </a:p>
          <a:p>
            <a:pPr marL="0" indent="0">
              <a:buNone/>
            </a:pPr>
            <a:endParaRPr lang="en-GB" sz="1400" b="1" dirty="0" smtClean="0">
              <a:latin typeface="Arial" pitchFamily="34" charset="0"/>
              <a:cs typeface="Arial" pitchFamily="34" charset="0"/>
            </a:endParaRPr>
          </a:p>
          <a:p>
            <a:pPr marL="0" indent="0">
              <a:buNone/>
            </a:pPr>
            <a:endParaRPr lang="en-GB" sz="1400" b="1" dirty="0" smtClean="0">
              <a:latin typeface="Arial" pitchFamily="34" charset="0"/>
              <a:cs typeface="Arial" pitchFamily="34" charset="0"/>
            </a:endParaRPr>
          </a:p>
          <a:p>
            <a:pPr marL="0" indent="0">
              <a:buNone/>
            </a:pPr>
            <a:r>
              <a:rPr lang="en-GB" sz="1400" b="1" dirty="0" smtClean="0">
                <a:latin typeface="Arial" pitchFamily="34" charset="0"/>
                <a:cs typeface="Arial" pitchFamily="34" charset="0"/>
              </a:rPr>
              <a:t>																			</a:t>
            </a:r>
          </a:p>
          <a:p>
            <a:pPr>
              <a:buNone/>
            </a:pPr>
            <a:r>
              <a:rPr lang="en-GB" sz="1400" dirty="0" smtClean="0">
                <a:latin typeface="Arial" pitchFamily="34" charset="0"/>
                <a:cs typeface="Arial" pitchFamily="34" charset="0"/>
              </a:rPr>
              <a:t> </a:t>
            </a:r>
          </a:p>
          <a:p>
            <a:endParaRPr lang="en-GB" sz="1400" dirty="0" smtClean="0">
              <a:latin typeface="Arial" pitchFamily="34" charset="0"/>
              <a:cs typeface="Arial" pitchFamily="34" charset="0"/>
            </a:endParaRPr>
          </a:p>
          <a:p>
            <a:endParaRPr lang="en-GB" sz="1400" dirty="0" smtClean="0">
              <a:latin typeface="Arial" pitchFamily="34" charset="0"/>
              <a:cs typeface="Arial" pitchFamily="34" charset="0"/>
            </a:endParaRPr>
          </a:p>
          <a:p>
            <a:endParaRPr lang="en-GB" sz="1400" dirty="0" smtClean="0">
              <a:latin typeface="Arial" pitchFamily="34" charset="0"/>
              <a:cs typeface="Arial" pitchFamily="34" charset="0"/>
            </a:endParaRPr>
          </a:p>
          <a:p>
            <a:pPr marL="0" indent="0">
              <a:buNone/>
            </a:pPr>
            <a:endParaRPr lang="en-GB" sz="1400" dirty="0" smtClean="0">
              <a:latin typeface="Arial" pitchFamily="34" charset="0"/>
              <a:cs typeface="Arial" pitchFamily="34" charset="0"/>
            </a:endParaRPr>
          </a:p>
          <a:p>
            <a:pPr marL="0" indent="0">
              <a:buNone/>
            </a:pPr>
            <a:endParaRPr lang="en-GB" sz="1400" b="1" dirty="0" smtClean="0">
              <a:latin typeface="Arial" pitchFamily="34" charset="0"/>
              <a:cs typeface="Arial" pitchFamily="34" charset="0"/>
            </a:endParaRPr>
          </a:p>
          <a:p>
            <a:endParaRPr lang="en-ZA" sz="1400" dirty="0">
              <a:latin typeface="Arial" pitchFamily="34" charset="0"/>
              <a:cs typeface="Arial" pitchFamily="34" charset="0"/>
            </a:endParaRPr>
          </a:p>
          <a:p>
            <a:endParaRPr lang="en-ZA" sz="1400" dirty="0">
              <a:latin typeface="Arial" pitchFamily="34" charset="0"/>
              <a:ea typeface="Times New Roman"/>
              <a:cs typeface="Arial" pitchFamily="34" charset="0"/>
            </a:endParaRPr>
          </a:p>
          <a:p>
            <a:endParaRPr lang="en-ZA" sz="1400" dirty="0">
              <a:latin typeface="Arial" pitchFamily="34" charset="0"/>
              <a:ea typeface="Times New Roman"/>
              <a:cs typeface="Arial" pitchFamily="34" charset="0"/>
            </a:endParaRPr>
          </a:p>
          <a:p>
            <a:endParaRPr lang="en-GB" sz="1400" dirty="0" smtClean="0">
              <a:latin typeface="Arial" pitchFamily="34" charset="0"/>
              <a:cs typeface="Arial" pitchFamily="34" charset="0"/>
            </a:endParaRPr>
          </a:p>
          <a:p>
            <a:endParaRPr lang="en-ZA" sz="1400" dirty="0">
              <a:latin typeface="Arial" pitchFamily="34" charset="0"/>
              <a:ea typeface="Times New Roman"/>
              <a:cs typeface="Arial" pitchFamily="34" charset="0"/>
            </a:endParaRPr>
          </a:p>
          <a:p>
            <a:endParaRPr lang="en-ZA" sz="1400" dirty="0">
              <a:latin typeface="Arial" pitchFamily="34" charset="0"/>
              <a:cs typeface="Arial" pitchFamily="34" charset="0"/>
            </a:endParaRPr>
          </a:p>
          <a:p>
            <a:endParaRPr lang="en-ZA" sz="1400" dirty="0">
              <a:latin typeface="Arial" pitchFamily="34" charset="0"/>
              <a:cs typeface="Arial" pitchFamily="34" charset="0"/>
            </a:endParaRPr>
          </a:p>
          <a:p>
            <a:endParaRPr lang="en-ZA" sz="1400" dirty="0">
              <a:latin typeface="Arial" pitchFamily="34" charset="0"/>
              <a:cs typeface="Arial" pitchFamily="34" charset="0"/>
            </a:endParaRPr>
          </a:p>
          <a:p>
            <a:endParaRPr lang="en-GB" sz="1400" dirty="0">
              <a:latin typeface="Arial" pitchFamily="34" charset="0"/>
              <a:cs typeface="Arial" pitchFamily="34" charset="0"/>
            </a:endParaRPr>
          </a:p>
          <a:p>
            <a:endParaRPr lang="en-ZA" sz="1400" dirty="0">
              <a:latin typeface="Arial" pitchFamily="34" charset="0"/>
              <a:cs typeface="Arial" pitchFamily="34" charset="0"/>
            </a:endParaRPr>
          </a:p>
          <a:p>
            <a:endParaRPr lang="en-ZA" sz="1400" dirty="0">
              <a:latin typeface="Arial" pitchFamily="34" charset="0"/>
              <a:cs typeface="Arial" pitchFamily="34" charset="0"/>
            </a:endParaRPr>
          </a:p>
          <a:p>
            <a:endParaRPr lang="en-ZA" sz="1400" dirty="0">
              <a:latin typeface="Arial" pitchFamily="34" charset="0"/>
              <a:cs typeface="Arial" pitchFamily="34" charset="0"/>
            </a:endParaRPr>
          </a:p>
        </p:txBody>
      </p:sp>
      <p:sp>
        <p:nvSpPr>
          <p:cNvPr id="5" name="Slide Number Placeholder 4"/>
          <p:cNvSpPr>
            <a:spLocks noGrp="1"/>
          </p:cNvSpPr>
          <p:nvPr>
            <p:ph type="sldNum" sz="quarter" idx="4294967295"/>
          </p:nvPr>
        </p:nvSpPr>
        <p:spPr>
          <a:xfrm>
            <a:off x="7010400" y="6356350"/>
            <a:ext cx="2133600" cy="365125"/>
          </a:xfrm>
        </p:spPr>
        <p:txBody>
          <a:bodyPr/>
          <a:lstStyle/>
          <a:p>
            <a:pPr>
              <a:defRPr/>
            </a:pPr>
            <a:fld id="{6EFE87D6-28AE-4488-BDD1-2DD6D741DE29}" type="slidenum">
              <a:rPr lang="en-US" smtClean="0">
                <a:solidFill>
                  <a:prstClr val="black">
                    <a:tint val="75000"/>
                  </a:prstClr>
                </a:solidFill>
              </a:rPr>
              <a:pPr>
                <a:defRPr/>
              </a:pPr>
              <a:t>18</a:t>
            </a:fld>
            <a:endParaRPr lang="en-US" dirty="0">
              <a:solidFill>
                <a:prstClr val="black">
                  <a:tint val="75000"/>
                </a:prst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3063815061"/>
              </p:ext>
            </p:extLst>
          </p:nvPr>
        </p:nvGraphicFramePr>
        <p:xfrm>
          <a:off x="250825" y="1628800"/>
          <a:ext cx="8640960" cy="4328160"/>
        </p:xfrm>
        <a:graphic>
          <a:graphicData uri="http://schemas.openxmlformats.org/drawingml/2006/table">
            <a:tbl>
              <a:tblPr firstRow="1" bandRow="1">
                <a:tableStyleId>{93296810-A885-4BE3-A3E7-6D5BEEA58F35}</a:tableStyleId>
              </a:tblPr>
              <a:tblGrid>
                <a:gridCol w="1080120"/>
                <a:gridCol w="1728192"/>
                <a:gridCol w="1008112"/>
                <a:gridCol w="1008112"/>
                <a:gridCol w="1080120"/>
                <a:gridCol w="936104"/>
                <a:gridCol w="1800200"/>
              </a:tblGrid>
              <a:tr h="0">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Name</a:t>
                      </a:r>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of Organisation</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Type of support</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Province</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District</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Language</a:t>
                      </a:r>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of publication</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Target </a:t>
                      </a:r>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Audience</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Ownership</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797416">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Mamre</a:t>
                      </a:r>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News</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Personnel</a:t>
                      </a:r>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costs,  capital expenses, printing &amp; distribution costs, newspaper development  (electronic newspaper) &amp; training.</a:t>
                      </a:r>
                      <a:endPar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Western Cape</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City of Cape Town</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Setswana</a:t>
                      </a:r>
                    </a:p>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isiZulu</a:t>
                      </a:r>
                    </a:p>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English</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Family</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100% owned by the community</a:t>
                      </a:r>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through a 5 member Board of Governance.</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545584">
                <a:tc>
                  <a:txBody>
                    <a:bodyPr/>
                    <a:lstStyle/>
                    <a:p>
                      <a:r>
                        <a:rPr lang="en-ZA" sz="1400" dirty="0" err="1" smtClean="0">
                          <a:latin typeface="Arial Unicode MS" panose="020B0604020202020204" pitchFamily="34" charset="-128"/>
                          <a:ea typeface="Arial Unicode MS" panose="020B0604020202020204" pitchFamily="34" charset="-128"/>
                          <a:cs typeface="Arial Unicode MS" panose="020B0604020202020204" pitchFamily="34" charset="-128"/>
                        </a:rPr>
                        <a:t>Ledig</a:t>
                      </a:r>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 Sun</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Printing &amp; distribution costs,  electronic newspaper development, office equipment and salaries.</a:t>
                      </a: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North</a:t>
                      </a:r>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West</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Bojanala Platinum</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IsiXhosa</a:t>
                      </a:r>
                    </a:p>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Afrikaans</a:t>
                      </a:r>
                    </a:p>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English</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Family</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100% owned by the community</a:t>
                      </a:r>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through a 5 member Board of Governance .</a:t>
                      </a:r>
                      <a:endPar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bl>
          </a:graphicData>
        </a:graphic>
      </p:graphicFrame>
    </p:spTree>
    <p:extLst>
      <p:ext uri="{BB962C8B-B14F-4D97-AF65-F5344CB8AC3E}">
        <p14:creationId xmlns:p14="http://schemas.microsoft.com/office/powerpoint/2010/main" xmlns="" val="4206412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 of </a:t>
            </a:r>
            <a:r>
              <a:rPr lang="en-ZA" dirty="0" smtClean="0"/>
              <a:t>Projects </a:t>
            </a:r>
            <a:r>
              <a:rPr lang="en-ZA" dirty="0"/>
              <a:t>Approved – </a:t>
            </a:r>
            <a:r>
              <a:rPr lang="en-ZA" dirty="0" smtClean="0"/>
              <a:t>2014/15 – cont.</a:t>
            </a: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xmlns="" val="1070775657"/>
              </p:ext>
            </p:extLst>
          </p:nvPr>
        </p:nvGraphicFramePr>
        <p:xfrm>
          <a:off x="215008" y="1591032"/>
          <a:ext cx="8677474" cy="3566160"/>
        </p:xfrm>
        <a:graphic>
          <a:graphicData uri="http://schemas.openxmlformats.org/drawingml/2006/table">
            <a:tbl>
              <a:tblPr firstRow="1" bandRow="1">
                <a:tableStyleId>{93296810-A885-4BE3-A3E7-6D5BEEA58F35}</a:tableStyleId>
              </a:tblPr>
              <a:tblGrid>
                <a:gridCol w="1296144"/>
                <a:gridCol w="1224136"/>
                <a:gridCol w="1512168"/>
                <a:gridCol w="1296144"/>
                <a:gridCol w="1080120"/>
                <a:gridCol w="1080120"/>
                <a:gridCol w="1188642"/>
              </a:tblGrid>
              <a:tr h="429278">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Name</a:t>
                      </a:r>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of Organisation</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Type</a:t>
                      </a:r>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of support</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Province</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District</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Language</a:t>
                      </a:r>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of publication</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Target Audience</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Ownership</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600990">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North</a:t>
                      </a:r>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Western Times</a:t>
                      </a:r>
                    </a:p>
                    <a:p>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n-ZA" sz="1400" baseline="0" dirty="0" err="1" smtClean="0">
                          <a:latin typeface="Arial Unicode MS" panose="020B0604020202020204" pitchFamily="34" charset="-128"/>
                          <a:ea typeface="Arial Unicode MS" panose="020B0604020202020204" pitchFamily="34" charset="-128"/>
                          <a:cs typeface="Arial Unicode MS" panose="020B0604020202020204" pitchFamily="34" charset="-128"/>
                        </a:rPr>
                        <a:t>Kuruman</a:t>
                      </a:r>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Chronicle)</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rowSpan="3">
                  <a:txBody>
                    <a:bodyPr/>
                    <a:lstStyle/>
                    <a:p>
                      <a:pPr marL="0" marR="0" indent="0" algn="l" defTabSz="914400" rtl="0" eaLnBrk="1" fontAlgn="auto" latinLnBrk="0" hangingPunct="1">
                        <a:lnSpc>
                          <a:spcPct val="150000"/>
                        </a:lnSpc>
                        <a:spcBef>
                          <a:spcPts val="0"/>
                        </a:spcBef>
                        <a:spcAft>
                          <a:spcPts val="0"/>
                        </a:spcAft>
                        <a:buClrTx/>
                        <a:buSzTx/>
                        <a:buFontTx/>
                        <a:buNone/>
                        <a:tabLst/>
                        <a:defRPr/>
                      </a:pPr>
                      <a:endPar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50000"/>
                        </a:lnSpc>
                        <a:spcBef>
                          <a:spcPts val="0"/>
                        </a:spcBef>
                        <a:spcAft>
                          <a:spcPts val="0"/>
                        </a:spcAft>
                        <a:buClrTx/>
                        <a:buSzTx/>
                        <a:buFontTx/>
                        <a:buNone/>
                        <a:tabLst/>
                        <a:defRPr/>
                      </a:pPr>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Printing, distribution, </a:t>
                      </a:r>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operational costs  &amp; stipends</a:t>
                      </a:r>
                      <a:endPar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Northern Cape</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John</a:t>
                      </a:r>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Taole Gaetsewe</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Setswana</a:t>
                      </a:r>
                    </a:p>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English</a:t>
                      </a:r>
                    </a:p>
                    <a:p>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Entire community</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Close Corporation</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600990">
                <a:tc>
                  <a:txBody>
                    <a:bodyPr/>
                    <a:lstStyle/>
                    <a:p>
                      <a:r>
                        <a:rPr lang="en-ZA" sz="1400" dirty="0" err="1" smtClean="0">
                          <a:latin typeface="Arial Unicode MS" panose="020B0604020202020204" pitchFamily="34" charset="-128"/>
                          <a:ea typeface="Arial Unicode MS" panose="020B0604020202020204" pitchFamily="34" charset="-128"/>
                          <a:cs typeface="Arial Unicode MS" panose="020B0604020202020204" pitchFamily="34" charset="-128"/>
                        </a:rPr>
                        <a:t>Langa</a:t>
                      </a:r>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 Media</a:t>
                      </a:r>
                    </a:p>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(Bushbuck- ridge News)</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vMerge="1">
                  <a:txBody>
                    <a:bodyPr/>
                    <a:lstStyle/>
                    <a:p>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Mpumalanga</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Ehlanzeni</a:t>
                      </a:r>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District</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Tshitsonga</a:t>
                      </a:r>
                    </a:p>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Sepulane</a:t>
                      </a:r>
                    </a:p>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English</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Entire</a:t>
                      </a:r>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community </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Close Corporation</a:t>
                      </a:r>
                    </a:p>
                    <a:p>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600990">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Close</a:t>
                      </a:r>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to Home</a:t>
                      </a:r>
                    </a:p>
                    <a:p>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n-ZA" sz="1400" baseline="0" dirty="0" err="1" smtClean="0">
                          <a:latin typeface="Arial Unicode MS" panose="020B0604020202020204" pitchFamily="34" charset="-128"/>
                          <a:ea typeface="Arial Unicode MS" panose="020B0604020202020204" pitchFamily="34" charset="-128"/>
                          <a:cs typeface="Arial Unicode MS" panose="020B0604020202020204" pitchFamily="34" charset="-128"/>
                        </a:rPr>
                        <a:t>Phetoho</a:t>
                      </a:r>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News)</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Free State</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Thabo</a:t>
                      </a:r>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Mofutsanyane</a:t>
                      </a:r>
                    </a:p>
                    <a:p>
                      <a:r>
                        <a:rPr lang="en-ZA"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District</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Sesotho</a:t>
                      </a:r>
                    </a:p>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English</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Entire community</a:t>
                      </a:r>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Arial Unicode MS" panose="020B0604020202020204" pitchFamily="34" charset="-128"/>
                          <a:ea typeface="Arial Unicode MS" panose="020B0604020202020204" pitchFamily="34" charset="-128"/>
                          <a:cs typeface="Arial Unicode MS" panose="020B0604020202020204" pitchFamily="34" charset="-128"/>
                        </a:rPr>
                        <a:t>Close Corporation</a:t>
                      </a:r>
                    </a:p>
                    <a:p>
                      <a:endParaRPr lang="en-ZA"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bl>
          </a:graphicData>
        </a:graphic>
      </p:graphicFrame>
      <p:sp>
        <p:nvSpPr>
          <p:cNvPr id="5" name="Rectangle 4"/>
          <p:cNvSpPr/>
          <p:nvPr/>
        </p:nvSpPr>
        <p:spPr>
          <a:xfrm>
            <a:off x="107504" y="1230992"/>
            <a:ext cx="4572000" cy="566309"/>
          </a:xfrm>
          <a:prstGeom prst="rect">
            <a:avLst/>
          </a:prstGeom>
        </p:spPr>
        <p:txBody>
          <a:bodyPr>
            <a:spAutoFit/>
          </a:bodyPr>
          <a:lstStyle/>
          <a:p>
            <a:pPr lvl="0" eaLnBrk="0" hangingPunct="0">
              <a:spcBef>
                <a:spcPct val="20000"/>
              </a:spcBef>
            </a:pPr>
            <a:r>
              <a:rPr lang="en-GB" sz="1400" b="1" dirty="0">
                <a:solidFill>
                  <a:prstClr val="black"/>
                </a:solidFill>
                <a:latin typeface="Arial" pitchFamily="34" charset="0"/>
              </a:rPr>
              <a:t>Small commercial media:</a:t>
            </a:r>
          </a:p>
          <a:p>
            <a:pPr lvl="0" eaLnBrk="0" hangingPunct="0">
              <a:spcBef>
                <a:spcPct val="20000"/>
              </a:spcBef>
            </a:pPr>
            <a:endParaRPr lang="en-GB" sz="1400" b="1" dirty="0">
              <a:solidFill>
                <a:prstClr val="black"/>
              </a:solidFill>
              <a:latin typeface="Arial" pitchFamily="34" charset="0"/>
            </a:endParaRPr>
          </a:p>
        </p:txBody>
      </p:sp>
    </p:spTree>
    <p:extLst>
      <p:ext uri="{BB962C8B-B14F-4D97-AF65-F5344CB8AC3E}">
        <p14:creationId xmlns:p14="http://schemas.microsoft.com/office/powerpoint/2010/main" xmlns="" val="2403317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EFE87D6-28AE-4488-BDD1-2DD6D741DE29}" type="slidenum">
              <a:rPr lang="en-US" smtClean="0"/>
              <a:pPr>
                <a:defRPr/>
              </a:pPr>
              <a:t>2</a:t>
            </a:fld>
            <a:endParaRPr lang="en-US" dirty="0"/>
          </a:p>
        </p:txBody>
      </p:sp>
      <p:sp>
        <p:nvSpPr>
          <p:cNvPr id="2" name="Title 1"/>
          <p:cNvSpPr>
            <a:spLocks noGrp="1"/>
          </p:cNvSpPr>
          <p:nvPr>
            <p:ph type="title"/>
          </p:nvPr>
        </p:nvSpPr>
        <p:spPr/>
        <p:txBody>
          <a:bodyPr/>
          <a:lstStyle/>
          <a:p>
            <a:r>
              <a:rPr lang="en-ZA" dirty="0" smtClean="0"/>
              <a:t>Table of Contents</a:t>
            </a:r>
            <a:endParaRPr lang="en-ZA" dirty="0"/>
          </a:p>
        </p:txBody>
      </p:sp>
      <p:graphicFrame>
        <p:nvGraphicFramePr>
          <p:cNvPr id="10" name="Table 9"/>
          <p:cNvGraphicFramePr>
            <a:graphicFrameLocks noGrp="1"/>
          </p:cNvGraphicFramePr>
          <p:nvPr>
            <p:extLst>
              <p:ext uri="{D42A27DB-BD31-4B8C-83A1-F6EECF244321}">
                <p14:modId xmlns:p14="http://schemas.microsoft.com/office/powerpoint/2010/main" xmlns="" val="1628756556"/>
              </p:ext>
            </p:extLst>
          </p:nvPr>
        </p:nvGraphicFramePr>
        <p:xfrm>
          <a:off x="467544" y="1340768"/>
          <a:ext cx="8136904" cy="1706880"/>
        </p:xfrm>
        <a:graphic>
          <a:graphicData uri="http://schemas.openxmlformats.org/drawingml/2006/table">
            <a:tbl>
              <a:tblPr firstRow="1" bandRow="1">
                <a:tableStyleId>{93296810-A885-4BE3-A3E7-6D5BEEA58F35}</a:tableStyleId>
              </a:tblPr>
              <a:tblGrid>
                <a:gridCol w="8136904"/>
              </a:tblGrid>
              <a:tr h="332166">
                <a:tc>
                  <a:txBody>
                    <a:bodyPr/>
                    <a:lstStyle/>
                    <a:p>
                      <a:r>
                        <a:rPr lang="en-ZA" sz="2000" dirty="0" smtClean="0"/>
                        <a:t>Overview</a:t>
                      </a:r>
                      <a:endParaRPr lang="en-ZA" sz="2000" dirty="0">
                        <a:latin typeface="Arial Unicode MS" pitchFamily="34" charset="-128"/>
                        <a:ea typeface="Arial Unicode MS" pitchFamily="34" charset="-128"/>
                        <a:cs typeface="Arial Unicode MS" pitchFamily="34" charset="-128"/>
                      </a:endParaRPr>
                    </a:p>
                  </a:txBody>
                  <a:tcPr/>
                </a:tc>
              </a:tr>
              <a:tr h="1098703">
                <a:tc>
                  <a:txBody>
                    <a:bodyPr/>
                    <a:lstStyle/>
                    <a:p>
                      <a:pPr marL="342900" indent="-342900">
                        <a:buFont typeface="Arial" panose="020B0604020202020204" pitchFamily="34" charset="0"/>
                        <a:buChar char="•"/>
                      </a:pPr>
                      <a:r>
                        <a:rPr lang="en-ZA" sz="2000" dirty="0" smtClean="0">
                          <a:latin typeface="Arial Unicode MS" pitchFamily="34" charset="-128"/>
                          <a:ea typeface="Arial Unicode MS" pitchFamily="34" charset="-128"/>
                          <a:cs typeface="Arial Unicode MS" pitchFamily="34" charset="-128"/>
                        </a:rPr>
                        <a:t>Mandate</a:t>
                      </a:r>
                    </a:p>
                    <a:p>
                      <a:pPr marL="342900" indent="-342900">
                        <a:buFont typeface="Arial" panose="020B0604020202020204" pitchFamily="34" charset="0"/>
                        <a:buChar char="•"/>
                      </a:pPr>
                      <a:r>
                        <a:rPr lang="en-ZA" sz="2000" dirty="0" smtClean="0">
                          <a:latin typeface="Arial Unicode MS" pitchFamily="34" charset="-128"/>
                          <a:ea typeface="Arial Unicode MS" pitchFamily="34" charset="-128"/>
                          <a:cs typeface="Arial Unicode MS" pitchFamily="34" charset="-128"/>
                        </a:rPr>
                        <a:t>Vision Mission and Values</a:t>
                      </a:r>
                    </a:p>
                    <a:p>
                      <a:pPr marL="342900" indent="-342900">
                        <a:buFont typeface="Arial" panose="020B0604020202020204" pitchFamily="34" charset="0"/>
                        <a:buChar char="•"/>
                      </a:pPr>
                      <a:r>
                        <a:rPr lang="en-ZA" sz="2000" dirty="0" smtClean="0">
                          <a:latin typeface="Arial Unicode MS" pitchFamily="34" charset="-128"/>
                          <a:ea typeface="Arial Unicode MS" pitchFamily="34" charset="-128"/>
                          <a:cs typeface="Arial Unicode MS" pitchFamily="34" charset="-128"/>
                        </a:rPr>
                        <a:t>Legislative</a:t>
                      </a:r>
                      <a:r>
                        <a:rPr lang="en-ZA" sz="2000" baseline="0" dirty="0" smtClean="0">
                          <a:latin typeface="Arial Unicode MS" pitchFamily="34" charset="-128"/>
                          <a:ea typeface="Arial Unicode MS" pitchFamily="34" charset="-128"/>
                          <a:cs typeface="Arial Unicode MS" pitchFamily="34" charset="-128"/>
                        </a:rPr>
                        <a:t> and Regulatory Framework</a:t>
                      </a:r>
                    </a:p>
                    <a:p>
                      <a:pPr marL="342900" indent="-342900">
                        <a:buFont typeface="Arial" panose="020B0604020202020204" pitchFamily="34" charset="0"/>
                        <a:buChar char="•"/>
                      </a:pPr>
                      <a:r>
                        <a:rPr lang="en-ZA" sz="2000" baseline="0" dirty="0" smtClean="0">
                          <a:latin typeface="Arial Unicode MS" pitchFamily="34" charset="-128"/>
                          <a:ea typeface="Arial Unicode MS" pitchFamily="34" charset="-128"/>
                          <a:cs typeface="Arial Unicode MS" pitchFamily="34" charset="-128"/>
                        </a:rPr>
                        <a:t>Highlights from 11 Years of the MDDA</a:t>
                      </a:r>
                      <a:endParaRPr lang="en-ZA" sz="2000" dirty="0">
                        <a:latin typeface="Arial Unicode MS" pitchFamily="34" charset="-128"/>
                        <a:ea typeface="Arial Unicode MS" pitchFamily="34" charset="-128"/>
                        <a:cs typeface="Arial Unicode MS" pitchFamily="34" charset="-128"/>
                      </a:endParaRPr>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1975607468"/>
              </p:ext>
            </p:extLst>
          </p:nvPr>
        </p:nvGraphicFramePr>
        <p:xfrm>
          <a:off x="467544" y="3212976"/>
          <a:ext cx="8136904" cy="370840"/>
        </p:xfrm>
        <a:graphic>
          <a:graphicData uri="http://schemas.openxmlformats.org/drawingml/2006/table">
            <a:tbl>
              <a:tblPr firstRow="1" bandRow="1">
                <a:tableStyleId>{93296810-A885-4BE3-A3E7-6D5BEEA58F35}</a:tableStyleId>
              </a:tblPr>
              <a:tblGrid>
                <a:gridCol w="8136904"/>
              </a:tblGrid>
              <a:tr h="370840">
                <a:tc>
                  <a:txBody>
                    <a:bodyPr/>
                    <a:lstStyle/>
                    <a:p>
                      <a:r>
                        <a:rPr lang="en-ZA" dirty="0" smtClean="0">
                          <a:latin typeface="Arial" panose="020B0604020202020204" pitchFamily="34" charset="0"/>
                          <a:cs typeface="Arial" panose="020B0604020202020204" pitchFamily="34" charset="0"/>
                        </a:rPr>
                        <a:t>2014/2015</a:t>
                      </a:r>
                      <a:r>
                        <a:rPr lang="en-ZA" baseline="0" dirty="0" smtClean="0">
                          <a:latin typeface="Arial" panose="020B0604020202020204" pitchFamily="34" charset="0"/>
                          <a:cs typeface="Arial" panose="020B0604020202020204" pitchFamily="34" charset="0"/>
                        </a:rPr>
                        <a:t> Annual Report</a:t>
                      </a:r>
                      <a:endParaRPr lang="en-ZA" dirty="0">
                        <a:latin typeface="Arial" panose="020B0604020202020204" pitchFamily="34" charset="0"/>
                        <a:cs typeface="Arial" panose="020B0604020202020204" pitchFamily="34" charset="0"/>
                      </a:endParaRPr>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2236411108"/>
              </p:ext>
            </p:extLst>
          </p:nvPr>
        </p:nvGraphicFramePr>
        <p:xfrm>
          <a:off x="467544" y="3645024"/>
          <a:ext cx="8136904" cy="365760"/>
        </p:xfrm>
        <a:graphic>
          <a:graphicData uri="http://schemas.openxmlformats.org/drawingml/2006/table">
            <a:tbl>
              <a:tblPr firstRow="1" bandRow="1">
                <a:tableStyleId>{93296810-A885-4BE3-A3E7-6D5BEEA58F35}</a:tableStyleId>
              </a:tblPr>
              <a:tblGrid>
                <a:gridCol w="8136904"/>
              </a:tblGrid>
              <a:tr h="149736">
                <a:tc>
                  <a:txBody>
                    <a:bodyPr/>
                    <a:lstStyle/>
                    <a:p>
                      <a:r>
                        <a:rPr lang="en-ZA" dirty="0" smtClean="0">
                          <a:latin typeface="Arial" panose="020B0604020202020204" pitchFamily="34" charset="0"/>
                          <a:cs typeface="Arial" panose="020B0604020202020204" pitchFamily="34" charset="0"/>
                        </a:rPr>
                        <a:t>Programme Performance</a:t>
                      </a:r>
                      <a:endParaRPr lang="en-ZA" dirty="0">
                        <a:latin typeface="Arial" panose="020B0604020202020204" pitchFamily="34" charset="0"/>
                        <a:cs typeface="Arial" panose="020B0604020202020204" pitchFamily="34" charset="0"/>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758802992"/>
              </p:ext>
            </p:extLst>
          </p:nvPr>
        </p:nvGraphicFramePr>
        <p:xfrm>
          <a:off x="467544" y="4093374"/>
          <a:ext cx="8136904" cy="370840"/>
        </p:xfrm>
        <a:graphic>
          <a:graphicData uri="http://schemas.openxmlformats.org/drawingml/2006/table">
            <a:tbl>
              <a:tblPr firstRow="1" bandRow="1">
                <a:tableStyleId>{93296810-A885-4BE3-A3E7-6D5BEEA58F35}</a:tableStyleId>
              </a:tblPr>
              <a:tblGrid>
                <a:gridCol w="8136904"/>
              </a:tblGrid>
              <a:tr h="370840">
                <a:tc>
                  <a:txBody>
                    <a:bodyPr/>
                    <a:lstStyle/>
                    <a:p>
                      <a:r>
                        <a:rPr lang="en-ZA" dirty="0" smtClean="0">
                          <a:latin typeface="Arial" panose="020B0604020202020204" pitchFamily="34" charset="0"/>
                          <a:cs typeface="Arial" panose="020B0604020202020204" pitchFamily="34" charset="0"/>
                        </a:rPr>
                        <a:t>Human</a:t>
                      </a:r>
                      <a:r>
                        <a:rPr lang="en-ZA" baseline="0" dirty="0" smtClean="0">
                          <a:latin typeface="Arial" panose="020B0604020202020204" pitchFamily="34" charset="0"/>
                          <a:cs typeface="Arial" panose="020B0604020202020204" pitchFamily="34" charset="0"/>
                        </a:rPr>
                        <a:t> Resources</a:t>
                      </a:r>
                      <a:endParaRPr lang="en-ZA" dirty="0">
                        <a:latin typeface="Arial" panose="020B0604020202020204" pitchFamily="34" charset="0"/>
                        <a:cs typeface="Arial" panose="020B0604020202020204" pitchFamily="34" charset="0"/>
                      </a:endParaRPr>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3466839730"/>
              </p:ext>
            </p:extLst>
          </p:nvPr>
        </p:nvGraphicFramePr>
        <p:xfrm>
          <a:off x="467544" y="4550415"/>
          <a:ext cx="8136904" cy="370840"/>
        </p:xfrm>
        <a:graphic>
          <a:graphicData uri="http://schemas.openxmlformats.org/drawingml/2006/table">
            <a:tbl>
              <a:tblPr firstRow="1" bandRow="1">
                <a:tableStyleId>{93296810-A885-4BE3-A3E7-6D5BEEA58F35}</a:tableStyleId>
              </a:tblPr>
              <a:tblGrid>
                <a:gridCol w="8136904"/>
              </a:tblGrid>
              <a:tr h="370840">
                <a:tc>
                  <a:txBody>
                    <a:bodyPr/>
                    <a:lstStyle/>
                    <a:p>
                      <a:r>
                        <a:rPr lang="en-ZA" dirty="0" smtClean="0">
                          <a:latin typeface="Arial" panose="020B0604020202020204" pitchFamily="34" charset="0"/>
                          <a:cs typeface="Arial" panose="020B0604020202020204" pitchFamily="34" charset="0"/>
                        </a:rPr>
                        <a:t>Governance, Audit and Financial Analysis</a:t>
                      </a:r>
                      <a:endParaRPr lang="en-ZA" dirty="0">
                        <a:latin typeface="Arial" panose="020B0604020202020204" pitchFamily="34" charset="0"/>
                        <a:cs typeface="Arial" panose="020B0604020202020204"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E49CD9C-A5F4-41C1-A948-BC0E30924D59}" type="slidenum">
              <a:rPr lang="en-US" smtClean="0">
                <a:solidFill>
                  <a:prstClr val="black">
                    <a:tint val="75000"/>
                  </a:prstClr>
                </a:solidFill>
              </a:rPr>
              <a:pPr>
                <a:defRPr/>
              </a:pPr>
              <a:t>20</a:t>
            </a:fld>
            <a:endParaRPr lang="en-US" dirty="0">
              <a:solidFill>
                <a:prstClr val="black">
                  <a:tint val="75000"/>
                </a:prstClr>
              </a:solidFill>
            </a:endParaRPr>
          </a:p>
        </p:txBody>
      </p:sp>
      <p:sp>
        <p:nvSpPr>
          <p:cNvPr id="3" name="Title 2"/>
          <p:cNvSpPr>
            <a:spLocks noGrp="1"/>
          </p:cNvSpPr>
          <p:nvPr>
            <p:ph type="title"/>
          </p:nvPr>
        </p:nvSpPr>
        <p:spPr/>
        <p:txBody>
          <a:bodyPr/>
          <a:lstStyle/>
          <a:p>
            <a:r>
              <a:rPr lang="en-ZA" dirty="0" smtClean="0"/>
              <a:t>Training 2014/2015</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1969966664"/>
              </p:ext>
            </p:extLst>
          </p:nvPr>
        </p:nvGraphicFramePr>
        <p:xfrm>
          <a:off x="395536" y="1412776"/>
          <a:ext cx="8352928" cy="4764795"/>
        </p:xfrm>
        <a:graphic>
          <a:graphicData uri="http://schemas.openxmlformats.org/drawingml/2006/table">
            <a:tbl>
              <a:tblPr firstRow="1" firstCol="1" lastRow="1" lastCol="1" bandRow="1" bandCol="1"/>
              <a:tblGrid>
                <a:gridCol w="4842673"/>
                <a:gridCol w="1431092"/>
                <a:gridCol w="2079163"/>
              </a:tblGrid>
              <a:tr h="314207">
                <a:tc>
                  <a:txBody>
                    <a:bodyPr/>
                    <a:lstStyle/>
                    <a:p>
                      <a:pPr>
                        <a:lnSpc>
                          <a:spcPct val="115000"/>
                        </a:lnSpc>
                        <a:spcAft>
                          <a:spcPts val="1000"/>
                        </a:spcAft>
                      </a:pPr>
                      <a:r>
                        <a:rPr lang="en-US" sz="1400" b="1" dirty="0">
                          <a:effectLst/>
                          <a:latin typeface="Arial" pitchFamily="34" charset="0"/>
                          <a:ea typeface="Calibri" panose="020F0502020204030204" pitchFamily="34" charset="0"/>
                          <a:cs typeface="Arial" pitchFamily="34" charset="0"/>
                        </a:rPr>
                        <a:t> </a:t>
                      </a:r>
                      <a:endParaRPr lang="en-ZA" sz="1400" b="1"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316230" marR="303530" algn="ctr">
                        <a:lnSpc>
                          <a:spcPct val="115000"/>
                        </a:lnSpc>
                        <a:spcBef>
                          <a:spcPts val="360"/>
                        </a:spcBef>
                        <a:spcAft>
                          <a:spcPts val="0"/>
                        </a:spcAft>
                      </a:pPr>
                      <a:r>
                        <a:rPr lang="en-US" sz="1400" b="1" spc="-30" dirty="0">
                          <a:solidFill>
                            <a:srgbClr val="231F20"/>
                          </a:solidFill>
                          <a:effectLst/>
                          <a:latin typeface="Arial" pitchFamily="34" charset="0"/>
                          <a:ea typeface="MyriadPro-Light"/>
                          <a:cs typeface="Arial" pitchFamily="34" charset="0"/>
                        </a:rPr>
                        <a:t>T</a:t>
                      </a:r>
                      <a:r>
                        <a:rPr lang="en-US" sz="1400" b="1" dirty="0">
                          <a:solidFill>
                            <a:srgbClr val="231F20"/>
                          </a:solidFill>
                          <a:effectLst/>
                          <a:latin typeface="Arial" pitchFamily="34" charset="0"/>
                          <a:ea typeface="MyriadPro-Light"/>
                          <a:cs typeface="Arial" pitchFamily="34" charset="0"/>
                        </a:rPr>
                        <a:t>ype</a:t>
                      </a:r>
                      <a:endParaRPr lang="en-ZA" sz="1400" b="1"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78740">
                        <a:lnSpc>
                          <a:spcPct val="115000"/>
                        </a:lnSpc>
                        <a:spcBef>
                          <a:spcPts val="360"/>
                        </a:spcBef>
                        <a:spcAft>
                          <a:spcPts val="0"/>
                        </a:spcAft>
                      </a:pPr>
                      <a:r>
                        <a:rPr lang="en-US" sz="1400" b="1" dirty="0">
                          <a:solidFill>
                            <a:srgbClr val="231F20"/>
                          </a:solidFill>
                          <a:effectLst/>
                          <a:latin typeface="Arial" pitchFamily="34" charset="0"/>
                          <a:ea typeface="MyriadPro-Light"/>
                          <a:cs typeface="Arial" pitchFamily="34" charset="0"/>
                        </a:rPr>
                        <a:t>N</a:t>
                      </a:r>
                      <a:r>
                        <a:rPr lang="en-US" sz="1400" b="1" spc="-15" dirty="0">
                          <a:solidFill>
                            <a:srgbClr val="231F20"/>
                          </a:solidFill>
                          <a:effectLst/>
                          <a:latin typeface="Arial" pitchFamily="34" charset="0"/>
                          <a:ea typeface="MyriadPro-Light"/>
                          <a:cs typeface="Arial" pitchFamily="34" charset="0"/>
                        </a:rPr>
                        <a:t>o</a:t>
                      </a:r>
                      <a:r>
                        <a:rPr lang="en-US" sz="1400" b="1" dirty="0">
                          <a:solidFill>
                            <a:srgbClr val="231F20"/>
                          </a:solidFill>
                          <a:effectLst/>
                          <a:latin typeface="Arial" pitchFamily="34" charset="0"/>
                          <a:ea typeface="MyriadPro-Light"/>
                          <a:cs typeface="Arial" pitchFamily="34" charset="0"/>
                        </a:rPr>
                        <a:t>. of delega</a:t>
                      </a:r>
                      <a:r>
                        <a:rPr lang="en-US" sz="1400" b="1" spc="-5" dirty="0">
                          <a:solidFill>
                            <a:srgbClr val="231F20"/>
                          </a:solidFill>
                          <a:effectLst/>
                          <a:latin typeface="Arial" pitchFamily="34" charset="0"/>
                          <a:ea typeface="MyriadPro-Light"/>
                          <a:cs typeface="Arial" pitchFamily="34" charset="0"/>
                        </a:rPr>
                        <a:t>t</a:t>
                      </a:r>
                      <a:r>
                        <a:rPr lang="en-US" sz="1400" b="1" dirty="0">
                          <a:solidFill>
                            <a:srgbClr val="231F20"/>
                          </a:solidFill>
                          <a:effectLst/>
                          <a:latin typeface="Arial" pitchFamily="34" charset="0"/>
                          <a:ea typeface="MyriadPro-Light"/>
                          <a:cs typeface="Arial" pitchFamily="34" charset="0"/>
                        </a:rPr>
                        <a:t>es</a:t>
                      </a:r>
                      <a:endParaRPr lang="en-ZA" sz="1400" b="1"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r>
              <a:tr h="228951">
                <a:tc>
                  <a:txBody>
                    <a:bodyPr/>
                    <a:lstStyle/>
                    <a:p>
                      <a:pPr marL="68580">
                        <a:lnSpc>
                          <a:spcPct val="115000"/>
                        </a:lnSpc>
                        <a:spcBef>
                          <a:spcPts val="360"/>
                        </a:spcBef>
                        <a:spcAft>
                          <a:spcPts val="0"/>
                        </a:spcAft>
                      </a:pPr>
                      <a:r>
                        <a:rPr lang="en-US" sz="1400" spc="-25">
                          <a:solidFill>
                            <a:srgbClr val="231F20"/>
                          </a:solidFill>
                          <a:effectLst/>
                          <a:latin typeface="Arial" pitchFamily="34" charset="0"/>
                          <a:ea typeface="MyriadPro-Light"/>
                          <a:cs typeface="Arial" pitchFamily="34" charset="0"/>
                        </a:rPr>
                        <a:t>W</a:t>
                      </a:r>
                      <a:r>
                        <a:rPr lang="en-US" sz="1400">
                          <a:solidFill>
                            <a:srgbClr val="231F20"/>
                          </a:solidFill>
                          <a:effectLst/>
                          <a:latin typeface="Arial" pitchFamily="34" charset="0"/>
                          <a:ea typeface="MyriadPro-Light"/>
                          <a:cs typeface="Arial" pitchFamily="34" charset="0"/>
                        </a:rPr>
                        <a:t>o</a:t>
                      </a:r>
                      <a:r>
                        <a:rPr lang="en-US" sz="1400" spc="5">
                          <a:solidFill>
                            <a:srgbClr val="231F20"/>
                          </a:solidFill>
                          <a:effectLst/>
                          <a:latin typeface="Arial" pitchFamily="34" charset="0"/>
                          <a:ea typeface="MyriadPro-Light"/>
                          <a:cs typeface="Arial" pitchFamily="34" charset="0"/>
                        </a:rPr>
                        <a:t>r</a:t>
                      </a:r>
                      <a:r>
                        <a:rPr lang="en-US" sz="1400">
                          <a:solidFill>
                            <a:srgbClr val="231F20"/>
                          </a:solidFill>
                          <a:effectLst/>
                          <a:latin typeface="Arial" pitchFamily="34" charset="0"/>
                          <a:ea typeface="MyriadPro-Light"/>
                          <a:cs typeface="Arial" pitchFamily="34" charset="0"/>
                        </a:rPr>
                        <a:t>ld </a:t>
                      </a:r>
                      <a:r>
                        <a:rPr lang="en-US" sz="1400" spc="-20">
                          <a:solidFill>
                            <a:srgbClr val="231F20"/>
                          </a:solidFill>
                          <a:effectLst/>
                          <a:latin typeface="Arial" pitchFamily="34" charset="0"/>
                          <a:ea typeface="MyriadPro-Light"/>
                          <a:cs typeface="Arial" pitchFamily="34" charset="0"/>
                        </a:rPr>
                        <a:t>P</a:t>
                      </a:r>
                      <a:r>
                        <a:rPr lang="en-US" sz="1400" spc="-10">
                          <a:solidFill>
                            <a:srgbClr val="231F20"/>
                          </a:solidFill>
                          <a:effectLst/>
                          <a:latin typeface="Arial" pitchFamily="34" charset="0"/>
                          <a:ea typeface="MyriadPro-Light"/>
                          <a:cs typeface="Arial" pitchFamily="34" charset="0"/>
                        </a:rPr>
                        <a:t>r</a:t>
                      </a:r>
                      <a:r>
                        <a:rPr lang="en-US" sz="1400">
                          <a:solidFill>
                            <a:srgbClr val="231F20"/>
                          </a:solidFill>
                          <a:effectLst/>
                          <a:latin typeface="Arial" pitchFamily="34" charset="0"/>
                          <a:ea typeface="MyriadPro-Light"/>
                          <a:cs typeface="Arial" pitchFamily="34" charset="0"/>
                        </a:rPr>
                        <a:t>ess </a:t>
                      </a:r>
                      <a:r>
                        <a:rPr lang="en-US" sz="1400" spc="-25">
                          <a:solidFill>
                            <a:srgbClr val="231F20"/>
                          </a:solidFill>
                          <a:effectLst/>
                          <a:latin typeface="Arial" pitchFamily="34" charset="0"/>
                          <a:ea typeface="MyriadPro-Light"/>
                          <a:cs typeface="Arial" pitchFamily="34" charset="0"/>
                        </a:rPr>
                        <a:t>F</a:t>
                      </a:r>
                      <a:r>
                        <a:rPr lang="en-US" sz="1400" spc="-10">
                          <a:solidFill>
                            <a:srgbClr val="231F20"/>
                          </a:solidFill>
                          <a:effectLst/>
                          <a:latin typeface="Arial" pitchFamily="34" charset="0"/>
                          <a:ea typeface="MyriadPro-Light"/>
                          <a:cs typeface="Arial" pitchFamily="34" charset="0"/>
                        </a:rPr>
                        <a:t>r</a:t>
                      </a:r>
                      <a:r>
                        <a:rPr lang="en-US" sz="1400">
                          <a:solidFill>
                            <a:srgbClr val="231F20"/>
                          </a:solidFill>
                          <a:effectLst/>
                          <a:latin typeface="Arial" pitchFamily="34" charset="0"/>
                          <a:ea typeface="MyriadPro-Light"/>
                          <a:cs typeface="Arial" pitchFamily="34" charset="0"/>
                        </a:rPr>
                        <a:t>eedom D</a:t>
                      </a:r>
                      <a:r>
                        <a:rPr lang="en-US" sz="1400" spc="-5">
                          <a:solidFill>
                            <a:srgbClr val="231F20"/>
                          </a:solidFill>
                          <a:effectLst/>
                          <a:latin typeface="Arial" pitchFamily="34" charset="0"/>
                          <a:ea typeface="MyriadPro-Light"/>
                          <a:cs typeface="Arial" pitchFamily="34" charset="0"/>
                        </a:rPr>
                        <a:t>a</a:t>
                      </a:r>
                      <a:r>
                        <a:rPr lang="en-US" sz="1400">
                          <a:solidFill>
                            <a:srgbClr val="231F20"/>
                          </a:solidFill>
                          <a:effectLst/>
                          <a:latin typeface="Arial" pitchFamily="34" charset="0"/>
                          <a:ea typeface="MyriadPro-Light"/>
                          <a:cs typeface="Arial" pitchFamily="34" charset="0"/>
                        </a:rPr>
                        <a:t>y Dialogue 2014</a:t>
                      </a:r>
                      <a:endParaRPr lang="en-ZA" sz="14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260350">
                        <a:lnSpc>
                          <a:spcPct val="115000"/>
                        </a:lnSpc>
                        <a:spcBef>
                          <a:spcPts val="360"/>
                        </a:spcBef>
                        <a:spcAft>
                          <a:spcPts val="0"/>
                        </a:spcAft>
                      </a:pPr>
                      <a:r>
                        <a:rPr lang="en-US" sz="1400" spc="5" dirty="0">
                          <a:solidFill>
                            <a:srgbClr val="231F20"/>
                          </a:solidFill>
                          <a:effectLst/>
                          <a:latin typeface="Arial" pitchFamily="34" charset="0"/>
                          <a:ea typeface="MyriadPro-Light"/>
                          <a:cs typeface="Arial" pitchFamily="34" charset="0"/>
                        </a:rPr>
                        <a:t>S</a:t>
                      </a:r>
                      <a:r>
                        <a:rPr lang="en-US" sz="1400" dirty="0">
                          <a:solidFill>
                            <a:srgbClr val="231F20"/>
                          </a:solidFill>
                          <a:effectLst/>
                          <a:latin typeface="Arial" pitchFamily="34" charset="0"/>
                          <a:ea typeface="MyriadPro-Light"/>
                          <a:cs typeface="Arial" pitchFamily="34" charset="0"/>
                        </a:rPr>
                        <a:t>eminar</a:t>
                      </a:r>
                      <a:endParaRPr lang="en-ZA" sz="14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369570" marR="356870" algn="ctr">
                        <a:lnSpc>
                          <a:spcPct val="115000"/>
                        </a:lnSpc>
                        <a:spcBef>
                          <a:spcPts val="360"/>
                        </a:spcBef>
                        <a:spcAft>
                          <a:spcPts val="0"/>
                        </a:spcAft>
                      </a:pPr>
                      <a:r>
                        <a:rPr lang="en-US" sz="1400">
                          <a:solidFill>
                            <a:srgbClr val="231F20"/>
                          </a:solidFill>
                          <a:effectLst/>
                          <a:latin typeface="Arial" pitchFamily="34" charset="0"/>
                          <a:ea typeface="MyriadPro-Light"/>
                          <a:cs typeface="Arial" pitchFamily="34" charset="0"/>
                        </a:rPr>
                        <a:t>37</a:t>
                      </a:r>
                      <a:endParaRPr lang="en-ZA" sz="14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r>
              <a:tr h="228951">
                <a:tc>
                  <a:txBody>
                    <a:bodyPr/>
                    <a:lstStyle/>
                    <a:p>
                      <a:pPr marL="69215">
                        <a:lnSpc>
                          <a:spcPct val="115000"/>
                        </a:lnSpc>
                        <a:spcBef>
                          <a:spcPts val="360"/>
                        </a:spcBef>
                        <a:spcAft>
                          <a:spcPts val="0"/>
                        </a:spcAft>
                      </a:pPr>
                      <a:r>
                        <a:rPr lang="en-US" sz="1400" spc="-15">
                          <a:solidFill>
                            <a:srgbClr val="231F20"/>
                          </a:solidFill>
                          <a:effectLst/>
                          <a:latin typeface="Arial" pitchFamily="34" charset="0"/>
                          <a:ea typeface="MyriadPro-Light"/>
                          <a:cs typeface="Arial" pitchFamily="34" charset="0"/>
                        </a:rPr>
                        <a:t>L</a:t>
                      </a:r>
                      <a:r>
                        <a:rPr lang="en-US" sz="1400">
                          <a:solidFill>
                            <a:srgbClr val="231F20"/>
                          </a:solidFill>
                          <a:effectLst/>
                          <a:latin typeface="Arial" pitchFamily="34" charset="0"/>
                          <a:ea typeface="MyriadPro-Light"/>
                          <a:cs typeface="Arial" pitchFamily="34" charset="0"/>
                        </a:rPr>
                        <a:t>ea</a:t>
                      </a:r>
                      <a:r>
                        <a:rPr lang="en-US" sz="1400" spc="5">
                          <a:solidFill>
                            <a:srgbClr val="231F20"/>
                          </a:solidFill>
                          <a:effectLst/>
                          <a:latin typeface="Arial" pitchFamily="34" charset="0"/>
                          <a:ea typeface="MyriadPro-Light"/>
                          <a:cs typeface="Arial" pitchFamily="34" charset="0"/>
                        </a:rPr>
                        <a:t>r</a:t>
                      </a:r>
                      <a:r>
                        <a:rPr lang="en-US" sz="1400">
                          <a:solidFill>
                            <a:srgbClr val="231F20"/>
                          </a:solidFill>
                          <a:effectLst/>
                          <a:latin typeface="Arial" pitchFamily="34" charset="0"/>
                          <a:ea typeface="MyriadPro-Light"/>
                          <a:cs typeface="Arial" pitchFamily="34" charset="0"/>
                        </a:rPr>
                        <a:t>ning </a:t>
                      </a:r>
                      <a:r>
                        <a:rPr lang="en-US" sz="1400" spc="-30">
                          <a:solidFill>
                            <a:srgbClr val="231F20"/>
                          </a:solidFill>
                          <a:effectLst/>
                          <a:latin typeface="Arial" pitchFamily="34" charset="0"/>
                          <a:ea typeface="MyriadPro-Light"/>
                          <a:cs typeface="Arial" pitchFamily="34" charset="0"/>
                        </a:rPr>
                        <a:t>F</a:t>
                      </a:r>
                      <a:r>
                        <a:rPr lang="en-US" sz="1400">
                          <a:solidFill>
                            <a:srgbClr val="231F20"/>
                          </a:solidFill>
                          <a:effectLst/>
                          <a:latin typeface="Arial" pitchFamily="34" charset="0"/>
                          <a:ea typeface="MyriadPro-Light"/>
                          <a:cs typeface="Arial" pitchFamily="34" charset="0"/>
                        </a:rPr>
                        <a:t>orum 2014</a:t>
                      </a:r>
                      <a:endParaRPr lang="en-ZA" sz="14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algn="ctr">
                        <a:lnSpc>
                          <a:spcPct val="115000"/>
                        </a:lnSpc>
                        <a:spcAft>
                          <a:spcPts val="1000"/>
                        </a:spcAft>
                      </a:pPr>
                      <a:r>
                        <a:rPr lang="en-US" sz="1400" dirty="0">
                          <a:effectLst/>
                          <a:latin typeface="Arial" pitchFamily="34" charset="0"/>
                          <a:ea typeface="Calibri" panose="020F0502020204030204" pitchFamily="34" charset="0"/>
                          <a:cs typeface="Arial" pitchFamily="34" charset="0"/>
                        </a:rPr>
                        <a:t> </a:t>
                      </a:r>
                      <a:r>
                        <a:rPr lang="en-US" sz="1400" dirty="0" smtClean="0">
                          <a:effectLst/>
                          <a:latin typeface="Arial" pitchFamily="34" charset="0"/>
                          <a:ea typeface="Calibri" panose="020F0502020204030204" pitchFamily="34" charset="0"/>
                          <a:cs typeface="Arial" pitchFamily="34" charset="0"/>
                        </a:rPr>
                        <a:t>Training</a:t>
                      </a:r>
                      <a:endParaRPr lang="en-ZA" sz="14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369570" marR="356870" algn="ctr">
                        <a:lnSpc>
                          <a:spcPct val="115000"/>
                        </a:lnSpc>
                        <a:spcBef>
                          <a:spcPts val="360"/>
                        </a:spcBef>
                        <a:spcAft>
                          <a:spcPts val="0"/>
                        </a:spcAft>
                      </a:pPr>
                      <a:r>
                        <a:rPr lang="en-US" sz="1400">
                          <a:solidFill>
                            <a:srgbClr val="231F20"/>
                          </a:solidFill>
                          <a:effectLst/>
                          <a:latin typeface="Arial" pitchFamily="34" charset="0"/>
                          <a:ea typeface="MyriadPro-Light"/>
                          <a:cs typeface="Arial" pitchFamily="34" charset="0"/>
                        </a:rPr>
                        <a:t>99</a:t>
                      </a:r>
                      <a:endParaRPr lang="en-ZA" sz="14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r>
              <a:tr h="1831354">
                <a:tc>
                  <a:txBody>
                    <a:bodyPr/>
                    <a:lstStyle/>
                    <a:p>
                      <a:pPr marL="69215">
                        <a:lnSpc>
                          <a:spcPct val="115000"/>
                        </a:lnSpc>
                        <a:spcBef>
                          <a:spcPts val="360"/>
                        </a:spcBef>
                        <a:spcAft>
                          <a:spcPts val="0"/>
                        </a:spcAft>
                      </a:pPr>
                      <a:r>
                        <a:rPr lang="en-US" sz="1400" spc="-5" dirty="0">
                          <a:solidFill>
                            <a:srgbClr val="231F20"/>
                          </a:solidFill>
                          <a:effectLst/>
                          <a:latin typeface="Arial" pitchFamily="34" charset="0"/>
                          <a:ea typeface="MyriadPro-Light"/>
                          <a:cs typeface="Arial" pitchFamily="34" charset="0"/>
                        </a:rPr>
                        <a:t>C</a:t>
                      </a:r>
                      <a:r>
                        <a:rPr lang="en-US" sz="1400" dirty="0">
                          <a:solidFill>
                            <a:srgbClr val="231F20"/>
                          </a:solidFill>
                          <a:effectLst/>
                          <a:latin typeface="Arial" pitchFamily="34" charset="0"/>
                          <a:ea typeface="MyriadPro-Light"/>
                          <a:cs typeface="Arial" pitchFamily="34" charset="0"/>
                        </a:rPr>
                        <a:t>on</a:t>
                      </a:r>
                      <a:r>
                        <a:rPr lang="en-US" sz="1400" spc="-5" dirty="0">
                          <a:solidFill>
                            <a:srgbClr val="231F20"/>
                          </a:solidFill>
                          <a:effectLst/>
                          <a:latin typeface="Arial" pitchFamily="34" charset="0"/>
                          <a:ea typeface="MyriadPro-Light"/>
                          <a:cs typeface="Arial" pitchFamily="34" charset="0"/>
                        </a:rPr>
                        <a:t>t</a:t>
                      </a:r>
                      <a:r>
                        <a:rPr lang="en-US" sz="1400" dirty="0">
                          <a:solidFill>
                            <a:srgbClr val="231F20"/>
                          </a:solidFill>
                          <a:effectLst/>
                          <a:latin typeface="Arial" pitchFamily="34" charset="0"/>
                          <a:ea typeface="MyriadPro-Light"/>
                          <a:cs typeface="Arial" pitchFamily="34" charset="0"/>
                        </a:rPr>
                        <a:t>ent </a:t>
                      </a:r>
                      <a:r>
                        <a:rPr lang="en-US" sz="1400" spc="5" dirty="0">
                          <a:solidFill>
                            <a:srgbClr val="231F20"/>
                          </a:solidFill>
                          <a:effectLst/>
                          <a:latin typeface="Arial" pitchFamily="34" charset="0"/>
                          <a:ea typeface="MyriadPro-Light"/>
                          <a:cs typeface="Arial" pitchFamily="34" charset="0"/>
                        </a:rPr>
                        <a:t>De</a:t>
                      </a:r>
                      <a:r>
                        <a:rPr lang="en-US" sz="1400" spc="-5" dirty="0">
                          <a:solidFill>
                            <a:srgbClr val="231F20"/>
                          </a:solidFill>
                          <a:effectLst/>
                          <a:latin typeface="Arial" pitchFamily="34" charset="0"/>
                          <a:ea typeface="MyriadPro-Light"/>
                          <a:cs typeface="Arial" pitchFamily="34" charset="0"/>
                        </a:rPr>
                        <a:t>v</a:t>
                      </a:r>
                      <a:r>
                        <a:rPr lang="en-US" sz="1400" dirty="0">
                          <a:solidFill>
                            <a:srgbClr val="231F20"/>
                          </a:solidFill>
                          <a:effectLst/>
                          <a:latin typeface="Arial" pitchFamily="34" charset="0"/>
                          <a:ea typeface="MyriadPro-Light"/>
                          <a:cs typeface="Arial" pitchFamily="34" charset="0"/>
                        </a:rPr>
                        <a:t>elopment </a:t>
                      </a:r>
                      <a:r>
                        <a:rPr lang="en-US" sz="1400" spc="5" dirty="0">
                          <a:solidFill>
                            <a:srgbClr val="231F20"/>
                          </a:solidFill>
                          <a:effectLst/>
                          <a:latin typeface="Arial" pitchFamily="34" charset="0"/>
                          <a:ea typeface="MyriadPro-Light"/>
                          <a:cs typeface="Arial" pitchFamily="34" charset="0"/>
                        </a:rPr>
                        <a:t>S</a:t>
                      </a:r>
                      <a:r>
                        <a:rPr lang="en-US" sz="1400" dirty="0">
                          <a:solidFill>
                            <a:srgbClr val="231F20"/>
                          </a:solidFill>
                          <a:effectLst/>
                          <a:latin typeface="Arial" pitchFamily="34" charset="0"/>
                          <a:ea typeface="MyriadPro-Light"/>
                          <a:cs typeface="Arial" pitchFamily="34" charset="0"/>
                        </a:rPr>
                        <a:t>eminars</a:t>
                      </a:r>
                      <a:endParaRPr lang="en-ZA" sz="1400" dirty="0">
                        <a:effectLst/>
                        <a:latin typeface="Arial" pitchFamily="34" charset="0"/>
                        <a:ea typeface="Calibri" panose="020F0502020204030204" pitchFamily="34" charset="0"/>
                        <a:cs typeface="Arial" pitchFamily="34" charset="0"/>
                      </a:endParaRPr>
                    </a:p>
                    <a:p>
                      <a:pPr marL="69215">
                        <a:lnSpc>
                          <a:spcPct val="115000"/>
                        </a:lnSpc>
                        <a:spcBef>
                          <a:spcPts val="220"/>
                        </a:spcBef>
                        <a:spcAft>
                          <a:spcPts val="0"/>
                        </a:spcAft>
                        <a:tabLst>
                          <a:tab pos="520700" algn="l"/>
                        </a:tabLst>
                      </a:pPr>
                      <a:r>
                        <a:rPr lang="en-US" sz="1400" dirty="0">
                          <a:solidFill>
                            <a:srgbClr val="231F20"/>
                          </a:solidFill>
                          <a:effectLst/>
                          <a:latin typeface="Arial" pitchFamily="34" charset="0"/>
                          <a:ea typeface="MyriadPro-Light"/>
                          <a:cs typeface="Arial" pitchFamily="34" charset="0"/>
                        </a:rPr>
                        <a:t>·	Kwa</a:t>
                      </a:r>
                      <a:r>
                        <a:rPr lang="en-US" sz="1400" spc="-5" dirty="0">
                          <a:solidFill>
                            <a:srgbClr val="231F20"/>
                          </a:solidFill>
                          <a:effectLst/>
                          <a:latin typeface="Arial" pitchFamily="34" charset="0"/>
                          <a:ea typeface="MyriadPro-Light"/>
                          <a:cs typeface="Arial" pitchFamily="34" charset="0"/>
                        </a:rPr>
                        <a:t>Z</a:t>
                      </a:r>
                      <a:r>
                        <a:rPr lang="en-US" sz="1400" dirty="0">
                          <a:solidFill>
                            <a:srgbClr val="231F20"/>
                          </a:solidFill>
                          <a:effectLst/>
                          <a:latin typeface="Arial" pitchFamily="34" charset="0"/>
                          <a:ea typeface="MyriadPro-Light"/>
                          <a:cs typeface="Arial" pitchFamily="34" charset="0"/>
                        </a:rPr>
                        <a:t>ulu-Natal </a:t>
                      </a:r>
                      <a:r>
                        <a:rPr lang="en-US" sz="1400" spc="-20" dirty="0">
                          <a:solidFill>
                            <a:srgbClr val="231F20"/>
                          </a:solidFill>
                          <a:effectLst/>
                          <a:latin typeface="Arial" pitchFamily="34" charset="0"/>
                          <a:ea typeface="MyriadPro-Light"/>
                          <a:cs typeface="Arial" pitchFamily="34" charset="0"/>
                        </a:rPr>
                        <a:t>P</a:t>
                      </a:r>
                      <a:r>
                        <a:rPr lang="en-US" sz="1400" spc="-10" dirty="0">
                          <a:solidFill>
                            <a:srgbClr val="231F20"/>
                          </a:solidFill>
                          <a:effectLst/>
                          <a:latin typeface="Arial" pitchFamily="34" charset="0"/>
                          <a:ea typeface="MyriadPro-Light"/>
                          <a:cs typeface="Arial" pitchFamily="34" charset="0"/>
                        </a:rPr>
                        <a:t>r</a:t>
                      </a:r>
                      <a:r>
                        <a:rPr lang="en-US" sz="1400" spc="-5" dirty="0">
                          <a:solidFill>
                            <a:srgbClr val="231F20"/>
                          </a:solidFill>
                          <a:effectLst/>
                          <a:latin typeface="Arial" pitchFamily="34" charset="0"/>
                          <a:ea typeface="MyriadPro-Light"/>
                          <a:cs typeface="Arial" pitchFamily="34" charset="0"/>
                        </a:rPr>
                        <a:t>o</a:t>
                      </a:r>
                      <a:r>
                        <a:rPr lang="en-US" sz="1400" dirty="0">
                          <a:solidFill>
                            <a:srgbClr val="231F20"/>
                          </a:solidFill>
                          <a:effectLst/>
                          <a:latin typeface="Arial" pitchFamily="34" charset="0"/>
                          <a:ea typeface="MyriadPro-Light"/>
                          <a:cs typeface="Arial" pitchFamily="34" charset="0"/>
                        </a:rPr>
                        <a:t>vince</a:t>
                      </a:r>
                      <a:endParaRPr lang="en-ZA" sz="1400" dirty="0">
                        <a:effectLst/>
                        <a:latin typeface="Arial" pitchFamily="34" charset="0"/>
                        <a:ea typeface="Calibri" panose="020F0502020204030204" pitchFamily="34" charset="0"/>
                        <a:cs typeface="Arial" pitchFamily="34" charset="0"/>
                      </a:endParaRPr>
                    </a:p>
                    <a:p>
                      <a:pPr marL="69215">
                        <a:lnSpc>
                          <a:spcPct val="115000"/>
                        </a:lnSpc>
                        <a:spcBef>
                          <a:spcPts val="220"/>
                        </a:spcBef>
                        <a:spcAft>
                          <a:spcPts val="0"/>
                        </a:spcAft>
                        <a:tabLst>
                          <a:tab pos="520700" algn="l"/>
                        </a:tabLst>
                      </a:pPr>
                      <a:r>
                        <a:rPr lang="en-US" sz="1400" dirty="0">
                          <a:solidFill>
                            <a:srgbClr val="231F20"/>
                          </a:solidFill>
                          <a:effectLst/>
                          <a:latin typeface="Arial" pitchFamily="34" charset="0"/>
                          <a:ea typeface="MyriadPro-Light"/>
                          <a:cs typeface="Arial" pitchFamily="34" charset="0"/>
                        </a:rPr>
                        <a:t>·	</a:t>
                      </a:r>
                      <a:r>
                        <a:rPr lang="en-US" sz="1400" spc="15" dirty="0">
                          <a:solidFill>
                            <a:srgbClr val="231F20"/>
                          </a:solidFill>
                          <a:effectLst/>
                          <a:latin typeface="Arial" pitchFamily="34" charset="0"/>
                          <a:ea typeface="MyriadPro-Light"/>
                          <a:cs typeface="Arial" pitchFamily="34" charset="0"/>
                        </a:rPr>
                        <a:t>M</a:t>
                      </a:r>
                      <a:r>
                        <a:rPr lang="en-US" sz="1400" dirty="0">
                          <a:solidFill>
                            <a:srgbClr val="231F20"/>
                          </a:solidFill>
                          <a:effectLst/>
                          <a:latin typeface="Arial" pitchFamily="34" charset="0"/>
                          <a:ea typeface="MyriadPro-Light"/>
                          <a:cs typeface="Arial" pitchFamily="34" charset="0"/>
                        </a:rPr>
                        <a:t>pumalanga </a:t>
                      </a:r>
                      <a:r>
                        <a:rPr lang="en-US" sz="1400" spc="-20" dirty="0">
                          <a:solidFill>
                            <a:srgbClr val="231F20"/>
                          </a:solidFill>
                          <a:effectLst/>
                          <a:latin typeface="Arial" pitchFamily="34" charset="0"/>
                          <a:ea typeface="MyriadPro-Light"/>
                          <a:cs typeface="Arial" pitchFamily="34" charset="0"/>
                        </a:rPr>
                        <a:t>P</a:t>
                      </a:r>
                      <a:r>
                        <a:rPr lang="en-US" sz="1400" spc="-10" dirty="0">
                          <a:solidFill>
                            <a:srgbClr val="231F20"/>
                          </a:solidFill>
                          <a:effectLst/>
                          <a:latin typeface="Arial" pitchFamily="34" charset="0"/>
                          <a:ea typeface="MyriadPro-Light"/>
                          <a:cs typeface="Arial" pitchFamily="34" charset="0"/>
                        </a:rPr>
                        <a:t>r</a:t>
                      </a:r>
                      <a:r>
                        <a:rPr lang="en-US" sz="1400" spc="-5" dirty="0">
                          <a:solidFill>
                            <a:srgbClr val="231F20"/>
                          </a:solidFill>
                          <a:effectLst/>
                          <a:latin typeface="Arial" pitchFamily="34" charset="0"/>
                          <a:ea typeface="MyriadPro-Light"/>
                          <a:cs typeface="Arial" pitchFamily="34" charset="0"/>
                        </a:rPr>
                        <a:t>o</a:t>
                      </a:r>
                      <a:r>
                        <a:rPr lang="en-US" sz="1400" dirty="0">
                          <a:solidFill>
                            <a:srgbClr val="231F20"/>
                          </a:solidFill>
                          <a:effectLst/>
                          <a:latin typeface="Arial" pitchFamily="34" charset="0"/>
                          <a:ea typeface="MyriadPro-Light"/>
                          <a:cs typeface="Arial" pitchFamily="34" charset="0"/>
                        </a:rPr>
                        <a:t>vince</a:t>
                      </a:r>
                      <a:endParaRPr lang="en-ZA" sz="1400" dirty="0">
                        <a:effectLst/>
                        <a:latin typeface="Arial" pitchFamily="34" charset="0"/>
                        <a:ea typeface="Calibri" panose="020F0502020204030204" pitchFamily="34" charset="0"/>
                        <a:cs typeface="Arial" pitchFamily="34" charset="0"/>
                      </a:endParaRPr>
                    </a:p>
                    <a:p>
                      <a:pPr marL="69215">
                        <a:lnSpc>
                          <a:spcPct val="115000"/>
                        </a:lnSpc>
                        <a:spcBef>
                          <a:spcPts val="220"/>
                        </a:spcBef>
                        <a:spcAft>
                          <a:spcPts val="0"/>
                        </a:spcAft>
                        <a:tabLst>
                          <a:tab pos="520700" algn="l"/>
                        </a:tabLst>
                      </a:pPr>
                      <a:r>
                        <a:rPr lang="en-US" sz="1400" dirty="0">
                          <a:solidFill>
                            <a:srgbClr val="231F20"/>
                          </a:solidFill>
                          <a:effectLst/>
                          <a:latin typeface="Arial" pitchFamily="34" charset="0"/>
                          <a:ea typeface="MyriadPro-Light"/>
                          <a:cs typeface="Arial" pitchFamily="34" charset="0"/>
                        </a:rPr>
                        <a:t>·	Eas</a:t>
                      </a:r>
                      <a:r>
                        <a:rPr lang="en-US" sz="1400" spc="-5" dirty="0">
                          <a:solidFill>
                            <a:srgbClr val="231F20"/>
                          </a:solidFill>
                          <a:effectLst/>
                          <a:latin typeface="Arial" pitchFamily="34" charset="0"/>
                          <a:ea typeface="MyriadPro-Light"/>
                          <a:cs typeface="Arial" pitchFamily="34" charset="0"/>
                        </a:rPr>
                        <a:t>t</a:t>
                      </a:r>
                      <a:r>
                        <a:rPr lang="en-US" sz="1400" dirty="0">
                          <a:solidFill>
                            <a:srgbClr val="231F20"/>
                          </a:solidFill>
                          <a:effectLst/>
                          <a:latin typeface="Arial" pitchFamily="34" charset="0"/>
                          <a:ea typeface="MyriadPro-Light"/>
                          <a:cs typeface="Arial" pitchFamily="34" charset="0"/>
                        </a:rPr>
                        <a:t>e</a:t>
                      </a:r>
                      <a:r>
                        <a:rPr lang="en-US" sz="1400" spc="5" dirty="0">
                          <a:solidFill>
                            <a:srgbClr val="231F20"/>
                          </a:solidFill>
                          <a:effectLst/>
                          <a:latin typeface="Arial" pitchFamily="34" charset="0"/>
                          <a:ea typeface="MyriadPro-Light"/>
                          <a:cs typeface="Arial" pitchFamily="34" charset="0"/>
                        </a:rPr>
                        <a:t>r</a:t>
                      </a:r>
                      <a:r>
                        <a:rPr lang="en-US" sz="1400" dirty="0">
                          <a:solidFill>
                            <a:srgbClr val="231F20"/>
                          </a:solidFill>
                          <a:effectLst/>
                          <a:latin typeface="Arial" pitchFamily="34" charset="0"/>
                          <a:ea typeface="MyriadPro-Light"/>
                          <a:cs typeface="Arial" pitchFamily="34" charset="0"/>
                        </a:rPr>
                        <a:t>n </a:t>
                      </a:r>
                      <a:r>
                        <a:rPr lang="en-US" sz="1400" spc="-5" dirty="0">
                          <a:solidFill>
                            <a:srgbClr val="231F20"/>
                          </a:solidFill>
                          <a:effectLst/>
                          <a:latin typeface="Arial" pitchFamily="34" charset="0"/>
                          <a:ea typeface="MyriadPro-Light"/>
                          <a:cs typeface="Arial" pitchFamily="34" charset="0"/>
                        </a:rPr>
                        <a:t>C</a:t>
                      </a:r>
                      <a:r>
                        <a:rPr lang="en-US" sz="1400" dirty="0">
                          <a:solidFill>
                            <a:srgbClr val="231F20"/>
                          </a:solidFill>
                          <a:effectLst/>
                          <a:latin typeface="Arial" pitchFamily="34" charset="0"/>
                          <a:ea typeface="MyriadPro-Light"/>
                          <a:cs typeface="Arial" pitchFamily="34" charset="0"/>
                        </a:rPr>
                        <a:t>ape </a:t>
                      </a:r>
                      <a:r>
                        <a:rPr lang="en-US" sz="1400" spc="-20" dirty="0">
                          <a:solidFill>
                            <a:srgbClr val="231F20"/>
                          </a:solidFill>
                          <a:effectLst/>
                          <a:latin typeface="Arial" pitchFamily="34" charset="0"/>
                          <a:ea typeface="MyriadPro-Light"/>
                          <a:cs typeface="Arial" pitchFamily="34" charset="0"/>
                        </a:rPr>
                        <a:t>P</a:t>
                      </a:r>
                      <a:r>
                        <a:rPr lang="en-US" sz="1400" spc="-10" dirty="0">
                          <a:solidFill>
                            <a:srgbClr val="231F20"/>
                          </a:solidFill>
                          <a:effectLst/>
                          <a:latin typeface="Arial" pitchFamily="34" charset="0"/>
                          <a:ea typeface="MyriadPro-Light"/>
                          <a:cs typeface="Arial" pitchFamily="34" charset="0"/>
                        </a:rPr>
                        <a:t>r</a:t>
                      </a:r>
                      <a:r>
                        <a:rPr lang="en-US" sz="1400" spc="-5" dirty="0">
                          <a:solidFill>
                            <a:srgbClr val="231F20"/>
                          </a:solidFill>
                          <a:effectLst/>
                          <a:latin typeface="Arial" pitchFamily="34" charset="0"/>
                          <a:ea typeface="MyriadPro-Light"/>
                          <a:cs typeface="Arial" pitchFamily="34" charset="0"/>
                        </a:rPr>
                        <a:t>o</a:t>
                      </a:r>
                      <a:r>
                        <a:rPr lang="en-US" sz="1400" dirty="0">
                          <a:solidFill>
                            <a:srgbClr val="231F20"/>
                          </a:solidFill>
                          <a:effectLst/>
                          <a:latin typeface="Arial" pitchFamily="34" charset="0"/>
                          <a:ea typeface="MyriadPro-Light"/>
                          <a:cs typeface="Arial" pitchFamily="34" charset="0"/>
                        </a:rPr>
                        <a:t>vince</a:t>
                      </a:r>
                      <a:endParaRPr lang="en-ZA" sz="1400" dirty="0">
                        <a:effectLst/>
                        <a:latin typeface="Arial" pitchFamily="34" charset="0"/>
                        <a:ea typeface="Calibri" panose="020F0502020204030204" pitchFamily="34" charset="0"/>
                        <a:cs typeface="Arial" pitchFamily="34" charset="0"/>
                      </a:endParaRPr>
                    </a:p>
                    <a:p>
                      <a:pPr marL="69215">
                        <a:lnSpc>
                          <a:spcPct val="115000"/>
                        </a:lnSpc>
                        <a:spcBef>
                          <a:spcPts val="220"/>
                        </a:spcBef>
                        <a:spcAft>
                          <a:spcPts val="0"/>
                        </a:spcAft>
                        <a:tabLst>
                          <a:tab pos="520700" algn="l"/>
                        </a:tabLst>
                      </a:pPr>
                      <a:r>
                        <a:rPr lang="en-US" sz="1400" dirty="0">
                          <a:solidFill>
                            <a:srgbClr val="231F20"/>
                          </a:solidFill>
                          <a:effectLst/>
                          <a:latin typeface="Arial" pitchFamily="34" charset="0"/>
                          <a:ea typeface="MyriadPro-Light"/>
                          <a:cs typeface="Arial" pitchFamily="34" charset="0"/>
                        </a:rPr>
                        <a:t>·	No</a:t>
                      </a:r>
                      <a:r>
                        <a:rPr lang="en-US" sz="1400" spc="25" dirty="0">
                          <a:solidFill>
                            <a:srgbClr val="231F20"/>
                          </a:solidFill>
                          <a:effectLst/>
                          <a:latin typeface="Arial" pitchFamily="34" charset="0"/>
                          <a:ea typeface="MyriadPro-Light"/>
                          <a:cs typeface="Arial" pitchFamily="34" charset="0"/>
                        </a:rPr>
                        <a:t>r</a:t>
                      </a:r>
                      <a:r>
                        <a:rPr lang="en-US" sz="1400" dirty="0">
                          <a:solidFill>
                            <a:srgbClr val="231F20"/>
                          </a:solidFill>
                          <a:effectLst/>
                          <a:latin typeface="Arial" pitchFamily="34" charset="0"/>
                          <a:ea typeface="MyriadPro-Light"/>
                          <a:cs typeface="Arial" pitchFamily="34" charset="0"/>
                        </a:rPr>
                        <a:t>th</a:t>
                      </a:r>
                      <a:r>
                        <a:rPr lang="en-US" sz="1400" spc="-30" dirty="0">
                          <a:solidFill>
                            <a:srgbClr val="231F20"/>
                          </a:solidFill>
                          <a:effectLst/>
                          <a:latin typeface="Arial" pitchFamily="34" charset="0"/>
                          <a:ea typeface="MyriadPro-Light"/>
                          <a:cs typeface="Arial" pitchFamily="34" charset="0"/>
                        </a:rPr>
                        <a:t> </a:t>
                      </a:r>
                      <a:r>
                        <a:rPr lang="en-US" sz="1400" spc="-25" dirty="0">
                          <a:solidFill>
                            <a:srgbClr val="231F20"/>
                          </a:solidFill>
                          <a:effectLst/>
                          <a:latin typeface="Arial" pitchFamily="34" charset="0"/>
                          <a:ea typeface="MyriadPro-Light"/>
                          <a:cs typeface="Arial" pitchFamily="34" charset="0"/>
                        </a:rPr>
                        <a:t>W</a:t>
                      </a:r>
                      <a:r>
                        <a:rPr lang="en-US" sz="1400" dirty="0">
                          <a:solidFill>
                            <a:srgbClr val="231F20"/>
                          </a:solidFill>
                          <a:effectLst/>
                          <a:latin typeface="Arial" pitchFamily="34" charset="0"/>
                          <a:ea typeface="MyriadPro-Light"/>
                          <a:cs typeface="Arial" pitchFamily="34" charset="0"/>
                        </a:rPr>
                        <a:t>est </a:t>
                      </a:r>
                      <a:r>
                        <a:rPr lang="en-US" sz="1400" spc="-20" dirty="0">
                          <a:solidFill>
                            <a:srgbClr val="231F20"/>
                          </a:solidFill>
                          <a:effectLst/>
                          <a:latin typeface="Arial" pitchFamily="34" charset="0"/>
                          <a:ea typeface="MyriadPro-Light"/>
                          <a:cs typeface="Arial" pitchFamily="34" charset="0"/>
                        </a:rPr>
                        <a:t>P</a:t>
                      </a:r>
                      <a:r>
                        <a:rPr lang="en-US" sz="1400" spc="-10" dirty="0">
                          <a:solidFill>
                            <a:srgbClr val="231F20"/>
                          </a:solidFill>
                          <a:effectLst/>
                          <a:latin typeface="Arial" pitchFamily="34" charset="0"/>
                          <a:ea typeface="MyriadPro-Light"/>
                          <a:cs typeface="Arial" pitchFamily="34" charset="0"/>
                        </a:rPr>
                        <a:t>r</a:t>
                      </a:r>
                      <a:r>
                        <a:rPr lang="en-US" sz="1400" spc="-5" dirty="0">
                          <a:solidFill>
                            <a:srgbClr val="231F20"/>
                          </a:solidFill>
                          <a:effectLst/>
                          <a:latin typeface="Arial" pitchFamily="34" charset="0"/>
                          <a:ea typeface="MyriadPro-Light"/>
                          <a:cs typeface="Arial" pitchFamily="34" charset="0"/>
                        </a:rPr>
                        <a:t>o</a:t>
                      </a:r>
                      <a:r>
                        <a:rPr lang="en-US" sz="1400" dirty="0">
                          <a:solidFill>
                            <a:srgbClr val="231F20"/>
                          </a:solidFill>
                          <a:effectLst/>
                          <a:latin typeface="Arial" pitchFamily="34" charset="0"/>
                          <a:ea typeface="MyriadPro-Light"/>
                          <a:cs typeface="Arial" pitchFamily="34" charset="0"/>
                        </a:rPr>
                        <a:t>vince</a:t>
                      </a:r>
                      <a:endParaRPr lang="en-ZA" sz="1400" dirty="0">
                        <a:effectLst/>
                        <a:latin typeface="Arial" pitchFamily="34" charset="0"/>
                        <a:ea typeface="Calibri" panose="020F0502020204030204" pitchFamily="34" charset="0"/>
                        <a:cs typeface="Arial" pitchFamily="34" charset="0"/>
                      </a:endParaRPr>
                    </a:p>
                    <a:p>
                      <a:pPr marL="69215">
                        <a:lnSpc>
                          <a:spcPct val="115000"/>
                        </a:lnSpc>
                        <a:spcBef>
                          <a:spcPts val="220"/>
                        </a:spcBef>
                        <a:spcAft>
                          <a:spcPts val="0"/>
                        </a:spcAft>
                        <a:tabLst>
                          <a:tab pos="520700" algn="l"/>
                        </a:tabLst>
                      </a:pPr>
                      <a:r>
                        <a:rPr lang="en-US" sz="1400" dirty="0">
                          <a:solidFill>
                            <a:srgbClr val="231F20"/>
                          </a:solidFill>
                          <a:effectLst/>
                          <a:latin typeface="Arial" pitchFamily="34" charset="0"/>
                          <a:ea typeface="MyriadPro-Light"/>
                          <a:cs typeface="Arial" pitchFamily="34" charset="0"/>
                        </a:rPr>
                        <a:t>·	</a:t>
                      </a:r>
                      <a:r>
                        <a:rPr lang="en-US" sz="1400" spc="5" dirty="0">
                          <a:solidFill>
                            <a:srgbClr val="231F20"/>
                          </a:solidFill>
                          <a:effectLst/>
                          <a:latin typeface="Arial" pitchFamily="34" charset="0"/>
                          <a:ea typeface="MyriadPro-Light"/>
                          <a:cs typeface="Arial" pitchFamily="34" charset="0"/>
                        </a:rPr>
                        <a:t>G</a:t>
                      </a:r>
                      <a:r>
                        <a:rPr lang="en-US" sz="1400" dirty="0">
                          <a:solidFill>
                            <a:srgbClr val="231F20"/>
                          </a:solidFill>
                          <a:effectLst/>
                          <a:latin typeface="Arial" pitchFamily="34" charset="0"/>
                          <a:ea typeface="MyriadPro-Light"/>
                          <a:cs typeface="Arial" pitchFamily="34" charset="0"/>
                        </a:rPr>
                        <a:t>au</a:t>
                      </a:r>
                      <a:r>
                        <a:rPr lang="en-US" sz="1400" spc="-5" dirty="0">
                          <a:solidFill>
                            <a:srgbClr val="231F20"/>
                          </a:solidFill>
                          <a:effectLst/>
                          <a:latin typeface="Arial" pitchFamily="34" charset="0"/>
                          <a:ea typeface="MyriadPro-Light"/>
                          <a:cs typeface="Arial" pitchFamily="34" charset="0"/>
                        </a:rPr>
                        <a:t>t</a:t>
                      </a:r>
                      <a:r>
                        <a:rPr lang="en-US" sz="1400" dirty="0">
                          <a:solidFill>
                            <a:srgbClr val="231F20"/>
                          </a:solidFill>
                          <a:effectLst/>
                          <a:latin typeface="Arial" pitchFamily="34" charset="0"/>
                          <a:ea typeface="MyriadPro-Light"/>
                          <a:cs typeface="Arial" pitchFamily="34" charset="0"/>
                        </a:rPr>
                        <a:t>eng </a:t>
                      </a:r>
                      <a:r>
                        <a:rPr lang="en-US" sz="1400" spc="-20" dirty="0">
                          <a:solidFill>
                            <a:srgbClr val="231F20"/>
                          </a:solidFill>
                          <a:effectLst/>
                          <a:latin typeface="Arial" pitchFamily="34" charset="0"/>
                          <a:ea typeface="MyriadPro-Light"/>
                          <a:cs typeface="Arial" pitchFamily="34" charset="0"/>
                        </a:rPr>
                        <a:t>P</a:t>
                      </a:r>
                      <a:r>
                        <a:rPr lang="en-US" sz="1400" spc="-10" dirty="0">
                          <a:solidFill>
                            <a:srgbClr val="231F20"/>
                          </a:solidFill>
                          <a:effectLst/>
                          <a:latin typeface="Arial" pitchFamily="34" charset="0"/>
                          <a:ea typeface="MyriadPro-Light"/>
                          <a:cs typeface="Arial" pitchFamily="34" charset="0"/>
                        </a:rPr>
                        <a:t>r</a:t>
                      </a:r>
                      <a:r>
                        <a:rPr lang="en-US" sz="1400" spc="-5" dirty="0">
                          <a:solidFill>
                            <a:srgbClr val="231F20"/>
                          </a:solidFill>
                          <a:effectLst/>
                          <a:latin typeface="Arial" pitchFamily="34" charset="0"/>
                          <a:ea typeface="MyriadPro-Light"/>
                          <a:cs typeface="Arial" pitchFamily="34" charset="0"/>
                        </a:rPr>
                        <a:t>o</a:t>
                      </a:r>
                      <a:r>
                        <a:rPr lang="en-US" sz="1400" dirty="0">
                          <a:solidFill>
                            <a:srgbClr val="231F20"/>
                          </a:solidFill>
                          <a:effectLst/>
                          <a:latin typeface="Arial" pitchFamily="34" charset="0"/>
                          <a:ea typeface="MyriadPro-Light"/>
                          <a:cs typeface="Arial" pitchFamily="34" charset="0"/>
                        </a:rPr>
                        <a:t>vince</a:t>
                      </a:r>
                      <a:endParaRPr lang="en-ZA" sz="1400" dirty="0">
                        <a:effectLst/>
                        <a:latin typeface="Arial" pitchFamily="34" charset="0"/>
                        <a:ea typeface="Calibri" panose="020F0502020204030204" pitchFamily="34" charset="0"/>
                        <a:cs typeface="Arial" pitchFamily="34" charset="0"/>
                      </a:endParaRPr>
                    </a:p>
                    <a:p>
                      <a:pPr marL="69215">
                        <a:lnSpc>
                          <a:spcPct val="115000"/>
                        </a:lnSpc>
                        <a:spcBef>
                          <a:spcPts val="220"/>
                        </a:spcBef>
                        <a:spcAft>
                          <a:spcPts val="0"/>
                        </a:spcAft>
                        <a:tabLst>
                          <a:tab pos="520700" algn="l"/>
                        </a:tabLst>
                      </a:pPr>
                      <a:r>
                        <a:rPr lang="en-US" sz="1400" dirty="0">
                          <a:solidFill>
                            <a:srgbClr val="231F20"/>
                          </a:solidFill>
                          <a:effectLst/>
                          <a:latin typeface="Arial" pitchFamily="34" charset="0"/>
                          <a:ea typeface="MyriadPro-Light"/>
                          <a:cs typeface="Arial" pitchFamily="34" charset="0"/>
                        </a:rPr>
                        <a:t>·	No</a:t>
                      </a:r>
                      <a:r>
                        <a:rPr lang="en-US" sz="1400" spc="25" dirty="0">
                          <a:solidFill>
                            <a:srgbClr val="231F20"/>
                          </a:solidFill>
                          <a:effectLst/>
                          <a:latin typeface="Arial" pitchFamily="34" charset="0"/>
                          <a:ea typeface="MyriadPro-Light"/>
                          <a:cs typeface="Arial" pitchFamily="34" charset="0"/>
                        </a:rPr>
                        <a:t>r</a:t>
                      </a:r>
                      <a:r>
                        <a:rPr lang="en-US" sz="1400" dirty="0">
                          <a:solidFill>
                            <a:srgbClr val="231F20"/>
                          </a:solidFill>
                          <a:effectLst/>
                          <a:latin typeface="Arial" pitchFamily="34" charset="0"/>
                          <a:ea typeface="MyriadPro-Light"/>
                          <a:cs typeface="Arial" pitchFamily="34" charset="0"/>
                        </a:rPr>
                        <a:t>the</a:t>
                      </a:r>
                      <a:r>
                        <a:rPr lang="en-US" sz="1400" spc="5" dirty="0">
                          <a:solidFill>
                            <a:srgbClr val="231F20"/>
                          </a:solidFill>
                          <a:effectLst/>
                          <a:latin typeface="Arial" pitchFamily="34" charset="0"/>
                          <a:ea typeface="MyriadPro-Light"/>
                          <a:cs typeface="Arial" pitchFamily="34" charset="0"/>
                        </a:rPr>
                        <a:t>r</a:t>
                      </a:r>
                      <a:r>
                        <a:rPr lang="en-US" sz="1400" dirty="0">
                          <a:solidFill>
                            <a:srgbClr val="231F20"/>
                          </a:solidFill>
                          <a:effectLst/>
                          <a:latin typeface="Arial" pitchFamily="34" charset="0"/>
                          <a:ea typeface="MyriadPro-Light"/>
                          <a:cs typeface="Arial" pitchFamily="34" charset="0"/>
                        </a:rPr>
                        <a:t>n </a:t>
                      </a:r>
                      <a:r>
                        <a:rPr lang="en-US" sz="1400" spc="-5" dirty="0">
                          <a:solidFill>
                            <a:srgbClr val="231F20"/>
                          </a:solidFill>
                          <a:effectLst/>
                          <a:latin typeface="Arial" pitchFamily="34" charset="0"/>
                          <a:ea typeface="MyriadPro-Light"/>
                          <a:cs typeface="Arial" pitchFamily="34" charset="0"/>
                        </a:rPr>
                        <a:t>C</a:t>
                      </a:r>
                      <a:r>
                        <a:rPr lang="en-US" sz="1400" dirty="0">
                          <a:solidFill>
                            <a:srgbClr val="231F20"/>
                          </a:solidFill>
                          <a:effectLst/>
                          <a:latin typeface="Arial" pitchFamily="34" charset="0"/>
                          <a:ea typeface="MyriadPro-Light"/>
                          <a:cs typeface="Arial" pitchFamily="34" charset="0"/>
                        </a:rPr>
                        <a:t>ape </a:t>
                      </a:r>
                      <a:r>
                        <a:rPr lang="en-US" sz="1400" spc="-20" dirty="0">
                          <a:solidFill>
                            <a:srgbClr val="231F20"/>
                          </a:solidFill>
                          <a:effectLst/>
                          <a:latin typeface="Arial" pitchFamily="34" charset="0"/>
                          <a:ea typeface="MyriadPro-Light"/>
                          <a:cs typeface="Arial" pitchFamily="34" charset="0"/>
                        </a:rPr>
                        <a:t>P</a:t>
                      </a:r>
                      <a:r>
                        <a:rPr lang="en-US" sz="1400" spc="-10" dirty="0">
                          <a:solidFill>
                            <a:srgbClr val="231F20"/>
                          </a:solidFill>
                          <a:effectLst/>
                          <a:latin typeface="Arial" pitchFamily="34" charset="0"/>
                          <a:ea typeface="MyriadPro-Light"/>
                          <a:cs typeface="Arial" pitchFamily="34" charset="0"/>
                        </a:rPr>
                        <a:t>r</a:t>
                      </a:r>
                      <a:r>
                        <a:rPr lang="en-US" sz="1400" spc="-5" dirty="0">
                          <a:solidFill>
                            <a:srgbClr val="231F20"/>
                          </a:solidFill>
                          <a:effectLst/>
                          <a:latin typeface="Arial" pitchFamily="34" charset="0"/>
                          <a:ea typeface="MyriadPro-Light"/>
                          <a:cs typeface="Arial" pitchFamily="34" charset="0"/>
                        </a:rPr>
                        <a:t>o</a:t>
                      </a:r>
                      <a:r>
                        <a:rPr lang="en-US" sz="1400" dirty="0">
                          <a:solidFill>
                            <a:srgbClr val="231F20"/>
                          </a:solidFill>
                          <a:effectLst/>
                          <a:latin typeface="Arial" pitchFamily="34" charset="0"/>
                          <a:ea typeface="MyriadPro-Light"/>
                          <a:cs typeface="Arial" pitchFamily="34" charset="0"/>
                        </a:rPr>
                        <a:t>vince</a:t>
                      </a:r>
                      <a:endParaRPr lang="en-ZA" sz="1400" dirty="0">
                        <a:effectLst/>
                        <a:latin typeface="Arial" pitchFamily="34" charset="0"/>
                        <a:ea typeface="Calibri" panose="020F0502020204030204" pitchFamily="34" charset="0"/>
                        <a:cs typeface="Arial" pitchFamily="34" charset="0"/>
                      </a:endParaRPr>
                    </a:p>
                    <a:p>
                      <a:pPr marL="69215">
                        <a:lnSpc>
                          <a:spcPct val="115000"/>
                        </a:lnSpc>
                        <a:spcBef>
                          <a:spcPts val="220"/>
                        </a:spcBef>
                        <a:spcAft>
                          <a:spcPts val="0"/>
                        </a:spcAft>
                        <a:tabLst>
                          <a:tab pos="520700" algn="l"/>
                        </a:tabLst>
                      </a:pPr>
                      <a:r>
                        <a:rPr lang="en-US" sz="1400" dirty="0">
                          <a:solidFill>
                            <a:srgbClr val="231F20"/>
                          </a:solidFill>
                          <a:effectLst/>
                          <a:latin typeface="Arial" pitchFamily="34" charset="0"/>
                          <a:ea typeface="MyriadPro-Light"/>
                          <a:cs typeface="Arial" pitchFamily="34" charset="0"/>
                        </a:rPr>
                        <a:t>·	</a:t>
                      </a:r>
                      <a:r>
                        <a:rPr lang="en-US" sz="1400" spc="-25" dirty="0">
                          <a:solidFill>
                            <a:srgbClr val="231F20"/>
                          </a:solidFill>
                          <a:effectLst/>
                          <a:latin typeface="Arial" pitchFamily="34" charset="0"/>
                          <a:ea typeface="MyriadPro-Light"/>
                          <a:cs typeface="Arial" pitchFamily="34" charset="0"/>
                        </a:rPr>
                        <a:t>F</a:t>
                      </a:r>
                      <a:r>
                        <a:rPr lang="en-US" sz="1400" spc="-10" dirty="0">
                          <a:solidFill>
                            <a:srgbClr val="231F20"/>
                          </a:solidFill>
                          <a:effectLst/>
                          <a:latin typeface="Arial" pitchFamily="34" charset="0"/>
                          <a:ea typeface="MyriadPro-Light"/>
                          <a:cs typeface="Arial" pitchFamily="34" charset="0"/>
                        </a:rPr>
                        <a:t>r</a:t>
                      </a:r>
                      <a:r>
                        <a:rPr lang="en-US" sz="1400" dirty="0">
                          <a:solidFill>
                            <a:srgbClr val="231F20"/>
                          </a:solidFill>
                          <a:effectLst/>
                          <a:latin typeface="Arial" pitchFamily="34" charset="0"/>
                          <a:ea typeface="MyriadPro-Light"/>
                          <a:cs typeface="Arial" pitchFamily="34" charset="0"/>
                        </a:rPr>
                        <a:t>ee Sta</a:t>
                      </a:r>
                      <a:r>
                        <a:rPr lang="en-US" sz="1400" spc="-5" dirty="0">
                          <a:solidFill>
                            <a:srgbClr val="231F20"/>
                          </a:solidFill>
                          <a:effectLst/>
                          <a:latin typeface="Arial" pitchFamily="34" charset="0"/>
                          <a:ea typeface="MyriadPro-Light"/>
                          <a:cs typeface="Arial" pitchFamily="34" charset="0"/>
                        </a:rPr>
                        <a:t>t</a:t>
                      </a:r>
                      <a:r>
                        <a:rPr lang="en-US" sz="1400" dirty="0">
                          <a:solidFill>
                            <a:srgbClr val="231F20"/>
                          </a:solidFill>
                          <a:effectLst/>
                          <a:latin typeface="Arial" pitchFamily="34" charset="0"/>
                          <a:ea typeface="MyriadPro-Light"/>
                          <a:cs typeface="Arial" pitchFamily="34" charset="0"/>
                        </a:rPr>
                        <a:t>e </a:t>
                      </a:r>
                      <a:r>
                        <a:rPr lang="en-US" sz="1400" spc="-20" dirty="0">
                          <a:solidFill>
                            <a:srgbClr val="231F20"/>
                          </a:solidFill>
                          <a:effectLst/>
                          <a:latin typeface="Arial" pitchFamily="34" charset="0"/>
                          <a:ea typeface="MyriadPro-Light"/>
                          <a:cs typeface="Arial" pitchFamily="34" charset="0"/>
                        </a:rPr>
                        <a:t>P</a:t>
                      </a:r>
                      <a:r>
                        <a:rPr lang="en-US" sz="1400" spc="-10" dirty="0">
                          <a:solidFill>
                            <a:srgbClr val="231F20"/>
                          </a:solidFill>
                          <a:effectLst/>
                          <a:latin typeface="Arial" pitchFamily="34" charset="0"/>
                          <a:ea typeface="MyriadPro-Light"/>
                          <a:cs typeface="Arial" pitchFamily="34" charset="0"/>
                        </a:rPr>
                        <a:t>r</a:t>
                      </a:r>
                      <a:r>
                        <a:rPr lang="en-US" sz="1400" spc="-5" dirty="0">
                          <a:solidFill>
                            <a:srgbClr val="231F20"/>
                          </a:solidFill>
                          <a:effectLst/>
                          <a:latin typeface="Arial" pitchFamily="34" charset="0"/>
                          <a:ea typeface="MyriadPro-Light"/>
                          <a:cs typeface="Arial" pitchFamily="34" charset="0"/>
                        </a:rPr>
                        <a:t>o</a:t>
                      </a:r>
                      <a:r>
                        <a:rPr lang="en-US" sz="1400" dirty="0">
                          <a:solidFill>
                            <a:srgbClr val="231F20"/>
                          </a:solidFill>
                          <a:effectLst/>
                          <a:latin typeface="Arial" pitchFamily="34" charset="0"/>
                          <a:ea typeface="MyriadPro-Light"/>
                          <a:cs typeface="Arial" pitchFamily="34" charset="0"/>
                        </a:rPr>
                        <a:t>vince</a:t>
                      </a:r>
                      <a:endParaRPr lang="en-ZA" sz="1400" dirty="0">
                        <a:effectLst/>
                        <a:latin typeface="Arial" pitchFamily="34" charset="0"/>
                        <a:ea typeface="Calibri" panose="020F0502020204030204" pitchFamily="34" charset="0"/>
                        <a:cs typeface="Arial" pitchFamily="34" charset="0"/>
                      </a:endParaRPr>
                    </a:p>
                    <a:p>
                      <a:pPr marL="69215">
                        <a:lnSpc>
                          <a:spcPct val="115000"/>
                        </a:lnSpc>
                        <a:spcBef>
                          <a:spcPts val="220"/>
                        </a:spcBef>
                        <a:spcAft>
                          <a:spcPts val="0"/>
                        </a:spcAft>
                        <a:tabLst>
                          <a:tab pos="520700" algn="l"/>
                        </a:tabLst>
                      </a:pPr>
                      <a:r>
                        <a:rPr lang="en-US" sz="1400" dirty="0">
                          <a:solidFill>
                            <a:srgbClr val="231F20"/>
                          </a:solidFill>
                          <a:effectLst/>
                          <a:latin typeface="Arial" pitchFamily="34" charset="0"/>
                          <a:ea typeface="MyriadPro-Light"/>
                          <a:cs typeface="Arial" pitchFamily="34" charset="0"/>
                        </a:rPr>
                        <a:t>·	Limpopo </a:t>
                      </a:r>
                      <a:r>
                        <a:rPr lang="en-US" sz="1400" spc="-20" dirty="0">
                          <a:solidFill>
                            <a:srgbClr val="231F20"/>
                          </a:solidFill>
                          <a:effectLst/>
                          <a:latin typeface="Arial" pitchFamily="34" charset="0"/>
                          <a:ea typeface="MyriadPro-Light"/>
                          <a:cs typeface="Arial" pitchFamily="34" charset="0"/>
                        </a:rPr>
                        <a:t>P</a:t>
                      </a:r>
                      <a:r>
                        <a:rPr lang="en-US" sz="1400" spc="-10" dirty="0">
                          <a:solidFill>
                            <a:srgbClr val="231F20"/>
                          </a:solidFill>
                          <a:effectLst/>
                          <a:latin typeface="Arial" pitchFamily="34" charset="0"/>
                          <a:ea typeface="MyriadPro-Light"/>
                          <a:cs typeface="Arial" pitchFamily="34" charset="0"/>
                        </a:rPr>
                        <a:t>r</a:t>
                      </a:r>
                      <a:r>
                        <a:rPr lang="en-US" sz="1400" spc="-5" dirty="0">
                          <a:solidFill>
                            <a:srgbClr val="231F20"/>
                          </a:solidFill>
                          <a:effectLst/>
                          <a:latin typeface="Arial" pitchFamily="34" charset="0"/>
                          <a:ea typeface="MyriadPro-Light"/>
                          <a:cs typeface="Arial" pitchFamily="34" charset="0"/>
                        </a:rPr>
                        <a:t>o</a:t>
                      </a:r>
                      <a:r>
                        <a:rPr lang="en-US" sz="1400" dirty="0">
                          <a:solidFill>
                            <a:srgbClr val="231F20"/>
                          </a:solidFill>
                          <a:effectLst/>
                          <a:latin typeface="Arial" pitchFamily="34" charset="0"/>
                          <a:ea typeface="MyriadPro-Light"/>
                          <a:cs typeface="Arial" pitchFamily="34" charset="0"/>
                        </a:rPr>
                        <a:t>vince</a:t>
                      </a:r>
                      <a:endParaRPr lang="en-ZA" sz="1400" dirty="0">
                        <a:effectLst/>
                        <a:latin typeface="Arial" pitchFamily="34" charset="0"/>
                        <a:ea typeface="Calibri" panose="020F0502020204030204" pitchFamily="34" charset="0"/>
                        <a:cs typeface="Arial" pitchFamily="34" charset="0"/>
                      </a:endParaRPr>
                    </a:p>
                    <a:p>
                      <a:pPr marL="69215">
                        <a:lnSpc>
                          <a:spcPct val="115000"/>
                        </a:lnSpc>
                        <a:spcBef>
                          <a:spcPts val="220"/>
                        </a:spcBef>
                        <a:spcAft>
                          <a:spcPts val="0"/>
                        </a:spcAft>
                        <a:tabLst>
                          <a:tab pos="520700" algn="l"/>
                        </a:tabLst>
                      </a:pPr>
                      <a:r>
                        <a:rPr lang="en-US" sz="1400" dirty="0">
                          <a:solidFill>
                            <a:srgbClr val="231F20"/>
                          </a:solidFill>
                          <a:effectLst/>
                          <a:latin typeface="Arial" pitchFamily="34" charset="0"/>
                          <a:ea typeface="MyriadPro-Light"/>
                          <a:cs typeface="Arial" pitchFamily="34" charset="0"/>
                        </a:rPr>
                        <a:t>·	</a:t>
                      </a:r>
                      <a:r>
                        <a:rPr lang="en-US" sz="1400" spc="-25" dirty="0">
                          <a:solidFill>
                            <a:srgbClr val="231F20"/>
                          </a:solidFill>
                          <a:effectLst/>
                          <a:latin typeface="Arial" pitchFamily="34" charset="0"/>
                          <a:ea typeface="MyriadPro-Light"/>
                          <a:cs typeface="Arial" pitchFamily="34" charset="0"/>
                        </a:rPr>
                        <a:t>W</a:t>
                      </a:r>
                      <a:r>
                        <a:rPr lang="en-US" sz="1400" dirty="0">
                          <a:solidFill>
                            <a:srgbClr val="231F20"/>
                          </a:solidFill>
                          <a:effectLst/>
                          <a:latin typeface="Arial" pitchFamily="34" charset="0"/>
                          <a:ea typeface="MyriadPro-Light"/>
                          <a:cs typeface="Arial" pitchFamily="34" charset="0"/>
                        </a:rPr>
                        <a:t>es</a:t>
                      </a:r>
                      <a:r>
                        <a:rPr lang="en-US" sz="1400" spc="-5" dirty="0">
                          <a:solidFill>
                            <a:srgbClr val="231F20"/>
                          </a:solidFill>
                          <a:effectLst/>
                          <a:latin typeface="Arial" pitchFamily="34" charset="0"/>
                          <a:ea typeface="MyriadPro-Light"/>
                          <a:cs typeface="Arial" pitchFamily="34" charset="0"/>
                        </a:rPr>
                        <a:t>t</a:t>
                      </a:r>
                      <a:r>
                        <a:rPr lang="en-US" sz="1400" dirty="0">
                          <a:solidFill>
                            <a:srgbClr val="231F20"/>
                          </a:solidFill>
                          <a:effectLst/>
                          <a:latin typeface="Arial" pitchFamily="34" charset="0"/>
                          <a:ea typeface="MyriadPro-Light"/>
                          <a:cs typeface="Arial" pitchFamily="34" charset="0"/>
                        </a:rPr>
                        <a:t>e</a:t>
                      </a:r>
                      <a:r>
                        <a:rPr lang="en-US" sz="1400" spc="5" dirty="0">
                          <a:solidFill>
                            <a:srgbClr val="231F20"/>
                          </a:solidFill>
                          <a:effectLst/>
                          <a:latin typeface="Arial" pitchFamily="34" charset="0"/>
                          <a:ea typeface="MyriadPro-Light"/>
                          <a:cs typeface="Arial" pitchFamily="34" charset="0"/>
                        </a:rPr>
                        <a:t>r</a:t>
                      </a:r>
                      <a:r>
                        <a:rPr lang="en-US" sz="1400" dirty="0">
                          <a:solidFill>
                            <a:srgbClr val="231F20"/>
                          </a:solidFill>
                          <a:effectLst/>
                          <a:latin typeface="Arial" pitchFamily="34" charset="0"/>
                          <a:ea typeface="MyriadPro-Light"/>
                          <a:cs typeface="Arial" pitchFamily="34" charset="0"/>
                        </a:rPr>
                        <a:t>n </a:t>
                      </a:r>
                      <a:r>
                        <a:rPr lang="en-US" sz="1400" spc="-5" dirty="0">
                          <a:solidFill>
                            <a:srgbClr val="231F20"/>
                          </a:solidFill>
                          <a:effectLst/>
                          <a:latin typeface="Arial" pitchFamily="34" charset="0"/>
                          <a:ea typeface="MyriadPro-Light"/>
                          <a:cs typeface="Arial" pitchFamily="34" charset="0"/>
                        </a:rPr>
                        <a:t>C</a:t>
                      </a:r>
                      <a:r>
                        <a:rPr lang="en-US" sz="1400" dirty="0">
                          <a:solidFill>
                            <a:srgbClr val="231F20"/>
                          </a:solidFill>
                          <a:effectLst/>
                          <a:latin typeface="Arial" pitchFamily="34" charset="0"/>
                          <a:ea typeface="MyriadPro-Light"/>
                          <a:cs typeface="Arial" pitchFamily="34" charset="0"/>
                        </a:rPr>
                        <a:t>ape </a:t>
                      </a:r>
                      <a:r>
                        <a:rPr lang="en-US" sz="1400" spc="-20" dirty="0">
                          <a:solidFill>
                            <a:srgbClr val="231F20"/>
                          </a:solidFill>
                          <a:effectLst/>
                          <a:latin typeface="Arial" pitchFamily="34" charset="0"/>
                          <a:ea typeface="MyriadPro-Light"/>
                          <a:cs typeface="Arial" pitchFamily="34" charset="0"/>
                        </a:rPr>
                        <a:t>P</a:t>
                      </a:r>
                      <a:r>
                        <a:rPr lang="en-US" sz="1400" spc="-10" dirty="0">
                          <a:solidFill>
                            <a:srgbClr val="231F20"/>
                          </a:solidFill>
                          <a:effectLst/>
                          <a:latin typeface="Arial" pitchFamily="34" charset="0"/>
                          <a:ea typeface="MyriadPro-Light"/>
                          <a:cs typeface="Arial" pitchFamily="34" charset="0"/>
                        </a:rPr>
                        <a:t>r</a:t>
                      </a:r>
                      <a:r>
                        <a:rPr lang="en-US" sz="1400" spc="-5" dirty="0">
                          <a:solidFill>
                            <a:srgbClr val="231F20"/>
                          </a:solidFill>
                          <a:effectLst/>
                          <a:latin typeface="Arial" pitchFamily="34" charset="0"/>
                          <a:ea typeface="MyriadPro-Light"/>
                          <a:cs typeface="Arial" pitchFamily="34" charset="0"/>
                        </a:rPr>
                        <a:t>o</a:t>
                      </a:r>
                      <a:r>
                        <a:rPr lang="en-US" sz="1400" dirty="0">
                          <a:solidFill>
                            <a:srgbClr val="231F20"/>
                          </a:solidFill>
                          <a:effectLst/>
                          <a:latin typeface="Arial" pitchFamily="34" charset="0"/>
                          <a:ea typeface="MyriadPro-Light"/>
                          <a:cs typeface="Arial" pitchFamily="34" charset="0"/>
                        </a:rPr>
                        <a:t>vince</a:t>
                      </a:r>
                      <a:endParaRPr lang="en-ZA" sz="14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147955" marR="135255" algn="ctr">
                        <a:lnSpc>
                          <a:spcPct val="120000"/>
                        </a:lnSpc>
                        <a:spcBef>
                          <a:spcPts val="355"/>
                        </a:spcBef>
                        <a:spcAft>
                          <a:spcPts val="0"/>
                        </a:spcAft>
                      </a:pPr>
                      <a:r>
                        <a:rPr lang="en-US" sz="1400" spc="-5">
                          <a:solidFill>
                            <a:srgbClr val="231F20"/>
                          </a:solidFill>
                          <a:effectLst/>
                          <a:latin typeface="Arial" pitchFamily="34" charset="0"/>
                          <a:ea typeface="MyriadPro-Light"/>
                          <a:cs typeface="Arial" pitchFamily="34" charset="0"/>
                        </a:rPr>
                        <a:t>C</a:t>
                      </a:r>
                      <a:r>
                        <a:rPr lang="en-US" sz="1400">
                          <a:solidFill>
                            <a:srgbClr val="231F20"/>
                          </a:solidFill>
                          <a:effectLst/>
                          <a:latin typeface="Arial" pitchFamily="34" charset="0"/>
                          <a:ea typeface="MyriadPro-Light"/>
                          <a:cs typeface="Arial" pitchFamily="34" charset="0"/>
                        </a:rPr>
                        <a:t>onsultati</a:t>
                      </a:r>
                      <a:r>
                        <a:rPr lang="en-US" sz="1400" spc="-5">
                          <a:solidFill>
                            <a:srgbClr val="231F20"/>
                          </a:solidFill>
                          <a:effectLst/>
                          <a:latin typeface="Arial" pitchFamily="34" charset="0"/>
                          <a:ea typeface="MyriadPro-Light"/>
                          <a:cs typeface="Arial" pitchFamily="34" charset="0"/>
                        </a:rPr>
                        <a:t>v</a:t>
                      </a:r>
                      <a:r>
                        <a:rPr lang="en-US" sz="1400">
                          <a:solidFill>
                            <a:srgbClr val="231F20"/>
                          </a:solidFill>
                          <a:effectLst/>
                          <a:latin typeface="Arial" pitchFamily="34" charset="0"/>
                          <a:ea typeface="MyriadPro-Light"/>
                          <a:cs typeface="Arial" pitchFamily="34" charset="0"/>
                        </a:rPr>
                        <a:t>e </a:t>
                      </a:r>
                      <a:r>
                        <a:rPr lang="en-US" sz="1400" spc="5">
                          <a:solidFill>
                            <a:srgbClr val="231F20"/>
                          </a:solidFill>
                          <a:effectLst/>
                          <a:latin typeface="Arial" pitchFamily="34" charset="0"/>
                          <a:ea typeface="MyriadPro-Light"/>
                          <a:cs typeface="Arial" pitchFamily="34" charset="0"/>
                        </a:rPr>
                        <a:t>S</a:t>
                      </a:r>
                      <a:r>
                        <a:rPr lang="en-US" sz="1400">
                          <a:solidFill>
                            <a:srgbClr val="231F20"/>
                          </a:solidFill>
                          <a:effectLst/>
                          <a:latin typeface="Arial" pitchFamily="34" charset="0"/>
                          <a:ea typeface="MyriadPro-Light"/>
                          <a:cs typeface="Arial" pitchFamily="34" charset="0"/>
                        </a:rPr>
                        <a:t>eminar / </a:t>
                      </a:r>
                      <a:r>
                        <a:rPr lang="en-US" sz="1400" spc="-30">
                          <a:solidFill>
                            <a:srgbClr val="231F20"/>
                          </a:solidFill>
                          <a:effectLst/>
                          <a:latin typeface="Arial" pitchFamily="34" charset="0"/>
                          <a:ea typeface="MyriadPro-Light"/>
                          <a:cs typeface="Arial" pitchFamily="34" charset="0"/>
                        </a:rPr>
                        <a:t>F</a:t>
                      </a:r>
                      <a:r>
                        <a:rPr lang="en-US" sz="1400">
                          <a:solidFill>
                            <a:srgbClr val="231F20"/>
                          </a:solidFill>
                          <a:effectLst/>
                          <a:latin typeface="Arial" pitchFamily="34" charset="0"/>
                          <a:ea typeface="MyriadPro-Light"/>
                          <a:cs typeface="Arial" pitchFamily="34" charset="0"/>
                        </a:rPr>
                        <a:t>ocus G</a:t>
                      </a:r>
                      <a:r>
                        <a:rPr lang="en-US" sz="1400" spc="-10">
                          <a:solidFill>
                            <a:srgbClr val="231F20"/>
                          </a:solidFill>
                          <a:effectLst/>
                          <a:latin typeface="Arial" pitchFamily="34" charset="0"/>
                          <a:ea typeface="MyriadPro-Light"/>
                          <a:cs typeface="Arial" pitchFamily="34" charset="0"/>
                        </a:rPr>
                        <a:t>r</a:t>
                      </a:r>
                      <a:r>
                        <a:rPr lang="en-US" sz="1400">
                          <a:solidFill>
                            <a:srgbClr val="231F20"/>
                          </a:solidFill>
                          <a:effectLst/>
                          <a:latin typeface="Arial" pitchFamily="34" charset="0"/>
                          <a:ea typeface="MyriadPro-Light"/>
                          <a:cs typeface="Arial" pitchFamily="34" charset="0"/>
                        </a:rPr>
                        <a:t>oup</a:t>
                      </a:r>
                      <a:endParaRPr lang="en-ZA" sz="14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a:lnSpc>
                          <a:spcPts val="650"/>
                        </a:lnSpc>
                        <a:spcBef>
                          <a:spcPts val="10"/>
                        </a:spcBef>
                        <a:spcAft>
                          <a:spcPts val="0"/>
                        </a:spcAft>
                      </a:pPr>
                      <a:r>
                        <a:rPr lang="en-US" sz="1400">
                          <a:effectLst/>
                          <a:latin typeface="Arial" pitchFamily="34" charset="0"/>
                          <a:ea typeface="Calibri" panose="020F0502020204030204" pitchFamily="34" charset="0"/>
                          <a:cs typeface="Arial" pitchFamily="34" charset="0"/>
                        </a:rPr>
                        <a:t> </a:t>
                      </a:r>
                      <a:endParaRPr lang="en-ZA" sz="1400">
                        <a:effectLst/>
                        <a:latin typeface="Arial" pitchFamily="34" charset="0"/>
                        <a:ea typeface="Calibri" panose="020F0502020204030204" pitchFamily="34" charset="0"/>
                        <a:cs typeface="Arial" pitchFamily="34" charset="0"/>
                      </a:endParaRPr>
                    </a:p>
                    <a:p>
                      <a:pPr>
                        <a:lnSpc>
                          <a:spcPts val="1000"/>
                        </a:lnSpc>
                        <a:spcAft>
                          <a:spcPts val="0"/>
                        </a:spcAft>
                      </a:pPr>
                      <a:r>
                        <a:rPr lang="en-US" sz="1400">
                          <a:effectLst/>
                          <a:latin typeface="Arial" pitchFamily="34" charset="0"/>
                          <a:ea typeface="Calibri" panose="020F0502020204030204" pitchFamily="34" charset="0"/>
                          <a:cs typeface="Arial" pitchFamily="34" charset="0"/>
                        </a:rPr>
                        <a:t> </a:t>
                      </a:r>
                      <a:endParaRPr lang="en-ZA" sz="1400">
                        <a:effectLst/>
                        <a:latin typeface="Arial" pitchFamily="34" charset="0"/>
                        <a:ea typeface="Calibri" panose="020F0502020204030204" pitchFamily="34" charset="0"/>
                        <a:cs typeface="Arial" pitchFamily="34" charset="0"/>
                      </a:endParaRPr>
                    </a:p>
                    <a:p>
                      <a:pPr marL="369570" marR="356870" algn="ctr">
                        <a:lnSpc>
                          <a:spcPct val="115000"/>
                        </a:lnSpc>
                        <a:spcAft>
                          <a:spcPts val="0"/>
                        </a:spcAft>
                      </a:pPr>
                      <a:r>
                        <a:rPr lang="en-US" sz="1400">
                          <a:solidFill>
                            <a:srgbClr val="231F20"/>
                          </a:solidFill>
                          <a:effectLst/>
                          <a:latin typeface="Arial" pitchFamily="34" charset="0"/>
                          <a:ea typeface="MyriadPro-Light"/>
                          <a:cs typeface="Arial" pitchFamily="34" charset="0"/>
                        </a:rPr>
                        <a:t>34</a:t>
                      </a:r>
                      <a:endParaRPr lang="en-ZA" sz="1400">
                        <a:effectLst/>
                        <a:latin typeface="Arial" pitchFamily="34" charset="0"/>
                        <a:ea typeface="Calibri" panose="020F0502020204030204" pitchFamily="34" charset="0"/>
                        <a:cs typeface="Arial" pitchFamily="34" charset="0"/>
                      </a:endParaRPr>
                    </a:p>
                    <a:p>
                      <a:pPr marL="369570" marR="356870" algn="ctr">
                        <a:lnSpc>
                          <a:spcPct val="115000"/>
                        </a:lnSpc>
                        <a:spcBef>
                          <a:spcPts val="220"/>
                        </a:spcBef>
                        <a:spcAft>
                          <a:spcPts val="0"/>
                        </a:spcAft>
                      </a:pPr>
                      <a:r>
                        <a:rPr lang="en-US" sz="1400">
                          <a:solidFill>
                            <a:srgbClr val="231F20"/>
                          </a:solidFill>
                          <a:effectLst/>
                          <a:latin typeface="Arial" pitchFamily="34" charset="0"/>
                          <a:ea typeface="MyriadPro-Light"/>
                          <a:cs typeface="Arial" pitchFamily="34" charset="0"/>
                        </a:rPr>
                        <a:t>22</a:t>
                      </a:r>
                      <a:endParaRPr lang="en-ZA" sz="1400">
                        <a:effectLst/>
                        <a:latin typeface="Arial" pitchFamily="34" charset="0"/>
                        <a:ea typeface="Calibri" panose="020F0502020204030204" pitchFamily="34" charset="0"/>
                        <a:cs typeface="Arial" pitchFamily="34" charset="0"/>
                      </a:endParaRPr>
                    </a:p>
                    <a:p>
                      <a:pPr marL="369570" marR="356870" algn="ctr">
                        <a:lnSpc>
                          <a:spcPct val="115000"/>
                        </a:lnSpc>
                        <a:spcBef>
                          <a:spcPts val="220"/>
                        </a:spcBef>
                        <a:spcAft>
                          <a:spcPts val="0"/>
                        </a:spcAft>
                      </a:pPr>
                      <a:r>
                        <a:rPr lang="en-US" sz="1400">
                          <a:solidFill>
                            <a:srgbClr val="231F20"/>
                          </a:solidFill>
                          <a:effectLst/>
                          <a:latin typeface="Arial" pitchFamily="34" charset="0"/>
                          <a:ea typeface="MyriadPro-Light"/>
                          <a:cs typeface="Arial" pitchFamily="34" charset="0"/>
                        </a:rPr>
                        <a:t>40</a:t>
                      </a:r>
                      <a:endParaRPr lang="en-ZA" sz="1400">
                        <a:effectLst/>
                        <a:latin typeface="Arial" pitchFamily="34" charset="0"/>
                        <a:ea typeface="Calibri" panose="020F0502020204030204" pitchFamily="34" charset="0"/>
                        <a:cs typeface="Arial" pitchFamily="34" charset="0"/>
                      </a:endParaRPr>
                    </a:p>
                    <a:p>
                      <a:pPr marL="369570" marR="356870" algn="ctr">
                        <a:lnSpc>
                          <a:spcPct val="115000"/>
                        </a:lnSpc>
                        <a:spcBef>
                          <a:spcPts val="220"/>
                        </a:spcBef>
                        <a:spcAft>
                          <a:spcPts val="0"/>
                        </a:spcAft>
                      </a:pPr>
                      <a:r>
                        <a:rPr lang="en-US" sz="1400">
                          <a:solidFill>
                            <a:srgbClr val="231F20"/>
                          </a:solidFill>
                          <a:effectLst/>
                          <a:latin typeface="Arial" pitchFamily="34" charset="0"/>
                          <a:ea typeface="MyriadPro-Light"/>
                          <a:cs typeface="Arial" pitchFamily="34" charset="0"/>
                        </a:rPr>
                        <a:t>29</a:t>
                      </a:r>
                      <a:endParaRPr lang="en-ZA" sz="1400">
                        <a:effectLst/>
                        <a:latin typeface="Arial" pitchFamily="34" charset="0"/>
                        <a:ea typeface="Calibri" panose="020F0502020204030204" pitchFamily="34" charset="0"/>
                        <a:cs typeface="Arial" pitchFamily="34" charset="0"/>
                      </a:endParaRPr>
                    </a:p>
                    <a:p>
                      <a:pPr marL="369570" marR="356870" algn="ctr">
                        <a:lnSpc>
                          <a:spcPct val="115000"/>
                        </a:lnSpc>
                        <a:spcBef>
                          <a:spcPts val="220"/>
                        </a:spcBef>
                        <a:spcAft>
                          <a:spcPts val="0"/>
                        </a:spcAft>
                      </a:pPr>
                      <a:r>
                        <a:rPr lang="en-US" sz="1400">
                          <a:solidFill>
                            <a:srgbClr val="231F20"/>
                          </a:solidFill>
                          <a:effectLst/>
                          <a:latin typeface="Arial" pitchFamily="34" charset="0"/>
                          <a:ea typeface="MyriadPro-Light"/>
                          <a:cs typeface="Arial" pitchFamily="34" charset="0"/>
                        </a:rPr>
                        <a:t>28</a:t>
                      </a:r>
                      <a:endParaRPr lang="en-ZA" sz="1400">
                        <a:effectLst/>
                        <a:latin typeface="Arial" pitchFamily="34" charset="0"/>
                        <a:ea typeface="Calibri" panose="020F0502020204030204" pitchFamily="34" charset="0"/>
                        <a:cs typeface="Arial" pitchFamily="34" charset="0"/>
                      </a:endParaRPr>
                    </a:p>
                    <a:p>
                      <a:pPr marL="369570" marR="356870" algn="ctr">
                        <a:lnSpc>
                          <a:spcPct val="115000"/>
                        </a:lnSpc>
                        <a:spcBef>
                          <a:spcPts val="220"/>
                        </a:spcBef>
                        <a:spcAft>
                          <a:spcPts val="0"/>
                        </a:spcAft>
                      </a:pPr>
                      <a:r>
                        <a:rPr lang="en-US" sz="1400">
                          <a:solidFill>
                            <a:srgbClr val="231F20"/>
                          </a:solidFill>
                          <a:effectLst/>
                          <a:latin typeface="Arial" pitchFamily="34" charset="0"/>
                          <a:ea typeface="MyriadPro-Light"/>
                          <a:cs typeface="Arial" pitchFamily="34" charset="0"/>
                        </a:rPr>
                        <a:t>13</a:t>
                      </a:r>
                      <a:endParaRPr lang="en-ZA" sz="1400">
                        <a:effectLst/>
                        <a:latin typeface="Arial" pitchFamily="34" charset="0"/>
                        <a:ea typeface="Calibri" panose="020F0502020204030204" pitchFamily="34" charset="0"/>
                        <a:cs typeface="Arial" pitchFamily="34" charset="0"/>
                      </a:endParaRPr>
                    </a:p>
                    <a:p>
                      <a:pPr marL="369570" marR="356870" algn="ctr">
                        <a:lnSpc>
                          <a:spcPct val="115000"/>
                        </a:lnSpc>
                        <a:spcBef>
                          <a:spcPts val="220"/>
                        </a:spcBef>
                        <a:spcAft>
                          <a:spcPts val="0"/>
                        </a:spcAft>
                      </a:pPr>
                      <a:r>
                        <a:rPr lang="en-US" sz="1400">
                          <a:solidFill>
                            <a:srgbClr val="231F20"/>
                          </a:solidFill>
                          <a:effectLst/>
                          <a:latin typeface="Arial" pitchFamily="34" charset="0"/>
                          <a:ea typeface="MyriadPro-Light"/>
                          <a:cs typeface="Arial" pitchFamily="34" charset="0"/>
                        </a:rPr>
                        <a:t>25</a:t>
                      </a:r>
                      <a:endParaRPr lang="en-ZA" sz="1400">
                        <a:effectLst/>
                        <a:latin typeface="Arial" pitchFamily="34" charset="0"/>
                        <a:ea typeface="Calibri" panose="020F0502020204030204" pitchFamily="34" charset="0"/>
                        <a:cs typeface="Arial" pitchFamily="34" charset="0"/>
                      </a:endParaRPr>
                    </a:p>
                    <a:p>
                      <a:pPr marL="369570" marR="356870" algn="ctr">
                        <a:lnSpc>
                          <a:spcPct val="115000"/>
                        </a:lnSpc>
                        <a:spcBef>
                          <a:spcPts val="220"/>
                        </a:spcBef>
                        <a:spcAft>
                          <a:spcPts val="0"/>
                        </a:spcAft>
                      </a:pPr>
                      <a:r>
                        <a:rPr lang="en-US" sz="1400">
                          <a:solidFill>
                            <a:srgbClr val="231F20"/>
                          </a:solidFill>
                          <a:effectLst/>
                          <a:latin typeface="Arial" pitchFamily="34" charset="0"/>
                          <a:ea typeface="MyriadPro-Light"/>
                          <a:cs typeface="Arial" pitchFamily="34" charset="0"/>
                        </a:rPr>
                        <a:t>29</a:t>
                      </a:r>
                      <a:endParaRPr lang="en-ZA" sz="1400">
                        <a:effectLst/>
                        <a:latin typeface="Arial" pitchFamily="34" charset="0"/>
                        <a:ea typeface="Calibri" panose="020F0502020204030204" pitchFamily="34" charset="0"/>
                        <a:cs typeface="Arial" pitchFamily="34" charset="0"/>
                      </a:endParaRPr>
                    </a:p>
                    <a:p>
                      <a:pPr marL="369570" marR="356870" algn="ctr">
                        <a:lnSpc>
                          <a:spcPct val="115000"/>
                        </a:lnSpc>
                        <a:spcBef>
                          <a:spcPts val="220"/>
                        </a:spcBef>
                        <a:spcAft>
                          <a:spcPts val="0"/>
                        </a:spcAft>
                      </a:pPr>
                      <a:r>
                        <a:rPr lang="en-US" sz="1400">
                          <a:solidFill>
                            <a:srgbClr val="231F20"/>
                          </a:solidFill>
                          <a:effectLst/>
                          <a:latin typeface="Arial" pitchFamily="34" charset="0"/>
                          <a:ea typeface="MyriadPro-Light"/>
                          <a:cs typeface="Arial" pitchFamily="34" charset="0"/>
                        </a:rPr>
                        <a:t>37</a:t>
                      </a:r>
                      <a:endParaRPr lang="en-ZA" sz="14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r>
              <a:tr h="393391">
                <a:tc>
                  <a:txBody>
                    <a:bodyPr/>
                    <a:lstStyle/>
                    <a:p>
                      <a:pPr marL="69215">
                        <a:lnSpc>
                          <a:spcPct val="115000"/>
                        </a:lnSpc>
                        <a:spcBef>
                          <a:spcPts val="355"/>
                        </a:spcBef>
                        <a:spcAft>
                          <a:spcPts val="0"/>
                        </a:spcAft>
                      </a:pPr>
                      <a:r>
                        <a:rPr lang="en-US" sz="1400" spc="5" dirty="0">
                          <a:solidFill>
                            <a:srgbClr val="231F20"/>
                          </a:solidFill>
                          <a:effectLst/>
                          <a:latin typeface="Arial" pitchFamily="34" charset="0"/>
                          <a:ea typeface="MyriadPro-Light"/>
                          <a:cs typeface="Arial" pitchFamily="34" charset="0"/>
                        </a:rPr>
                        <a:t>M</a:t>
                      </a:r>
                      <a:r>
                        <a:rPr lang="en-US" sz="1400" dirty="0">
                          <a:solidFill>
                            <a:srgbClr val="231F20"/>
                          </a:solidFill>
                          <a:effectLst/>
                          <a:latin typeface="Arial" pitchFamily="34" charset="0"/>
                          <a:ea typeface="MyriadPro-Light"/>
                          <a:cs typeface="Arial" pitchFamily="34" charset="0"/>
                        </a:rPr>
                        <a:t>edia </a:t>
                      </a:r>
                      <a:r>
                        <a:rPr lang="en-US" sz="1400" spc="15" dirty="0" err="1">
                          <a:solidFill>
                            <a:srgbClr val="231F20"/>
                          </a:solidFill>
                          <a:effectLst/>
                          <a:latin typeface="Arial" pitchFamily="34" charset="0"/>
                          <a:ea typeface="MyriadPro-Light"/>
                          <a:cs typeface="Arial" pitchFamily="34" charset="0"/>
                        </a:rPr>
                        <a:t>K</a:t>
                      </a:r>
                      <a:r>
                        <a:rPr lang="en-US" sz="1400" dirty="0" err="1">
                          <a:solidFill>
                            <a:srgbClr val="231F20"/>
                          </a:solidFill>
                          <a:effectLst/>
                          <a:latin typeface="Arial" pitchFamily="34" charset="0"/>
                          <a:ea typeface="MyriadPro-Light"/>
                          <a:cs typeface="Arial" pitchFamily="34" charset="0"/>
                        </a:rPr>
                        <a:t>idiocra</a:t>
                      </a:r>
                      <a:r>
                        <a:rPr lang="en-US" sz="1400" spc="15" dirty="0" err="1">
                          <a:solidFill>
                            <a:srgbClr val="231F20"/>
                          </a:solidFill>
                          <a:effectLst/>
                          <a:latin typeface="Arial" pitchFamily="34" charset="0"/>
                          <a:ea typeface="MyriadPro-Light"/>
                          <a:cs typeface="Arial" pitchFamily="34" charset="0"/>
                        </a:rPr>
                        <a:t>c</a:t>
                      </a:r>
                      <a:r>
                        <a:rPr lang="en-US" sz="1400" dirty="0" err="1">
                          <a:solidFill>
                            <a:srgbClr val="231F20"/>
                          </a:solidFill>
                          <a:effectLst/>
                          <a:latin typeface="Arial" pitchFamily="34" charset="0"/>
                          <a:ea typeface="MyriadPro-Light"/>
                          <a:cs typeface="Arial" pitchFamily="34" charset="0"/>
                        </a:rPr>
                        <a:t>y</a:t>
                      </a:r>
                      <a:endParaRPr lang="en-ZA" sz="14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224790">
                        <a:lnSpc>
                          <a:spcPct val="115000"/>
                        </a:lnSpc>
                        <a:spcBef>
                          <a:spcPts val="355"/>
                        </a:spcBef>
                        <a:spcAft>
                          <a:spcPts val="0"/>
                        </a:spcAft>
                      </a:pPr>
                      <a:r>
                        <a:rPr lang="en-US" sz="1400">
                          <a:solidFill>
                            <a:srgbClr val="231F20"/>
                          </a:solidFill>
                          <a:effectLst/>
                          <a:latin typeface="Arial" pitchFamily="34" charset="0"/>
                          <a:ea typeface="MyriadPro-Light"/>
                          <a:cs typeface="Arial" pitchFamily="34" charset="0"/>
                        </a:rPr>
                        <a:t>E</a:t>
                      </a:r>
                      <a:r>
                        <a:rPr lang="en-US" sz="1400" spc="-10">
                          <a:solidFill>
                            <a:srgbClr val="231F20"/>
                          </a:solidFill>
                          <a:effectLst/>
                          <a:latin typeface="Arial" pitchFamily="34" charset="0"/>
                          <a:ea typeface="MyriadPro-Light"/>
                          <a:cs typeface="Arial" pitchFamily="34" charset="0"/>
                        </a:rPr>
                        <a:t>x</a:t>
                      </a:r>
                      <a:r>
                        <a:rPr lang="en-US" sz="1400">
                          <a:solidFill>
                            <a:srgbClr val="231F20"/>
                          </a:solidFill>
                          <a:effectLst/>
                          <a:latin typeface="Arial" pitchFamily="34" charset="0"/>
                          <a:ea typeface="MyriadPro-Light"/>
                          <a:cs typeface="Arial" pitchFamily="34" charset="0"/>
                        </a:rPr>
                        <a:t>change</a:t>
                      </a:r>
                      <a:endParaRPr lang="en-ZA" sz="1400">
                        <a:effectLst/>
                        <a:latin typeface="Arial" pitchFamily="34" charset="0"/>
                        <a:ea typeface="Calibri" panose="020F0502020204030204" pitchFamily="34" charset="0"/>
                        <a:cs typeface="Arial" pitchFamily="34" charset="0"/>
                      </a:endParaRPr>
                    </a:p>
                    <a:p>
                      <a:pPr marL="177800">
                        <a:lnSpc>
                          <a:spcPct val="115000"/>
                        </a:lnSpc>
                        <a:spcBef>
                          <a:spcPts val="220"/>
                        </a:spcBef>
                        <a:spcAft>
                          <a:spcPts val="0"/>
                        </a:spcAft>
                      </a:pPr>
                      <a:r>
                        <a:rPr lang="en-US" sz="1400" spc="-20">
                          <a:solidFill>
                            <a:srgbClr val="231F20"/>
                          </a:solidFill>
                          <a:effectLst/>
                          <a:latin typeface="Arial" pitchFamily="34" charset="0"/>
                          <a:ea typeface="MyriadPro-Light"/>
                          <a:cs typeface="Arial" pitchFamily="34" charset="0"/>
                        </a:rPr>
                        <a:t>P</a:t>
                      </a:r>
                      <a:r>
                        <a:rPr lang="en-US" sz="1400" spc="-10">
                          <a:solidFill>
                            <a:srgbClr val="231F20"/>
                          </a:solidFill>
                          <a:effectLst/>
                          <a:latin typeface="Arial" pitchFamily="34" charset="0"/>
                          <a:ea typeface="MyriadPro-Light"/>
                          <a:cs typeface="Arial" pitchFamily="34" charset="0"/>
                        </a:rPr>
                        <a:t>r</a:t>
                      </a:r>
                      <a:r>
                        <a:rPr lang="en-US" sz="1400">
                          <a:solidFill>
                            <a:srgbClr val="231F20"/>
                          </a:solidFill>
                          <a:effectLst/>
                          <a:latin typeface="Arial" pitchFamily="34" charset="0"/>
                          <a:ea typeface="MyriadPro-Light"/>
                          <a:cs typeface="Arial" pitchFamily="34" charset="0"/>
                        </a:rPr>
                        <a:t>o</a:t>
                      </a:r>
                      <a:r>
                        <a:rPr lang="en-US" sz="1400" spc="-5">
                          <a:solidFill>
                            <a:srgbClr val="231F20"/>
                          </a:solidFill>
                          <a:effectLst/>
                          <a:latin typeface="Arial" pitchFamily="34" charset="0"/>
                          <a:ea typeface="MyriadPro-Light"/>
                          <a:cs typeface="Arial" pitchFamily="34" charset="0"/>
                        </a:rPr>
                        <a:t>g</a:t>
                      </a:r>
                      <a:r>
                        <a:rPr lang="en-US" sz="1400">
                          <a:solidFill>
                            <a:srgbClr val="231F20"/>
                          </a:solidFill>
                          <a:effectLst/>
                          <a:latin typeface="Arial" pitchFamily="34" charset="0"/>
                          <a:ea typeface="MyriadPro-Light"/>
                          <a:cs typeface="Arial" pitchFamily="34" charset="0"/>
                        </a:rPr>
                        <a:t>ramme</a:t>
                      </a:r>
                      <a:endParaRPr lang="en-ZA" sz="14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370205" marR="356870" algn="ctr">
                        <a:lnSpc>
                          <a:spcPct val="115000"/>
                        </a:lnSpc>
                        <a:spcBef>
                          <a:spcPts val="355"/>
                        </a:spcBef>
                        <a:spcAft>
                          <a:spcPts val="0"/>
                        </a:spcAft>
                      </a:pPr>
                      <a:r>
                        <a:rPr lang="en-US" sz="1400">
                          <a:solidFill>
                            <a:srgbClr val="231F20"/>
                          </a:solidFill>
                          <a:effectLst/>
                          <a:latin typeface="Arial" pitchFamily="34" charset="0"/>
                          <a:ea typeface="MyriadPro-Light"/>
                          <a:cs typeface="Arial" pitchFamily="34" charset="0"/>
                        </a:rPr>
                        <a:t>99</a:t>
                      </a:r>
                      <a:endParaRPr lang="en-ZA" sz="14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r>
              <a:tr h="228951">
                <a:tc>
                  <a:txBody>
                    <a:bodyPr/>
                    <a:lstStyle/>
                    <a:p>
                      <a:pPr marL="69215">
                        <a:lnSpc>
                          <a:spcPct val="115000"/>
                        </a:lnSpc>
                        <a:spcBef>
                          <a:spcPts val="355"/>
                        </a:spcBef>
                        <a:spcAft>
                          <a:spcPts val="0"/>
                        </a:spcAft>
                      </a:pPr>
                      <a:r>
                        <a:rPr lang="en-US" sz="1400" spc="5" dirty="0">
                          <a:solidFill>
                            <a:srgbClr val="231F20"/>
                          </a:solidFill>
                          <a:effectLst/>
                          <a:latin typeface="Arial" pitchFamily="34" charset="0"/>
                          <a:ea typeface="MyriadPro-Light"/>
                          <a:cs typeface="Arial" pitchFamily="34" charset="0"/>
                        </a:rPr>
                        <a:t>M</a:t>
                      </a:r>
                      <a:r>
                        <a:rPr lang="en-US" sz="1400" dirty="0">
                          <a:solidFill>
                            <a:srgbClr val="231F20"/>
                          </a:solidFill>
                          <a:effectLst/>
                          <a:latin typeface="Arial" pitchFamily="34" charset="0"/>
                          <a:ea typeface="MyriadPro-Light"/>
                          <a:cs typeface="Arial" pitchFamily="34" charset="0"/>
                        </a:rPr>
                        <a:t>edia </a:t>
                      </a:r>
                      <a:r>
                        <a:rPr lang="en-US" sz="1400" spc="-25" dirty="0">
                          <a:solidFill>
                            <a:srgbClr val="231F20"/>
                          </a:solidFill>
                          <a:effectLst/>
                          <a:latin typeface="Arial" pitchFamily="34" charset="0"/>
                          <a:ea typeface="MyriadPro-Light"/>
                          <a:cs typeface="Arial" pitchFamily="34" charset="0"/>
                        </a:rPr>
                        <a:t>F</a:t>
                      </a:r>
                      <a:r>
                        <a:rPr lang="en-US" sz="1400" spc="-10" dirty="0">
                          <a:solidFill>
                            <a:srgbClr val="231F20"/>
                          </a:solidFill>
                          <a:effectLst/>
                          <a:latin typeface="Arial" pitchFamily="34" charset="0"/>
                          <a:ea typeface="MyriadPro-Light"/>
                          <a:cs typeface="Arial" pitchFamily="34" charset="0"/>
                        </a:rPr>
                        <a:t>r</a:t>
                      </a:r>
                      <a:r>
                        <a:rPr lang="en-US" sz="1400" dirty="0">
                          <a:solidFill>
                            <a:srgbClr val="231F20"/>
                          </a:solidFill>
                          <a:effectLst/>
                          <a:latin typeface="Arial" pitchFamily="34" charset="0"/>
                          <a:ea typeface="MyriadPro-Light"/>
                          <a:cs typeface="Arial" pitchFamily="34" charset="0"/>
                        </a:rPr>
                        <a:t>eedom D</a:t>
                      </a:r>
                      <a:r>
                        <a:rPr lang="en-US" sz="1400" spc="-5" dirty="0">
                          <a:solidFill>
                            <a:srgbClr val="231F20"/>
                          </a:solidFill>
                          <a:effectLst/>
                          <a:latin typeface="Arial" pitchFamily="34" charset="0"/>
                          <a:ea typeface="MyriadPro-Light"/>
                          <a:cs typeface="Arial" pitchFamily="34" charset="0"/>
                        </a:rPr>
                        <a:t>a</a:t>
                      </a:r>
                      <a:r>
                        <a:rPr lang="en-US" sz="1400" dirty="0">
                          <a:solidFill>
                            <a:srgbClr val="231F20"/>
                          </a:solidFill>
                          <a:effectLst/>
                          <a:latin typeface="Arial" pitchFamily="34" charset="0"/>
                          <a:ea typeface="MyriadPro-Light"/>
                          <a:cs typeface="Arial" pitchFamily="34" charset="0"/>
                        </a:rPr>
                        <a:t>y 2014 </a:t>
                      </a:r>
                      <a:r>
                        <a:rPr lang="en-US" sz="1400" spc="5" dirty="0">
                          <a:solidFill>
                            <a:srgbClr val="231F20"/>
                          </a:solidFill>
                          <a:effectLst/>
                          <a:latin typeface="Arial" pitchFamily="34" charset="0"/>
                          <a:ea typeface="MyriadPro-Light"/>
                          <a:cs typeface="Arial" pitchFamily="34" charset="0"/>
                        </a:rPr>
                        <a:t>R</a:t>
                      </a:r>
                      <a:r>
                        <a:rPr lang="en-US" sz="1400" dirty="0">
                          <a:solidFill>
                            <a:srgbClr val="231F20"/>
                          </a:solidFill>
                          <a:effectLst/>
                          <a:latin typeface="Arial" pitchFamily="34" charset="0"/>
                          <a:ea typeface="MyriadPro-Light"/>
                          <a:cs typeface="Arial" pitchFamily="34" charset="0"/>
                        </a:rPr>
                        <a:t>oundtable</a:t>
                      </a:r>
                      <a:endParaRPr lang="en-ZA" sz="14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159385">
                        <a:lnSpc>
                          <a:spcPct val="115000"/>
                        </a:lnSpc>
                        <a:spcBef>
                          <a:spcPts val="355"/>
                        </a:spcBef>
                        <a:spcAft>
                          <a:spcPts val="0"/>
                        </a:spcAft>
                      </a:pPr>
                      <a:r>
                        <a:rPr lang="en-US" sz="1400" spc="5">
                          <a:solidFill>
                            <a:srgbClr val="231F20"/>
                          </a:solidFill>
                          <a:effectLst/>
                          <a:latin typeface="Arial" pitchFamily="34" charset="0"/>
                          <a:ea typeface="MyriadPro-Light"/>
                          <a:cs typeface="Arial" pitchFamily="34" charset="0"/>
                        </a:rPr>
                        <a:t>R</a:t>
                      </a:r>
                      <a:r>
                        <a:rPr lang="en-US" sz="1400">
                          <a:solidFill>
                            <a:srgbClr val="231F20"/>
                          </a:solidFill>
                          <a:effectLst/>
                          <a:latin typeface="Arial" pitchFamily="34" charset="0"/>
                          <a:ea typeface="MyriadPro-Light"/>
                          <a:cs typeface="Arial" pitchFamily="34" charset="0"/>
                        </a:rPr>
                        <a:t>oundtables</a:t>
                      </a:r>
                      <a:endParaRPr lang="en-ZA" sz="14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370205" marR="356870" algn="ctr">
                        <a:lnSpc>
                          <a:spcPct val="115000"/>
                        </a:lnSpc>
                        <a:spcBef>
                          <a:spcPts val="355"/>
                        </a:spcBef>
                        <a:spcAft>
                          <a:spcPts val="0"/>
                        </a:spcAft>
                      </a:pPr>
                      <a:r>
                        <a:rPr lang="en-US" sz="1400">
                          <a:solidFill>
                            <a:srgbClr val="231F20"/>
                          </a:solidFill>
                          <a:effectLst/>
                          <a:latin typeface="Arial" pitchFamily="34" charset="0"/>
                          <a:ea typeface="MyriadPro-Light"/>
                          <a:cs typeface="Arial" pitchFamily="34" charset="0"/>
                        </a:rPr>
                        <a:t>45</a:t>
                      </a:r>
                      <a:endParaRPr lang="en-ZA" sz="14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r>
              <a:tr h="393391">
                <a:tc>
                  <a:txBody>
                    <a:bodyPr/>
                    <a:lstStyle/>
                    <a:p>
                      <a:pPr marL="69215">
                        <a:lnSpc>
                          <a:spcPct val="115000"/>
                        </a:lnSpc>
                        <a:spcBef>
                          <a:spcPts val="355"/>
                        </a:spcBef>
                        <a:spcAft>
                          <a:spcPts val="0"/>
                        </a:spcAft>
                      </a:pPr>
                      <a:r>
                        <a:rPr lang="en-US" sz="1400">
                          <a:solidFill>
                            <a:srgbClr val="231F20"/>
                          </a:solidFill>
                          <a:effectLst/>
                          <a:latin typeface="Arial" pitchFamily="34" charset="0"/>
                          <a:ea typeface="MyriadPro-Light"/>
                          <a:cs typeface="Arial" pitchFamily="34" charset="0"/>
                        </a:rPr>
                        <a:t>Gran</a:t>
                      </a:r>
                      <a:r>
                        <a:rPr lang="en-US" sz="1400" spc="-5">
                          <a:solidFill>
                            <a:srgbClr val="231F20"/>
                          </a:solidFill>
                          <a:effectLst/>
                          <a:latin typeface="Arial" pitchFamily="34" charset="0"/>
                          <a:ea typeface="MyriadPro-Light"/>
                          <a:cs typeface="Arial" pitchFamily="34" charset="0"/>
                        </a:rPr>
                        <a:t>t</a:t>
                      </a:r>
                      <a:r>
                        <a:rPr lang="en-US" sz="1400">
                          <a:solidFill>
                            <a:srgbClr val="231F20"/>
                          </a:solidFill>
                          <a:effectLst/>
                          <a:latin typeface="Arial" pitchFamily="34" charset="0"/>
                          <a:ea typeface="MyriadPro-Light"/>
                          <a:cs typeface="Arial" pitchFamily="34" charset="0"/>
                        </a:rPr>
                        <a:t>ee </a:t>
                      </a:r>
                      <a:r>
                        <a:rPr lang="en-US" sz="1400" spc="-5">
                          <a:solidFill>
                            <a:srgbClr val="231F20"/>
                          </a:solidFill>
                          <a:effectLst/>
                          <a:latin typeface="Arial" pitchFamily="34" charset="0"/>
                          <a:ea typeface="MyriadPro-Light"/>
                          <a:cs typeface="Arial" pitchFamily="34" charset="0"/>
                        </a:rPr>
                        <a:t>C</a:t>
                      </a:r>
                      <a:r>
                        <a:rPr lang="en-US" sz="1400">
                          <a:solidFill>
                            <a:srgbClr val="231F20"/>
                          </a:solidFill>
                          <a:effectLst/>
                          <a:latin typeface="Arial" pitchFamily="34" charset="0"/>
                          <a:ea typeface="MyriadPro-Light"/>
                          <a:cs typeface="Arial" pitchFamily="34" charset="0"/>
                        </a:rPr>
                        <a:t>ompliance O</a:t>
                      </a:r>
                      <a:r>
                        <a:rPr lang="en-US" sz="1400" spc="5">
                          <a:solidFill>
                            <a:srgbClr val="231F20"/>
                          </a:solidFill>
                          <a:effectLst/>
                          <a:latin typeface="Arial" pitchFamily="34" charset="0"/>
                          <a:ea typeface="MyriadPro-Light"/>
                          <a:cs typeface="Arial" pitchFamily="34" charset="0"/>
                        </a:rPr>
                        <a:t>r</a:t>
                      </a:r>
                      <a:r>
                        <a:rPr lang="en-US" sz="1400">
                          <a:solidFill>
                            <a:srgbClr val="231F20"/>
                          </a:solidFill>
                          <a:effectLst/>
                          <a:latin typeface="Arial" pitchFamily="34" charset="0"/>
                          <a:ea typeface="MyriadPro-Light"/>
                          <a:cs typeface="Arial" pitchFamily="34" charset="0"/>
                        </a:rPr>
                        <a:t>ientation</a:t>
                      </a:r>
                      <a:r>
                        <a:rPr lang="en-US" sz="1400" spc="-30">
                          <a:solidFill>
                            <a:srgbClr val="231F20"/>
                          </a:solidFill>
                          <a:effectLst/>
                          <a:latin typeface="Arial" pitchFamily="34" charset="0"/>
                          <a:ea typeface="MyriadPro-Light"/>
                          <a:cs typeface="Arial" pitchFamily="34" charset="0"/>
                        </a:rPr>
                        <a:t> </a:t>
                      </a:r>
                      <a:r>
                        <a:rPr lang="en-US" sz="1400" spc="-25">
                          <a:solidFill>
                            <a:srgbClr val="231F20"/>
                          </a:solidFill>
                          <a:effectLst/>
                          <a:latin typeface="Arial" pitchFamily="34" charset="0"/>
                          <a:ea typeface="MyriadPro-Light"/>
                          <a:cs typeface="Arial" pitchFamily="34" charset="0"/>
                        </a:rPr>
                        <a:t>W</a:t>
                      </a:r>
                      <a:r>
                        <a:rPr lang="en-US" sz="1400">
                          <a:solidFill>
                            <a:srgbClr val="231F20"/>
                          </a:solidFill>
                          <a:effectLst/>
                          <a:latin typeface="Arial" pitchFamily="34" charset="0"/>
                          <a:ea typeface="MyriadPro-Light"/>
                          <a:cs typeface="Arial" pitchFamily="34" charset="0"/>
                        </a:rPr>
                        <a:t>o</a:t>
                      </a:r>
                      <a:r>
                        <a:rPr lang="en-US" sz="1400" spc="5">
                          <a:solidFill>
                            <a:srgbClr val="231F20"/>
                          </a:solidFill>
                          <a:effectLst/>
                          <a:latin typeface="Arial" pitchFamily="34" charset="0"/>
                          <a:ea typeface="MyriadPro-Light"/>
                          <a:cs typeface="Arial" pitchFamily="34" charset="0"/>
                        </a:rPr>
                        <a:t>r</a:t>
                      </a:r>
                      <a:r>
                        <a:rPr lang="en-US" sz="1400">
                          <a:solidFill>
                            <a:srgbClr val="231F20"/>
                          </a:solidFill>
                          <a:effectLst/>
                          <a:latin typeface="Arial" pitchFamily="34" charset="0"/>
                          <a:ea typeface="MyriadPro-Light"/>
                          <a:cs typeface="Arial" pitchFamily="34" charset="0"/>
                        </a:rPr>
                        <a:t>kshop</a:t>
                      </a:r>
                      <a:endParaRPr lang="en-ZA" sz="14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240665" marR="227330" algn="ctr">
                        <a:lnSpc>
                          <a:spcPct val="115000"/>
                        </a:lnSpc>
                        <a:spcBef>
                          <a:spcPts val="355"/>
                        </a:spcBef>
                        <a:spcAft>
                          <a:spcPts val="0"/>
                        </a:spcAft>
                      </a:pPr>
                      <a:r>
                        <a:rPr lang="en-US" sz="1400" spc="-35">
                          <a:solidFill>
                            <a:srgbClr val="231F20"/>
                          </a:solidFill>
                          <a:effectLst/>
                          <a:latin typeface="Arial" pitchFamily="34" charset="0"/>
                          <a:ea typeface="MyriadPro-Light"/>
                          <a:cs typeface="Arial" pitchFamily="34" charset="0"/>
                        </a:rPr>
                        <a:t>T</a:t>
                      </a:r>
                      <a:r>
                        <a:rPr lang="en-US" sz="1400">
                          <a:solidFill>
                            <a:srgbClr val="231F20"/>
                          </a:solidFill>
                          <a:effectLst/>
                          <a:latin typeface="Arial" pitchFamily="34" charset="0"/>
                          <a:ea typeface="MyriadPro-Light"/>
                          <a:cs typeface="Arial" pitchFamily="34" charset="0"/>
                        </a:rPr>
                        <a:t>raining</a:t>
                      </a:r>
                      <a:endParaRPr lang="en-ZA" sz="1400">
                        <a:effectLst/>
                        <a:latin typeface="Arial" pitchFamily="34" charset="0"/>
                        <a:ea typeface="Calibri" panose="020F0502020204030204" pitchFamily="34" charset="0"/>
                        <a:cs typeface="Arial" pitchFamily="34" charset="0"/>
                      </a:endParaRPr>
                    </a:p>
                    <a:p>
                      <a:pPr marL="156845" marR="143510" algn="ctr">
                        <a:lnSpc>
                          <a:spcPct val="115000"/>
                        </a:lnSpc>
                        <a:spcBef>
                          <a:spcPts val="220"/>
                        </a:spcBef>
                        <a:spcAft>
                          <a:spcPts val="0"/>
                        </a:spcAft>
                      </a:pPr>
                      <a:r>
                        <a:rPr lang="en-US" sz="1400" spc="-20">
                          <a:solidFill>
                            <a:srgbClr val="231F20"/>
                          </a:solidFill>
                          <a:effectLst/>
                          <a:latin typeface="Arial" pitchFamily="34" charset="0"/>
                          <a:ea typeface="MyriadPro-Light"/>
                          <a:cs typeface="Arial" pitchFamily="34" charset="0"/>
                        </a:rPr>
                        <a:t>P</a:t>
                      </a:r>
                      <a:r>
                        <a:rPr lang="en-US" sz="1400" spc="-10">
                          <a:solidFill>
                            <a:srgbClr val="231F20"/>
                          </a:solidFill>
                          <a:effectLst/>
                          <a:latin typeface="Arial" pitchFamily="34" charset="0"/>
                          <a:ea typeface="MyriadPro-Light"/>
                          <a:cs typeface="Arial" pitchFamily="34" charset="0"/>
                        </a:rPr>
                        <a:t>r</a:t>
                      </a:r>
                      <a:r>
                        <a:rPr lang="en-US" sz="1400">
                          <a:solidFill>
                            <a:srgbClr val="231F20"/>
                          </a:solidFill>
                          <a:effectLst/>
                          <a:latin typeface="Arial" pitchFamily="34" charset="0"/>
                          <a:ea typeface="MyriadPro-Light"/>
                          <a:cs typeface="Arial" pitchFamily="34" charset="0"/>
                        </a:rPr>
                        <a:t>o</a:t>
                      </a:r>
                      <a:r>
                        <a:rPr lang="en-US" sz="1400" spc="-5">
                          <a:solidFill>
                            <a:srgbClr val="231F20"/>
                          </a:solidFill>
                          <a:effectLst/>
                          <a:latin typeface="Arial" pitchFamily="34" charset="0"/>
                          <a:ea typeface="MyriadPro-Light"/>
                          <a:cs typeface="Arial" pitchFamily="34" charset="0"/>
                        </a:rPr>
                        <a:t>g</a:t>
                      </a:r>
                      <a:r>
                        <a:rPr lang="en-US" sz="1400">
                          <a:solidFill>
                            <a:srgbClr val="231F20"/>
                          </a:solidFill>
                          <a:effectLst/>
                          <a:latin typeface="Arial" pitchFamily="34" charset="0"/>
                          <a:ea typeface="MyriadPro-Light"/>
                          <a:cs typeface="Arial" pitchFamily="34" charset="0"/>
                        </a:rPr>
                        <a:t>ramme</a:t>
                      </a:r>
                      <a:endParaRPr lang="en-ZA" sz="14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370205" marR="356870" algn="ctr">
                        <a:lnSpc>
                          <a:spcPct val="115000"/>
                        </a:lnSpc>
                        <a:spcBef>
                          <a:spcPts val="355"/>
                        </a:spcBef>
                        <a:spcAft>
                          <a:spcPts val="0"/>
                        </a:spcAft>
                      </a:pPr>
                      <a:r>
                        <a:rPr lang="en-US" sz="1400" dirty="0">
                          <a:solidFill>
                            <a:srgbClr val="231F20"/>
                          </a:solidFill>
                          <a:effectLst/>
                          <a:latin typeface="Arial" pitchFamily="34" charset="0"/>
                          <a:ea typeface="MyriadPro-Light"/>
                          <a:cs typeface="Arial" pitchFamily="34" charset="0"/>
                        </a:rPr>
                        <a:t>47</a:t>
                      </a:r>
                      <a:endParaRPr lang="en-ZA" sz="14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r>
            </a:tbl>
          </a:graphicData>
        </a:graphic>
      </p:graphicFrame>
    </p:spTree>
    <p:extLst>
      <p:ext uri="{BB962C8B-B14F-4D97-AF65-F5344CB8AC3E}">
        <p14:creationId xmlns:p14="http://schemas.microsoft.com/office/powerpoint/2010/main" xmlns="" val="814799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Projects Monitored Nationally 2014/2015</a:t>
            </a:r>
            <a:endParaRPr lang="en-ZA" dirty="0"/>
          </a:p>
        </p:txBody>
      </p:sp>
      <p:graphicFrame>
        <p:nvGraphicFramePr>
          <p:cNvPr id="4" name="Chart 3"/>
          <p:cNvGraphicFramePr>
            <a:graphicFrameLocks/>
          </p:cNvGraphicFramePr>
          <p:nvPr>
            <p:extLst>
              <p:ext uri="{D42A27DB-BD31-4B8C-83A1-F6EECF244321}">
                <p14:modId xmlns:p14="http://schemas.microsoft.com/office/powerpoint/2010/main" xmlns="" val="1433743103"/>
              </p:ext>
            </p:extLst>
          </p:nvPr>
        </p:nvGraphicFramePr>
        <p:xfrm>
          <a:off x="1331640" y="1484784"/>
          <a:ext cx="6984776" cy="4680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100863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
        <p:nvSpPr>
          <p:cNvPr id="4" name="Footer Placeholder 3"/>
          <p:cNvSpPr>
            <a:spLocks noGrp="1"/>
          </p:cNvSpPr>
          <p:nvPr>
            <p:ph type="ftr" sz="quarter" idx="11"/>
          </p:nvPr>
        </p:nvSpPr>
        <p:spPr/>
        <p:txBody>
          <a:bodyPr/>
          <a:lstStyle/>
          <a:p>
            <a:pPr>
              <a:defRPr/>
            </a:pPr>
            <a:r>
              <a:rPr lang="en-ZA" smtClean="0"/>
              <a:t>Strategic and Business Plan 2014/19</a:t>
            </a:r>
            <a:endParaRPr lang="en-US" dirty="0"/>
          </a:p>
        </p:txBody>
      </p:sp>
      <p:sp>
        <p:nvSpPr>
          <p:cNvPr id="5" name="Slide Number Placeholder 4"/>
          <p:cNvSpPr>
            <a:spLocks noGrp="1"/>
          </p:cNvSpPr>
          <p:nvPr>
            <p:ph type="sldNum" sz="quarter" idx="12"/>
          </p:nvPr>
        </p:nvSpPr>
        <p:spPr/>
        <p:txBody>
          <a:bodyPr/>
          <a:lstStyle/>
          <a:p>
            <a:pPr>
              <a:defRPr/>
            </a:pPr>
            <a:fld id="{2BAC12FB-205D-496A-829F-942F59A056E3}" type="slidenum">
              <a:rPr lang="en-US" smtClean="0"/>
              <a:pPr>
                <a:defRPr/>
              </a:pPr>
              <a:t>‹#›</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E49CD9C-A5F4-41C1-A948-BC0E30924D59}" type="slidenum">
              <a:rPr lang="en-US" smtClean="0">
                <a:solidFill>
                  <a:prstClr val="black">
                    <a:tint val="75000"/>
                  </a:prstClr>
                </a:solidFill>
              </a:rPr>
              <a:pPr>
                <a:defRPr/>
              </a:pPr>
              <a:t>23</a:t>
            </a:fld>
            <a:endParaRPr lang="en-US" dirty="0">
              <a:solidFill>
                <a:prstClr val="black">
                  <a:tint val="75000"/>
                </a:prstClr>
              </a:solidFill>
            </a:endParaRPr>
          </a:p>
        </p:txBody>
      </p:sp>
      <p:sp>
        <p:nvSpPr>
          <p:cNvPr id="4" name="Title 3"/>
          <p:cNvSpPr>
            <a:spLocks noGrp="1"/>
          </p:cNvSpPr>
          <p:nvPr>
            <p:ph type="title"/>
          </p:nvPr>
        </p:nvSpPr>
        <p:spPr/>
        <p:txBody>
          <a:bodyPr/>
          <a:lstStyle/>
          <a:p>
            <a:r>
              <a:rPr lang="en-ZA" dirty="0" smtClean="0"/>
              <a:t>Human Resources</a:t>
            </a:r>
            <a:endParaRPr lang="en-ZA" dirty="0"/>
          </a:p>
        </p:txBody>
      </p:sp>
      <p:pic>
        <p:nvPicPr>
          <p:cNvPr id="5" name="Picture 4"/>
          <p:cNvPicPr>
            <a:picLocks noChangeAspect="1"/>
          </p:cNvPicPr>
          <p:nvPr/>
        </p:nvPicPr>
        <p:blipFill>
          <a:blip r:embed="rId2" cstate="print"/>
          <a:stretch>
            <a:fillRect/>
          </a:stretch>
        </p:blipFill>
        <p:spPr>
          <a:xfrm>
            <a:off x="19422" y="-44163"/>
            <a:ext cx="9377114" cy="5201355"/>
          </a:xfrm>
          <a:prstGeom prst="rect">
            <a:avLst/>
          </a:prstGeom>
        </p:spPr>
      </p:pic>
    </p:spTree>
    <p:extLst>
      <p:ext uri="{BB962C8B-B14F-4D97-AF65-F5344CB8AC3E}">
        <p14:creationId xmlns:p14="http://schemas.microsoft.com/office/powerpoint/2010/main" xmlns="" val="22125293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E49CD9C-A5F4-41C1-A948-BC0E30924D59}" type="slidenum">
              <a:rPr lang="en-US" smtClean="0">
                <a:solidFill>
                  <a:prstClr val="black">
                    <a:tint val="75000"/>
                  </a:prstClr>
                </a:solidFill>
              </a:rPr>
              <a:pPr>
                <a:defRPr/>
              </a:pPr>
              <a:t>24</a:t>
            </a:fld>
            <a:endParaRPr lang="en-US" dirty="0">
              <a:solidFill>
                <a:prstClr val="black">
                  <a:tint val="75000"/>
                </a:prstClr>
              </a:solidFill>
            </a:endParaRPr>
          </a:p>
        </p:txBody>
      </p:sp>
      <p:sp>
        <p:nvSpPr>
          <p:cNvPr id="3" name="Title 2"/>
          <p:cNvSpPr>
            <a:spLocks noGrp="1"/>
          </p:cNvSpPr>
          <p:nvPr>
            <p:ph type="title"/>
          </p:nvPr>
        </p:nvSpPr>
        <p:spPr/>
        <p:txBody>
          <a:bodyPr/>
          <a:lstStyle/>
          <a:p>
            <a:r>
              <a:rPr lang="en-ZA" dirty="0" smtClean="0"/>
              <a:t>Vacancy Rate at 31 March 2015</a:t>
            </a:r>
            <a:endParaRPr lang="en-ZA" dirty="0"/>
          </a:p>
        </p:txBody>
      </p:sp>
      <p:graphicFrame>
        <p:nvGraphicFramePr>
          <p:cNvPr id="330" name="Table 329"/>
          <p:cNvGraphicFramePr>
            <a:graphicFrameLocks noGrp="1"/>
          </p:cNvGraphicFramePr>
          <p:nvPr>
            <p:extLst>
              <p:ext uri="{D42A27DB-BD31-4B8C-83A1-F6EECF244321}">
                <p14:modId xmlns:p14="http://schemas.microsoft.com/office/powerpoint/2010/main" xmlns="" val="1029639055"/>
              </p:ext>
            </p:extLst>
          </p:nvPr>
        </p:nvGraphicFramePr>
        <p:xfrm>
          <a:off x="395536" y="1988840"/>
          <a:ext cx="8424934" cy="4176464"/>
        </p:xfrm>
        <a:graphic>
          <a:graphicData uri="http://schemas.openxmlformats.org/drawingml/2006/table">
            <a:tbl>
              <a:tblPr firstRow="1" firstCol="1" lastRow="1" lastCol="1" bandRow="1" bandCol="1"/>
              <a:tblGrid>
                <a:gridCol w="2066310"/>
                <a:gridCol w="1589656"/>
                <a:gridCol w="1589656"/>
                <a:gridCol w="1589656"/>
                <a:gridCol w="1589656"/>
              </a:tblGrid>
              <a:tr h="1033706">
                <a:tc>
                  <a:txBody>
                    <a:bodyPr/>
                    <a:lstStyle/>
                    <a:p>
                      <a:pPr marL="271145">
                        <a:lnSpc>
                          <a:spcPct val="115000"/>
                        </a:lnSpc>
                        <a:spcBef>
                          <a:spcPts val="360"/>
                        </a:spcBef>
                        <a:spcAft>
                          <a:spcPts val="0"/>
                        </a:spcAft>
                      </a:pPr>
                      <a:r>
                        <a:rPr lang="en-US" sz="1400" b="1" spc="-10" dirty="0" err="1">
                          <a:solidFill>
                            <a:srgbClr val="231F20"/>
                          </a:solidFill>
                          <a:effectLst/>
                          <a:latin typeface="Arial" pitchFamily="34" charset="0"/>
                          <a:ea typeface="Myriad Pro"/>
                          <a:cs typeface="Arial" pitchFamily="34" charset="0"/>
                        </a:rPr>
                        <a:t>P</a:t>
                      </a:r>
                      <a:r>
                        <a:rPr lang="en-US" sz="1400" b="1" spc="-5" dirty="0" err="1">
                          <a:solidFill>
                            <a:srgbClr val="231F20"/>
                          </a:solidFill>
                          <a:effectLst/>
                          <a:latin typeface="Arial" pitchFamily="34" charset="0"/>
                          <a:ea typeface="Myriad Pro"/>
                          <a:cs typeface="Arial" pitchFamily="34" charset="0"/>
                        </a:rPr>
                        <a:t>r</a:t>
                      </a:r>
                      <a:r>
                        <a:rPr lang="en-US" sz="1400" b="1" spc="5" dirty="0" err="1">
                          <a:solidFill>
                            <a:srgbClr val="231F20"/>
                          </a:solidFill>
                          <a:effectLst/>
                          <a:latin typeface="Arial" pitchFamily="34" charset="0"/>
                          <a:ea typeface="Myriad Pro"/>
                          <a:cs typeface="Arial" pitchFamily="34" charset="0"/>
                        </a:rPr>
                        <a:t>o</a:t>
                      </a:r>
                      <a:r>
                        <a:rPr lang="en-US" sz="1400" b="1" dirty="0" err="1">
                          <a:solidFill>
                            <a:srgbClr val="231F20"/>
                          </a:solidFill>
                          <a:effectLst/>
                          <a:latin typeface="Arial" pitchFamily="34" charset="0"/>
                          <a:ea typeface="Myriad Pro"/>
                          <a:cs typeface="Arial" pitchFamily="34" charset="0"/>
                        </a:rPr>
                        <a:t>g</a:t>
                      </a:r>
                      <a:r>
                        <a:rPr lang="en-US" sz="1400" b="1" spc="-10" dirty="0" err="1">
                          <a:solidFill>
                            <a:srgbClr val="231F20"/>
                          </a:solidFill>
                          <a:effectLst/>
                          <a:latin typeface="Arial" pitchFamily="34" charset="0"/>
                          <a:ea typeface="Myriad Pro"/>
                          <a:cs typeface="Arial" pitchFamily="34" charset="0"/>
                        </a:rPr>
                        <a:t>r</a:t>
                      </a:r>
                      <a:r>
                        <a:rPr lang="en-US" sz="1400" b="1" dirty="0" err="1">
                          <a:solidFill>
                            <a:srgbClr val="231F20"/>
                          </a:solidFill>
                          <a:effectLst/>
                          <a:latin typeface="Arial" pitchFamily="34" charset="0"/>
                          <a:ea typeface="Myriad Pro"/>
                          <a:cs typeface="Arial" pitchFamily="34" charset="0"/>
                        </a:rPr>
                        <a:t>amme</a:t>
                      </a:r>
                      <a:endParaRPr lang="en-ZA" sz="14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4BF88"/>
                    </a:solidFill>
                  </a:tcPr>
                </a:tc>
                <a:tc>
                  <a:txBody>
                    <a:bodyPr/>
                    <a:lstStyle/>
                    <a:p>
                      <a:pPr marL="273050" marR="105410" indent="-133985">
                        <a:lnSpc>
                          <a:spcPct val="120000"/>
                        </a:lnSpc>
                        <a:spcBef>
                          <a:spcPts val="360"/>
                        </a:spcBef>
                        <a:spcAft>
                          <a:spcPts val="0"/>
                        </a:spcAft>
                      </a:pPr>
                      <a:r>
                        <a:rPr lang="en-US" sz="1400" b="1" dirty="0">
                          <a:solidFill>
                            <a:srgbClr val="231F20"/>
                          </a:solidFill>
                          <a:effectLst/>
                          <a:latin typeface="Arial" pitchFamily="34" charset="0"/>
                          <a:ea typeface="Myriad Pro"/>
                          <a:cs typeface="Arial" pitchFamily="34" charset="0"/>
                        </a:rPr>
                        <a:t>Num</a:t>
                      </a:r>
                      <a:r>
                        <a:rPr lang="en-US" sz="1400" b="1" spc="5" dirty="0">
                          <a:solidFill>
                            <a:srgbClr val="231F20"/>
                          </a:solidFill>
                          <a:effectLst/>
                          <a:latin typeface="Arial" pitchFamily="34" charset="0"/>
                          <a:ea typeface="Myriad Pro"/>
                          <a:cs typeface="Arial" pitchFamily="34" charset="0"/>
                        </a:rPr>
                        <a:t>b</a:t>
                      </a:r>
                      <a:r>
                        <a:rPr lang="en-US" sz="1400" b="1" dirty="0">
                          <a:solidFill>
                            <a:srgbClr val="231F20"/>
                          </a:solidFill>
                          <a:effectLst/>
                          <a:latin typeface="Arial" pitchFamily="34" charset="0"/>
                          <a:ea typeface="Myriad Pro"/>
                          <a:cs typeface="Arial" pitchFamily="34" charset="0"/>
                        </a:rPr>
                        <a:t>er of </a:t>
                      </a:r>
                      <a:r>
                        <a:rPr lang="en-US" sz="1400" b="1" spc="5" dirty="0">
                          <a:solidFill>
                            <a:srgbClr val="231F20"/>
                          </a:solidFill>
                          <a:effectLst/>
                          <a:latin typeface="Arial" pitchFamily="34" charset="0"/>
                          <a:ea typeface="Myriad Pro"/>
                          <a:cs typeface="Arial" pitchFamily="34" charset="0"/>
                        </a:rPr>
                        <a:t>p</a:t>
                      </a:r>
                      <a:r>
                        <a:rPr lang="en-US" sz="1400" b="1" dirty="0">
                          <a:solidFill>
                            <a:srgbClr val="231F20"/>
                          </a:solidFill>
                          <a:effectLst/>
                          <a:latin typeface="Arial" pitchFamily="34" charset="0"/>
                          <a:ea typeface="Myriad Pro"/>
                          <a:cs typeface="Arial" pitchFamily="34" charset="0"/>
                        </a:rPr>
                        <a:t>osts</a:t>
                      </a:r>
                      <a:endParaRPr lang="en-ZA" sz="14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4BF88"/>
                    </a:solidFill>
                  </a:tcPr>
                </a:tc>
                <a:tc>
                  <a:txBody>
                    <a:bodyPr/>
                    <a:lstStyle/>
                    <a:p>
                      <a:pPr marL="132080" marR="99060" indent="6350">
                        <a:lnSpc>
                          <a:spcPct val="120000"/>
                        </a:lnSpc>
                        <a:spcBef>
                          <a:spcPts val="360"/>
                        </a:spcBef>
                        <a:spcAft>
                          <a:spcPts val="0"/>
                        </a:spcAft>
                      </a:pPr>
                      <a:r>
                        <a:rPr lang="en-US" sz="1400" b="1">
                          <a:solidFill>
                            <a:srgbClr val="231F20"/>
                          </a:solidFill>
                          <a:effectLst/>
                          <a:latin typeface="Arial" pitchFamily="34" charset="0"/>
                          <a:ea typeface="Myriad Pro"/>
                          <a:cs typeface="Arial" pitchFamily="34" charset="0"/>
                        </a:rPr>
                        <a:t>Num</a:t>
                      </a:r>
                      <a:r>
                        <a:rPr lang="en-US" sz="1400" b="1" spc="5">
                          <a:solidFill>
                            <a:srgbClr val="231F20"/>
                          </a:solidFill>
                          <a:effectLst/>
                          <a:latin typeface="Arial" pitchFamily="34" charset="0"/>
                          <a:ea typeface="Myriad Pro"/>
                          <a:cs typeface="Arial" pitchFamily="34" charset="0"/>
                        </a:rPr>
                        <a:t>b</a:t>
                      </a:r>
                      <a:r>
                        <a:rPr lang="en-US" sz="1400" b="1">
                          <a:solidFill>
                            <a:srgbClr val="231F20"/>
                          </a:solidFill>
                          <a:effectLst/>
                          <a:latin typeface="Arial" pitchFamily="34" charset="0"/>
                          <a:ea typeface="Myriad Pro"/>
                          <a:cs typeface="Arial" pitchFamily="34" charset="0"/>
                        </a:rPr>
                        <a:t>er of </a:t>
                      </a:r>
                      <a:r>
                        <a:rPr lang="en-US" sz="1400" b="1" spc="5">
                          <a:solidFill>
                            <a:srgbClr val="231F20"/>
                          </a:solidFill>
                          <a:effectLst/>
                          <a:latin typeface="Arial" pitchFamily="34" charset="0"/>
                          <a:ea typeface="Myriad Pro"/>
                          <a:cs typeface="Arial" pitchFamily="34" charset="0"/>
                        </a:rPr>
                        <a:t>p</a:t>
                      </a:r>
                      <a:r>
                        <a:rPr lang="en-US" sz="1400" b="1">
                          <a:solidFill>
                            <a:srgbClr val="231F20"/>
                          </a:solidFill>
                          <a:effectLst/>
                          <a:latin typeface="Arial" pitchFamily="34" charset="0"/>
                          <a:ea typeface="Myriad Pro"/>
                          <a:cs typeface="Arial" pitchFamily="34" charset="0"/>
                        </a:rPr>
                        <a:t>osts filled</a:t>
                      </a:r>
                      <a:endParaRPr lang="en-ZA" sz="14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4BF88"/>
                    </a:solidFill>
                  </a:tcPr>
                </a:tc>
                <a:tc>
                  <a:txBody>
                    <a:bodyPr/>
                    <a:lstStyle/>
                    <a:p>
                      <a:pPr marL="86995">
                        <a:lnSpc>
                          <a:spcPct val="115000"/>
                        </a:lnSpc>
                        <a:spcBef>
                          <a:spcPts val="360"/>
                        </a:spcBef>
                        <a:spcAft>
                          <a:spcPts val="0"/>
                        </a:spcAft>
                      </a:pPr>
                      <a:r>
                        <a:rPr lang="en-US" sz="1400" b="1" spc="-40">
                          <a:solidFill>
                            <a:srgbClr val="231F20"/>
                          </a:solidFill>
                          <a:effectLst/>
                          <a:latin typeface="Arial" pitchFamily="34" charset="0"/>
                          <a:ea typeface="Myriad Pro"/>
                          <a:cs typeface="Arial" pitchFamily="34" charset="0"/>
                        </a:rPr>
                        <a:t>V</a:t>
                      </a:r>
                      <a:r>
                        <a:rPr lang="en-US" sz="1400" b="1">
                          <a:solidFill>
                            <a:srgbClr val="231F20"/>
                          </a:solidFill>
                          <a:effectLst/>
                          <a:latin typeface="Arial" pitchFamily="34" charset="0"/>
                          <a:ea typeface="Myriad Pro"/>
                          <a:cs typeface="Arial" pitchFamily="34" charset="0"/>
                        </a:rPr>
                        <a:t>a</a:t>
                      </a:r>
                      <a:r>
                        <a:rPr lang="en-US" sz="1400" b="1" spc="5">
                          <a:solidFill>
                            <a:srgbClr val="231F20"/>
                          </a:solidFill>
                          <a:effectLst/>
                          <a:latin typeface="Arial" pitchFamily="34" charset="0"/>
                          <a:ea typeface="Myriad Pro"/>
                          <a:cs typeface="Arial" pitchFamily="34" charset="0"/>
                        </a:rPr>
                        <a:t>c</a:t>
                      </a:r>
                      <a:r>
                        <a:rPr lang="en-US" sz="1400" b="1">
                          <a:solidFill>
                            <a:srgbClr val="231F20"/>
                          </a:solidFill>
                          <a:effectLst/>
                          <a:latin typeface="Arial" pitchFamily="34" charset="0"/>
                          <a:ea typeface="Myriad Pro"/>
                          <a:cs typeface="Arial" pitchFamily="34" charset="0"/>
                        </a:rPr>
                        <a:t>an</a:t>
                      </a:r>
                      <a:r>
                        <a:rPr lang="en-US" sz="1400" b="1" spc="15">
                          <a:solidFill>
                            <a:srgbClr val="231F20"/>
                          </a:solidFill>
                          <a:effectLst/>
                          <a:latin typeface="Arial" pitchFamily="34" charset="0"/>
                          <a:ea typeface="Myriad Pro"/>
                          <a:cs typeface="Arial" pitchFamily="34" charset="0"/>
                        </a:rPr>
                        <a:t>c</a:t>
                      </a:r>
                      <a:r>
                        <a:rPr lang="en-US" sz="1400" b="1">
                          <a:solidFill>
                            <a:srgbClr val="231F20"/>
                          </a:solidFill>
                          <a:effectLst/>
                          <a:latin typeface="Arial" pitchFamily="34" charset="0"/>
                          <a:ea typeface="Myriad Pro"/>
                          <a:cs typeface="Arial" pitchFamily="34" charset="0"/>
                        </a:rPr>
                        <a:t>y </a:t>
                      </a:r>
                      <a:r>
                        <a:rPr lang="en-US" sz="1400" b="1" spc="-10">
                          <a:solidFill>
                            <a:srgbClr val="231F20"/>
                          </a:solidFill>
                          <a:effectLst/>
                          <a:latin typeface="Arial" pitchFamily="34" charset="0"/>
                          <a:ea typeface="Myriad Pro"/>
                          <a:cs typeface="Arial" pitchFamily="34" charset="0"/>
                        </a:rPr>
                        <a:t>r</a:t>
                      </a:r>
                      <a:r>
                        <a:rPr lang="en-US" sz="1400" b="1" spc="-5">
                          <a:solidFill>
                            <a:srgbClr val="231F20"/>
                          </a:solidFill>
                          <a:effectLst/>
                          <a:latin typeface="Arial" pitchFamily="34" charset="0"/>
                          <a:ea typeface="Myriad Pro"/>
                          <a:cs typeface="Arial" pitchFamily="34" charset="0"/>
                        </a:rPr>
                        <a:t>at</a:t>
                      </a:r>
                      <a:r>
                        <a:rPr lang="en-US" sz="1400" b="1">
                          <a:solidFill>
                            <a:srgbClr val="231F20"/>
                          </a:solidFill>
                          <a:effectLst/>
                          <a:latin typeface="Arial" pitchFamily="34" charset="0"/>
                          <a:ea typeface="Myriad Pro"/>
                          <a:cs typeface="Arial" pitchFamily="34" charset="0"/>
                        </a:rPr>
                        <a:t>e</a:t>
                      </a:r>
                      <a:endParaRPr lang="en-ZA" sz="14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4BF88"/>
                    </a:solidFill>
                  </a:tcPr>
                </a:tc>
                <a:tc>
                  <a:txBody>
                    <a:bodyPr/>
                    <a:lstStyle/>
                    <a:p>
                      <a:pPr marL="70485" marR="58420" algn="ctr">
                        <a:lnSpc>
                          <a:spcPct val="120000"/>
                        </a:lnSpc>
                        <a:spcBef>
                          <a:spcPts val="360"/>
                        </a:spcBef>
                        <a:spcAft>
                          <a:spcPts val="0"/>
                        </a:spcAft>
                      </a:pPr>
                      <a:r>
                        <a:rPr lang="en-US" sz="1400" b="1">
                          <a:solidFill>
                            <a:srgbClr val="231F20"/>
                          </a:solidFill>
                          <a:effectLst/>
                          <a:latin typeface="Arial" pitchFamily="34" charset="0"/>
                          <a:ea typeface="Myriad Pro"/>
                          <a:cs typeface="Arial" pitchFamily="34" charset="0"/>
                        </a:rPr>
                        <a:t>Num</a:t>
                      </a:r>
                      <a:r>
                        <a:rPr lang="en-US" sz="1400" b="1" spc="5">
                          <a:solidFill>
                            <a:srgbClr val="231F20"/>
                          </a:solidFill>
                          <a:effectLst/>
                          <a:latin typeface="Arial" pitchFamily="34" charset="0"/>
                          <a:ea typeface="Myriad Pro"/>
                          <a:cs typeface="Arial" pitchFamily="34" charset="0"/>
                        </a:rPr>
                        <a:t>b</a:t>
                      </a:r>
                      <a:r>
                        <a:rPr lang="en-US" sz="1400" b="1">
                          <a:solidFill>
                            <a:srgbClr val="231F20"/>
                          </a:solidFill>
                          <a:effectLst/>
                          <a:latin typeface="Arial" pitchFamily="34" charset="0"/>
                          <a:ea typeface="Myriad Pro"/>
                          <a:cs typeface="Arial" pitchFamily="34" charset="0"/>
                        </a:rPr>
                        <a:t>er of </a:t>
                      </a:r>
                      <a:r>
                        <a:rPr lang="en-US" sz="1400" b="1" spc="5">
                          <a:solidFill>
                            <a:srgbClr val="231F20"/>
                          </a:solidFill>
                          <a:effectLst/>
                          <a:latin typeface="Arial" pitchFamily="34" charset="0"/>
                          <a:ea typeface="Myriad Pro"/>
                          <a:cs typeface="Arial" pitchFamily="34" charset="0"/>
                        </a:rPr>
                        <a:t>p</a:t>
                      </a:r>
                      <a:r>
                        <a:rPr lang="en-US" sz="1400" b="1">
                          <a:solidFill>
                            <a:srgbClr val="231F20"/>
                          </a:solidFill>
                          <a:effectLst/>
                          <a:latin typeface="Arial" pitchFamily="34" charset="0"/>
                          <a:ea typeface="Myriad Pro"/>
                          <a:cs typeface="Arial" pitchFamily="34" charset="0"/>
                        </a:rPr>
                        <a:t>osts filled additional </a:t>
                      </a:r>
                      <a:r>
                        <a:rPr lang="en-US" sz="1400" b="1" spc="-5">
                          <a:solidFill>
                            <a:srgbClr val="231F20"/>
                          </a:solidFill>
                          <a:effectLst/>
                          <a:latin typeface="Arial" pitchFamily="34" charset="0"/>
                          <a:ea typeface="Myriad Pro"/>
                          <a:cs typeface="Arial" pitchFamily="34" charset="0"/>
                        </a:rPr>
                        <a:t>t</a:t>
                      </a:r>
                      <a:r>
                        <a:rPr lang="en-US" sz="1400" b="1">
                          <a:solidFill>
                            <a:srgbClr val="231F20"/>
                          </a:solidFill>
                          <a:effectLst/>
                          <a:latin typeface="Arial" pitchFamily="34" charset="0"/>
                          <a:ea typeface="Myriad Pro"/>
                          <a:cs typeface="Arial" pitchFamily="34" charset="0"/>
                        </a:rPr>
                        <a:t>o the </a:t>
                      </a:r>
                      <a:r>
                        <a:rPr lang="en-US" sz="1400" b="1" spc="-15">
                          <a:solidFill>
                            <a:srgbClr val="231F20"/>
                          </a:solidFill>
                          <a:effectLst/>
                          <a:latin typeface="Arial" pitchFamily="34" charset="0"/>
                          <a:ea typeface="Myriad Pro"/>
                          <a:cs typeface="Arial" pitchFamily="34" charset="0"/>
                        </a:rPr>
                        <a:t>A</a:t>
                      </a:r>
                      <a:r>
                        <a:rPr lang="en-US" sz="1400" b="1">
                          <a:solidFill>
                            <a:srgbClr val="231F20"/>
                          </a:solidFill>
                          <a:effectLst/>
                          <a:latin typeface="Arial" pitchFamily="34" charset="0"/>
                          <a:ea typeface="Myriad Pro"/>
                          <a:cs typeface="Arial" pitchFamily="34" charset="0"/>
                        </a:rPr>
                        <a:t>gen</a:t>
                      </a:r>
                      <a:r>
                        <a:rPr lang="en-US" sz="1400" b="1" spc="15">
                          <a:solidFill>
                            <a:srgbClr val="231F20"/>
                          </a:solidFill>
                          <a:effectLst/>
                          <a:latin typeface="Arial" pitchFamily="34" charset="0"/>
                          <a:ea typeface="Myriad Pro"/>
                          <a:cs typeface="Arial" pitchFamily="34" charset="0"/>
                        </a:rPr>
                        <a:t>c</a:t>
                      </a:r>
                      <a:r>
                        <a:rPr lang="en-US" sz="1400" b="1">
                          <a:solidFill>
                            <a:srgbClr val="231F20"/>
                          </a:solidFill>
                          <a:effectLst/>
                          <a:latin typeface="Arial" pitchFamily="34" charset="0"/>
                          <a:ea typeface="Myriad Pro"/>
                          <a:cs typeface="Arial" pitchFamily="34" charset="0"/>
                        </a:rPr>
                        <a:t>y</a:t>
                      </a:r>
                      <a:endParaRPr lang="en-ZA" sz="14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4BF88"/>
                    </a:solidFill>
                  </a:tcPr>
                </a:tc>
              </a:tr>
              <a:tr h="327672">
                <a:tc>
                  <a:txBody>
                    <a:bodyPr/>
                    <a:lstStyle/>
                    <a:p>
                      <a:pPr marL="68580">
                        <a:lnSpc>
                          <a:spcPct val="115000"/>
                        </a:lnSpc>
                        <a:spcBef>
                          <a:spcPts val="360"/>
                        </a:spcBef>
                        <a:spcAft>
                          <a:spcPts val="0"/>
                        </a:spcAft>
                      </a:pPr>
                      <a:r>
                        <a:rPr lang="en-US" sz="1400" spc="-15" dirty="0">
                          <a:solidFill>
                            <a:srgbClr val="231F20"/>
                          </a:solidFill>
                          <a:effectLst/>
                          <a:latin typeface="Arial" pitchFamily="34" charset="0"/>
                          <a:ea typeface="MyriadPro-Light"/>
                          <a:cs typeface="Arial" pitchFamily="34" charset="0"/>
                        </a:rPr>
                        <a:t>L</a:t>
                      </a:r>
                      <a:r>
                        <a:rPr lang="en-US" sz="1400" spc="-5" dirty="0">
                          <a:solidFill>
                            <a:srgbClr val="231F20"/>
                          </a:solidFill>
                          <a:effectLst/>
                          <a:latin typeface="Arial" pitchFamily="34" charset="0"/>
                          <a:ea typeface="MyriadPro-Light"/>
                          <a:cs typeface="Arial" pitchFamily="34" charset="0"/>
                        </a:rPr>
                        <a:t>ow</a:t>
                      </a:r>
                      <a:r>
                        <a:rPr lang="en-US" sz="1400" dirty="0">
                          <a:solidFill>
                            <a:srgbClr val="231F20"/>
                          </a:solidFill>
                          <a:effectLst/>
                          <a:latin typeface="Arial" pitchFamily="34" charset="0"/>
                          <a:ea typeface="MyriadPro-Light"/>
                          <a:cs typeface="Arial" pitchFamily="34" charset="0"/>
                        </a:rPr>
                        <a:t>er s</a:t>
                      </a:r>
                      <a:r>
                        <a:rPr lang="en-US" sz="1400" spc="20" dirty="0">
                          <a:solidFill>
                            <a:srgbClr val="231F20"/>
                          </a:solidFill>
                          <a:effectLst/>
                          <a:latin typeface="Arial" pitchFamily="34" charset="0"/>
                          <a:ea typeface="MyriadPro-Light"/>
                          <a:cs typeface="Arial" pitchFamily="34" charset="0"/>
                        </a:rPr>
                        <a:t>k</a:t>
                      </a:r>
                      <a:r>
                        <a:rPr lang="en-US" sz="1400" dirty="0">
                          <a:solidFill>
                            <a:srgbClr val="231F20"/>
                          </a:solidFill>
                          <a:effectLst/>
                          <a:latin typeface="Arial" pitchFamily="34" charset="0"/>
                          <a:ea typeface="MyriadPro-Light"/>
                          <a:cs typeface="Arial" pitchFamily="34" charset="0"/>
                        </a:rPr>
                        <a:t>illed (l</a:t>
                      </a:r>
                      <a:r>
                        <a:rPr lang="en-US" sz="1400" spc="5" dirty="0">
                          <a:solidFill>
                            <a:srgbClr val="231F20"/>
                          </a:solidFill>
                          <a:effectLst/>
                          <a:latin typeface="Arial" pitchFamily="34" charset="0"/>
                          <a:ea typeface="MyriadPro-Light"/>
                          <a:cs typeface="Arial" pitchFamily="34" charset="0"/>
                        </a:rPr>
                        <a:t>e</a:t>
                      </a:r>
                      <a:r>
                        <a:rPr lang="en-US" sz="1400" spc="-5" dirty="0">
                          <a:solidFill>
                            <a:srgbClr val="231F20"/>
                          </a:solidFill>
                          <a:effectLst/>
                          <a:latin typeface="Arial" pitchFamily="34" charset="0"/>
                          <a:ea typeface="MyriadPro-Light"/>
                          <a:cs typeface="Arial" pitchFamily="34" charset="0"/>
                        </a:rPr>
                        <a:t>v</a:t>
                      </a:r>
                      <a:r>
                        <a:rPr lang="en-US" sz="1400" dirty="0">
                          <a:solidFill>
                            <a:srgbClr val="231F20"/>
                          </a:solidFill>
                          <a:effectLst/>
                          <a:latin typeface="Arial" pitchFamily="34" charset="0"/>
                          <a:ea typeface="MyriadPro-Light"/>
                          <a:cs typeface="Arial" pitchFamily="34" charset="0"/>
                        </a:rPr>
                        <a:t>el  5)</a:t>
                      </a:r>
                      <a:endParaRPr lang="en-ZA" sz="14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361315" marR="349250" algn="ctr">
                        <a:lnSpc>
                          <a:spcPct val="115000"/>
                        </a:lnSpc>
                        <a:spcBef>
                          <a:spcPts val="360"/>
                        </a:spcBef>
                        <a:spcAft>
                          <a:spcPts val="0"/>
                        </a:spcAft>
                      </a:pPr>
                      <a:r>
                        <a:rPr lang="en-US" sz="1400" dirty="0">
                          <a:solidFill>
                            <a:srgbClr val="231F20"/>
                          </a:solidFill>
                          <a:effectLst/>
                          <a:latin typeface="Arial" pitchFamily="34" charset="0"/>
                          <a:ea typeface="MyriadPro-Light"/>
                          <a:cs typeface="Arial" pitchFamily="34" charset="0"/>
                        </a:rPr>
                        <a:t>4</a:t>
                      </a:r>
                      <a:endParaRPr lang="en-ZA" sz="14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361315" marR="349250" algn="ctr">
                        <a:lnSpc>
                          <a:spcPct val="115000"/>
                        </a:lnSpc>
                        <a:spcBef>
                          <a:spcPts val="360"/>
                        </a:spcBef>
                        <a:spcAft>
                          <a:spcPts val="0"/>
                        </a:spcAft>
                      </a:pPr>
                      <a:r>
                        <a:rPr lang="en-US" sz="1400">
                          <a:solidFill>
                            <a:srgbClr val="231F20"/>
                          </a:solidFill>
                          <a:effectLst/>
                          <a:latin typeface="Arial" pitchFamily="34" charset="0"/>
                          <a:ea typeface="MyriadPro-Light"/>
                          <a:cs typeface="Arial" pitchFamily="34" charset="0"/>
                        </a:rPr>
                        <a:t>3</a:t>
                      </a:r>
                      <a:endParaRPr lang="en-ZA" sz="14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361315" marR="349250" algn="ctr">
                        <a:lnSpc>
                          <a:spcPct val="115000"/>
                        </a:lnSpc>
                        <a:spcBef>
                          <a:spcPts val="360"/>
                        </a:spcBef>
                        <a:spcAft>
                          <a:spcPts val="0"/>
                        </a:spcAft>
                      </a:pPr>
                      <a:r>
                        <a:rPr lang="en-US" sz="1400">
                          <a:solidFill>
                            <a:srgbClr val="231F20"/>
                          </a:solidFill>
                          <a:effectLst/>
                          <a:latin typeface="Arial" pitchFamily="34" charset="0"/>
                          <a:ea typeface="MyriadPro-Light"/>
                          <a:cs typeface="Arial" pitchFamily="34" charset="0"/>
                        </a:rPr>
                        <a:t>1</a:t>
                      </a:r>
                      <a:endParaRPr lang="en-ZA" sz="14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361315" marR="349250" algn="ctr">
                        <a:lnSpc>
                          <a:spcPct val="115000"/>
                        </a:lnSpc>
                        <a:spcBef>
                          <a:spcPts val="360"/>
                        </a:spcBef>
                        <a:spcAft>
                          <a:spcPts val="0"/>
                        </a:spcAft>
                      </a:pPr>
                      <a:r>
                        <a:rPr lang="en-US" sz="1400">
                          <a:solidFill>
                            <a:srgbClr val="231F20"/>
                          </a:solidFill>
                          <a:effectLst/>
                          <a:latin typeface="Arial" pitchFamily="34" charset="0"/>
                          <a:ea typeface="MyriadPro-Light"/>
                          <a:cs typeface="Arial" pitchFamily="34" charset="0"/>
                        </a:rPr>
                        <a:t>0</a:t>
                      </a:r>
                      <a:endParaRPr lang="en-ZA" sz="14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r>
              <a:tr h="327672">
                <a:tc>
                  <a:txBody>
                    <a:bodyPr/>
                    <a:lstStyle/>
                    <a:p>
                      <a:pPr marL="68580">
                        <a:lnSpc>
                          <a:spcPct val="115000"/>
                        </a:lnSpc>
                        <a:spcBef>
                          <a:spcPts val="360"/>
                        </a:spcBef>
                        <a:spcAft>
                          <a:spcPts val="0"/>
                        </a:spcAft>
                      </a:pPr>
                      <a:r>
                        <a:rPr lang="en-US" sz="1400" dirty="0">
                          <a:solidFill>
                            <a:srgbClr val="231F20"/>
                          </a:solidFill>
                          <a:effectLst/>
                          <a:latin typeface="Arial" pitchFamily="34" charset="0"/>
                          <a:ea typeface="MyriadPro-Light"/>
                          <a:cs typeface="Arial" pitchFamily="34" charset="0"/>
                        </a:rPr>
                        <a:t>S</a:t>
                      </a:r>
                      <a:r>
                        <a:rPr lang="en-US" sz="1400" spc="20" dirty="0">
                          <a:solidFill>
                            <a:srgbClr val="231F20"/>
                          </a:solidFill>
                          <a:effectLst/>
                          <a:latin typeface="Arial" pitchFamily="34" charset="0"/>
                          <a:ea typeface="MyriadPro-Light"/>
                          <a:cs typeface="Arial" pitchFamily="34" charset="0"/>
                        </a:rPr>
                        <a:t>k</a:t>
                      </a:r>
                      <a:r>
                        <a:rPr lang="en-US" sz="1400" dirty="0">
                          <a:solidFill>
                            <a:srgbClr val="231F20"/>
                          </a:solidFill>
                          <a:effectLst/>
                          <a:latin typeface="Arial" pitchFamily="34" charset="0"/>
                          <a:ea typeface="MyriadPro-Light"/>
                          <a:cs typeface="Arial" pitchFamily="34" charset="0"/>
                        </a:rPr>
                        <a:t>illed (l</a:t>
                      </a:r>
                      <a:r>
                        <a:rPr lang="en-US" sz="1400" spc="5" dirty="0">
                          <a:solidFill>
                            <a:srgbClr val="231F20"/>
                          </a:solidFill>
                          <a:effectLst/>
                          <a:latin typeface="Arial" pitchFamily="34" charset="0"/>
                          <a:ea typeface="MyriadPro-Light"/>
                          <a:cs typeface="Arial" pitchFamily="34" charset="0"/>
                        </a:rPr>
                        <a:t>e</a:t>
                      </a:r>
                      <a:r>
                        <a:rPr lang="en-US" sz="1400" spc="-5" dirty="0">
                          <a:solidFill>
                            <a:srgbClr val="231F20"/>
                          </a:solidFill>
                          <a:effectLst/>
                          <a:latin typeface="Arial" pitchFamily="34" charset="0"/>
                          <a:ea typeface="MyriadPro-Light"/>
                          <a:cs typeface="Arial" pitchFamily="34" charset="0"/>
                        </a:rPr>
                        <a:t>v</a:t>
                      </a:r>
                      <a:r>
                        <a:rPr lang="en-US" sz="1400" dirty="0">
                          <a:solidFill>
                            <a:srgbClr val="231F20"/>
                          </a:solidFill>
                          <a:effectLst/>
                          <a:latin typeface="Arial" pitchFamily="34" charset="0"/>
                          <a:ea typeface="MyriadPro-Light"/>
                          <a:cs typeface="Arial" pitchFamily="34" charset="0"/>
                        </a:rPr>
                        <a:t>els 9 – 13)</a:t>
                      </a:r>
                      <a:endParaRPr lang="en-ZA" sz="14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L="372110" algn="ctr">
                        <a:lnSpc>
                          <a:spcPct val="115000"/>
                        </a:lnSpc>
                        <a:spcBef>
                          <a:spcPts val="360"/>
                        </a:spcBef>
                        <a:spcAft>
                          <a:spcPts val="0"/>
                        </a:spcAft>
                      </a:pPr>
                      <a:r>
                        <a:rPr lang="en-US" sz="1400" dirty="0">
                          <a:solidFill>
                            <a:srgbClr val="231F20"/>
                          </a:solidFill>
                          <a:effectLst/>
                          <a:latin typeface="Arial" pitchFamily="34" charset="0"/>
                          <a:ea typeface="MyriadPro-Light"/>
                          <a:cs typeface="Arial" pitchFamily="34" charset="0"/>
                        </a:rPr>
                        <a:t>-</a:t>
                      </a:r>
                      <a:endParaRPr lang="en-ZA" sz="14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L="372110" algn="ctr">
                        <a:lnSpc>
                          <a:spcPct val="115000"/>
                        </a:lnSpc>
                        <a:spcBef>
                          <a:spcPts val="360"/>
                        </a:spcBef>
                        <a:spcAft>
                          <a:spcPts val="0"/>
                        </a:spcAft>
                      </a:pPr>
                      <a:r>
                        <a:rPr lang="en-US" sz="1400">
                          <a:solidFill>
                            <a:srgbClr val="231F20"/>
                          </a:solidFill>
                          <a:effectLst/>
                          <a:latin typeface="Arial" pitchFamily="34" charset="0"/>
                          <a:ea typeface="MyriadPro-Light"/>
                          <a:cs typeface="Arial" pitchFamily="34" charset="0"/>
                        </a:rPr>
                        <a:t>-</a:t>
                      </a:r>
                      <a:endParaRPr lang="en-ZA" sz="14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L="372110" algn="ctr">
                        <a:lnSpc>
                          <a:spcPct val="115000"/>
                        </a:lnSpc>
                        <a:spcBef>
                          <a:spcPts val="360"/>
                        </a:spcBef>
                        <a:spcAft>
                          <a:spcPts val="0"/>
                        </a:spcAft>
                      </a:pPr>
                      <a:r>
                        <a:rPr lang="en-US" sz="1400">
                          <a:solidFill>
                            <a:srgbClr val="231F20"/>
                          </a:solidFill>
                          <a:effectLst/>
                          <a:latin typeface="Arial" pitchFamily="34" charset="0"/>
                          <a:ea typeface="MyriadPro-Light"/>
                          <a:cs typeface="Arial" pitchFamily="34" charset="0"/>
                        </a:rPr>
                        <a:t>-</a:t>
                      </a:r>
                      <a:endParaRPr lang="en-ZA" sz="14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L="372110" algn="ctr">
                        <a:lnSpc>
                          <a:spcPct val="115000"/>
                        </a:lnSpc>
                        <a:spcBef>
                          <a:spcPts val="360"/>
                        </a:spcBef>
                        <a:spcAft>
                          <a:spcPts val="0"/>
                        </a:spcAft>
                      </a:pPr>
                      <a:r>
                        <a:rPr lang="en-US" sz="1400">
                          <a:solidFill>
                            <a:srgbClr val="231F20"/>
                          </a:solidFill>
                          <a:effectLst/>
                          <a:latin typeface="Arial" pitchFamily="34" charset="0"/>
                          <a:ea typeface="MyriadPro-Light"/>
                          <a:cs typeface="Arial" pitchFamily="34" charset="0"/>
                        </a:rPr>
                        <a:t>-</a:t>
                      </a:r>
                      <a:endParaRPr lang="en-ZA" sz="14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r>
              <a:tr h="798362">
                <a:tc>
                  <a:txBody>
                    <a:bodyPr/>
                    <a:lstStyle/>
                    <a:p>
                      <a:pPr marL="68580" marR="150495">
                        <a:lnSpc>
                          <a:spcPct val="120000"/>
                        </a:lnSpc>
                        <a:spcBef>
                          <a:spcPts val="360"/>
                        </a:spcBef>
                        <a:spcAft>
                          <a:spcPts val="0"/>
                        </a:spcAft>
                      </a:pPr>
                      <a:r>
                        <a:rPr lang="en-US" sz="1400" spc="15" dirty="0">
                          <a:solidFill>
                            <a:srgbClr val="231F20"/>
                          </a:solidFill>
                          <a:effectLst/>
                          <a:latin typeface="Arial" pitchFamily="34" charset="0"/>
                          <a:ea typeface="MyriadPro-Light"/>
                          <a:cs typeface="Arial" pitchFamily="34" charset="0"/>
                        </a:rPr>
                        <a:t>H</a:t>
                      </a:r>
                      <a:r>
                        <a:rPr lang="en-US" sz="1400" dirty="0">
                          <a:solidFill>
                            <a:srgbClr val="231F20"/>
                          </a:solidFill>
                          <a:effectLst/>
                          <a:latin typeface="Arial" pitchFamily="34" charset="0"/>
                          <a:ea typeface="MyriadPro-Light"/>
                          <a:cs typeface="Arial" pitchFamily="34" charset="0"/>
                        </a:rPr>
                        <a:t>ighly s</a:t>
                      </a:r>
                      <a:r>
                        <a:rPr lang="en-US" sz="1400" spc="20" dirty="0">
                          <a:solidFill>
                            <a:srgbClr val="231F20"/>
                          </a:solidFill>
                          <a:effectLst/>
                          <a:latin typeface="Arial" pitchFamily="34" charset="0"/>
                          <a:ea typeface="MyriadPro-Light"/>
                          <a:cs typeface="Arial" pitchFamily="34" charset="0"/>
                        </a:rPr>
                        <a:t>k</a:t>
                      </a:r>
                      <a:r>
                        <a:rPr lang="en-US" sz="1400" dirty="0">
                          <a:solidFill>
                            <a:srgbClr val="231F20"/>
                          </a:solidFill>
                          <a:effectLst/>
                          <a:latin typeface="Arial" pitchFamily="34" charset="0"/>
                          <a:ea typeface="MyriadPro-Light"/>
                          <a:cs typeface="Arial" pitchFamily="34" charset="0"/>
                        </a:rPr>
                        <a:t>illed p</a:t>
                      </a:r>
                      <a:r>
                        <a:rPr lang="en-US" sz="1400" spc="-10" dirty="0">
                          <a:solidFill>
                            <a:srgbClr val="231F20"/>
                          </a:solidFill>
                          <a:effectLst/>
                          <a:latin typeface="Arial" pitchFamily="34" charset="0"/>
                          <a:ea typeface="MyriadPro-Light"/>
                          <a:cs typeface="Arial" pitchFamily="34" charset="0"/>
                        </a:rPr>
                        <a:t>r</a:t>
                      </a:r>
                      <a:r>
                        <a:rPr lang="en-US" sz="1400" dirty="0">
                          <a:solidFill>
                            <a:srgbClr val="231F20"/>
                          </a:solidFill>
                          <a:effectLst/>
                          <a:latin typeface="Arial" pitchFamily="34" charset="0"/>
                          <a:ea typeface="MyriadPro-Light"/>
                          <a:cs typeface="Arial" pitchFamily="34" charset="0"/>
                        </a:rPr>
                        <a:t>odu</a:t>
                      </a:r>
                      <a:r>
                        <a:rPr lang="en-US" sz="1400" spc="10" dirty="0">
                          <a:solidFill>
                            <a:srgbClr val="231F20"/>
                          </a:solidFill>
                          <a:effectLst/>
                          <a:latin typeface="Arial" pitchFamily="34" charset="0"/>
                          <a:ea typeface="MyriadPro-Light"/>
                          <a:cs typeface="Arial" pitchFamily="34" charset="0"/>
                        </a:rPr>
                        <a:t>c</a:t>
                      </a:r>
                      <a:r>
                        <a:rPr lang="en-US" sz="1400" dirty="0">
                          <a:solidFill>
                            <a:srgbClr val="231F20"/>
                          </a:solidFill>
                          <a:effectLst/>
                          <a:latin typeface="Arial" pitchFamily="34" charset="0"/>
                          <a:ea typeface="MyriadPro-Light"/>
                          <a:cs typeface="Arial" pitchFamily="34" charset="0"/>
                        </a:rPr>
                        <a:t>tion (l</a:t>
                      </a:r>
                      <a:r>
                        <a:rPr lang="en-US" sz="1400" spc="5" dirty="0">
                          <a:solidFill>
                            <a:srgbClr val="231F20"/>
                          </a:solidFill>
                          <a:effectLst/>
                          <a:latin typeface="Arial" pitchFamily="34" charset="0"/>
                          <a:ea typeface="MyriadPro-Light"/>
                          <a:cs typeface="Arial" pitchFamily="34" charset="0"/>
                        </a:rPr>
                        <a:t>e</a:t>
                      </a:r>
                      <a:r>
                        <a:rPr lang="en-US" sz="1400" spc="-5" dirty="0">
                          <a:solidFill>
                            <a:srgbClr val="231F20"/>
                          </a:solidFill>
                          <a:effectLst/>
                          <a:latin typeface="Arial" pitchFamily="34" charset="0"/>
                          <a:ea typeface="MyriadPro-Light"/>
                          <a:cs typeface="Arial" pitchFamily="34" charset="0"/>
                        </a:rPr>
                        <a:t>v</a:t>
                      </a:r>
                      <a:r>
                        <a:rPr lang="en-US" sz="1400" dirty="0">
                          <a:solidFill>
                            <a:srgbClr val="231F20"/>
                          </a:solidFill>
                          <a:effectLst/>
                          <a:latin typeface="Arial" pitchFamily="34" charset="0"/>
                          <a:ea typeface="MyriadPro-Light"/>
                          <a:cs typeface="Arial" pitchFamily="34" charset="0"/>
                        </a:rPr>
                        <a:t>els</a:t>
                      </a:r>
                      <a:endParaRPr lang="en-ZA" sz="1400" dirty="0">
                        <a:effectLst/>
                        <a:latin typeface="Arial" pitchFamily="34" charset="0"/>
                        <a:ea typeface="Calibri" panose="020F0502020204030204" pitchFamily="34" charset="0"/>
                        <a:cs typeface="Arial" pitchFamily="34" charset="0"/>
                      </a:endParaRPr>
                    </a:p>
                    <a:p>
                      <a:pPr marL="68580">
                        <a:lnSpc>
                          <a:spcPct val="115000"/>
                        </a:lnSpc>
                        <a:spcBef>
                          <a:spcPts val="35"/>
                        </a:spcBef>
                        <a:spcAft>
                          <a:spcPts val="0"/>
                        </a:spcAft>
                      </a:pPr>
                      <a:r>
                        <a:rPr lang="en-US" sz="1400" dirty="0">
                          <a:solidFill>
                            <a:srgbClr val="231F20"/>
                          </a:solidFill>
                          <a:effectLst/>
                          <a:latin typeface="Arial" pitchFamily="34" charset="0"/>
                          <a:ea typeface="MyriadPro-Light"/>
                          <a:cs typeface="Arial" pitchFamily="34" charset="0"/>
                        </a:rPr>
                        <a:t>14 – 15)</a:t>
                      </a:r>
                      <a:endParaRPr lang="en-ZA" sz="14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333375" marR="321310" algn="ctr">
                        <a:lnSpc>
                          <a:spcPct val="115000"/>
                        </a:lnSpc>
                        <a:spcBef>
                          <a:spcPts val="360"/>
                        </a:spcBef>
                        <a:spcAft>
                          <a:spcPts val="0"/>
                        </a:spcAft>
                      </a:pPr>
                      <a:r>
                        <a:rPr lang="en-US" sz="1400" dirty="0">
                          <a:solidFill>
                            <a:srgbClr val="231F20"/>
                          </a:solidFill>
                          <a:effectLst/>
                          <a:latin typeface="Arial" pitchFamily="34" charset="0"/>
                          <a:ea typeface="MyriadPro-Light"/>
                          <a:cs typeface="Arial" pitchFamily="34" charset="0"/>
                        </a:rPr>
                        <a:t>13</a:t>
                      </a:r>
                      <a:endParaRPr lang="en-ZA" sz="14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361315" marR="349250" algn="ctr">
                        <a:lnSpc>
                          <a:spcPct val="115000"/>
                        </a:lnSpc>
                        <a:spcBef>
                          <a:spcPts val="360"/>
                        </a:spcBef>
                        <a:spcAft>
                          <a:spcPts val="0"/>
                        </a:spcAft>
                      </a:pPr>
                      <a:r>
                        <a:rPr lang="en-US" sz="1400" dirty="0">
                          <a:solidFill>
                            <a:srgbClr val="231F20"/>
                          </a:solidFill>
                          <a:effectLst/>
                          <a:latin typeface="Arial" pitchFamily="34" charset="0"/>
                          <a:ea typeface="MyriadPro-Light"/>
                          <a:cs typeface="Arial" pitchFamily="34" charset="0"/>
                        </a:rPr>
                        <a:t>8</a:t>
                      </a:r>
                      <a:endParaRPr lang="en-ZA" sz="14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361315" marR="349250" algn="ctr">
                        <a:lnSpc>
                          <a:spcPct val="115000"/>
                        </a:lnSpc>
                        <a:spcBef>
                          <a:spcPts val="360"/>
                        </a:spcBef>
                        <a:spcAft>
                          <a:spcPts val="0"/>
                        </a:spcAft>
                      </a:pPr>
                      <a:r>
                        <a:rPr lang="en-US" sz="1400" dirty="0">
                          <a:solidFill>
                            <a:srgbClr val="231F20"/>
                          </a:solidFill>
                          <a:effectLst/>
                          <a:latin typeface="Arial" pitchFamily="34" charset="0"/>
                          <a:ea typeface="MyriadPro-Light"/>
                          <a:cs typeface="Arial" pitchFamily="34" charset="0"/>
                        </a:rPr>
                        <a:t>5</a:t>
                      </a:r>
                      <a:endParaRPr lang="en-ZA" sz="14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361315" marR="349250" algn="ctr">
                        <a:lnSpc>
                          <a:spcPct val="115000"/>
                        </a:lnSpc>
                        <a:spcBef>
                          <a:spcPts val="360"/>
                        </a:spcBef>
                        <a:spcAft>
                          <a:spcPts val="0"/>
                        </a:spcAft>
                      </a:pPr>
                      <a:r>
                        <a:rPr lang="en-US" sz="1400">
                          <a:solidFill>
                            <a:srgbClr val="231F20"/>
                          </a:solidFill>
                          <a:effectLst/>
                          <a:latin typeface="Arial" pitchFamily="34" charset="0"/>
                          <a:ea typeface="MyriadPro-Light"/>
                          <a:cs typeface="Arial" pitchFamily="34" charset="0"/>
                        </a:rPr>
                        <a:t>0</a:t>
                      </a:r>
                      <a:endParaRPr lang="en-ZA" sz="14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r>
              <a:tr h="798362">
                <a:tc>
                  <a:txBody>
                    <a:bodyPr/>
                    <a:lstStyle/>
                    <a:p>
                      <a:pPr marL="68580" marR="140335">
                        <a:lnSpc>
                          <a:spcPct val="120000"/>
                        </a:lnSpc>
                        <a:spcBef>
                          <a:spcPts val="360"/>
                        </a:spcBef>
                        <a:spcAft>
                          <a:spcPts val="0"/>
                        </a:spcAft>
                      </a:pPr>
                      <a:r>
                        <a:rPr lang="en-US" sz="1400" spc="15">
                          <a:solidFill>
                            <a:srgbClr val="231F20"/>
                          </a:solidFill>
                          <a:effectLst/>
                          <a:latin typeface="Arial" pitchFamily="34" charset="0"/>
                          <a:ea typeface="MyriadPro-Light"/>
                          <a:cs typeface="Arial" pitchFamily="34" charset="0"/>
                        </a:rPr>
                        <a:t>H</a:t>
                      </a:r>
                      <a:r>
                        <a:rPr lang="en-US" sz="1400">
                          <a:solidFill>
                            <a:srgbClr val="231F20"/>
                          </a:solidFill>
                          <a:effectLst/>
                          <a:latin typeface="Arial" pitchFamily="34" charset="0"/>
                          <a:ea typeface="MyriadPro-Light"/>
                          <a:cs typeface="Arial" pitchFamily="34" charset="0"/>
                        </a:rPr>
                        <a:t>ighly s</a:t>
                      </a:r>
                      <a:r>
                        <a:rPr lang="en-US" sz="1400" spc="20">
                          <a:solidFill>
                            <a:srgbClr val="231F20"/>
                          </a:solidFill>
                          <a:effectLst/>
                          <a:latin typeface="Arial" pitchFamily="34" charset="0"/>
                          <a:ea typeface="MyriadPro-Light"/>
                          <a:cs typeface="Arial" pitchFamily="34" charset="0"/>
                        </a:rPr>
                        <a:t>k</a:t>
                      </a:r>
                      <a:r>
                        <a:rPr lang="en-US" sz="1400">
                          <a:solidFill>
                            <a:srgbClr val="231F20"/>
                          </a:solidFill>
                          <a:effectLst/>
                          <a:latin typeface="Arial" pitchFamily="34" charset="0"/>
                          <a:ea typeface="MyriadPro-Light"/>
                          <a:cs typeface="Arial" pitchFamily="34" charset="0"/>
                        </a:rPr>
                        <a:t>illed supe</a:t>
                      </a:r>
                      <a:r>
                        <a:rPr lang="en-US" sz="1400" spc="25">
                          <a:solidFill>
                            <a:srgbClr val="231F20"/>
                          </a:solidFill>
                          <a:effectLst/>
                          <a:latin typeface="Arial" pitchFamily="34" charset="0"/>
                          <a:ea typeface="MyriadPro-Light"/>
                          <a:cs typeface="Arial" pitchFamily="34" charset="0"/>
                        </a:rPr>
                        <a:t>r</a:t>
                      </a:r>
                      <a:r>
                        <a:rPr lang="en-US" sz="1400">
                          <a:solidFill>
                            <a:srgbClr val="231F20"/>
                          </a:solidFill>
                          <a:effectLst/>
                          <a:latin typeface="Arial" pitchFamily="34" charset="0"/>
                          <a:ea typeface="MyriadPro-Light"/>
                          <a:cs typeface="Arial" pitchFamily="34" charset="0"/>
                        </a:rPr>
                        <a:t>vision (l</a:t>
                      </a:r>
                      <a:r>
                        <a:rPr lang="en-US" sz="1400" spc="5">
                          <a:solidFill>
                            <a:srgbClr val="231F20"/>
                          </a:solidFill>
                          <a:effectLst/>
                          <a:latin typeface="Arial" pitchFamily="34" charset="0"/>
                          <a:ea typeface="MyriadPro-Light"/>
                          <a:cs typeface="Arial" pitchFamily="34" charset="0"/>
                        </a:rPr>
                        <a:t>e</a:t>
                      </a:r>
                      <a:r>
                        <a:rPr lang="en-US" sz="1400" spc="-5">
                          <a:solidFill>
                            <a:srgbClr val="231F20"/>
                          </a:solidFill>
                          <a:effectLst/>
                          <a:latin typeface="Arial" pitchFamily="34" charset="0"/>
                          <a:ea typeface="MyriadPro-Light"/>
                          <a:cs typeface="Arial" pitchFamily="34" charset="0"/>
                        </a:rPr>
                        <a:t>v</a:t>
                      </a:r>
                      <a:r>
                        <a:rPr lang="en-US" sz="1400">
                          <a:solidFill>
                            <a:srgbClr val="231F20"/>
                          </a:solidFill>
                          <a:effectLst/>
                          <a:latin typeface="Arial" pitchFamily="34" charset="0"/>
                          <a:ea typeface="MyriadPro-Light"/>
                          <a:cs typeface="Arial" pitchFamily="34" charset="0"/>
                        </a:rPr>
                        <a:t>els</a:t>
                      </a:r>
                      <a:endParaRPr lang="en-ZA" sz="1400">
                        <a:effectLst/>
                        <a:latin typeface="Arial" pitchFamily="34" charset="0"/>
                        <a:ea typeface="Calibri" panose="020F0502020204030204" pitchFamily="34" charset="0"/>
                        <a:cs typeface="Arial" pitchFamily="34" charset="0"/>
                      </a:endParaRPr>
                    </a:p>
                    <a:p>
                      <a:pPr marL="68580">
                        <a:lnSpc>
                          <a:spcPct val="115000"/>
                        </a:lnSpc>
                        <a:spcBef>
                          <a:spcPts val="35"/>
                        </a:spcBef>
                        <a:spcAft>
                          <a:spcPts val="0"/>
                        </a:spcAft>
                      </a:pPr>
                      <a:r>
                        <a:rPr lang="en-US" sz="1400">
                          <a:solidFill>
                            <a:srgbClr val="231F20"/>
                          </a:solidFill>
                          <a:effectLst/>
                          <a:latin typeface="Arial" pitchFamily="34" charset="0"/>
                          <a:ea typeface="MyriadPro-Light"/>
                          <a:cs typeface="Arial" pitchFamily="34" charset="0"/>
                        </a:rPr>
                        <a:t>16 – 17)</a:t>
                      </a:r>
                      <a:endParaRPr lang="en-ZA" sz="14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L="333375" marR="321310" algn="ctr">
                        <a:lnSpc>
                          <a:spcPct val="115000"/>
                        </a:lnSpc>
                        <a:spcBef>
                          <a:spcPts val="360"/>
                        </a:spcBef>
                        <a:spcAft>
                          <a:spcPts val="0"/>
                        </a:spcAft>
                      </a:pPr>
                      <a:r>
                        <a:rPr lang="en-US" sz="1400" dirty="0">
                          <a:solidFill>
                            <a:srgbClr val="231F20"/>
                          </a:solidFill>
                          <a:effectLst/>
                          <a:latin typeface="Arial" pitchFamily="34" charset="0"/>
                          <a:ea typeface="MyriadPro-Light"/>
                          <a:cs typeface="Arial" pitchFamily="34" charset="0"/>
                        </a:rPr>
                        <a:t>11</a:t>
                      </a:r>
                      <a:endParaRPr lang="en-ZA" sz="14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L="361315" marR="349250" algn="ctr">
                        <a:lnSpc>
                          <a:spcPct val="115000"/>
                        </a:lnSpc>
                        <a:spcBef>
                          <a:spcPts val="360"/>
                        </a:spcBef>
                        <a:spcAft>
                          <a:spcPts val="0"/>
                        </a:spcAft>
                      </a:pPr>
                      <a:r>
                        <a:rPr lang="en-US" sz="1400" dirty="0">
                          <a:solidFill>
                            <a:srgbClr val="231F20"/>
                          </a:solidFill>
                          <a:effectLst/>
                          <a:latin typeface="Arial" pitchFamily="34" charset="0"/>
                          <a:ea typeface="MyriadPro-Light"/>
                          <a:cs typeface="Arial" pitchFamily="34" charset="0"/>
                        </a:rPr>
                        <a:t>6</a:t>
                      </a:r>
                      <a:endParaRPr lang="en-ZA" sz="14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L="361315" marR="349250" algn="ctr">
                        <a:lnSpc>
                          <a:spcPct val="115000"/>
                        </a:lnSpc>
                        <a:spcBef>
                          <a:spcPts val="360"/>
                        </a:spcBef>
                        <a:spcAft>
                          <a:spcPts val="0"/>
                        </a:spcAft>
                      </a:pPr>
                      <a:r>
                        <a:rPr lang="en-US" sz="1400" dirty="0">
                          <a:solidFill>
                            <a:srgbClr val="231F20"/>
                          </a:solidFill>
                          <a:effectLst/>
                          <a:latin typeface="Arial" pitchFamily="34" charset="0"/>
                          <a:ea typeface="MyriadPro-Light"/>
                          <a:cs typeface="Arial" pitchFamily="34" charset="0"/>
                        </a:rPr>
                        <a:t>5</a:t>
                      </a:r>
                      <a:endParaRPr lang="en-ZA" sz="14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L="361315" marR="349250" algn="ctr">
                        <a:lnSpc>
                          <a:spcPct val="115000"/>
                        </a:lnSpc>
                        <a:spcBef>
                          <a:spcPts val="360"/>
                        </a:spcBef>
                        <a:spcAft>
                          <a:spcPts val="0"/>
                        </a:spcAft>
                      </a:pPr>
                      <a:r>
                        <a:rPr lang="en-US" sz="1400">
                          <a:solidFill>
                            <a:srgbClr val="231F20"/>
                          </a:solidFill>
                          <a:effectLst/>
                          <a:latin typeface="Arial" pitchFamily="34" charset="0"/>
                          <a:ea typeface="MyriadPro-Light"/>
                          <a:cs typeface="Arial" pitchFamily="34" charset="0"/>
                        </a:rPr>
                        <a:t>0</a:t>
                      </a:r>
                      <a:endParaRPr lang="en-ZA" sz="14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r>
              <a:tr h="563018">
                <a:tc>
                  <a:txBody>
                    <a:bodyPr/>
                    <a:lstStyle/>
                    <a:p>
                      <a:pPr marL="68580">
                        <a:lnSpc>
                          <a:spcPct val="115000"/>
                        </a:lnSpc>
                        <a:spcBef>
                          <a:spcPts val="360"/>
                        </a:spcBef>
                        <a:spcAft>
                          <a:spcPts val="0"/>
                        </a:spcAft>
                      </a:pPr>
                      <a:r>
                        <a:rPr lang="en-US" sz="1400" spc="5">
                          <a:solidFill>
                            <a:srgbClr val="231F20"/>
                          </a:solidFill>
                          <a:effectLst/>
                          <a:latin typeface="Arial" pitchFamily="34" charset="0"/>
                          <a:ea typeface="MyriadPro-Light"/>
                          <a:cs typeface="Arial" pitchFamily="34" charset="0"/>
                        </a:rPr>
                        <a:t>S</a:t>
                      </a:r>
                      <a:r>
                        <a:rPr lang="en-US" sz="1400">
                          <a:solidFill>
                            <a:srgbClr val="231F20"/>
                          </a:solidFill>
                          <a:effectLst/>
                          <a:latin typeface="Arial" pitchFamily="34" charset="0"/>
                          <a:ea typeface="MyriadPro-Light"/>
                          <a:cs typeface="Arial" pitchFamily="34" charset="0"/>
                        </a:rPr>
                        <a:t>enior management</a:t>
                      </a:r>
                      <a:endParaRPr lang="en-ZA" sz="1400">
                        <a:effectLst/>
                        <a:latin typeface="Arial" pitchFamily="34" charset="0"/>
                        <a:ea typeface="Calibri" panose="020F0502020204030204" pitchFamily="34" charset="0"/>
                        <a:cs typeface="Arial" pitchFamily="34" charset="0"/>
                      </a:endParaRPr>
                    </a:p>
                    <a:p>
                      <a:pPr marL="68580">
                        <a:lnSpc>
                          <a:spcPct val="115000"/>
                        </a:lnSpc>
                        <a:spcBef>
                          <a:spcPts val="220"/>
                        </a:spcBef>
                        <a:spcAft>
                          <a:spcPts val="0"/>
                        </a:spcAft>
                      </a:pPr>
                      <a:r>
                        <a:rPr lang="en-US" sz="1400">
                          <a:solidFill>
                            <a:srgbClr val="231F20"/>
                          </a:solidFill>
                          <a:effectLst/>
                          <a:latin typeface="Arial" pitchFamily="34" charset="0"/>
                          <a:ea typeface="MyriadPro-Light"/>
                          <a:cs typeface="Arial" pitchFamily="34" charset="0"/>
                        </a:rPr>
                        <a:t>(l</a:t>
                      </a:r>
                      <a:r>
                        <a:rPr lang="en-US" sz="1400" spc="5">
                          <a:solidFill>
                            <a:srgbClr val="231F20"/>
                          </a:solidFill>
                          <a:effectLst/>
                          <a:latin typeface="Arial" pitchFamily="34" charset="0"/>
                          <a:ea typeface="MyriadPro-Light"/>
                          <a:cs typeface="Arial" pitchFamily="34" charset="0"/>
                        </a:rPr>
                        <a:t>e</a:t>
                      </a:r>
                      <a:r>
                        <a:rPr lang="en-US" sz="1400" spc="-5">
                          <a:solidFill>
                            <a:srgbClr val="231F20"/>
                          </a:solidFill>
                          <a:effectLst/>
                          <a:latin typeface="Arial" pitchFamily="34" charset="0"/>
                          <a:ea typeface="MyriadPro-Light"/>
                          <a:cs typeface="Arial" pitchFamily="34" charset="0"/>
                        </a:rPr>
                        <a:t>v</a:t>
                      </a:r>
                      <a:r>
                        <a:rPr lang="en-US" sz="1400">
                          <a:solidFill>
                            <a:srgbClr val="231F20"/>
                          </a:solidFill>
                          <a:effectLst/>
                          <a:latin typeface="Arial" pitchFamily="34" charset="0"/>
                          <a:ea typeface="MyriadPro-Light"/>
                          <a:cs typeface="Arial" pitchFamily="34" charset="0"/>
                        </a:rPr>
                        <a:t>els 19 – 21)</a:t>
                      </a:r>
                      <a:endParaRPr lang="en-ZA" sz="14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361315" marR="349250" algn="ctr">
                        <a:lnSpc>
                          <a:spcPct val="115000"/>
                        </a:lnSpc>
                        <a:spcBef>
                          <a:spcPts val="360"/>
                        </a:spcBef>
                        <a:spcAft>
                          <a:spcPts val="0"/>
                        </a:spcAft>
                      </a:pPr>
                      <a:r>
                        <a:rPr lang="en-US" sz="1400">
                          <a:solidFill>
                            <a:srgbClr val="231F20"/>
                          </a:solidFill>
                          <a:effectLst/>
                          <a:latin typeface="Arial" pitchFamily="34" charset="0"/>
                          <a:ea typeface="MyriadPro-Light"/>
                          <a:cs typeface="Arial" pitchFamily="34" charset="0"/>
                        </a:rPr>
                        <a:t>4</a:t>
                      </a:r>
                      <a:endParaRPr lang="en-ZA" sz="14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361315" marR="349250" algn="ctr">
                        <a:lnSpc>
                          <a:spcPct val="115000"/>
                        </a:lnSpc>
                        <a:spcBef>
                          <a:spcPts val="360"/>
                        </a:spcBef>
                        <a:spcAft>
                          <a:spcPts val="0"/>
                        </a:spcAft>
                      </a:pPr>
                      <a:r>
                        <a:rPr lang="en-US" sz="1400" dirty="0">
                          <a:solidFill>
                            <a:srgbClr val="231F20"/>
                          </a:solidFill>
                          <a:effectLst/>
                          <a:latin typeface="Arial" pitchFamily="34" charset="0"/>
                          <a:ea typeface="MyriadPro-Light"/>
                          <a:cs typeface="Arial" pitchFamily="34" charset="0"/>
                        </a:rPr>
                        <a:t>0</a:t>
                      </a:r>
                      <a:endParaRPr lang="en-ZA" sz="14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361315" marR="349250" algn="ctr">
                        <a:lnSpc>
                          <a:spcPct val="115000"/>
                        </a:lnSpc>
                        <a:spcBef>
                          <a:spcPts val="360"/>
                        </a:spcBef>
                        <a:spcAft>
                          <a:spcPts val="0"/>
                        </a:spcAft>
                      </a:pPr>
                      <a:r>
                        <a:rPr lang="en-US" sz="1400" dirty="0">
                          <a:solidFill>
                            <a:srgbClr val="231F20"/>
                          </a:solidFill>
                          <a:effectLst/>
                          <a:latin typeface="Arial" pitchFamily="34" charset="0"/>
                          <a:ea typeface="MyriadPro-Light"/>
                          <a:cs typeface="Arial" pitchFamily="34" charset="0"/>
                        </a:rPr>
                        <a:t>4</a:t>
                      </a:r>
                      <a:endParaRPr lang="en-ZA" sz="14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c>
                  <a:txBody>
                    <a:bodyPr/>
                    <a:lstStyle/>
                    <a:p>
                      <a:pPr marL="361315" marR="349250" algn="ctr">
                        <a:lnSpc>
                          <a:spcPct val="115000"/>
                        </a:lnSpc>
                        <a:spcBef>
                          <a:spcPts val="360"/>
                        </a:spcBef>
                        <a:spcAft>
                          <a:spcPts val="0"/>
                        </a:spcAft>
                      </a:pPr>
                      <a:r>
                        <a:rPr lang="en-US" sz="1400" dirty="0">
                          <a:solidFill>
                            <a:srgbClr val="231F20"/>
                          </a:solidFill>
                          <a:effectLst/>
                          <a:latin typeface="Arial" pitchFamily="34" charset="0"/>
                          <a:ea typeface="MyriadPro-Light"/>
                          <a:cs typeface="Arial" pitchFamily="34" charset="0"/>
                        </a:rPr>
                        <a:t>0</a:t>
                      </a:r>
                      <a:endParaRPr lang="en-ZA" sz="14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DEFE1"/>
                    </a:solidFill>
                  </a:tcPr>
                </a:tc>
              </a:tr>
              <a:tr h="327672">
                <a:tc>
                  <a:txBody>
                    <a:bodyPr/>
                    <a:lstStyle/>
                    <a:p>
                      <a:pPr marL="68580">
                        <a:lnSpc>
                          <a:spcPct val="115000"/>
                        </a:lnSpc>
                        <a:spcBef>
                          <a:spcPts val="360"/>
                        </a:spcBef>
                        <a:spcAft>
                          <a:spcPts val="0"/>
                        </a:spcAft>
                      </a:pPr>
                      <a:r>
                        <a:rPr lang="en-US" sz="1400" b="1" spc="-75">
                          <a:solidFill>
                            <a:srgbClr val="231F20"/>
                          </a:solidFill>
                          <a:effectLst/>
                          <a:latin typeface="Arial" pitchFamily="34" charset="0"/>
                          <a:ea typeface="Myriad Pro"/>
                          <a:cs typeface="Arial" pitchFamily="34" charset="0"/>
                        </a:rPr>
                        <a:t>T</a:t>
                      </a:r>
                      <a:r>
                        <a:rPr lang="en-US" sz="1400" b="1">
                          <a:solidFill>
                            <a:srgbClr val="231F20"/>
                          </a:solidFill>
                          <a:effectLst/>
                          <a:latin typeface="Arial" pitchFamily="34" charset="0"/>
                          <a:ea typeface="Myriad Pro"/>
                          <a:cs typeface="Arial" pitchFamily="34" charset="0"/>
                        </a:rPr>
                        <a:t>otal</a:t>
                      </a:r>
                      <a:endParaRPr lang="en-ZA" sz="14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L="325755" marR="313690" algn="ctr">
                        <a:lnSpc>
                          <a:spcPct val="115000"/>
                        </a:lnSpc>
                        <a:spcBef>
                          <a:spcPts val="360"/>
                        </a:spcBef>
                        <a:spcAft>
                          <a:spcPts val="0"/>
                        </a:spcAft>
                      </a:pPr>
                      <a:r>
                        <a:rPr lang="en-US" sz="1400" b="1">
                          <a:solidFill>
                            <a:srgbClr val="231F20"/>
                          </a:solidFill>
                          <a:effectLst/>
                          <a:latin typeface="Arial" pitchFamily="34" charset="0"/>
                          <a:ea typeface="Myriad Pro"/>
                          <a:cs typeface="Arial" pitchFamily="34" charset="0"/>
                        </a:rPr>
                        <a:t>32</a:t>
                      </a:r>
                      <a:endParaRPr lang="en-ZA" sz="140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L="325755" marR="313690" algn="ctr">
                        <a:lnSpc>
                          <a:spcPct val="115000"/>
                        </a:lnSpc>
                        <a:spcBef>
                          <a:spcPts val="360"/>
                        </a:spcBef>
                        <a:spcAft>
                          <a:spcPts val="0"/>
                        </a:spcAft>
                      </a:pPr>
                      <a:r>
                        <a:rPr lang="en-US" sz="1400" b="1" dirty="0">
                          <a:solidFill>
                            <a:srgbClr val="231F20"/>
                          </a:solidFill>
                          <a:effectLst/>
                          <a:latin typeface="Arial" pitchFamily="34" charset="0"/>
                          <a:ea typeface="Myriad Pro"/>
                          <a:cs typeface="Arial" pitchFamily="34" charset="0"/>
                        </a:rPr>
                        <a:t>17</a:t>
                      </a:r>
                      <a:endParaRPr lang="en-ZA" sz="14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L="325755" marR="313690" algn="ctr">
                        <a:lnSpc>
                          <a:spcPct val="115000"/>
                        </a:lnSpc>
                        <a:spcBef>
                          <a:spcPts val="360"/>
                        </a:spcBef>
                        <a:spcAft>
                          <a:spcPts val="0"/>
                        </a:spcAft>
                      </a:pPr>
                      <a:r>
                        <a:rPr lang="en-US" sz="1400" b="1" dirty="0">
                          <a:solidFill>
                            <a:srgbClr val="231F20"/>
                          </a:solidFill>
                          <a:effectLst/>
                          <a:latin typeface="Arial" pitchFamily="34" charset="0"/>
                          <a:ea typeface="Myriad Pro"/>
                          <a:cs typeface="Arial" pitchFamily="34" charset="0"/>
                        </a:rPr>
                        <a:t>15</a:t>
                      </a:r>
                      <a:endParaRPr lang="en-ZA" sz="14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c>
                  <a:txBody>
                    <a:bodyPr/>
                    <a:lstStyle/>
                    <a:p>
                      <a:pPr marL="357505" marR="345440" algn="ctr">
                        <a:lnSpc>
                          <a:spcPct val="115000"/>
                        </a:lnSpc>
                        <a:spcBef>
                          <a:spcPts val="360"/>
                        </a:spcBef>
                        <a:spcAft>
                          <a:spcPts val="0"/>
                        </a:spcAft>
                      </a:pPr>
                      <a:r>
                        <a:rPr lang="en-US" sz="1400" b="1" dirty="0">
                          <a:solidFill>
                            <a:srgbClr val="231F20"/>
                          </a:solidFill>
                          <a:effectLst/>
                          <a:latin typeface="Arial" pitchFamily="34" charset="0"/>
                          <a:ea typeface="Myriad Pro"/>
                          <a:cs typeface="Arial" pitchFamily="34" charset="0"/>
                        </a:rPr>
                        <a:t>0</a:t>
                      </a:r>
                      <a:endParaRPr lang="en-ZA" sz="1400" dirty="0">
                        <a:effectLst/>
                        <a:latin typeface="Arial" pitchFamily="34" charset="0"/>
                        <a:ea typeface="Calibri" panose="020F0502020204030204" pitchFamily="34" charset="0"/>
                        <a:cs typeface="Arial" pitchFamily="34" charset="0"/>
                      </a:endParaRPr>
                    </a:p>
                  </a:txBody>
                  <a:tcPr marL="0" marR="0" marT="0" marB="0">
                    <a:lnL w="12700" cap="flat" cmpd="sng" algn="ctr">
                      <a:solidFill>
                        <a:srgbClr val="EB8923"/>
                      </a:solidFill>
                      <a:prstDash val="solid"/>
                      <a:round/>
                      <a:headEnd type="none" w="med" len="med"/>
                      <a:tailEnd type="none" w="med" len="med"/>
                    </a:lnL>
                    <a:lnR w="12700" cap="flat" cmpd="sng" algn="ctr">
                      <a:solidFill>
                        <a:srgbClr val="EB8923"/>
                      </a:solidFill>
                      <a:prstDash val="solid"/>
                      <a:round/>
                      <a:headEnd type="none" w="med" len="med"/>
                      <a:tailEnd type="none" w="med" len="med"/>
                    </a:lnR>
                    <a:lnT w="12700" cap="flat" cmpd="sng" algn="ctr">
                      <a:solidFill>
                        <a:srgbClr val="EB8923"/>
                      </a:solidFill>
                      <a:prstDash val="solid"/>
                      <a:round/>
                      <a:headEnd type="none" w="med" len="med"/>
                      <a:tailEnd type="none" w="med" len="med"/>
                    </a:lnT>
                    <a:lnB w="12700" cap="flat" cmpd="sng" algn="ctr">
                      <a:solidFill>
                        <a:srgbClr val="EB8923"/>
                      </a:solidFill>
                      <a:prstDash val="solid"/>
                      <a:round/>
                      <a:headEnd type="none" w="med" len="med"/>
                      <a:tailEnd type="none" w="med" len="med"/>
                    </a:lnB>
                    <a:solidFill>
                      <a:srgbClr val="FADCBE"/>
                    </a:solidFill>
                  </a:tcPr>
                </a:tc>
              </a:tr>
            </a:tbl>
          </a:graphicData>
        </a:graphic>
      </p:graphicFrame>
      <p:grpSp>
        <p:nvGrpSpPr>
          <p:cNvPr id="493" name="Group 489"/>
          <p:cNvGrpSpPr>
            <a:grpSpLocks/>
          </p:cNvGrpSpPr>
          <p:nvPr/>
        </p:nvGrpSpPr>
        <p:grpSpPr bwMode="auto">
          <a:xfrm>
            <a:off x="12159283" y="6176814"/>
            <a:ext cx="155575" cy="155575"/>
            <a:chOff x="17505" y="-82"/>
            <a:chExt cx="245" cy="245"/>
          </a:xfrm>
        </p:grpSpPr>
        <p:grpSp>
          <p:nvGrpSpPr>
            <p:cNvPr id="494" name="Group 500"/>
            <p:cNvGrpSpPr>
              <a:grpSpLocks/>
            </p:cNvGrpSpPr>
            <p:nvPr/>
          </p:nvGrpSpPr>
          <p:grpSpPr bwMode="auto">
            <a:xfrm>
              <a:off x="17528" y="-59"/>
              <a:ext cx="200" cy="200"/>
              <a:chOff x="17528" y="-59"/>
              <a:chExt cx="200" cy="200"/>
            </a:xfrm>
          </p:grpSpPr>
          <p:sp>
            <p:nvSpPr>
              <p:cNvPr id="505" name="Freeform 501"/>
              <p:cNvSpPr>
                <a:spLocks/>
              </p:cNvSpPr>
              <p:nvPr/>
            </p:nvSpPr>
            <p:spPr bwMode="auto">
              <a:xfrm>
                <a:off x="17528" y="-59"/>
                <a:ext cx="200" cy="200"/>
              </a:xfrm>
              <a:custGeom>
                <a:avLst/>
                <a:gdLst>
                  <a:gd name="T0" fmla="+- 0 17728 17528"/>
                  <a:gd name="T1" fmla="*/ T0 w 200"/>
                  <a:gd name="T2" fmla="+- 0 41 -59"/>
                  <a:gd name="T3" fmla="*/ 41 h 200"/>
                  <a:gd name="T4" fmla="+- 0 17706 17528"/>
                  <a:gd name="T5" fmla="*/ T4 w 200"/>
                  <a:gd name="T6" fmla="+- 0 103 -59"/>
                  <a:gd name="T7" fmla="*/ 103 h 200"/>
                  <a:gd name="T8" fmla="+- 0 17652 17528"/>
                  <a:gd name="T9" fmla="*/ T8 w 200"/>
                  <a:gd name="T10" fmla="+- 0 138 -59"/>
                  <a:gd name="T11" fmla="*/ 138 h 200"/>
                  <a:gd name="T12" fmla="+- 0 17630 17528"/>
                  <a:gd name="T13" fmla="*/ T12 w 200"/>
                  <a:gd name="T14" fmla="+- 0 141 -59"/>
                  <a:gd name="T15" fmla="*/ 141 h 200"/>
                  <a:gd name="T16" fmla="+- 0 17606 17528"/>
                  <a:gd name="T17" fmla="*/ T16 w 200"/>
                  <a:gd name="T18" fmla="+- 0 138 -59"/>
                  <a:gd name="T19" fmla="*/ 138 h 200"/>
                  <a:gd name="T20" fmla="+- 0 17551 17528"/>
                  <a:gd name="T21" fmla="*/ T20 w 200"/>
                  <a:gd name="T22" fmla="+- 0 105 -59"/>
                  <a:gd name="T23" fmla="*/ 105 h 200"/>
                  <a:gd name="T24" fmla="+- 0 17528 17528"/>
                  <a:gd name="T25" fmla="*/ T24 w 200"/>
                  <a:gd name="T26" fmla="+- 0 44 -59"/>
                  <a:gd name="T27" fmla="*/ 44 h 200"/>
                  <a:gd name="T28" fmla="+- 0 17530 17528"/>
                  <a:gd name="T29" fmla="*/ T28 w 200"/>
                  <a:gd name="T30" fmla="+- 0 20 -59"/>
                  <a:gd name="T31" fmla="*/ 20 h 200"/>
                  <a:gd name="T32" fmla="+- 0 17564 17528"/>
                  <a:gd name="T33" fmla="*/ T32 w 200"/>
                  <a:gd name="T34" fmla="+- 0 -36 -59"/>
                  <a:gd name="T35" fmla="*/ -36 h 200"/>
                  <a:gd name="T36" fmla="+- 0 17624 17528"/>
                  <a:gd name="T37" fmla="*/ T36 w 200"/>
                  <a:gd name="T38" fmla="+- 0 -59 -59"/>
                  <a:gd name="T39" fmla="*/ -59 h 200"/>
                  <a:gd name="T40" fmla="+- 0 17648 17528"/>
                  <a:gd name="T41" fmla="*/ T40 w 200"/>
                  <a:gd name="T42" fmla="+- 0 -57 -59"/>
                  <a:gd name="T43" fmla="*/ -57 h 200"/>
                  <a:gd name="T44" fmla="+- 0 17704 17528"/>
                  <a:gd name="T45" fmla="*/ T44 w 200"/>
                  <a:gd name="T46" fmla="+- 0 -24 -59"/>
                  <a:gd name="T47" fmla="*/ -24 h 200"/>
                  <a:gd name="T48" fmla="+- 0 17728 17528"/>
                  <a:gd name="T49" fmla="*/ T48 w 200"/>
                  <a:gd name="T50" fmla="+- 0 36 -59"/>
                  <a:gd name="T51" fmla="*/ 36 h 200"/>
                  <a:gd name="T52" fmla="+- 0 17728 17528"/>
                  <a:gd name="T53" fmla="*/ T52 w 200"/>
                  <a:gd name="T54" fmla="+- 0 41 -59"/>
                  <a:gd name="T55" fmla="*/ 41 h 2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00" h="200">
                    <a:moveTo>
                      <a:pt x="200" y="100"/>
                    </a:moveTo>
                    <a:lnTo>
                      <a:pt x="178" y="162"/>
                    </a:lnTo>
                    <a:lnTo>
                      <a:pt x="124" y="197"/>
                    </a:lnTo>
                    <a:lnTo>
                      <a:pt x="102" y="200"/>
                    </a:lnTo>
                    <a:lnTo>
                      <a:pt x="78" y="197"/>
                    </a:lnTo>
                    <a:lnTo>
                      <a:pt x="23" y="164"/>
                    </a:lnTo>
                    <a:lnTo>
                      <a:pt x="0" y="103"/>
                    </a:lnTo>
                    <a:lnTo>
                      <a:pt x="2" y="79"/>
                    </a:lnTo>
                    <a:lnTo>
                      <a:pt x="36" y="23"/>
                    </a:lnTo>
                    <a:lnTo>
                      <a:pt x="96" y="0"/>
                    </a:lnTo>
                    <a:lnTo>
                      <a:pt x="120" y="2"/>
                    </a:lnTo>
                    <a:lnTo>
                      <a:pt x="176" y="35"/>
                    </a:lnTo>
                    <a:lnTo>
                      <a:pt x="200" y="95"/>
                    </a:lnTo>
                    <a:lnTo>
                      <a:pt x="200" y="100"/>
                    </a:lnTo>
                    <a:close/>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grpSp>
        <p:grpSp>
          <p:nvGrpSpPr>
            <p:cNvPr id="495" name="Group 498"/>
            <p:cNvGrpSpPr>
              <a:grpSpLocks/>
            </p:cNvGrpSpPr>
            <p:nvPr/>
          </p:nvGrpSpPr>
          <p:grpSpPr bwMode="auto">
            <a:xfrm>
              <a:off x="17508" y="41"/>
              <a:ext cx="240" cy="2"/>
              <a:chOff x="17508" y="41"/>
              <a:chExt cx="240" cy="2"/>
            </a:xfrm>
          </p:grpSpPr>
          <p:sp>
            <p:nvSpPr>
              <p:cNvPr id="504" name="Freeform 499"/>
              <p:cNvSpPr>
                <a:spLocks/>
              </p:cNvSpPr>
              <p:nvPr/>
            </p:nvSpPr>
            <p:spPr bwMode="auto">
              <a:xfrm>
                <a:off x="17508" y="41"/>
                <a:ext cx="240" cy="2"/>
              </a:xfrm>
              <a:custGeom>
                <a:avLst/>
                <a:gdLst>
                  <a:gd name="T0" fmla="+- 0 17508 17508"/>
                  <a:gd name="T1" fmla="*/ T0 w 240"/>
                  <a:gd name="T2" fmla="+- 0 17748 17508"/>
                  <a:gd name="T3" fmla="*/ T2 w 240"/>
                </a:gdLst>
                <a:ahLst/>
                <a:cxnLst>
                  <a:cxn ang="0">
                    <a:pos x="T1" y="0"/>
                  </a:cxn>
                  <a:cxn ang="0">
                    <a:pos x="T3" y="0"/>
                  </a:cxn>
                </a:cxnLst>
                <a:rect l="0" t="0" r="r" b="b"/>
                <a:pathLst>
                  <a:path w="240">
                    <a:moveTo>
                      <a:pt x="0" y="0"/>
                    </a:moveTo>
                    <a:lnTo>
                      <a:pt x="240" y="0"/>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grpSp>
        <p:grpSp>
          <p:nvGrpSpPr>
            <p:cNvPr id="496" name="Group 496"/>
            <p:cNvGrpSpPr>
              <a:grpSpLocks/>
            </p:cNvGrpSpPr>
            <p:nvPr/>
          </p:nvGrpSpPr>
          <p:grpSpPr bwMode="auto">
            <a:xfrm>
              <a:off x="17628" y="-79"/>
              <a:ext cx="2" cy="240"/>
              <a:chOff x="17628" y="-79"/>
              <a:chExt cx="2" cy="240"/>
            </a:xfrm>
          </p:grpSpPr>
          <p:sp>
            <p:nvSpPr>
              <p:cNvPr id="503" name="Freeform 497"/>
              <p:cNvSpPr>
                <a:spLocks/>
              </p:cNvSpPr>
              <p:nvPr/>
            </p:nvSpPr>
            <p:spPr bwMode="auto">
              <a:xfrm>
                <a:off x="17628" y="-79"/>
                <a:ext cx="2" cy="240"/>
              </a:xfrm>
              <a:custGeom>
                <a:avLst/>
                <a:gdLst>
                  <a:gd name="T0" fmla="+- 0 -79 -79"/>
                  <a:gd name="T1" fmla="*/ -79 h 240"/>
                  <a:gd name="T2" fmla="+- 0 161 -79"/>
                  <a:gd name="T3" fmla="*/ 161 h 240"/>
                </a:gdLst>
                <a:ahLst/>
                <a:cxnLst>
                  <a:cxn ang="0">
                    <a:pos x="0" y="T1"/>
                  </a:cxn>
                  <a:cxn ang="0">
                    <a:pos x="0" y="T3"/>
                  </a:cxn>
                </a:cxnLst>
                <a:rect l="0" t="0" r="r" b="b"/>
                <a:pathLst>
                  <a:path h="240">
                    <a:moveTo>
                      <a:pt x="0" y="0"/>
                    </a:moveTo>
                    <a:lnTo>
                      <a:pt x="0" y="240"/>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grpSp>
        <p:grpSp>
          <p:nvGrpSpPr>
            <p:cNvPr id="497" name="Group 494"/>
            <p:cNvGrpSpPr>
              <a:grpSpLocks/>
            </p:cNvGrpSpPr>
            <p:nvPr/>
          </p:nvGrpSpPr>
          <p:grpSpPr bwMode="auto">
            <a:xfrm>
              <a:off x="17569" y="-18"/>
              <a:ext cx="119" cy="118"/>
              <a:chOff x="17569" y="-18"/>
              <a:chExt cx="119" cy="118"/>
            </a:xfrm>
          </p:grpSpPr>
          <p:sp>
            <p:nvSpPr>
              <p:cNvPr id="502" name="Freeform 495"/>
              <p:cNvSpPr>
                <a:spLocks/>
              </p:cNvSpPr>
              <p:nvPr/>
            </p:nvSpPr>
            <p:spPr bwMode="auto">
              <a:xfrm>
                <a:off x="17569" y="-18"/>
                <a:ext cx="119" cy="118"/>
              </a:xfrm>
              <a:custGeom>
                <a:avLst/>
                <a:gdLst>
                  <a:gd name="T0" fmla="+- 0 17615 17569"/>
                  <a:gd name="T1" fmla="*/ T0 w 119"/>
                  <a:gd name="T2" fmla="+- 0 -18 -18"/>
                  <a:gd name="T3" fmla="*/ -18 h 118"/>
                  <a:gd name="T4" fmla="+- 0 17596 17569"/>
                  <a:gd name="T5" fmla="*/ T4 w 119"/>
                  <a:gd name="T6" fmla="+- 0 -10 -18"/>
                  <a:gd name="T7" fmla="*/ -10 h 118"/>
                  <a:gd name="T8" fmla="+- 0 17581 17569"/>
                  <a:gd name="T9" fmla="*/ T8 w 119"/>
                  <a:gd name="T10" fmla="+- 0 5 -18"/>
                  <a:gd name="T11" fmla="*/ 5 h 118"/>
                  <a:gd name="T12" fmla="+- 0 17572 17569"/>
                  <a:gd name="T13" fmla="*/ T12 w 119"/>
                  <a:gd name="T14" fmla="+- 0 25 -18"/>
                  <a:gd name="T15" fmla="*/ 25 h 118"/>
                  <a:gd name="T16" fmla="+- 0 17569 17569"/>
                  <a:gd name="T17" fmla="*/ T16 w 119"/>
                  <a:gd name="T18" fmla="+- 0 51 -18"/>
                  <a:gd name="T19" fmla="*/ 51 h 118"/>
                  <a:gd name="T20" fmla="+- 0 17576 17569"/>
                  <a:gd name="T21" fmla="*/ T20 w 119"/>
                  <a:gd name="T22" fmla="+- 0 70 -18"/>
                  <a:gd name="T23" fmla="*/ 70 h 118"/>
                  <a:gd name="T24" fmla="+- 0 17590 17569"/>
                  <a:gd name="T25" fmla="*/ T24 w 119"/>
                  <a:gd name="T26" fmla="+- 0 86 -18"/>
                  <a:gd name="T27" fmla="*/ 86 h 118"/>
                  <a:gd name="T28" fmla="+- 0 17609 17569"/>
                  <a:gd name="T29" fmla="*/ T28 w 119"/>
                  <a:gd name="T30" fmla="+- 0 97 -18"/>
                  <a:gd name="T31" fmla="*/ 97 h 118"/>
                  <a:gd name="T32" fmla="+- 0 17634 17569"/>
                  <a:gd name="T33" fmla="*/ T32 w 119"/>
                  <a:gd name="T34" fmla="+- 0 100 -18"/>
                  <a:gd name="T35" fmla="*/ 100 h 118"/>
                  <a:gd name="T36" fmla="+- 0 17655 17569"/>
                  <a:gd name="T37" fmla="*/ T36 w 119"/>
                  <a:gd name="T38" fmla="+- 0 94 -18"/>
                  <a:gd name="T39" fmla="*/ 94 h 118"/>
                  <a:gd name="T40" fmla="+- 0 17672 17569"/>
                  <a:gd name="T41" fmla="*/ T40 w 119"/>
                  <a:gd name="T42" fmla="+- 0 81 -18"/>
                  <a:gd name="T43" fmla="*/ 81 h 118"/>
                  <a:gd name="T44" fmla="+- 0 17684 17569"/>
                  <a:gd name="T45" fmla="*/ T44 w 119"/>
                  <a:gd name="T46" fmla="+- 0 63 -18"/>
                  <a:gd name="T47" fmla="*/ 63 h 118"/>
                  <a:gd name="T48" fmla="+- 0 17688 17569"/>
                  <a:gd name="T49" fmla="*/ T48 w 119"/>
                  <a:gd name="T50" fmla="+- 0 41 -18"/>
                  <a:gd name="T51" fmla="*/ 41 h 118"/>
                  <a:gd name="T52" fmla="+- 0 17686 17569"/>
                  <a:gd name="T53" fmla="*/ T52 w 119"/>
                  <a:gd name="T54" fmla="+- 0 25 -18"/>
                  <a:gd name="T55" fmla="*/ 25 h 118"/>
                  <a:gd name="T56" fmla="+- 0 17677 17569"/>
                  <a:gd name="T57" fmla="*/ T56 w 119"/>
                  <a:gd name="T58" fmla="+- 0 7 -18"/>
                  <a:gd name="T59" fmla="*/ 7 h 118"/>
                  <a:gd name="T60" fmla="+- 0 17662 17569"/>
                  <a:gd name="T61" fmla="*/ T60 w 119"/>
                  <a:gd name="T62" fmla="+- 0 -6 -18"/>
                  <a:gd name="T63" fmla="*/ -6 h 118"/>
                  <a:gd name="T64" fmla="+- 0 17641 17569"/>
                  <a:gd name="T65" fmla="*/ T64 w 119"/>
                  <a:gd name="T66" fmla="+- 0 -15 -18"/>
                  <a:gd name="T67" fmla="*/ -15 h 118"/>
                  <a:gd name="T68" fmla="+- 0 17615 17569"/>
                  <a:gd name="T69" fmla="*/ T68 w 119"/>
                  <a:gd name="T70" fmla="+- 0 -18 -18"/>
                  <a:gd name="T71" fmla="*/ -18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19" h="118">
                    <a:moveTo>
                      <a:pt x="46" y="0"/>
                    </a:moveTo>
                    <a:lnTo>
                      <a:pt x="27" y="8"/>
                    </a:lnTo>
                    <a:lnTo>
                      <a:pt x="12" y="23"/>
                    </a:lnTo>
                    <a:lnTo>
                      <a:pt x="3" y="43"/>
                    </a:lnTo>
                    <a:lnTo>
                      <a:pt x="0" y="69"/>
                    </a:lnTo>
                    <a:lnTo>
                      <a:pt x="7" y="88"/>
                    </a:lnTo>
                    <a:lnTo>
                      <a:pt x="21" y="104"/>
                    </a:lnTo>
                    <a:lnTo>
                      <a:pt x="40" y="115"/>
                    </a:lnTo>
                    <a:lnTo>
                      <a:pt x="65" y="118"/>
                    </a:lnTo>
                    <a:lnTo>
                      <a:pt x="86" y="112"/>
                    </a:lnTo>
                    <a:lnTo>
                      <a:pt x="103" y="99"/>
                    </a:lnTo>
                    <a:lnTo>
                      <a:pt x="115" y="81"/>
                    </a:lnTo>
                    <a:lnTo>
                      <a:pt x="119" y="59"/>
                    </a:lnTo>
                    <a:lnTo>
                      <a:pt x="117" y="43"/>
                    </a:lnTo>
                    <a:lnTo>
                      <a:pt x="108" y="25"/>
                    </a:lnTo>
                    <a:lnTo>
                      <a:pt x="93" y="12"/>
                    </a:lnTo>
                    <a:lnTo>
                      <a:pt x="72" y="3"/>
                    </a:lnTo>
                    <a:lnTo>
                      <a:pt x="46" y="0"/>
                    </a:ln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grpSp>
          <p:nvGrpSpPr>
            <p:cNvPr id="498" name="Group 492"/>
            <p:cNvGrpSpPr>
              <a:grpSpLocks/>
            </p:cNvGrpSpPr>
            <p:nvPr/>
          </p:nvGrpSpPr>
          <p:grpSpPr bwMode="auto">
            <a:xfrm>
              <a:off x="17568" y="41"/>
              <a:ext cx="120" cy="2"/>
              <a:chOff x="17568" y="41"/>
              <a:chExt cx="120" cy="2"/>
            </a:xfrm>
          </p:grpSpPr>
          <p:sp>
            <p:nvSpPr>
              <p:cNvPr id="501" name="Freeform 493"/>
              <p:cNvSpPr>
                <a:spLocks/>
              </p:cNvSpPr>
              <p:nvPr/>
            </p:nvSpPr>
            <p:spPr bwMode="auto">
              <a:xfrm>
                <a:off x="17568" y="41"/>
                <a:ext cx="120" cy="2"/>
              </a:xfrm>
              <a:custGeom>
                <a:avLst/>
                <a:gdLst>
                  <a:gd name="T0" fmla="+- 0 17568 17568"/>
                  <a:gd name="T1" fmla="*/ T0 w 120"/>
                  <a:gd name="T2" fmla="+- 0 17688 17568"/>
                  <a:gd name="T3" fmla="*/ T2 w 120"/>
                </a:gdLst>
                <a:ahLst/>
                <a:cxnLst>
                  <a:cxn ang="0">
                    <a:pos x="T1" y="0"/>
                  </a:cxn>
                  <a:cxn ang="0">
                    <a:pos x="T3" y="0"/>
                  </a:cxn>
                </a:cxnLst>
                <a:rect l="0" t="0" r="r" b="b"/>
                <a:pathLst>
                  <a:path w="120">
                    <a:moveTo>
                      <a:pt x="0" y="0"/>
                    </a:moveTo>
                    <a:lnTo>
                      <a:pt x="120" y="0"/>
                    </a:lnTo>
                  </a:path>
                </a:pathLst>
              </a:custGeom>
              <a:noFill/>
              <a:ln w="3175">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grpSp>
        <p:grpSp>
          <p:nvGrpSpPr>
            <p:cNvPr id="499" name="Group 490"/>
            <p:cNvGrpSpPr>
              <a:grpSpLocks/>
            </p:cNvGrpSpPr>
            <p:nvPr/>
          </p:nvGrpSpPr>
          <p:grpSpPr bwMode="auto">
            <a:xfrm>
              <a:off x="17628" y="-19"/>
              <a:ext cx="2" cy="120"/>
              <a:chOff x="17628" y="-19"/>
              <a:chExt cx="2" cy="120"/>
            </a:xfrm>
          </p:grpSpPr>
          <p:sp>
            <p:nvSpPr>
              <p:cNvPr id="500" name="Freeform 491"/>
              <p:cNvSpPr>
                <a:spLocks/>
              </p:cNvSpPr>
              <p:nvPr/>
            </p:nvSpPr>
            <p:spPr bwMode="auto">
              <a:xfrm>
                <a:off x="17628" y="-19"/>
                <a:ext cx="2" cy="120"/>
              </a:xfrm>
              <a:custGeom>
                <a:avLst/>
                <a:gdLst>
                  <a:gd name="T0" fmla="+- 0 -19 -19"/>
                  <a:gd name="T1" fmla="*/ -19 h 120"/>
                  <a:gd name="T2" fmla="+- 0 101 -19"/>
                  <a:gd name="T3" fmla="*/ 101 h 120"/>
                </a:gdLst>
                <a:ahLst/>
                <a:cxnLst>
                  <a:cxn ang="0">
                    <a:pos x="0" y="T1"/>
                  </a:cxn>
                  <a:cxn ang="0">
                    <a:pos x="0" y="T3"/>
                  </a:cxn>
                </a:cxnLst>
                <a:rect l="0" t="0" r="r" b="b"/>
                <a:pathLst>
                  <a:path h="120">
                    <a:moveTo>
                      <a:pt x="0" y="0"/>
                    </a:moveTo>
                    <a:lnTo>
                      <a:pt x="0" y="120"/>
                    </a:lnTo>
                  </a:path>
                </a:pathLst>
              </a:custGeom>
              <a:noFill/>
              <a:ln w="3175">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grpSp>
      </p:grpSp>
      <p:sp>
        <p:nvSpPr>
          <p:cNvPr id="506" name="Rectangle 503"/>
          <p:cNvSpPr>
            <a:spLocks noChangeArrowheads="1"/>
          </p:cNvSpPr>
          <p:nvPr/>
        </p:nvSpPr>
        <p:spPr bwMode="auto">
          <a:xfrm>
            <a:off x="1043608" y="5907510"/>
            <a:ext cx="184731" cy="5386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tabLst>
                <a:tab pos="2743200" algn="l"/>
                <a:tab pos="3035300" algn="l"/>
                <a:tab pos="3327400" algn="l"/>
                <a:tab pos="3606800" algn="l"/>
                <a:tab pos="3873500" algn="l"/>
                <a:tab pos="4191000" algn="l"/>
                <a:tab pos="4483100" algn="l"/>
                <a:tab pos="4762500" algn="l"/>
                <a:tab pos="5105400" algn="l"/>
              </a:tabLst>
              <a:defRPr>
                <a:solidFill>
                  <a:schemeClr val="tx1"/>
                </a:solidFill>
                <a:latin typeface="Arial" panose="020B0604020202020204" pitchFamily="34" charset="0"/>
              </a:defRPr>
            </a:lvl1pPr>
            <a:lvl2pPr eaLnBrk="0" hangingPunct="0">
              <a:tabLst>
                <a:tab pos="2743200" algn="l"/>
                <a:tab pos="3035300" algn="l"/>
                <a:tab pos="3327400" algn="l"/>
                <a:tab pos="3606800" algn="l"/>
                <a:tab pos="3873500" algn="l"/>
                <a:tab pos="4191000" algn="l"/>
                <a:tab pos="4483100" algn="l"/>
                <a:tab pos="4762500" algn="l"/>
                <a:tab pos="5105400" algn="l"/>
              </a:tabLst>
              <a:defRPr>
                <a:solidFill>
                  <a:schemeClr val="tx1"/>
                </a:solidFill>
                <a:latin typeface="Arial" panose="020B0604020202020204" pitchFamily="34" charset="0"/>
              </a:defRPr>
            </a:lvl2pPr>
            <a:lvl3pPr eaLnBrk="0" hangingPunct="0">
              <a:tabLst>
                <a:tab pos="2743200" algn="l"/>
                <a:tab pos="3035300" algn="l"/>
                <a:tab pos="3327400" algn="l"/>
                <a:tab pos="3606800" algn="l"/>
                <a:tab pos="3873500" algn="l"/>
                <a:tab pos="4191000" algn="l"/>
                <a:tab pos="4483100" algn="l"/>
                <a:tab pos="4762500" algn="l"/>
                <a:tab pos="5105400" algn="l"/>
              </a:tabLst>
              <a:defRPr>
                <a:solidFill>
                  <a:schemeClr val="tx1"/>
                </a:solidFill>
                <a:latin typeface="Arial" panose="020B0604020202020204" pitchFamily="34" charset="0"/>
              </a:defRPr>
            </a:lvl3pPr>
            <a:lvl4pPr eaLnBrk="0" hangingPunct="0">
              <a:tabLst>
                <a:tab pos="2743200" algn="l"/>
                <a:tab pos="3035300" algn="l"/>
                <a:tab pos="3327400" algn="l"/>
                <a:tab pos="3606800" algn="l"/>
                <a:tab pos="3873500" algn="l"/>
                <a:tab pos="4191000" algn="l"/>
                <a:tab pos="4483100" algn="l"/>
                <a:tab pos="4762500" algn="l"/>
                <a:tab pos="5105400" algn="l"/>
              </a:tabLst>
              <a:defRPr>
                <a:solidFill>
                  <a:schemeClr val="tx1"/>
                </a:solidFill>
                <a:latin typeface="Arial" panose="020B0604020202020204" pitchFamily="34" charset="0"/>
              </a:defRPr>
            </a:lvl4pPr>
            <a:lvl5pPr eaLnBrk="0" hangingPunct="0">
              <a:tabLst>
                <a:tab pos="2743200" algn="l"/>
                <a:tab pos="3035300" algn="l"/>
                <a:tab pos="3327400" algn="l"/>
                <a:tab pos="3606800" algn="l"/>
                <a:tab pos="3873500" algn="l"/>
                <a:tab pos="4191000" algn="l"/>
                <a:tab pos="4483100" algn="l"/>
                <a:tab pos="4762500" algn="l"/>
                <a:tab pos="5105400" algn="l"/>
              </a:tabLst>
              <a:defRPr>
                <a:solidFill>
                  <a:schemeClr val="tx1"/>
                </a:solidFill>
                <a:latin typeface="Arial" panose="020B0604020202020204" pitchFamily="34" charset="0"/>
              </a:defRPr>
            </a:lvl5pPr>
            <a:lvl6pPr eaLnBrk="0" fontAlgn="base" hangingPunct="0">
              <a:spcBef>
                <a:spcPct val="0"/>
              </a:spcBef>
              <a:spcAft>
                <a:spcPct val="0"/>
              </a:spcAft>
              <a:tabLst>
                <a:tab pos="2743200" algn="l"/>
                <a:tab pos="3035300" algn="l"/>
                <a:tab pos="3327400" algn="l"/>
                <a:tab pos="3606800" algn="l"/>
                <a:tab pos="3873500" algn="l"/>
                <a:tab pos="4191000" algn="l"/>
                <a:tab pos="4483100" algn="l"/>
                <a:tab pos="4762500" algn="l"/>
                <a:tab pos="5105400" algn="l"/>
              </a:tabLst>
              <a:defRPr>
                <a:solidFill>
                  <a:schemeClr val="tx1"/>
                </a:solidFill>
                <a:latin typeface="Arial" panose="020B0604020202020204" pitchFamily="34" charset="0"/>
              </a:defRPr>
            </a:lvl6pPr>
            <a:lvl7pPr eaLnBrk="0" fontAlgn="base" hangingPunct="0">
              <a:spcBef>
                <a:spcPct val="0"/>
              </a:spcBef>
              <a:spcAft>
                <a:spcPct val="0"/>
              </a:spcAft>
              <a:tabLst>
                <a:tab pos="2743200" algn="l"/>
                <a:tab pos="3035300" algn="l"/>
                <a:tab pos="3327400" algn="l"/>
                <a:tab pos="3606800" algn="l"/>
                <a:tab pos="3873500" algn="l"/>
                <a:tab pos="4191000" algn="l"/>
                <a:tab pos="4483100" algn="l"/>
                <a:tab pos="4762500" algn="l"/>
                <a:tab pos="5105400" algn="l"/>
              </a:tabLst>
              <a:defRPr>
                <a:solidFill>
                  <a:schemeClr val="tx1"/>
                </a:solidFill>
                <a:latin typeface="Arial" panose="020B0604020202020204" pitchFamily="34" charset="0"/>
              </a:defRPr>
            </a:lvl7pPr>
            <a:lvl8pPr eaLnBrk="0" fontAlgn="base" hangingPunct="0">
              <a:spcBef>
                <a:spcPct val="0"/>
              </a:spcBef>
              <a:spcAft>
                <a:spcPct val="0"/>
              </a:spcAft>
              <a:tabLst>
                <a:tab pos="2743200" algn="l"/>
                <a:tab pos="3035300" algn="l"/>
                <a:tab pos="3327400" algn="l"/>
                <a:tab pos="3606800" algn="l"/>
                <a:tab pos="3873500" algn="l"/>
                <a:tab pos="4191000" algn="l"/>
                <a:tab pos="4483100" algn="l"/>
                <a:tab pos="4762500" algn="l"/>
                <a:tab pos="5105400" algn="l"/>
              </a:tabLst>
              <a:defRPr>
                <a:solidFill>
                  <a:schemeClr val="tx1"/>
                </a:solidFill>
                <a:latin typeface="Arial" panose="020B0604020202020204" pitchFamily="34" charset="0"/>
              </a:defRPr>
            </a:lvl8pPr>
            <a:lvl9pPr eaLnBrk="0" fontAlgn="base" hangingPunct="0">
              <a:spcBef>
                <a:spcPct val="0"/>
              </a:spcBef>
              <a:spcAft>
                <a:spcPct val="0"/>
              </a:spcAft>
              <a:tabLst>
                <a:tab pos="2743200" algn="l"/>
                <a:tab pos="3035300" algn="l"/>
                <a:tab pos="3327400" algn="l"/>
                <a:tab pos="3606800" algn="l"/>
                <a:tab pos="3873500" algn="l"/>
                <a:tab pos="4191000" algn="l"/>
                <a:tab pos="4483100" algn="l"/>
                <a:tab pos="4762500" algn="l"/>
                <a:tab pos="5105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743200" algn="l"/>
                <a:tab pos="3035300" algn="l"/>
                <a:tab pos="3327400" algn="l"/>
                <a:tab pos="3606800" algn="l"/>
                <a:tab pos="3873500" algn="l"/>
                <a:tab pos="4191000" algn="l"/>
                <a:tab pos="4483100" algn="l"/>
                <a:tab pos="4762500" algn="l"/>
                <a:tab pos="5105400" algn="l"/>
              </a:tabLst>
            </a:pPr>
            <a:r>
              <a:rPr kumimoji="0" lang="en-US"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US"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36134686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E49CD9C-A5F4-41C1-A948-BC0E30924D59}" type="slidenum">
              <a:rPr lang="en-US" smtClean="0">
                <a:solidFill>
                  <a:prstClr val="black">
                    <a:tint val="75000"/>
                  </a:prstClr>
                </a:solidFill>
              </a:rPr>
              <a:pPr>
                <a:defRPr/>
              </a:pPr>
              <a:t>25</a:t>
            </a:fld>
            <a:endParaRPr lang="en-US" dirty="0">
              <a:solidFill>
                <a:prstClr val="black">
                  <a:tint val="75000"/>
                </a:prstClr>
              </a:solidFill>
            </a:endParaRPr>
          </a:p>
        </p:txBody>
      </p:sp>
      <p:sp>
        <p:nvSpPr>
          <p:cNvPr id="3" name="Title 2"/>
          <p:cNvSpPr>
            <a:spLocks noGrp="1"/>
          </p:cNvSpPr>
          <p:nvPr>
            <p:ph type="title"/>
          </p:nvPr>
        </p:nvSpPr>
        <p:spPr/>
        <p:txBody>
          <a:bodyPr/>
          <a:lstStyle/>
          <a:p>
            <a:r>
              <a:rPr lang="en-ZA" dirty="0" smtClean="0"/>
              <a:t>Vacant positions at 31 March 2015</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3740361621"/>
              </p:ext>
            </p:extLst>
          </p:nvPr>
        </p:nvGraphicFramePr>
        <p:xfrm>
          <a:off x="251520" y="1397000"/>
          <a:ext cx="4248472" cy="4114800"/>
        </p:xfrm>
        <a:graphic>
          <a:graphicData uri="http://schemas.openxmlformats.org/drawingml/2006/table">
            <a:tbl>
              <a:tblPr firstRow="1" bandRow="1">
                <a:tableStyleId>{93296810-A885-4BE3-A3E7-6D5BEEA58F35}</a:tableStyleId>
              </a:tblPr>
              <a:tblGrid>
                <a:gridCol w="4248472"/>
              </a:tblGrid>
              <a:tr h="370840">
                <a:tc>
                  <a:txBody>
                    <a:bodyPr/>
                    <a:lstStyle/>
                    <a:p>
                      <a:pPr marL="342900" lvl="0" indent="-342900" algn="l">
                        <a:lnSpc>
                          <a:spcPct val="150000"/>
                        </a:lnSpc>
                        <a:buFont typeface="Arial" pitchFamily="34" charset="0"/>
                        <a:buChar char="•"/>
                      </a:pPr>
                      <a:r>
                        <a:rPr lang="en-ZA" sz="2000" b="0" dirty="0">
                          <a:solidFill>
                            <a:schemeClr val="tx1"/>
                          </a:solidFill>
                          <a:effectLst/>
                          <a:latin typeface="Arial" pitchFamily="34" charset="0"/>
                          <a:cs typeface="Arial" pitchFamily="34" charset="0"/>
                        </a:rPr>
                        <a:t>Chief Executive </a:t>
                      </a:r>
                      <a:r>
                        <a:rPr lang="en-ZA" sz="2000" b="0" dirty="0" smtClean="0">
                          <a:solidFill>
                            <a:schemeClr val="tx1"/>
                          </a:solidFill>
                          <a:effectLst/>
                          <a:latin typeface="Arial" pitchFamily="34" charset="0"/>
                          <a:cs typeface="Arial" pitchFamily="34" charset="0"/>
                        </a:rPr>
                        <a:t>Officer</a:t>
                      </a:r>
                      <a:endParaRPr lang="en-ZA" sz="2000" b="0" dirty="0">
                        <a:solidFill>
                          <a:schemeClr val="tx1"/>
                        </a:solidFill>
                        <a:effectLst/>
                        <a:latin typeface="Arial" pitchFamily="34" charset="0"/>
                        <a:ea typeface="Calibri"/>
                        <a:cs typeface="Arial" pitchFamily="34" charset="0"/>
                      </a:endParaRPr>
                    </a:p>
                  </a:txBody>
                  <a:tcPr marL="68580" marR="68580" marT="0" marB="0">
                    <a:solidFill>
                      <a:srgbClr val="FDD0B5"/>
                    </a:solidFill>
                  </a:tcPr>
                </a:tc>
              </a:tr>
              <a:tr h="370840">
                <a:tc>
                  <a:txBody>
                    <a:bodyPr/>
                    <a:lstStyle/>
                    <a:p>
                      <a:pPr marL="342900" lvl="0" indent="-342900" algn="l">
                        <a:lnSpc>
                          <a:spcPct val="150000"/>
                        </a:lnSpc>
                        <a:buFont typeface="Arial" pitchFamily="34" charset="0"/>
                        <a:buChar char="•"/>
                      </a:pPr>
                      <a:r>
                        <a:rPr lang="en-ZA" sz="2000" dirty="0">
                          <a:effectLst/>
                          <a:latin typeface="Arial" pitchFamily="34" charset="0"/>
                          <a:cs typeface="Arial" pitchFamily="34" charset="0"/>
                        </a:rPr>
                        <a:t>Chief Financial Officer </a:t>
                      </a:r>
                      <a:endParaRPr lang="en-ZA" sz="2000" dirty="0">
                        <a:effectLst/>
                        <a:latin typeface="Arial" pitchFamily="34" charset="0"/>
                        <a:ea typeface="Calibri"/>
                        <a:cs typeface="Arial" pitchFamily="34" charset="0"/>
                      </a:endParaRPr>
                    </a:p>
                  </a:txBody>
                  <a:tcPr marL="68580" marR="68580" marT="0" marB="0"/>
                </a:tc>
              </a:tr>
              <a:tr h="370840">
                <a:tc>
                  <a:txBody>
                    <a:bodyPr/>
                    <a:lstStyle/>
                    <a:p>
                      <a:pPr marL="342900" lvl="0" indent="-342900" algn="l">
                        <a:lnSpc>
                          <a:spcPct val="150000"/>
                        </a:lnSpc>
                        <a:buFont typeface="Arial" pitchFamily="34" charset="0"/>
                        <a:buChar char="•"/>
                      </a:pPr>
                      <a:r>
                        <a:rPr lang="en-ZA" sz="2000" dirty="0" smtClean="0">
                          <a:effectLst/>
                          <a:latin typeface="Arial" pitchFamily="34" charset="0"/>
                          <a:cs typeface="Arial" pitchFamily="34" charset="0"/>
                        </a:rPr>
                        <a:t>Chief Operations Officer </a:t>
                      </a:r>
                      <a:endParaRPr lang="en-ZA" sz="2000" dirty="0">
                        <a:effectLst/>
                        <a:latin typeface="Arial" pitchFamily="34" charset="0"/>
                        <a:ea typeface="Calibri"/>
                        <a:cs typeface="Arial" pitchFamily="34" charset="0"/>
                      </a:endParaRPr>
                    </a:p>
                  </a:txBody>
                  <a:tcPr marL="68580" marR="68580" marT="0" marB="0"/>
                </a:tc>
              </a:tr>
              <a:tr h="370840">
                <a:tc>
                  <a:txBody>
                    <a:bodyPr/>
                    <a:lstStyle/>
                    <a:p>
                      <a:pPr marL="342900" lvl="0" indent="-342900" algn="l">
                        <a:lnSpc>
                          <a:spcPct val="150000"/>
                        </a:lnSpc>
                        <a:buFont typeface="Arial" pitchFamily="34" charset="0"/>
                        <a:buChar char="•"/>
                      </a:pPr>
                      <a:r>
                        <a:rPr lang="en-ZA" sz="2000" dirty="0">
                          <a:effectLst/>
                          <a:latin typeface="Arial" pitchFamily="34" charset="0"/>
                          <a:cs typeface="Arial" pitchFamily="34" charset="0"/>
                        </a:rPr>
                        <a:t>Programme Director </a:t>
                      </a:r>
                      <a:endParaRPr lang="en-ZA" sz="2000" dirty="0">
                        <a:effectLst/>
                        <a:latin typeface="Arial" pitchFamily="34" charset="0"/>
                        <a:ea typeface="Calibri"/>
                        <a:cs typeface="Arial" pitchFamily="34" charset="0"/>
                      </a:endParaRPr>
                    </a:p>
                  </a:txBody>
                  <a:tcPr marL="68580" marR="68580" marT="0" marB="0"/>
                </a:tc>
              </a:tr>
              <a:tr h="370840">
                <a:tc>
                  <a:txBody>
                    <a:bodyPr/>
                    <a:lstStyle/>
                    <a:p>
                      <a:pPr marL="342900" lvl="0" indent="-342900" algn="l">
                        <a:lnSpc>
                          <a:spcPct val="150000"/>
                        </a:lnSpc>
                        <a:buFont typeface="Arial" pitchFamily="34" charset="0"/>
                        <a:buChar char="•"/>
                      </a:pPr>
                      <a:r>
                        <a:rPr lang="en-ZA" sz="2000" dirty="0">
                          <a:effectLst/>
                          <a:latin typeface="Arial" pitchFamily="34" charset="0"/>
                          <a:cs typeface="Arial" pitchFamily="34" charset="0"/>
                        </a:rPr>
                        <a:t>Human Resource </a:t>
                      </a:r>
                      <a:r>
                        <a:rPr lang="en-ZA" sz="2000" dirty="0" smtClean="0">
                          <a:effectLst/>
                          <a:latin typeface="Arial" pitchFamily="34" charset="0"/>
                          <a:cs typeface="Arial" pitchFamily="34" charset="0"/>
                        </a:rPr>
                        <a:t>Manager</a:t>
                      </a:r>
                      <a:endParaRPr lang="en-ZA" sz="2000" dirty="0">
                        <a:effectLst/>
                        <a:latin typeface="Arial" pitchFamily="34" charset="0"/>
                        <a:ea typeface="Calibri"/>
                        <a:cs typeface="Arial" pitchFamily="34" charset="0"/>
                      </a:endParaRPr>
                    </a:p>
                  </a:txBody>
                  <a:tcPr marL="68580" marR="68580" marT="0" marB="0"/>
                </a:tc>
              </a:tr>
              <a:tr h="370840">
                <a:tc>
                  <a:txBody>
                    <a:bodyPr/>
                    <a:lstStyle/>
                    <a:p>
                      <a:pPr marL="342900" lvl="0" indent="-342900" algn="l">
                        <a:lnSpc>
                          <a:spcPct val="150000"/>
                        </a:lnSpc>
                        <a:buFont typeface="Arial" pitchFamily="34" charset="0"/>
                        <a:buChar char="•"/>
                      </a:pPr>
                      <a:r>
                        <a:rPr lang="en-ZA" sz="2000" dirty="0">
                          <a:effectLst/>
                          <a:latin typeface="Arial" pitchFamily="34" charset="0"/>
                          <a:cs typeface="Arial" pitchFamily="34" charset="0"/>
                        </a:rPr>
                        <a:t>Communications Manager </a:t>
                      </a:r>
                      <a:endParaRPr lang="en-ZA" sz="2000" dirty="0">
                        <a:effectLst/>
                        <a:latin typeface="Arial" pitchFamily="34" charset="0"/>
                        <a:ea typeface="Calibri"/>
                        <a:cs typeface="Arial" pitchFamily="34" charset="0"/>
                      </a:endParaRPr>
                    </a:p>
                  </a:txBody>
                  <a:tcPr marL="68580" marR="68580" marT="0" marB="0"/>
                </a:tc>
              </a:tr>
              <a:tr h="465832">
                <a:tc>
                  <a:txBody>
                    <a:bodyPr/>
                    <a:lstStyle/>
                    <a:p>
                      <a:pPr marL="342900" lvl="0" indent="-342900" algn="l">
                        <a:lnSpc>
                          <a:spcPct val="150000"/>
                        </a:lnSpc>
                        <a:buFont typeface="Arial" pitchFamily="34" charset="0"/>
                        <a:buChar char="•"/>
                      </a:pPr>
                      <a:r>
                        <a:rPr lang="en-ZA" sz="2000" dirty="0">
                          <a:effectLst/>
                          <a:latin typeface="Arial" pitchFamily="34" charset="0"/>
                          <a:cs typeface="Arial" pitchFamily="34" charset="0"/>
                        </a:rPr>
                        <a:t>Supply Chain Management Specialist</a:t>
                      </a:r>
                      <a:endParaRPr lang="en-ZA" sz="2000" dirty="0">
                        <a:effectLst/>
                        <a:latin typeface="Arial" pitchFamily="34" charset="0"/>
                        <a:ea typeface="Calibri"/>
                        <a:cs typeface="Arial" pitchFamily="34" charset="0"/>
                      </a:endParaRPr>
                    </a:p>
                  </a:txBody>
                  <a:tcPr marL="68580" marR="68580" marT="0" marB="0"/>
                </a:tc>
              </a:tr>
              <a:tr h="370840">
                <a:tc>
                  <a:txBody>
                    <a:bodyPr/>
                    <a:lstStyle/>
                    <a:p>
                      <a:pPr marL="342900" lvl="0" indent="-342900" algn="l">
                        <a:lnSpc>
                          <a:spcPct val="150000"/>
                        </a:lnSpc>
                        <a:buFont typeface="Arial" pitchFamily="34" charset="0"/>
                        <a:buChar char="•"/>
                      </a:pPr>
                      <a:r>
                        <a:rPr lang="en-ZA" sz="2000" dirty="0" smtClean="0">
                          <a:effectLst/>
                          <a:latin typeface="Arial" pitchFamily="34" charset="0"/>
                          <a:cs typeface="Arial" pitchFamily="34" charset="0"/>
                        </a:rPr>
                        <a:t>Legal &amp; Contracts Manager </a:t>
                      </a:r>
                      <a:endParaRPr lang="en-ZA" sz="2000" dirty="0">
                        <a:effectLst/>
                        <a:latin typeface="Arial" pitchFamily="34" charset="0"/>
                        <a:ea typeface="Calibri"/>
                        <a:cs typeface="Arial" pitchFamily="34" charset="0"/>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1966205779"/>
              </p:ext>
            </p:extLst>
          </p:nvPr>
        </p:nvGraphicFramePr>
        <p:xfrm>
          <a:off x="4716016" y="1397000"/>
          <a:ext cx="4104456" cy="4188835"/>
        </p:xfrm>
        <a:graphic>
          <a:graphicData uri="http://schemas.openxmlformats.org/drawingml/2006/table">
            <a:tbl>
              <a:tblPr firstRow="1" bandRow="1">
                <a:tableStyleId>{93296810-A885-4BE3-A3E7-6D5BEEA58F35}</a:tableStyleId>
              </a:tblPr>
              <a:tblGrid>
                <a:gridCol w="4104456"/>
              </a:tblGrid>
              <a:tr h="472007">
                <a:tc>
                  <a:txBody>
                    <a:bodyPr/>
                    <a:lstStyle/>
                    <a:p>
                      <a:pPr marL="342900" lvl="0" indent="-342900" algn="l">
                        <a:lnSpc>
                          <a:spcPct val="150000"/>
                        </a:lnSpc>
                        <a:buFont typeface="Arial" pitchFamily="34" charset="0"/>
                        <a:buChar char="•"/>
                      </a:pPr>
                      <a:r>
                        <a:rPr lang="en-ZA" sz="2000" b="0" dirty="0">
                          <a:solidFill>
                            <a:schemeClr val="tx1"/>
                          </a:solidFill>
                          <a:effectLst/>
                          <a:latin typeface="Arial" pitchFamily="34" charset="0"/>
                          <a:cs typeface="Arial" pitchFamily="34" charset="0"/>
                        </a:rPr>
                        <a:t>Executive Secretary to the CEO</a:t>
                      </a:r>
                      <a:endParaRPr lang="en-ZA" sz="2000" b="0" dirty="0">
                        <a:solidFill>
                          <a:schemeClr val="tx1"/>
                        </a:solidFill>
                        <a:effectLst/>
                        <a:latin typeface="Arial" pitchFamily="34" charset="0"/>
                        <a:ea typeface="Calibri"/>
                        <a:cs typeface="Arial" pitchFamily="34" charset="0"/>
                      </a:endParaRPr>
                    </a:p>
                  </a:txBody>
                  <a:tcPr marL="68580" marR="68580" marT="0" marB="0">
                    <a:solidFill>
                      <a:srgbClr val="FDD0B5"/>
                    </a:solidFill>
                  </a:tcPr>
                </a:tc>
              </a:tr>
              <a:tr h="472007">
                <a:tc>
                  <a:txBody>
                    <a:bodyPr/>
                    <a:lstStyle/>
                    <a:p>
                      <a:pPr marL="342900" lvl="0" indent="-342900" algn="l">
                        <a:lnSpc>
                          <a:spcPct val="150000"/>
                        </a:lnSpc>
                        <a:buFont typeface="Arial" pitchFamily="34" charset="0"/>
                        <a:buChar char="•"/>
                      </a:pPr>
                      <a:r>
                        <a:rPr lang="en-ZA" sz="2000" b="0" dirty="0" smtClean="0">
                          <a:effectLst/>
                          <a:latin typeface="Arial" pitchFamily="34" charset="0"/>
                          <a:cs typeface="Arial" pitchFamily="34" charset="0"/>
                        </a:rPr>
                        <a:t>Secretary to the COO</a:t>
                      </a:r>
                      <a:endParaRPr lang="en-ZA" sz="2000" b="0" dirty="0">
                        <a:effectLst/>
                        <a:latin typeface="Arial" pitchFamily="34" charset="0"/>
                        <a:ea typeface="Calibri"/>
                        <a:cs typeface="Arial" pitchFamily="34" charset="0"/>
                      </a:endParaRPr>
                    </a:p>
                  </a:txBody>
                  <a:tcPr marL="68580" marR="68580" marT="0" marB="0"/>
                </a:tc>
              </a:tr>
              <a:tr h="472007">
                <a:tc>
                  <a:txBody>
                    <a:bodyPr/>
                    <a:lstStyle/>
                    <a:p>
                      <a:pPr marL="342900" lvl="0" indent="-342900" algn="l">
                        <a:lnSpc>
                          <a:spcPct val="150000"/>
                        </a:lnSpc>
                        <a:buFont typeface="Arial" pitchFamily="34" charset="0"/>
                        <a:buChar char="•"/>
                      </a:pPr>
                      <a:r>
                        <a:rPr lang="en-ZA" sz="2000" b="0" dirty="0" smtClean="0">
                          <a:effectLst/>
                          <a:latin typeface="Arial" pitchFamily="34" charset="0"/>
                          <a:cs typeface="Arial" pitchFamily="34" charset="0"/>
                        </a:rPr>
                        <a:t>Company </a:t>
                      </a:r>
                      <a:r>
                        <a:rPr lang="en-ZA" sz="2000" b="0" dirty="0">
                          <a:effectLst/>
                          <a:latin typeface="Arial" pitchFamily="34" charset="0"/>
                          <a:cs typeface="Arial" pitchFamily="34" charset="0"/>
                        </a:rPr>
                        <a:t>Secretary </a:t>
                      </a:r>
                      <a:endParaRPr lang="en-ZA" sz="2000" b="0" dirty="0">
                        <a:effectLst/>
                        <a:latin typeface="Arial" pitchFamily="34" charset="0"/>
                        <a:ea typeface="Calibri"/>
                        <a:cs typeface="Arial" pitchFamily="34" charset="0"/>
                      </a:endParaRPr>
                    </a:p>
                  </a:txBody>
                  <a:tcPr marL="68580" marR="68580" marT="0" marB="0"/>
                </a:tc>
              </a:tr>
              <a:tr h="640119">
                <a:tc>
                  <a:txBody>
                    <a:bodyPr/>
                    <a:lstStyle/>
                    <a:p>
                      <a:pPr marL="342900" lvl="0" indent="-342900" algn="l">
                        <a:lnSpc>
                          <a:spcPct val="150000"/>
                        </a:lnSpc>
                        <a:buFont typeface="Arial" pitchFamily="34" charset="0"/>
                        <a:buChar char="•"/>
                      </a:pPr>
                      <a:r>
                        <a:rPr lang="en-ZA" sz="2000" b="0" dirty="0" smtClean="0">
                          <a:effectLst/>
                          <a:latin typeface="Arial" pitchFamily="34" charset="0"/>
                          <a:cs typeface="Arial" pitchFamily="34" charset="0"/>
                        </a:rPr>
                        <a:t>Project Officer (Research Training &amp; Development)</a:t>
                      </a:r>
                      <a:endParaRPr lang="en-ZA" sz="2000" b="0" dirty="0">
                        <a:effectLst/>
                        <a:latin typeface="Arial" pitchFamily="34" charset="0"/>
                        <a:ea typeface="Calibri"/>
                        <a:cs typeface="Arial" pitchFamily="34" charset="0"/>
                      </a:endParaRPr>
                    </a:p>
                  </a:txBody>
                  <a:tcPr marL="68580" marR="68580" marT="0" marB="0"/>
                </a:tc>
              </a:tr>
              <a:tr h="640119">
                <a:tc>
                  <a:txBody>
                    <a:bodyPr/>
                    <a:lstStyle/>
                    <a:p>
                      <a:pPr marL="342900" lvl="0" indent="-342900" algn="l">
                        <a:lnSpc>
                          <a:spcPct val="150000"/>
                        </a:lnSpc>
                        <a:buFont typeface="Arial" pitchFamily="34" charset="0"/>
                        <a:buChar char="•"/>
                      </a:pPr>
                      <a:r>
                        <a:rPr lang="en-ZA" sz="2000" b="0" dirty="0" smtClean="0">
                          <a:effectLst/>
                          <a:latin typeface="Arial" pitchFamily="34" charset="0"/>
                          <a:ea typeface="Calibri"/>
                          <a:cs typeface="Arial" pitchFamily="34" charset="0"/>
                        </a:rPr>
                        <a:t>Project Officer – Community Media</a:t>
                      </a:r>
                    </a:p>
                  </a:txBody>
                  <a:tcPr marL="68580" marR="68580" marT="0" marB="0"/>
                </a:tc>
              </a:tr>
              <a:tr h="472007">
                <a:tc>
                  <a:txBody>
                    <a:bodyPr/>
                    <a:lstStyle/>
                    <a:p>
                      <a:pPr marL="342900" lvl="0" indent="-342900" algn="l">
                        <a:lnSpc>
                          <a:spcPct val="150000"/>
                        </a:lnSpc>
                        <a:buFont typeface="Arial" pitchFamily="34" charset="0"/>
                        <a:buChar char="•"/>
                      </a:pPr>
                      <a:r>
                        <a:rPr lang="en-ZA" sz="2000" b="0" dirty="0" smtClean="0">
                          <a:effectLst/>
                          <a:latin typeface="Arial" pitchFamily="34" charset="0"/>
                          <a:cs typeface="Arial" pitchFamily="34" charset="0"/>
                        </a:rPr>
                        <a:t>Financial Disbursement Officer</a:t>
                      </a:r>
                      <a:endParaRPr lang="en-ZA" sz="2000" b="0" dirty="0">
                        <a:effectLst/>
                        <a:latin typeface="Arial" pitchFamily="34" charset="0"/>
                        <a:ea typeface="Calibri"/>
                        <a:cs typeface="Arial" pitchFamily="34" charset="0"/>
                      </a:endParaRPr>
                    </a:p>
                  </a:txBody>
                  <a:tcPr marL="68580" marR="68580" marT="0" marB="0"/>
                </a:tc>
              </a:tr>
              <a:tr h="472007">
                <a:tc>
                  <a:txBody>
                    <a:bodyPr/>
                    <a:lstStyle/>
                    <a:p>
                      <a:pPr marL="342900" lvl="0" indent="-342900" algn="l">
                        <a:lnSpc>
                          <a:spcPct val="150000"/>
                        </a:lnSpc>
                        <a:buFont typeface="Arial" pitchFamily="34" charset="0"/>
                        <a:buChar char="•"/>
                      </a:pPr>
                      <a:r>
                        <a:rPr lang="en-ZA" sz="2000" b="0" dirty="0" smtClean="0">
                          <a:effectLst/>
                          <a:latin typeface="Arial" pitchFamily="34" charset="0"/>
                          <a:ea typeface="Calibri"/>
                          <a:cs typeface="Arial" pitchFamily="34" charset="0"/>
                        </a:rPr>
                        <a:t>Risk Management Officer</a:t>
                      </a:r>
                      <a:endParaRPr lang="en-ZA" sz="2000" b="0" dirty="0">
                        <a:effectLst/>
                        <a:latin typeface="Arial" pitchFamily="34" charset="0"/>
                        <a:ea typeface="Calibri"/>
                        <a:cs typeface="Arial" pitchFamily="34" charset="0"/>
                      </a:endParaRPr>
                    </a:p>
                  </a:txBody>
                  <a:tcPr marL="68580" marR="68580" marT="0" marB="0"/>
                </a:tc>
              </a:tr>
            </a:tbl>
          </a:graphicData>
        </a:graphic>
      </p:graphicFrame>
    </p:spTree>
    <p:extLst>
      <p:ext uri="{BB962C8B-B14F-4D97-AF65-F5344CB8AC3E}">
        <p14:creationId xmlns:p14="http://schemas.microsoft.com/office/powerpoint/2010/main" xmlns="" val="2778161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5EBA67E-7B4D-4AB0-BEA8-28D80A74962E}" type="slidenum">
              <a:rPr lang="en-US" smtClean="0">
                <a:solidFill>
                  <a:prstClr val="black">
                    <a:tint val="75000"/>
                  </a:prstClr>
                </a:solidFill>
              </a:rPr>
              <a:pPr>
                <a:defRPr/>
              </a:pPr>
              <a:t>26</a:t>
            </a:fld>
            <a:endParaRPr lang="en-US" dirty="0">
              <a:solidFill>
                <a:prstClr val="black">
                  <a:tint val="75000"/>
                </a:prstClr>
              </a:solidFill>
            </a:endParaRPr>
          </a:p>
        </p:txBody>
      </p:sp>
      <p:sp>
        <p:nvSpPr>
          <p:cNvPr id="4" name="Title 3"/>
          <p:cNvSpPr>
            <a:spLocks noGrp="1"/>
          </p:cNvSpPr>
          <p:nvPr>
            <p:ph type="title"/>
          </p:nvPr>
        </p:nvSpPr>
        <p:spPr>
          <a:xfrm>
            <a:off x="-324544" y="0"/>
            <a:ext cx="9047856" cy="1143000"/>
          </a:xfrm>
        </p:spPr>
        <p:txBody>
          <a:bodyPr/>
          <a:lstStyle/>
          <a:p>
            <a:r>
              <a:rPr lang="en-ZA" dirty="0" smtClean="0"/>
              <a:t>Employment Equity at 31 March 2015</a:t>
            </a: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xmlns="" val="2279251354"/>
              </p:ext>
            </p:extLst>
          </p:nvPr>
        </p:nvGraphicFramePr>
        <p:xfrm>
          <a:off x="611560" y="1985248"/>
          <a:ext cx="7920878" cy="2595880"/>
        </p:xfrm>
        <a:graphic>
          <a:graphicData uri="http://schemas.openxmlformats.org/drawingml/2006/table">
            <a:tbl>
              <a:tblPr firstRow="1" bandRow="1">
                <a:tableStyleId>{93296810-A885-4BE3-A3E7-6D5BEEA58F35}</a:tableStyleId>
              </a:tblPr>
              <a:tblGrid>
                <a:gridCol w="2980488"/>
                <a:gridCol w="475894"/>
                <a:gridCol w="576064"/>
                <a:gridCol w="432048"/>
                <a:gridCol w="575052"/>
                <a:gridCol w="505068"/>
                <a:gridCol w="576064"/>
                <a:gridCol w="432048"/>
                <a:gridCol w="576064"/>
                <a:gridCol w="792088"/>
              </a:tblGrid>
              <a:tr h="370840">
                <a:tc rowSpan="2">
                  <a:txBody>
                    <a:bodyPr/>
                    <a:lstStyle/>
                    <a:p>
                      <a:r>
                        <a:rPr lang="en-ZA" dirty="0" smtClean="0">
                          <a:latin typeface="Arial" pitchFamily="34" charset="0"/>
                          <a:cs typeface="Arial" pitchFamily="34" charset="0"/>
                        </a:rPr>
                        <a:t>Levels</a:t>
                      </a:r>
                      <a:endParaRPr lang="en-ZA" dirty="0">
                        <a:latin typeface="Arial" pitchFamily="34" charset="0"/>
                        <a:cs typeface="Arial" pitchFamily="34" charset="0"/>
                      </a:endParaRPr>
                    </a:p>
                  </a:txBody>
                  <a:tcPr/>
                </a:tc>
                <a:tc gridSpan="4">
                  <a:txBody>
                    <a:bodyPr/>
                    <a:lstStyle/>
                    <a:p>
                      <a:r>
                        <a:rPr lang="en-ZA" dirty="0" smtClean="0">
                          <a:latin typeface="Arial" pitchFamily="34" charset="0"/>
                          <a:cs typeface="Arial" pitchFamily="34" charset="0"/>
                        </a:rPr>
                        <a:t>Males</a:t>
                      </a:r>
                      <a:endParaRPr lang="en-ZA" dirty="0">
                        <a:latin typeface="Arial" pitchFamily="34" charset="0"/>
                        <a:cs typeface="Arial" pitchFamily="34" charset="0"/>
                      </a:endParaRPr>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r>
                        <a:rPr lang="en-ZA" dirty="0" smtClean="0">
                          <a:latin typeface="Arial" pitchFamily="34" charset="0"/>
                          <a:cs typeface="Arial" pitchFamily="34" charset="0"/>
                        </a:rPr>
                        <a:t>Females</a:t>
                      </a:r>
                      <a:endParaRPr lang="en-ZA" dirty="0">
                        <a:latin typeface="Arial" pitchFamily="34" charset="0"/>
                        <a:cs typeface="Arial" pitchFamily="34" charset="0"/>
                      </a:endParaRPr>
                    </a:p>
                  </a:txBody>
                  <a:tcPr/>
                </a:tc>
                <a:tc hMerge="1">
                  <a:txBody>
                    <a:bodyPr/>
                    <a:lstStyle/>
                    <a:p>
                      <a:endParaRPr lang="en-ZA"/>
                    </a:p>
                  </a:txBody>
                  <a:tcPr/>
                </a:tc>
                <a:tc hMerge="1">
                  <a:txBody>
                    <a:bodyPr/>
                    <a:lstStyle/>
                    <a:p>
                      <a:endParaRPr lang="en-ZA"/>
                    </a:p>
                  </a:txBody>
                  <a:tcPr/>
                </a:tc>
                <a:tc hMerge="1">
                  <a:txBody>
                    <a:bodyPr/>
                    <a:lstStyle/>
                    <a:p>
                      <a:endParaRPr lang="en-ZA" dirty="0"/>
                    </a:p>
                  </a:txBody>
                  <a:tcPr/>
                </a:tc>
                <a:tc rowSpan="2">
                  <a:txBody>
                    <a:bodyPr/>
                    <a:lstStyle/>
                    <a:p>
                      <a:r>
                        <a:rPr lang="en-ZA" dirty="0" smtClean="0">
                          <a:latin typeface="Arial" pitchFamily="34" charset="0"/>
                          <a:cs typeface="Arial" pitchFamily="34" charset="0"/>
                        </a:rPr>
                        <a:t>Total</a:t>
                      </a:r>
                      <a:endParaRPr lang="en-ZA" dirty="0">
                        <a:latin typeface="Arial" pitchFamily="34" charset="0"/>
                        <a:cs typeface="Arial" pitchFamily="34" charset="0"/>
                      </a:endParaRPr>
                    </a:p>
                  </a:txBody>
                  <a:tcPr/>
                </a:tc>
              </a:tr>
              <a:tr h="370840">
                <a:tc vMerge="1">
                  <a:txBody>
                    <a:bodyPr/>
                    <a:lstStyle/>
                    <a:p>
                      <a:endParaRPr lang="en-ZA" dirty="0"/>
                    </a:p>
                  </a:txBody>
                  <a:tcPr/>
                </a:tc>
                <a:tc>
                  <a:txBody>
                    <a:bodyPr/>
                    <a:lstStyle/>
                    <a:p>
                      <a:r>
                        <a:rPr lang="en-ZA" dirty="0" smtClean="0">
                          <a:latin typeface="Arial" pitchFamily="34" charset="0"/>
                          <a:cs typeface="Arial" pitchFamily="34" charset="0"/>
                        </a:rPr>
                        <a:t>A</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C</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I</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W</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A</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C</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I</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W</a:t>
                      </a:r>
                      <a:endParaRPr lang="en-ZA" dirty="0">
                        <a:latin typeface="Arial" pitchFamily="34" charset="0"/>
                        <a:cs typeface="Arial" pitchFamily="34" charset="0"/>
                      </a:endParaRPr>
                    </a:p>
                  </a:txBody>
                  <a:tcPr/>
                </a:tc>
                <a:tc vMerge="1">
                  <a:txBody>
                    <a:bodyPr/>
                    <a:lstStyle/>
                    <a:p>
                      <a:endParaRPr lang="en-ZA" dirty="0"/>
                    </a:p>
                  </a:txBody>
                  <a:tcPr/>
                </a:tc>
              </a:tr>
              <a:tr h="370840">
                <a:tc>
                  <a:txBody>
                    <a:bodyPr/>
                    <a:lstStyle/>
                    <a:p>
                      <a:r>
                        <a:rPr lang="en-ZA" dirty="0" smtClean="0">
                          <a:latin typeface="Arial" pitchFamily="34" charset="0"/>
                          <a:cs typeface="Arial" pitchFamily="34" charset="0"/>
                        </a:rPr>
                        <a:t>Executive/Senior Manager</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0</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0</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0</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0</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0</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0</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0</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0</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0</a:t>
                      </a:r>
                      <a:endParaRPr lang="en-ZA" dirty="0">
                        <a:latin typeface="Arial" pitchFamily="34" charset="0"/>
                        <a:cs typeface="Arial" pitchFamily="34" charset="0"/>
                      </a:endParaRPr>
                    </a:p>
                  </a:txBody>
                  <a:tcPr/>
                </a:tc>
              </a:tr>
              <a:tr h="370840">
                <a:tc>
                  <a:txBody>
                    <a:bodyPr/>
                    <a:lstStyle/>
                    <a:p>
                      <a:r>
                        <a:rPr lang="en-ZA" dirty="0" smtClean="0">
                          <a:latin typeface="Arial" pitchFamily="34" charset="0"/>
                          <a:cs typeface="Arial" pitchFamily="34" charset="0"/>
                        </a:rPr>
                        <a:t>Manager</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3</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0</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0</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0</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3</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0</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0</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0</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6</a:t>
                      </a:r>
                      <a:endParaRPr lang="en-ZA" dirty="0">
                        <a:latin typeface="Arial" pitchFamily="34" charset="0"/>
                        <a:cs typeface="Arial" pitchFamily="34" charset="0"/>
                      </a:endParaRPr>
                    </a:p>
                  </a:txBody>
                  <a:tcPr/>
                </a:tc>
              </a:tr>
              <a:tr h="370840">
                <a:tc>
                  <a:txBody>
                    <a:bodyPr/>
                    <a:lstStyle/>
                    <a:p>
                      <a:r>
                        <a:rPr lang="en-ZA" dirty="0" smtClean="0">
                          <a:latin typeface="Arial" pitchFamily="34" charset="0"/>
                          <a:cs typeface="Arial" pitchFamily="34" charset="0"/>
                        </a:rPr>
                        <a:t>Professional/Specialist</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2</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0</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0</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0</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6</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0</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0</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0</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8</a:t>
                      </a:r>
                      <a:endParaRPr lang="en-ZA" dirty="0">
                        <a:latin typeface="Arial" pitchFamily="34" charset="0"/>
                        <a:cs typeface="Arial" pitchFamily="34" charset="0"/>
                      </a:endParaRPr>
                    </a:p>
                  </a:txBody>
                  <a:tcPr/>
                </a:tc>
              </a:tr>
              <a:tr h="370840">
                <a:tc>
                  <a:txBody>
                    <a:bodyPr/>
                    <a:lstStyle/>
                    <a:p>
                      <a:r>
                        <a:rPr lang="en-ZA" dirty="0" smtClean="0">
                          <a:latin typeface="Arial" pitchFamily="34" charset="0"/>
                          <a:cs typeface="Arial" pitchFamily="34" charset="0"/>
                        </a:rPr>
                        <a:t>Administrative/Support</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0</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0</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0</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0</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5</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0</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0</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0</a:t>
                      </a:r>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5</a:t>
                      </a:r>
                      <a:endParaRPr lang="en-ZA" dirty="0">
                        <a:latin typeface="Arial" pitchFamily="34" charset="0"/>
                        <a:cs typeface="Arial" pitchFamily="34" charset="0"/>
                      </a:endParaRPr>
                    </a:p>
                  </a:txBody>
                  <a:tcPr/>
                </a:tc>
              </a:tr>
              <a:tr h="370840">
                <a:tc>
                  <a:txBody>
                    <a:bodyPr/>
                    <a:lstStyle/>
                    <a:p>
                      <a:r>
                        <a:rPr lang="en-ZA" b="1" dirty="0" smtClean="0">
                          <a:latin typeface="Arial" pitchFamily="34" charset="0"/>
                          <a:cs typeface="Arial" pitchFamily="34" charset="0"/>
                        </a:rPr>
                        <a:t>Total</a:t>
                      </a:r>
                      <a:endParaRPr lang="en-ZA" b="1" dirty="0">
                        <a:latin typeface="Arial" pitchFamily="34" charset="0"/>
                        <a:cs typeface="Arial" pitchFamily="34" charset="0"/>
                      </a:endParaRPr>
                    </a:p>
                  </a:txBody>
                  <a:tcPr/>
                </a:tc>
                <a:tc>
                  <a:txBody>
                    <a:bodyPr/>
                    <a:lstStyle/>
                    <a:p>
                      <a:r>
                        <a:rPr lang="en-ZA" b="1" dirty="0" smtClean="0">
                          <a:latin typeface="Arial" pitchFamily="34" charset="0"/>
                          <a:cs typeface="Arial" pitchFamily="34" charset="0"/>
                        </a:rPr>
                        <a:t>5</a:t>
                      </a:r>
                      <a:endParaRPr lang="en-ZA" b="1" dirty="0">
                        <a:latin typeface="Arial" pitchFamily="34" charset="0"/>
                        <a:cs typeface="Arial" pitchFamily="34" charset="0"/>
                      </a:endParaRPr>
                    </a:p>
                  </a:txBody>
                  <a:tcPr/>
                </a:tc>
                <a:tc>
                  <a:txBody>
                    <a:bodyPr/>
                    <a:lstStyle/>
                    <a:p>
                      <a:endParaRPr lang="en-ZA" b="1" dirty="0">
                        <a:latin typeface="Arial" pitchFamily="34" charset="0"/>
                        <a:cs typeface="Arial" pitchFamily="34" charset="0"/>
                      </a:endParaRPr>
                    </a:p>
                  </a:txBody>
                  <a:tcPr/>
                </a:tc>
                <a:tc>
                  <a:txBody>
                    <a:bodyPr/>
                    <a:lstStyle/>
                    <a:p>
                      <a:endParaRPr lang="en-ZA" b="1" dirty="0">
                        <a:latin typeface="Arial" pitchFamily="34" charset="0"/>
                        <a:cs typeface="Arial" pitchFamily="34" charset="0"/>
                      </a:endParaRPr>
                    </a:p>
                  </a:txBody>
                  <a:tcPr/>
                </a:tc>
                <a:tc>
                  <a:txBody>
                    <a:bodyPr/>
                    <a:lstStyle/>
                    <a:p>
                      <a:endParaRPr lang="en-ZA" b="1" dirty="0">
                        <a:latin typeface="Arial" pitchFamily="34" charset="0"/>
                        <a:cs typeface="Arial" pitchFamily="34" charset="0"/>
                      </a:endParaRPr>
                    </a:p>
                  </a:txBody>
                  <a:tcPr/>
                </a:tc>
                <a:tc>
                  <a:txBody>
                    <a:bodyPr/>
                    <a:lstStyle/>
                    <a:p>
                      <a:r>
                        <a:rPr lang="en-ZA" b="1" dirty="0" smtClean="0">
                          <a:latin typeface="Arial" pitchFamily="34" charset="0"/>
                          <a:cs typeface="Arial" pitchFamily="34" charset="0"/>
                        </a:rPr>
                        <a:t>14</a:t>
                      </a:r>
                      <a:endParaRPr lang="en-ZA" b="1" dirty="0">
                        <a:latin typeface="Arial" pitchFamily="34" charset="0"/>
                        <a:cs typeface="Arial" pitchFamily="34" charset="0"/>
                      </a:endParaRPr>
                    </a:p>
                  </a:txBody>
                  <a:tcPr/>
                </a:tc>
                <a:tc>
                  <a:txBody>
                    <a:bodyPr/>
                    <a:lstStyle/>
                    <a:p>
                      <a:endParaRPr lang="en-ZA" b="1" dirty="0">
                        <a:latin typeface="Arial" pitchFamily="34" charset="0"/>
                        <a:cs typeface="Arial" pitchFamily="34" charset="0"/>
                      </a:endParaRPr>
                    </a:p>
                  </a:txBody>
                  <a:tcPr/>
                </a:tc>
                <a:tc>
                  <a:txBody>
                    <a:bodyPr/>
                    <a:lstStyle/>
                    <a:p>
                      <a:endParaRPr lang="en-ZA" b="1" dirty="0">
                        <a:latin typeface="Arial" pitchFamily="34" charset="0"/>
                        <a:cs typeface="Arial" pitchFamily="34" charset="0"/>
                      </a:endParaRPr>
                    </a:p>
                  </a:txBody>
                  <a:tcPr/>
                </a:tc>
                <a:tc>
                  <a:txBody>
                    <a:bodyPr/>
                    <a:lstStyle/>
                    <a:p>
                      <a:endParaRPr lang="en-ZA" b="1" dirty="0">
                        <a:latin typeface="Arial" pitchFamily="34" charset="0"/>
                        <a:cs typeface="Arial" pitchFamily="34" charset="0"/>
                      </a:endParaRPr>
                    </a:p>
                  </a:txBody>
                  <a:tcPr/>
                </a:tc>
                <a:tc>
                  <a:txBody>
                    <a:bodyPr/>
                    <a:lstStyle/>
                    <a:p>
                      <a:r>
                        <a:rPr lang="en-ZA" b="1" dirty="0" smtClean="0">
                          <a:latin typeface="Arial" pitchFamily="34" charset="0"/>
                          <a:cs typeface="Arial" pitchFamily="34" charset="0"/>
                        </a:rPr>
                        <a:t>19</a:t>
                      </a:r>
                      <a:endParaRPr lang="en-ZA" b="1"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xmlns="" val="21162023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E49CD9C-A5F4-41C1-A948-BC0E30924D59}" type="slidenum">
              <a:rPr lang="en-US" smtClean="0">
                <a:solidFill>
                  <a:prstClr val="black">
                    <a:tint val="75000"/>
                  </a:prstClr>
                </a:solidFill>
              </a:rPr>
              <a:pPr>
                <a:defRPr/>
              </a:pPr>
              <a:t>27</a:t>
            </a:fld>
            <a:endParaRPr lang="en-US" dirty="0">
              <a:solidFill>
                <a:prstClr val="black">
                  <a:tint val="75000"/>
                </a:prstClr>
              </a:solidFill>
            </a:endParaRPr>
          </a:p>
        </p:txBody>
      </p:sp>
      <p:sp>
        <p:nvSpPr>
          <p:cNvPr id="4" name="Title 3"/>
          <p:cNvSpPr>
            <a:spLocks noGrp="1"/>
          </p:cNvSpPr>
          <p:nvPr>
            <p:ph type="title"/>
          </p:nvPr>
        </p:nvSpPr>
        <p:spPr/>
        <p:txBody>
          <a:bodyPr/>
          <a:lstStyle/>
          <a:p>
            <a:r>
              <a:rPr lang="en-ZA" dirty="0" smtClean="0"/>
              <a:t>Governance, Audit and Financial Analysis</a:t>
            </a:r>
            <a:endParaRPr lang="en-ZA" dirty="0"/>
          </a:p>
        </p:txBody>
      </p:sp>
      <p:pic>
        <p:nvPicPr>
          <p:cNvPr id="6" name="Picture 5"/>
          <p:cNvPicPr>
            <a:picLocks noChangeAspect="1"/>
          </p:cNvPicPr>
          <p:nvPr/>
        </p:nvPicPr>
        <p:blipFill>
          <a:blip r:embed="rId2" cstate="print"/>
          <a:stretch>
            <a:fillRect/>
          </a:stretch>
        </p:blipFill>
        <p:spPr>
          <a:xfrm>
            <a:off x="-81541" y="-603448"/>
            <a:ext cx="9392077" cy="5813248"/>
          </a:xfrm>
          <a:prstGeom prst="rect">
            <a:avLst/>
          </a:prstGeom>
        </p:spPr>
      </p:pic>
    </p:spTree>
    <p:extLst>
      <p:ext uri="{BB962C8B-B14F-4D97-AF65-F5344CB8AC3E}">
        <p14:creationId xmlns:p14="http://schemas.microsoft.com/office/powerpoint/2010/main" xmlns="" val="1216719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EFE87D6-28AE-4488-BDD1-2DD6D741DE29}" type="slidenum">
              <a:rPr lang="en-US" smtClean="0">
                <a:solidFill>
                  <a:prstClr val="black">
                    <a:tint val="75000"/>
                  </a:prstClr>
                </a:solidFill>
              </a:rPr>
              <a:pPr>
                <a:defRPr/>
              </a:pPr>
              <a:t>28</a:t>
            </a:fld>
            <a:endParaRPr lang="en-US" dirty="0">
              <a:solidFill>
                <a:prstClr val="black">
                  <a:tint val="75000"/>
                </a:prstClr>
              </a:solidFill>
            </a:endParaRPr>
          </a:p>
        </p:txBody>
      </p:sp>
      <p:sp>
        <p:nvSpPr>
          <p:cNvPr id="2" name="Title 1"/>
          <p:cNvSpPr>
            <a:spLocks noGrp="1"/>
          </p:cNvSpPr>
          <p:nvPr>
            <p:ph type="title"/>
          </p:nvPr>
        </p:nvSpPr>
        <p:spPr/>
        <p:txBody>
          <a:bodyPr/>
          <a:lstStyle/>
          <a:p>
            <a:r>
              <a:rPr lang="en-ZA" dirty="0" smtClean="0"/>
              <a:t>Governance</a:t>
            </a:r>
            <a:endParaRPr lang="en-ZA" dirty="0"/>
          </a:p>
        </p:txBody>
      </p:sp>
      <p:sp>
        <p:nvSpPr>
          <p:cNvPr id="3" name="Content Placeholder 2"/>
          <p:cNvSpPr>
            <a:spLocks noGrp="1"/>
          </p:cNvSpPr>
          <p:nvPr>
            <p:ph idx="4294967295"/>
          </p:nvPr>
        </p:nvSpPr>
        <p:spPr>
          <a:xfrm>
            <a:off x="179512" y="941784"/>
            <a:ext cx="8686800" cy="5943600"/>
          </a:xfrm>
        </p:spPr>
        <p:txBody>
          <a:bodyPr/>
          <a:lstStyle/>
          <a:p>
            <a:pPr marL="0" lvl="0" indent="0" algn="just">
              <a:buNone/>
            </a:pPr>
            <a:endParaRPr lang="en-GB" sz="1600" dirty="0" smtClean="0">
              <a:latin typeface="Arial" pitchFamily="34" charset="0"/>
              <a:cs typeface="Arial" pitchFamily="34" charset="0"/>
            </a:endParaRPr>
          </a:p>
          <a:p>
            <a:pPr algn="just"/>
            <a:r>
              <a:rPr lang="en-ZA" sz="1800" dirty="0">
                <a:latin typeface="Arial" pitchFamily="34" charset="0"/>
                <a:cs typeface="Arial" pitchFamily="34" charset="0"/>
              </a:rPr>
              <a:t>In carrying out its mandate, the MDDA has remained committed to good governance. The Agency has over the past </a:t>
            </a:r>
            <a:r>
              <a:rPr lang="en-ZA" sz="1800" dirty="0" smtClean="0">
                <a:latin typeface="Arial" pitchFamily="34" charset="0"/>
                <a:cs typeface="Arial" pitchFamily="34" charset="0"/>
              </a:rPr>
              <a:t>11 years </a:t>
            </a:r>
            <a:r>
              <a:rPr lang="en-ZA" sz="1800" dirty="0">
                <a:latin typeface="Arial" pitchFamily="34" charset="0"/>
                <a:cs typeface="Arial" pitchFamily="34" charset="0"/>
              </a:rPr>
              <a:t>of </a:t>
            </a:r>
            <a:r>
              <a:rPr lang="en-ZA" sz="1800" dirty="0" smtClean="0">
                <a:latin typeface="Arial" pitchFamily="34" charset="0"/>
                <a:cs typeface="Arial" pitchFamily="34" charset="0"/>
              </a:rPr>
              <a:t> its existence </a:t>
            </a:r>
            <a:r>
              <a:rPr lang="en-ZA" sz="1800" dirty="0">
                <a:latin typeface="Arial" pitchFamily="34" charset="0"/>
                <a:cs typeface="Arial" pitchFamily="34" charset="0"/>
              </a:rPr>
              <a:t>attained </a:t>
            </a:r>
            <a:r>
              <a:rPr lang="en-ZA" sz="1800" dirty="0" smtClean="0">
                <a:latin typeface="Arial" pitchFamily="34" charset="0"/>
                <a:cs typeface="Arial" pitchFamily="34" charset="0"/>
              </a:rPr>
              <a:t>an unqualified </a:t>
            </a:r>
            <a:r>
              <a:rPr lang="en-ZA" sz="1800" dirty="0">
                <a:latin typeface="Arial" pitchFamily="34" charset="0"/>
                <a:cs typeface="Arial" pitchFamily="34" charset="0"/>
              </a:rPr>
              <a:t>audit opinion from the Auditor  General – South Africa. The </a:t>
            </a:r>
            <a:r>
              <a:rPr lang="en-ZA" sz="1800" dirty="0" smtClean="0">
                <a:latin typeface="Arial" pitchFamily="34" charset="0"/>
                <a:cs typeface="Arial" pitchFamily="34" charset="0"/>
              </a:rPr>
              <a:t>2014/15  </a:t>
            </a:r>
            <a:r>
              <a:rPr lang="en-ZA" sz="1800" dirty="0">
                <a:latin typeface="Arial" pitchFamily="34" charset="0"/>
                <a:cs typeface="Arial" pitchFamily="34" charset="0"/>
              </a:rPr>
              <a:t>financial year </a:t>
            </a:r>
            <a:r>
              <a:rPr lang="en-ZA" sz="1800" dirty="0" smtClean="0">
                <a:latin typeface="Arial" pitchFamily="34" charset="0"/>
                <a:cs typeface="Arial" pitchFamily="34" charset="0"/>
              </a:rPr>
              <a:t>marks </a:t>
            </a:r>
            <a:r>
              <a:rPr lang="en-ZA" sz="1800" dirty="0">
                <a:latin typeface="Arial" pitchFamily="34" charset="0"/>
                <a:cs typeface="Arial" pitchFamily="34" charset="0"/>
              </a:rPr>
              <a:t>another year of </a:t>
            </a:r>
            <a:r>
              <a:rPr lang="en-ZA" sz="1800" dirty="0" smtClean="0">
                <a:latin typeface="Arial" pitchFamily="34" charset="0"/>
                <a:cs typeface="Arial" pitchFamily="34" charset="0"/>
              </a:rPr>
              <a:t>an unqualified audit.</a:t>
            </a:r>
          </a:p>
          <a:p>
            <a:pPr marL="0" indent="0" algn="just">
              <a:buNone/>
            </a:pPr>
            <a:r>
              <a:rPr lang="en-ZA" sz="1800" dirty="0" smtClean="0">
                <a:latin typeface="Arial" pitchFamily="34" charset="0"/>
                <a:cs typeface="Arial" pitchFamily="34" charset="0"/>
              </a:rPr>
              <a:t> </a:t>
            </a:r>
          </a:p>
          <a:p>
            <a:pPr algn="just"/>
            <a:r>
              <a:rPr lang="en-ZA" sz="1800" dirty="0" smtClean="0">
                <a:latin typeface="Arial" pitchFamily="34" charset="0"/>
                <a:cs typeface="Arial" pitchFamily="34" charset="0"/>
              </a:rPr>
              <a:t>The </a:t>
            </a:r>
            <a:r>
              <a:rPr lang="en-ZA" sz="1800" dirty="0">
                <a:latin typeface="Arial" pitchFamily="34" charset="0"/>
                <a:cs typeface="Arial" pitchFamily="34" charset="0"/>
              </a:rPr>
              <a:t>Board consists of nine members; six members are appointed on the recommendation of </a:t>
            </a:r>
            <a:r>
              <a:rPr lang="en-ZA" sz="1800" dirty="0" smtClean="0">
                <a:latin typeface="Arial" pitchFamily="34" charset="0"/>
                <a:cs typeface="Arial" pitchFamily="34" charset="0"/>
              </a:rPr>
              <a:t>Parliament and three </a:t>
            </a:r>
            <a:r>
              <a:rPr lang="en-ZA" sz="1800" dirty="0">
                <a:latin typeface="Arial" pitchFamily="34" charset="0"/>
                <a:cs typeface="Arial" pitchFamily="34" charset="0"/>
              </a:rPr>
              <a:t>members are appointed by the President, taking into consideration the funding of the Agency, of whom one is from the commercial print media and another one from the commercial broadcast media. </a:t>
            </a:r>
            <a:endParaRPr lang="en-ZA" sz="1800" dirty="0" smtClean="0">
              <a:latin typeface="Arial" pitchFamily="34" charset="0"/>
              <a:cs typeface="Arial" pitchFamily="34" charset="0"/>
            </a:endParaRPr>
          </a:p>
          <a:p>
            <a:pPr algn="just"/>
            <a:endParaRPr lang="en-ZA" sz="1800" dirty="0">
              <a:latin typeface="Arial" pitchFamily="34" charset="0"/>
              <a:cs typeface="Arial" pitchFamily="34" charset="0"/>
            </a:endParaRPr>
          </a:p>
          <a:p>
            <a:pPr algn="just"/>
            <a:r>
              <a:rPr lang="en-ZA" sz="1800" dirty="0" smtClean="0">
                <a:latin typeface="Arial" pitchFamily="34" charset="0"/>
                <a:cs typeface="Arial" pitchFamily="34" charset="0"/>
              </a:rPr>
              <a:t>The Board held 5 meetings during the </a:t>
            </a:r>
            <a:r>
              <a:rPr lang="en-ZA" sz="1800" dirty="0">
                <a:latin typeface="Arial" pitchFamily="34" charset="0"/>
                <a:cs typeface="Arial" pitchFamily="34" charset="0"/>
              </a:rPr>
              <a:t>financial year, </a:t>
            </a:r>
            <a:r>
              <a:rPr lang="en-ZA" sz="1800" dirty="0" smtClean="0">
                <a:latin typeface="Arial" pitchFamily="34" charset="0"/>
                <a:cs typeface="Arial" pitchFamily="34" charset="0"/>
              </a:rPr>
              <a:t>but </a:t>
            </a:r>
            <a:r>
              <a:rPr lang="en-ZA" sz="1800" dirty="0">
                <a:latin typeface="Arial" pitchFamily="34" charset="0"/>
                <a:cs typeface="Arial" pitchFamily="34" charset="0"/>
              </a:rPr>
              <a:t>did not comprise a quorum </a:t>
            </a:r>
            <a:r>
              <a:rPr lang="en-ZA" sz="1800" dirty="0" smtClean="0">
                <a:latin typeface="Arial" pitchFamily="34" charset="0"/>
                <a:cs typeface="Arial" pitchFamily="34" charset="0"/>
              </a:rPr>
              <a:t>in the last two Board meetings due to Board members terms expiring.</a:t>
            </a:r>
          </a:p>
          <a:p>
            <a:pPr algn="just"/>
            <a:endParaRPr lang="en-ZA" sz="1800" dirty="0">
              <a:latin typeface="Arial" pitchFamily="34" charset="0"/>
              <a:cs typeface="Arial" pitchFamily="34" charset="0"/>
            </a:endParaRPr>
          </a:p>
          <a:p>
            <a:pPr algn="just"/>
            <a:r>
              <a:rPr lang="en-ZA" sz="1800" dirty="0">
                <a:latin typeface="Arial" pitchFamily="34" charset="0"/>
                <a:cs typeface="Arial" pitchFamily="34" charset="0"/>
              </a:rPr>
              <a:t>In accordance with the Audit and Risk Committee Charter, the audit committee </a:t>
            </a:r>
            <a:r>
              <a:rPr lang="en-ZA" sz="1800" dirty="0" smtClean="0">
                <a:latin typeface="Arial" pitchFamily="34" charset="0"/>
                <a:cs typeface="Arial" pitchFamily="34" charset="0"/>
              </a:rPr>
              <a:t>held four </a:t>
            </a:r>
            <a:r>
              <a:rPr lang="en-ZA" sz="1800" dirty="0">
                <a:latin typeface="Arial" pitchFamily="34" charset="0"/>
                <a:cs typeface="Arial" pitchFamily="34" charset="0"/>
              </a:rPr>
              <a:t>meetings </a:t>
            </a:r>
            <a:r>
              <a:rPr lang="en-ZA" sz="1800" dirty="0" smtClean="0">
                <a:latin typeface="Arial" pitchFamily="34" charset="0"/>
                <a:cs typeface="Arial" pitchFamily="34" charset="0"/>
              </a:rPr>
              <a:t>during 2014/2015.</a:t>
            </a:r>
            <a:endParaRPr lang="en-ZA" sz="1800" dirty="0">
              <a:latin typeface="Arial" pitchFamily="34" charset="0"/>
              <a:cs typeface="Arial" pitchFamily="34" charset="0"/>
            </a:endParaRPr>
          </a:p>
        </p:txBody>
      </p:sp>
    </p:spTree>
    <p:extLst>
      <p:ext uri="{BB962C8B-B14F-4D97-AF65-F5344CB8AC3E}">
        <p14:creationId xmlns:p14="http://schemas.microsoft.com/office/powerpoint/2010/main" xmlns="" val="7147313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BAC12FB-205D-496A-829F-942F59A056E3}" type="slidenum">
              <a:rPr lang="en-US" smtClean="0"/>
              <a:pPr>
                <a:defRPr/>
              </a:pPr>
              <a:t>29</a:t>
            </a:fld>
            <a:endParaRPr lang="en-US" dirty="0"/>
          </a:p>
        </p:txBody>
      </p:sp>
      <p:sp>
        <p:nvSpPr>
          <p:cNvPr id="2" name="Title 1"/>
          <p:cNvSpPr>
            <a:spLocks noGrp="1"/>
          </p:cNvSpPr>
          <p:nvPr>
            <p:ph type="title"/>
          </p:nvPr>
        </p:nvSpPr>
        <p:spPr/>
        <p:txBody>
          <a:bodyPr/>
          <a:lstStyle/>
          <a:p>
            <a:r>
              <a:rPr lang="en-ZA" dirty="0" smtClean="0"/>
              <a:t>Audit Outcomes 2014/15</a:t>
            </a:r>
            <a:endParaRPr lang="en-ZA" dirty="0"/>
          </a:p>
        </p:txBody>
      </p:sp>
    </p:spTree>
    <p:extLst>
      <p:ext uri="{BB962C8B-B14F-4D97-AF65-F5344CB8AC3E}">
        <p14:creationId xmlns:p14="http://schemas.microsoft.com/office/powerpoint/2010/main" xmlns="" val="2401878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smtClean="0"/>
              <a:t>Mandate</a:t>
            </a:r>
            <a:endParaRPr lang="en-ZA" dirty="0"/>
          </a:p>
        </p:txBody>
      </p:sp>
      <p:sp>
        <p:nvSpPr>
          <p:cNvPr id="2" name="Slide Number Placeholder 1"/>
          <p:cNvSpPr>
            <a:spLocks noGrp="1"/>
          </p:cNvSpPr>
          <p:nvPr>
            <p:ph type="sldNum" sz="quarter" idx="4294967295"/>
          </p:nvPr>
        </p:nvSpPr>
        <p:spPr>
          <a:xfrm>
            <a:off x="7010400" y="6356350"/>
            <a:ext cx="2133600" cy="365125"/>
          </a:xfrm>
        </p:spPr>
        <p:txBody>
          <a:bodyPr/>
          <a:lstStyle/>
          <a:p>
            <a:pPr>
              <a:defRPr/>
            </a:pPr>
            <a:fld id="{2E49CD9C-A5F4-41C1-A948-BC0E30924D59}" type="slidenum">
              <a:rPr lang="en-US" smtClean="0">
                <a:solidFill>
                  <a:prstClr val="black">
                    <a:tint val="75000"/>
                  </a:prstClr>
                </a:solidFill>
              </a:rPr>
              <a:pPr>
                <a:defRPr/>
              </a:pPr>
              <a:t>3</a:t>
            </a:fld>
            <a:endParaRPr lang="en-US" dirty="0">
              <a:solidFill>
                <a:prstClr val="black">
                  <a:tint val="75000"/>
                </a:prstClr>
              </a:solidFill>
            </a:endParaRPr>
          </a:p>
        </p:txBody>
      </p:sp>
      <p:pic>
        <p:nvPicPr>
          <p:cNvPr id="5122" name="Picture 2"/>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827584" y="1556792"/>
            <a:ext cx="7699909" cy="5040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705699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BAC12FB-205D-496A-829F-942F59A056E3}" type="slidenum">
              <a:rPr lang="en-US" smtClean="0"/>
              <a:pPr>
                <a:defRPr/>
              </a:pPr>
              <a:t>30</a:t>
            </a:fld>
            <a:endParaRPr lang="en-US" dirty="0"/>
          </a:p>
        </p:txBody>
      </p:sp>
      <p:sp>
        <p:nvSpPr>
          <p:cNvPr id="2" name="Title 1"/>
          <p:cNvSpPr>
            <a:spLocks noGrp="1"/>
          </p:cNvSpPr>
          <p:nvPr>
            <p:ph type="title"/>
          </p:nvPr>
        </p:nvSpPr>
        <p:spPr/>
        <p:txBody>
          <a:bodyPr/>
          <a:lstStyle/>
          <a:p>
            <a:r>
              <a:rPr lang="en-ZA" dirty="0" smtClean="0"/>
              <a:t>Audit Movement</a:t>
            </a:r>
            <a:endParaRPr lang="en-ZA" dirty="0"/>
          </a:p>
        </p:txBody>
      </p:sp>
      <p:graphicFrame>
        <p:nvGraphicFramePr>
          <p:cNvPr id="9" name="Table 8"/>
          <p:cNvGraphicFramePr>
            <a:graphicFrameLocks noGrp="1"/>
          </p:cNvGraphicFramePr>
          <p:nvPr>
            <p:extLst>
              <p:ext uri="{D42A27DB-BD31-4B8C-83A1-F6EECF244321}">
                <p14:modId xmlns:p14="http://schemas.microsoft.com/office/powerpoint/2010/main" xmlns="" val="4236101903"/>
              </p:ext>
            </p:extLst>
          </p:nvPr>
        </p:nvGraphicFramePr>
        <p:xfrm>
          <a:off x="539552" y="1340768"/>
          <a:ext cx="7992888" cy="4163075"/>
        </p:xfrm>
        <a:graphic>
          <a:graphicData uri="http://schemas.openxmlformats.org/drawingml/2006/table">
            <a:tbl>
              <a:tblPr>
                <a:tableStyleId>{08FB837D-C827-4EFA-A057-4D05807E0F7C}</a:tableStyleId>
              </a:tblPr>
              <a:tblGrid>
                <a:gridCol w="3439977"/>
                <a:gridCol w="1412848"/>
                <a:gridCol w="1555886"/>
                <a:gridCol w="1584177"/>
              </a:tblGrid>
              <a:tr h="710970">
                <a:tc>
                  <a:txBody>
                    <a:bodyPr/>
                    <a:lstStyle/>
                    <a:p>
                      <a:pPr marL="0" marR="0" algn="ctr">
                        <a:spcBef>
                          <a:spcPts val="0"/>
                        </a:spcBef>
                        <a:spcAft>
                          <a:spcPts val="0"/>
                        </a:spcAft>
                      </a:pPr>
                      <a:endParaRPr lang="en-ZA" sz="2000" dirty="0" smtClean="0">
                        <a:solidFill>
                          <a:schemeClr val="bg1"/>
                        </a:solidFill>
                        <a:latin typeface="Arial" pitchFamily="34" charset="0"/>
                        <a:cs typeface="Arial" pitchFamily="34" charset="0"/>
                      </a:endParaRPr>
                    </a:p>
                    <a:p>
                      <a:pPr marL="0" marR="0" algn="ctr">
                        <a:spcBef>
                          <a:spcPts val="0"/>
                        </a:spcBef>
                        <a:spcAft>
                          <a:spcPts val="0"/>
                        </a:spcAft>
                      </a:pPr>
                      <a:r>
                        <a:rPr lang="en-ZA" sz="2000" dirty="0" smtClean="0">
                          <a:solidFill>
                            <a:schemeClr val="bg1"/>
                          </a:solidFill>
                          <a:latin typeface="Arial" pitchFamily="34" charset="0"/>
                          <a:cs typeface="Arial" pitchFamily="34" charset="0"/>
                        </a:rPr>
                        <a:t>Details</a:t>
                      </a:r>
                      <a:endParaRPr lang="en-US" sz="2000" dirty="0">
                        <a:solidFill>
                          <a:schemeClr val="bg1"/>
                        </a:solidFill>
                        <a:latin typeface="Arial" pitchFamily="34" charset="0"/>
                        <a:ea typeface="Times New Roman"/>
                        <a:cs typeface="Arial" pitchFamily="34" charset="0"/>
                      </a:endParaRPr>
                    </a:p>
                  </a:txBody>
                  <a:tcPr marL="66141" marR="66141" marT="0" marB="0">
                    <a:solidFill>
                      <a:schemeClr val="accent6">
                        <a:lumMod val="75000"/>
                      </a:schemeClr>
                    </a:solidFill>
                  </a:tcPr>
                </a:tc>
                <a:tc>
                  <a:txBody>
                    <a:bodyPr/>
                    <a:lstStyle/>
                    <a:p>
                      <a:pPr marL="0" marR="0" algn="ctr" defTabSz="914400" rtl="0" eaLnBrk="1" latinLnBrk="0" hangingPunct="1">
                        <a:spcBef>
                          <a:spcPts val="0"/>
                        </a:spcBef>
                        <a:spcAft>
                          <a:spcPts val="0"/>
                        </a:spcAft>
                      </a:pPr>
                      <a:endParaRPr lang="en-ZA" sz="2000" kern="1200" dirty="0" smtClean="0">
                        <a:solidFill>
                          <a:schemeClr val="bg1"/>
                        </a:solidFill>
                        <a:latin typeface="Arial" pitchFamily="34" charset="0"/>
                        <a:cs typeface="Arial" pitchFamily="34" charset="0"/>
                      </a:endParaRPr>
                    </a:p>
                    <a:p>
                      <a:pPr marL="0" marR="0" algn="ctr" defTabSz="914400" rtl="0" eaLnBrk="1" latinLnBrk="0" hangingPunct="1">
                        <a:spcBef>
                          <a:spcPts val="0"/>
                        </a:spcBef>
                        <a:spcAft>
                          <a:spcPts val="0"/>
                        </a:spcAft>
                      </a:pPr>
                      <a:r>
                        <a:rPr lang="en-ZA" sz="2000" kern="1200" dirty="0" smtClean="0">
                          <a:solidFill>
                            <a:schemeClr val="bg1"/>
                          </a:solidFill>
                          <a:latin typeface="Arial" pitchFamily="34" charset="0"/>
                          <a:cs typeface="Arial" pitchFamily="34" charset="0"/>
                        </a:rPr>
                        <a:t>2014/15</a:t>
                      </a:r>
                      <a:endParaRPr lang="en-US" sz="2000" b="1" kern="1200" dirty="0">
                        <a:solidFill>
                          <a:schemeClr val="bg1"/>
                        </a:solidFill>
                        <a:latin typeface="Arial" pitchFamily="34" charset="0"/>
                        <a:ea typeface="Times New Roman"/>
                        <a:cs typeface="Arial" pitchFamily="34" charset="0"/>
                      </a:endParaRPr>
                    </a:p>
                  </a:txBody>
                  <a:tcPr marL="66141" marR="66141" marT="0" marB="0">
                    <a:solidFill>
                      <a:schemeClr val="accent6">
                        <a:lumMod val="75000"/>
                      </a:schemeClr>
                    </a:solidFill>
                  </a:tcPr>
                </a:tc>
                <a:tc>
                  <a:txBody>
                    <a:bodyPr/>
                    <a:lstStyle/>
                    <a:p>
                      <a:pPr marL="0" marR="0" algn="ctr" defTabSz="914400" rtl="0" eaLnBrk="1" latinLnBrk="0" hangingPunct="1">
                        <a:spcBef>
                          <a:spcPts val="0"/>
                        </a:spcBef>
                        <a:spcAft>
                          <a:spcPts val="0"/>
                        </a:spcAft>
                      </a:pPr>
                      <a:endParaRPr lang="en-ZA" sz="2000" kern="1200" dirty="0" smtClean="0">
                        <a:solidFill>
                          <a:schemeClr val="bg1"/>
                        </a:solidFill>
                        <a:latin typeface="Arial" pitchFamily="34" charset="0"/>
                        <a:cs typeface="Arial" pitchFamily="34" charset="0"/>
                      </a:endParaRPr>
                    </a:p>
                    <a:p>
                      <a:pPr marL="0" marR="0" algn="ctr" defTabSz="914400" rtl="0" eaLnBrk="1" latinLnBrk="0" hangingPunct="1">
                        <a:spcBef>
                          <a:spcPts val="0"/>
                        </a:spcBef>
                        <a:spcAft>
                          <a:spcPts val="0"/>
                        </a:spcAft>
                      </a:pPr>
                      <a:r>
                        <a:rPr lang="en-ZA" sz="2000" kern="1200" dirty="0" smtClean="0">
                          <a:solidFill>
                            <a:schemeClr val="bg1"/>
                          </a:solidFill>
                          <a:latin typeface="Arial" pitchFamily="34" charset="0"/>
                          <a:cs typeface="Arial" pitchFamily="34" charset="0"/>
                        </a:rPr>
                        <a:t>2013/14</a:t>
                      </a:r>
                      <a:endParaRPr lang="en-US" sz="2000" b="1" kern="1200" dirty="0">
                        <a:solidFill>
                          <a:schemeClr val="bg1"/>
                        </a:solidFill>
                        <a:latin typeface="Arial" pitchFamily="34" charset="0"/>
                        <a:ea typeface="Times New Roman"/>
                        <a:cs typeface="Arial" pitchFamily="34" charset="0"/>
                      </a:endParaRPr>
                    </a:p>
                  </a:txBody>
                  <a:tcPr marL="66141" marR="66141" marT="0" marB="0">
                    <a:solidFill>
                      <a:schemeClr val="accent6">
                        <a:lumMod val="75000"/>
                      </a:schemeClr>
                    </a:solidFill>
                  </a:tcPr>
                </a:tc>
                <a:tc>
                  <a:txBody>
                    <a:bodyPr/>
                    <a:lstStyle/>
                    <a:p>
                      <a:pPr marL="0" marR="0" algn="ctr">
                        <a:spcBef>
                          <a:spcPts val="0"/>
                        </a:spcBef>
                        <a:spcAft>
                          <a:spcPts val="0"/>
                        </a:spcAft>
                      </a:pPr>
                      <a:endParaRPr lang="en-ZA" sz="2000" dirty="0" smtClean="0">
                        <a:solidFill>
                          <a:schemeClr val="bg1"/>
                        </a:solidFill>
                        <a:latin typeface="Arial" pitchFamily="34" charset="0"/>
                        <a:cs typeface="Arial" pitchFamily="34" charset="0"/>
                      </a:endParaRPr>
                    </a:p>
                    <a:p>
                      <a:pPr marL="0" marR="0" algn="ctr">
                        <a:spcBef>
                          <a:spcPts val="0"/>
                        </a:spcBef>
                        <a:spcAft>
                          <a:spcPts val="0"/>
                        </a:spcAft>
                      </a:pPr>
                      <a:r>
                        <a:rPr lang="en-ZA" sz="2000" dirty="0" smtClean="0">
                          <a:solidFill>
                            <a:schemeClr val="bg1"/>
                          </a:solidFill>
                          <a:latin typeface="Arial" pitchFamily="34" charset="0"/>
                          <a:cs typeface="Arial" pitchFamily="34" charset="0"/>
                        </a:rPr>
                        <a:t>Movement</a:t>
                      </a:r>
                      <a:endParaRPr lang="en-US" sz="2000" dirty="0">
                        <a:solidFill>
                          <a:schemeClr val="bg1"/>
                        </a:solidFill>
                        <a:latin typeface="Arial" pitchFamily="34" charset="0"/>
                        <a:ea typeface="Times New Roman"/>
                        <a:cs typeface="Arial" pitchFamily="34" charset="0"/>
                      </a:endParaRPr>
                    </a:p>
                  </a:txBody>
                  <a:tcPr marL="66141" marR="66141" marT="0" marB="0">
                    <a:solidFill>
                      <a:schemeClr val="accent6">
                        <a:lumMod val="75000"/>
                      </a:schemeClr>
                    </a:solidFill>
                  </a:tcPr>
                </a:tc>
              </a:tr>
              <a:tr h="965430">
                <a:tc>
                  <a:txBody>
                    <a:bodyPr/>
                    <a:lstStyle/>
                    <a:p>
                      <a:pPr marL="0" marR="0" algn="l">
                        <a:spcBef>
                          <a:spcPts val="0"/>
                        </a:spcBef>
                        <a:spcAft>
                          <a:spcPts val="0"/>
                        </a:spcAft>
                      </a:pPr>
                      <a:endParaRPr lang="en-ZA" sz="2000" dirty="0" smtClean="0">
                        <a:latin typeface="Arial" pitchFamily="34" charset="0"/>
                        <a:cs typeface="Arial" pitchFamily="34" charset="0"/>
                      </a:endParaRPr>
                    </a:p>
                    <a:p>
                      <a:pPr marL="0" marR="0" algn="l">
                        <a:spcBef>
                          <a:spcPts val="0"/>
                        </a:spcBef>
                        <a:spcAft>
                          <a:spcPts val="0"/>
                        </a:spcAft>
                      </a:pPr>
                      <a:r>
                        <a:rPr lang="en-ZA" sz="2000" dirty="0" smtClean="0">
                          <a:latin typeface="Arial" pitchFamily="34" charset="0"/>
                          <a:cs typeface="Arial" pitchFamily="34" charset="0"/>
                        </a:rPr>
                        <a:t>Audit </a:t>
                      </a:r>
                      <a:r>
                        <a:rPr lang="en-ZA" sz="2000" dirty="0">
                          <a:latin typeface="Arial" pitchFamily="34" charset="0"/>
                          <a:cs typeface="Arial" pitchFamily="34" charset="0"/>
                        </a:rPr>
                        <a:t>opinion (Financial)</a:t>
                      </a:r>
                      <a:endParaRPr lang="en-US" sz="2000" dirty="0">
                        <a:latin typeface="Arial" pitchFamily="34" charset="0"/>
                        <a:ea typeface="Times New Roman"/>
                        <a:cs typeface="Arial" pitchFamily="34" charset="0"/>
                      </a:endParaRPr>
                    </a:p>
                  </a:txBody>
                  <a:tcPr marL="66141" marR="66141" marT="0" marB="0"/>
                </a:tc>
                <a:tc>
                  <a:txBody>
                    <a:bodyPr/>
                    <a:lstStyle/>
                    <a:p>
                      <a:pPr marL="0" marR="0" algn="ctr">
                        <a:spcBef>
                          <a:spcPts val="0"/>
                        </a:spcBef>
                        <a:spcAft>
                          <a:spcPts val="0"/>
                        </a:spcAft>
                      </a:pPr>
                      <a:endParaRPr lang="en-ZA" sz="2000" dirty="0" smtClean="0">
                        <a:latin typeface="Arial" pitchFamily="34" charset="0"/>
                        <a:cs typeface="Arial" pitchFamily="34" charset="0"/>
                      </a:endParaRPr>
                    </a:p>
                    <a:p>
                      <a:pPr marL="0" marR="0" algn="ctr">
                        <a:spcBef>
                          <a:spcPts val="0"/>
                        </a:spcBef>
                        <a:spcAft>
                          <a:spcPts val="0"/>
                        </a:spcAft>
                      </a:pPr>
                      <a:r>
                        <a:rPr lang="en-ZA" sz="2000" dirty="0" smtClean="0">
                          <a:latin typeface="Arial" pitchFamily="34" charset="0"/>
                          <a:cs typeface="Arial" pitchFamily="34" charset="0"/>
                        </a:rPr>
                        <a:t>Unqualified</a:t>
                      </a:r>
                      <a:endParaRPr lang="en-US" sz="2000" dirty="0">
                        <a:latin typeface="Arial" pitchFamily="34" charset="0"/>
                        <a:ea typeface="Times New Roman"/>
                        <a:cs typeface="Arial" pitchFamily="34" charset="0"/>
                      </a:endParaRPr>
                    </a:p>
                  </a:txBody>
                  <a:tcPr marL="66141" marR="66141" marT="0" marB="0"/>
                </a:tc>
                <a:tc>
                  <a:txBody>
                    <a:bodyPr/>
                    <a:lstStyle/>
                    <a:p>
                      <a:pPr marL="0" marR="0" algn="ctr">
                        <a:spcBef>
                          <a:spcPts val="0"/>
                        </a:spcBef>
                        <a:spcAft>
                          <a:spcPts val="0"/>
                        </a:spcAft>
                      </a:pPr>
                      <a:endParaRPr lang="en-ZA" sz="2000" dirty="0" smtClean="0">
                        <a:latin typeface="Arial" pitchFamily="34" charset="0"/>
                        <a:cs typeface="Arial" pitchFamily="34" charset="0"/>
                      </a:endParaRPr>
                    </a:p>
                    <a:p>
                      <a:pPr marL="0" marR="0" algn="ctr">
                        <a:spcBef>
                          <a:spcPts val="0"/>
                        </a:spcBef>
                        <a:spcAft>
                          <a:spcPts val="0"/>
                        </a:spcAft>
                      </a:pPr>
                      <a:r>
                        <a:rPr lang="en-ZA" sz="2000" dirty="0" smtClean="0">
                          <a:latin typeface="Arial" pitchFamily="34" charset="0"/>
                          <a:cs typeface="Arial" pitchFamily="34" charset="0"/>
                        </a:rPr>
                        <a:t>Unqualified</a:t>
                      </a:r>
                      <a:endParaRPr lang="en-US" sz="2000" dirty="0">
                        <a:latin typeface="Arial" pitchFamily="34" charset="0"/>
                        <a:ea typeface="Times New Roman"/>
                        <a:cs typeface="Arial" pitchFamily="34" charset="0"/>
                      </a:endParaRPr>
                    </a:p>
                  </a:txBody>
                  <a:tcPr marL="66141" marR="66141" marT="0" marB="0"/>
                </a:tc>
                <a:tc>
                  <a:txBody>
                    <a:bodyPr/>
                    <a:lstStyle/>
                    <a:p>
                      <a:pPr marL="0" marR="0" algn="ctr">
                        <a:spcBef>
                          <a:spcPts val="0"/>
                        </a:spcBef>
                        <a:spcAft>
                          <a:spcPts val="0"/>
                        </a:spcAft>
                      </a:pPr>
                      <a:endParaRPr lang="en-ZA" sz="2000" dirty="0" smtClean="0">
                        <a:latin typeface="Arial" pitchFamily="34" charset="0"/>
                        <a:cs typeface="Arial" pitchFamily="34" charset="0"/>
                      </a:endParaRPr>
                    </a:p>
                    <a:p>
                      <a:pPr marL="0" marR="0" algn="ctr">
                        <a:spcBef>
                          <a:spcPts val="0"/>
                        </a:spcBef>
                        <a:spcAft>
                          <a:spcPts val="0"/>
                        </a:spcAft>
                      </a:pPr>
                      <a:r>
                        <a:rPr lang="en-ZA" sz="2000" dirty="0" smtClean="0">
                          <a:latin typeface="Arial" pitchFamily="34" charset="0"/>
                          <a:cs typeface="Arial" pitchFamily="34" charset="0"/>
                        </a:rPr>
                        <a:t>Regressed</a:t>
                      </a:r>
                      <a:endParaRPr lang="en-US" sz="2000" dirty="0">
                        <a:latin typeface="Arial" pitchFamily="34" charset="0"/>
                        <a:ea typeface="Times New Roman"/>
                        <a:cs typeface="Arial" pitchFamily="34" charset="0"/>
                      </a:endParaRPr>
                    </a:p>
                  </a:txBody>
                  <a:tcPr marL="66141" marR="66141" marT="0" marB="0"/>
                </a:tc>
              </a:tr>
              <a:tr h="1143000">
                <a:tc>
                  <a:txBody>
                    <a:bodyPr/>
                    <a:lstStyle/>
                    <a:p>
                      <a:pPr marL="0" marR="0" algn="l">
                        <a:spcBef>
                          <a:spcPts val="0"/>
                        </a:spcBef>
                        <a:spcAft>
                          <a:spcPts val="0"/>
                        </a:spcAft>
                      </a:pPr>
                      <a:endParaRPr lang="en-ZA" sz="2000" dirty="0" smtClean="0">
                        <a:latin typeface="Arial" pitchFamily="34" charset="0"/>
                        <a:cs typeface="Arial" pitchFamily="34" charset="0"/>
                      </a:endParaRPr>
                    </a:p>
                    <a:p>
                      <a:pPr marL="0" marR="0" algn="l">
                        <a:spcBef>
                          <a:spcPts val="0"/>
                        </a:spcBef>
                        <a:spcAft>
                          <a:spcPts val="0"/>
                        </a:spcAft>
                      </a:pPr>
                      <a:r>
                        <a:rPr lang="en-ZA" sz="2000" dirty="0" smtClean="0">
                          <a:latin typeface="Arial" pitchFamily="34" charset="0"/>
                          <a:cs typeface="Arial" pitchFamily="34" charset="0"/>
                        </a:rPr>
                        <a:t>Findings </a:t>
                      </a:r>
                      <a:r>
                        <a:rPr lang="en-ZA" sz="2000" dirty="0">
                          <a:latin typeface="Arial" pitchFamily="34" charset="0"/>
                          <a:cs typeface="Arial" pitchFamily="34" charset="0"/>
                        </a:rPr>
                        <a:t>on predetermined objectives (PDOs)</a:t>
                      </a:r>
                      <a:endParaRPr lang="en-US" sz="2000" dirty="0">
                        <a:latin typeface="Arial" pitchFamily="34" charset="0"/>
                        <a:ea typeface="Times New Roman"/>
                        <a:cs typeface="Arial" pitchFamily="34" charset="0"/>
                      </a:endParaRPr>
                    </a:p>
                  </a:txBody>
                  <a:tcPr marL="66141" marR="66141" marT="0" marB="0"/>
                </a:tc>
                <a:tc>
                  <a:txBody>
                    <a:bodyPr/>
                    <a:lstStyle/>
                    <a:p>
                      <a:pPr marL="0" marR="0" algn="ctr">
                        <a:spcBef>
                          <a:spcPts val="0"/>
                        </a:spcBef>
                        <a:spcAft>
                          <a:spcPts val="0"/>
                        </a:spcAft>
                      </a:pPr>
                      <a:endParaRPr lang="en-ZA" sz="2000" dirty="0" smtClean="0">
                        <a:latin typeface="Arial" pitchFamily="34" charset="0"/>
                        <a:cs typeface="Arial" pitchFamily="34" charset="0"/>
                      </a:endParaRPr>
                    </a:p>
                    <a:p>
                      <a:pPr marL="0" marR="0" algn="ctr">
                        <a:spcBef>
                          <a:spcPts val="0"/>
                        </a:spcBef>
                        <a:spcAft>
                          <a:spcPts val="0"/>
                        </a:spcAft>
                      </a:pPr>
                      <a:r>
                        <a:rPr lang="en-ZA" sz="2000" dirty="0" smtClean="0">
                          <a:latin typeface="Arial" pitchFamily="34" charset="0"/>
                          <a:cs typeface="Arial" pitchFamily="34" charset="0"/>
                        </a:rPr>
                        <a:t>Unqualified</a:t>
                      </a:r>
                      <a:endParaRPr lang="en-US" sz="2000" dirty="0">
                        <a:latin typeface="Arial" pitchFamily="34" charset="0"/>
                        <a:ea typeface="Times New Roman"/>
                        <a:cs typeface="Arial" pitchFamily="34" charset="0"/>
                      </a:endParaRPr>
                    </a:p>
                  </a:txBody>
                  <a:tcPr marL="66141" marR="66141" marT="0" marB="0"/>
                </a:tc>
                <a:tc>
                  <a:txBody>
                    <a:bodyPr/>
                    <a:lstStyle/>
                    <a:p>
                      <a:pPr marL="0" marR="0" algn="ctr">
                        <a:spcBef>
                          <a:spcPts val="0"/>
                        </a:spcBef>
                        <a:spcAft>
                          <a:spcPts val="0"/>
                        </a:spcAft>
                      </a:pPr>
                      <a:endParaRPr lang="en-ZA" sz="2000" dirty="0" smtClean="0">
                        <a:latin typeface="Arial" pitchFamily="34" charset="0"/>
                        <a:cs typeface="Arial" pitchFamily="34" charset="0"/>
                      </a:endParaRPr>
                    </a:p>
                    <a:p>
                      <a:pPr marL="0" marR="0" algn="ctr">
                        <a:spcBef>
                          <a:spcPts val="0"/>
                        </a:spcBef>
                        <a:spcAft>
                          <a:spcPts val="0"/>
                        </a:spcAft>
                      </a:pPr>
                      <a:r>
                        <a:rPr lang="en-ZA" sz="2000" dirty="0" smtClean="0">
                          <a:latin typeface="Arial" pitchFamily="34" charset="0"/>
                          <a:cs typeface="Arial" pitchFamily="34" charset="0"/>
                        </a:rPr>
                        <a:t>Unqualified</a:t>
                      </a:r>
                      <a:endParaRPr lang="en-US" sz="2000" dirty="0">
                        <a:latin typeface="Arial" pitchFamily="34" charset="0"/>
                        <a:ea typeface="Times New Roman"/>
                        <a:cs typeface="Arial" pitchFamily="34" charset="0"/>
                      </a:endParaRPr>
                    </a:p>
                  </a:txBody>
                  <a:tcPr marL="66141" marR="66141"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2000"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ZA" sz="2000" dirty="0" smtClean="0">
                          <a:latin typeface="Arial" pitchFamily="34" charset="0"/>
                          <a:cs typeface="Arial" pitchFamily="34" charset="0"/>
                        </a:rPr>
                        <a:t>Unchanged</a:t>
                      </a:r>
                      <a:endParaRPr lang="en-US" sz="2000" dirty="0" smtClean="0">
                        <a:latin typeface="Arial" pitchFamily="34" charset="0"/>
                        <a:cs typeface="Arial" pitchFamily="34" charset="0"/>
                      </a:endParaRPr>
                    </a:p>
                    <a:p>
                      <a:pPr marL="0" marR="0" algn="ctr">
                        <a:spcBef>
                          <a:spcPts val="0"/>
                        </a:spcBef>
                        <a:spcAft>
                          <a:spcPts val="0"/>
                        </a:spcAft>
                      </a:pPr>
                      <a:r>
                        <a:rPr lang="en-ZA" sz="2000" baseline="0" dirty="0" smtClean="0">
                          <a:latin typeface="Arial" pitchFamily="34" charset="0"/>
                          <a:cs typeface="Arial" pitchFamily="34" charset="0"/>
                        </a:rPr>
                        <a:t> </a:t>
                      </a:r>
                      <a:endParaRPr lang="en-US" sz="2000" dirty="0">
                        <a:latin typeface="Arial" pitchFamily="34" charset="0"/>
                        <a:ea typeface="Times New Roman"/>
                        <a:cs typeface="Arial" pitchFamily="34" charset="0"/>
                      </a:endParaRPr>
                    </a:p>
                  </a:txBody>
                  <a:tcPr marL="66141" marR="66141" marT="0" marB="0"/>
                </a:tc>
              </a:tr>
              <a:tr h="1343675">
                <a:tc>
                  <a:txBody>
                    <a:bodyPr/>
                    <a:lstStyle/>
                    <a:p>
                      <a:pPr marL="0" marR="0" algn="l">
                        <a:spcBef>
                          <a:spcPts val="0"/>
                        </a:spcBef>
                        <a:spcAft>
                          <a:spcPts val="0"/>
                        </a:spcAft>
                      </a:pPr>
                      <a:endParaRPr lang="en-ZA" sz="2000" dirty="0" smtClean="0">
                        <a:latin typeface="Arial" pitchFamily="34" charset="0"/>
                        <a:cs typeface="Arial" pitchFamily="34" charset="0"/>
                      </a:endParaRPr>
                    </a:p>
                    <a:p>
                      <a:pPr marL="0" marR="0" algn="l">
                        <a:spcBef>
                          <a:spcPts val="0"/>
                        </a:spcBef>
                        <a:spcAft>
                          <a:spcPts val="0"/>
                        </a:spcAft>
                      </a:pPr>
                      <a:r>
                        <a:rPr lang="en-ZA" sz="2000" dirty="0" smtClean="0">
                          <a:latin typeface="Arial" pitchFamily="34" charset="0"/>
                          <a:cs typeface="Arial" pitchFamily="34" charset="0"/>
                        </a:rPr>
                        <a:t>Findings </a:t>
                      </a:r>
                      <a:r>
                        <a:rPr lang="en-ZA" sz="2000" dirty="0">
                          <a:latin typeface="Arial" pitchFamily="34" charset="0"/>
                          <a:cs typeface="Arial" pitchFamily="34" charset="0"/>
                        </a:rPr>
                        <a:t>on compliance with laws and regulations</a:t>
                      </a:r>
                      <a:endParaRPr lang="en-US" sz="2000" dirty="0">
                        <a:latin typeface="Arial" pitchFamily="34" charset="0"/>
                        <a:ea typeface="Times New Roman"/>
                        <a:cs typeface="Arial" pitchFamily="34" charset="0"/>
                      </a:endParaRPr>
                    </a:p>
                  </a:txBody>
                  <a:tcPr marL="66141" marR="66141" marT="0" marB="0"/>
                </a:tc>
                <a:tc>
                  <a:txBody>
                    <a:bodyPr/>
                    <a:lstStyle/>
                    <a:p>
                      <a:pPr marL="0" marR="0" algn="ctr">
                        <a:spcBef>
                          <a:spcPts val="0"/>
                        </a:spcBef>
                        <a:spcAft>
                          <a:spcPts val="0"/>
                        </a:spcAft>
                      </a:pPr>
                      <a:endParaRPr lang="en-ZA" sz="2000" dirty="0" smtClean="0">
                        <a:latin typeface="Arial" pitchFamily="34" charset="0"/>
                        <a:cs typeface="Arial" pitchFamily="34" charset="0"/>
                      </a:endParaRPr>
                    </a:p>
                    <a:p>
                      <a:pPr marL="0" marR="0" algn="ctr">
                        <a:spcBef>
                          <a:spcPts val="0"/>
                        </a:spcBef>
                        <a:spcAft>
                          <a:spcPts val="0"/>
                        </a:spcAft>
                      </a:pPr>
                      <a:r>
                        <a:rPr lang="en-ZA" sz="2000" dirty="0" smtClean="0">
                          <a:latin typeface="Arial" pitchFamily="34" charset="0"/>
                          <a:cs typeface="Arial" pitchFamily="34" charset="0"/>
                        </a:rPr>
                        <a:t>Yes</a:t>
                      </a:r>
                      <a:endParaRPr lang="en-US" sz="2000" dirty="0">
                        <a:latin typeface="Arial" pitchFamily="34" charset="0"/>
                        <a:ea typeface="Times New Roman"/>
                        <a:cs typeface="Arial" pitchFamily="34" charset="0"/>
                      </a:endParaRPr>
                    </a:p>
                  </a:txBody>
                  <a:tcPr marL="66141" marR="66141" marT="0" marB="0"/>
                </a:tc>
                <a:tc>
                  <a:txBody>
                    <a:bodyPr/>
                    <a:lstStyle/>
                    <a:p>
                      <a:pPr marL="0" marR="0" algn="ctr">
                        <a:spcBef>
                          <a:spcPts val="0"/>
                        </a:spcBef>
                        <a:spcAft>
                          <a:spcPts val="0"/>
                        </a:spcAft>
                      </a:pPr>
                      <a:endParaRPr lang="en-ZA" sz="2000" dirty="0" smtClean="0">
                        <a:latin typeface="Arial" pitchFamily="34" charset="0"/>
                        <a:cs typeface="Arial" pitchFamily="34" charset="0"/>
                      </a:endParaRPr>
                    </a:p>
                    <a:p>
                      <a:pPr marL="0" marR="0" algn="ctr">
                        <a:spcBef>
                          <a:spcPts val="0"/>
                        </a:spcBef>
                        <a:spcAft>
                          <a:spcPts val="0"/>
                        </a:spcAft>
                      </a:pPr>
                      <a:r>
                        <a:rPr lang="en-ZA" sz="2000" dirty="0" smtClean="0">
                          <a:latin typeface="Arial" pitchFamily="34" charset="0"/>
                          <a:cs typeface="Arial" pitchFamily="34" charset="0"/>
                        </a:rPr>
                        <a:t>No</a:t>
                      </a:r>
                      <a:endParaRPr lang="en-US" sz="2000" dirty="0">
                        <a:latin typeface="Arial" pitchFamily="34" charset="0"/>
                        <a:ea typeface="Times New Roman"/>
                        <a:cs typeface="Arial" pitchFamily="34" charset="0"/>
                      </a:endParaRPr>
                    </a:p>
                  </a:txBody>
                  <a:tcPr marL="66141" marR="66141" marT="0" marB="0"/>
                </a:tc>
                <a:tc>
                  <a:txBody>
                    <a:bodyPr/>
                    <a:lstStyle/>
                    <a:p>
                      <a:pPr marL="0" marR="0" algn="ctr">
                        <a:spcBef>
                          <a:spcPts val="0"/>
                        </a:spcBef>
                        <a:spcAft>
                          <a:spcPts val="0"/>
                        </a:spcAft>
                      </a:pPr>
                      <a:endParaRPr lang="en-ZA" sz="2000" dirty="0" smtClean="0">
                        <a:latin typeface="Arial" pitchFamily="34" charset="0"/>
                        <a:cs typeface="Arial" pitchFamily="34" charset="0"/>
                      </a:endParaRPr>
                    </a:p>
                    <a:p>
                      <a:pPr marL="0" marR="0" algn="ctr">
                        <a:spcBef>
                          <a:spcPts val="0"/>
                        </a:spcBef>
                        <a:spcAft>
                          <a:spcPts val="0"/>
                        </a:spcAft>
                      </a:pPr>
                      <a:r>
                        <a:rPr lang="en-ZA" sz="2000" dirty="0" smtClean="0">
                          <a:latin typeface="Arial" pitchFamily="34" charset="0"/>
                          <a:cs typeface="Arial" pitchFamily="34" charset="0"/>
                        </a:rPr>
                        <a:t>Regressed</a:t>
                      </a:r>
                      <a:endParaRPr lang="en-US" sz="2000" dirty="0">
                        <a:latin typeface="Arial" pitchFamily="34" charset="0"/>
                        <a:ea typeface="Times New Roman"/>
                        <a:cs typeface="Arial" pitchFamily="34" charset="0"/>
                      </a:endParaRPr>
                    </a:p>
                  </a:txBody>
                  <a:tcPr marL="66141" marR="66141" marT="0" marB="0"/>
                </a:tc>
              </a:tr>
            </a:tbl>
          </a:graphicData>
        </a:graphic>
      </p:graphicFrame>
    </p:spTree>
    <p:extLst>
      <p:ext uri="{BB962C8B-B14F-4D97-AF65-F5344CB8AC3E}">
        <p14:creationId xmlns:p14="http://schemas.microsoft.com/office/powerpoint/2010/main" xmlns="" val="35520361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a:t>Audit Report Highlights </a:t>
            </a:r>
            <a:r>
              <a:rPr lang="en-US" dirty="0" smtClean="0"/>
              <a:t>2014/15</a:t>
            </a:r>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xmlns="" val="1810562608"/>
              </p:ext>
            </p:extLst>
          </p:nvPr>
        </p:nvGraphicFramePr>
        <p:xfrm>
          <a:off x="152400" y="1351101"/>
          <a:ext cx="8839200" cy="5195565"/>
        </p:xfrm>
        <a:graphic>
          <a:graphicData uri="http://schemas.openxmlformats.org/drawingml/2006/table">
            <a:tbl>
              <a:tblPr firstRow="1" bandRow="1">
                <a:tableStyleId>{08FB837D-C827-4EFA-A057-4D05807E0F7C}</a:tableStyleId>
              </a:tblPr>
              <a:tblGrid>
                <a:gridCol w="4191000"/>
                <a:gridCol w="4648200"/>
              </a:tblGrid>
              <a:tr h="284296">
                <a:tc>
                  <a:txBody>
                    <a:bodyPr/>
                    <a:lstStyle/>
                    <a:p>
                      <a:pPr marL="457200" indent="-457200" algn="just" defTabSz="914400" rtl="0" eaLnBrk="1" latinLnBrk="0" hangingPunct="1">
                        <a:buFont typeface="Arial" charset="0"/>
                        <a:buNone/>
                        <a:defRPr/>
                      </a:pPr>
                      <a:r>
                        <a:rPr lang="en-ZA" sz="1400" kern="1200" dirty="0" smtClean="0">
                          <a:latin typeface="Arial" panose="020B0604020202020204" pitchFamily="34" charset="0"/>
                          <a:cs typeface="Arial" panose="020B0604020202020204" pitchFamily="34" charset="0"/>
                        </a:rPr>
                        <a:t>Findings </a:t>
                      </a:r>
                      <a:endParaRPr lang="en-ZA" sz="1400" b="1"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457200" indent="-457200" algn="just" defTabSz="914400" rtl="0" eaLnBrk="1" latinLnBrk="0" hangingPunct="1">
                        <a:buFont typeface="Arial" charset="0"/>
                        <a:buNone/>
                        <a:defRPr/>
                      </a:pPr>
                      <a:r>
                        <a:rPr lang="en-ZA" sz="1400" kern="1200" dirty="0" smtClean="0">
                          <a:latin typeface="Arial" panose="020B0604020202020204" pitchFamily="34" charset="0"/>
                          <a:cs typeface="Arial" panose="020B0604020202020204" pitchFamily="34" charset="0"/>
                        </a:rPr>
                        <a:t>Remedial Action/Status</a:t>
                      </a:r>
                      <a:endParaRPr lang="en-ZA" sz="1400" b="1" kern="1200" dirty="0" smtClean="0">
                        <a:solidFill>
                          <a:schemeClr val="dk1"/>
                        </a:solidFill>
                        <a:latin typeface="Arial" panose="020B0604020202020204" pitchFamily="34" charset="0"/>
                        <a:ea typeface="+mn-ea"/>
                        <a:cs typeface="Arial" panose="020B0604020202020204" pitchFamily="34" charset="0"/>
                      </a:endParaRPr>
                    </a:p>
                  </a:txBody>
                  <a:tcPr/>
                </a:tc>
              </a:tr>
              <a:tr h="2349163">
                <a:tc>
                  <a:txBody>
                    <a:bodyPr/>
                    <a:lstStyle/>
                    <a:p>
                      <a:pPr marL="457200" indent="-457200" algn="just">
                        <a:buFont typeface="Arial" charset="0"/>
                        <a:buNone/>
                        <a:defRPr/>
                      </a:pPr>
                      <a:r>
                        <a:rPr lang="en-ZA" sz="1400" dirty="0" smtClean="0">
                          <a:latin typeface="Arial" panose="020B0604020202020204" pitchFamily="34" charset="0"/>
                          <a:cs typeface="Arial" panose="020B0604020202020204" pitchFamily="34" charset="0"/>
                        </a:rPr>
                        <a:t>1</a:t>
                      </a:r>
                      <a:r>
                        <a:rPr lang="en-ZA" sz="1400" b="1" dirty="0" smtClean="0">
                          <a:latin typeface="Arial" panose="020B0604020202020204" pitchFamily="34" charset="0"/>
                          <a:cs typeface="Arial" panose="020B0604020202020204" pitchFamily="34" charset="0"/>
                        </a:rPr>
                        <a:t>.  Restatement of corresponding figures – Employee Cost &amp; Grant Cost</a:t>
                      </a:r>
                    </a:p>
                    <a:p>
                      <a:pPr algn="just">
                        <a:buFont typeface="Wingdings" panose="05000000000000000000" pitchFamily="2" charset="2"/>
                        <a:buChar char="Ø"/>
                        <a:defRPr/>
                      </a:pPr>
                      <a:endParaRPr lang="en-ZA" sz="1400" dirty="0" smtClean="0">
                        <a:latin typeface="Arial" panose="020B0604020202020204" pitchFamily="34" charset="0"/>
                        <a:cs typeface="Arial" panose="020B0604020202020204" pitchFamily="34" charset="0"/>
                      </a:endParaRPr>
                    </a:p>
                    <a:p>
                      <a:pPr marL="285750" indent="-285750" algn="just" defTabSz="914400" rtl="0" eaLnBrk="1" latinLnBrk="0" hangingPunct="1">
                        <a:buFont typeface="Wingdings" panose="05000000000000000000" pitchFamily="2" charset="2"/>
                        <a:buChar char="Ø"/>
                        <a:defRPr/>
                      </a:pPr>
                      <a:r>
                        <a:rPr lang="en-ZA" sz="1400" kern="1200" dirty="0" smtClean="0">
                          <a:latin typeface="Arial" panose="020B0604020202020204" pitchFamily="34" charset="0"/>
                          <a:cs typeface="Arial" panose="020B0604020202020204" pitchFamily="34" charset="0"/>
                        </a:rPr>
                        <a:t>Employee costs incorrectly classified as grant costs</a:t>
                      </a:r>
                    </a:p>
                    <a:p>
                      <a:pPr marL="285750" indent="-285750" algn="just" defTabSz="914400" rtl="0" eaLnBrk="1" latinLnBrk="0" hangingPunct="1">
                        <a:buFont typeface="Wingdings" panose="05000000000000000000" pitchFamily="2" charset="2"/>
                        <a:buChar char="Ø"/>
                        <a:defRPr/>
                      </a:pPr>
                      <a:endParaRPr lang="en-ZA" sz="1400" kern="1200" dirty="0" smtClean="0">
                        <a:latin typeface="Arial" panose="020B0604020202020204" pitchFamily="34" charset="0"/>
                        <a:cs typeface="Arial" panose="020B0604020202020204" pitchFamily="34" charset="0"/>
                      </a:endParaRPr>
                    </a:p>
                    <a:p>
                      <a:pPr marL="285750" indent="-285750" algn="just" defTabSz="914400" rtl="0" eaLnBrk="1" latinLnBrk="0" hangingPunct="1">
                        <a:buFont typeface="Wingdings" panose="05000000000000000000" pitchFamily="2" charset="2"/>
                        <a:buChar char="Ø"/>
                        <a:defRPr/>
                      </a:pPr>
                      <a:r>
                        <a:rPr lang="en-ZA" sz="1400" kern="1200" dirty="0" smtClean="0">
                          <a:latin typeface="Arial" panose="020B0604020202020204" pitchFamily="34" charset="0"/>
                          <a:cs typeface="Arial" panose="020B0604020202020204" pitchFamily="34" charset="0"/>
                        </a:rPr>
                        <a:t>Corresponding figures for employee cost (of the team responsible for community and small commercial media projects) for 31 March 2014 have been restated as a result of an error discovered during 31 March 2015.</a:t>
                      </a:r>
                    </a:p>
                    <a:p>
                      <a:pPr algn="just"/>
                      <a:endParaRPr lang="en-ZA" sz="1400" dirty="0">
                        <a:latin typeface="Arial" panose="020B0604020202020204" pitchFamily="34" charset="0"/>
                        <a:cs typeface="Arial" panose="020B0604020202020204" pitchFamily="34" charset="0"/>
                      </a:endParaRPr>
                    </a:p>
                  </a:txBody>
                  <a:tcPr/>
                </a:tc>
                <a:tc>
                  <a:txBody>
                    <a:bodyPr/>
                    <a:lstStyle/>
                    <a:p>
                      <a:pPr algn="just"/>
                      <a:endParaRPr lang="en-ZA" sz="1400" dirty="0" smtClean="0">
                        <a:latin typeface="Arial" panose="020B0604020202020204" pitchFamily="34" charset="0"/>
                        <a:cs typeface="Arial" panose="020B0604020202020204" pitchFamily="34" charset="0"/>
                      </a:endParaRPr>
                    </a:p>
                    <a:p>
                      <a:pPr algn="just"/>
                      <a:endParaRPr lang="en-ZA" sz="1400" dirty="0" smtClean="0">
                        <a:latin typeface="Arial" panose="020B0604020202020204" pitchFamily="34" charset="0"/>
                        <a:cs typeface="Arial" panose="020B0604020202020204" pitchFamily="34" charset="0"/>
                      </a:endParaRPr>
                    </a:p>
                    <a:p>
                      <a:pPr algn="just"/>
                      <a:endParaRPr lang="en-ZA" sz="1400" dirty="0" smtClean="0">
                        <a:latin typeface="Arial" panose="020B0604020202020204" pitchFamily="34" charset="0"/>
                        <a:cs typeface="Arial" panose="020B0604020202020204" pitchFamily="34" charset="0"/>
                      </a:endParaRPr>
                    </a:p>
                    <a:p>
                      <a:pPr marL="285750" indent="-285750" algn="just" defTabSz="914400" rtl="0" eaLnBrk="1" latinLnBrk="0" hangingPunct="1">
                        <a:buFont typeface="Wingdings" panose="05000000000000000000" pitchFamily="2" charset="2"/>
                        <a:buChar char="Ø"/>
                        <a:defRPr/>
                      </a:pPr>
                      <a:r>
                        <a:rPr lang="en-ZA" sz="1400" kern="1200" dirty="0" smtClean="0">
                          <a:latin typeface="Arial" panose="020B0604020202020204" pitchFamily="34" charset="0"/>
                          <a:cs typeface="Arial" panose="020B0604020202020204" pitchFamily="34" charset="0"/>
                        </a:rPr>
                        <a:t>The employee cost has been adjusted to reflect all the cost,</a:t>
                      </a:r>
                      <a:r>
                        <a:rPr lang="en-ZA" sz="1400" kern="1200" baseline="0" dirty="0" smtClean="0">
                          <a:latin typeface="Arial" panose="020B0604020202020204" pitchFamily="34" charset="0"/>
                          <a:cs typeface="Arial" panose="020B0604020202020204" pitchFamily="34" charset="0"/>
                        </a:rPr>
                        <a:t> particularly those of the team responsible for the projects.</a:t>
                      </a:r>
                    </a:p>
                    <a:p>
                      <a:pPr marL="285750" indent="-285750" algn="just" defTabSz="914400" rtl="0" eaLnBrk="1" latinLnBrk="0" hangingPunct="1">
                        <a:buFont typeface="Wingdings" panose="05000000000000000000" pitchFamily="2" charset="2"/>
                        <a:buChar char="Ø"/>
                        <a:defRPr/>
                      </a:pPr>
                      <a:endParaRPr lang="en-ZA" sz="1400" kern="1200" baseline="0" dirty="0" smtClean="0">
                        <a:latin typeface="Arial" panose="020B0604020202020204" pitchFamily="34" charset="0"/>
                        <a:cs typeface="Arial" panose="020B0604020202020204" pitchFamily="34" charset="0"/>
                      </a:endParaRPr>
                    </a:p>
                    <a:p>
                      <a:pPr marL="285750" indent="-285750" algn="just" defTabSz="914400" rtl="0" eaLnBrk="1" latinLnBrk="0" hangingPunct="1">
                        <a:buFont typeface="Wingdings" panose="05000000000000000000" pitchFamily="2" charset="2"/>
                        <a:buChar char="Ø"/>
                        <a:defRPr/>
                      </a:pPr>
                      <a:r>
                        <a:rPr lang="en-ZA" sz="1400" kern="1200" baseline="0" dirty="0" smtClean="0">
                          <a:latin typeface="Arial" panose="020B0604020202020204" pitchFamily="34" charset="0"/>
                          <a:cs typeface="Arial" panose="020B0604020202020204" pitchFamily="34" charset="0"/>
                        </a:rPr>
                        <a:t>This adjustment will be carried forward into the ensuing financial years.</a:t>
                      </a:r>
                      <a:endParaRPr lang="en-ZA" sz="1400" kern="1200" dirty="0" smtClean="0">
                        <a:latin typeface="Arial" panose="020B0604020202020204" pitchFamily="34" charset="0"/>
                        <a:cs typeface="Arial" panose="020B0604020202020204" pitchFamily="34" charset="0"/>
                      </a:endParaRPr>
                    </a:p>
                    <a:p>
                      <a:pPr marL="285750" indent="-285750" algn="just" defTabSz="914400" rtl="0" eaLnBrk="1" latinLnBrk="0" hangingPunct="1">
                        <a:buFont typeface="Wingdings" panose="05000000000000000000" pitchFamily="2" charset="2"/>
                        <a:buChar char="Ø"/>
                        <a:defRPr/>
                      </a:pPr>
                      <a:endParaRPr lang="en-ZA" sz="1400" kern="1200" dirty="0" smtClean="0">
                        <a:latin typeface="Arial" panose="020B0604020202020204" pitchFamily="34" charset="0"/>
                        <a:cs typeface="Arial" panose="020B0604020202020204" pitchFamily="34" charset="0"/>
                      </a:endParaRPr>
                    </a:p>
                    <a:p>
                      <a:pPr algn="just"/>
                      <a:endParaRPr lang="en-ZA" sz="1400" dirty="0" smtClean="0">
                        <a:latin typeface="Arial" panose="020B0604020202020204" pitchFamily="34" charset="0"/>
                        <a:cs typeface="Arial" panose="020B0604020202020204" pitchFamily="34" charset="0"/>
                      </a:endParaRPr>
                    </a:p>
                  </a:txBody>
                  <a:tcPr/>
                </a:tc>
              </a:tr>
              <a:tr h="2239005">
                <a:tc>
                  <a:txBody>
                    <a:bodyPr/>
                    <a:lstStyle/>
                    <a:p>
                      <a:pPr marL="0" indent="0" algn="just">
                        <a:buFont typeface="Arial" charset="0"/>
                        <a:buNone/>
                        <a:defRPr/>
                      </a:pPr>
                      <a:r>
                        <a:rPr lang="en-ZA" sz="1400" b="1" dirty="0" smtClean="0">
                          <a:latin typeface="Arial" panose="020B0604020202020204" pitchFamily="34" charset="0"/>
                          <a:cs typeface="Arial" panose="020B0604020202020204" pitchFamily="34" charset="0"/>
                        </a:rPr>
                        <a:t>2. Property, Plant and Equipment</a:t>
                      </a:r>
                    </a:p>
                    <a:p>
                      <a:pPr marL="0" indent="0" algn="just">
                        <a:buFont typeface="Arial" charset="0"/>
                        <a:buNone/>
                        <a:defRPr/>
                      </a:pPr>
                      <a:endParaRPr lang="en-ZA" sz="1400" dirty="0" smtClean="0">
                        <a:latin typeface="Arial" panose="020B0604020202020204" pitchFamily="34" charset="0"/>
                        <a:cs typeface="Arial" panose="020B0604020202020204" pitchFamily="34" charset="0"/>
                      </a:endParaRPr>
                    </a:p>
                    <a:p>
                      <a:pPr marL="285750" indent="-285750" algn="just" defTabSz="914400" rtl="0" eaLnBrk="1" latinLnBrk="0" hangingPunct="1">
                        <a:buFont typeface="Wingdings" panose="05000000000000000000" pitchFamily="2" charset="2"/>
                        <a:buChar char="Ø"/>
                        <a:defRPr/>
                      </a:pPr>
                      <a:r>
                        <a:rPr lang="en-ZA" sz="1400" kern="1200" dirty="0" smtClean="0">
                          <a:latin typeface="Arial" panose="020B0604020202020204" pitchFamily="34" charset="0"/>
                          <a:cs typeface="Arial" panose="020B0604020202020204" pitchFamily="34" charset="0"/>
                        </a:rPr>
                        <a:t>Zero value assets still in use – Reassessment of useful lives </a:t>
                      </a:r>
                    </a:p>
                    <a:p>
                      <a:pPr marL="285750" indent="-285750" algn="just" defTabSz="914400" rtl="0" eaLnBrk="1" latinLnBrk="0" hangingPunct="1">
                        <a:buFont typeface="Wingdings" panose="05000000000000000000" pitchFamily="2" charset="2"/>
                        <a:buChar char="Ø"/>
                        <a:defRPr/>
                      </a:pPr>
                      <a:endParaRPr lang="en-ZA" sz="1400" kern="1200" dirty="0" smtClean="0">
                        <a:latin typeface="Arial" panose="020B0604020202020204" pitchFamily="34" charset="0"/>
                        <a:cs typeface="Arial" panose="020B0604020202020204" pitchFamily="34" charset="0"/>
                      </a:endParaRPr>
                    </a:p>
                    <a:p>
                      <a:pPr marL="285750" indent="-285750" algn="just" defTabSz="914400" rtl="0" eaLnBrk="1" latinLnBrk="0" hangingPunct="1">
                        <a:buFont typeface="Wingdings" panose="05000000000000000000" pitchFamily="2" charset="2"/>
                        <a:buChar char="Ø"/>
                        <a:defRPr/>
                      </a:pPr>
                      <a:r>
                        <a:rPr lang="en-ZA" sz="1400" kern="1200" dirty="0" smtClean="0">
                          <a:latin typeface="Arial" panose="020B0604020202020204" pitchFamily="34" charset="0"/>
                          <a:cs typeface="Arial" panose="020B0604020202020204" pitchFamily="34" charset="0"/>
                        </a:rPr>
                        <a:t>The zero value assets that are in use must be replaced.</a:t>
                      </a:r>
                    </a:p>
                    <a:p>
                      <a:pPr algn="just"/>
                      <a:endParaRPr lang="en-ZA" sz="1400" dirty="0">
                        <a:latin typeface="Arial" panose="020B0604020202020204" pitchFamily="34" charset="0"/>
                        <a:cs typeface="Arial" panose="020B0604020202020204" pitchFamily="34" charset="0"/>
                      </a:endParaRPr>
                    </a:p>
                  </a:txBody>
                  <a:tcPr/>
                </a:tc>
                <a:tc>
                  <a:txBody>
                    <a:bodyPr/>
                    <a:lstStyle/>
                    <a:p>
                      <a:pPr marL="0" indent="0" algn="just" defTabSz="914400" rtl="0" eaLnBrk="1" latinLnBrk="0" hangingPunct="1">
                        <a:buFont typeface="Wingdings" panose="05000000000000000000" pitchFamily="2" charset="2"/>
                        <a:buNone/>
                        <a:defRPr/>
                      </a:pPr>
                      <a:endParaRPr lang="en-ZA" sz="1400" kern="1200" dirty="0" smtClean="0">
                        <a:latin typeface="Arial" panose="020B0604020202020204" pitchFamily="34" charset="0"/>
                        <a:cs typeface="Arial" panose="020B0604020202020204" pitchFamily="34" charset="0"/>
                      </a:endParaRPr>
                    </a:p>
                    <a:p>
                      <a:pPr marL="285750" indent="-285750" algn="just" defTabSz="914400" rtl="0" eaLnBrk="1" latinLnBrk="0" hangingPunct="1">
                        <a:buFont typeface="Wingdings" panose="05000000000000000000" pitchFamily="2" charset="2"/>
                        <a:buChar char="Ø"/>
                        <a:defRPr/>
                      </a:pPr>
                      <a:r>
                        <a:rPr lang="en-ZA" sz="1400" kern="1200" dirty="0" smtClean="0">
                          <a:latin typeface="Arial" panose="020B0604020202020204" pitchFamily="34" charset="0"/>
                          <a:cs typeface="Arial" panose="020B0604020202020204" pitchFamily="34" charset="0"/>
                        </a:rPr>
                        <a:t>The zero valued assets will accordingly be disposed off and replaced.</a:t>
                      </a:r>
                    </a:p>
                    <a:p>
                      <a:pPr marL="285750" indent="-285750" algn="just" defTabSz="914400" rtl="0" eaLnBrk="1" latinLnBrk="0" hangingPunct="1">
                        <a:buFont typeface="Wingdings" panose="05000000000000000000" pitchFamily="2" charset="2"/>
                        <a:buChar char="Ø"/>
                        <a:defRPr/>
                      </a:pPr>
                      <a:endParaRPr lang="en-ZA" sz="1400" kern="1200" dirty="0" smtClean="0">
                        <a:latin typeface="Arial" panose="020B0604020202020204" pitchFamily="34" charset="0"/>
                        <a:cs typeface="Arial" panose="020B0604020202020204" pitchFamily="34" charset="0"/>
                      </a:endParaRPr>
                    </a:p>
                    <a:p>
                      <a:pPr marL="285750" indent="-285750" algn="just" defTabSz="914400" rtl="0" eaLnBrk="1" latinLnBrk="0" hangingPunct="1">
                        <a:buFont typeface="Wingdings" panose="05000000000000000000" pitchFamily="2" charset="2"/>
                        <a:buChar char="Ø"/>
                        <a:defRPr/>
                      </a:pPr>
                      <a:r>
                        <a:rPr lang="en-ZA" sz="1400" kern="1200" dirty="0" smtClean="0">
                          <a:latin typeface="Arial" panose="020B0604020202020204" pitchFamily="34" charset="0"/>
                          <a:cs typeface="Arial" panose="020B0604020202020204" pitchFamily="34" charset="0"/>
                        </a:rPr>
                        <a:t>To ensure that this finding does not recur the MDDA has reassessed the useful life for computer equipment and furniture and fittings upwards.</a:t>
                      </a:r>
                    </a:p>
                    <a:p>
                      <a:pPr marL="723900" indent="-273050" algn="just" defTabSz="914400" rtl="0" eaLnBrk="1" latinLnBrk="0" hangingPunct="1">
                        <a:buFont typeface="Wingdings" panose="05000000000000000000" pitchFamily="2" charset="2"/>
                        <a:buChar char="ü"/>
                        <a:defRPr/>
                      </a:pPr>
                      <a:r>
                        <a:rPr lang="en-ZA" sz="1400" kern="1200" dirty="0" smtClean="0">
                          <a:latin typeface="Arial" panose="020B0604020202020204" pitchFamily="34" charset="0"/>
                          <a:cs typeface="Arial" panose="020B0604020202020204" pitchFamily="34" charset="0"/>
                        </a:rPr>
                        <a:t>Computer Equipment – 6</a:t>
                      </a:r>
                      <a:r>
                        <a:rPr lang="en-ZA" sz="1400" kern="1200" baseline="0" dirty="0" smtClean="0">
                          <a:latin typeface="Arial" panose="020B0604020202020204" pitchFamily="34" charset="0"/>
                          <a:cs typeface="Arial" panose="020B0604020202020204" pitchFamily="34" charset="0"/>
                        </a:rPr>
                        <a:t> years (from 3 years)</a:t>
                      </a:r>
                    </a:p>
                    <a:p>
                      <a:pPr marL="723900" indent="-273050" algn="just" defTabSz="914400" rtl="0" eaLnBrk="1" latinLnBrk="0" hangingPunct="1">
                        <a:buFont typeface="Wingdings" panose="05000000000000000000" pitchFamily="2" charset="2"/>
                        <a:buChar char="ü"/>
                        <a:defRPr/>
                      </a:pPr>
                      <a:r>
                        <a:rPr lang="en-ZA" sz="1400" kern="1200" baseline="0" dirty="0" smtClean="0">
                          <a:latin typeface="Arial" panose="020B0604020202020204" pitchFamily="34" charset="0"/>
                          <a:cs typeface="Arial" panose="020B0604020202020204" pitchFamily="34" charset="0"/>
                        </a:rPr>
                        <a:t>Furniture and Fittings – 8 years (from 5 years)</a:t>
                      </a:r>
                      <a:endParaRPr lang="en-ZA" sz="1400" kern="1200" dirty="0" smtClean="0">
                        <a:latin typeface="Arial" panose="020B0604020202020204" pitchFamily="34" charset="0"/>
                        <a:cs typeface="Arial" panose="020B0604020202020204" pitchFamily="34" charset="0"/>
                      </a:endParaRPr>
                    </a:p>
                    <a:p>
                      <a:pPr marL="285750" indent="-285750" algn="just" defTabSz="914400" rtl="0" eaLnBrk="1" latinLnBrk="0" hangingPunct="1">
                        <a:buFont typeface="Wingdings" panose="05000000000000000000" pitchFamily="2" charset="2"/>
                        <a:buChar char="Ø"/>
                        <a:defRPr/>
                      </a:pPr>
                      <a:endParaRPr lang="en-ZA" sz="1400" kern="1200" dirty="0">
                        <a:solidFill>
                          <a:schemeClr val="dk1"/>
                        </a:solidFill>
                        <a:latin typeface="Arial" panose="020B0604020202020204" pitchFamily="34" charset="0"/>
                        <a:ea typeface="+mn-ea"/>
                        <a:cs typeface="Arial" panose="020B0604020202020204" pitchFamily="34" charset="0"/>
                      </a:endParaRPr>
                    </a:p>
                  </a:txBody>
                  <a:tcPr/>
                </a:tc>
              </a:tr>
            </a:tbl>
          </a:graphicData>
        </a:graphic>
      </p:graphicFrame>
    </p:spTree>
    <p:extLst>
      <p:ext uri="{BB962C8B-B14F-4D97-AF65-F5344CB8AC3E}">
        <p14:creationId xmlns:p14="http://schemas.microsoft.com/office/powerpoint/2010/main" xmlns="" val="41483093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a:t>Audit Report Highlights </a:t>
            </a:r>
            <a:r>
              <a:rPr lang="en-US" dirty="0" smtClean="0"/>
              <a:t>2014/15</a:t>
            </a:r>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xmlns="" val="900373614"/>
              </p:ext>
            </p:extLst>
          </p:nvPr>
        </p:nvGraphicFramePr>
        <p:xfrm>
          <a:off x="152400" y="1351101"/>
          <a:ext cx="8839200" cy="2961374"/>
        </p:xfrm>
        <a:graphic>
          <a:graphicData uri="http://schemas.openxmlformats.org/drawingml/2006/table">
            <a:tbl>
              <a:tblPr firstRow="1" bandRow="1">
                <a:tableStyleId>{08FB837D-C827-4EFA-A057-4D05807E0F7C}</a:tableStyleId>
              </a:tblPr>
              <a:tblGrid>
                <a:gridCol w="4191000"/>
                <a:gridCol w="4648200"/>
              </a:tblGrid>
              <a:tr h="309614">
                <a:tc>
                  <a:txBody>
                    <a:bodyPr/>
                    <a:lstStyle/>
                    <a:p>
                      <a:pPr marL="457200" indent="-457200" algn="just" defTabSz="914400" rtl="0" eaLnBrk="1" latinLnBrk="0" hangingPunct="1">
                        <a:buFont typeface="Arial" charset="0"/>
                        <a:buNone/>
                        <a:defRPr/>
                      </a:pPr>
                      <a:r>
                        <a:rPr lang="en-ZA" sz="1400" b="1" kern="1200" dirty="0" smtClean="0">
                          <a:latin typeface="Arial" panose="020B0604020202020204" pitchFamily="34" charset="0"/>
                          <a:cs typeface="Arial" panose="020B0604020202020204" pitchFamily="34" charset="0"/>
                        </a:rPr>
                        <a:t>Findings </a:t>
                      </a:r>
                      <a:endParaRPr lang="en-ZA" sz="1400" b="1"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457200" indent="-457200" algn="just" defTabSz="914400" rtl="0" eaLnBrk="1" latinLnBrk="0" hangingPunct="1">
                        <a:buFont typeface="Arial" charset="0"/>
                        <a:buNone/>
                        <a:defRPr/>
                      </a:pPr>
                      <a:r>
                        <a:rPr lang="en-ZA" sz="1400" b="1" kern="1200" dirty="0" smtClean="0">
                          <a:latin typeface="Arial" panose="020B0604020202020204" pitchFamily="34" charset="0"/>
                          <a:cs typeface="Arial" panose="020B0604020202020204" pitchFamily="34" charset="0"/>
                        </a:rPr>
                        <a:t>Remedial Action/Status</a:t>
                      </a:r>
                      <a:endParaRPr lang="en-ZA" sz="1400" b="1" kern="1200" dirty="0" smtClean="0">
                        <a:solidFill>
                          <a:schemeClr val="dk1"/>
                        </a:solidFill>
                        <a:latin typeface="Arial" panose="020B0604020202020204" pitchFamily="34" charset="0"/>
                        <a:ea typeface="+mn-ea"/>
                        <a:cs typeface="Arial" panose="020B0604020202020204" pitchFamily="34" charset="0"/>
                      </a:endParaRPr>
                    </a:p>
                  </a:txBody>
                  <a:tcPr/>
                </a:tc>
              </a:tr>
              <a:tr h="2429688">
                <a:tc>
                  <a:txBody>
                    <a:bodyPr/>
                    <a:lstStyle/>
                    <a:p>
                      <a:pPr marL="457200" indent="-457200" algn="just">
                        <a:buFont typeface="Arial" charset="0"/>
                        <a:buNone/>
                        <a:defRPr/>
                      </a:pPr>
                      <a:r>
                        <a:rPr lang="en-ZA" sz="1400" b="1" kern="1200" dirty="0" smtClean="0">
                          <a:solidFill>
                            <a:schemeClr val="dk1"/>
                          </a:solidFill>
                          <a:latin typeface="Arial" panose="020B0604020202020204" pitchFamily="34" charset="0"/>
                          <a:ea typeface="+mn-ea"/>
                          <a:cs typeface="Arial" panose="020B0604020202020204" pitchFamily="34" charset="0"/>
                        </a:rPr>
                        <a:t>1.</a:t>
                      </a:r>
                      <a:r>
                        <a:rPr lang="en-ZA" sz="1400" b="1" kern="1200" baseline="0" dirty="0" smtClean="0">
                          <a:solidFill>
                            <a:schemeClr val="dk1"/>
                          </a:solidFill>
                          <a:latin typeface="Arial" panose="020B0604020202020204" pitchFamily="34" charset="0"/>
                          <a:ea typeface="+mn-ea"/>
                          <a:cs typeface="Arial" panose="020B0604020202020204" pitchFamily="34" charset="0"/>
                        </a:rPr>
                        <a:t> Non-c</a:t>
                      </a:r>
                      <a:r>
                        <a:rPr lang="en-ZA" sz="1400" b="1" kern="1200" dirty="0" smtClean="0">
                          <a:solidFill>
                            <a:schemeClr val="dk1"/>
                          </a:solidFill>
                          <a:latin typeface="Arial" panose="020B0604020202020204" pitchFamily="34" charset="0"/>
                          <a:ea typeface="+mn-ea"/>
                          <a:cs typeface="Arial" panose="020B0604020202020204" pitchFamily="34" charset="0"/>
                        </a:rPr>
                        <a:t>ompliance with laws and regulations</a:t>
                      </a:r>
                      <a:endParaRPr lang="en-US" sz="1400" b="1" kern="1200" dirty="0" smtClean="0">
                        <a:solidFill>
                          <a:schemeClr val="dk1"/>
                        </a:solidFill>
                        <a:latin typeface="Arial" panose="020B0604020202020204" pitchFamily="34" charset="0"/>
                        <a:ea typeface="+mn-ea"/>
                        <a:cs typeface="Arial" panose="020B0604020202020204" pitchFamily="34" charset="0"/>
                      </a:endParaRPr>
                    </a:p>
                    <a:p>
                      <a:pPr marL="457200" indent="-457200" algn="just">
                        <a:buFont typeface="Arial" charset="0"/>
                        <a:buNone/>
                        <a:defRPr/>
                      </a:pPr>
                      <a:endParaRPr lang="en-ZA" sz="1400" b="1"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defRPr/>
                      </a:pPr>
                      <a:endParaRPr lang="en-ZA" sz="1400" b="0" dirty="0" smtClean="0">
                        <a:latin typeface="Arial" panose="020B0604020202020204" pitchFamily="34" charset="0"/>
                        <a:cs typeface="Arial" panose="020B0604020202020204" pitchFamily="34" charset="0"/>
                      </a:endParaRPr>
                    </a:p>
                    <a:p>
                      <a:pPr marL="285750" indent="-285750" algn="just" defTabSz="914400" rtl="0" eaLnBrk="1" latinLnBrk="0" hangingPunct="1">
                        <a:buFont typeface="Wingdings" panose="05000000000000000000" pitchFamily="2" charset="2"/>
                        <a:buChar char="Ø"/>
                        <a:defRPr/>
                      </a:pPr>
                      <a:r>
                        <a:rPr lang="en-ZA" sz="1400" b="0" kern="1200" dirty="0" smtClean="0">
                          <a:latin typeface="Arial" panose="020B0604020202020204" pitchFamily="34" charset="0"/>
                          <a:cs typeface="Arial" panose="020B0604020202020204" pitchFamily="34" charset="0"/>
                        </a:rPr>
                        <a:t>Annual Financial Statements to be prepared in terms</a:t>
                      </a:r>
                      <a:r>
                        <a:rPr lang="en-ZA" sz="1400" b="0" kern="1200" baseline="0" dirty="0" smtClean="0">
                          <a:latin typeface="Arial" panose="020B0604020202020204" pitchFamily="34" charset="0"/>
                          <a:cs typeface="Arial" panose="020B0604020202020204" pitchFamily="34" charset="0"/>
                        </a:rPr>
                        <a:t> of the PFMA</a:t>
                      </a:r>
                      <a:endParaRPr lang="en-ZA" sz="1400" b="0" kern="1200" dirty="0" smtClean="0">
                        <a:latin typeface="Arial" panose="020B0604020202020204" pitchFamily="34" charset="0"/>
                        <a:cs typeface="Arial" panose="020B0604020202020204" pitchFamily="34" charset="0"/>
                      </a:endParaRPr>
                    </a:p>
                    <a:p>
                      <a:pPr marL="285750" indent="-285750" algn="just" defTabSz="914400" rtl="0" eaLnBrk="1" latinLnBrk="0" hangingPunct="1">
                        <a:buFont typeface="Wingdings" panose="05000000000000000000" pitchFamily="2" charset="2"/>
                        <a:buChar char="Ø"/>
                        <a:defRPr/>
                      </a:pPr>
                      <a:endParaRPr lang="en-ZA" sz="1400" b="0" kern="1200" dirty="0" smtClean="0">
                        <a:latin typeface="Arial" panose="020B0604020202020204" pitchFamily="34" charset="0"/>
                        <a:cs typeface="Arial" panose="020B0604020202020204" pitchFamily="34" charset="0"/>
                      </a:endParaRPr>
                    </a:p>
                    <a:p>
                      <a:pPr marL="285750" lvl="0" indent="-285750" algn="just" defTabSz="914400" rtl="0" eaLnBrk="1" latinLnBrk="0" hangingPunct="1">
                        <a:buFont typeface="Wingdings" panose="05000000000000000000" pitchFamily="2" charset="2"/>
                        <a:buChar char="Ø"/>
                        <a:defRPr/>
                      </a:pPr>
                      <a:r>
                        <a:rPr lang="en-ZA" sz="1400" b="0" kern="1200" dirty="0" smtClean="0">
                          <a:solidFill>
                            <a:schemeClr val="dk1"/>
                          </a:solidFill>
                          <a:latin typeface="Arial" panose="020B0604020202020204" pitchFamily="34" charset="0"/>
                          <a:ea typeface="+mn-ea"/>
                          <a:cs typeface="Arial" panose="020B0604020202020204" pitchFamily="34" charset="0"/>
                        </a:rPr>
                        <a:t>Quarterly reports were not submitted to the Department of Communication timeously as required by Treasury Regulation 30.2.1.</a:t>
                      </a:r>
                      <a:endParaRPr lang="en-ZA" sz="1400" b="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endParaRPr lang="en-ZA" sz="1400" b="0" dirty="0" smtClean="0">
                        <a:latin typeface="Arial" panose="020B0604020202020204" pitchFamily="34" charset="0"/>
                        <a:cs typeface="Arial" panose="020B0604020202020204" pitchFamily="34" charset="0"/>
                      </a:endParaRPr>
                    </a:p>
                    <a:p>
                      <a:pPr algn="just"/>
                      <a:endParaRPr lang="en-ZA" sz="1400" b="0" dirty="0" smtClean="0">
                        <a:latin typeface="Arial" panose="020B0604020202020204" pitchFamily="34" charset="0"/>
                        <a:cs typeface="Arial" panose="020B0604020202020204" pitchFamily="34" charset="0"/>
                      </a:endParaRPr>
                    </a:p>
                    <a:p>
                      <a:pPr algn="just"/>
                      <a:endParaRPr lang="en-ZA" sz="1400" b="0" dirty="0" smtClean="0">
                        <a:latin typeface="Arial" panose="020B0604020202020204" pitchFamily="34" charset="0"/>
                        <a:cs typeface="Arial" panose="020B0604020202020204" pitchFamily="34" charset="0"/>
                      </a:endParaRPr>
                    </a:p>
                    <a:p>
                      <a:pPr marL="285750" indent="-285750" algn="just" defTabSz="914400" rtl="0" eaLnBrk="1" latinLnBrk="0" hangingPunct="1">
                        <a:buFont typeface="Wingdings" panose="05000000000000000000" pitchFamily="2" charset="2"/>
                        <a:buChar char="Ø"/>
                        <a:defRPr/>
                      </a:pPr>
                      <a:r>
                        <a:rPr lang="en-ZA" sz="1400" b="0" kern="1200" dirty="0" smtClean="0">
                          <a:latin typeface="Arial" panose="020B0604020202020204" pitchFamily="34" charset="0"/>
                          <a:cs typeface="Arial" panose="020B0604020202020204" pitchFamily="34" charset="0"/>
                        </a:rPr>
                        <a:t>The AFS were adjusted accordingly in order to meet</a:t>
                      </a:r>
                      <a:r>
                        <a:rPr lang="en-ZA" sz="1400" b="0" kern="1200" baseline="0" dirty="0" smtClean="0">
                          <a:latin typeface="Arial" panose="020B0604020202020204" pitchFamily="34" charset="0"/>
                          <a:cs typeface="Arial" panose="020B0604020202020204" pitchFamily="34" charset="0"/>
                        </a:rPr>
                        <a:t> the requirement of the PFMA and GRAP.</a:t>
                      </a:r>
                    </a:p>
                    <a:p>
                      <a:pPr marL="285750" indent="-285750" algn="just" defTabSz="914400" rtl="0" eaLnBrk="1" latinLnBrk="0" hangingPunct="1">
                        <a:buFont typeface="Wingdings" panose="05000000000000000000" pitchFamily="2" charset="2"/>
                        <a:buChar char="Ø"/>
                        <a:defRPr/>
                      </a:pPr>
                      <a:endParaRPr lang="en-ZA" sz="1400" b="0" kern="1200" baseline="0" dirty="0" smtClean="0">
                        <a:latin typeface="Arial" panose="020B0604020202020204" pitchFamily="34" charset="0"/>
                        <a:cs typeface="Arial" panose="020B0604020202020204" pitchFamily="34" charset="0"/>
                      </a:endParaRPr>
                    </a:p>
                    <a:p>
                      <a:pPr marL="285750" indent="-285750" algn="just" defTabSz="914400" rtl="0" eaLnBrk="1" latinLnBrk="0" hangingPunct="1">
                        <a:buFont typeface="Wingdings" panose="05000000000000000000" pitchFamily="2" charset="2"/>
                        <a:buChar char="Ø"/>
                        <a:defRPr/>
                      </a:pPr>
                      <a:r>
                        <a:rPr lang="en-ZA" sz="1400" b="0" kern="1200" baseline="0" dirty="0" smtClean="0">
                          <a:latin typeface="Arial" panose="020B0604020202020204" pitchFamily="34" charset="0"/>
                          <a:cs typeface="Arial" panose="020B0604020202020204" pitchFamily="34" charset="0"/>
                        </a:rPr>
                        <a:t>Reports are submitted to the Department of Communication and discussed during the Minister’s Bilateral Meetings with the Board and the executive management.</a:t>
                      </a:r>
                      <a:endParaRPr lang="en-ZA" sz="1400" b="0" kern="1200" dirty="0" smtClean="0">
                        <a:latin typeface="Arial" panose="020B0604020202020204" pitchFamily="34" charset="0"/>
                        <a:cs typeface="Arial" panose="020B0604020202020204" pitchFamily="34" charset="0"/>
                      </a:endParaRPr>
                    </a:p>
                    <a:p>
                      <a:pPr marL="285750" indent="-285750" algn="just" defTabSz="914400" rtl="0" eaLnBrk="1" latinLnBrk="0" hangingPunct="1">
                        <a:buFont typeface="Wingdings" panose="05000000000000000000" pitchFamily="2" charset="2"/>
                        <a:buChar char="Ø"/>
                        <a:defRPr/>
                      </a:pPr>
                      <a:endParaRPr lang="en-ZA" sz="1400" b="0" kern="1200" dirty="0" smtClean="0">
                        <a:latin typeface="Arial" panose="020B0604020202020204" pitchFamily="34" charset="0"/>
                        <a:cs typeface="Arial" panose="020B0604020202020204" pitchFamily="34" charset="0"/>
                      </a:endParaRPr>
                    </a:p>
                    <a:p>
                      <a:pPr algn="just"/>
                      <a:endParaRPr lang="en-ZA" sz="1400" b="0" dirty="0" smtClean="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xmlns="" val="36568580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1617456131"/>
              </p:ext>
            </p:extLst>
          </p:nvPr>
        </p:nvGraphicFramePr>
        <p:xfrm>
          <a:off x="152400" y="1508920"/>
          <a:ext cx="8839201" cy="4224336"/>
        </p:xfrm>
        <a:graphic>
          <a:graphicData uri="http://schemas.openxmlformats.org/drawingml/2006/table">
            <a:tbl>
              <a:tblPr firstRow="1" firstCol="1" bandRow="1">
                <a:tableStyleId>{93296810-A885-4BE3-A3E7-6D5BEEA58F35}</a:tableStyleId>
              </a:tblPr>
              <a:tblGrid>
                <a:gridCol w="533400"/>
                <a:gridCol w="1309824"/>
                <a:gridCol w="602463"/>
                <a:gridCol w="1211913"/>
                <a:gridCol w="2819400"/>
                <a:gridCol w="2362201"/>
              </a:tblGrid>
              <a:tr h="471941">
                <a:tc gridSpan="6">
                  <a:txBody>
                    <a:bodyPr/>
                    <a:lstStyle/>
                    <a:p>
                      <a:pPr marL="228600" algn="just">
                        <a:spcAft>
                          <a:spcPts val="0"/>
                        </a:spcAft>
                      </a:pPr>
                      <a:r>
                        <a:rPr lang="en-ZA" sz="1600" dirty="0">
                          <a:effectLst/>
                          <a:latin typeface="Arial" panose="020B0604020202020204" pitchFamily="34" charset="0"/>
                          <a:cs typeface="Arial" panose="020B0604020202020204" pitchFamily="34" charset="0"/>
                        </a:rPr>
                        <a:t>Transversal root causes</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228600" algn="ctr">
                        <a:spcAft>
                          <a:spcPts val="0"/>
                        </a:spcAft>
                      </a:pPr>
                      <a:endParaRPr lang="en-ZA" sz="1400" dirty="0">
                        <a:effectLst/>
                        <a:latin typeface="Arial" panose="020B0604020202020204" pitchFamily="34" charset="0"/>
                        <a:ea typeface="Times New Roman"/>
                        <a:cs typeface="Arial" panose="020B0604020202020204" pitchFamily="34" charset="0"/>
                      </a:endParaRPr>
                    </a:p>
                  </a:txBody>
                  <a:tcPr marL="68580" marR="68580" marT="0" marB="0" anchor="ctr"/>
                </a:tc>
              </a:tr>
              <a:tr h="577292">
                <a:tc>
                  <a:txBody>
                    <a:bodyPr/>
                    <a:lstStyle/>
                    <a:p>
                      <a:pPr algn="just">
                        <a:spcAft>
                          <a:spcPts val="0"/>
                        </a:spcAft>
                      </a:pPr>
                      <a:r>
                        <a:rPr lang="en-ZA" sz="1600" b="1" dirty="0" smtClean="0">
                          <a:effectLst/>
                          <a:latin typeface="Arial" panose="020B0604020202020204" pitchFamily="34" charset="0"/>
                          <a:cs typeface="Arial" panose="020B0604020202020204" pitchFamily="34" charset="0"/>
                        </a:rPr>
                        <a:t>No</a:t>
                      </a:r>
                      <a:endParaRPr lang="en-ZA" sz="1600" b="1"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just">
                        <a:spcAft>
                          <a:spcPts val="0"/>
                        </a:spcAft>
                      </a:pPr>
                      <a:r>
                        <a:rPr lang="en-ZA" sz="1600" b="1" dirty="0">
                          <a:effectLst/>
                          <a:latin typeface="Arial" panose="020B0604020202020204" pitchFamily="34" charset="0"/>
                          <a:cs typeface="Arial" panose="020B0604020202020204" pitchFamily="34" charset="0"/>
                        </a:rPr>
                        <a:t>Root cause</a:t>
                      </a:r>
                      <a:endParaRPr lang="en-ZA" sz="1600" b="1"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just">
                        <a:spcAft>
                          <a:spcPts val="0"/>
                        </a:spcAft>
                      </a:pPr>
                      <a:r>
                        <a:rPr lang="en-ZA" sz="1600" b="1" dirty="0">
                          <a:effectLst/>
                          <a:latin typeface="Arial" panose="020B0604020202020204" pitchFamily="34" charset="0"/>
                          <a:cs typeface="Arial" panose="020B0604020202020204" pitchFamily="34" charset="0"/>
                        </a:rPr>
                        <a:t>Yes/No</a:t>
                      </a:r>
                      <a:endParaRPr lang="en-ZA" sz="1600" b="1"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just">
                        <a:spcAft>
                          <a:spcPts val="0"/>
                        </a:spcAft>
                      </a:pPr>
                      <a:r>
                        <a:rPr lang="en-ZA" sz="1600" b="1">
                          <a:effectLst/>
                          <a:latin typeface="Arial" panose="020B0604020202020204" pitchFamily="34" charset="0"/>
                          <a:cs typeface="Arial" panose="020B0604020202020204" pitchFamily="34" charset="0"/>
                        </a:rPr>
                        <a:t>Movement</a:t>
                      </a:r>
                      <a:endParaRPr lang="en-ZA" sz="1600" b="1">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just">
                        <a:spcAft>
                          <a:spcPts val="0"/>
                        </a:spcAft>
                      </a:pPr>
                      <a:r>
                        <a:rPr lang="en-ZA" sz="1600" b="1" dirty="0">
                          <a:effectLst/>
                          <a:latin typeface="Arial" panose="020B0604020202020204" pitchFamily="34" charset="0"/>
                          <a:cs typeface="Arial" panose="020B0604020202020204" pitchFamily="34" charset="0"/>
                        </a:rPr>
                        <a:t>Comment on the status of the root cause</a:t>
                      </a:r>
                      <a:endParaRPr lang="en-ZA" sz="1600" b="1"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just">
                        <a:spcAft>
                          <a:spcPts val="0"/>
                        </a:spcAft>
                      </a:pPr>
                      <a:r>
                        <a:rPr lang="en-ZA" sz="1600" b="1" dirty="0" smtClean="0">
                          <a:effectLst/>
                          <a:latin typeface="Arial" panose="020B0604020202020204" pitchFamily="34" charset="0"/>
                          <a:ea typeface="Times New Roman"/>
                          <a:cs typeface="Arial" panose="020B0604020202020204" pitchFamily="34" charset="0"/>
                        </a:rPr>
                        <a:t>Action Plan/Status</a:t>
                      </a:r>
                      <a:endParaRPr lang="en-ZA" sz="1600" b="1" dirty="0">
                        <a:effectLst/>
                        <a:latin typeface="Arial" panose="020B0604020202020204" pitchFamily="34" charset="0"/>
                        <a:ea typeface="Times New Roman"/>
                        <a:cs typeface="Arial" panose="020B0604020202020204" pitchFamily="34" charset="0"/>
                      </a:endParaRPr>
                    </a:p>
                  </a:txBody>
                  <a:tcPr marL="68580" marR="68580" marT="0" marB="0" anchor="ctr"/>
                </a:tc>
              </a:tr>
              <a:tr h="3175103">
                <a:tc>
                  <a:txBody>
                    <a:bodyPr/>
                    <a:lstStyle/>
                    <a:p>
                      <a:pPr marL="0" lvl="0" indent="0" algn="just">
                        <a:spcAft>
                          <a:spcPts val="0"/>
                        </a:spcAft>
                        <a:buFont typeface="+mj-lt"/>
                        <a:buNone/>
                      </a:pPr>
                      <a:r>
                        <a:rPr lang="en-ZA" sz="1600" dirty="0" smtClean="0">
                          <a:effectLst/>
                          <a:latin typeface="Arial" panose="020B0604020202020204" pitchFamily="34" charset="0"/>
                          <a:cs typeface="Arial" panose="020B0604020202020204" pitchFamily="34" charset="0"/>
                        </a:rPr>
                        <a:t>01</a:t>
                      </a:r>
                      <a:r>
                        <a:rPr lang="en-ZA" sz="1600" dirty="0">
                          <a:effectLst/>
                          <a:latin typeface="Arial" panose="020B0604020202020204" pitchFamily="34" charset="0"/>
                          <a:cs typeface="Arial" panose="020B0604020202020204" pitchFamily="34" charset="0"/>
                        </a:rPr>
                        <a:t> </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just">
                        <a:spcAft>
                          <a:spcPts val="0"/>
                        </a:spcAft>
                      </a:pPr>
                      <a:r>
                        <a:rPr lang="en-ZA" sz="1600" dirty="0">
                          <a:effectLst/>
                          <a:latin typeface="Arial" panose="020B0604020202020204" pitchFamily="34" charset="0"/>
                          <a:cs typeface="Arial" panose="020B0604020202020204" pitchFamily="34" charset="0"/>
                        </a:rPr>
                        <a:t>Instability or vacancies in key positions </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just">
                        <a:spcAft>
                          <a:spcPts val="0"/>
                        </a:spcAft>
                      </a:pPr>
                      <a:r>
                        <a:rPr lang="en-ZA" sz="1600" dirty="0">
                          <a:effectLst/>
                          <a:latin typeface="Arial" panose="020B0604020202020204" pitchFamily="34" charset="0"/>
                          <a:cs typeface="Arial" panose="020B0604020202020204" pitchFamily="34" charset="0"/>
                        </a:rPr>
                        <a:t>Yes</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just">
                        <a:spcAft>
                          <a:spcPts val="0"/>
                        </a:spcAft>
                      </a:pPr>
                      <a:endParaRPr lang="en-ZA" sz="16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285750" indent="-285750" algn="just">
                        <a:spcAft>
                          <a:spcPts val="0"/>
                        </a:spcAft>
                        <a:buFont typeface="Wingdings" panose="05000000000000000000" pitchFamily="2" charset="2"/>
                        <a:buChar char="Ø"/>
                      </a:pPr>
                      <a:r>
                        <a:rPr lang="en-ZA" sz="1600" dirty="0">
                          <a:effectLst/>
                          <a:latin typeface="Arial" panose="020B0604020202020204" pitchFamily="34" charset="0"/>
                          <a:cs typeface="Arial" panose="020B0604020202020204" pitchFamily="34" charset="0"/>
                        </a:rPr>
                        <a:t>There was a 54% vacancy rate at MDDA during the year under audit and all the key positions were vacant impacting on the running of the organisation. </a:t>
                      </a:r>
                      <a:endParaRPr lang="en-ZA" sz="1600" dirty="0" smtClean="0">
                        <a:effectLst/>
                        <a:latin typeface="Arial" panose="020B0604020202020204" pitchFamily="34" charset="0"/>
                        <a:cs typeface="Arial" panose="020B0604020202020204" pitchFamily="34" charset="0"/>
                      </a:endParaRPr>
                    </a:p>
                    <a:p>
                      <a:pPr marL="285750" indent="-285750" algn="just">
                        <a:spcAft>
                          <a:spcPts val="0"/>
                        </a:spcAft>
                        <a:buFont typeface="Wingdings" panose="05000000000000000000" pitchFamily="2" charset="2"/>
                        <a:buChar char="Ø"/>
                      </a:pPr>
                      <a:r>
                        <a:rPr lang="en-ZA" sz="1600" dirty="0" smtClean="0">
                          <a:effectLst/>
                          <a:latin typeface="Arial" panose="020B0604020202020204" pitchFamily="34" charset="0"/>
                          <a:cs typeface="Arial" panose="020B0604020202020204" pitchFamily="34" charset="0"/>
                        </a:rPr>
                        <a:t>The </a:t>
                      </a:r>
                      <a:r>
                        <a:rPr lang="en-ZA" sz="1600" dirty="0">
                          <a:effectLst/>
                          <a:latin typeface="Arial" panose="020B0604020202020204" pitchFamily="34" charset="0"/>
                          <a:cs typeface="Arial" panose="020B0604020202020204" pitchFamily="34" charset="0"/>
                        </a:rPr>
                        <a:t>CEO and CFO positions were vacant during the year under review.</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285750" indent="-285750" algn="just">
                        <a:spcAft>
                          <a:spcPts val="0"/>
                        </a:spcAft>
                        <a:buFont typeface="Wingdings" panose="05000000000000000000" pitchFamily="2" charset="2"/>
                        <a:buChar char="Ø"/>
                      </a:pPr>
                      <a:r>
                        <a:rPr lang="en-ZA" sz="1600" dirty="0" smtClean="0">
                          <a:effectLst/>
                          <a:latin typeface="Arial" panose="020B0604020202020204" pitchFamily="34" charset="0"/>
                          <a:ea typeface="Times New Roman"/>
                          <a:cs typeface="Arial" panose="020B0604020202020204" pitchFamily="34" charset="0"/>
                        </a:rPr>
                        <a:t>The</a:t>
                      </a:r>
                      <a:r>
                        <a:rPr lang="en-ZA" sz="1600" baseline="0" dirty="0" smtClean="0">
                          <a:effectLst/>
                          <a:latin typeface="Arial" panose="020B0604020202020204" pitchFamily="34" charset="0"/>
                          <a:ea typeface="Times New Roman"/>
                          <a:cs typeface="Arial" panose="020B0604020202020204" pitchFamily="34" charset="0"/>
                        </a:rPr>
                        <a:t> MDDA vacancies have been filled. </a:t>
                      </a:r>
                    </a:p>
                    <a:p>
                      <a:pPr marL="0" indent="0" algn="just">
                        <a:spcAft>
                          <a:spcPts val="0"/>
                        </a:spcAft>
                        <a:buFont typeface="Wingdings" panose="05000000000000000000" pitchFamily="2" charset="2"/>
                        <a:buNone/>
                      </a:pPr>
                      <a:endParaRPr lang="en-ZA" sz="1600" baseline="0" dirty="0" smtClean="0">
                        <a:effectLst/>
                        <a:latin typeface="Arial" panose="020B0604020202020204" pitchFamily="34" charset="0"/>
                        <a:ea typeface="Times New Roman"/>
                        <a:cs typeface="Arial" panose="020B0604020202020204" pitchFamily="34" charset="0"/>
                      </a:endParaRPr>
                    </a:p>
                    <a:p>
                      <a:pPr marL="285750" indent="-285750" algn="just">
                        <a:spcAft>
                          <a:spcPts val="0"/>
                        </a:spcAft>
                        <a:buFont typeface="Wingdings" panose="05000000000000000000" pitchFamily="2" charset="2"/>
                        <a:buChar char="Ø"/>
                      </a:pPr>
                      <a:r>
                        <a:rPr lang="en-ZA" sz="1600" baseline="0" dirty="0" smtClean="0">
                          <a:effectLst/>
                          <a:latin typeface="Arial" panose="020B0604020202020204" pitchFamily="34" charset="0"/>
                          <a:ea typeface="Times New Roman"/>
                          <a:cs typeface="Arial" panose="020B0604020202020204" pitchFamily="34" charset="0"/>
                        </a:rPr>
                        <a:t>This will enable the Agency to fill all staff vacancies</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ctr"/>
                </a:tc>
              </a:tr>
            </a:tbl>
          </a:graphicData>
        </a:graphic>
      </p:graphicFrame>
      <p:pic>
        <p:nvPicPr>
          <p:cNvPr id="6145" name="Picture 8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15444" y="3036343"/>
            <a:ext cx="171450" cy="2476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ZA" dirty="0"/>
              <a:t>Key Root Cause </a:t>
            </a:r>
            <a:r>
              <a:rPr lang="en-ZA" dirty="0" smtClean="0"/>
              <a:t>2014/15</a:t>
            </a:r>
            <a:endParaRPr lang="en-ZA" dirty="0"/>
          </a:p>
        </p:txBody>
      </p:sp>
    </p:spTree>
    <p:extLst>
      <p:ext uri="{BB962C8B-B14F-4D97-AF65-F5344CB8AC3E}">
        <p14:creationId xmlns:p14="http://schemas.microsoft.com/office/powerpoint/2010/main" xmlns="" val="39824326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Commitments by </a:t>
            </a:r>
            <a:r>
              <a:rPr lang="en-ZA" dirty="0" smtClean="0"/>
              <a:t>Management</a:t>
            </a:r>
            <a:endParaRPr lang="en-ZA" dirty="0"/>
          </a:p>
        </p:txBody>
      </p:sp>
      <p:sp>
        <p:nvSpPr>
          <p:cNvPr id="49155" name="Content Placeholder 2"/>
          <p:cNvSpPr>
            <a:spLocks noGrp="1"/>
          </p:cNvSpPr>
          <p:nvPr>
            <p:ph idx="4294967295"/>
          </p:nvPr>
        </p:nvSpPr>
        <p:spPr>
          <a:xfrm>
            <a:off x="395536" y="1219200"/>
            <a:ext cx="7834064" cy="4906963"/>
          </a:xfrm>
        </p:spPr>
        <p:txBody>
          <a:bodyPr/>
          <a:lstStyle/>
          <a:p>
            <a:pPr algn="just">
              <a:buFont typeface="Wingdings" panose="05000000000000000000" pitchFamily="2" charset="2"/>
              <a:buChar char="Ø"/>
            </a:pPr>
            <a:endParaRPr lang="en-ZA" sz="1600" dirty="0" smtClean="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r>
              <a:rPr lang="en-ZA" sz="1600" dirty="0">
                <a:latin typeface="Arial" panose="020B0604020202020204" pitchFamily="34" charset="0"/>
                <a:cs typeface="Arial" panose="020B0604020202020204" pitchFamily="34" charset="0"/>
              </a:rPr>
              <a:t>V</a:t>
            </a:r>
            <a:r>
              <a:rPr lang="en-ZA" sz="1600" dirty="0" smtClean="0">
                <a:latin typeface="Arial" panose="020B0604020202020204" pitchFamily="34" charset="0"/>
                <a:cs typeface="Arial" panose="020B0604020202020204" pitchFamily="34" charset="0"/>
              </a:rPr>
              <a:t>acancies </a:t>
            </a:r>
            <a:r>
              <a:rPr lang="en-ZA" sz="1600" dirty="0">
                <a:latin typeface="Arial" panose="020B0604020202020204" pitchFamily="34" charset="0"/>
                <a:cs typeface="Arial" panose="020B0604020202020204" pitchFamily="34" charset="0"/>
              </a:rPr>
              <a:t>in key management personnel will be filled before the end of quarter three for the financial year</a:t>
            </a:r>
            <a:r>
              <a:rPr lang="en-ZA" sz="1600" dirty="0" smtClean="0">
                <a:latin typeface="Arial" panose="020B0604020202020204" pitchFamily="34" charset="0"/>
                <a:cs typeface="Arial" panose="020B0604020202020204" pitchFamily="34" charset="0"/>
              </a:rPr>
              <a:t>.</a:t>
            </a:r>
          </a:p>
          <a:p>
            <a:pPr algn="just">
              <a:lnSpc>
                <a:spcPct val="150000"/>
              </a:lnSpc>
              <a:buFont typeface="Wingdings" panose="05000000000000000000" pitchFamily="2" charset="2"/>
              <a:buChar char="Ø"/>
            </a:pPr>
            <a:endParaRPr lang="en-ZA" sz="1600" dirty="0" smtClean="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r>
              <a:rPr lang="en-ZA" sz="1600" dirty="0">
                <a:latin typeface="Arial" panose="020B0604020202020204" pitchFamily="34" charset="0"/>
                <a:cs typeface="Arial" panose="020B0604020202020204" pitchFamily="34" charset="0"/>
              </a:rPr>
              <a:t>C</a:t>
            </a:r>
            <a:r>
              <a:rPr lang="en-ZA" sz="1600" dirty="0" smtClean="0">
                <a:latin typeface="Arial" panose="020B0604020202020204" pitchFamily="34" charset="0"/>
                <a:cs typeface="Arial" panose="020B0604020202020204" pitchFamily="34" charset="0"/>
              </a:rPr>
              <a:t>ompliance </a:t>
            </a:r>
            <a:r>
              <a:rPr lang="en-ZA" sz="1600" dirty="0">
                <a:latin typeface="Arial" panose="020B0604020202020204" pitchFamily="34" charset="0"/>
                <a:cs typeface="Arial" panose="020B0604020202020204" pitchFamily="34" charset="0"/>
              </a:rPr>
              <a:t>report will be reviewed by the audit committee on a quarterly basis </a:t>
            </a:r>
            <a:r>
              <a:rPr lang="en-ZA" sz="1600" dirty="0" smtClean="0">
                <a:latin typeface="Arial" panose="020B0604020202020204" pitchFamily="34" charset="0"/>
                <a:cs typeface="Arial" panose="020B0604020202020204" pitchFamily="34" charset="0"/>
              </a:rPr>
              <a:t>.</a:t>
            </a:r>
          </a:p>
          <a:p>
            <a:pPr algn="just">
              <a:lnSpc>
                <a:spcPct val="150000"/>
              </a:lnSpc>
              <a:buFont typeface="Wingdings" panose="05000000000000000000" pitchFamily="2" charset="2"/>
              <a:buChar char="Ø"/>
            </a:pPr>
            <a:endParaRPr lang="en-ZA" sz="1600" dirty="0" smtClean="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r>
              <a:rPr lang="en-ZA" sz="1600" dirty="0" smtClean="0">
                <a:latin typeface="Arial" panose="020B0604020202020204" pitchFamily="34" charset="0"/>
                <a:cs typeface="Arial" panose="020B0604020202020204" pitchFamily="34" charset="0"/>
              </a:rPr>
              <a:t>Interim financial </a:t>
            </a:r>
            <a:r>
              <a:rPr lang="en-ZA" sz="1600" dirty="0">
                <a:latin typeface="Arial" panose="020B0604020202020204" pitchFamily="34" charset="0"/>
                <a:cs typeface="Arial" panose="020B0604020202020204" pitchFamily="34" charset="0"/>
              </a:rPr>
              <a:t>statements prepared by management will be reviewed </a:t>
            </a:r>
            <a:r>
              <a:rPr lang="en-ZA" sz="1600" dirty="0" smtClean="0">
                <a:latin typeface="Arial" panose="020B0604020202020204" pitchFamily="34" charset="0"/>
                <a:cs typeface="Arial" panose="020B0604020202020204" pitchFamily="34" charset="0"/>
              </a:rPr>
              <a:t>by internal audit  </a:t>
            </a:r>
            <a:r>
              <a:rPr lang="en-ZA" sz="1600" dirty="0">
                <a:latin typeface="Arial" panose="020B0604020202020204" pitchFamily="34" charset="0"/>
                <a:cs typeface="Arial" panose="020B0604020202020204" pitchFamily="34" charset="0"/>
              </a:rPr>
              <a:t>to ensure compliance with GRAP</a:t>
            </a:r>
            <a:r>
              <a:rPr lang="en-ZA" sz="1600" dirty="0" smtClean="0">
                <a:latin typeface="Arial" panose="020B0604020202020204" pitchFamily="34" charset="0"/>
                <a:cs typeface="Arial" panose="020B0604020202020204" pitchFamily="34" charset="0"/>
              </a:rPr>
              <a:t>.</a:t>
            </a:r>
          </a:p>
          <a:p>
            <a:pPr algn="just">
              <a:lnSpc>
                <a:spcPct val="150000"/>
              </a:lnSpc>
              <a:buFont typeface="Wingdings" panose="05000000000000000000" pitchFamily="2" charset="2"/>
              <a:buChar char="Ø"/>
            </a:pPr>
            <a:endParaRPr lang="en-ZA" sz="1600" dirty="0" smtClean="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r>
              <a:rPr lang="en-ZA" sz="1600" dirty="0" smtClean="0">
                <a:latin typeface="Arial" panose="020B0604020202020204" pitchFamily="34" charset="0"/>
                <a:cs typeface="Arial" panose="020B0604020202020204" pitchFamily="34" charset="0"/>
              </a:rPr>
              <a:t>Key </a:t>
            </a:r>
            <a:r>
              <a:rPr lang="en-ZA" sz="1600" dirty="0">
                <a:latin typeface="Arial" panose="020B0604020202020204" pitchFamily="34" charset="0"/>
                <a:cs typeface="Arial" panose="020B0604020202020204" pitchFamily="34" charset="0"/>
              </a:rPr>
              <a:t>strategic </a:t>
            </a:r>
            <a:r>
              <a:rPr lang="en-ZA" sz="1600" dirty="0" smtClean="0">
                <a:latin typeface="Arial" panose="020B0604020202020204" pitchFamily="34" charset="0"/>
                <a:cs typeface="Arial" panose="020B0604020202020204" pitchFamily="34" charset="0"/>
              </a:rPr>
              <a:t>positions </a:t>
            </a:r>
            <a:r>
              <a:rPr lang="en-ZA" sz="1600" dirty="0">
                <a:latin typeface="Arial" panose="020B0604020202020204" pitchFamily="34" charset="0"/>
                <a:cs typeface="Arial" panose="020B0604020202020204" pitchFamily="34" charset="0"/>
              </a:rPr>
              <a:t>will be filled on or before the end of the third </a:t>
            </a:r>
            <a:r>
              <a:rPr lang="en-ZA" sz="1600" dirty="0" smtClean="0">
                <a:latin typeface="Arial" panose="020B0604020202020204" pitchFamily="34" charset="0"/>
                <a:cs typeface="Arial" panose="020B0604020202020204" pitchFamily="34" charset="0"/>
              </a:rPr>
              <a:t>quarter.</a:t>
            </a:r>
          </a:p>
          <a:p>
            <a:pPr marL="0" indent="0" algn="just">
              <a:lnSpc>
                <a:spcPct val="150000"/>
              </a:lnSpc>
              <a:buNone/>
            </a:pPr>
            <a:endParaRPr lang="en-ZA" sz="1600"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ZA" sz="1600"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US" sz="1600"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US" sz="1600"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US" sz="1600"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US" sz="1600"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ZA" sz="1600"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ZA" sz="16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B6EECFC7-B341-4D6A-8357-29E82B2BD3F1}" type="slidenum">
              <a:rPr lang="en-US" smtClean="0"/>
              <a:pPr>
                <a:defRPr/>
              </a:pPr>
              <a:t>34</a:t>
            </a:fld>
            <a:endParaRPr lang="en-US" dirty="0"/>
          </a:p>
        </p:txBody>
      </p:sp>
    </p:spTree>
    <p:extLst>
      <p:ext uri="{BB962C8B-B14F-4D97-AF65-F5344CB8AC3E}">
        <p14:creationId xmlns:p14="http://schemas.microsoft.com/office/powerpoint/2010/main" xmlns="" val="15630618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BAC12FB-205D-496A-829F-942F59A056E3}" type="slidenum">
              <a:rPr lang="en-US" smtClean="0"/>
              <a:pPr>
                <a:defRPr/>
              </a:pPr>
              <a:t>35</a:t>
            </a:fld>
            <a:endParaRPr lang="en-US" dirty="0"/>
          </a:p>
        </p:txBody>
      </p:sp>
      <p:sp>
        <p:nvSpPr>
          <p:cNvPr id="2" name="Title 1"/>
          <p:cNvSpPr>
            <a:spLocks noGrp="1"/>
          </p:cNvSpPr>
          <p:nvPr>
            <p:ph type="title"/>
          </p:nvPr>
        </p:nvSpPr>
        <p:spPr/>
        <p:txBody>
          <a:bodyPr/>
          <a:lstStyle/>
          <a:p>
            <a:r>
              <a:rPr lang="en-ZA" dirty="0"/>
              <a:t>Financial Statements </a:t>
            </a:r>
            <a:br>
              <a:rPr lang="en-ZA" dirty="0"/>
            </a:br>
            <a:r>
              <a:rPr lang="en-ZA" dirty="0"/>
              <a:t>31 March </a:t>
            </a:r>
            <a:r>
              <a:rPr lang="en-ZA" dirty="0" smtClean="0"/>
              <a:t>2015</a:t>
            </a:r>
            <a:endParaRPr lang="en-ZA" dirty="0"/>
          </a:p>
        </p:txBody>
      </p:sp>
    </p:spTree>
    <p:extLst>
      <p:ext uri="{BB962C8B-B14F-4D97-AF65-F5344CB8AC3E}">
        <p14:creationId xmlns:p14="http://schemas.microsoft.com/office/powerpoint/2010/main" xmlns="" val="12856601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Annual Budget vs Revenue </a:t>
            </a:r>
            <a:r>
              <a:rPr lang="en-ZA" dirty="0" smtClean="0"/>
              <a:t/>
            </a:r>
            <a:br>
              <a:rPr lang="en-ZA" dirty="0" smtClean="0"/>
            </a:br>
            <a:r>
              <a:rPr lang="en-ZA" dirty="0" smtClean="0"/>
              <a:t>2014/15</a:t>
            </a:r>
            <a:endParaRPr lang="en-ZA" dirty="0"/>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xmlns="" val="469476693"/>
              </p:ext>
            </p:extLst>
          </p:nvPr>
        </p:nvGraphicFramePr>
        <p:xfrm>
          <a:off x="94596" y="1238248"/>
          <a:ext cx="8991600" cy="5100318"/>
        </p:xfrm>
        <a:graphic>
          <a:graphicData uri="http://schemas.openxmlformats.org/drawingml/2006/table">
            <a:tbl>
              <a:tblPr firstRow="1" bandRow="1">
                <a:tableStyleId>{93296810-A885-4BE3-A3E7-6D5BEEA58F35}</a:tableStyleId>
              </a:tblPr>
              <a:tblGrid>
                <a:gridCol w="1885116"/>
                <a:gridCol w="1543336"/>
                <a:gridCol w="1358443"/>
                <a:gridCol w="1190255"/>
                <a:gridCol w="1539569"/>
                <a:gridCol w="1474881"/>
              </a:tblGrid>
              <a:tr h="395458">
                <a:tc rowSpan="2">
                  <a:txBody>
                    <a:bodyPr/>
                    <a:lstStyle/>
                    <a:p>
                      <a:r>
                        <a:rPr lang="en-ZA" sz="1400" dirty="0" smtClean="0">
                          <a:latin typeface="Arial" panose="020B0604020202020204" pitchFamily="34" charset="0"/>
                          <a:ea typeface="Arial Unicode MS" panose="020B0604020202020204" pitchFamily="34" charset="-128"/>
                          <a:cs typeface="Arial" panose="020B0604020202020204" pitchFamily="34" charset="0"/>
                        </a:rPr>
                        <a:t>DETAILS</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nchor="ctr"/>
                </a:tc>
                <a:tc>
                  <a:txBody>
                    <a:bodyPr/>
                    <a:lstStyle/>
                    <a:p>
                      <a:pPr algn="ctr"/>
                      <a:r>
                        <a:rPr lang="en-ZA" sz="1400" b="1" dirty="0" smtClean="0">
                          <a:latin typeface="Arial" panose="020B0604020202020204" pitchFamily="34" charset="0"/>
                          <a:ea typeface="Arial Unicode MS" panose="020B0604020202020204" pitchFamily="34" charset="-128"/>
                          <a:cs typeface="Arial" panose="020B0604020202020204" pitchFamily="34" charset="0"/>
                        </a:rPr>
                        <a:t>PY: 201 3/14</a:t>
                      </a:r>
                      <a:endParaRPr lang="en-ZA" sz="1400" b="1" dirty="0">
                        <a:latin typeface="Arial" panose="020B0604020202020204" pitchFamily="34" charset="0"/>
                        <a:ea typeface="Arial Unicode MS" panose="020B0604020202020204" pitchFamily="34" charset="-128"/>
                        <a:cs typeface="Arial" panose="020B0604020202020204" pitchFamily="34" charset="0"/>
                      </a:endParaRPr>
                    </a:p>
                  </a:txBody>
                  <a:tcPr/>
                </a:tc>
                <a:tc gridSpan="2">
                  <a:txBody>
                    <a:bodyPr/>
                    <a:lstStyle/>
                    <a:p>
                      <a:pPr algn="ctr"/>
                      <a:r>
                        <a:rPr lang="en-ZA" sz="1400" dirty="0" smtClean="0">
                          <a:latin typeface="Arial" panose="020B0604020202020204" pitchFamily="34" charset="0"/>
                          <a:ea typeface="Arial Unicode MS" panose="020B0604020202020204" pitchFamily="34" charset="-128"/>
                          <a:cs typeface="Arial" panose="020B0604020202020204" pitchFamily="34" charset="0"/>
                        </a:rPr>
                        <a:t>2014/15</a:t>
                      </a:r>
                      <a:endParaRPr lang="en-ZA" sz="1400" b="1" dirty="0">
                        <a:latin typeface="Arial" panose="020B0604020202020204" pitchFamily="34" charset="0"/>
                        <a:ea typeface="Arial Unicode MS" panose="020B0604020202020204" pitchFamily="34" charset="-128"/>
                        <a:cs typeface="Arial" panose="020B0604020202020204" pitchFamily="34" charset="0"/>
                      </a:endParaRPr>
                    </a:p>
                  </a:txBody>
                  <a:tcPr/>
                </a:tc>
                <a:tc hMerge="1">
                  <a:txBody>
                    <a:bodyPr/>
                    <a:lstStyle/>
                    <a:p>
                      <a:endParaRPr lang="en-ZA" dirty="0" smtClean="0"/>
                    </a:p>
                  </a:txBody>
                  <a:tcPr/>
                </a:tc>
                <a:tc rowSpan="2">
                  <a:txBody>
                    <a:bodyPr/>
                    <a:lstStyle/>
                    <a:p>
                      <a:r>
                        <a:rPr lang="en-ZA" sz="1400" dirty="0" smtClean="0">
                          <a:latin typeface="Arial" panose="020B0604020202020204" pitchFamily="34" charset="0"/>
                          <a:ea typeface="Arial Unicode MS" panose="020B0604020202020204" pitchFamily="34" charset="-128"/>
                          <a:cs typeface="Arial" panose="020B0604020202020204" pitchFamily="34" charset="0"/>
                        </a:rPr>
                        <a:t>VARIANCE</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nchor="ctr"/>
                </a:tc>
                <a:tc rowSpan="2">
                  <a:txBody>
                    <a:bodyPr/>
                    <a:lstStyle/>
                    <a:p>
                      <a:r>
                        <a:rPr lang="en-ZA" sz="1400" dirty="0" smtClean="0">
                          <a:latin typeface="Arial" panose="020B0604020202020204" pitchFamily="34" charset="0"/>
                          <a:ea typeface="Arial Unicode MS" panose="020B0604020202020204" pitchFamily="34" charset="-128"/>
                          <a:cs typeface="Arial" panose="020B0604020202020204" pitchFamily="34" charset="0"/>
                        </a:rPr>
                        <a:t>REASON</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nchor="ctr"/>
                </a:tc>
              </a:tr>
              <a:tr h="692052">
                <a:tc vMerge="1">
                  <a:txBody>
                    <a:bodyPr/>
                    <a:lstStyle/>
                    <a:p>
                      <a:endParaRPr lang="en-ZA"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smtClean="0">
                          <a:latin typeface="Arial" panose="020B0604020202020204" pitchFamily="34" charset="0"/>
                          <a:ea typeface="Arial Unicode MS" panose="020B0604020202020204" pitchFamily="34" charset="-128"/>
                          <a:cs typeface="Arial" panose="020B0604020202020204" pitchFamily="34" charset="0"/>
                        </a:rPr>
                        <a:t>Audited</a:t>
                      </a:r>
                    </a:p>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smtClean="0">
                          <a:latin typeface="Arial" panose="020B0604020202020204" pitchFamily="34" charset="0"/>
                          <a:ea typeface="Arial Unicode MS" panose="020B0604020202020204" pitchFamily="34" charset="-128"/>
                          <a:cs typeface="Arial" panose="020B0604020202020204" pitchFamily="34" charset="0"/>
                        </a:rPr>
                        <a:t>R’000</a:t>
                      </a:r>
                      <a:endParaRPr lang="en-ZA" sz="1400" b="1" dirty="0">
                        <a:latin typeface="Arial" panose="020B0604020202020204" pitchFamily="34" charset="0"/>
                        <a:ea typeface="Arial Unicode MS" panose="020B0604020202020204" pitchFamily="34" charset="-128"/>
                        <a:cs typeface="Arial" panose="020B0604020202020204" pitchFamily="34" charset="0"/>
                      </a:endParaRPr>
                    </a:p>
                  </a:txBody>
                  <a:tcPr anchor="ctr"/>
                </a:tc>
                <a:tc>
                  <a:txBody>
                    <a:bodyPr/>
                    <a:lstStyle/>
                    <a:p>
                      <a:pPr algn="ctr"/>
                      <a:r>
                        <a:rPr lang="en-ZA" sz="1400" dirty="0" smtClean="0">
                          <a:latin typeface="Arial" panose="020B0604020202020204" pitchFamily="34" charset="0"/>
                          <a:ea typeface="Arial Unicode MS" panose="020B0604020202020204" pitchFamily="34" charset="-128"/>
                          <a:cs typeface="Arial" panose="020B0604020202020204" pitchFamily="34" charset="0"/>
                        </a:rPr>
                        <a:t>Budget</a:t>
                      </a:r>
                    </a:p>
                    <a:p>
                      <a:pPr algn="ctr"/>
                      <a:r>
                        <a:rPr lang="en-ZA" sz="1400" dirty="0" smtClean="0">
                          <a:latin typeface="Arial" panose="020B0604020202020204" pitchFamily="34" charset="0"/>
                          <a:ea typeface="Arial Unicode MS" panose="020B0604020202020204" pitchFamily="34" charset="-128"/>
                          <a:cs typeface="Arial" panose="020B0604020202020204" pitchFamily="34" charset="0"/>
                        </a:rPr>
                        <a:t>R’000</a:t>
                      </a:r>
                      <a:endParaRPr lang="en-ZA" sz="1400" b="1" dirty="0">
                        <a:latin typeface="Arial" panose="020B0604020202020204" pitchFamily="34" charset="0"/>
                        <a:ea typeface="Arial Unicode MS" panose="020B0604020202020204" pitchFamily="34" charset="-128"/>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smtClean="0">
                          <a:latin typeface="Arial" panose="020B0604020202020204" pitchFamily="34" charset="0"/>
                          <a:ea typeface="Arial Unicode MS" panose="020B0604020202020204" pitchFamily="34" charset="-128"/>
                          <a:cs typeface="Arial" panose="020B0604020202020204" pitchFamily="34" charset="0"/>
                        </a:rPr>
                        <a:t>Audited</a:t>
                      </a:r>
                    </a:p>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smtClean="0">
                          <a:latin typeface="Arial" panose="020B0604020202020204" pitchFamily="34" charset="0"/>
                          <a:ea typeface="Arial Unicode MS" panose="020B0604020202020204" pitchFamily="34" charset="-128"/>
                          <a:cs typeface="Arial" panose="020B0604020202020204" pitchFamily="34" charset="0"/>
                        </a:rPr>
                        <a:t>R’000</a:t>
                      </a:r>
                      <a:endParaRPr lang="en-ZA" sz="1400" b="1" dirty="0">
                        <a:latin typeface="Arial" panose="020B0604020202020204" pitchFamily="34" charset="0"/>
                        <a:ea typeface="Arial Unicode MS" panose="020B0604020202020204" pitchFamily="34" charset="-128"/>
                        <a:cs typeface="Arial" panose="020B0604020202020204" pitchFamily="34" charset="0"/>
                      </a:endParaRPr>
                    </a:p>
                  </a:txBody>
                  <a:tcPr anchor="ctr"/>
                </a:tc>
                <a:tc vMerge="1">
                  <a:txBody>
                    <a:bodyPr/>
                    <a:lstStyle/>
                    <a:p>
                      <a:endParaRPr lang="en-ZA" dirty="0"/>
                    </a:p>
                  </a:txBody>
                  <a:tcPr/>
                </a:tc>
                <a:tc vMerge="1">
                  <a:txBody>
                    <a:bodyPr/>
                    <a:lstStyle/>
                    <a:p>
                      <a:endParaRPr lang="en-ZA" dirty="0"/>
                    </a:p>
                  </a:txBody>
                  <a:tcPr/>
                </a:tc>
              </a:tr>
              <a:tr h="692052">
                <a:tc>
                  <a:txBody>
                    <a:bodyPr/>
                    <a:lstStyle/>
                    <a:p>
                      <a:r>
                        <a:rPr lang="en-ZA" sz="1400" dirty="0" smtClean="0">
                          <a:latin typeface="Arial" panose="020B0604020202020204" pitchFamily="34" charset="0"/>
                          <a:ea typeface="Arial Unicode MS" panose="020B0604020202020204" pitchFamily="34" charset="-128"/>
                          <a:cs typeface="Arial" panose="020B0604020202020204" pitchFamily="34" charset="0"/>
                        </a:rPr>
                        <a:t>REVENUE</a:t>
                      </a:r>
                      <a:endParaRPr lang="en-ZA" sz="1400" b="1" dirty="0">
                        <a:latin typeface="Arial" panose="020B0604020202020204" pitchFamily="34" charset="0"/>
                        <a:ea typeface="Arial Unicode MS" panose="020B0604020202020204" pitchFamily="34" charset="-128"/>
                        <a:cs typeface="Arial" panose="020B0604020202020204" pitchFamily="34" charset="0"/>
                      </a:endParaRPr>
                    </a:p>
                  </a:txBody>
                  <a:tcPr anchor="ctr"/>
                </a:tc>
                <a:tc>
                  <a:txBody>
                    <a:bodyPr/>
                    <a:lstStyle/>
                    <a:p>
                      <a:endParaRPr lang="en-ZA" sz="1400" b="1" dirty="0">
                        <a:latin typeface="Arial" panose="020B0604020202020204" pitchFamily="34" charset="0"/>
                        <a:ea typeface="Arial Unicode MS" panose="020B0604020202020204" pitchFamily="34" charset="-128"/>
                        <a:cs typeface="Arial" panose="020B0604020202020204" pitchFamily="34" charset="0"/>
                      </a:endParaRPr>
                    </a:p>
                  </a:txBody>
                  <a:tcPr anchor="ctr"/>
                </a:tc>
                <a:tc>
                  <a:txBody>
                    <a:bodyPr/>
                    <a:lstStyle/>
                    <a:p>
                      <a:endParaRPr lang="en-ZA" sz="1400" b="1" dirty="0">
                        <a:latin typeface="Arial" panose="020B0604020202020204" pitchFamily="34" charset="0"/>
                        <a:ea typeface="Arial Unicode MS" panose="020B0604020202020204" pitchFamily="34" charset="-128"/>
                        <a:cs typeface="Arial" panose="020B0604020202020204" pitchFamily="34" charset="0"/>
                      </a:endParaRPr>
                    </a:p>
                  </a:txBody>
                  <a:tcPr anchor="ctr"/>
                </a:tc>
                <a:tc>
                  <a:txBody>
                    <a:bodyPr/>
                    <a:lstStyle/>
                    <a:p>
                      <a:endParaRPr lang="en-ZA" sz="1400" b="1" dirty="0">
                        <a:latin typeface="Arial" panose="020B0604020202020204" pitchFamily="34" charset="0"/>
                        <a:ea typeface="Arial Unicode MS" panose="020B0604020202020204" pitchFamily="34" charset="-128"/>
                        <a:cs typeface="Arial" panose="020B0604020202020204" pitchFamily="34" charset="0"/>
                      </a:endParaRPr>
                    </a:p>
                  </a:txBody>
                  <a:tcPr anchor="ctr"/>
                </a:tc>
                <a:tc>
                  <a:txBody>
                    <a:bodyPr/>
                    <a:lstStyle/>
                    <a:p>
                      <a:endParaRPr lang="en-ZA" sz="1400" b="1" dirty="0">
                        <a:latin typeface="Arial" panose="020B0604020202020204" pitchFamily="34" charset="0"/>
                        <a:ea typeface="Arial Unicode MS" panose="020B0604020202020204" pitchFamily="34" charset="-128"/>
                        <a:cs typeface="Arial" panose="020B0604020202020204" pitchFamily="34" charset="0"/>
                      </a:endParaRPr>
                    </a:p>
                  </a:txBody>
                  <a:tcPr anchor="ctr"/>
                </a:tc>
                <a:tc>
                  <a:txBody>
                    <a:bodyPr/>
                    <a:lstStyle/>
                    <a:p>
                      <a:endParaRPr lang="en-ZA" sz="1400" b="1" dirty="0">
                        <a:latin typeface="Arial" panose="020B0604020202020204" pitchFamily="34" charset="0"/>
                        <a:ea typeface="Arial Unicode MS" panose="020B0604020202020204" pitchFamily="34" charset="-128"/>
                        <a:cs typeface="Arial" panose="020B0604020202020204" pitchFamily="34" charset="0"/>
                      </a:endParaRPr>
                    </a:p>
                  </a:txBody>
                  <a:tcPr anchor="ctr"/>
                </a:tc>
              </a:tr>
              <a:tr h="395458">
                <a:tc>
                  <a:txBody>
                    <a:bodyPr/>
                    <a:lstStyle/>
                    <a:p>
                      <a:r>
                        <a:rPr lang="en-ZA" sz="1400" dirty="0" smtClean="0">
                          <a:latin typeface="Arial" panose="020B0604020202020204" pitchFamily="34" charset="0"/>
                          <a:ea typeface="Arial Unicode MS" panose="020B0604020202020204" pitchFamily="34" charset="-128"/>
                          <a:cs typeface="Arial" panose="020B0604020202020204" pitchFamily="34" charset="0"/>
                        </a:rPr>
                        <a:t>Transfer from DOC</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dirty="0" smtClean="0">
                          <a:latin typeface="Arial" panose="020B0604020202020204" pitchFamily="34" charset="0"/>
                          <a:ea typeface="Arial Unicode MS" panose="020B0604020202020204" pitchFamily="34" charset="-128"/>
                          <a:cs typeface="Arial" panose="020B0604020202020204" pitchFamily="34" charset="0"/>
                        </a:rPr>
                        <a:t>20 790</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dirty="0" smtClean="0">
                          <a:latin typeface="Arial" panose="020B0604020202020204" pitchFamily="34" charset="0"/>
                          <a:ea typeface="Arial Unicode MS" panose="020B0604020202020204" pitchFamily="34" charset="-128"/>
                          <a:cs typeface="Arial" panose="020B0604020202020204" pitchFamily="34" charset="0"/>
                        </a:rPr>
                        <a:t>21 815</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dirty="0" smtClean="0">
                          <a:latin typeface="Arial" panose="020B0604020202020204" pitchFamily="34" charset="0"/>
                          <a:ea typeface="Arial Unicode MS" panose="020B0604020202020204" pitchFamily="34" charset="-128"/>
                          <a:cs typeface="Arial" panose="020B0604020202020204" pitchFamily="34" charset="0"/>
                        </a:rPr>
                        <a:t>21 815</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dirty="0" smtClean="0">
                          <a:latin typeface="Arial" panose="020B0604020202020204" pitchFamily="34" charset="0"/>
                          <a:ea typeface="Arial Unicode MS" panose="020B0604020202020204" pitchFamily="34" charset="-128"/>
                          <a:cs typeface="Arial" panose="020B0604020202020204" pitchFamily="34" charset="0"/>
                        </a:rPr>
                        <a:t>-</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r>
              <a:tr h="395458">
                <a:tc>
                  <a:txBody>
                    <a:bodyPr/>
                    <a:lstStyle/>
                    <a:p>
                      <a:r>
                        <a:rPr lang="en-ZA" sz="1400" dirty="0" smtClean="0">
                          <a:latin typeface="Arial" panose="020B0604020202020204" pitchFamily="34" charset="0"/>
                          <a:ea typeface="Arial Unicode MS" panose="020B0604020202020204" pitchFamily="34" charset="-128"/>
                          <a:cs typeface="Arial" panose="020B0604020202020204" pitchFamily="34" charset="0"/>
                        </a:rPr>
                        <a:t>Print</a:t>
                      </a:r>
                      <a:r>
                        <a:rPr lang="en-ZA" sz="1400" baseline="0" dirty="0" smtClean="0">
                          <a:latin typeface="Arial" panose="020B0604020202020204" pitchFamily="34" charset="0"/>
                          <a:ea typeface="Arial Unicode MS" panose="020B0604020202020204" pitchFamily="34" charset="-128"/>
                          <a:cs typeface="Arial" panose="020B0604020202020204" pitchFamily="34" charset="0"/>
                        </a:rPr>
                        <a:t> and </a:t>
                      </a:r>
                      <a:r>
                        <a:rPr lang="en-ZA" sz="1400" dirty="0" smtClean="0">
                          <a:latin typeface="Arial" panose="020B0604020202020204" pitchFamily="34" charset="0"/>
                          <a:ea typeface="Arial Unicode MS" panose="020B0604020202020204" pitchFamily="34" charset="-128"/>
                          <a:cs typeface="Arial" panose="020B0604020202020204" pitchFamily="34" charset="0"/>
                        </a:rPr>
                        <a:t>Broadcast Income</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dirty="0" smtClean="0">
                          <a:latin typeface="Arial" panose="020B0604020202020204" pitchFamily="34" charset="0"/>
                          <a:ea typeface="Arial Unicode MS" panose="020B0604020202020204" pitchFamily="34" charset="-128"/>
                          <a:cs typeface="Arial" panose="020B0604020202020204" pitchFamily="34" charset="0"/>
                        </a:rPr>
                        <a:t>35 804</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dirty="0" smtClean="0">
                          <a:latin typeface="Arial" panose="020B0604020202020204" pitchFamily="34" charset="0"/>
                          <a:ea typeface="Arial Unicode MS" panose="020B0604020202020204" pitchFamily="34" charset="-128"/>
                          <a:cs typeface="Arial" panose="020B0604020202020204" pitchFamily="34" charset="0"/>
                        </a:rPr>
                        <a:t>29 353</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dirty="0" smtClean="0">
                          <a:latin typeface="Arial" panose="020B0604020202020204" pitchFamily="34" charset="0"/>
                          <a:ea typeface="Arial Unicode MS" panose="020B0604020202020204" pitchFamily="34" charset="-128"/>
                          <a:cs typeface="Arial" panose="020B0604020202020204" pitchFamily="34" charset="0"/>
                        </a:rPr>
                        <a:t>32 213</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dirty="0" smtClean="0">
                          <a:latin typeface="Arial" panose="020B0604020202020204" pitchFamily="34" charset="0"/>
                          <a:ea typeface="Arial Unicode MS" panose="020B0604020202020204" pitchFamily="34" charset="-128"/>
                          <a:cs typeface="Arial" panose="020B0604020202020204" pitchFamily="34" charset="0"/>
                        </a:rPr>
                        <a:t>2 860</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r>
                        <a:rPr lang="en-ZA" sz="1400" dirty="0" smtClean="0">
                          <a:latin typeface="Arial" panose="020B0604020202020204" pitchFamily="34" charset="0"/>
                          <a:ea typeface="Arial Unicode MS" panose="020B0604020202020204" pitchFamily="34" charset="-128"/>
                          <a:cs typeface="Arial" panose="020B0604020202020204" pitchFamily="34" charset="0"/>
                        </a:rPr>
                        <a:t>Increased broadcast</a:t>
                      </a:r>
                      <a:r>
                        <a:rPr lang="en-ZA" sz="1400" baseline="0" dirty="0" smtClean="0">
                          <a:latin typeface="Arial" panose="020B0604020202020204" pitchFamily="34" charset="0"/>
                          <a:ea typeface="Arial Unicode MS" panose="020B0604020202020204" pitchFamily="34" charset="-128"/>
                          <a:cs typeface="Arial" panose="020B0604020202020204" pitchFamily="34" charset="0"/>
                        </a:rPr>
                        <a:t> funding contributions</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r>
              <a:tr h="1516460">
                <a:tc>
                  <a:txBody>
                    <a:bodyPr/>
                    <a:lstStyle/>
                    <a:p>
                      <a:r>
                        <a:rPr lang="en-ZA" sz="1400" dirty="0" smtClean="0">
                          <a:latin typeface="Arial" panose="020B0604020202020204" pitchFamily="34" charset="0"/>
                          <a:ea typeface="Arial Unicode MS" panose="020B0604020202020204" pitchFamily="34" charset="-128"/>
                          <a:cs typeface="Arial" panose="020B0604020202020204" pitchFamily="34" charset="0"/>
                        </a:rPr>
                        <a:t>Interest </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dirty="0" smtClean="0">
                          <a:latin typeface="Arial" panose="020B0604020202020204" pitchFamily="34" charset="0"/>
                          <a:ea typeface="Arial Unicode MS" panose="020B0604020202020204" pitchFamily="34" charset="-128"/>
                          <a:cs typeface="Arial" panose="020B0604020202020204" pitchFamily="34" charset="0"/>
                        </a:rPr>
                        <a:t>4 103</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dirty="0" smtClean="0">
                          <a:latin typeface="Arial" panose="020B0604020202020204" pitchFamily="34" charset="0"/>
                          <a:ea typeface="Arial Unicode MS" panose="020B0604020202020204" pitchFamily="34" charset="-128"/>
                          <a:cs typeface="Arial" panose="020B0604020202020204" pitchFamily="34" charset="0"/>
                        </a:rPr>
                        <a:t>6 527</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dirty="0" smtClean="0">
                          <a:latin typeface="Arial" panose="020B0604020202020204" pitchFamily="34" charset="0"/>
                          <a:ea typeface="Arial Unicode MS" panose="020B0604020202020204" pitchFamily="34" charset="-128"/>
                          <a:cs typeface="Arial" panose="020B0604020202020204" pitchFamily="34" charset="0"/>
                        </a:rPr>
                        <a:t>4 624</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dirty="0" smtClean="0">
                          <a:latin typeface="Arial" panose="020B0604020202020204" pitchFamily="34" charset="0"/>
                          <a:ea typeface="Arial Unicode MS" panose="020B0604020202020204" pitchFamily="34" charset="-128"/>
                          <a:cs typeface="Arial" panose="020B0604020202020204" pitchFamily="34" charset="0"/>
                        </a:rPr>
                        <a:t>(1 903)</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r>
                        <a:rPr lang="en-ZA" sz="1400" dirty="0" smtClean="0">
                          <a:latin typeface="Arial" panose="020B0604020202020204" pitchFamily="34" charset="0"/>
                          <a:ea typeface="Arial Unicode MS" panose="020B0604020202020204" pitchFamily="34" charset="-128"/>
                          <a:cs typeface="Arial" panose="020B0604020202020204" pitchFamily="34" charset="0"/>
                        </a:rPr>
                        <a:t>The interest income</a:t>
                      </a:r>
                      <a:r>
                        <a:rPr lang="en-ZA" sz="1400" baseline="0" dirty="0" smtClean="0">
                          <a:latin typeface="Arial" panose="020B0604020202020204" pitchFamily="34" charset="0"/>
                          <a:ea typeface="Arial Unicode MS" panose="020B0604020202020204" pitchFamily="34" charset="-128"/>
                          <a:cs typeface="Arial" panose="020B0604020202020204" pitchFamily="34" charset="0"/>
                        </a:rPr>
                        <a:t> is lower due to economic conditions and varying period of investing</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r>
              <a:tr h="395458">
                <a:tc>
                  <a:txBody>
                    <a:bodyPr/>
                    <a:lstStyle/>
                    <a:p>
                      <a:r>
                        <a:rPr lang="en-ZA" sz="1400" dirty="0" smtClean="0">
                          <a:latin typeface="Arial" panose="020B0604020202020204" pitchFamily="34" charset="0"/>
                          <a:ea typeface="Arial Unicode MS" panose="020B0604020202020204" pitchFamily="34" charset="-128"/>
                          <a:cs typeface="Arial" panose="020B0604020202020204" pitchFamily="34" charset="0"/>
                        </a:rPr>
                        <a:t>TOTAL REVENUE</a:t>
                      </a:r>
                      <a:endParaRPr lang="en-ZA" sz="1400" b="1"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b="0" dirty="0" smtClean="0">
                          <a:latin typeface="Arial" panose="020B0604020202020204" pitchFamily="34" charset="0"/>
                          <a:ea typeface="Arial Unicode MS" panose="020B0604020202020204" pitchFamily="34" charset="-128"/>
                          <a:cs typeface="Arial" panose="020B0604020202020204" pitchFamily="34" charset="0"/>
                        </a:rPr>
                        <a:t>60 697</a:t>
                      </a:r>
                      <a:endParaRPr lang="en-ZA" sz="1400" b="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b="0" dirty="0" smtClean="0">
                          <a:latin typeface="Arial" panose="020B0604020202020204" pitchFamily="34" charset="0"/>
                          <a:ea typeface="Arial Unicode MS" panose="020B0604020202020204" pitchFamily="34" charset="-128"/>
                          <a:cs typeface="Arial" panose="020B0604020202020204" pitchFamily="34" charset="0"/>
                        </a:rPr>
                        <a:t>57 695</a:t>
                      </a:r>
                      <a:endParaRPr lang="en-ZA" sz="1400" b="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b="0" dirty="0" smtClean="0">
                          <a:latin typeface="Arial" panose="020B0604020202020204" pitchFamily="34" charset="0"/>
                          <a:ea typeface="Arial Unicode MS" panose="020B0604020202020204" pitchFamily="34" charset="-128"/>
                          <a:cs typeface="Arial" panose="020B0604020202020204" pitchFamily="34" charset="0"/>
                        </a:rPr>
                        <a:t>58 652</a:t>
                      </a:r>
                      <a:endParaRPr lang="en-ZA" sz="1400" b="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b="0" dirty="0" smtClean="0">
                          <a:latin typeface="Arial" panose="020B0604020202020204" pitchFamily="34" charset="0"/>
                          <a:ea typeface="Arial Unicode MS" panose="020B0604020202020204" pitchFamily="34" charset="-128"/>
                          <a:cs typeface="Arial" panose="020B0604020202020204" pitchFamily="34" charset="0"/>
                        </a:rPr>
                        <a:t>(957)</a:t>
                      </a:r>
                      <a:endParaRPr lang="en-ZA" sz="1400" b="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endParaRPr lang="en-ZA" sz="1400" b="0" dirty="0">
                        <a:latin typeface="Arial" panose="020B0604020202020204" pitchFamily="34" charset="0"/>
                        <a:ea typeface="Arial Unicode MS" panose="020B0604020202020204" pitchFamily="34" charset="-128"/>
                        <a:cs typeface="Arial" panose="020B0604020202020204" pitchFamily="34" charset="0"/>
                      </a:endParaRPr>
                    </a:p>
                  </a:txBody>
                  <a:tcPr/>
                </a:tc>
              </a:tr>
            </a:tbl>
          </a:graphicData>
        </a:graphic>
      </p:graphicFrame>
      <p:sp>
        <p:nvSpPr>
          <p:cNvPr id="5" name="Slide Number Placeholder 4"/>
          <p:cNvSpPr>
            <a:spLocks noGrp="1"/>
          </p:cNvSpPr>
          <p:nvPr>
            <p:ph type="sldNum" sz="quarter" idx="4294967295"/>
          </p:nvPr>
        </p:nvSpPr>
        <p:spPr>
          <a:xfrm>
            <a:off x="7010400" y="6356350"/>
            <a:ext cx="2133600" cy="365125"/>
          </a:xfrm>
        </p:spPr>
        <p:txBody>
          <a:bodyPr/>
          <a:lstStyle/>
          <a:p>
            <a:pPr>
              <a:defRPr/>
            </a:pPr>
            <a:fld id="{2BAC12FB-205D-496A-829F-942F59A056E3}" type="slidenum">
              <a:rPr lang="en-US" smtClean="0">
                <a:solidFill>
                  <a:prstClr val="black">
                    <a:tint val="75000"/>
                  </a:prstClr>
                </a:solidFill>
              </a:rPr>
              <a:pPr>
                <a:defRPr/>
              </a:pPr>
              <a:t>36</a:t>
            </a:fld>
            <a:endParaRPr lang="en-US" dirty="0">
              <a:solidFill>
                <a:prstClr val="black">
                  <a:tint val="75000"/>
                </a:prstClr>
              </a:solidFill>
            </a:endParaRPr>
          </a:p>
        </p:txBody>
      </p:sp>
    </p:spTree>
    <p:extLst>
      <p:ext uri="{BB962C8B-B14F-4D97-AF65-F5344CB8AC3E}">
        <p14:creationId xmlns:p14="http://schemas.microsoft.com/office/powerpoint/2010/main" xmlns="" val="13611174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EFE87D6-28AE-4488-BDD1-2DD6D741DE29}" type="slidenum">
              <a:rPr lang="en-US" smtClean="0">
                <a:solidFill>
                  <a:prstClr val="black">
                    <a:tint val="75000"/>
                  </a:prstClr>
                </a:solidFill>
              </a:rPr>
              <a:pPr>
                <a:defRPr/>
              </a:pPr>
              <a:t>37</a:t>
            </a:fld>
            <a:endParaRPr lang="en-US" dirty="0">
              <a:solidFill>
                <a:prstClr val="black">
                  <a:tint val="75000"/>
                </a:prstClr>
              </a:solidFill>
            </a:endParaRPr>
          </a:p>
        </p:txBody>
      </p:sp>
      <p:sp>
        <p:nvSpPr>
          <p:cNvPr id="2" name="Title 1"/>
          <p:cNvSpPr>
            <a:spLocks noGrp="1"/>
          </p:cNvSpPr>
          <p:nvPr>
            <p:ph type="title"/>
          </p:nvPr>
        </p:nvSpPr>
        <p:spPr/>
        <p:txBody>
          <a:bodyPr/>
          <a:lstStyle/>
          <a:p>
            <a:r>
              <a:rPr lang="en-ZA" dirty="0" smtClean="0"/>
              <a:t>Revenue Analysis</a:t>
            </a:r>
            <a:endParaRPr lang="en-ZA" dirty="0"/>
          </a:p>
        </p:txBody>
      </p:sp>
      <p:sp>
        <p:nvSpPr>
          <p:cNvPr id="3" name="Content Placeholder 2"/>
          <p:cNvSpPr>
            <a:spLocks noGrp="1"/>
          </p:cNvSpPr>
          <p:nvPr>
            <p:ph idx="4294967295"/>
          </p:nvPr>
        </p:nvSpPr>
        <p:spPr>
          <a:xfrm>
            <a:off x="395536" y="1124744"/>
            <a:ext cx="8352928" cy="5760640"/>
          </a:xfrm>
        </p:spPr>
        <p:txBody>
          <a:bodyPr/>
          <a:lstStyle/>
          <a:p>
            <a:pPr algn="just">
              <a:lnSpc>
                <a:spcPct val="150000"/>
              </a:lnSpc>
              <a:buFont typeface="Wingdings" pitchFamily="2" charset="2"/>
              <a:buChar char="Ø"/>
            </a:pPr>
            <a:r>
              <a:rPr lang="en-US" altLang="en-US" sz="1600" dirty="0" smtClean="0">
                <a:latin typeface="Arial" panose="020B0604020202020204" pitchFamily="34" charset="0"/>
                <a:cs typeface="Arial" panose="020B0604020202020204" pitchFamily="34" charset="0"/>
              </a:rPr>
              <a:t>R21.8m was received as a grant for year ended 31 March 2015 as compared to R20.7m received in previous financial year. This transfer was used to fund projects and administration of the Agency.</a:t>
            </a:r>
          </a:p>
          <a:p>
            <a:pPr algn="just">
              <a:lnSpc>
                <a:spcPct val="150000"/>
              </a:lnSpc>
              <a:buFont typeface="Wingdings" pitchFamily="2" charset="2"/>
              <a:buChar char="Ø"/>
            </a:pPr>
            <a:endParaRPr lang="en-US" altLang="en-US" sz="800" dirty="0">
              <a:latin typeface="Arial" panose="020B0604020202020204" pitchFamily="34" charset="0"/>
              <a:cs typeface="Arial" panose="020B0604020202020204" pitchFamily="34" charset="0"/>
            </a:endParaRPr>
          </a:p>
          <a:p>
            <a:pPr algn="just">
              <a:lnSpc>
                <a:spcPct val="150000"/>
              </a:lnSpc>
              <a:buFont typeface="Wingdings" pitchFamily="2" charset="2"/>
              <a:buChar char="Ø"/>
            </a:pPr>
            <a:r>
              <a:rPr lang="en-US" altLang="en-US" sz="1600" dirty="0">
                <a:latin typeface="Arial" panose="020B0604020202020204" pitchFamily="34" charset="0"/>
                <a:cs typeface="Arial" panose="020B0604020202020204" pitchFamily="34" charset="0"/>
              </a:rPr>
              <a:t>R32m was received from broadcast contributions compared to R35.8 m in </a:t>
            </a:r>
            <a:r>
              <a:rPr lang="en-US" altLang="en-US" sz="1600" dirty="0" smtClean="0">
                <a:latin typeface="Arial" panose="020B0604020202020204" pitchFamily="34" charset="0"/>
                <a:cs typeface="Arial" panose="020B0604020202020204" pitchFamily="34" charset="0"/>
              </a:rPr>
              <a:t>previous </a:t>
            </a:r>
            <a:r>
              <a:rPr lang="en-US" altLang="en-US" sz="1600" dirty="0">
                <a:latin typeface="Arial" panose="020B0604020202020204" pitchFamily="34" charset="0"/>
                <a:cs typeface="Arial" panose="020B0604020202020204" pitchFamily="34" charset="0"/>
              </a:rPr>
              <a:t>financial year. D</a:t>
            </a:r>
            <a:r>
              <a:rPr lang="en-US" altLang="en-US" sz="1600" dirty="0" smtClean="0">
                <a:latin typeface="Arial" panose="020B0604020202020204" pitchFamily="34" charset="0"/>
                <a:cs typeface="Arial" panose="020B0604020202020204" pitchFamily="34" charset="0"/>
              </a:rPr>
              <a:t>ecrease </a:t>
            </a:r>
            <a:r>
              <a:rPr lang="en-US" altLang="en-US" sz="1600" dirty="0">
                <a:latin typeface="Arial" panose="020B0604020202020204" pitchFamily="34" charset="0"/>
                <a:cs typeface="Arial" panose="020B0604020202020204" pitchFamily="34" charset="0"/>
              </a:rPr>
              <a:t>is due to </a:t>
            </a:r>
            <a:r>
              <a:rPr lang="en-US" altLang="en-US" sz="1600" dirty="0" smtClean="0">
                <a:latin typeface="Arial" panose="020B0604020202020204" pitchFamily="34" charset="0"/>
                <a:cs typeface="Arial" panose="020B0604020202020204" pitchFamily="34" charset="0"/>
              </a:rPr>
              <a:t>non-renewal </a:t>
            </a:r>
            <a:r>
              <a:rPr lang="en-US" altLang="en-US" sz="1600" dirty="0">
                <a:latin typeface="Arial" panose="020B0604020202020204" pitchFamily="34" charset="0"/>
                <a:cs typeface="Arial" panose="020B0604020202020204" pitchFamily="34" charset="0"/>
              </a:rPr>
              <a:t>of print funding agreement by PDMSA. </a:t>
            </a:r>
          </a:p>
          <a:p>
            <a:pPr algn="just">
              <a:buFont typeface="Wingdings" pitchFamily="2" charset="2"/>
              <a:buChar char="Ø"/>
            </a:pPr>
            <a:endParaRPr lang="en-US" altLang="en-US" sz="800" dirty="0">
              <a:latin typeface="Arial" panose="020B0604020202020204" pitchFamily="34" charset="0"/>
              <a:cs typeface="Arial" panose="020B0604020202020204" pitchFamily="34" charset="0"/>
            </a:endParaRPr>
          </a:p>
          <a:p>
            <a:pPr algn="just">
              <a:buFont typeface="Wingdings" pitchFamily="2" charset="2"/>
              <a:buChar char="Ø"/>
            </a:pPr>
            <a:r>
              <a:rPr lang="en-US" altLang="en-US" sz="1600" dirty="0">
                <a:latin typeface="Arial" panose="020B0604020202020204" pitchFamily="34" charset="0"/>
                <a:cs typeface="Arial" panose="020B0604020202020204" pitchFamily="34" charset="0"/>
              </a:rPr>
              <a:t>Interest income increased slightly to R4.6m from R4.1m in </a:t>
            </a:r>
            <a:r>
              <a:rPr lang="en-US" altLang="en-US" sz="1600" dirty="0" smtClean="0">
                <a:latin typeface="Arial" panose="020B0604020202020204" pitchFamily="34" charset="0"/>
                <a:cs typeface="Arial" panose="020B0604020202020204" pitchFamily="34" charset="0"/>
              </a:rPr>
              <a:t>prior </a:t>
            </a:r>
            <a:r>
              <a:rPr lang="en-US" altLang="en-US" sz="1600" dirty="0">
                <a:latin typeface="Arial" panose="020B0604020202020204" pitchFamily="34" charset="0"/>
                <a:cs typeface="Arial" panose="020B0604020202020204" pitchFamily="34" charset="0"/>
              </a:rPr>
              <a:t>year.</a:t>
            </a:r>
          </a:p>
          <a:p>
            <a:pPr algn="just">
              <a:buFont typeface="Wingdings" pitchFamily="2" charset="2"/>
              <a:buChar char="Ø"/>
            </a:pPr>
            <a:endParaRPr lang="en-US" altLang="en-US" sz="800" dirty="0">
              <a:latin typeface="Arial" panose="020B0604020202020204" pitchFamily="34" charset="0"/>
              <a:cs typeface="Arial" panose="020B0604020202020204" pitchFamily="34" charset="0"/>
            </a:endParaRPr>
          </a:p>
          <a:p>
            <a:pPr algn="just">
              <a:buFont typeface="Wingdings" pitchFamily="2" charset="2"/>
              <a:buChar char="Ø"/>
            </a:pPr>
            <a:r>
              <a:rPr lang="en-US" altLang="en-US" sz="1600" dirty="0">
                <a:latin typeface="Arial" panose="020B0604020202020204" pitchFamily="34" charset="0"/>
                <a:cs typeface="Arial" panose="020B0604020202020204" pitchFamily="34" charset="0"/>
              </a:rPr>
              <a:t>Overall income received for </a:t>
            </a:r>
            <a:r>
              <a:rPr lang="en-US" altLang="en-US" sz="1600" dirty="0" smtClean="0">
                <a:latin typeface="Arial" panose="020B0604020202020204" pitchFamily="34" charset="0"/>
                <a:cs typeface="Arial" panose="020B0604020202020204" pitchFamily="34" charset="0"/>
              </a:rPr>
              <a:t>year ended 31 March 2015 decreased by 3% compared to prior year (R58.6m as compared to R60.6m received in previous financial year). Broadcast funding continued being largest contributor by 55%.</a:t>
            </a:r>
            <a:endParaRPr lang="en-US" altLang="en-US" sz="1600" b="1" dirty="0" smtClean="0">
              <a:latin typeface="Arial" panose="020B0604020202020204" pitchFamily="34" charset="0"/>
              <a:cs typeface="Arial" panose="020B0604020202020204" pitchFamily="34" charset="0"/>
            </a:endParaRPr>
          </a:p>
          <a:p>
            <a:pPr>
              <a:buFont typeface="Wingdings" panose="05000000000000000000" pitchFamily="2" charset="2"/>
              <a:buChar char="§"/>
            </a:pPr>
            <a:endParaRPr lang="en-ZA" altLang="en-US" sz="1600" dirty="0" smtClean="0">
              <a:latin typeface="Arial" panose="020B0604020202020204" pitchFamily="34" charset="0"/>
              <a:cs typeface="Arial" panose="020B0604020202020204" pitchFamily="34" charset="0"/>
            </a:endParaRPr>
          </a:p>
          <a:p>
            <a:pPr lvl="0">
              <a:buFont typeface="Wingdings" panose="05000000000000000000" pitchFamily="2" charset="2"/>
              <a:buChar char="§"/>
            </a:pPr>
            <a:endParaRPr lang="en-ZA" sz="1600" dirty="0">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xmlns="" val="2116862421"/>
              </p:ext>
            </p:extLst>
          </p:nvPr>
        </p:nvGraphicFramePr>
        <p:xfrm>
          <a:off x="971600" y="4725144"/>
          <a:ext cx="7200800" cy="19168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2287422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Annual Budget vs Expenditure </a:t>
            </a:r>
            <a:r>
              <a:rPr lang="en-ZA" dirty="0" smtClean="0"/>
              <a:t/>
            </a:r>
            <a:br>
              <a:rPr lang="en-ZA" dirty="0" smtClean="0"/>
            </a:br>
            <a:r>
              <a:rPr lang="en-ZA" dirty="0" smtClean="0"/>
              <a:t>2014/15</a:t>
            </a:r>
            <a:endParaRPr lang="en-ZA" dirty="0"/>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xmlns="" val="100676430"/>
              </p:ext>
            </p:extLst>
          </p:nvPr>
        </p:nvGraphicFramePr>
        <p:xfrm>
          <a:off x="75972" y="1196752"/>
          <a:ext cx="8991599" cy="5071124"/>
        </p:xfrm>
        <a:graphic>
          <a:graphicData uri="http://schemas.openxmlformats.org/drawingml/2006/table">
            <a:tbl>
              <a:tblPr firstRow="1" bandRow="1">
                <a:tableStyleId>{93296810-A885-4BE3-A3E7-6D5BEEA58F35}</a:tableStyleId>
              </a:tblPr>
              <a:tblGrid>
                <a:gridCol w="2051950"/>
                <a:gridCol w="1346591"/>
                <a:gridCol w="1346591"/>
                <a:gridCol w="1179871"/>
                <a:gridCol w="1142230"/>
                <a:gridCol w="1924366"/>
              </a:tblGrid>
              <a:tr h="320980">
                <a:tc rowSpan="2">
                  <a:txBody>
                    <a:bodyPr/>
                    <a:lstStyle/>
                    <a:p>
                      <a:r>
                        <a:rPr lang="en-ZA" sz="1400" dirty="0" smtClean="0">
                          <a:latin typeface="Arial" panose="020B0604020202020204" pitchFamily="34" charset="0"/>
                          <a:ea typeface="Arial Unicode MS" panose="020B0604020202020204" pitchFamily="34" charset="-128"/>
                          <a:cs typeface="Arial" panose="020B0604020202020204" pitchFamily="34" charset="0"/>
                        </a:rPr>
                        <a:t>DETAILS</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nchor="ctr"/>
                </a:tc>
                <a:tc>
                  <a:txBody>
                    <a:bodyPr/>
                    <a:lstStyle/>
                    <a:p>
                      <a:pPr algn="ctr"/>
                      <a:r>
                        <a:rPr lang="en-ZA" sz="1400" b="1" dirty="0" smtClean="0">
                          <a:latin typeface="Arial" panose="020B0604020202020204" pitchFamily="34" charset="0"/>
                          <a:ea typeface="Arial Unicode MS" panose="020B0604020202020204" pitchFamily="34" charset="-128"/>
                          <a:cs typeface="Arial" panose="020B0604020202020204" pitchFamily="34" charset="0"/>
                        </a:rPr>
                        <a:t>PY: 201 3/14</a:t>
                      </a:r>
                      <a:endParaRPr lang="en-ZA" sz="1400" b="1" dirty="0">
                        <a:latin typeface="Arial" panose="020B0604020202020204" pitchFamily="34" charset="0"/>
                        <a:ea typeface="Arial Unicode MS" panose="020B0604020202020204" pitchFamily="34" charset="-128"/>
                        <a:cs typeface="Arial" panose="020B0604020202020204" pitchFamily="34" charset="0"/>
                      </a:endParaRPr>
                    </a:p>
                  </a:txBody>
                  <a:tcPr/>
                </a:tc>
                <a:tc gridSpan="2">
                  <a:txBody>
                    <a:bodyPr/>
                    <a:lstStyle/>
                    <a:p>
                      <a:pPr algn="ctr"/>
                      <a:r>
                        <a:rPr lang="en-ZA" sz="1400" dirty="0" smtClean="0">
                          <a:latin typeface="Arial" panose="020B0604020202020204" pitchFamily="34" charset="0"/>
                          <a:ea typeface="Arial Unicode MS" panose="020B0604020202020204" pitchFamily="34" charset="-128"/>
                          <a:cs typeface="Arial" panose="020B0604020202020204" pitchFamily="34" charset="0"/>
                        </a:rPr>
                        <a:t>2014/15</a:t>
                      </a:r>
                      <a:endParaRPr lang="en-ZA" sz="1400" b="1" dirty="0">
                        <a:latin typeface="Arial" panose="020B0604020202020204" pitchFamily="34" charset="0"/>
                        <a:ea typeface="Arial Unicode MS" panose="020B0604020202020204" pitchFamily="34" charset="-128"/>
                        <a:cs typeface="Arial" panose="020B0604020202020204" pitchFamily="34" charset="0"/>
                      </a:endParaRPr>
                    </a:p>
                  </a:txBody>
                  <a:tcPr/>
                </a:tc>
                <a:tc hMerge="1">
                  <a:txBody>
                    <a:bodyPr/>
                    <a:lstStyle/>
                    <a:p>
                      <a:endParaRPr lang="en-ZA" dirty="0" smtClean="0"/>
                    </a:p>
                  </a:txBody>
                  <a:tcPr/>
                </a:tc>
                <a:tc rowSpan="2">
                  <a:txBody>
                    <a:bodyPr/>
                    <a:lstStyle/>
                    <a:p>
                      <a:r>
                        <a:rPr lang="en-ZA" sz="1400" dirty="0" smtClean="0">
                          <a:latin typeface="Arial" panose="020B0604020202020204" pitchFamily="34" charset="0"/>
                          <a:ea typeface="Arial Unicode MS" panose="020B0604020202020204" pitchFamily="34" charset="-128"/>
                          <a:cs typeface="Arial" panose="020B0604020202020204" pitchFamily="34" charset="0"/>
                        </a:rPr>
                        <a:t>VARIANCE</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nchor="ctr"/>
                </a:tc>
                <a:tc rowSpan="2">
                  <a:txBody>
                    <a:bodyPr/>
                    <a:lstStyle/>
                    <a:p>
                      <a:r>
                        <a:rPr lang="en-ZA" sz="1400" dirty="0" smtClean="0">
                          <a:latin typeface="Arial" panose="020B0604020202020204" pitchFamily="34" charset="0"/>
                          <a:ea typeface="Arial Unicode MS" panose="020B0604020202020204" pitchFamily="34" charset="-128"/>
                          <a:cs typeface="Arial" panose="020B0604020202020204" pitchFamily="34" charset="0"/>
                        </a:rPr>
                        <a:t>REASON</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nchor="ctr"/>
                </a:tc>
              </a:tr>
              <a:tr h="561714">
                <a:tc vMerge="1">
                  <a:txBody>
                    <a:bodyPr/>
                    <a:lstStyle/>
                    <a:p>
                      <a:endParaRPr lang="en-ZA"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smtClean="0">
                          <a:latin typeface="Arial" panose="020B0604020202020204" pitchFamily="34" charset="0"/>
                          <a:ea typeface="Arial Unicode MS" panose="020B0604020202020204" pitchFamily="34" charset="-128"/>
                          <a:cs typeface="Arial" panose="020B0604020202020204" pitchFamily="34" charset="0"/>
                        </a:rPr>
                        <a:t>Audited</a:t>
                      </a:r>
                    </a:p>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smtClean="0">
                          <a:latin typeface="Arial" panose="020B0604020202020204" pitchFamily="34" charset="0"/>
                          <a:ea typeface="Arial Unicode MS" panose="020B0604020202020204" pitchFamily="34" charset="-128"/>
                          <a:cs typeface="Arial" panose="020B0604020202020204" pitchFamily="34" charset="0"/>
                        </a:rPr>
                        <a:t>R’000</a:t>
                      </a:r>
                      <a:endParaRPr lang="en-ZA" sz="1400" b="1" dirty="0">
                        <a:latin typeface="Arial" panose="020B0604020202020204" pitchFamily="34" charset="0"/>
                        <a:ea typeface="Arial Unicode MS" panose="020B0604020202020204" pitchFamily="34" charset="-128"/>
                        <a:cs typeface="Arial" panose="020B0604020202020204" pitchFamily="34" charset="0"/>
                      </a:endParaRPr>
                    </a:p>
                  </a:txBody>
                  <a:tcPr anchor="ctr"/>
                </a:tc>
                <a:tc>
                  <a:txBody>
                    <a:bodyPr/>
                    <a:lstStyle/>
                    <a:p>
                      <a:pPr algn="ctr"/>
                      <a:r>
                        <a:rPr lang="en-ZA" sz="1400" dirty="0" smtClean="0">
                          <a:latin typeface="Arial" panose="020B0604020202020204" pitchFamily="34" charset="0"/>
                          <a:ea typeface="Arial Unicode MS" panose="020B0604020202020204" pitchFamily="34" charset="-128"/>
                          <a:cs typeface="Arial" panose="020B0604020202020204" pitchFamily="34" charset="0"/>
                        </a:rPr>
                        <a:t>Budget</a:t>
                      </a:r>
                    </a:p>
                    <a:p>
                      <a:pPr algn="ctr"/>
                      <a:r>
                        <a:rPr lang="en-ZA" sz="1400" dirty="0" smtClean="0">
                          <a:latin typeface="Arial" panose="020B0604020202020204" pitchFamily="34" charset="0"/>
                          <a:ea typeface="Arial Unicode MS" panose="020B0604020202020204" pitchFamily="34" charset="-128"/>
                          <a:cs typeface="Arial" panose="020B0604020202020204" pitchFamily="34" charset="0"/>
                        </a:rPr>
                        <a:t>R’000</a:t>
                      </a:r>
                      <a:endParaRPr lang="en-ZA" sz="1400" b="1" dirty="0">
                        <a:latin typeface="Arial" panose="020B0604020202020204" pitchFamily="34" charset="0"/>
                        <a:ea typeface="Arial Unicode MS" panose="020B0604020202020204" pitchFamily="34" charset="-128"/>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smtClean="0">
                          <a:latin typeface="Arial" panose="020B0604020202020204" pitchFamily="34" charset="0"/>
                          <a:ea typeface="Arial Unicode MS" panose="020B0604020202020204" pitchFamily="34" charset="-128"/>
                          <a:cs typeface="Arial" panose="020B0604020202020204" pitchFamily="34" charset="0"/>
                        </a:rPr>
                        <a:t>Audited</a:t>
                      </a:r>
                    </a:p>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smtClean="0">
                          <a:latin typeface="Arial" panose="020B0604020202020204" pitchFamily="34" charset="0"/>
                          <a:ea typeface="Arial Unicode MS" panose="020B0604020202020204" pitchFamily="34" charset="-128"/>
                          <a:cs typeface="Arial" panose="020B0604020202020204" pitchFamily="34" charset="0"/>
                        </a:rPr>
                        <a:t>R’000</a:t>
                      </a:r>
                      <a:endParaRPr lang="en-ZA" sz="1400" b="1" dirty="0">
                        <a:latin typeface="Arial" panose="020B0604020202020204" pitchFamily="34" charset="0"/>
                        <a:ea typeface="Arial Unicode MS" panose="020B0604020202020204" pitchFamily="34" charset="-128"/>
                        <a:cs typeface="Arial" panose="020B0604020202020204" pitchFamily="34" charset="0"/>
                      </a:endParaRPr>
                    </a:p>
                  </a:txBody>
                  <a:tcPr anchor="ctr"/>
                </a:tc>
                <a:tc vMerge="1">
                  <a:txBody>
                    <a:bodyPr/>
                    <a:lstStyle/>
                    <a:p>
                      <a:endParaRPr lang="en-ZA" dirty="0"/>
                    </a:p>
                  </a:txBody>
                  <a:tcPr/>
                </a:tc>
                <a:tc vMerge="1">
                  <a:txBody>
                    <a:bodyPr/>
                    <a:lstStyle/>
                    <a:p>
                      <a:endParaRPr lang="en-ZA" dirty="0"/>
                    </a:p>
                  </a:txBody>
                  <a:tcPr/>
                </a:tc>
              </a:tr>
              <a:tr h="320980">
                <a:tc>
                  <a:txBody>
                    <a:bodyPr/>
                    <a:lstStyle/>
                    <a:p>
                      <a:r>
                        <a:rPr lang="en-ZA" sz="1400" dirty="0" smtClean="0">
                          <a:latin typeface="Arial" panose="020B0604020202020204" pitchFamily="34" charset="0"/>
                          <a:ea typeface="Arial Unicode MS" panose="020B0604020202020204" pitchFamily="34" charset="-128"/>
                          <a:cs typeface="Arial" panose="020B0604020202020204" pitchFamily="34" charset="0"/>
                        </a:rPr>
                        <a:t>EXPENDITURE</a:t>
                      </a:r>
                      <a:endParaRPr lang="en-ZA" sz="1400" b="1"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r>
              <a:tr h="1892670">
                <a:tc>
                  <a:txBody>
                    <a:bodyPr/>
                    <a:lstStyle/>
                    <a:p>
                      <a:r>
                        <a:rPr lang="en-ZA" sz="1400" dirty="0" smtClean="0">
                          <a:latin typeface="Arial" panose="020B0604020202020204" pitchFamily="34" charset="0"/>
                          <a:ea typeface="Arial Unicode MS" panose="020B0604020202020204" pitchFamily="34" charset="-128"/>
                          <a:cs typeface="Arial" panose="020B0604020202020204" pitchFamily="34" charset="0"/>
                        </a:rPr>
                        <a:t>Grant Costs </a:t>
                      </a:r>
                    </a:p>
                    <a:p>
                      <a:endParaRPr lang="en-ZA" sz="1400" dirty="0" smtClean="0">
                        <a:latin typeface="Arial" panose="020B0604020202020204" pitchFamily="34" charset="0"/>
                        <a:ea typeface="Arial Unicode MS" panose="020B0604020202020204" pitchFamily="34" charset="-128"/>
                        <a:cs typeface="Arial" panose="020B0604020202020204" pitchFamily="34" charset="0"/>
                      </a:endParaRPr>
                    </a:p>
                    <a:p>
                      <a:r>
                        <a:rPr lang="en-ZA" sz="1400" dirty="0" smtClean="0">
                          <a:latin typeface="Arial" panose="020B0604020202020204" pitchFamily="34" charset="0"/>
                          <a:ea typeface="Arial Unicode MS" panose="020B0604020202020204" pitchFamily="34" charset="-128"/>
                          <a:cs typeface="Arial" panose="020B0604020202020204" pitchFamily="34" charset="0"/>
                        </a:rPr>
                        <a:t>(Community Media, Small Commercial Media, Monitoring and Evaluation, Research, Training</a:t>
                      </a:r>
                      <a:r>
                        <a:rPr lang="en-ZA" sz="1400" baseline="0" dirty="0" smtClean="0">
                          <a:latin typeface="Arial" panose="020B0604020202020204" pitchFamily="34" charset="0"/>
                          <a:ea typeface="Arial Unicode MS" panose="020B0604020202020204" pitchFamily="34" charset="-128"/>
                          <a:cs typeface="Arial" panose="020B0604020202020204" pitchFamily="34" charset="0"/>
                        </a:rPr>
                        <a:t> and Development)</a:t>
                      </a:r>
                      <a:endParaRPr lang="en-ZA" sz="1400" i="1"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dirty="0" smtClean="0">
                          <a:latin typeface="Arial" panose="020B0604020202020204" pitchFamily="34" charset="0"/>
                          <a:ea typeface="Arial Unicode MS" panose="020B0604020202020204" pitchFamily="34" charset="-128"/>
                          <a:cs typeface="Arial" panose="020B0604020202020204" pitchFamily="34" charset="0"/>
                        </a:rPr>
                        <a:t>36 909</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dirty="0" smtClean="0">
                          <a:latin typeface="Arial" panose="020B0604020202020204" pitchFamily="34" charset="0"/>
                          <a:ea typeface="Arial Unicode MS" panose="020B0604020202020204" pitchFamily="34" charset="-128"/>
                          <a:cs typeface="Arial" panose="020B0604020202020204" pitchFamily="34" charset="0"/>
                        </a:rPr>
                        <a:t>34 781</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dirty="0" smtClean="0">
                          <a:latin typeface="Arial" panose="020B0604020202020204" pitchFamily="34" charset="0"/>
                          <a:ea typeface="Arial Unicode MS" panose="020B0604020202020204" pitchFamily="34" charset="-128"/>
                          <a:cs typeface="Arial" panose="020B0604020202020204" pitchFamily="34" charset="0"/>
                        </a:rPr>
                        <a:t>36 416</a:t>
                      </a:r>
                    </a:p>
                    <a:p>
                      <a:pPr algn="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dirty="0" smtClean="0">
                          <a:latin typeface="Arial" panose="020B0604020202020204" pitchFamily="34" charset="0"/>
                          <a:ea typeface="Arial Unicode MS" panose="020B0604020202020204" pitchFamily="34" charset="-128"/>
                          <a:cs typeface="Arial" panose="020B0604020202020204" pitchFamily="34" charset="0"/>
                        </a:rPr>
                        <a:t>(1 635)</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r>
                        <a:rPr lang="en-ZA" sz="1400" dirty="0" smtClean="0">
                          <a:latin typeface="Arial" panose="020B0604020202020204" pitchFamily="34" charset="0"/>
                          <a:ea typeface="Arial Unicode MS" panose="020B0604020202020204" pitchFamily="34" charset="-128"/>
                          <a:cs typeface="Arial" panose="020B0604020202020204" pitchFamily="34" charset="0"/>
                        </a:rPr>
                        <a:t>Slight</a:t>
                      </a:r>
                      <a:r>
                        <a:rPr lang="en-ZA" sz="1400" baseline="0" dirty="0" smtClean="0">
                          <a:latin typeface="Arial" panose="020B0604020202020204" pitchFamily="34" charset="0"/>
                          <a:ea typeface="Arial Unicode MS" panose="020B0604020202020204" pitchFamily="34" charset="-128"/>
                          <a:cs typeface="Arial" panose="020B0604020202020204" pitchFamily="34" charset="0"/>
                        </a:rPr>
                        <a:t> increase in the number of grantees complying with funding agreement</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r>
              <a:tr h="320980">
                <a:tc>
                  <a:txBody>
                    <a:bodyPr/>
                    <a:lstStyle/>
                    <a:p>
                      <a:r>
                        <a:rPr lang="en-ZA" sz="1400" dirty="0" smtClean="0">
                          <a:latin typeface="Arial" panose="020B0604020202020204" pitchFamily="34" charset="0"/>
                          <a:ea typeface="Arial Unicode MS" panose="020B0604020202020204" pitchFamily="34" charset="-128"/>
                          <a:cs typeface="Arial" panose="020B0604020202020204" pitchFamily="34" charset="0"/>
                        </a:rPr>
                        <a:t>Administrative Cost</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dirty="0" smtClean="0">
                          <a:latin typeface="Arial" panose="020B0604020202020204" pitchFamily="34" charset="0"/>
                          <a:ea typeface="Arial Unicode MS" panose="020B0604020202020204" pitchFamily="34" charset="-128"/>
                          <a:cs typeface="Arial" panose="020B0604020202020204" pitchFamily="34" charset="0"/>
                        </a:rPr>
                        <a:t>8 474</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dirty="0" smtClean="0">
                          <a:latin typeface="Arial" panose="020B0604020202020204" pitchFamily="34" charset="0"/>
                          <a:ea typeface="Arial Unicode MS" panose="020B0604020202020204" pitchFamily="34" charset="-128"/>
                          <a:cs typeface="Arial" panose="020B0604020202020204" pitchFamily="34" charset="0"/>
                        </a:rPr>
                        <a:t>7 601</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dirty="0" smtClean="0">
                          <a:latin typeface="Arial" panose="020B0604020202020204" pitchFamily="34" charset="0"/>
                          <a:ea typeface="Arial Unicode MS" panose="020B0604020202020204" pitchFamily="34" charset="-128"/>
                          <a:cs typeface="Arial" panose="020B0604020202020204" pitchFamily="34" charset="0"/>
                        </a:rPr>
                        <a:t>7 769</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dirty="0" smtClean="0">
                          <a:latin typeface="Arial" panose="020B0604020202020204" pitchFamily="34" charset="0"/>
                          <a:ea typeface="Arial Unicode MS" panose="020B0604020202020204" pitchFamily="34" charset="-128"/>
                          <a:cs typeface="Arial" panose="020B0604020202020204" pitchFamily="34" charset="0"/>
                        </a:rPr>
                        <a:t>(168)</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rowSpan="2">
                  <a:txBody>
                    <a:bodyPr/>
                    <a:lstStyle/>
                    <a:p>
                      <a:r>
                        <a:rPr lang="en-ZA" sz="1400" dirty="0" smtClean="0">
                          <a:latin typeface="Arial" panose="020B0604020202020204" pitchFamily="34" charset="0"/>
                          <a:ea typeface="Arial Unicode MS" panose="020B0604020202020204" pitchFamily="34" charset="-128"/>
                          <a:cs typeface="Arial" panose="020B0604020202020204" pitchFamily="34" charset="0"/>
                        </a:rPr>
                        <a:t>Underspending is attributable to high</a:t>
                      </a:r>
                      <a:r>
                        <a:rPr lang="en-ZA" sz="1400" baseline="0" dirty="0" smtClean="0">
                          <a:latin typeface="Arial" panose="020B0604020202020204" pitchFamily="34" charset="0"/>
                          <a:ea typeface="Arial Unicode MS" panose="020B0604020202020204" pitchFamily="34" charset="-128"/>
                          <a:cs typeface="Arial" panose="020B0604020202020204" pitchFamily="34" charset="0"/>
                        </a:rPr>
                        <a:t> staff turnover</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r>
              <a:tr h="481469">
                <a:tc>
                  <a:txBody>
                    <a:bodyPr/>
                    <a:lstStyle/>
                    <a:p>
                      <a:r>
                        <a:rPr lang="en-ZA" sz="1400" dirty="0" smtClean="0">
                          <a:latin typeface="Arial" panose="020B0604020202020204" pitchFamily="34" charset="0"/>
                          <a:ea typeface="Arial Unicode MS" panose="020B0604020202020204" pitchFamily="34" charset="-128"/>
                          <a:cs typeface="Arial" panose="020B0604020202020204" pitchFamily="34" charset="0"/>
                        </a:rPr>
                        <a:t>Employee Cost</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dirty="0" smtClean="0">
                          <a:latin typeface="Arial" panose="020B0604020202020204" pitchFamily="34" charset="0"/>
                          <a:ea typeface="Arial Unicode MS" panose="020B0604020202020204" pitchFamily="34" charset="-128"/>
                          <a:cs typeface="Arial" panose="020B0604020202020204" pitchFamily="34" charset="0"/>
                        </a:rPr>
                        <a:t>12 029</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dirty="0" smtClean="0">
                          <a:latin typeface="Arial" panose="020B0604020202020204" pitchFamily="34" charset="0"/>
                          <a:ea typeface="Arial Unicode MS" panose="020B0604020202020204" pitchFamily="34" charset="-128"/>
                          <a:cs typeface="Arial" panose="020B0604020202020204" pitchFamily="34" charset="0"/>
                        </a:rPr>
                        <a:t>15 128</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dirty="0" smtClean="0">
                          <a:latin typeface="Arial" panose="020B0604020202020204" pitchFamily="34" charset="0"/>
                          <a:ea typeface="Arial Unicode MS" panose="020B0604020202020204" pitchFamily="34" charset="-128"/>
                          <a:cs typeface="Arial" panose="020B0604020202020204" pitchFamily="34" charset="0"/>
                        </a:rPr>
                        <a:t>11 523</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dirty="0" smtClean="0">
                          <a:latin typeface="Arial" panose="020B0604020202020204" pitchFamily="34" charset="0"/>
                          <a:ea typeface="Arial Unicode MS" panose="020B0604020202020204" pitchFamily="34" charset="-128"/>
                          <a:cs typeface="Arial" panose="020B0604020202020204" pitchFamily="34" charset="0"/>
                        </a:rPr>
                        <a:t>3 605</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vMerge="1">
                  <a:txBody>
                    <a:bodyPr/>
                    <a:lstStyle/>
                    <a:p>
                      <a:endParaRPr lang="en-ZA" dirty="0"/>
                    </a:p>
                  </a:txBody>
                  <a:tcPr/>
                </a:tc>
              </a:tr>
              <a:tr h="530371">
                <a:tc>
                  <a:txBody>
                    <a:bodyPr/>
                    <a:lstStyle/>
                    <a:p>
                      <a:r>
                        <a:rPr lang="en-ZA" sz="1400" dirty="0" smtClean="0">
                          <a:latin typeface="Arial" panose="020B0604020202020204" pitchFamily="34" charset="0"/>
                          <a:ea typeface="Arial Unicode MS" panose="020B0604020202020204" pitchFamily="34" charset="-128"/>
                          <a:cs typeface="Arial" panose="020B0604020202020204" pitchFamily="34" charset="0"/>
                        </a:rPr>
                        <a:t>Depreciation and</a:t>
                      </a:r>
                      <a:r>
                        <a:rPr lang="en-ZA" sz="1400" baseline="0" dirty="0" smtClean="0">
                          <a:latin typeface="Arial" panose="020B0604020202020204" pitchFamily="34" charset="0"/>
                          <a:ea typeface="Arial Unicode MS" panose="020B0604020202020204" pitchFamily="34" charset="-128"/>
                          <a:cs typeface="Arial" panose="020B0604020202020204" pitchFamily="34" charset="0"/>
                        </a:rPr>
                        <a:t> Amortisation</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dirty="0" smtClean="0">
                          <a:latin typeface="Arial" panose="020B0604020202020204" pitchFamily="34" charset="0"/>
                          <a:ea typeface="Arial Unicode MS" panose="020B0604020202020204" pitchFamily="34" charset="-128"/>
                          <a:cs typeface="Arial" panose="020B0604020202020204" pitchFamily="34" charset="0"/>
                        </a:rPr>
                        <a:t>211</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dirty="0" smtClean="0">
                          <a:latin typeface="Arial" panose="020B0604020202020204" pitchFamily="34" charset="0"/>
                          <a:ea typeface="Arial Unicode MS" panose="020B0604020202020204" pitchFamily="34" charset="-128"/>
                          <a:cs typeface="Arial" panose="020B0604020202020204" pitchFamily="34" charset="0"/>
                        </a:rPr>
                        <a:t>185</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dirty="0" smtClean="0">
                          <a:latin typeface="Arial" panose="020B0604020202020204" pitchFamily="34" charset="0"/>
                          <a:ea typeface="Arial Unicode MS" panose="020B0604020202020204" pitchFamily="34" charset="-128"/>
                          <a:cs typeface="Arial" panose="020B0604020202020204" pitchFamily="34" charset="0"/>
                        </a:rPr>
                        <a:t>329</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dirty="0" smtClean="0">
                          <a:latin typeface="Arial" panose="020B0604020202020204" pitchFamily="34" charset="0"/>
                          <a:ea typeface="Arial Unicode MS" panose="020B0604020202020204" pitchFamily="34" charset="-128"/>
                          <a:cs typeface="Arial" panose="020B0604020202020204" pitchFamily="34" charset="0"/>
                        </a:rPr>
                        <a:t>(144)</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rowSpan="2">
                  <a:txBody>
                    <a:bodyPr/>
                    <a:lstStyle/>
                    <a:p>
                      <a:r>
                        <a:rPr lang="en-ZA" sz="1400" dirty="0" smtClean="0">
                          <a:latin typeface="Arial" panose="020B0604020202020204" pitchFamily="34" charset="0"/>
                          <a:ea typeface="Arial Unicode MS" panose="020B0604020202020204" pitchFamily="34" charset="-128"/>
                          <a:cs typeface="Arial" panose="020B0604020202020204" pitchFamily="34" charset="0"/>
                        </a:rPr>
                        <a:t>Useful</a:t>
                      </a:r>
                      <a:r>
                        <a:rPr lang="en-ZA" sz="1400" baseline="0" dirty="0" smtClean="0">
                          <a:latin typeface="Arial" panose="020B0604020202020204" pitchFamily="34" charset="0"/>
                          <a:ea typeface="Arial Unicode MS" panose="020B0604020202020204" pitchFamily="34" charset="-128"/>
                          <a:cs typeface="Arial" panose="020B0604020202020204" pitchFamily="34" charset="0"/>
                        </a:rPr>
                        <a:t> life assessed</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r>
              <a:tr h="320980">
                <a:tc>
                  <a:txBody>
                    <a:bodyPr/>
                    <a:lstStyle/>
                    <a:p>
                      <a:r>
                        <a:rPr lang="en-ZA" sz="1400" dirty="0" smtClean="0">
                          <a:latin typeface="Arial" panose="020B0604020202020204" pitchFamily="34" charset="0"/>
                          <a:ea typeface="Arial Unicode MS" panose="020B0604020202020204" pitchFamily="34" charset="-128"/>
                          <a:cs typeface="Arial" panose="020B0604020202020204" pitchFamily="34" charset="0"/>
                        </a:rPr>
                        <a:t>Finance Cost</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dirty="0" smtClean="0">
                          <a:latin typeface="Arial" panose="020B0604020202020204" pitchFamily="34" charset="0"/>
                          <a:ea typeface="Arial Unicode MS" panose="020B0604020202020204" pitchFamily="34" charset="-128"/>
                          <a:cs typeface="Arial" panose="020B0604020202020204" pitchFamily="34" charset="0"/>
                        </a:rPr>
                        <a:t>0</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dirty="0" smtClean="0">
                          <a:latin typeface="Arial" panose="020B0604020202020204" pitchFamily="34" charset="0"/>
                          <a:ea typeface="Arial Unicode MS" panose="020B0604020202020204" pitchFamily="34" charset="-128"/>
                          <a:cs typeface="Arial" panose="020B0604020202020204" pitchFamily="34" charset="0"/>
                        </a:rPr>
                        <a:t>0</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dirty="0" smtClean="0">
                          <a:latin typeface="Arial" panose="020B0604020202020204" pitchFamily="34" charset="0"/>
                          <a:ea typeface="Arial Unicode MS" panose="020B0604020202020204" pitchFamily="34" charset="-128"/>
                          <a:cs typeface="Arial" panose="020B0604020202020204" pitchFamily="34" charset="0"/>
                        </a:rPr>
                        <a:t>34</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dirty="0" smtClean="0">
                          <a:latin typeface="Arial" panose="020B0604020202020204" pitchFamily="34" charset="0"/>
                          <a:ea typeface="Arial Unicode MS" panose="020B0604020202020204" pitchFamily="34" charset="-128"/>
                          <a:cs typeface="Arial" panose="020B0604020202020204" pitchFamily="34" charset="0"/>
                        </a:rPr>
                        <a:t>(34)</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c vMerge="1">
                  <a:txBody>
                    <a:bodyPr/>
                    <a:lstStyle/>
                    <a:p>
                      <a:endParaRPr lang="en-ZA" dirty="0"/>
                    </a:p>
                  </a:txBody>
                  <a:tcPr/>
                </a:tc>
              </a:tr>
              <a:tr h="320980">
                <a:tc>
                  <a:txBody>
                    <a:bodyPr/>
                    <a:lstStyle/>
                    <a:p>
                      <a:r>
                        <a:rPr lang="en-ZA" sz="1400" dirty="0" smtClean="0">
                          <a:latin typeface="Arial" panose="020B0604020202020204" pitchFamily="34" charset="0"/>
                          <a:ea typeface="Arial Unicode MS" panose="020B0604020202020204" pitchFamily="34" charset="-128"/>
                          <a:cs typeface="Arial" panose="020B0604020202020204" pitchFamily="34" charset="0"/>
                        </a:rPr>
                        <a:t>TOTAL</a:t>
                      </a:r>
                      <a:r>
                        <a:rPr lang="en-ZA" sz="1400" baseline="0" dirty="0" smtClean="0">
                          <a:latin typeface="Arial" panose="020B0604020202020204" pitchFamily="34" charset="0"/>
                          <a:ea typeface="Arial Unicode MS" panose="020B0604020202020204" pitchFamily="34" charset="-128"/>
                          <a:cs typeface="Arial" panose="020B0604020202020204" pitchFamily="34" charset="0"/>
                        </a:rPr>
                        <a:t> EXPENSES</a:t>
                      </a:r>
                      <a:endParaRPr lang="en-ZA" sz="1400" b="1"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b="0" dirty="0" smtClean="0">
                          <a:latin typeface="Arial" panose="020B0604020202020204" pitchFamily="34" charset="0"/>
                          <a:ea typeface="Arial Unicode MS" panose="020B0604020202020204" pitchFamily="34" charset="-128"/>
                          <a:cs typeface="Arial" panose="020B0604020202020204" pitchFamily="34" charset="0"/>
                        </a:rPr>
                        <a:t>57 623</a:t>
                      </a:r>
                      <a:endParaRPr lang="en-ZA" sz="1400" b="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b="0" dirty="0" smtClean="0">
                          <a:latin typeface="Arial" panose="020B0604020202020204" pitchFamily="34" charset="0"/>
                          <a:ea typeface="Arial Unicode MS" panose="020B0604020202020204" pitchFamily="34" charset="-128"/>
                          <a:cs typeface="Arial" panose="020B0604020202020204" pitchFamily="34" charset="0"/>
                        </a:rPr>
                        <a:t>57 695</a:t>
                      </a:r>
                      <a:endParaRPr lang="en-ZA" sz="1400" b="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b="0" dirty="0" smtClean="0">
                          <a:latin typeface="Arial" panose="020B0604020202020204" pitchFamily="34" charset="0"/>
                          <a:ea typeface="Arial Unicode MS" panose="020B0604020202020204" pitchFamily="34" charset="-128"/>
                          <a:cs typeface="Arial" panose="020B0604020202020204" pitchFamily="34" charset="0"/>
                        </a:rPr>
                        <a:t>56 071</a:t>
                      </a:r>
                      <a:endParaRPr lang="en-ZA" sz="1400" b="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pPr algn="r"/>
                      <a:r>
                        <a:rPr lang="en-ZA" sz="1400" b="0" dirty="0" smtClean="0">
                          <a:latin typeface="Arial" panose="020B0604020202020204" pitchFamily="34" charset="0"/>
                          <a:ea typeface="Arial Unicode MS" panose="020B0604020202020204" pitchFamily="34" charset="-128"/>
                          <a:cs typeface="Arial" panose="020B0604020202020204" pitchFamily="34" charset="0"/>
                        </a:rPr>
                        <a:t>1 624</a:t>
                      </a:r>
                      <a:endParaRPr lang="en-ZA" sz="1400" b="0" dirty="0">
                        <a:latin typeface="Arial" panose="020B0604020202020204" pitchFamily="34" charset="0"/>
                        <a:ea typeface="Arial Unicode MS" panose="020B0604020202020204" pitchFamily="34" charset="-128"/>
                        <a:cs typeface="Arial" panose="020B0604020202020204" pitchFamily="34" charset="0"/>
                      </a:endParaRPr>
                    </a:p>
                  </a:txBody>
                  <a:tcPr/>
                </a:tc>
                <a:tc>
                  <a:txBody>
                    <a:bodyPr/>
                    <a:lstStyle/>
                    <a:p>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a:tc>
              </a:tr>
            </a:tbl>
          </a:graphicData>
        </a:graphic>
      </p:graphicFrame>
      <p:sp>
        <p:nvSpPr>
          <p:cNvPr id="5" name="Slide Number Placeholder 4"/>
          <p:cNvSpPr>
            <a:spLocks noGrp="1"/>
          </p:cNvSpPr>
          <p:nvPr>
            <p:ph type="sldNum" sz="quarter" idx="4294967295"/>
          </p:nvPr>
        </p:nvSpPr>
        <p:spPr>
          <a:xfrm>
            <a:off x="7010400" y="6356350"/>
            <a:ext cx="2133600" cy="365125"/>
          </a:xfrm>
        </p:spPr>
        <p:txBody>
          <a:bodyPr/>
          <a:lstStyle/>
          <a:p>
            <a:pPr>
              <a:defRPr/>
            </a:pPr>
            <a:fld id="{2BAC12FB-205D-496A-829F-942F59A056E3}" type="slidenum">
              <a:rPr lang="en-US" smtClean="0">
                <a:solidFill>
                  <a:prstClr val="black">
                    <a:tint val="75000"/>
                  </a:prstClr>
                </a:solidFill>
              </a:rPr>
              <a:pPr>
                <a:defRPr/>
              </a:pPr>
              <a:t>38</a:t>
            </a:fld>
            <a:endParaRPr lang="en-US" dirty="0">
              <a:solidFill>
                <a:prstClr val="black">
                  <a:tint val="75000"/>
                </a:prstClr>
              </a:solidFill>
            </a:endParaRPr>
          </a:p>
        </p:txBody>
      </p:sp>
    </p:spTree>
    <p:extLst>
      <p:ext uri="{BB962C8B-B14F-4D97-AF65-F5344CB8AC3E}">
        <p14:creationId xmlns:p14="http://schemas.microsoft.com/office/powerpoint/2010/main" xmlns="" val="31203817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EFE87D6-28AE-4488-BDD1-2DD6D741DE29}" type="slidenum">
              <a:rPr lang="en-US" smtClean="0">
                <a:solidFill>
                  <a:prstClr val="black">
                    <a:tint val="75000"/>
                  </a:prstClr>
                </a:solidFill>
              </a:rPr>
              <a:pPr>
                <a:defRPr/>
              </a:pPr>
              <a:t>39</a:t>
            </a:fld>
            <a:endParaRPr lang="en-US" dirty="0">
              <a:solidFill>
                <a:prstClr val="black">
                  <a:tint val="75000"/>
                </a:prstClr>
              </a:solidFill>
            </a:endParaRPr>
          </a:p>
        </p:txBody>
      </p:sp>
      <p:sp>
        <p:nvSpPr>
          <p:cNvPr id="2" name="Title 1"/>
          <p:cNvSpPr>
            <a:spLocks noGrp="1"/>
          </p:cNvSpPr>
          <p:nvPr>
            <p:ph type="title"/>
          </p:nvPr>
        </p:nvSpPr>
        <p:spPr/>
        <p:txBody>
          <a:bodyPr/>
          <a:lstStyle/>
          <a:p>
            <a:r>
              <a:rPr lang="en-ZA" dirty="0" smtClean="0"/>
              <a:t>Expenditure Analysis</a:t>
            </a:r>
            <a:endParaRPr lang="en-ZA" dirty="0"/>
          </a:p>
        </p:txBody>
      </p:sp>
      <p:sp>
        <p:nvSpPr>
          <p:cNvPr id="3" name="Content Placeholder 2"/>
          <p:cNvSpPr>
            <a:spLocks noGrp="1"/>
          </p:cNvSpPr>
          <p:nvPr>
            <p:ph idx="4294967295"/>
          </p:nvPr>
        </p:nvSpPr>
        <p:spPr>
          <a:xfrm>
            <a:off x="179512" y="941784"/>
            <a:ext cx="8686800" cy="5943600"/>
          </a:xfrm>
        </p:spPr>
        <p:txBody>
          <a:bodyPr/>
          <a:lstStyle/>
          <a:p>
            <a:pPr lvl="0" algn="just">
              <a:buFont typeface="Wingdings" panose="05000000000000000000" pitchFamily="2" charset="2"/>
              <a:buChar char="§"/>
            </a:pPr>
            <a:endParaRPr lang="en-GB" sz="1600" dirty="0" smtClean="0">
              <a:latin typeface="Arial" pitchFamily="34" charset="0"/>
              <a:cs typeface="Arial" pitchFamily="34" charset="0"/>
            </a:endParaRPr>
          </a:p>
          <a:p>
            <a:pPr algn="just">
              <a:lnSpc>
                <a:spcPct val="150000"/>
              </a:lnSpc>
              <a:buFont typeface="Wingdings" pitchFamily="2" charset="2"/>
              <a:buChar char="Ø"/>
            </a:pPr>
            <a:r>
              <a:rPr lang="en-ZA" sz="1600" dirty="0" smtClean="0">
                <a:latin typeface="Arial" pitchFamily="34" charset="0"/>
                <a:cs typeface="Arial" pitchFamily="34" charset="0"/>
              </a:rPr>
              <a:t>For year ended 31 March 2015, the Agency disbursed R36m to grantees who complied with the funding aid agreement. </a:t>
            </a:r>
          </a:p>
          <a:p>
            <a:pPr algn="just">
              <a:lnSpc>
                <a:spcPct val="150000"/>
              </a:lnSpc>
              <a:buFont typeface="Wingdings" pitchFamily="2" charset="2"/>
              <a:buChar char="Ø"/>
            </a:pPr>
            <a:endParaRPr lang="en-ZA" sz="400" dirty="0" smtClean="0">
              <a:latin typeface="Arial" pitchFamily="34" charset="0"/>
              <a:cs typeface="Arial" pitchFamily="34" charset="0"/>
            </a:endParaRPr>
          </a:p>
          <a:p>
            <a:pPr algn="just">
              <a:lnSpc>
                <a:spcPct val="150000"/>
              </a:lnSpc>
              <a:buFont typeface="Wingdings" pitchFamily="2" charset="2"/>
              <a:buChar char="Ø"/>
            </a:pPr>
            <a:r>
              <a:rPr lang="en-ZA" sz="1600" dirty="0">
                <a:latin typeface="Arial" pitchFamily="34" charset="0"/>
                <a:cs typeface="Arial" pitchFamily="34" charset="0"/>
              </a:rPr>
              <a:t>S</a:t>
            </a:r>
            <a:r>
              <a:rPr lang="en-ZA" sz="1600" dirty="0" smtClean="0">
                <a:latin typeface="Arial" pitchFamily="34" charset="0"/>
                <a:cs typeface="Arial" pitchFamily="34" charset="0"/>
              </a:rPr>
              <a:t>pending on administration and employee cost decreased to R19.6m compared to R20.7m in previous financial year. The 5% decrease is mainly attributable to high staff turnover.</a:t>
            </a:r>
          </a:p>
          <a:p>
            <a:pPr algn="just">
              <a:lnSpc>
                <a:spcPct val="150000"/>
              </a:lnSpc>
              <a:buFont typeface="Wingdings" pitchFamily="2" charset="2"/>
              <a:buChar char="Ø"/>
            </a:pPr>
            <a:endParaRPr lang="en-ZA" sz="400" dirty="0">
              <a:latin typeface="Arial" pitchFamily="34" charset="0"/>
              <a:cs typeface="Arial" pitchFamily="34" charset="0"/>
            </a:endParaRPr>
          </a:p>
          <a:p>
            <a:pPr algn="just">
              <a:lnSpc>
                <a:spcPct val="150000"/>
              </a:lnSpc>
              <a:buFont typeface="Wingdings" pitchFamily="2" charset="2"/>
              <a:buChar char="Ø"/>
            </a:pPr>
            <a:r>
              <a:rPr lang="en-US" altLang="en-US" sz="1600" dirty="0">
                <a:latin typeface="Arial" panose="020B0604020202020204" pitchFamily="34" charset="0"/>
                <a:cs typeface="Arial" panose="020B0604020202020204" pitchFamily="34" charset="0"/>
              </a:rPr>
              <a:t>Overall </a:t>
            </a:r>
            <a:r>
              <a:rPr lang="en-US" altLang="en-US" sz="1600" dirty="0" smtClean="0">
                <a:latin typeface="Arial" panose="020B0604020202020204" pitchFamily="34" charset="0"/>
                <a:cs typeface="Arial" panose="020B0604020202020204" pitchFamily="34" charset="0"/>
              </a:rPr>
              <a:t>expenditure for </a:t>
            </a:r>
            <a:r>
              <a:rPr lang="en-US" altLang="en-US" sz="1600" dirty="0">
                <a:latin typeface="Arial" panose="020B0604020202020204" pitchFamily="34" charset="0"/>
                <a:cs typeface="Arial" panose="020B0604020202020204" pitchFamily="34" charset="0"/>
              </a:rPr>
              <a:t>year ended 31 March 2015 decreased </a:t>
            </a:r>
            <a:r>
              <a:rPr lang="en-US" altLang="en-US" sz="1600" dirty="0" smtClean="0">
                <a:latin typeface="Arial" panose="020B0604020202020204" pitchFamily="34" charset="0"/>
                <a:cs typeface="Arial" panose="020B0604020202020204" pitchFamily="34" charset="0"/>
              </a:rPr>
              <a:t> to R56m </a:t>
            </a:r>
            <a:r>
              <a:rPr lang="en-US" altLang="en-US" sz="1600" dirty="0">
                <a:latin typeface="Arial" panose="020B0604020202020204" pitchFamily="34" charset="0"/>
                <a:cs typeface="Arial" panose="020B0604020202020204" pitchFamily="34" charset="0"/>
              </a:rPr>
              <a:t>as compared to </a:t>
            </a:r>
            <a:r>
              <a:rPr lang="en-US" altLang="en-US" sz="1600" dirty="0" smtClean="0">
                <a:latin typeface="Arial" panose="020B0604020202020204" pitchFamily="34" charset="0"/>
                <a:cs typeface="Arial" panose="020B0604020202020204" pitchFamily="34" charset="0"/>
              </a:rPr>
              <a:t>R57.6m </a:t>
            </a:r>
            <a:r>
              <a:rPr lang="en-US" altLang="en-US" sz="1600" dirty="0">
                <a:latin typeface="Arial" panose="020B0604020202020204" pitchFamily="34" charset="0"/>
                <a:cs typeface="Arial" panose="020B0604020202020204" pitchFamily="34" charset="0"/>
              </a:rPr>
              <a:t>in </a:t>
            </a:r>
            <a:r>
              <a:rPr lang="en-US" altLang="en-US" sz="1600" dirty="0" smtClean="0">
                <a:latin typeface="Arial" panose="020B0604020202020204" pitchFamily="34" charset="0"/>
                <a:cs typeface="Arial" panose="020B0604020202020204" pitchFamily="34" charset="0"/>
              </a:rPr>
              <a:t>previous </a:t>
            </a:r>
            <a:r>
              <a:rPr lang="en-US" altLang="en-US" sz="1600" dirty="0">
                <a:latin typeface="Arial" panose="020B0604020202020204" pitchFamily="34" charset="0"/>
                <a:cs typeface="Arial" panose="020B0604020202020204" pitchFamily="34" charset="0"/>
              </a:rPr>
              <a:t>financial </a:t>
            </a:r>
            <a:r>
              <a:rPr lang="en-US" altLang="en-US" sz="1600" dirty="0" smtClean="0">
                <a:latin typeface="Arial" panose="020B0604020202020204" pitchFamily="34" charset="0"/>
                <a:cs typeface="Arial" panose="020B0604020202020204" pitchFamily="34" charset="0"/>
              </a:rPr>
              <a:t>year. </a:t>
            </a:r>
            <a:endParaRPr lang="en-US" altLang="en-US" sz="1600" b="1" dirty="0">
              <a:latin typeface="Arial" panose="020B0604020202020204" pitchFamily="34" charset="0"/>
              <a:cs typeface="Arial" panose="020B0604020202020204" pitchFamily="34" charset="0"/>
            </a:endParaRPr>
          </a:p>
          <a:p>
            <a:pPr algn="just">
              <a:buFont typeface="Wingdings" panose="05000000000000000000" pitchFamily="2" charset="2"/>
              <a:buChar char="§"/>
            </a:pPr>
            <a:endParaRPr lang="en-ZA" sz="1600" dirty="0" smtClean="0">
              <a:latin typeface="Arial" pitchFamily="34" charset="0"/>
              <a:cs typeface="Arial" pitchFamily="34" charset="0"/>
            </a:endParaRPr>
          </a:p>
          <a:p>
            <a:pPr algn="just">
              <a:buFont typeface="Wingdings" panose="05000000000000000000" pitchFamily="2" charset="2"/>
              <a:buChar char="§"/>
            </a:pPr>
            <a:endParaRPr lang="en-ZA" sz="1600" dirty="0">
              <a:latin typeface="Arial" pitchFamily="34" charset="0"/>
              <a:cs typeface="Arial" pitchFamily="34" charset="0"/>
            </a:endParaRPr>
          </a:p>
          <a:p>
            <a:pPr algn="just">
              <a:buFont typeface="Wingdings" panose="05000000000000000000" pitchFamily="2" charset="2"/>
              <a:buChar char="§"/>
            </a:pPr>
            <a:endParaRPr lang="en-ZA" sz="1600" dirty="0" smtClean="0">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xmlns="" val="1713437945"/>
              </p:ext>
            </p:extLst>
          </p:nvPr>
        </p:nvGraphicFramePr>
        <p:xfrm>
          <a:off x="323528" y="4365104"/>
          <a:ext cx="7848872" cy="26760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583214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E49CD9C-A5F4-41C1-A948-BC0E30924D59}" type="slidenum">
              <a:rPr lang="en-US" smtClean="0">
                <a:solidFill>
                  <a:prstClr val="black">
                    <a:tint val="75000"/>
                  </a:prstClr>
                </a:solidFill>
              </a:rPr>
              <a:pPr>
                <a:defRPr/>
              </a:pPr>
              <a:t>4</a:t>
            </a:fld>
            <a:endParaRPr lang="en-US" dirty="0">
              <a:solidFill>
                <a:prstClr val="black">
                  <a:tint val="75000"/>
                </a:prstClr>
              </a:solidFill>
            </a:endParaRPr>
          </a:p>
        </p:txBody>
      </p:sp>
      <p:sp>
        <p:nvSpPr>
          <p:cNvPr id="3" name="Title 2"/>
          <p:cNvSpPr>
            <a:spLocks noGrp="1"/>
          </p:cNvSpPr>
          <p:nvPr>
            <p:ph type="title"/>
          </p:nvPr>
        </p:nvSpPr>
        <p:spPr/>
        <p:txBody>
          <a:bodyPr/>
          <a:lstStyle/>
          <a:p>
            <a:r>
              <a:rPr lang="en-ZA" dirty="0" smtClean="0"/>
              <a:t>Vision, Mission and Values</a:t>
            </a:r>
            <a:endParaRPr lang="en-ZA"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77788" y="1700808"/>
            <a:ext cx="8986837" cy="3919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770435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smtClean="0"/>
              <a:t>Statement of Financial Position</a:t>
            </a:r>
            <a:endParaRPr lang="en-ZA" dirty="0"/>
          </a:p>
        </p:txBody>
      </p:sp>
      <p:sp>
        <p:nvSpPr>
          <p:cNvPr id="7" name="Content Placeholder 6"/>
          <p:cNvSpPr>
            <a:spLocks noGrp="1"/>
          </p:cNvSpPr>
          <p:nvPr>
            <p:ph idx="4294967295"/>
          </p:nvPr>
        </p:nvSpPr>
        <p:spPr>
          <a:xfrm>
            <a:off x="201488" y="1305197"/>
            <a:ext cx="8763000" cy="5364163"/>
          </a:xfrm>
        </p:spPr>
        <p:txBody>
          <a:bodyPr/>
          <a:lstStyle/>
          <a:p>
            <a:pPr marL="0" lvl="0" indent="0">
              <a:buNone/>
            </a:pPr>
            <a:r>
              <a:rPr lang="en-US" sz="1400" b="1" dirty="0" smtClean="0">
                <a:latin typeface="Arial" panose="020B0604020202020204" pitchFamily="34" charset="0"/>
                <a:ea typeface="Arial Unicode MS" panose="020B0604020202020204" pitchFamily="34" charset="-128"/>
                <a:cs typeface="Arial" panose="020B0604020202020204" pitchFamily="34" charset="0"/>
              </a:rPr>
              <a:t>Cash and Cash Equivalents:</a:t>
            </a:r>
            <a:endParaRPr lang="en-US" sz="1400" dirty="0" smtClean="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a:buFont typeface="Wingdings" panose="05000000000000000000" pitchFamily="2" charset="2"/>
              <a:buChar char="v"/>
            </a:pPr>
            <a:endParaRPr lang="en-US" sz="1400" dirty="0" smtClean="0">
              <a:latin typeface="Arial" panose="020B0604020202020204" pitchFamily="34" charset="0"/>
              <a:cs typeface="Arial" panose="020B0604020202020204" pitchFamily="34" charset="0"/>
            </a:endParaRPr>
          </a:p>
          <a:p>
            <a:pPr>
              <a:buFont typeface="Wingdings" panose="05000000000000000000" pitchFamily="2" charset="2"/>
              <a:buChar char="v"/>
            </a:pPr>
            <a:endParaRPr lang="en-US" sz="1400" dirty="0" smtClean="0">
              <a:latin typeface="Arial" panose="020B0604020202020204" pitchFamily="34" charset="0"/>
              <a:cs typeface="Arial" panose="020B0604020202020204" pitchFamily="34" charset="0"/>
            </a:endParaRPr>
          </a:p>
          <a:p>
            <a:pPr>
              <a:buFont typeface="Wingdings" panose="05000000000000000000" pitchFamily="2" charset="2"/>
              <a:buChar char="v"/>
            </a:pPr>
            <a:r>
              <a:rPr lang="en-US" sz="1400" dirty="0" smtClean="0">
                <a:latin typeface="Arial" panose="020B0604020202020204" pitchFamily="34" charset="0"/>
                <a:ea typeface="Arial Unicode MS" panose="020B0604020202020204" pitchFamily="34" charset="-128"/>
                <a:cs typeface="Arial" panose="020B0604020202020204" pitchFamily="34" charset="0"/>
              </a:rPr>
              <a:t>The </a:t>
            </a:r>
            <a:r>
              <a:rPr lang="en-US" sz="1400" dirty="0">
                <a:latin typeface="Arial" panose="020B0604020202020204" pitchFamily="34" charset="0"/>
                <a:ea typeface="Arial Unicode MS" panose="020B0604020202020204" pitchFamily="34" charset="-128"/>
                <a:cs typeface="Arial" panose="020B0604020202020204" pitchFamily="34" charset="0"/>
              </a:rPr>
              <a:t>cash on hand reflects huge amounts of committed funds, as the Agency releases the funds in tranches. The cash and cash equivalent increased by 2.4 per cent compared to the prior year. </a:t>
            </a:r>
            <a:endParaRPr lang="en-US" sz="1400" dirty="0" smtClean="0">
              <a:latin typeface="Arial" panose="020B0604020202020204" pitchFamily="34" charset="0"/>
              <a:ea typeface="Arial Unicode MS" panose="020B0604020202020204" pitchFamily="34" charset="-128"/>
              <a:cs typeface="Arial" panose="020B0604020202020204" pitchFamily="34" charset="0"/>
            </a:endParaRPr>
          </a:p>
          <a:p>
            <a:pPr>
              <a:buFont typeface="Wingdings" panose="05000000000000000000" pitchFamily="2" charset="2"/>
              <a:buChar char="v"/>
            </a:pPr>
            <a:endParaRPr lang="en-US" sz="1400" dirty="0" smtClean="0">
              <a:latin typeface="Arial" panose="020B0604020202020204" pitchFamily="34" charset="0"/>
              <a:ea typeface="Arial Unicode MS" panose="020B0604020202020204" pitchFamily="34" charset="-128"/>
              <a:cs typeface="Arial" panose="020B0604020202020204" pitchFamily="34" charset="0"/>
            </a:endParaRPr>
          </a:p>
          <a:p>
            <a:pPr>
              <a:buFont typeface="Wingdings" panose="05000000000000000000" pitchFamily="2" charset="2"/>
              <a:buChar char="v"/>
            </a:pPr>
            <a:r>
              <a:rPr lang="en-US" sz="1400" dirty="0" smtClean="0">
                <a:latin typeface="Arial" panose="020B0604020202020204" pitchFamily="34" charset="0"/>
                <a:ea typeface="Arial Unicode MS" panose="020B0604020202020204" pitchFamily="34" charset="-128"/>
                <a:cs typeface="Arial" panose="020B0604020202020204" pitchFamily="34" charset="0"/>
              </a:rPr>
              <a:t>These reserves will be used to service commitments </a:t>
            </a:r>
            <a:r>
              <a:rPr lang="en-US" sz="1400" dirty="0">
                <a:latin typeface="Arial" panose="020B0604020202020204" pitchFamily="34" charset="0"/>
                <a:ea typeface="Arial Unicode MS" panose="020B0604020202020204" pitchFamily="34" charset="-128"/>
                <a:cs typeface="Arial" panose="020B0604020202020204" pitchFamily="34" charset="0"/>
              </a:rPr>
              <a:t>to the value of R43 million and liabilities amounting to R8 million. </a:t>
            </a:r>
            <a:r>
              <a:rPr lang="en-US" sz="1400" dirty="0" smtClean="0">
                <a:latin typeface="Arial" panose="020B0604020202020204" pitchFamily="34" charset="0"/>
                <a:ea typeface="Arial Unicode MS" panose="020B0604020202020204" pitchFamily="34" charset="-128"/>
                <a:cs typeface="Arial" panose="020B0604020202020204" pitchFamily="34" charset="0"/>
              </a:rPr>
              <a:t>The MDDA will focus on implementation of the revised grant funding strategy</a:t>
            </a:r>
          </a:p>
          <a:p>
            <a:pPr>
              <a:buFont typeface="Wingdings" panose="05000000000000000000" pitchFamily="2" charset="2"/>
              <a:buChar char="v"/>
            </a:pPr>
            <a:endParaRPr lang="en-US" sz="1400" b="1" dirty="0">
              <a:latin typeface="Arial" panose="020B0604020202020204" pitchFamily="34" charset="0"/>
              <a:cs typeface="Arial" panose="020B0604020202020204" pitchFamily="34" charset="0"/>
            </a:endParaRPr>
          </a:p>
          <a:p>
            <a:pPr marL="0" indent="0">
              <a:buNone/>
            </a:pPr>
            <a:r>
              <a:rPr lang="en-US" sz="1400" b="1" dirty="0" smtClean="0">
                <a:latin typeface="Arial" panose="020B0604020202020204" pitchFamily="34" charset="0"/>
                <a:ea typeface="Arial Unicode MS" panose="020B0604020202020204" pitchFamily="34" charset="-128"/>
                <a:cs typeface="Arial" panose="020B0604020202020204" pitchFamily="34" charset="0"/>
              </a:rPr>
              <a:t>Commitments</a:t>
            </a:r>
          </a:p>
          <a:p>
            <a:pPr marL="0" indent="0">
              <a:buNone/>
            </a:pPr>
            <a:endParaRPr lang="en-US" sz="1400" b="1" dirty="0">
              <a:latin typeface="Arial" panose="020B0604020202020204" pitchFamily="34" charset="0"/>
              <a:cs typeface="Arial" panose="020B0604020202020204" pitchFamily="34" charset="0"/>
            </a:endParaRPr>
          </a:p>
          <a:p>
            <a:pPr marL="0" indent="0">
              <a:buNone/>
            </a:pPr>
            <a:endParaRPr lang="en-US" sz="1400" b="1" dirty="0" smtClean="0">
              <a:latin typeface="Arial" panose="020B0604020202020204" pitchFamily="34" charset="0"/>
              <a:cs typeface="Arial" panose="020B0604020202020204" pitchFamily="34" charset="0"/>
            </a:endParaRPr>
          </a:p>
          <a:p>
            <a:pPr marL="0" indent="0">
              <a:buNone/>
            </a:pPr>
            <a:endParaRPr lang="en-US" sz="1400" b="1" dirty="0" smtClean="0">
              <a:latin typeface="Arial" panose="020B0604020202020204" pitchFamily="34" charset="0"/>
              <a:cs typeface="Arial" panose="020B0604020202020204" pitchFamily="34" charset="0"/>
            </a:endParaRPr>
          </a:p>
          <a:p>
            <a:pPr marL="0" indent="0">
              <a:buNone/>
            </a:pPr>
            <a:endParaRPr lang="en-US" sz="1400" b="1" dirty="0" smtClean="0">
              <a:latin typeface="Arial" panose="020B0604020202020204" pitchFamily="34" charset="0"/>
              <a:cs typeface="Arial" panose="020B0604020202020204" pitchFamily="34" charset="0"/>
            </a:endParaRPr>
          </a:p>
          <a:p>
            <a:pPr>
              <a:buFont typeface="Wingdings" panose="05000000000000000000" pitchFamily="2" charset="2"/>
              <a:buChar char="v"/>
            </a:pPr>
            <a:endParaRPr lang="en-US" sz="1400" dirty="0" smtClean="0">
              <a:latin typeface="Arial" panose="020B0604020202020204" pitchFamily="34" charset="0"/>
              <a:ea typeface="Arial Unicode MS" panose="020B0604020202020204" pitchFamily="34" charset="-128"/>
              <a:cs typeface="Arial" panose="020B0604020202020204" pitchFamily="34" charset="0"/>
            </a:endParaRPr>
          </a:p>
          <a:p>
            <a:pPr>
              <a:buFont typeface="Wingdings" panose="05000000000000000000" pitchFamily="2" charset="2"/>
              <a:buChar char="v"/>
            </a:pPr>
            <a:r>
              <a:rPr lang="en-US" sz="1400" dirty="0" smtClean="0">
                <a:latin typeface="Arial" panose="020B0604020202020204" pitchFamily="34" charset="0"/>
                <a:ea typeface="Arial Unicode MS" panose="020B0604020202020204" pitchFamily="34" charset="-128"/>
                <a:cs typeface="Arial" panose="020B0604020202020204" pitchFamily="34" charset="0"/>
              </a:rPr>
              <a:t>Commitments represent the project </a:t>
            </a:r>
            <a:r>
              <a:rPr lang="en-US" sz="1400" dirty="0">
                <a:latin typeface="Arial" panose="020B0604020202020204" pitchFamily="34" charset="0"/>
                <a:ea typeface="Arial Unicode MS" panose="020B0604020202020204" pitchFamily="34" charset="-128"/>
                <a:cs typeface="Arial" panose="020B0604020202020204" pitchFamily="34" charset="0"/>
              </a:rPr>
              <a:t>funds </a:t>
            </a:r>
            <a:r>
              <a:rPr lang="en-US" sz="1400" dirty="0" smtClean="0">
                <a:latin typeface="Arial" panose="020B0604020202020204" pitchFamily="34" charset="0"/>
                <a:ea typeface="Arial Unicode MS" panose="020B0604020202020204" pitchFamily="34" charset="-128"/>
                <a:cs typeface="Arial" panose="020B0604020202020204" pitchFamily="34" charset="0"/>
              </a:rPr>
              <a:t> approved for </a:t>
            </a:r>
            <a:r>
              <a:rPr lang="en-US" sz="1400" dirty="0">
                <a:latin typeface="Arial" panose="020B0604020202020204" pitchFamily="34" charset="0"/>
                <a:ea typeface="Arial Unicode MS" panose="020B0604020202020204" pitchFamily="34" charset="-128"/>
                <a:cs typeface="Arial" panose="020B0604020202020204" pitchFamily="34" charset="0"/>
              </a:rPr>
              <a:t>specific projects for which contracts have been entered into </a:t>
            </a:r>
            <a:r>
              <a:rPr lang="en-US" sz="1400" dirty="0" smtClean="0">
                <a:latin typeface="Arial" panose="020B0604020202020204" pitchFamily="34" charset="0"/>
                <a:ea typeface="Arial Unicode MS" panose="020B0604020202020204" pitchFamily="34" charset="-128"/>
                <a:cs typeface="Arial" panose="020B0604020202020204" pitchFamily="34" charset="0"/>
              </a:rPr>
              <a:t>which </a:t>
            </a:r>
            <a:r>
              <a:rPr lang="en-US" sz="1400" dirty="0">
                <a:latin typeface="Arial" panose="020B0604020202020204" pitchFamily="34" charset="0"/>
                <a:ea typeface="Arial Unicode MS" panose="020B0604020202020204" pitchFamily="34" charset="-128"/>
                <a:cs typeface="Arial" panose="020B0604020202020204" pitchFamily="34" charset="0"/>
              </a:rPr>
              <a:t>await </a:t>
            </a:r>
            <a:r>
              <a:rPr lang="en-US" sz="1400" dirty="0" smtClean="0">
                <a:latin typeface="Arial" panose="020B0604020202020204" pitchFamily="34" charset="0"/>
                <a:ea typeface="Arial Unicode MS" panose="020B0604020202020204" pitchFamily="34" charset="-128"/>
                <a:cs typeface="Arial" panose="020B0604020202020204" pitchFamily="34" charset="0"/>
              </a:rPr>
              <a:t>the disbursement. Unutilised </a:t>
            </a:r>
            <a:r>
              <a:rPr lang="en-US" sz="1400" dirty="0">
                <a:latin typeface="Arial" panose="020B0604020202020204" pitchFamily="34" charset="0"/>
                <a:ea typeface="Arial Unicode MS" panose="020B0604020202020204" pitchFamily="34" charset="-128"/>
                <a:cs typeface="Arial" panose="020B0604020202020204" pitchFamily="34" charset="0"/>
              </a:rPr>
              <a:t>project funds </a:t>
            </a:r>
            <a:r>
              <a:rPr lang="en-US" sz="1400" dirty="0" smtClean="0">
                <a:latin typeface="Arial" panose="020B0604020202020204" pitchFamily="34" charset="0"/>
                <a:ea typeface="Arial Unicode MS" panose="020B0604020202020204" pitchFamily="34" charset="-128"/>
                <a:cs typeface="Arial" panose="020B0604020202020204" pitchFamily="34" charset="0"/>
              </a:rPr>
              <a:t>are held </a:t>
            </a:r>
            <a:r>
              <a:rPr lang="en-US" sz="1400" dirty="0">
                <a:latin typeface="Arial" panose="020B0604020202020204" pitchFamily="34" charset="0"/>
                <a:ea typeface="Arial Unicode MS" panose="020B0604020202020204" pitchFamily="34" charset="-128"/>
                <a:cs typeface="Arial" panose="020B0604020202020204" pitchFamily="34" charset="0"/>
              </a:rPr>
              <a:t>on a call and other short term </a:t>
            </a:r>
            <a:r>
              <a:rPr lang="en-US" sz="1400" dirty="0" smtClean="0">
                <a:latin typeface="Arial" panose="020B0604020202020204" pitchFamily="34" charset="0"/>
                <a:ea typeface="Arial Unicode MS" panose="020B0604020202020204" pitchFamily="34" charset="-128"/>
                <a:cs typeface="Arial" panose="020B0604020202020204" pitchFamily="34" charset="0"/>
              </a:rPr>
              <a:t>investments</a:t>
            </a:r>
            <a:r>
              <a:rPr lang="en-US" sz="1400" dirty="0">
                <a:latin typeface="Arial" panose="020B0604020202020204" pitchFamily="34" charset="0"/>
                <a:ea typeface="Arial Unicode MS" panose="020B0604020202020204" pitchFamily="34" charset="-128"/>
                <a:cs typeface="Arial" panose="020B0604020202020204" pitchFamily="34" charset="0"/>
              </a:rPr>
              <a:t> </a:t>
            </a:r>
            <a:r>
              <a:rPr lang="en-US" sz="1400" dirty="0" smtClean="0">
                <a:latin typeface="Arial" panose="020B0604020202020204" pitchFamily="34" charset="0"/>
                <a:ea typeface="Arial Unicode MS" panose="020B0604020202020204" pitchFamily="34" charset="-128"/>
                <a:cs typeface="Arial" panose="020B0604020202020204" pitchFamily="34" charset="0"/>
              </a:rPr>
              <a:t>accounts.</a:t>
            </a:r>
            <a:endParaRPr lang="en-ZA" sz="1400" dirty="0">
              <a:latin typeface="Arial" panose="020B0604020202020204" pitchFamily="34" charset="0"/>
              <a:ea typeface="Arial Unicode MS" panose="020B0604020202020204" pitchFamily="34" charset="-128"/>
              <a:cs typeface="Arial" panose="020B0604020202020204" pitchFamily="34" charset="0"/>
            </a:endParaRPr>
          </a:p>
          <a:p>
            <a:pPr marL="0" indent="0">
              <a:buNone/>
            </a:pPr>
            <a:endParaRPr lang="en-ZA" sz="14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4294967295"/>
          </p:nvPr>
        </p:nvSpPr>
        <p:spPr>
          <a:xfrm>
            <a:off x="7010400" y="6356350"/>
            <a:ext cx="2133600" cy="365125"/>
          </a:xfrm>
        </p:spPr>
        <p:txBody>
          <a:bodyPr/>
          <a:lstStyle/>
          <a:p>
            <a:pPr>
              <a:defRPr/>
            </a:pPr>
            <a:fld id="{2BAC12FB-205D-496A-829F-942F59A056E3}" type="slidenum">
              <a:rPr lang="en-US" smtClean="0"/>
              <a:pPr>
                <a:defRPr/>
              </a:pPr>
              <a:t>40</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3686774865"/>
              </p:ext>
            </p:extLst>
          </p:nvPr>
        </p:nvGraphicFramePr>
        <p:xfrm>
          <a:off x="228600" y="1635493"/>
          <a:ext cx="8686800" cy="1097280"/>
        </p:xfrm>
        <a:graphic>
          <a:graphicData uri="http://schemas.openxmlformats.org/drawingml/2006/table">
            <a:tbl>
              <a:tblPr firstRow="1" firstCol="1" bandRow="1">
                <a:tableStyleId>{93296810-A885-4BE3-A3E7-6D5BEEA58F35}</a:tableStyleId>
              </a:tblPr>
              <a:tblGrid>
                <a:gridCol w="4267200"/>
                <a:gridCol w="2209800"/>
                <a:gridCol w="2209800"/>
              </a:tblGrid>
              <a:tr h="334645">
                <a:tc>
                  <a:txBody>
                    <a:bodyPr/>
                    <a:lstStyle/>
                    <a:p>
                      <a:pPr marL="180340" algn="l">
                        <a:lnSpc>
                          <a:spcPct val="150000"/>
                        </a:lnSpc>
                        <a:spcAft>
                          <a:spcPts val="0"/>
                        </a:spcAft>
                      </a:pPr>
                      <a:r>
                        <a:rPr lang="en-US" sz="1200" dirty="0">
                          <a:effectLst/>
                          <a:latin typeface="Arial" panose="020B0604020202020204" pitchFamily="34" charset="0"/>
                          <a:ea typeface="Arial Unicode MS" panose="020B0604020202020204" pitchFamily="34" charset="-128"/>
                          <a:cs typeface="Arial" panose="020B0604020202020204" pitchFamily="34" charset="0"/>
                        </a:rPr>
                        <a:t> </a:t>
                      </a:r>
                      <a:r>
                        <a:rPr lang="en-US" sz="1200" dirty="0" smtClean="0">
                          <a:effectLst/>
                          <a:latin typeface="Arial" panose="020B0604020202020204" pitchFamily="34" charset="0"/>
                          <a:ea typeface="Arial Unicode MS" panose="020B0604020202020204" pitchFamily="34" charset="-128"/>
                          <a:cs typeface="Arial" panose="020B0604020202020204" pitchFamily="34" charset="0"/>
                        </a:rPr>
                        <a:t>Item</a:t>
                      </a:r>
                      <a:endParaRPr lang="en-ZA" sz="1200" dirty="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tc>
                <a:tc>
                  <a:txBody>
                    <a:bodyPr/>
                    <a:lstStyle/>
                    <a:p>
                      <a:pPr marL="180340" algn="ctr">
                        <a:lnSpc>
                          <a:spcPct val="150000"/>
                        </a:lnSpc>
                        <a:spcAft>
                          <a:spcPts val="0"/>
                        </a:spcAft>
                      </a:pPr>
                      <a:r>
                        <a:rPr lang="en-US" sz="1200" dirty="0">
                          <a:effectLst/>
                          <a:latin typeface="Arial" panose="020B0604020202020204" pitchFamily="34" charset="0"/>
                          <a:ea typeface="Arial Unicode MS" panose="020B0604020202020204" pitchFamily="34" charset="-128"/>
                          <a:cs typeface="Arial" panose="020B0604020202020204" pitchFamily="34" charset="0"/>
                        </a:rPr>
                        <a:t>Actual </a:t>
                      </a:r>
                      <a:r>
                        <a:rPr lang="en-US" sz="1200" dirty="0" smtClean="0">
                          <a:effectLst/>
                          <a:latin typeface="Arial" panose="020B0604020202020204" pitchFamily="34" charset="0"/>
                          <a:ea typeface="Arial Unicode MS" panose="020B0604020202020204" pitchFamily="34" charset="-128"/>
                          <a:cs typeface="Arial" panose="020B0604020202020204" pitchFamily="34" charset="0"/>
                        </a:rPr>
                        <a:t>– Financial Year</a:t>
                      </a:r>
                      <a:endParaRPr lang="en-ZA" sz="1200" dirty="0">
                        <a:effectLst/>
                        <a:latin typeface="Arial" panose="020B0604020202020204" pitchFamily="34" charset="0"/>
                        <a:ea typeface="Arial Unicode MS" panose="020B0604020202020204" pitchFamily="34" charset="-128"/>
                        <a:cs typeface="Arial" panose="020B0604020202020204" pitchFamily="34" charset="0"/>
                      </a:endParaRPr>
                    </a:p>
                    <a:p>
                      <a:pPr marL="180340" algn="ctr">
                        <a:lnSpc>
                          <a:spcPct val="150000"/>
                        </a:lnSpc>
                        <a:spcAft>
                          <a:spcPts val="0"/>
                        </a:spcAft>
                      </a:pPr>
                      <a:r>
                        <a:rPr lang="en-US" sz="1200" dirty="0">
                          <a:effectLst/>
                          <a:latin typeface="Arial" panose="020B0604020202020204" pitchFamily="34" charset="0"/>
                          <a:ea typeface="Arial Unicode MS" panose="020B0604020202020204" pitchFamily="34" charset="-128"/>
                          <a:cs typeface="Arial" panose="020B0604020202020204" pitchFamily="34" charset="0"/>
                        </a:rPr>
                        <a:t>March 2015</a:t>
                      </a:r>
                      <a:endParaRPr lang="en-ZA" sz="1200" dirty="0">
                        <a:effectLst/>
                        <a:latin typeface="Arial" panose="020B0604020202020204" pitchFamily="34" charset="0"/>
                        <a:ea typeface="Arial Unicode MS" panose="020B0604020202020204" pitchFamily="34" charset="-128"/>
                        <a:cs typeface="Arial" panose="020B0604020202020204" pitchFamily="34" charset="0"/>
                      </a:endParaRPr>
                    </a:p>
                    <a:p>
                      <a:pPr marL="180340" algn="ctr">
                        <a:lnSpc>
                          <a:spcPct val="150000"/>
                        </a:lnSpc>
                        <a:spcAft>
                          <a:spcPts val="0"/>
                        </a:spcAft>
                      </a:pPr>
                      <a:r>
                        <a:rPr lang="en-US" sz="1200" dirty="0">
                          <a:effectLst/>
                          <a:latin typeface="Arial" panose="020B0604020202020204" pitchFamily="34" charset="0"/>
                          <a:ea typeface="Arial Unicode MS" panose="020B0604020202020204" pitchFamily="34" charset="-128"/>
                          <a:cs typeface="Arial" panose="020B0604020202020204" pitchFamily="34" charset="0"/>
                        </a:rPr>
                        <a:t>R’000</a:t>
                      </a:r>
                      <a:endParaRPr lang="en-ZA" sz="1200" dirty="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tc>
                <a:tc>
                  <a:txBody>
                    <a:bodyPr/>
                    <a:lstStyle/>
                    <a:p>
                      <a:pPr marL="180340" algn="ctr">
                        <a:lnSpc>
                          <a:spcPct val="150000"/>
                        </a:lnSpc>
                        <a:spcAft>
                          <a:spcPts val="0"/>
                        </a:spcAft>
                      </a:pPr>
                      <a:r>
                        <a:rPr lang="en-US" sz="1200" dirty="0">
                          <a:effectLst/>
                          <a:latin typeface="Arial" panose="020B0604020202020204" pitchFamily="34" charset="0"/>
                          <a:ea typeface="Arial Unicode MS" panose="020B0604020202020204" pitchFamily="34" charset="-128"/>
                          <a:cs typeface="Arial" panose="020B0604020202020204" pitchFamily="34" charset="0"/>
                        </a:rPr>
                        <a:t>Actual </a:t>
                      </a:r>
                      <a:r>
                        <a:rPr lang="en-US" sz="1200" dirty="0" smtClean="0">
                          <a:effectLst/>
                          <a:latin typeface="Arial" panose="020B0604020202020204" pitchFamily="34" charset="0"/>
                          <a:ea typeface="Arial Unicode MS" panose="020B0604020202020204" pitchFamily="34" charset="-128"/>
                          <a:cs typeface="Arial" panose="020B0604020202020204" pitchFamily="34" charset="0"/>
                        </a:rPr>
                        <a:t>– Prior Year</a:t>
                      </a:r>
                      <a:endParaRPr lang="en-ZA" sz="1200" dirty="0">
                        <a:effectLst/>
                        <a:latin typeface="Arial" panose="020B0604020202020204" pitchFamily="34" charset="0"/>
                        <a:ea typeface="Arial Unicode MS" panose="020B0604020202020204" pitchFamily="34" charset="-128"/>
                        <a:cs typeface="Arial" panose="020B0604020202020204" pitchFamily="34" charset="0"/>
                      </a:endParaRPr>
                    </a:p>
                    <a:p>
                      <a:pPr marL="180340" algn="ctr">
                        <a:lnSpc>
                          <a:spcPct val="150000"/>
                        </a:lnSpc>
                        <a:spcAft>
                          <a:spcPts val="0"/>
                        </a:spcAft>
                      </a:pPr>
                      <a:r>
                        <a:rPr lang="en-US" sz="1200" dirty="0">
                          <a:effectLst/>
                          <a:latin typeface="Arial" panose="020B0604020202020204" pitchFamily="34" charset="0"/>
                          <a:ea typeface="Arial Unicode MS" panose="020B0604020202020204" pitchFamily="34" charset="-128"/>
                          <a:cs typeface="Arial" panose="020B0604020202020204" pitchFamily="34" charset="0"/>
                        </a:rPr>
                        <a:t>March 2014</a:t>
                      </a:r>
                      <a:endParaRPr lang="en-ZA" sz="1200" dirty="0">
                        <a:effectLst/>
                        <a:latin typeface="Arial" panose="020B0604020202020204" pitchFamily="34" charset="0"/>
                        <a:ea typeface="Arial Unicode MS" panose="020B0604020202020204" pitchFamily="34" charset="-128"/>
                        <a:cs typeface="Arial" panose="020B0604020202020204" pitchFamily="34" charset="0"/>
                      </a:endParaRPr>
                    </a:p>
                    <a:p>
                      <a:pPr marL="180340" algn="ctr">
                        <a:lnSpc>
                          <a:spcPct val="150000"/>
                        </a:lnSpc>
                        <a:spcAft>
                          <a:spcPts val="0"/>
                        </a:spcAft>
                      </a:pPr>
                      <a:r>
                        <a:rPr lang="en-US" sz="1200" dirty="0">
                          <a:effectLst/>
                          <a:latin typeface="Arial" panose="020B0604020202020204" pitchFamily="34" charset="0"/>
                          <a:ea typeface="Arial Unicode MS" panose="020B0604020202020204" pitchFamily="34" charset="-128"/>
                          <a:cs typeface="Arial" panose="020B0604020202020204" pitchFamily="34" charset="0"/>
                        </a:rPr>
                        <a:t>R’000</a:t>
                      </a:r>
                      <a:endParaRPr lang="en-ZA" sz="1200" dirty="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tc>
              </a:tr>
              <a:tr h="0">
                <a:tc>
                  <a:txBody>
                    <a:bodyPr/>
                    <a:lstStyle/>
                    <a:p>
                      <a:pPr marL="180340" algn="l">
                        <a:lnSpc>
                          <a:spcPct val="150000"/>
                        </a:lnSpc>
                        <a:spcAft>
                          <a:spcPts val="0"/>
                        </a:spcAft>
                      </a:pPr>
                      <a:r>
                        <a:rPr lang="en-US" sz="1200" dirty="0">
                          <a:effectLst/>
                          <a:latin typeface="Arial" panose="020B0604020202020204" pitchFamily="34" charset="0"/>
                          <a:ea typeface="Arial Unicode MS" panose="020B0604020202020204" pitchFamily="34" charset="-128"/>
                          <a:cs typeface="Arial" panose="020B0604020202020204" pitchFamily="34" charset="0"/>
                        </a:rPr>
                        <a:t>Cash and Cash Equivalents </a:t>
                      </a:r>
                      <a:endParaRPr lang="en-ZA" sz="1200" b="1"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tc>
                <a:tc>
                  <a:txBody>
                    <a:bodyPr/>
                    <a:lstStyle/>
                    <a:p>
                      <a:pPr algn="r">
                        <a:spcAft>
                          <a:spcPts val="0"/>
                        </a:spcAft>
                      </a:pPr>
                      <a:r>
                        <a:rPr lang="en-US" sz="1200" dirty="0">
                          <a:effectLst/>
                          <a:latin typeface="Arial" panose="020B0604020202020204" pitchFamily="34" charset="0"/>
                          <a:ea typeface="Arial Unicode MS" panose="020B0604020202020204" pitchFamily="34" charset="-128"/>
                          <a:cs typeface="Arial" panose="020B0604020202020204" pitchFamily="34" charset="0"/>
                        </a:rPr>
                        <a:t>78 340</a:t>
                      </a:r>
                      <a:endParaRPr lang="en-ZA" sz="1200" b="1"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nchor="b"/>
                </a:tc>
                <a:tc>
                  <a:txBody>
                    <a:bodyPr/>
                    <a:lstStyle/>
                    <a:p>
                      <a:pPr marR="22225" algn="r">
                        <a:spcAft>
                          <a:spcPts val="0"/>
                        </a:spcAft>
                      </a:pPr>
                      <a:r>
                        <a:rPr lang="en-US" sz="1200" dirty="0">
                          <a:effectLst/>
                          <a:latin typeface="Arial" panose="020B0604020202020204" pitchFamily="34" charset="0"/>
                          <a:ea typeface="Arial Unicode MS" panose="020B0604020202020204" pitchFamily="34" charset="-128"/>
                          <a:cs typeface="Arial" panose="020B0604020202020204" pitchFamily="34" charset="0"/>
                        </a:rPr>
                        <a:t>76 498</a:t>
                      </a:r>
                      <a:endParaRPr lang="en-ZA" sz="1200" b="1"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nchor="b"/>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140617444"/>
              </p:ext>
            </p:extLst>
          </p:nvPr>
        </p:nvGraphicFramePr>
        <p:xfrm>
          <a:off x="251520" y="4581128"/>
          <a:ext cx="8686799" cy="1097280"/>
        </p:xfrm>
        <a:graphic>
          <a:graphicData uri="http://schemas.openxmlformats.org/drawingml/2006/table">
            <a:tbl>
              <a:tblPr firstRow="1" firstCol="1" bandRow="1" bandCol="1">
                <a:tableStyleId>{93296810-A885-4BE3-A3E7-6D5BEEA58F35}</a:tableStyleId>
              </a:tblPr>
              <a:tblGrid>
                <a:gridCol w="3528153"/>
                <a:gridCol w="2516304"/>
                <a:gridCol w="2642342"/>
              </a:tblGrid>
              <a:tr h="360040">
                <a:tc>
                  <a:txBody>
                    <a:bodyPr/>
                    <a:lstStyle/>
                    <a:p>
                      <a:pPr marL="180340" algn="l" defTabSz="914400" rtl="0" eaLnBrk="1" latinLnBrk="0" hangingPunct="1">
                        <a:lnSpc>
                          <a:spcPct val="150000"/>
                        </a:lnSpc>
                        <a:spcAft>
                          <a:spcPts val="0"/>
                        </a:spcAft>
                      </a:pPr>
                      <a:r>
                        <a:rPr lang="en-US" sz="1200" kern="1200" dirty="0">
                          <a:effectLst/>
                          <a:latin typeface="Arial" panose="020B0604020202020204" pitchFamily="34" charset="0"/>
                          <a:ea typeface="Arial Unicode MS" panose="020B0604020202020204" pitchFamily="34" charset="-128"/>
                          <a:cs typeface="Arial" panose="020B0604020202020204" pitchFamily="34" charset="0"/>
                        </a:rPr>
                        <a:t> </a:t>
                      </a:r>
                      <a:r>
                        <a:rPr lang="en-US" sz="1200" kern="1200" dirty="0" smtClean="0">
                          <a:effectLst/>
                          <a:latin typeface="Arial" panose="020B0604020202020204" pitchFamily="34" charset="0"/>
                          <a:ea typeface="Arial Unicode MS" panose="020B0604020202020204" pitchFamily="34" charset="-128"/>
                          <a:cs typeface="Arial" panose="020B0604020202020204" pitchFamily="34" charset="0"/>
                        </a:rPr>
                        <a:t>Item</a:t>
                      </a:r>
                      <a:endParaRPr lang="en-ZA" sz="1200" b="1" kern="1200" dirty="0">
                        <a:solidFill>
                          <a:schemeClr val="lt1"/>
                        </a:solidFill>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tc>
                <a:tc>
                  <a:txBody>
                    <a:bodyPr/>
                    <a:lstStyle/>
                    <a:p>
                      <a:pPr marL="180340" algn="ctr" defTabSz="914400" rtl="0" eaLnBrk="1" latinLnBrk="0" hangingPunct="1">
                        <a:lnSpc>
                          <a:spcPct val="150000"/>
                        </a:lnSpc>
                        <a:spcAft>
                          <a:spcPts val="0"/>
                        </a:spcAft>
                      </a:pPr>
                      <a:r>
                        <a:rPr lang="en-US" sz="1200" kern="1200" dirty="0">
                          <a:effectLst/>
                          <a:latin typeface="Arial" panose="020B0604020202020204" pitchFamily="34" charset="0"/>
                          <a:ea typeface="Arial Unicode MS" panose="020B0604020202020204" pitchFamily="34" charset="-128"/>
                          <a:cs typeface="Arial" panose="020B0604020202020204" pitchFamily="34" charset="0"/>
                        </a:rPr>
                        <a:t>Commitments </a:t>
                      </a:r>
                      <a:endParaRPr lang="en-ZA" sz="1200" kern="1200" dirty="0">
                        <a:effectLst/>
                        <a:latin typeface="Arial" panose="020B0604020202020204" pitchFamily="34" charset="0"/>
                        <a:ea typeface="Arial Unicode MS" panose="020B0604020202020204" pitchFamily="34" charset="-128"/>
                        <a:cs typeface="Arial" panose="020B0604020202020204" pitchFamily="34" charset="0"/>
                      </a:endParaRPr>
                    </a:p>
                    <a:p>
                      <a:pPr marL="180340" algn="ctr" defTabSz="914400" rtl="0" eaLnBrk="1" latinLnBrk="0" hangingPunct="1">
                        <a:lnSpc>
                          <a:spcPct val="150000"/>
                        </a:lnSpc>
                        <a:spcAft>
                          <a:spcPts val="0"/>
                        </a:spcAft>
                      </a:pPr>
                      <a:r>
                        <a:rPr lang="en-US" sz="1200" kern="1200" dirty="0">
                          <a:effectLst/>
                          <a:latin typeface="Arial" panose="020B0604020202020204" pitchFamily="34" charset="0"/>
                          <a:ea typeface="Arial Unicode MS" panose="020B0604020202020204" pitchFamily="34" charset="-128"/>
                          <a:cs typeface="Arial" panose="020B0604020202020204" pitchFamily="34" charset="0"/>
                        </a:rPr>
                        <a:t>March 2015 </a:t>
                      </a:r>
                      <a:endParaRPr lang="en-ZA" sz="1200" kern="1200" dirty="0">
                        <a:effectLst/>
                        <a:latin typeface="Arial" panose="020B0604020202020204" pitchFamily="34" charset="0"/>
                        <a:ea typeface="Arial Unicode MS" panose="020B0604020202020204" pitchFamily="34" charset="-128"/>
                        <a:cs typeface="Arial" panose="020B0604020202020204" pitchFamily="34" charset="0"/>
                      </a:endParaRPr>
                    </a:p>
                    <a:p>
                      <a:pPr marL="180340" algn="ctr" defTabSz="914400" rtl="0" eaLnBrk="1" latinLnBrk="0" hangingPunct="1">
                        <a:lnSpc>
                          <a:spcPct val="150000"/>
                        </a:lnSpc>
                        <a:spcAft>
                          <a:spcPts val="0"/>
                        </a:spcAft>
                      </a:pPr>
                      <a:r>
                        <a:rPr lang="en-US" sz="1200" kern="1200" dirty="0">
                          <a:effectLst/>
                          <a:latin typeface="Arial" panose="020B0604020202020204" pitchFamily="34" charset="0"/>
                          <a:ea typeface="Arial Unicode MS" panose="020B0604020202020204" pitchFamily="34" charset="-128"/>
                          <a:cs typeface="Arial" panose="020B0604020202020204" pitchFamily="34" charset="0"/>
                        </a:rPr>
                        <a:t>R’000</a:t>
                      </a:r>
                      <a:endParaRPr lang="en-ZA" sz="1200" b="1" kern="1200" dirty="0">
                        <a:solidFill>
                          <a:schemeClr val="lt1"/>
                        </a:solidFill>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tc>
                <a:tc>
                  <a:txBody>
                    <a:bodyPr/>
                    <a:lstStyle/>
                    <a:p>
                      <a:pPr marL="180340" algn="ctr" defTabSz="914400" rtl="0" eaLnBrk="1" latinLnBrk="0" hangingPunct="1">
                        <a:lnSpc>
                          <a:spcPct val="150000"/>
                        </a:lnSpc>
                        <a:spcAft>
                          <a:spcPts val="0"/>
                        </a:spcAft>
                      </a:pPr>
                      <a:r>
                        <a:rPr lang="en-US" sz="1200" kern="1200" dirty="0">
                          <a:effectLst/>
                          <a:latin typeface="Arial" panose="020B0604020202020204" pitchFamily="34" charset="0"/>
                          <a:ea typeface="Arial Unicode MS" panose="020B0604020202020204" pitchFamily="34" charset="-128"/>
                          <a:cs typeface="Arial" panose="020B0604020202020204" pitchFamily="34" charset="0"/>
                        </a:rPr>
                        <a:t>Commitments PY</a:t>
                      </a:r>
                      <a:endParaRPr lang="en-ZA" sz="1200" kern="1200" dirty="0">
                        <a:effectLst/>
                        <a:latin typeface="Arial" panose="020B0604020202020204" pitchFamily="34" charset="0"/>
                        <a:ea typeface="Arial Unicode MS" panose="020B0604020202020204" pitchFamily="34" charset="-128"/>
                        <a:cs typeface="Arial" panose="020B0604020202020204" pitchFamily="34" charset="0"/>
                      </a:endParaRPr>
                    </a:p>
                    <a:p>
                      <a:pPr marL="180340" algn="ctr" defTabSz="914400" rtl="0" eaLnBrk="1" latinLnBrk="0" hangingPunct="1">
                        <a:lnSpc>
                          <a:spcPct val="150000"/>
                        </a:lnSpc>
                        <a:spcAft>
                          <a:spcPts val="0"/>
                        </a:spcAft>
                      </a:pPr>
                      <a:r>
                        <a:rPr lang="en-US" sz="1200" kern="1200" dirty="0">
                          <a:effectLst/>
                          <a:latin typeface="Arial" panose="020B0604020202020204" pitchFamily="34" charset="0"/>
                          <a:ea typeface="Arial Unicode MS" panose="020B0604020202020204" pitchFamily="34" charset="-128"/>
                          <a:cs typeface="Arial" panose="020B0604020202020204" pitchFamily="34" charset="0"/>
                        </a:rPr>
                        <a:t>March 2014</a:t>
                      </a:r>
                      <a:endParaRPr lang="en-ZA" sz="1200" kern="1200" dirty="0">
                        <a:effectLst/>
                        <a:latin typeface="Arial" panose="020B0604020202020204" pitchFamily="34" charset="0"/>
                        <a:ea typeface="Arial Unicode MS" panose="020B0604020202020204" pitchFamily="34" charset="-128"/>
                        <a:cs typeface="Arial" panose="020B0604020202020204" pitchFamily="34" charset="0"/>
                      </a:endParaRPr>
                    </a:p>
                    <a:p>
                      <a:pPr marL="180340" algn="ctr" defTabSz="914400" rtl="0" eaLnBrk="1" latinLnBrk="0" hangingPunct="1">
                        <a:lnSpc>
                          <a:spcPct val="150000"/>
                        </a:lnSpc>
                        <a:spcAft>
                          <a:spcPts val="0"/>
                        </a:spcAft>
                      </a:pPr>
                      <a:r>
                        <a:rPr lang="en-US" sz="1200" kern="1200" dirty="0">
                          <a:effectLst/>
                          <a:latin typeface="Arial" panose="020B0604020202020204" pitchFamily="34" charset="0"/>
                          <a:ea typeface="Arial Unicode MS" panose="020B0604020202020204" pitchFamily="34" charset="-128"/>
                          <a:cs typeface="Arial" panose="020B0604020202020204" pitchFamily="34" charset="0"/>
                        </a:rPr>
                        <a:t>R’000</a:t>
                      </a:r>
                      <a:endParaRPr lang="en-ZA" sz="1200" b="1" kern="1200" dirty="0">
                        <a:solidFill>
                          <a:schemeClr val="lt1"/>
                        </a:solidFill>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tc>
              </a:tr>
              <a:tr h="125285">
                <a:tc>
                  <a:txBody>
                    <a:bodyPr/>
                    <a:lstStyle/>
                    <a:p>
                      <a:pPr marL="0" marR="22225" algn="l" defTabSz="914400" rtl="0" eaLnBrk="1" latinLnBrk="0" hangingPunct="1">
                        <a:lnSpc>
                          <a:spcPct val="150000"/>
                        </a:lnSpc>
                        <a:spcAft>
                          <a:spcPts val="0"/>
                        </a:spcAft>
                      </a:pPr>
                      <a:r>
                        <a:rPr lang="en-US" sz="1200" kern="1200" dirty="0" smtClean="0">
                          <a:effectLst/>
                          <a:latin typeface="Arial" panose="020B0604020202020204" pitchFamily="34" charset="0"/>
                          <a:ea typeface="Arial Unicode MS" panose="020B0604020202020204" pitchFamily="34" charset="-128"/>
                          <a:cs typeface="Arial" panose="020B0604020202020204" pitchFamily="34" charset="0"/>
                        </a:rPr>
                        <a:t>Closing Balance of Commitments</a:t>
                      </a:r>
                      <a:endParaRPr lang="en-ZA" sz="1200" b="1" kern="1200" dirty="0">
                        <a:solidFill>
                          <a:schemeClr val="dk1"/>
                        </a:solidFill>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tc>
                <a:tc>
                  <a:txBody>
                    <a:bodyPr/>
                    <a:lstStyle/>
                    <a:p>
                      <a:pPr marL="0" marR="22225" indent="134620" algn="r" defTabSz="914400" rtl="0" eaLnBrk="1" latinLnBrk="0" hangingPunct="1">
                        <a:spcAft>
                          <a:spcPts val="0"/>
                        </a:spcAft>
                      </a:pPr>
                      <a:r>
                        <a:rPr lang="en-US" sz="1200" kern="1200" dirty="0">
                          <a:effectLst/>
                          <a:latin typeface="Arial" panose="020B0604020202020204" pitchFamily="34" charset="0"/>
                          <a:ea typeface="Arial Unicode MS" panose="020B0604020202020204" pitchFamily="34" charset="-128"/>
                          <a:cs typeface="Arial" panose="020B0604020202020204" pitchFamily="34" charset="0"/>
                        </a:rPr>
                        <a:t>43 734</a:t>
                      </a:r>
                      <a:endParaRPr lang="en-ZA" sz="1200" b="1" kern="1200" dirty="0">
                        <a:solidFill>
                          <a:schemeClr val="dk1"/>
                        </a:solidFill>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nchor="b"/>
                </a:tc>
                <a:tc>
                  <a:txBody>
                    <a:bodyPr/>
                    <a:lstStyle/>
                    <a:p>
                      <a:pPr marL="0" marR="22225" indent="134620" algn="r" defTabSz="914400" rtl="0" eaLnBrk="1" latinLnBrk="0" hangingPunct="1">
                        <a:spcAft>
                          <a:spcPts val="0"/>
                        </a:spcAft>
                      </a:pPr>
                      <a:r>
                        <a:rPr lang="en-US" sz="1200" kern="1200" dirty="0">
                          <a:effectLst/>
                          <a:latin typeface="Arial" panose="020B0604020202020204" pitchFamily="34" charset="0"/>
                          <a:ea typeface="Arial Unicode MS" panose="020B0604020202020204" pitchFamily="34" charset="-128"/>
                          <a:cs typeface="Arial" panose="020B0604020202020204" pitchFamily="34" charset="0"/>
                        </a:rPr>
                        <a:t>70 321</a:t>
                      </a:r>
                      <a:endParaRPr lang="en-ZA" sz="1200" b="1" kern="1200" dirty="0">
                        <a:solidFill>
                          <a:schemeClr val="dk1"/>
                        </a:solidFill>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nchor="b"/>
                </a:tc>
              </a:tr>
            </a:tbl>
          </a:graphicData>
        </a:graphic>
      </p:graphicFrame>
    </p:spTree>
    <p:extLst>
      <p:ext uri="{BB962C8B-B14F-4D97-AF65-F5344CB8AC3E}">
        <p14:creationId xmlns:p14="http://schemas.microsoft.com/office/powerpoint/2010/main" xmlns="" val="25418541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EFE87D6-28AE-4488-BDD1-2DD6D741DE29}" type="slidenum">
              <a:rPr lang="en-US" smtClean="0">
                <a:solidFill>
                  <a:prstClr val="black">
                    <a:tint val="75000"/>
                  </a:prstClr>
                </a:solidFill>
              </a:rPr>
              <a:pPr>
                <a:defRPr/>
              </a:pPr>
              <a:t>41</a:t>
            </a:fld>
            <a:endParaRPr lang="en-US" dirty="0">
              <a:solidFill>
                <a:prstClr val="black">
                  <a:tint val="75000"/>
                </a:prstClr>
              </a:solidFill>
            </a:endParaRPr>
          </a:p>
        </p:txBody>
      </p:sp>
      <p:sp>
        <p:nvSpPr>
          <p:cNvPr id="2" name="Title 1"/>
          <p:cNvSpPr>
            <a:spLocks noGrp="1"/>
          </p:cNvSpPr>
          <p:nvPr>
            <p:ph type="title"/>
          </p:nvPr>
        </p:nvSpPr>
        <p:spPr/>
        <p:txBody>
          <a:bodyPr/>
          <a:lstStyle/>
          <a:p>
            <a:r>
              <a:rPr lang="en-ZA" dirty="0" smtClean="0"/>
              <a:t>Use of Consultants</a:t>
            </a: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402850556"/>
              </p:ext>
            </p:extLst>
          </p:nvPr>
        </p:nvGraphicFramePr>
        <p:xfrm>
          <a:off x="246063" y="1387532"/>
          <a:ext cx="8646417" cy="4401790"/>
        </p:xfrm>
        <a:graphic>
          <a:graphicData uri="http://schemas.openxmlformats.org/drawingml/2006/table">
            <a:tbl>
              <a:tblPr>
                <a:tableStyleId>{08FB837D-C827-4EFA-A057-4D05807E0F7C}</a:tableStyleId>
              </a:tblPr>
              <a:tblGrid>
                <a:gridCol w="3740162"/>
                <a:gridCol w="2855880"/>
                <a:gridCol w="2050375"/>
              </a:tblGrid>
              <a:tr h="633662">
                <a:tc>
                  <a:txBody>
                    <a:bodyPr/>
                    <a:lstStyle/>
                    <a:p>
                      <a:pPr algn="ctr" fontAlgn="ctr"/>
                      <a:r>
                        <a:rPr lang="en-ZA" sz="1800" b="1" u="none" strike="noStrike" dirty="0" smtClean="0">
                          <a:latin typeface="Arial" panose="020B0604020202020204" pitchFamily="34" charset="0"/>
                          <a:cs typeface="Arial" panose="020B0604020202020204" pitchFamily="34" charset="0"/>
                        </a:rPr>
                        <a:t>Project</a:t>
                      </a:r>
                      <a:r>
                        <a:rPr lang="en-ZA" sz="1800" b="1" u="none" strike="noStrike" baseline="0" dirty="0" smtClean="0">
                          <a:latin typeface="Arial" panose="020B0604020202020204" pitchFamily="34" charset="0"/>
                          <a:cs typeface="Arial" panose="020B0604020202020204" pitchFamily="34" charset="0"/>
                        </a:rPr>
                        <a:t> </a:t>
                      </a:r>
                      <a:endParaRPr lang="en-ZA" sz="1800" b="1" i="0" u="none" strike="noStrike" dirty="0">
                        <a:solidFill>
                          <a:srgbClr val="000000"/>
                        </a:solidFill>
                        <a:latin typeface="Arial" panose="020B0604020202020204" pitchFamily="34" charset="0"/>
                        <a:cs typeface="Arial" panose="020B0604020202020204" pitchFamily="34" charset="0"/>
                      </a:endParaRPr>
                    </a:p>
                  </a:txBody>
                  <a:tcPr marL="7304" marR="7304" marT="7305" marB="0" anchor="ctr"/>
                </a:tc>
                <a:tc>
                  <a:txBody>
                    <a:bodyPr/>
                    <a:lstStyle/>
                    <a:p>
                      <a:pPr algn="ctr" fontAlgn="ctr"/>
                      <a:r>
                        <a:rPr lang="en-ZA" sz="1800" b="1" u="none" strike="noStrike" dirty="0" smtClean="0">
                          <a:latin typeface="Arial" panose="020B0604020202020204" pitchFamily="34" charset="0"/>
                          <a:cs typeface="Arial" panose="020B0604020202020204" pitchFamily="34" charset="0"/>
                        </a:rPr>
                        <a:t>Section</a:t>
                      </a:r>
                      <a:endParaRPr lang="en-ZA" sz="1800" b="1" i="0" u="none" strike="noStrike" dirty="0">
                        <a:solidFill>
                          <a:srgbClr val="000000"/>
                        </a:solidFill>
                        <a:latin typeface="Arial" panose="020B0604020202020204" pitchFamily="34" charset="0"/>
                        <a:cs typeface="Arial" panose="020B0604020202020204" pitchFamily="34" charset="0"/>
                      </a:endParaRPr>
                    </a:p>
                  </a:txBody>
                  <a:tcPr marL="7304" marR="7304" marT="7305" marB="0" anchor="ctr"/>
                </a:tc>
                <a:tc>
                  <a:txBody>
                    <a:bodyPr/>
                    <a:lstStyle/>
                    <a:p>
                      <a:pPr algn="ctr" fontAlgn="ctr"/>
                      <a:r>
                        <a:rPr lang="en-ZA" sz="1800" b="1" u="none" strike="noStrike" dirty="0" smtClean="0">
                          <a:latin typeface="Arial" panose="020B0604020202020204" pitchFamily="34" charset="0"/>
                          <a:cs typeface="Arial" panose="020B0604020202020204" pitchFamily="34" charset="0"/>
                        </a:rPr>
                        <a:t>Amount</a:t>
                      </a:r>
                      <a:r>
                        <a:rPr lang="en-ZA" sz="1800" b="1" u="none" strike="noStrike" baseline="0" dirty="0" smtClean="0">
                          <a:latin typeface="Arial" panose="020B0604020202020204" pitchFamily="34" charset="0"/>
                          <a:cs typeface="Arial" panose="020B0604020202020204" pitchFamily="34" charset="0"/>
                        </a:rPr>
                        <a:t> </a:t>
                      </a:r>
                      <a:endParaRPr lang="en-ZA" sz="1800" b="1" i="0" u="none" strike="noStrike" dirty="0">
                        <a:solidFill>
                          <a:srgbClr val="000000"/>
                        </a:solidFill>
                        <a:latin typeface="Arial" panose="020B0604020202020204" pitchFamily="34" charset="0"/>
                        <a:cs typeface="Arial" panose="020B0604020202020204" pitchFamily="34" charset="0"/>
                      </a:endParaRPr>
                    </a:p>
                  </a:txBody>
                  <a:tcPr marL="7304" marR="7304" marT="7305" marB="0" anchor="ctr"/>
                </a:tc>
              </a:tr>
              <a:tr h="633662">
                <a:tc>
                  <a:txBody>
                    <a:bodyPr/>
                    <a:lstStyle/>
                    <a:p>
                      <a:pPr algn="l" fontAlgn="ctr"/>
                      <a:r>
                        <a:rPr lang="en-ZA" sz="1800" u="none" strike="noStrike" dirty="0" smtClean="0">
                          <a:latin typeface="Arial" panose="020B0604020202020204" pitchFamily="34" charset="0"/>
                          <a:cs typeface="Arial" panose="020B0604020202020204" pitchFamily="34" charset="0"/>
                        </a:rPr>
                        <a:t>Internal</a:t>
                      </a:r>
                      <a:r>
                        <a:rPr lang="en-ZA" sz="1800" u="none" strike="noStrike" baseline="0" dirty="0" smtClean="0">
                          <a:latin typeface="Arial" panose="020B0604020202020204" pitchFamily="34" charset="0"/>
                          <a:cs typeface="Arial" panose="020B0604020202020204" pitchFamily="34" charset="0"/>
                        </a:rPr>
                        <a:t> Audit Co-sourcing Services</a:t>
                      </a:r>
                      <a:endParaRPr lang="en-ZA" sz="1800" b="0" i="0" u="none" strike="noStrike" dirty="0">
                        <a:solidFill>
                          <a:srgbClr val="000000"/>
                        </a:solidFill>
                        <a:latin typeface="Arial" panose="020B0604020202020204" pitchFamily="34" charset="0"/>
                        <a:cs typeface="Arial" panose="020B0604020202020204" pitchFamily="34" charset="0"/>
                      </a:endParaRPr>
                    </a:p>
                  </a:txBody>
                  <a:tcPr marL="7304" marR="7304" marT="7305" marB="0"/>
                </a:tc>
                <a:tc>
                  <a:txBody>
                    <a:bodyPr/>
                    <a:lstStyle/>
                    <a:p>
                      <a:pPr algn="l" fontAlgn="ctr"/>
                      <a:r>
                        <a:rPr lang="en-ZA" sz="1800" u="none" strike="noStrike" dirty="0" smtClean="0">
                          <a:latin typeface="Arial" panose="020B0604020202020204" pitchFamily="34" charset="0"/>
                          <a:cs typeface="Arial" panose="020B0604020202020204" pitchFamily="34" charset="0"/>
                        </a:rPr>
                        <a:t>Internal Audit</a:t>
                      </a:r>
                      <a:endParaRPr lang="en-ZA" sz="1800" b="0" i="0" u="none" strike="noStrike" dirty="0">
                        <a:solidFill>
                          <a:srgbClr val="000000"/>
                        </a:solidFill>
                        <a:latin typeface="Arial" panose="020B0604020202020204" pitchFamily="34" charset="0"/>
                        <a:cs typeface="Arial" panose="020B0604020202020204" pitchFamily="34" charset="0"/>
                      </a:endParaRPr>
                    </a:p>
                  </a:txBody>
                  <a:tcPr marL="7304" marR="7304" marT="7305" marB="0"/>
                </a:tc>
                <a:tc>
                  <a:txBody>
                    <a:bodyPr/>
                    <a:lstStyle/>
                    <a:p>
                      <a:pPr algn="r" fontAlgn="ctr"/>
                      <a:r>
                        <a:rPr lang="en-ZA" sz="1800" u="none" strike="noStrike" dirty="0">
                          <a:latin typeface="Arial" panose="020B0604020202020204" pitchFamily="34" charset="0"/>
                          <a:cs typeface="Arial" panose="020B0604020202020204" pitchFamily="34" charset="0"/>
                        </a:rPr>
                        <a:t>     </a:t>
                      </a:r>
                      <a:r>
                        <a:rPr lang="en-ZA" sz="1800" u="none" strike="noStrike" dirty="0" smtClean="0">
                          <a:latin typeface="Arial" panose="020B0604020202020204" pitchFamily="34" charset="0"/>
                          <a:cs typeface="Arial" panose="020B0604020202020204" pitchFamily="34" charset="0"/>
                        </a:rPr>
                        <a:t>602 762.48</a:t>
                      </a:r>
                      <a:endParaRPr lang="en-ZA" sz="1800" b="0" i="0" u="none" strike="noStrike" dirty="0">
                        <a:solidFill>
                          <a:srgbClr val="000000"/>
                        </a:solidFill>
                        <a:latin typeface="Arial" panose="020B0604020202020204" pitchFamily="34" charset="0"/>
                        <a:cs typeface="Arial" panose="020B0604020202020204" pitchFamily="34" charset="0"/>
                      </a:endParaRPr>
                    </a:p>
                  </a:txBody>
                  <a:tcPr marL="7304" marR="7304" marT="7305" marB="0"/>
                </a:tc>
              </a:tr>
              <a:tr h="654079">
                <a:tc>
                  <a:txBody>
                    <a:bodyPr/>
                    <a:lstStyle/>
                    <a:p>
                      <a:pPr algn="l" fontAlgn="ctr"/>
                      <a:r>
                        <a:rPr lang="en-ZA" sz="1800" u="none" strike="noStrike" dirty="0" smtClean="0">
                          <a:latin typeface="Arial" panose="020B0604020202020204" pitchFamily="34" charset="0"/>
                          <a:cs typeface="Arial" panose="020B0604020202020204" pitchFamily="34" charset="0"/>
                        </a:rPr>
                        <a:t>Recruitment Services</a:t>
                      </a:r>
                      <a:endParaRPr lang="en-ZA" sz="1800" b="0" i="0" u="none" strike="noStrike" dirty="0">
                        <a:solidFill>
                          <a:srgbClr val="000000"/>
                        </a:solidFill>
                        <a:latin typeface="Arial" panose="020B0604020202020204" pitchFamily="34" charset="0"/>
                        <a:cs typeface="Arial" panose="020B0604020202020204" pitchFamily="34" charset="0"/>
                      </a:endParaRPr>
                    </a:p>
                  </a:txBody>
                  <a:tcPr marL="7304" marR="7304" marT="7305" marB="0"/>
                </a:tc>
                <a:tc>
                  <a:txBody>
                    <a:bodyPr/>
                    <a:lstStyle/>
                    <a:p>
                      <a:pPr algn="l" fontAlgn="ctr"/>
                      <a:r>
                        <a:rPr lang="en-ZA" sz="1800" u="none" strike="noStrike" dirty="0" smtClean="0">
                          <a:latin typeface="Arial" panose="020B0604020202020204" pitchFamily="34" charset="0"/>
                          <a:cs typeface="Arial" panose="020B0604020202020204" pitchFamily="34" charset="0"/>
                        </a:rPr>
                        <a:t>Human Resource Management</a:t>
                      </a:r>
                      <a:endParaRPr lang="en-ZA" sz="1800" b="0" i="0" u="none" strike="noStrike" dirty="0">
                        <a:solidFill>
                          <a:srgbClr val="000000"/>
                        </a:solidFill>
                        <a:latin typeface="Arial" panose="020B0604020202020204" pitchFamily="34" charset="0"/>
                        <a:cs typeface="Arial" panose="020B0604020202020204" pitchFamily="34" charset="0"/>
                      </a:endParaRPr>
                    </a:p>
                  </a:txBody>
                  <a:tcPr marL="7304" marR="7304" marT="7305" marB="0"/>
                </a:tc>
                <a:tc>
                  <a:txBody>
                    <a:bodyPr/>
                    <a:lstStyle/>
                    <a:p>
                      <a:pPr algn="r" fontAlgn="ctr"/>
                      <a:r>
                        <a:rPr lang="en-ZA" sz="1800" u="none" strike="noStrike" dirty="0">
                          <a:latin typeface="Arial" panose="020B0604020202020204" pitchFamily="34" charset="0"/>
                          <a:cs typeface="Arial" panose="020B0604020202020204" pitchFamily="34" charset="0"/>
                        </a:rPr>
                        <a:t>       </a:t>
                      </a:r>
                      <a:r>
                        <a:rPr lang="en-ZA" sz="1800" u="none" strike="noStrike" dirty="0" smtClean="0">
                          <a:latin typeface="Arial" panose="020B0604020202020204" pitchFamily="34" charset="0"/>
                          <a:cs typeface="Arial" panose="020B0604020202020204" pitchFamily="34" charset="0"/>
                        </a:rPr>
                        <a:t>442 499.00</a:t>
                      </a:r>
                      <a:endParaRPr lang="en-ZA" sz="1800" b="0" i="0" u="none" strike="noStrike" dirty="0">
                        <a:solidFill>
                          <a:srgbClr val="000000"/>
                        </a:solidFill>
                        <a:latin typeface="Arial" panose="020B0604020202020204" pitchFamily="34" charset="0"/>
                        <a:cs typeface="Arial" panose="020B0604020202020204" pitchFamily="34" charset="0"/>
                      </a:endParaRPr>
                    </a:p>
                  </a:txBody>
                  <a:tcPr marL="7304" marR="7304" marT="7305" marB="0"/>
                </a:tc>
              </a:tr>
              <a:tr h="976822">
                <a:tc>
                  <a:txBody>
                    <a:bodyPr/>
                    <a:lstStyle/>
                    <a:p>
                      <a:pPr algn="l" fontAlgn="ctr"/>
                      <a:r>
                        <a:rPr lang="en-ZA" sz="1800" u="none" strike="noStrike" dirty="0" smtClean="0">
                          <a:latin typeface="Arial" panose="020B0604020202020204" pitchFamily="34" charset="0"/>
                          <a:cs typeface="Arial" panose="020B0604020202020204" pitchFamily="34" charset="0"/>
                        </a:rPr>
                        <a:t>Human Resource Services</a:t>
                      </a:r>
                      <a:endParaRPr lang="en-ZA" sz="1800" b="0" i="0" u="none" strike="noStrike" dirty="0">
                        <a:solidFill>
                          <a:srgbClr val="000000"/>
                        </a:solidFill>
                        <a:latin typeface="Arial" panose="020B0604020202020204" pitchFamily="34" charset="0"/>
                        <a:cs typeface="Arial" panose="020B0604020202020204" pitchFamily="34" charset="0"/>
                      </a:endParaRPr>
                    </a:p>
                  </a:txBody>
                  <a:tcPr marL="7304" marR="7304" marT="7305"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800" u="none" strike="noStrike" dirty="0" smtClean="0">
                          <a:latin typeface="Arial" panose="020B0604020202020204" pitchFamily="34" charset="0"/>
                          <a:cs typeface="Arial" panose="020B0604020202020204" pitchFamily="34" charset="0"/>
                        </a:rPr>
                        <a:t>Human Resource Management</a:t>
                      </a:r>
                    </a:p>
                    <a:p>
                      <a:pPr algn="l" fontAlgn="ctr"/>
                      <a:endParaRPr lang="en-ZA" sz="1800" b="0" i="0" u="none" strike="noStrike" dirty="0">
                        <a:solidFill>
                          <a:srgbClr val="000000"/>
                        </a:solidFill>
                        <a:latin typeface="Arial" panose="020B0604020202020204" pitchFamily="34" charset="0"/>
                        <a:cs typeface="Arial" panose="020B0604020202020204" pitchFamily="34" charset="0"/>
                      </a:endParaRPr>
                    </a:p>
                  </a:txBody>
                  <a:tcPr marL="7304" marR="7304" marT="7305" marB="0"/>
                </a:tc>
                <a:tc>
                  <a:txBody>
                    <a:bodyPr/>
                    <a:lstStyle/>
                    <a:p>
                      <a:pPr algn="r" fontAlgn="ctr"/>
                      <a:r>
                        <a:rPr lang="en-ZA" sz="1800" u="none" strike="noStrike" dirty="0" smtClean="0">
                          <a:latin typeface="Arial" panose="020B0604020202020204" pitchFamily="34" charset="0"/>
                          <a:cs typeface="Arial" panose="020B0604020202020204" pitchFamily="34" charset="0"/>
                        </a:rPr>
                        <a:t>257 540.60</a:t>
                      </a:r>
                      <a:endParaRPr lang="en-ZA" sz="1800" b="0" i="0" u="none" strike="noStrike" dirty="0">
                        <a:solidFill>
                          <a:srgbClr val="000000"/>
                        </a:solidFill>
                        <a:latin typeface="Arial" panose="020B0604020202020204" pitchFamily="34" charset="0"/>
                        <a:cs typeface="Arial" panose="020B0604020202020204" pitchFamily="34" charset="0"/>
                      </a:endParaRPr>
                    </a:p>
                  </a:txBody>
                  <a:tcPr marL="7304" marR="7304" marT="7305" marB="0"/>
                </a:tc>
              </a:tr>
              <a:tr h="586114">
                <a:tc>
                  <a:txBody>
                    <a:bodyPr/>
                    <a:lstStyle/>
                    <a:p>
                      <a:pPr algn="l" fontAlgn="ctr"/>
                      <a:r>
                        <a:rPr lang="en-ZA" sz="1800" u="none" strike="noStrike" dirty="0" smtClean="0">
                          <a:latin typeface="Arial" panose="020B0604020202020204" pitchFamily="34" charset="0"/>
                          <a:cs typeface="Arial" panose="020B0604020202020204" pitchFamily="34" charset="0"/>
                        </a:rPr>
                        <a:t>Legal Services</a:t>
                      </a:r>
                      <a:endParaRPr lang="en-ZA" sz="1800" b="0" i="0" u="none" strike="noStrike" dirty="0">
                        <a:solidFill>
                          <a:srgbClr val="000000"/>
                        </a:solidFill>
                        <a:latin typeface="Arial" panose="020B0604020202020204" pitchFamily="34" charset="0"/>
                        <a:cs typeface="Arial" panose="020B0604020202020204" pitchFamily="34" charset="0"/>
                      </a:endParaRPr>
                    </a:p>
                  </a:txBody>
                  <a:tcPr marL="7304" marR="7304" marT="7305" marB="0"/>
                </a:tc>
                <a:tc>
                  <a:txBody>
                    <a:bodyPr/>
                    <a:lstStyle/>
                    <a:p>
                      <a:pPr algn="l" fontAlgn="ctr"/>
                      <a:r>
                        <a:rPr lang="en-ZA" sz="1800" u="none" strike="noStrike" dirty="0" smtClean="0">
                          <a:latin typeface="Arial" panose="020B0604020202020204" pitchFamily="34" charset="0"/>
                          <a:cs typeface="Arial" panose="020B0604020202020204" pitchFamily="34" charset="0"/>
                        </a:rPr>
                        <a:t>Legal</a:t>
                      </a:r>
                      <a:endParaRPr lang="en-ZA" sz="1800" b="0" i="0" u="none" strike="noStrike" dirty="0">
                        <a:solidFill>
                          <a:srgbClr val="000000"/>
                        </a:solidFill>
                        <a:latin typeface="Arial" panose="020B0604020202020204" pitchFamily="34" charset="0"/>
                        <a:cs typeface="Arial" panose="020B0604020202020204" pitchFamily="34" charset="0"/>
                      </a:endParaRPr>
                    </a:p>
                  </a:txBody>
                  <a:tcPr marL="7304" marR="7304" marT="7305" marB="0"/>
                </a:tc>
                <a:tc>
                  <a:txBody>
                    <a:bodyPr/>
                    <a:lstStyle/>
                    <a:p>
                      <a:pPr algn="r" fontAlgn="ctr"/>
                      <a:r>
                        <a:rPr lang="en-ZA" sz="1800" u="none" strike="noStrike" dirty="0">
                          <a:latin typeface="Arial" panose="020B0604020202020204" pitchFamily="34" charset="0"/>
                          <a:cs typeface="Arial" panose="020B0604020202020204" pitchFamily="34" charset="0"/>
                        </a:rPr>
                        <a:t>       </a:t>
                      </a:r>
                      <a:r>
                        <a:rPr lang="en-ZA" sz="1800" u="none" strike="noStrike" dirty="0" smtClean="0">
                          <a:latin typeface="Arial" panose="020B0604020202020204" pitchFamily="34" charset="0"/>
                          <a:cs typeface="Arial" panose="020B0604020202020204" pitchFamily="34" charset="0"/>
                        </a:rPr>
                        <a:t>362 379.93</a:t>
                      </a:r>
                      <a:endParaRPr lang="en-ZA" sz="1800" b="0" i="0" u="none" strike="noStrike" dirty="0">
                        <a:solidFill>
                          <a:srgbClr val="000000"/>
                        </a:solidFill>
                        <a:latin typeface="Arial" panose="020B0604020202020204" pitchFamily="34" charset="0"/>
                        <a:cs typeface="Arial" panose="020B0604020202020204" pitchFamily="34" charset="0"/>
                      </a:endParaRPr>
                    </a:p>
                  </a:txBody>
                  <a:tcPr marL="7304" marR="7304" marT="7305" marB="0"/>
                </a:tc>
              </a:tr>
              <a:tr h="586114">
                <a:tc>
                  <a:txBody>
                    <a:bodyPr/>
                    <a:lstStyle/>
                    <a:p>
                      <a:pPr algn="l" fontAlgn="ctr"/>
                      <a:r>
                        <a:rPr lang="en-ZA" sz="1800" u="none" strike="noStrike" dirty="0" smtClean="0">
                          <a:latin typeface="Arial" panose="020B0604020202020204" pitchFamily="34" charset="0"/>
                          <a:cs typeface="Arial" panose="020B0604020202020204" pitchFamily="34" charset="0"/>
                        </a:rPr>
                        <a:t>Research</a:t>
                      </a:r>
                      <a:r>
                        <a:rPr lang="en-ZA" sz="1800" u="none" strike="noStrike" baseline="0" dirty="0" smtClean="0">
                          <a:latin typeface="Arial" panose="020B0604020202020204" pitchFamily="34" charset="0"/>
                          <a:cs typeface="Arial" panose="020B0604020202020204" pitchFamily="34" charset="0"/>
                        </a:rPr>
                        <a:t> Services</a:t>
                      </a:r>
                      <a:endParaRPr lang="en-ZA" sz="1800" b="0" i="0" u="none" strike="noStrike" dirty="0">
                        <a:solidFill>
                          <a:srgbClr val="000000"/>
                        </a:solidFill>
                        <a:latin typeface="Arial" panose="020B0604020202020204" pitchFamily="34" charset="0"/>
                        <a:cs typeface="Arial" panose="020B0604020202020204" pitchFamily="34" charset="0"/>
                      </a:endParaRPr>
                    </a:p>
                  </a:txBody>
                  <a:tcPr marL="7304" marR="7304" marT="7305" marB="0"/>
                </a:tc>
                <a:tc>
                  <a:txBody>
                    <a:bodyPr/>
                    <a:lstStyle/>
                    <a:p>
                      <a:pPr algn="l" fontAlgn="ctr"/>
                      <a:r>
                        <a:rPr lang="en-ZA" sz="1800" u="none" strike="noStrike" dirty="0" smtClean="0">
                          <a:latin typeface="Arial" panose="020B0604020202020204" pitchFamily="34" charset="0"/>
                          <a:cs typeface="Arial" panose="020B0604020202020204" pitchFamily="34" charset="0"/>
                        </a:rPr>
                        <a:t>Research</a:t>
                      </a:r>
                      <a:endParaRPr lang="en-ZA" sz="1800" b="0" i="0" u="none" strike="noStrike" dirty="0">
                        <a:solidFill>
                          <a:srgbClr val="000000"/>
                        </a:solidFill>
                        <a:latin typeface="Arial" panose="020B0604020202020204" pitchFamily="34" charset="0"/>
                        <a:cs typeface="Arial" panose="020B0604020202020204" pitchFamily="34" charset="0"/>
                      </a:endParaRPr>
                    </a:p>
                  </a:txBody>
                  <a:tcPr marL="7304" marR="7304" marT="7305" marB="0"/>
                </a:tc>
                <a:tc>
                  <a:txBody>
                    <a:bodyPr/>
                    <a:lstStyle/>
                    <a:p>
                      <a:pPr algn="r" fontAlgn="ctr"/>
                      <a:r>
                        <a:rPr lang="en-ZA" sz="1800" u="none" strike="noStrike" dirty="0" smtClean="0">
                          <a:latin typeface="Arial" panose="020B0604020202020204" pitchFamily="34" charset="0"/>
                          <a:cs typeface="Arial" panose="020B0604020202020204" pitchFamily="34" charset="0"/>
                        </a:rPr>
                        <a:t>209 370.00</a:t>
                      </a:r>
                      <a:endParaRPr lang="en-ZA" sz="1800" b="0" i="0" u="none" strike="noStrike" dirty="0">
                        <a:solidFill>
                          <a:srgbClr val="000000"/>
                        </a:solidFill>
                        <a:latin typeface="Arial" panose="020B0604020202020204" pitchFamily="34" charset="0"/>
                        <a:cs typeface="Arial" panose="020B0604020202020204" pitchFamily="34" charset="0"/>
                      </a:endParaRPr>
                    </a:p>
                  </a:txBody>
                  <a:tcPr marL="7304" marR="7304" marT="7305" marB="0"/>
                </a:tc>
              </a:tr>
              <a:tr h="331337">
                <a:tc gridSpan="2">
                  <a:txBody>
                    <a:bodyPr/>
                    <a:lstStyle/>
                    <a:p>
                      <a:pPr algn="l" fontAlgn="b"/>
                      <a:r>
                        <a:rPr lang="en-ZA" sz="1800" b="1" u="none" strike="noStrike" dirty="0">
                          <a:latin typeface="Arial" panose="020B0604020202020204" pitchFamily="34" charset="0"/>
                          <a:cs typeface="Arial" panose="020B0604020202020204" pitchFamily="34" charset="0"/>
                        </a:rPr>
                        <a:t>Grand Total</a:t>
                      </a:r>
                      <a:endParaRPr lang="en-ZA" sz="1800" b="1" i="0" u="none" strike="noStrike" dirty="0">
                        <a:solidFill>
                          <a:srgbClr val="000000"/>
                        </a:solidFill>
                        <a:latin typeface="Arial" panose="020B0604020202020204" pitchFamily="34" charset="0"/>
                        <a:cs typeface="Arial" panose="020B0604020202020204" pitchFamily="34" charset="0"/>
                      </a:endParaRPr>
                    </a:p>
                  </a:txBody>
                  <a:tcPr marL="7304" marR="7304" marT="7305" marB="0" anchor="ctr"/>
                </a:tc>
                <a:tc hMerge="1">
                  <a:txBody>
                    <a:bodyPr/>
                    <a:lstStyle/>
                    <a:p>
                      <a:pPr algn="l" fontAlgn="b"/>
                      <a:endParaRPr lang="en-ZA" sz="1600" b="1" i="0" u="none" strike="noStrike" dirty="0">
                        <a:solidFill>
                          <a:srgbClr val="000000"/>
                        </a:solidFill>
                        <a:latin typeface="Arial" panose="020B0604020202020204" pitchFamily="34" charset="0"/>
                        <a:cs typeface="Arial" panose="020B0604020202020204" pitchFamily="34" charset="0"/>
                      </a:endParaRPr>
                    </a:p>
                  </a:txBody>
                  <a:tcPr marL="7304" marR="7304" marT="73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800" b="1" u="none" strike="noStrike" dirty="0">
                          <a:latin typeface="Arial" panose="020B0604020202020204" pitchFamily="34" charset="0"/>
                          <a:cs typeface="Arial" panose="020B0604020202020204" pitchFamily="34" charset="0"/>
                        </a:rPr>
                        <a:t> </a:t>
                      </a:r>
                      <a:r>
                        <a:rPr lang="en-ZA" sz="1800" b="1" u="none" strike="noStrike" dirty="0" smtClean="0">
                          <a:latin typeface="Arial" panose="020B0604020202020204" pitchFamily="34" charset="0"/>
                          <a:cs typeface="Arial" panose="020B0604020202020204" pitchFamily="34" charset="0"/>
                        </a:rPr>
                        <a:t>1 874 552.01</a:t>
                      </a:r>
                      <a:endParaRPr lang="en-ZA" sz="1800" b="1" i="0" u="none" strike="noStrike" dirty="0">
                        <a:solidFill>
                          <a:srgbClr val="000000"/>
                        </a:solidFill>
                        <a:latin typeface="Arial" panose="020B0604020202020204" pitchFamily="34" charset="0"/>
                        <a:cs typeface="Arial" panose="020B0604020202020204" pitchFamily="34" charset="0"/>
                      </a:endParaRPr>
                    </a:p>
                  </a:txBody>
                  <a:tcPr marL="7304" marR="7304" marT="7305" marB="0" anchor="b"/>
                </a:tc>
              </a:tr>
            </a:tbl>
          </a:graphicData>
        </a:graphic>
      </p:graphicFrame>
    </p:spTree>
    <p:extLst>
      <p:ext uri="{BB962C8B-B14F-4D97-AF65-F5344CB8AC3E}">
        <p14:creationId xmlns:p14="http://schemas.microsoft.com/office/powerpoint/2010/main" xmlns="" val="26318636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EFE87D6-28AE-4488-BDD1-2DD6D741DE29}" type="slidenum">
              <a:rPr lang="en-US" smtClean="0">
                <a:solidFill>
                  <a:prstClr val="black">
                    <a:tint val="75000"/>
                  </a:prstClr>
                </a:solidFill>
              </a:rPr>
              <a:pPr>
                <a:defRPr/>
              </a:pPr>
              <a:t>42</a:t>
            </a:fld>
            <a:endParaRPr lang="en-US" dirty="0">
              <a:solidFill>
                <a:prstClr val="black">
                  <a:tint val="75000"/>
                </a:prstClr>
              </a:solidFill>
            </a:endParaRPr>
          </a:p>
        </p:txBody>
      </p:sp>
      <p:sp>
        <p:nvSpPr>
          <p:cNvPr id="2" name="Title 1"/>
          <p:cNvSpPr>
            <a:spLocks noGrp="1"/>
          </p:cNvSpPr>
          <p:nvPr>
            <p:ph type="title"/>
          </p:nvPr>
        </p:nvSpPr>
        <p:spPr/>
        <p:txBody>
          <a:bodyPr/>
          <a:lstStyle/>
          <a:p>
            <a:r>
              <a:rPr lang="en-ZA" dirty="0" smtClean="0"/>
              <a:t>Irregular, Fruitless and Wasteful Expenditure</a:t>
            </a:r>
            <a:endParaRPr lang="en-ZA" dirty="0"/>
          </a:p>
        </p:txBody>
      </p:sp>
      <p:sp>
        <p:nvSpPr>
          <p:cNvPr id="3" name="Content Placeholder 2"/>
          <p:cNvSpPr>
            <a:spLocks noGrp="1"/>
          </p:cNvSpPr>
          <p:nvPr>
            <p:ph idx="4294967295"/>
          </p:nvPr>
        </p:nvSpPr>
        <p:spPr>
          <a:xfrm>
            <a:off x="179512" y="941784"/>
            <a:ext cx="8686800" cy="5223520"/>
          </a:xfrm>
        </p:spPr>
        <p:txBody>
          <a:bodyPr/>
          <a:lstStyle/>
          <a:p>
            <a:pPr marL="0" indent="0" algn="just" eaLnBrk="1" hangingPunct="1">
              <a:buNone/>
            </a:pPr>
            <a:endParaRPr lang="en-ZA" altLang="en-US" sz="1800" b="1" dirty="0" smtClean="0">
              <a:latin typeface="Arial" panose="020B0604020202020204" pitchFamily="34" charset="0"/>
              <a:cs typeface="Arial" panose="020B0604020202020204" pitchFamily="34" charset="0"/>
            </a:endParaRPr>
          </a:p>
          <a:p>
            <a:pPr marL="0" indent="0" algn="just" eaLnBrk="1" hangingPunct="1">
              <a:buNone/>
            </a:pPr>
            <a:endParaRPr lang="en-ZA" altLang="en-US" sz="1800" b="1" dirty="0">
              <a:latin typeface="Arial" panose="020B0604020202020204" pitchFamily="34" charset="0"/>
              <a:cs typeface="Arial" panose="020B0604020202020204" pitchFamily="34" charset="0"/>
            </a:endParaRPr>
          </a:p>
          <a:p>
            <a:pPr marL="0" indent="0" algn="just" eaLnBrk="1" hangingPunct="1">
              <a:buNone/>
            </a:pPr>
            <a:r>
              <a:rPr lang="en-ZA" altLang="en-US" sz="1800" b="1" dirty="0" smtClean="0">
                <a:latin typeface="Arial" panose="020B0604020202020204" pitchFamily="34" charset="0"/>
                <a:cs typeface="Arial" panose="020B0604020202020204" pitchFamily="34" charset="0"/>
              </a:rPr>
              <a:t>Irregular </a:t>
            </a:r>
            <a:r>
              <a:rPr lang="en-ZA" altLang="en-US" sz="1800" b="1" dirty="0">
                <a:latin typeface="Arial" panose="020B0604020202020204" pitchFamily="34" charset="0"/>
                <a:cs typeface="Arial" panose="020B0604020202020204" pitchFamily="34" charset="0"/>
              </a:rPr>
              <a:t>Expenditure</a:t>
            </a:r>
          </a:p>
          <a:p>
            <a:pPr marL="285750" indent="-285750" algn="just" eaLnBrk="1" hangingPunct="1">
              <a:buFont typeface="Wingdings" panose="05000000000000000000" pitchFamily="2" charset="2"/>
              <a:buChar char="§"/>
            </a:pPr>
            <a:endParaRPr lang="en-ZA" altLang="en-US" sz="1800" dirty="0">
              <a:latin typeface="Arial" panose="020B0604020202020204" pitchFamily="34" charset="0"/>
              <a:cs typeface="Arial" panose="020B0604020202020204" pitchFamily="34" charset="0"/>
            </a:endParaRPr>
          </a:p>
          <a:p>
            <a:pPr marL="285750" indent="-285750" algn="just" eaLnBrk="1" hangingPunct="1">
              <a:buFont typeface="Wingdings" panose="05000000000000000000" pitchFamily="2" charset="2"/>
              <a:buChar char="§"/>
            </a:pPr>
            <a:r>
              <a:rPr lang="en-ZA" altLang="en-US" sz="1800" dirty="0">
                <a:latin typeface="Arial" panose="020B0604020202020204" pitchFamily="34" charset="0"/>
                <a:cs typeface="Arial" panose="020B0604020202020204" pitchFamily="34" charset="0"/>
              </a:rPr>
              <a:t>For </a:t>
            </a:r>
            <a:r>
              <a:rPr lang="en-ZA" altLang="en-US" sz="1800" dirty="0" smtClean="0">
                <a:latin typeface="Arial" panose="020B0604020202020204" pitchFamily="34" charset="0"/>
                <a:cs typeface="Arial" panose="020B0604020202020204" pitchFamily="34" charset="0"/>
              </a:rPr>
              <a:t>the year </a:t>
            </a:r>
            <a:r>
              <a:rPr lang="en-ZA" altLang="en-US" sz="1800" dirty="0">
                <a:latin typeface="Arial" panose="020B0604020202020204" pitchFamily="34" charset="0"/>
                <a:cs typeface="Arial" panose="020B0604020202020204" pitchFamily="34" charset="0"/>
              </a:rPr>
              <a:t>under review the MDDA did not incur irregular expenditure. </a:t>
            </a:r>
            <a:endParaRPr lang="en-ZA" altLang="en-US" sz="1800" dirty="0" smtClean="0">
              <a:latin typeface="Arial" panose="020B0604020202020204" pitchFamily="34" charset="0"/>
              <a:cs typeface="Arial" panose="020B0604020202020204" pitchFamily="34" charset="0"/>
            </a:endParaRPr>
          </a:p>
          <a:p>
            <a:pPr marL="285750" indent="-285750" algn="just" eaLnBrk="1" hangingPunct="1">
              <a:buFont typeface="Wingdings" panose="05000000000000000000" pitchFamily="2" charset="2"/>
              <a:buChar char="§"/>
            </a:pPr>
            <a:endParaRPr lang="en-ZA" altLang="en-US" sz="1800" dirty="0">
              <a:latin typeface="Arial" panose="020B0604020202020204" pitchFamily="34" charset="0"/>
              <a:cs typeface="Arial" panose="020B0604020202020204" pitchFamily="34" charset="0"/>
            </a:endParaRPr>
          </a:p>
          <a:p>
            <a:pPr marL="285750" indent="-285750" algn="just" eaLnBrk="1" hangingPunct="1">
              <a:buFont typeface="Wingdings" panose="05000000000000000000" pitchFamily="2" charset="2"/>
              <a:buChar char="§"/>
            </a:pPr>
            <a:r>
              <a:rPr lang="en-ZA" altLang="en-US" sz="1800" dirty="0" smtClean="0">
                <a:latin typeface="Arial" panose="020B0604020202020204" pitchFamily="34" charset="0"/>
                <a:cs typeface="Arial" panose="020B0604020202020204" pitchFamily="34" charset="0"/>
              </a:rPr>
              <a:t>The </a:t>
            </a:r>
            <a:r>
              <a:rPr lang="en-ZA" altLang="en-US" sz="1800" dirty="0">
                <a:latin typeface="Arial" panose="020B0604020202020204" pitchFamily="34" charset="0"/>
                <a:cs typeface="Arial" panose="020B0604020202020204" pitchFamily="34" charset="0"/>
              </a:rPr>
              <a:t>internal controls in supply chain management were enhanced and </a:t>
            </a:r>
            <a:r>
              <a:rPr lang="en-ZA" altLang="en-US" sz="1800" dirty="0" smtClean="0">
                <a:latin typeface="Arial" panose="020B0604020202020204" pitchFamily="34" charset="0"/>
                <a:cs typeface="Arial" panose="020B0604020202020204" pitchFamily="34" charset="0"/>
              </a:rPr>
              <a:t>compliance </a:t>
            </a:r>
            <a:r>
              <a:rPr lang="en-ZA" altLang="en-US" sz="1800" dirty="0">
                <a:latin typeface="Arial" panose="020B0604020202020204" pitchFamily="34" charset="0"/>
                <a:cs typeface="Arial" panose="020B0604020202020204" pitchFamily="34" charset="0"/>
              </a:rPr>
              <a:t>was monitored regularly</a:t>
            </a:r>
            <a:r>
              <a:rPr lang="en-ZA" altLang="en-US" sz="1800" dirty="0" smtClean="0">
                <a:latin typeface="Arial" panose="020B0604020202020204" pitchFamily="34" charset="0"/>
                <a:cs typeface="Arial" panose="020B0604020202020204" pitchFamily="34" charset="0"/>
              </a:rPr>
              <a:t>.</a:t>
            </a:r>
          </a:p>
          <a:p>
            <a:pPr marL="0" indent="0" algn="just" eaLnBrk="1" hangingPunct="1">
              <a:buNone/>
            </a:pPr>
            <a:r>
              <a:rPr lang="en-ZA" altLang="en-US" sz="1800" dirty="0" smtClean="0">
                <a:latin typeface="Arial" panose="020B0604020202020204" pitchFamily="34" charset="0"/>
                <a:cs typeface="Arial" panose="020B0604020202020204" pitchFamily="34" charset="0"/>
              </a:rPr>
              <a:t>  </a:t>
            </a:r>
            <a:endParaRPr lang="en-ZA" altLang="en-US" sz="1800" dirty="0">
              <a:latin typeface="Arial" panose="020B0604020202020204" pitchFamily="34" charset="0"/>
              <a:cs typeface="Arial" panose="020B0604020202020204" pitchFamily="34" charset="0"/>
            </a:endParaRPr>
          </a:p>
          <a:p>
            <a:pPr marL="0" indent="0" algn="just" eaLnBrk="1" hangingPunct="1">
              <a:buNone/>
            </a:pPr>
            <a:endParaRPr lang="en-ZA" altLang="en-US" sz="1800" dirty="0" smtClean="0">
              <a:latin typeface="Arial" panose="020B0604020202020204" pitchFamily="34" charset="0"/>
              <a:cs typeface="Arial" panose="020B0604020202020204" pitchFamily="34" charset="0"/>
            </a:endParaRPr>
          </a:p>
          <a:p>
            <a:pPr marL="0" indent="0" algn="just" eaLnBrk="1" hangingPunct="1">
              <a:buNone/>
            </a:pPr>
            <a:r>
              <a:rPr lang="en-ZA" altLang="en-US" sz="1800" b="1" dirty="0" smtClean="0">
                <a:latin typeface="Arial" panose="020B0604020202020204" pitchFamily="34" charset="0"/>
                <a:cs typeface="Arial" panose="020B0604020202020204" pitchFamily="34" charset="0"/>
              </a:rPr>
              <a:t>Fruitless </a:t>
            </a:r>
            <a:r>
              <a:rPr lang="en-ZA" altLang="en-US" sz="1800" b="1" dirty="0">
                <a:latin typeface="Arial" panose="020B0604020202020204" pitchFamily="34" charset="0"/>
                <a:cs typeface="Arial" panose="020B0604020202020204" pitchFamily="34" charset="0"/>
              </a:rPr>
              <a:t>and Wasteful Expenditure</a:t>
            </a:r>
          </a:p>
          <a:p>
            <a:pPr algn="just" eaLnBrk="1" hangingPunct="1"/>
            <a:endParaRPr lang="en-ZA" altLang="en-US" sz="1800" dirty="0">
              <a:latin typeface="Arial" panose="020B0604020202020204" pitchFamily="34" charset="0"/>
              <a:cs typeface="Arial" panose="020B0604020202020204" pitchFamily="34" charset="0"/>
            </a:endParaRPr>
          </a:p>
          <a:p>
            <a:pPr marL="285750" indent="-285750" algn="just" eaLnBrk="1" hangingPunct="1">
              <a:buFont typeface="Wingdings" panose="05000000000000000000" pitchFamily="2" charset="2"/>
              <a:buChar char="§"/>
            </a:pPr>
            <a:r>
              <a:rPr lang="en-ZA" altLang="en-US" sz="1800" dirty="0">
                <a:latin typeface="Arial" panose="020B0604020202020204" pitchFamily="34" charset="0"/>
                <a:cs typeface="Arial" panose="020B0604020202020204" pitchFamily="34" charset="0"/>
              </a:rPr>
              <a:t>The Agency incurred R21 000 on interest on CCMA award in favour of an employee in terms of Labour Relations Act. </a:t>
            </a:r>
          </a:p>
          <a:p>
            <a:pPr marL="285750" indent="-285750" algn="just" eaLnBrk="1" hangingPunct="1">
              <a:buFont typeface="Wingdings" panose="05000000000000000000" pitchFamily="2" charset="2"/>
              <a:buChar char="§"/>
            </a:pPr>
            <a:endParaRPr lang="en-ZA" altLang="en-US" sz="1800" dirty="0">
              <a:latin typeface="Arial" panose="020B0604020202020204" pitchFamily="34" charset="0"/>
              <a:cs typeface="Arial" panose="020B0604020202020204" pitchFamily="34" charset="0"/>
            </a:endParaRPr>
          </a:p>
          <a:p>
            <a:pPr marL="285750" indent="-285750" algn="just" eaLnBrk="1" hangingPunct="1">
              <a:buFont typeface="Wingdings" panose="05000000000000000000" pitchFamily="2" charset="2"/>
              <a:buChar char="§"/>
            </a:pPr>
            <a:r>
              <a:rPr lang="en-ZA" altLang="en-US" sz="1800" dirty="0">
                <a:latin typeface="Arial" panose="020B0604020202020204" pitchFamily="34" charset="0"/>
                <a:cs typeface="Arial" panose="020B0604020202020204" pitchFamily="34" charset="0"/>
              </a:rPr>
              <a:t>The full amount was considered irrecoverable and therefore written off.</a:t>
            </a:r>
          </a:p>
          <a:p>
            <a:pPr marL="0" indent="0" algn="just" eaLnBrk="1" hangingPunct="1">
              <a:buNone/>
            </a:pPr>
            <a:endParaRPr lang="en-ZA" altLang="en-US" sz="2400" dirty="0">
              <a:latin typeface="Arial" panose="020B0604020202020204" pitchFamily="34" charset="0"/>
              <a:cs typeface="Arial" panose="020B0604020202020204" pitchFamily="34" charset="0"/>
            </a:endParaRPr>
          </a:p>
          <a:p>
            <a:pPr marL="0" lvl="0" indent="0" algn="just">
              <a:buNone/>
            </a:pPr>
            <a:endParaRPr lang="en-ZA" sz="1800" dirty="0">
              <a:latin typeface="Arial" pitchFamily="34" charset="0"/>
              <a:cs typeface="Arial" pitchFamily="34" charset="0"/>
            </a:endParaRPr>
          </a:p>
        </p:txBody>
      </p:sp>
    </p:spTree>
    <p:extLst>
      <p:ext uri="{BB962C8B-B14F-4D97-AF65-F5344CB8AC3E}">
        <p14:creationId xmlns:p14="http://schemas.microsoft.com/office/powerpoint/2010/main" xmlns="" val="23845780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EFE87D6-28AE-4488-BDD1-2DD6D741DE29}" type="slidenum">
              <a:rPr lang="en-US" smtClean="0">
                <a:solidFill>
                  <a:prstClr val="black">
                    <a:tint val="75000"/>
                  </a:prstClr>
                </a:solidFill>
              </a:rPr>
              <a:pPr>
                <a:defRPr/>
              </a:pPr>
              <a:t>43</a:t>
            </a:fld>
            <a:endParaRPr lang="en-US" dirty="0">
              <a:solidFill>
                <a:prstClr val="black">
                  <a:tint val="75000"/>
                </a:prstClr>
              </a:solidFill>
            </a:endParaRPr>
          </a:p>
        </p:txBody>
      </p:sp>
      <p:sp>
        <p:nvSpPr>
          <p:cNvPr id="2" name="Title 1"/>
          <p:cNvSpPr>
            <a:spLocks noGrp="1"/>
          </p:cNvSpPr>
          <p:nvPr>
            <p:ph type="title"/>
          </p:nvPr>
        </p:nvSpPr>
        <p:spPr/>
        <p:txBody>
          <a:bodyPr/>
          <a:lstStyle/>
          <a:p>
            <a:r>
              <a:rPr lang="en-ZA" dirty="0" smtClean="0"/>
              <a:t>Contingent Liabilities and Litigations</a:t>
            </a:r>
            <a:endParaRPr lang="en-ZA" dirty="0"/>
          </a:p>
        </p:txBody>
      </p:sp>
      <p:sp>
        <p:nvSpPr>
          <p:cNvPr id="3" name="Content Placeholder 2"/>
          <p:cNvSpPr>
            <a:spLocks noGrp="1"/>
          </p:cNvSpPr>
          <p:nvPr>
            <p:ph idx="4294967295"/>
          </p:nvPr>
        </p:nvSpPr>
        <p:spPr>
          <a:xfrm>
            <a:off x="179512" y="941784"/>
            <a:ext cx="8686800" cy="5223520"/>
          </a:xfrm>
        </p:spPr>
        <p:txBody>
          <a:bodyPr/>
          <a:lstStyle/>
          <a:p>
            <a:pPr marL="0" indent="0" algn="just" eaLnBrk="1" hangingPunct="1">
              <a:buNone/>
            </a:pPr>
            <a:endParaRPr lang="en-ZA" altLang="en-US" sz="1800" b="1" dirty="0" smtClean="0">
              <a:latin typeface="Arial" panose="020B0604020202020204" pitchFamily="34" charset="0"/>
              <a:cs typeface="Arial" panose="020B0604020202020204" pitchFamily="34" charset="0"/>
            </a:endParaRPr>
          </a:p>
          <a:p>
            <a:pPr marL="0" indent="0" algn="just" eaLnBrk="1" hangingPunct="1">
              <a:buNone/>
            </a:pPr>
            <a:r>
              <a:rPr lang="en-ZA" altLang="en-US" sz="1800" b="1" dirty="0" smtClean="0">
                <a:latin typeface="Arial" panose="020B0604020202020204" pitchFamily="34" charset="0"/>
                <a:cs typeface="Arial" panose="020B0604020202020204" pitchFamily="34" charset="0"/>
              </a:rPr>
              <a:t>Contingent Liabilities</a:t>
            </a:r>
            <a:endParaRPr lang="en-ZA" altLang="en-US" sz="1800" b="1" dirty="0">
              <a:latin typeface="Arial" panose="020B0604020202020204" pitchFamily="34" charset="0"/>
              <a:cs typeface="Arial" panose="020B0604020202020204" pitchFamily="34" charset="0"/>
            </a:endParaRPr>
          </a:p>
          <a:p>
            <a:pPr marL="285750" indent="-285750" algn="just" eaLnBrk="1" hangingPunct="1">
              <a:buFont typeface="Wingdings" panose="05000000000000000000" pitchFamily="2" charset="2"/>
              <a:buChar char="§"/>
            </a:pPr>
            <a:endParaRPr lang="en-ZA" altLang="en-US" sz="1800" dirty="0">
              <a:latin typeface="Arial" panose="020B0604020202020204" pitchFamily="34" charset="0"/>
              <a:cs typeface="Arial" panose="020B0604020202020204" pitchFamily="34" charset="0"/>
            </a:endParaRPr>
          </a:p>
          <a:p>
            <a:pPr marL="285750" indent="-285750" algn="just" eaLnBrk="1" hangingPunct="1">
              <a:buFont typeface="Wingdings" panose="05000000000000000000" pitchFamily="2" charset="2"/>
              <a:buChar char="§"/>
            </a:pPr>
            <a:r>
              <a:rPr lang="en-ZA" altLang="en-US" sz="1800" dirty="0" smtClean="0">
                <a:latin typeface="Arial" panose="020B0604020202020204" pitchFamily="34" charset="0"/>
                <a:cs typeface="Arial" panose="020B0604020202020204" pitchFamily="34" charset="0"/>
              </a:rPr>
              <a:t>There was no contingent liability at the end of the financial year. </a:t>
            </a:r>
          </a:p>
          <a:p>
            <a:pPr marL="0" indent="0" algn="just" eaLnBrk="1" hangingPunct="1">
              <a:buNone/>
            </a:pPr>
            <a:endParaRPr lang="en-ZA" altLang="en-US" sz="1800" dirty="0" smtClean="0">
              <a:latin typeface="Arial" panose="020B0604020202020204" pitchFamily="34" charset="0"/>
              <a:cs typeface="Arial" panose="020B0604020202020204" pitchFamily="34" charset="0"/>
            </a:endParaRPr>
          </a:p>
          <a:p>
            <a:pPr marL="0" indent="0" algn="just" eaLnBrk="1" hangingPunct="1">
              <a:buNone/>
            </a:pPr>
            <a:endParaRPr lang="en-ZA" altLang="en-US" sz="1800" dirty="0" smtClean="0">
              <a:latin typeface="Arial" panose="020B0604020202020204" pitchFamily="34" charset="0"/>
              <a:cs typeface="Arial" panose="020B0604020202020204" pitchFamily="34" charset="0"/>
            </a:endParaRPr>
          </a:p>
          <a:p>
            <a:pPr marL="0" indent="0" algn="just" eaLnBrk="1" hangingPunct="1">
              <a:buNone/>
            </a:pPr>
            <a:r>
              <a:rPr lang="en-ZA" altLang="en-US" sz="1800" b="1" dirty="0" smtClean="0">
                <a:latin typeface="Arial" panose="020B0604020202020204" pitchFamily="34" charset="0"/>
                <a:cs typeface="Arial" panose="020B0604020202020204" pitchFamily="34" charset="0"/>
              </a:rPr>
              <a:t>Litigations</a:t>
            </a:r>
            <a:endParaRPr lang="en-ZA" altLang="en-US" sz="1800" b="1" dirty="0">
              <a:latin typeface="Arial" panose="020B0604020202020204" pitchFamily="34" charset="0"/>
              <a:cs typeface="Arial" panose="020B0604020202020204" pitchFamily="34" charset="0"/>
            </a:endParaRPr>
          </a:p>
          <a:p>
            <a:pPr algn="just" eaLnBrk="1" hangingPunct="1"/>
            <a:endParaRPr lang="en-ZA" altLang="en-US" sz="1800" dirty="0">
              <a:latin typeface="Arial" panose="020B0604020202020204" pitchFamily="34" charset="0"/>
              <a:cs typeface="Arial" panose="020B0604020202020204" pitchFamily="34" charset="0"/>
            </a:endParaRPr>
          </a:p>
          <a:p>
            <a:pPr marL="285750" indent="-285750" algn="just" eaLnBrk="1" hangingPunct="1">
              <a:buFont typeface="Wingdings" panose="05000000000000000000" pitchFamily="2" charset="2"/>
              <a:buChar char="§"/>
            </a:pPr>
            <a:r>
              <a:rPr lang="en-ZA" altLang="en-US" sz="1800" dirty="0" smtClean="0">
                <a:latin typeface="Arial" panose="020B0604020202020204" pitchFamily="34" charset="0"/>
                <a:cs typeface="Arial" panose="020B0604020202020204" pitchFamily="34" charset="0"/>
              </a:rPr>
              <a:t>At the end of the financial year there was no ligation against the MDDA.</a:t>
            </a:r>
            <a:endParaRPr lang="en-ZA" altLang="en-US" sz="1800" dirty="0">
              <a:latin typeface="Arial" panose="020B0604020202020204" pitchFamily="34" charset="0"/>
              <a:cs typeface="Arial" panose="020B0604020202020204" pitchFamily="34" charset="0"/>
            </a:endParaRPr>
          </a:p>
          <a:p>
            <a:pPr marL="285750" indent="-285750" algn="just" eaLnBrk="1" hangingPunct="1">
              <a:buFont typeface="Wingdings" panose="05000000000000000000" pitchFamily="2" charset="2"/>
              <a:buChar char="§"/>
            </a:pPr>
            <a:endParaRPr lang="en-ZA" altLang="en-US" sz="1800" dirty="0">
              <a:latin typeface="Arial" panose="020B0604020202020204" pitchFamily="34" charset="0"/>
              <a:cs typeface="Arial" panose="020B0604020202020204" pitchFamily="34" charset="0"/>
            </a:endParaRPr>
          </a:p>
          <a:p>
            <a:pPr marL="0" indent="0" algn="just" eaLnBrk="1" hangingPunct="1">
              <a:buNone/>
            </a:pPr>
            <a:endParaRPr lang="en-ZA" altLang="en-US" sz="2400" dirty="0">
              <a:latin typeface="Arial" panose="020B0604020202020204" pitchFamily="34" charset="0"/>
              <a:cs typeface="Arial" panose="020B0604020202020204" pitchFamily="34" charset="0"/>
            </a:endParaRPr>
          </a:p>
          <a:p>
            <a:pPr marL="0" lvl="0" indent="0">
              <a:buNone/>
            </a:pPr>
            <a:endParaRPr lang="en-ZA" sz="1800" dirty="0">
              <a:latin typeface="Arial" pitchFamily="34" charset="0"/>
              <a:cs typeface="Arial" pitchFamily="34" charset="0"/>
            </a:endParaRPr>
          </a:p>
        </p:txBody>
      </p:sp>
    </p:spTree>
    <p:extLst>
      <p:ext uri="{BB962C8B-B14F-4D97-AF65-F5344CB8AC3E}">
        <p14:creationId xmlns:p14="http://schemas.microsoft.com/office/powerpoint/2010/main" xmlns="" val="12746246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Thank You</a:t>
            </a:r>
            <a:endParaRPr lang="en-ZA" dirty="0"/>
          </a:p>
        </p:txBody>
      </p:sp>
      <p:sp>
        <p:nvSpPr>
          <p:cNvPr id="3" name="Slide Number Placeholder 2"/>
          <p:cNvSpPr>
            <a:spLocks noGrp="1"/>
          </p:cNvSpPr>
          <p:nvPr>
            <p:ph type="sldNum" sz="quarter" idx="12"/>
          </p:nvPr>
        </p:nvSpPr>
        <p:spPr/>
        <p:txBody>
          <a:bodyPr/>
          <a:lstStyle/>
          <a:p>
            <a:pPr>
              <a:defRPr/>
            </a:pPr>
            <a:fld id="{13E20EB4-EA81-49FE-A7FD-B889DC1E6095}" type="slidenum">
              <a:rPr lang="en-US" smtClean="0">
                <a:solidFill>
                  <a:prstClr val="black">
                    <a:tint val="75000"/>
                  </a:prstClr>
                </a:solidFill>
              </a:rPr>
              <a:pPr>
                <a:defRPr/>
              </a:pPr>
              <a:t>44</a:t>
            </a:fld>
            <a:endParaRPr lang="en-US" dirty="0">
              <a:solidFill>
                <a:prstClr val="black">
                  <a:tint val="75000"/>
                </a:prstClr>
              </a:solidFill>
            </a:endParaRPr>
          </a:p>
        </p:txBody>
      </p:sp>
      <p:pic>
        <p:nvPicPr>
          <p:cNvPr id="4" name="Picture 3"/>
          <p:cNvPicPr>
            <a:picLocks noChangeAspect="1"/>
          </p:cNvPicPr>
          <p:nvPr/>
        </p:nvPicPr>
        <p:blipFill>
          <a:blip r:embed="rId2" cstate="print"/>
          <a:stretch>
            <a:fillRect/>
          </a:stretch>
        </p:blipFill>
        <p:spPr>
          <a:xfrm>
            <a:off x="-108520" y="980728"/>
            <a:ext cx="9321592" cy="3426249"/>
          </a:xfrm>
          <a:prstGeom prst="rect">
            <a:avLst/>
          </a:prstGeom>
        </p:spPr>
      </p:pic>
    </p:spTree>
    <p:extLst>
      <p:ext uri="{BB962C8B-B14F-4D97-AF65-F5344CB8AC3E}">
        <p14:creationId xmlns:p14="http://schemas.microsoft.com/office/powerpoint/2010/main" xmlns="" val="1095096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E49CD9C-A5F4-41C1-A948-BC0E30924D59}" type="slidenum">
              <a:rPr lang="en-US" smtClean="0">
                <a:solidFill>
                  <a:prstClr val="black">
                    <a:tint val="75000"/>
                  </a:prstClr>
                </a:solidFill>
              </a:rPr>
              <a:pPr>
                <a:defRPr/>
              </a:pPr>
              <a:t>5</a:t>
            </a:fld>
            <a:endParaRPr lang="en-US" dirty="0">
              <a:solidFill>
                <a:prstClr val="black">
                  <a:tint val="75000"/>
                </a:prstClr>
              </a:solidFill>
            </a:endParaRPr>
          </a:p>
        </p:txBody>
      </p:sp>
      <p:sp>
        <p:nvSpPr>
          <p:cNvPr id="3" name="Title 2"/>
          <p:cNvSpPr>
            <a:spLocks noGrp="1"/>
          </p:cNvSpPr>
          <p:nvPr>
            <p:ph type="title"/>
          </p:nvPr>
        </p:nvSpPr>
        <p:spPr/>
        <p:txBody>
          <a:bodyPr/>
          <a:lstStyle/>
          <a:p>
            <a:r>
              <a:rPr lang="en-ZA" dirty="0" smtClean="0"/>
              <a:t>Regulatory &amp; Legislative Framework</a:t>
            </a:r>
            <a:endParaRPr lang="en-ZA" dirty="0"/>
          </a:p>
        </p:txBody>
      </p:sp>
      <p:pic>
        <p:nvPicPr>
          <p:cNvPr id="7170" name="Picture 2"/>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652264" y="1272238"/>
            <a:ext cx="8024192" cy="5604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51926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E49CD9C-A5F4-41C1-A948-BC0E30924D59}" type="slidenum">
              <a:rPr lang="en-US" smtClean="0">
                <a:solidFill>
                  <a:prstClr val="black">
                    <a:tint val="75000"/>
                  </a:prstClr>
                </a:solidFill>
              </a:rPr>
              <a:pPr>
                <a:defRPr/>
              </a:pPr>
              <a:t>6</a:t>
            </a:fld>
            <a:endParaRPr lang="en-US" dirty="0">
              <a:solidFill>
                <a:prstClr val="black">
                  <a:tint val="75000"/>
                </a:prstClr>
              </a:solidFill>
            </a:endParaRPr>
          </a:p>
        </p:txBody>
      </p:sp>
      <p:sp>
        <p:nvSpPr>
          <p:cNvPr id="3" name="Title 2"/>
          <p:cNvSpPr>
            <a:spLocks noGrp="1"/>
          </p:cNvSpPr>
          <p:nvPr>
            <p:ph type="title"/>
          </p:nvPr>
        </p:nvSpPr>
        <p:spPr/>
        <p:txBody>
          <a:bodyPr/>
          <a:lstStyle/>
          <a:p>
            <a:r>
              <a:rPr lang="en-ZA" dirty="0" smtClean="0"/>
              <a:t>Highlights from 11 years of MDDA</a:t>
            </a:r>
            <a:endParaRPr lang="en-ZA" dirty="0"/>
          </a:p>
        </p:txBody>
      </p:sp>
      <p:sp>
        <p:nvSpPr>
          <p:cNvPr id="4" name="TextBox 3"/>
          <p:cNvSpPr txBox="1"/>
          <p:nvPr/>
        </p:nvSpPr>
        <p:spPr>
          <a:xfrm>
            <a:off x="323528" y="1221715"/>
            <a:ext cx="8568952" cy="5386090"/>
          </a:xfrm>
          <a:prstGeom prst="rect">
            <a:avLst/>
          </a:prstGeom>
          <a:noFill/>
        </p:spPr>
        <p:txBody>
          <a:bodyPr wrap="square" rtlCol="0">
            <a:spAutoFit/>
          </a:bodyPr>
          <a:lstStyle/>
          <a:p>
            <a:r>
              <a:rPr lang="en-ZA" sz="1600" dirty="0">
                <a:latin typeface="Arial" panose="020B0604020202020204" pitchFamily="34" charset="0"/>
              </a:rPr>
              <a:t>The MDDA is the largest contributor to enabling access to, control of and </a:t>
            </a:r>
            <a:r>
              <a:rPr lang="en-ZA" sz="1600" dirty="0" smtClean="0">
                <a:latin typeface="Arial" panose="020B0604020202020204" pitchFamily="34" charset="0"/>
              </a:rPr>
              <a:t>management of </a:t>
            </a:r>
            <a:r>
              <a:rPr lang="en-ZA" sz="1600" dirty="0">
                <a:latin typeface="Arial" panose="020B0604020202020204" pitchFamily="34" charset="0"/>
              </a:rPr>
              <a:t>the sector by historically disadvantaged individuals</a:t>
            </a:r>
            <a:r>
              <a:rPr lang="en-ZA" sz="1600" dirty="0" smtClean="0">
                <a:latin typeface="Arial" panose="020B0604020202020204" pitchFamily="34" charset="0"/>
              </a:rPr>
              <a:t>. Since its inception:</a:t>
            </a:r>
          </a:p>
          <a:p>
            <a:pPr marL="285750" indent="-285750">
              <a:buFont typeface="Arial" panose="020B0604020202020204" pitchFamily="34" charset="0"/>
              <a:buChar char="•"/>
            </a:pPr>
            <a:endParaRPr lang="en-ZA" sz="1600" dirty="0">
              <a:latin typeface="Arial" panose="020B0604020202020204" pitchFamily="34" charset="0"/>
            </a:endParaRPr>
          </a:p>
          <a:p>
            <a:pPr marL="285750" indent="-285750">
              <a:buFont typeface="Wingdings" pitchFamily="2" charset="2"/>
              <a:buChar char="Ø"/>
            </a:pPr>
            <a:r>
              <a:rPr lang="en-ZA" sz="1600" dirty="0" smtClean="0">
                <a:latin typeface="Arial" panose="020B0604020202020204" pitchFamily="34" charset="0"/>
              </a:rPr>
              <a:t>Some 135 community radio </a:t>
            </a:r>
            <a:r>
              <a:rPr lang="en-ZA" sz="1600" dirty="0">
                <a:latin typeface="Arial" panose="020B0604020202020204" pitchFamily="34" charset="0"/>
              </a:rPr>
              <a:t>stations </a:t>
            </a:r>
            <a:r>
              <a:rPr lang="en-ZA" sz="1600" dirty="0" smtClean="0">
                <a:latin typeface="Arial" panose="020B0604020202020204" pitchFamily="34" charset="0"/>
              </a:rPr>
              <a:t> funded </a:t>
            </a:r>
            <a:r>
              <a:rPr lang="en-ZA" sz="1600" dirty="0">
                <a:latin typeface="Arial" panose="020B0604020202020204" pitchFamily="34" charset="0"/>
              </a:rPr>
              <a:t>by the MDDA</a:t>
            </a:r>
            <a:r>
              <a:rPr lang="en-ZA" sz="1600" dirty="0" smtClean="0">
                <a:latin typeface="Arial" panose="020B0604020202020204" pitchFamily="34" charset="0"/>
              </a:rPr>
              <a:t>.</a:t>
            </a:r>
          </a:p>
          <a:p>
            <a:pPr marL="285750" indent="-285750">
              <a:buFont typeface="Wingdings" pitchFamily="2" charset="2"/>
              <a:buChar char="Ø"/>
            </a:pPr>
            <a:endParaRPr lang="en-ZA" sz="800" dirty="0">
              <a:latin typeface="Arial" panose="020B0604020202020204" pitchFamily="34" charset="0"/>
            </a:endParaRPr>
          </a:p>
          <a:p>
            <a:pPr marL="285750" indent="-285750">
              <a:buFont typeface="Wingdings" pitchFamily="2" charset="2"/>
              <a:buChar char="Ø"/>
            </a:pPr>
            <a:r>
              <a:rPr lang="en-ZA" sz="1600" dirty="0" smtClean="0">
                <a:latin typeface="Arial" panose="020B0604020202020204" pitchFamily="34" charset="0"/>
              </a:rPr>
              <a:t>Some </a:t>
            </a:r>
            <a:r>
              <a:rPr lang="en-ZA" sz="1600" dirty="0">
                <a:latin typeface="Arial" panose="020B0604020202020204" pitchFamily="34" charset="0"/>
              </a:rPr>
              <a:t>53 community print </a:t>
            </a:r>
            <a:r>
              <a:rPr lang="en-ZA" sz="1600" dirty="0" smtClean="0">
                <a:latin typeface="Arial" panose="020B0604020202020204" pitchFamily="34" charset="0"/>
              </a:rPr>
              <a:t>projects and </a:t>
            </a:r>
            <a:r>
              <a:rPr lang="en-ZA" sz="1600" dirty="0">
                <a:latin typeface="Arial" panose="020B0604020202020204" pitchFamily="34" charset="0"/>
              </a:rPr>
              <a:t>93 small commercial print </a:t>
            </a:r>
            <a:r>
              <a:rPr lang="en-ZA" sz="1600" dirty="0" smtClean="0">
                <a:latin typeface="Arial" panose="020B0604020202020204" pitchFamily="34" charset="0"/>
              </a:rPr>
              <a:t>projects  funded by the MDDA.</a:t>
            </a:r>
            <a:endParaRPr lang="en-ZA" sz="1600" dirty="0">
              <a:latin typeface="Arial" panose="020B0604020202020204" pitchFamily="34" charset="0"/>
            </a:endParaRPr>
          </a:p>
          <a:p>
            <a:pPr marL="285750" indent="-285750">
              <a:buFont typeface="Wingdings" pitchFamily="2" charset="2"/>
              <a:buChar char="Ø"/>
            </a:pPr>
            <a:endParaRPr lang="en-ZA" sz="800" dirty="0" smtClean="0">
              <a:latin typeface="Arial" panose="020B0604020202020204" pitchFamily="34" charset="0"/>
            </a:endParaRPr>
          </a:p>
          <a:p>
            <a:pPr marL="285750" indent="-285750">
              <a:buFont typeface="Wingdings" pitchFamily="2" charset="2"/>
              <a:buChar char="Ø"/>
            </a:pPr>
            <a:r>
              <a:rPr lang="en-ZA" sz="1600" dirty="0" smtClean="0">
                <a:latin typeface="Arial" panose="020B0604020202020204" pitchFamily="34" charset="0"/>
              </a:rPr>
              <a:t>Investment in purchase </a:t>
            </a:r>
            <a:r>
              <a:rPr lang="en-ZA" sz="1600" dirty="0">
                <a:latin typeface="Arial" panose="020B0604020202020204" pitchFamily="34" charset="0"/>
              </a:rPr>
              <a:t>of world class radio equipment, enabling quality productions.</a:t>
            </a:r>
          </a:p>
          <a:p>
            <a:pPr marL="285750" indent="-285750">
              <a:buFont typeface="Wingdings" pitchFamily="2" charset="2"/>
              <a:buChar char="Ø"/>
            </a:pPr>
            <a:endParaRPr lang="en-ZA" sz="800" dirty="0" smtClean="0">
              <a:latin typeface="Arial" panose="020B0604020202020204" pitchFamily="34" charset="0"/>
            </a:endParaRPr>
          </a:p>
          <a:p>
            <a:pPr marL="285750" indent="-285750">
              <a:buFont typeface="Wingdings" pitchFamily="2" charset="2"/>
              <a:buChar char="Ø"/>
            </a:pPr>
            <a:r>
              <a:rPr lang="en-ZA" sz="1600" dirty="0" smtClean="0">
                <a:latin typeface="Arial" panose="020B0604020202020204" pitchFamily="34" charset="0"/>
              </a:rPr>
              <a:t>Four TV stations supported by the MDDA.</a:t>
            </a:r>
            <a:endParaRPr lang="en-ZA" sz="1600" dirty="0">
              <a:latin typeface="Arial" panose="020B0604020202020204" pitchFamily="34" charset="0"/>
            </a:endParaRPr>
          </a:p>
          <a:p>
            <a:pPr marL="285750" indent="-285750">
              <a:buFont typeface="Wingdings" pitchFamily="2" charset="2"/>
              <a:buChar char="Ø"/>
            </a:pPr>
            <a:endParaRPr lang="en-ZA" sz="800" dirty="0" smtClean="0">
              <a:latin typeface="Arial" panose="020B0604020202020204" pitchFamily="34" charset="0"/>
            </a:endParaRPr>
          </a:p>
          <a:p>
            <a:pPr marL="285750" indent="-285750">
              <a:buFont typeface="Wingdings" pitchFamily="2" charset="2"/>
              <a:buChar char="Ø"/>
            </a:pPr>
            <a:r>
              <a:rPr lang="en-ZA" sz="1600" dirty="0">
                <a:latin typeface="Arial" panose="020B0604020202020204" pitchFamily="34" charset="0"/>
              </a:rPr>
              <a:t>S</a:t>
            </a:r>
            <a:r>
              <a:rPr lang="en-ZA" sz="1600" dirty="0" smtClean="0">
                <a:latin typeface="Arial" panose="020B0604020202020204" pitchFamily="34" charset="0"/>
              </a:rPr>
              <a:t>ignal distribution costs </a:t>
            </a:r>
            <a:r>
              <a:rPr lang="en-ZA" sz="1600" dirty="0">
                <a:latin typeface="Arial" panose="020B0604020202020204" pitchFamily="34" charset="0"/>
              </a:rPr>
              <a:t>for community broadcasting </a:t>
            </a:r>
            <a:r>
              <a:rPr lang="en-ZA" sz="1600" dirty="0" smtClean="0">
                <a:latin typeface="Arial" panose="020B0604020202020204" pitchFamily="34" charset="0"/>
              </a:rPr>
              <a:t>discounted </a:t>
            </a:r>
            <a:r>
              <a:rPr lang="en-ZA" sz="1600" dirty="0">
                <a:latin typeface="Arial" panose="020B0604020202020204" pitchFamily="34" charset="0"/>
              </a:rPr>
              <a:t>or </a:t>
            </a:r>
            <a:r>
              <a:rPr lang="en-ZA" sz="1600" dirty="0" smtClean="0">
                <a:latin typeface="Arial" panose="020B0604020202020204" pitchFamily="34" charset="0"/>
              </a:rPr>
              <a:t>reduced</a:t>
            </a:r>
            <a:r>
              <a:rPr lang="en-ZA" sz="1600" dirty="0">
                <a:latin typeface="Arial" panose="020B0604020202020204" pitchFamily="34" charset="0"/>
              </a:rPr>
              <a:t>.</a:t>
            </a:r>
            <a:endParaRPr lang="en-ZA" sz="1600" dirty="0" smtClean="0">
              <a:latin typeface="Arial" panose="020B0604020202020204" pitchFamily="34" charset="0"/>
            </a:endParaRPr>
          </a:p>
          <a:p>
            <a:pPr marL="285750" indent="-285750">
              <a:buFont typeface="Wingdings" pitchFamily="2" charset="2"/>
              <a:buChar char="Ø"/>
            </a:pPr>
            <a:endParaRPr lang="en-ZA" sz="800" dirty="0" smtClean="0">
              <a:latin typeface="Arial" panose="020B0604020202020204" pitchFamily="34" charset="0"/>
            </a:endParaRPr>
          </a:p>
          <a:p>
            <a:pPr marL="285750" indent="-285750">
              <a:buFont typeface="Wingdings" pitchFamily="2" charset="2"/>
              <a:buChar char="Ø"/>
            </a:pPr>
            <a:r>
              <a:rPr lang="en-ZA" sz="1600" dirty="0" smtClean="0">
                <a:latin typeface="Arial" panose="020B0604020202020204" pitchFamily="34" charset="0"/>
              </a:rPr>
              <a:t>More </a:t>
            </a:r>
            <a:r>
              <a:rPr lang="en-ZA" sz="1600" dirty="0">
                <a:latin typeface="Arial" panose="020B0604020202020204" pitchFamily="34" charset="0"/>
              </a:rPr>
              <a:t>than </a:t>
            </a:r>
            <a:r>
              <a:rPr lang="en-ZA" sz="1600" dirty="0" smtClean="0">
                <a:latin typeface="Arial" panose="020B0604020202020204" pitchFamily="34" charset="0"/>
              </a:rPr>
              <a:t>2 500 </a:t>
            </a:r>
            <a:r>
              <a:rPr lang="en-ZA" sz="1600" dirty="0">
                <a:latin typeface="Arial" panose="020B0604020202020204" pitchFamily="34" charset="0"/>
              </a:rPr>
              <a:t>individuals in </a:t>
            </a:r>
            <a:r>
              <a:rPr lang="en-ZA" sz="1600" dirty="0" smtClean="0">
                <a:latin typeface="Arial" panose="020B0604020202020204" pitchFamily="34" charset="0"/>
              </a:rPr>
              <a:t>community </a:t>
            </a:r>
            <a:r>
              <a:rPr lang="en-ZA" sz="1600" dirty="0">
                <a:latin typeface="Arial" panose="020B0604020202020204" pitchFamily="34" charset="0"/>
              </a:rPr>
              <a:t>media </a:t>
            </a:r>
            <a:r>
              <a:rPr lang="en-ZA" sz="1600" dirty="0" smtClean="0">
                <a:latin typeface="Arial" panose="020B0604020202020204" pitchFamily="34" charset="0"/>
              </a:rPr>
              <a:t>trained </a:t>
            </a:r>
            <a:r>
              <a:rPr lang="en-ZA" sz="1600" dirty="0">
                <a:latin typeface="Arial" panose="020B0604020202020204" pitchFamily="34" charset="0"/>
              </a:rPr>
              <a:t>and </a:t>
            </a:r>
            <a:r>
              <a:rPr lang="en-ZA" sz="1600" dirty="0" smtClean="0">
                <a:latin typeface="Arial" panose="020B0604020202020204" pitchFamily="34" charset="0"/>
              </a:rPr>
              <a:t>skilled.</a:t>
            </a:r>
          </a:p>
          <a:p>
            <a:pPr marL="285750" indent="-285750">
              <a:buFont typeface="Wingdings" pitchFamily="2" charset="2"/>
              <a:buChar char="Ø"/>
            </a:pPr>
            <a:endParaRPr lang="en-ZA" sz="800" dirty="0" smtClean="0">
              <a:latin typeface="Arial" panose="020B0604020202020204" pitchFamily="34" charset="0"/>
            </a:endParaRPr>
          </a:p>
          <a:p>
            <a:pPr marL="285750" indent="-285750">
              <a:buFont typeface="Wingdings" pitchFamily="2" charset="2"/>
              <a:buChar char="Ø"/>
            </a:pPr>
            <a:r>
              <a:rPr lang="en-ZA" sz="1600" dirty="0" smtClean="0">
                <a:latin typeface="Arial" panose="020B0604020202020204" pitchFamily="34" charset="0"/>
              </a:rPr>
              <a:t> More than </a:t>
            </a:r>
            <a:r>
              <a:rPr lang="en-ZA" sz="1600" dirty="0">
                <a:latin typeface="Arial" panose="020B0604020202020204" pitchFamily="34" charset="0"/>
              </a:rPr>
              <a:t>230 bursaries </a:t>
            </a:r>
            <a:r>
              <a:rPr lang="en-ZA" sz="1600" dirty="0" smtClean="0">
                <a:latin typeface="Arial" panose="020B0604020202020204" pitchFamily="34" charset="0"/>
              </a:rPr>
              <a:t>awarded </a:t>
            </a:r>
            <a:r>
              <a:rPr lang="en-ZA" sz="1600" dirty="0">
                <a:latin typeface="Arial" panose="020B0604020202020204" pitchFamily="34" charset="0"/>
              </a:rPr>
              <a:t>for media </a:t>
            </a:r>
            <a:r>
              <a:rPr lang="en-ZA" sz="1600" dirty="0" smtClean="0">
                <a:latin typeface="Arial" panose="020B0604020202020204" pitchFamily="34" charset="0"/>
              </a:rPr>
              <a:t>studies.</a:t>
            </a:r>
          </a:p>
          <a:p>
            <a:pPr marL="285750" indent="-285750">
              <a:buFont typeface="Wingdings" pitchFamily="2" charset="2"/>
              <a:buChar char="Ø"/>
            </a:pPr>
            <a:endParaRPr lang="en-ZA" sz="800" dirty="0">
              <a:latin typeface="Arial" panose="020B0604020202020204" pitchFamily="34" charset="0"/>
            </a:endParaRPr>
          </a:p>
          <a:p>
            <a:pPr marL="285750" indent="-285750">
              <a:buFont typeface="Wingdings" pitchFamily="2" charset="2"/>
              <a:buChar char="Ø"/>
            </a:pPr>
            <a:r>
              <a:rPr lang="en-ZA" sz="1600" dirty="0">
                <a:latin typeface="Arial" panose="020B0604020202020204" pitchFamily="34" charset="0"/>
              </a:rPr>
              <a:t>Eight research projects </a:t>
            </a:r>
            <a:r>
              <a:rPr lang="en-ZA" sz="1600" dirty="0" smtClean="0">
                <a:latin typeface="Arial" panose="020B0604020202020204" pitchFamily="34" charset="0"/>
              </a:rPr>
              <a:t>aimed </a:t>
            </a:r>
            <a:r>
              <a:rPr lang="en-ZA" sz="1600" dirty="0">
                <a:latin typeface="Arial" panose="020B0604020202020204" pitchFamily="34" charset="0"/>
              </a:rPr>
              <a:t>at providing insight into media in South </a:t>
            </a:r>
            <a:r>
              <a:rPr lang="en-ZA" sz="1600" dirty="0" smtClean="0">
                <a:latin typeface="Arial" panose="020B0604020202020204" pitchFamily="34" charset="0"/>
              </a:rPr>
              <a:t>Africa,</a:t>
            </a:r>
          </a:p>
          <a:p>
            <a:pPr marL="285750" indent="-285750">
              <a:buFont typeface="Wingdings" pitchFamily="2" charset="2"/>
              <a:buChar char="Ø"/>
            </a:pPr>
            <a:endParaRPr lang="en-ZA" sz="800" dirty="0">
              <a:latin typeface="Arial" panose="020B0604020202020204" pitchFamily="34" charset="0"/>
            </a:endParaRPr>
          </a:p>
          <a:p>
            <a:pPr marL="285750" indent="-285750">
              <a:buFont typeface="Wingdings" pitchFamily="2" charset="2"/>
              <a:buChar char="Ø"/>
            </a:pPr>
            <a:r>
              <a:rPr lang="en-ZA" sz="1600" dirty="0" smtClean="0">
                <a:latin typeface="Arial" panose="020B0604020202020204" pitchFamily="34" charset="0"/>
              </a:rPr>
              <a:t>Discounts </a:t>
            </a:r>
            <a:r>
              <a:rPr lang="en-ZA" sz="1600" dirty="0">
                <a:latin typeface="Arial" panose="020B0604020202020204" pitchFamily="34" charset="0"/>
              </a:rPr>
              <a:t>from printers </a:t>
            </a:r>
            <a:r>
              <a:rPr lang="en-ZA" sz="1600" dirty="0" smtClean="0">
                <a:latin typeface="Arial" panose="020B0604020202020204" pitchFamily="34" charset="0"/>
              </a:rPr>
              <a:t>negotiated </a:t>
            </a:r>
            <a:r>
              <a:rPr lang="en-ZA" sz="1600" dirty="0">
                <a:latin typeface="Arial" panose="020B0604020202020204" pitchFamily="34" charset="0"/>
              </a:rPr>
              <a:t>for Community and Small Commercial newspapers and magazines</a:t>
            </a:r>
            <a:r>
              <a:rPr lang="en-ZA" sz="1600" dirty="0" smtClean="0">
                <a:latin typeface="Arial" panose="020B0604020202020204" pitchFamily="34" charset="0"/>
              </a:rPr>
              <a:t>.</a:t>
            </a:r>
          </a:p>
          <a:p>
            <a:pPr marL="285750" indent="-285750">
              <a:buFont typeface="Wingdings" pitchFamily="2" charset="2"/>
              <a:buChar char="Ø"/>
            </a:pPr>
            <a:endParaRPr lang="en-ZA" sz="800" dirty="0">
              <a:latin typeface="Arial" panose="020B0604020202020204" pitchFamily="34" charset="0"/>
            </a:endParaRPr>
          </a:p>
          <a:p>
            <a:pPr marL="285750" indent="-285750">
              <a:buFont typeface="Wingdings" pitchFamily="2" charset="2"/>
              <a:buChar char="Ø"/>
            </a:pPr>
            <a:r>
              <a:rPr lang="en-ZA" sz="1600" dirty="0">
                <a:latin typeface="Arial" panose="020B0604020202020204" pitchFamily="34" charset="0"/>
              </a:rPr>
              <a:t>Easy to use toolkits </a:t>
            </a:r>
            <a:r>
              <a:rPr lang="en-ZA" sz="1600" dirty="0" smtClean="0">
                <a:latin typeface="Arial" panose="020B0604020202020204" pitchFamily="34" charset="0"/>
              </a:rPr>
              <a:t>published  in </a:t>
            </a:r>
            <a:r>
              <a:rPr lang="en-ZA" sz="1600" dirty="0">
                <a:latin typeface="Arial" panose="020B0604020202020204" pitchFamily="34" charset="0"/>
              </a:rPr>
              <a:t>specific skills areas, such as Marketing and </a:t>
            </a:r>
            <a:r>
              <a:rPr lang="en-ZA" sz="1600" dirty="0" smtClean="0">
                <a:latin typeface="Arial" panose="020B0604020202020204" pitchFamily="34" charset="0"/>
              </a:rPr>
              <a:t>Advertising and </a:t>
            </a:r>
            <a:r>
              <a:rPr lang="en-ZA" sz="1600" dirty="0">
                <a:latin typeface="Arial" panose="020B0604020202020204" pitchFamily="34" charset="0"/>
              </a:rPr>
              <a:t>Corporate Governance. </a:t>
            </a:r>
          </a:p>
          <a:p>
            <a:pPr marL="285750" indent="-285750">
              <a:buFont typeface="Wingdings" pitchFamily="2" charset="2"/>
              <a:buChar char="Ø"/>
            </a:pPr>
            <a:endParaRPr lang="en-ZA" sz="1600" dirty="0">
              <a:latin typeface="Arial" panose="020B0604020202020204" pitchFamily="34" charset="0"/>
            </a:endParaRPr>
          </a:p>
        </p:txBody>
      </p:sp>
    </p:spTree>
    <p:extLst>
      <p:ext uri="{BB962C8B-B14F-4D97-AF65-F5344CB8AC3E}">
        <p14:creationId xmlns:p14="http://schemas.microsoft.com/office/powerpoint/2010/main" xmlns="" val="81320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E49CD9C-A5F4-41C1-A948-BC0E30924D59}" type="slidenum">
              <a:rPr lang="en-US" smtClean="0">
                <a:solidFill>
                  <a:prstClr val="black">
                    <a:tint val="75000"/>
                  </a:prstClr>
                </a:solidFill>
              </a:rPr>
              <a:pPr>
                <a:defRPr/>
              </a:pPr>
              <a:t>7</a:t>
            </a:fld>
            <a:endParaRPr lang="en-US" dirty="0">
              <a:solidFill>
                <a:prstClr val="black">
                  <a:tint val="75000"/>
                </a:prstClr>
              </a:solidFill>
            </a:endParaRPr>
          </a:p>
        </p:txBody>
      </p:sp>
      <p:sp>
        <p:nvSpPr>
          <p:cNvPr id="4" name="Title 3"/>
          <p:cNvSpPr>
            <a:spLocks noGrp="1"/>
          </p:cNvSpPr>
          <p:nvPr>
            <p:ph type="title"/>
          </p:nvPr>
        </p:nvSpPr>
        <p:spPr/>
        <p:txBody>
          <a:bodyPr/>
          <a:lstStyle/>
          <a:p>
            <a:r>
              <a:rPr lang="en-ZA" dirty="0" smtClean="0"/>
              <a:t>2014/2015 Annual Report</a:t>
            </a:r>
            <a:endParaRPr lang="en-ZA" dirty="0"/>
          </a:p>
        </p:txBody>
      </p:sp>
      <p:pic>
        <p:nvPicPr>
          <p:cNvPr id="3" name="Picture 2"/>
          <p:cNvPicPr>
            <a:picLocks noChangeAspect="1"/>
          </p:cNvPicPr>
          <p:nvPr/>
        </p:nvPicPr>
        <p:blipFill>
          <a:blip r:embed="rId2" cstate="print"/>
          <a:stretch>
            <a:fillRect/>
          </a:stretch>
        </p:blipFill>
        <p:spPr>
          <a:xfrm>
            <a:off x="0" y="0"/>
            <a:ext cx="9354890" cy="5173693"/>
          </a:xfrm>
          <a:prstGeom prst="rect">
            <a:avLst/>
          </a:prstGeom>
        </p:spPr>
      </p:pic>
    </p:spTree>
    <p:extLst>
      <p:ext uri="{BB962C8B-B14F-4D97-AF65-F5344CB8AC3E}">
        <p14:creationId xmlns:p14="http://schemas.microsoft.com/office/powerpoint/2010/main" xmlns="" val="3183729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E49CD9C-A5F4-41C1-A948-BC0E30924D59}" type="slidenum">
              <a:rPr lang="en-US" smtClean="0">
                <a:solidFill>
                  <a:prstClr val="black">
                    <a:tint val="75000"/>
                  </a:prstClr>
                </a:solidFill>
              </a:rPr>
              <a:pPr>
                <a:defRPr/>
              </a:pPr>
              <a:t>8</a:t>
            </a:fld>
            <a:endParaRPr lang="en-US" dirty="0">
              <a:solidFill>
                <a:prstClr val="black">
                  <a:tint val="75000"/>
                </a:prstClr>
              </a:solidFill>
            </a:endParaRPr>
          </a:p>
        </p:txBody>
      </p:sp>
      <p:sp>
        <p:nvSpPr>
          <p:cNvPr id="3" name="Title 2"/>
          <p:cNvSpPr>
            <a:spLocks noGrp="1"/>
          </p:cNvSpPr>
          <p:nvPr>
            <p:ph type="title"/>
          </p:nvPr>
        </p:nvSpPr>
        <p:spPr/>
        <p:txBody>
          <a:bodyPr/>
          <a:lstStyle/>
          <a:p>
            <a:r>
              <a:rPr lang="en-ZA" dirty="0" smtClean="0"/>
              <a:t>Year Overview</a:t>
            </a:r>
            <a:endParaRPr lang="en-ZA" dirty="0"/>
          </a:p>
        </p:txBody>
      </p:sp>
      <p:sp>
        <p:nvSpPr>
          <p:cNvPr id="5" name="TextBox 4"/>
          <p:cNvSpPr txBox="1"/>
          <p:nvPr/>
        </p:nvSpPr>
        <p:spPr>
          <a:xfrm>
            <a:off x="251520" y="1268760"/>
            <a:ext cx="8640960" cy="5616922"/>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n-ZA" dirty="0" smtClean="0">
                <a:latin typeface="Arial" panose="020B0604020202020204" pitchFamily="34" charset="0"/>
              </a:rPr>
              <a:t>2014/2015 </a:t>
            </a:r>
            <a:r>
              <a:rPr lang="en-ZA" dirty="0">
                <a:latin typeface="Arial" panose="020B0604020202020204" pitchFamily="34" charset="0"/>
              </a:rPr>
              <a:t>financial </a:t>
            </a:r>
            <a:r>
              <a:rPr lang="en-ZA" dirty="0" smtClean="0">
                <a:latin typeface="Arial" panose="020B0604020202020204" pitchFamily="34" charset="0"/>
              </a:rPr>
              <a:t>year was a period of significant transition for the MDDA:</a:t>
            </a:r>
          </a:p>
          <a:p>
            <a:pPr marL="623888" indent="-361950" algn="just">
              <a:lnSpc>
                <a:spcPct val="150000"/>
              </a:lnSpc>
              <a:buFont typeface="Arial" panose="020B0604020202020204" pitchFamily="34" charset="0"/>
              <a:buChar char="•"/>
              <a:tabLst>
                <a:tab pos="623888" algn="l"/>
              </a:tabLst>
            </a:pPr>
            <a:r>
              <a:rPr lang="en-ZA" dirty="0">
                <a:latin typeface="Arial" panose="020B0604020202020204" pitchFamily="34" charset="0"/>
              </a:rPr>
              <a:t>C</a:t>
            </a:r>
            <a:r>
              <a:rPr lang="en-ZA" dirty="0" smtClean="0">
                <a:latin typeface="Arial" panose="020B0604020202020204" pitchFamily="34" charset="0"/>
              </a:rPr>
              <a:t>hanges </a:t>
            </a:r>
            <a:r>
              <a:rPr lang="en-ZA" dirty="0">
                <a:latin typeface="Arial" panose="020B0604020202020204" pitchFamily="34" charset="0"/>
              </a:rPr>
              <a:t>in leadership </a:t>
            </a:r>
            <a:r>
              <a:rPr lang="en-ZA" dirty="0" smtClean="0">
                <a:latin typeface="Arial" panose="020B0604020202020204" pitchFamily="34" charset="0"/>
              </a:rPr>
              <a:t>across </a:t>
            </a:r>
            <a:r>
              <a:rPr lang="en-ZA" dirty="0">
                <a:latin typeface="Arial" panose="020B0604020202020204" pitchFamily="34" charset="0"/>
              </a:rPr>
              <a:t>Executive Authority and Executive Management </a:t>
            </a:r>
            <a:r>
              <a:rPr lang="en-ZA" dirty="0" smtClean="0">
                <a:latin typeface="Arial" panose="020B0604020202020204" pitchFamily="34" charset="0"/>
              </a:rPr>
              <a:t>levels</a:t>
            </a:r>
          </a:p>
          <a:p>
            <a:pPr marL="623888" indent="-361950" algn="just">
              <a:lnSpc>
                <a:spcPct val="150000"/>
              </a:lnSpc>
              <a:buFont typeface="Arial" panose="020B0604020202020204" pitchFamily="34" charset="0"/>
              <a:buChar char="•"/>
              <a:tabLst>
                <a:tab pos="623888" algn="l"/>
              </a:tabLst>
            </a:pPr>
            <a:r>
              <a:rPr lang="en-ZA" dirty="0" smtClean="0">
                <a:latin typeface="Arial" panose="020B0604020202020204" pitchFamily="34" charset="0"/>
              </a:rPr>
              <a:t>A number </a:t>
            </a:r>
            <a:r>
              <a:rPr lang="en-ZA" dirty="0">
                <a:latin typeface="Arial" panose="020B0604020202020204" pitchFamily="34" charset="0"/>
              </a:rPr>
              <a:t>of Board members came to the end of their </a:t>
            </a:r>
            <a:r>
              <a:rPr lang="en-ZA" dirty="0" smtClean="0">
                <a:latin typeface="Arial" panose="020B0604020202020204" pitchFamily="34" charset="0"/>
              </a:rPr>
              <a:t>terms</a:t>
            </a:r>
          </a:p>
          <a:p>
            <a:pPr marL="285750" indent="-285750" algn="just">
              <a:lnSpc>
                <a:spcPct val="150000"/>
              </a:lnSpc>
              <a:buFont typeface="Arial" panose="020B0604020202020204" pitchFamily="34" charset="0"/>
              <a:buChar char="•"/>
            </a:pPr>
            <a:endParaRPr lang="en-ZA" sz="800" dirty="0" smtClean="0">
              <a:latin typeface="Arial" panose="020B0604020202020204" pitchFamily="34" charset="0"/>
            </a:endParaRPr>
          </a:p>
          <a:p>
            <a:pPr marL="285750" indent="-285750" algn="just">
              <a:lnSpc>
                <a:spcPct val="150000"/>
              </a:lnSpc>
              <a:buFont typeface="Wingdings" pitchFamily="2" charset="2"/>
              <a:buChar char="Ø"/>
            </a:pPr>
            <a:r>
              <a:rPr lang="en-ZA" dirty="0" smtClean="0">
                <a:latin typeface="Arial" panose="020B0604020202020204" pitchFamily="34" charset="0"/>
              </a:rPr>
              <a:t>The Agency adapted and aligned its </a:t>
            </a:r>
            <a:r>
              <a:rPr lang="en-ZA" dirty="0">
                <a:latin typeface="Arial" panose="020B0604020202020204" pitchFamily="34" charset="0"/>
              </a:rPr>
              <a:t>key priorities to </a:t>
            </a:r>
            <a:r>
              <a:rPr lang="en-ZA" dirty="0" smtClean="0">
                <a:latin typeface="Arial" panose="020B0604020202020204" pitchFamily="34" charset="0"/>
              </a:rPr>
              <a:t>the mandate </a:t>
            </a:r>
            <a:r>
              <a:rPr lang="en-ZA" dirty="0">
                <a:latin typeface="Arial" panose="020B0604020202020204" pitchFamily="34" charset="0"/>
              </a:rPr>
              <a:t>of the new Department of </a:t>
            </a:r>
            <a:r>
              <a:rPr lang="en-ZA" dirty="0" smtClean="0">
                <a:latin typeface="Arial" panose="020B0604020202020204" pitchFamily="34" charset="0"/>
              </a:rPr>
              <a:t>Communications</a:t>
            </a:r>
          </a:p>
          <a:p>
            <a:pPr algn="just">
              <a:lnSpc>
                <a:spcPct val="150000"/>
              </a:lnSpc>
            </a:pPr>
            <a:endParaRPr lang="en-ZA" sz="800" dirty="0">
              <a:latin typeface="Arial" panose="020B0604020202020204" pitchFamily="34" charset="0"/>
            </a:endParaRPr>
          </a:p>
          <a:p>
            <a:pPr marL="285750" indent="-285750" algn="just">
              <a:lnSpc>
                <a:spcPct val="150000"/>
              </a:lnSpc>
              <a:buFont typeface="Wingdings" panose="05000000000000000000" pitchFamily="2" charset="2"/>
              <a:buChar char="Ø"/>
            </a:pPr>
            <a:r>
              <a:rPr lang="en-ZA" dirty="0" smtClean="0">
                <a:latin typeface="Arial" panose="020B0604020202020204" pitchFamily="34" charset="0"/>
              </a:rPr>
              <a:t>The Agency </a:t>
            </a:r>
            <a:r>
              <a:rPr lang="en-ZA" dirty="0">
                <a:latin typeface="Arial" panose="020B0604020202020204" pitchFamily="34" charset="0"/>
              </a:rPr>
              <a:t>achieved 56% of its performance indicators; </a:t>
            </a:r>
            <a:r>
              <a:rPr lang="en-ZA" dirty="0" smtClean="0">
                <a:latin typeface="Arial" panose="020B0604020202020204" pitchFamily="34" charset="0"/>
              </a:rPr>
              <a:t>that is 84 </a:t>
            </a:r>
            <a:r>
              <a:rPr lang="en-ZA" dirty="0">
                <a:latin typeface="Arial" panose="020B0604020202020204" pitchFamily="34" charset="0"/>
              </a:rPr>
              <a:t>of </a:t>
            </a:r>
            <a:r>
              <a:rPr lang="en-ZA" dirty="0" smtClean="0">
                <a:latin typeface="Arial" panose="020B0604020202020204" pitchFamily="34" charset="0"/>
              </a:rPr>
              <a:t>147 </a:t>
            </a:r>
            <a:r>
              <a:rPr lang="en-ZA" dirty="0">
                <a:latin typeface="Arial" panose="020B0604020202020204" pitchFamily="34" charset="0"/>
              </a:rPr>
              <a:t>performance </a:t>
            </a:r>
            <a:r>
              <a:rPr lang="en-ZA" dirty="0" smtClean="0">
                <a:latin typeface="Arial" panose="020B0604020202020204" pitchFamily="34" charset="0"/>
              </a:rPr>
              <a:t>indicators achieved</a:t>
            </a:r>
            <a:r>
              <a:rPr lang="en-ZA" dirty="0">
                <a:latin typeface="Arial" panose="020B0604020202020204" pitchFamily="34" charset="0"/>
              </a:rPr>
              <a:t>, a </a:t>
            </a:r>
            <a:r>
              <a:rPr lang="en-ZA" dirty="0" smtClean="0">
                <a:latin typeface="Arial" panose="020B0604020202020204" pitchFamily="34" charset="0"/>
              </a:rPr>
              <a:t>significant </a:t>
            </a:r>
            <a:r>
              <a:rPr lang="en-ZA" dirty="0">
                <a:latin typeface="Arial" panose="020B0604020202020204" pitchFamily="34" charset="0"/>
              </a:rPr>
              <a:t>outcome given the challenging environment of </a:t>
            </a:r>
            <a:r>
              <a:rPr lang="en-ZA" dirty="0" smtClean="0">
                <a:latin typeface="Arial" panose="020B0604020202020204" pitchFamily="34" charset="0"/>
              </a:rPr>
              <a:t>2014/2015</a:t>
            </a:r>
          </a:p>
          <a:p>
            <a:pPr marL="285750" indent="-285750" algn="just">
              <a:lnSpc>
                <a:spcPct val="150000"/>
              </a:lnSpc>
              <a:buFont typeface="Wingdings" panose="05000000000000000000" pitchFamily="2" charset="2"/>
              <a:buChar char="Ø"/>
            </a:pPr>
            <a:endParaRPr lang="en-ZA" sz="800" dirty="0">
              <a:latin typeface="Arial" panose="020B0604020202020204" pitchFamily="34" charset="0"/>
            </a:endParaRPr>
          </a:p>
          <a:p>
            <a:pPr marL="285750" indent="-285750" algn="just">
              <a:lnSpc>
                <a:spcPct val="150000"/>
              </a:lnSpc>
              <a:buFont typeface="Wingdings" panose="05000000000000000000" pitchFamily="2" charset="2"/>
              <a:buChar char="Ø"/>
            </a:pPr>
            <a:r>
              <a:rPr lang="en-ZA" dirty="0" smtClean="0">
                <a:latin typeface="Arial" panose="020B0604020202020204" pitchFamily="34" charset="0"/>
              </a:rPr>
              <a:t>The launch of the </a:t>
            </a:r>
            <a:r>
              <a:rPr lang="en-ZA" dirty="0" err="1">
                <a:latin typeface="Arial" panose="020B0604020202020204" pitchFamily="34" charset="0"/>
              </a:rPr>
              <a:t>DoC’s</a:t>
            </a:r>
            <a:r>
              <a:rPr lang="en-ZA" dirty="0">
                <a:latin typeface="Arial" panose="020B0604020202020204" pitchFamily="34" charset="0"/>
              </a:rPr>
              <a:t> </a:t>
            </a:r>
            <a:r>
              <a:rPr lang="en-ZA" dirty="0" smtClean="0">
                <a:latin typeface="Arial" panose="020B0604020202020204" pitchFamily="34" charset="0"/>
              </a:rPr>
              <a:t>digital </a:t>
            </a:r>
            <a:r>
              <a:rPr lang="en-ZA" dirty="0">
                <a:latin typeface="Arial" panose="020B0604020202020204" pitchFamily="34" charset="0"/>
              </a:rPr>
              <a:t>migration </a:t>
            </a:r>
            <a:r>
              <a:rPr lang="en-ZA" dirty="0" smtClean="0">
                <a:latin typeface="Arial" panose="020B0604020202020204" pitchFamily="34" charset="0"/>
              </a:rPr>
              <a:t>provided an </a:t>
            </a:r>
            <a:r>
              <a:rPr lang="en-ZA" dirty="0">
                <a:latin typeface="Arial" panose="020B0604020202020204" pitchFamily="34" charset="0"/>
              </a:rPr>
              <a:t>opportunity </a:t>
            </a:r>
            <a:r>
              <a:rPr lang="en-ZA" dirty="0" smtClean="0">
                <a:latin typeface="Arial" panose="020B0604020202020204" pitchFamily="34" charset="0"/>
              </a:rPr>
              <a:t>for </a:t>
            </a:r>
            <a:r>
              <a:rPr lang="en-ZA" dirty="0">
                <a:latin typeface="Arial" panose="020B0604020202020204" pitchFamily="34" charset="0"/>
              </a:rPr>
              <a:t>MDDA to start positioning itself as </a:t>
            </a:r>
            <a:r>
              <a:rPr lang="en-ZA" dirty="0" smtClean="0">
                <a:latin typeface="Arial" panose="020B0604020202020204" pitchFamily="34" charset="0"/>
              </a:rPr>
              <a:t>a key player </a:t>
            </a:r>
            <a:r>
              <a:rPr lang="en-ZA" dirty="0">
                <a:latin typeface="Arial" panose="020B0604020202020204" pitchFamily="34" charset="0"/>
              </a:rPr>
              <a:t>in this field.</a:t>
            </a:r>
          </a:p>
          <a:p>
            <a:pPr marL="285750" indent="-285750" algn="just">
              <a:buFont typeface="Wingdings" panose="05000000000000000000" pitchFamily="2" charset="2"/>
              <a:buChar char="Ø"/>
            </a:pPr>
            <a:endParaRPr lang="en-ZA" dirty="0">
              <a:latin typeface="Arial" panose="020B0604020202020204" pitchFamily="34" charset="0"/>
            </a:endParaRPr>
          </a:p>
          <a:p>
            <a:pPr algn="just"/>
            <a:endParaRPr lang="en-ZA" sz="800" dirty="0">
              <a:latin typeface="Arial" panose="020B0604020202020204" pitchFamily="34" charset="0"/>
            </a:endParaRPr>
          </a:p>
        </p:txBody>
      </p:sp>
    </p:spTree>
    <p:extLst>
      <p:ext uri="{BB962C8B-B14F-4D97-AF65-F5344CB8AC3E}">
        <p14:creationId xmlns:p14="http://schemas.microsoft.com/office/powerpoint/2010/main" xmlns="" val="704299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E49CD9C-A5F4-41C1-A948-BC0E30924D59}" type="slidenum">
              <a:rPr lang="en-US" smtClean="0">
                <a:solidFill>
                  <a:prstClr val="black">
                    <a:tint val="75000"/>
                  </a:prstClr>
                </a:solidFill>
              </a:rPr>
              <a:pPr>
                <a:defRPr/>
              </a:pPr>
              <a:t>9</a:t>
            </a:fld>
            <a:endParaRPr lang="en-US" dirty="0">
              <a:solidFill>
                <a:prstClr val="black">
                  <a:tint val="75000"/>
                </a:prstClr>
              </a:solidFill>
            </a:endParaRPr>
          </a:p>
        </p:txBody>
      </p:sp>
      <p:sp>
        <p:nvSpPr>
          <p:cNvPr id="3" name="Title 2"/>
          <p:cNvSpPr>
            <a:spLocks noGrp="1"/>
          </p:cNvSpPr>
          <p:nvPr>
            <p:ph type="title"/>
          </p:nvPr>
        </p:nvSpPr>
        <p:spPr/>
        <p:txBody>
          <a:bodyPr/>
          <a:lstStyle/>
          <a:p>
            <a:r>
              <a:rPr lang="en-ZA" dirty="0" smtClean="0"/>
              <a:t>Year Overview</a:t>
            </a:r>
            <a:endParaRPr lang="en-ZA" dirty="0"/>
          </a:p>
        </p:txBody>
      </p:sp>
      <p:sp>
        <p:nvSpPr>
          <p:cNvPr id="4" name="Rectangle 3"/>
          <p:cNvSpPr/>
          <p:nvPr/>
        </p:nvSpPr>
        <p:spPr>
          <a:xfrm>
            <a:off x="539552" y="1268760"/>
            <a:ext cx="8208912" cy="6324808"/>
          </a:xfrm>
          <a:prstGeom prst="rect">
            <a:avLst/>
          </a:prstGeom>
        </p:spPr>
        <p:txBody>
          <a:bodyPr wrap="square">
            <a:spAutoFit/>
          </a:bodyPr>
          <a:lstStyle/>
          <a:p>
            <a:pPr marL="285750" indent="-285750" algn="just">
              <a:lnSpc>
                <a:spcPct val="150000"/>
              </a:lnSpc>
              <a:buFont typeface="Wingdings" pitchFamily="2" charset="2"/>
              <a:buChar char="Ø"/>
            </a:pPr>
            <a:r>
              <a:rPr lang="en-ZA" dirty="0" smtClean="0">
                <a:latin typeface="Arial" pitchFamily="34" charset="0"/>
              </a:rPr>
              <a:t>MDDA received unqualified </a:t>
            </a:r>
            <a:r>
              <a:rPr lang="en-ZA" dirty="0">
                <a:latin typeface="Arial" pitchFamily="34" charset="0"/>
              </a:rPr>
              <a:t>audit </a:t>
            </a:r>
            <a:r>
              <a:rPr lang="en-ZA" dirty="0" smtClean="0">
                <a:latin typeface="Arial" pitchFamily="34" charset="0"/>
              </a:rPr>
              <a:t>report, an unbroken record since its inception.</a:t>
            </a:r>
            <a:endParaRPr lang="en-ZA" dirty="0">
              <a:latin typeface="Arial" pitchFamily="34" charset="0"/>
            </a:endParaRPr>
          </a:p>
          <a:p>
            <a:pPr marL="285750" indent="-285750" algn="just">
              <a:lnSpc>
                <a:spcPct val="150000"/>
              </a:lnSpc>
              <a:buFont typeface="Wingdings" pitchFamily="2" charset="2"/>
              <a:buChar char="Ø"/>
            </a:pPr>
            <a:r>
              <a:rPr lang="en-ZA" dirty="0" smtClean="0">
                <a:latin typeface="Arial" pitchFamily="34" charset="0"/>
              </a:rPr>
              <a:t>Spending </a:t>
            </a:r>
            <a:r>
              <a:rPr lang="en-ZA" dirty="0">
                <a:latin typeface="Arial" pitchFamily="34" charset="0"/>
              </a:rPr>
              <a:t>for </a:t>
            </a:r>
            <a:r>
              <a:rPr lang="en-ZA" dirty="0" smtClean="0">
                <a:latin typeface="Arial" pitchFamily="34" charset="0"/>
              </a:rPr>
              <a:t>year </a:t>
            </a:r>
            <a:r>
              <a:rPr lang="en-ZA" dirty="0">
                <a:latin typeface="Arial" pitchFamily="34" charset="0"/>
              </a:rPr>
              <a:t>under review was well within the regulated percentage of allocations. </a:t>
            </a:r>
            <a:r>
              <a:rPr lang="en-ZA" dirty="0" err="1">
                <a:latin typeface="Arial" pitchFamily="34" charset="0"/>
              </a:rPr>
              <a:t>Underspending</a:t>
            </a:r>
            <a:r>
              <a:rPr lang="en-ZA" dirty="0">
                <a:latin typeface="Arial" pitchFamily="34" charset="0"/>
              </a:rPr>
              <a:t> </a:t>
            </a:r>
            <a:r>
              <a:rPr lang="en-ZA" dirty="0" smtClean="0">
                <a:latin typeface="Arial" pitchFamily="34" charset="0"/>
              </a:rPr>
              <a:t>mainly </a:t>
            </a:r>
            <a:r>
              <a:rPr lang="en-ZA" dirty="0">
                <a:latin typeface="Arial" pitchFamily="34" charset="0"/>
              </a:rPr>
              <a:t>attributable to:</a:t>
            </a:r>
          </a:p>
          <a:p>
            <a:pPr marL="623888" indent="-260350" algn="just">
              <a:lnSpc>
                <a:spcPct val="150000"/>
              </a:lnSpc>
              <a:buFont typeface="Arial" pitchFamily="34" charset="0"/>
              <a:buChar char="•"/>
              <a:tabLst>
                <a:tab pos="812800" algn="l"/>
              </a:tabLst>
            </a:pPr>
            <a:r>
              <a:rPr lang="en-ZA" dirty="0">
                <a:latin typeface="Arial" pitchFamily="34" charset="0"/>
              </a:rPr>
              <a:t>Few projects that were approved by the Board due to the Board not having a full quorum of members </a:t>
            </a:r>
            <a:r>
              <a:rPr lang="en-ZA" dirty="0" smtClean="0">
                <a:latin typeface="Arial" pitchFamily="34" charset="0"/>
              </a:rPr>
              <a:t>in last two meetings.</a:t>
            </a:r>
            <a:endParaRPr lang="en-ZA" dirty="0">
              <a:latin typeface="Arial" pitchFamily="34" charset="0"/>
            </a:endParaRPr>
          </a:p>
          <a:p>
            <a:pPr marL="623888" indent="-260350" algn="just">
              <a:lnSpc>
                <a:spcPct val="150000"/>
              </a:lnSpc>
              <a:buFont typeface="Arial" pitchFamily="34" charset="0"/>
              <a:buChar char="•"/>
              <a:tabLst>
                <a:tab pos="812800" algn="l"/>
              </a:tabLst>
            </a:pPr>
            <a:r>
              <a:rPr lang="en-ZA" dirty="0">
                <a:latin typeface="Arial" pitchFamily="34" charset="0"/>
              </a:rPr>
              <a:t>High staff-turnover.</a:t>
            </a:r>
          </a:p>
          <a:p>
            <a:pPr marL="285750" indent="-285750" algn="just">
              <a:lnSpc>
                <a:spcPct val="150000"/>
              </a:lnSpc>
              <a:buFont typeface="Wingdings" pitchFamily="2" charset="2"/>
              <a:buChar char="Ø"/>
            </a:pPr>
            <a:endParaRPr lang="en-ZA" dirty="0">
              <a:latin typeface="Arial" pitchFamily="34" charset="0"/>
            </a:endParaRPr>
          </a:p>
          <a:p>
            <a:pPr marL="285750" indent="-285750" algn="just">
              <a:lnSpc>
                <a:spcPct val="150000"/>
              </a:lnSpc>
              <a:buFont typeface="Wingdings" pitchFamily="2" charset="2"/>
              <a:buChar char="Ø"/>
            </a:pPr>
            <a:r>
              <a:rPr lang="en-ZA" dirty="0" smtClean="0">
                <a:latin typeface="Arial" pitchFamily="34" charset="0"/>
              </a:rPr>
              <a:t>MDDA received </a:t>
            </a:r>
            <a:r>
              <a:rPr lang="en-ZA" dirty="0">
                <a:latin typeface="Arial" pitchFamily="34" charset="0"/>
              </a:rPr>
              <a:t>funding from the Government through the </a:t>
            </a:r>
            <a:r>
              <a:rPr lang="en-ZA" dirty="0" err="1">
                <a:latin typeface="Arial" pitchFamily="34" charset="0"/>
              </a:rPr>
              <a:t>DoC</a:t>
            </a:r>
            <a:r>
              <a:rPr lang="en-ZA" dirty="0">
                <a:latin typeface="Arial" pitchFamily="34" charset="0"/>
              </a:rPr>
              <a:t>, as well as from broadcast service licensees.  </a:t>
            </a:r>
            <a:r>
              <a:rPr lang="en-ZA" dirty="0" smtClean="0">
                <a:latin typeface="Arial" pitchFamily="34" charset="0"/>
              </a:rPr>
              <a:t>MDDA </a:t>
            </a:r>
            <a:r>
              <a:rPr lang="en-ZA" dirty="0">
                <a:latin typeface="Arial" pitchFamily="34" charset="0"/>
              </a:rPr>
              <a:t>received no funding from the print sector. </a:t>
            </a:r>
            <a:r>
              <a:rPr lang="en-ZA" dirty="0" smtClean="0">
                <a:latin typeface="Arial" pitchFamily="34" charset="0"/>
              </a:rPr>
              <a:t>As this </a:t>
            </a:r>
            <a:r>
              <a:rPr lang="en-ZA" dirty="0">
                <a:latin typeface="Arial" pitchFamily="34" charset="0"/>
              </a:rPr>
              <a:t>sector </a:t>
            </a:r>
            <a:r>
              <a:rPr lang="en-ZA" dirty="0" smtClean="0">
                <a:latin typeface="Arial" pitchFamily="34" charset="0"/>
              </a:rPr>
              <a:t>is </a:t>
            </a:r>
            <a:r>
              <a:rPr lang="en-ZA" dirty="0">
                <a:latin typeface="Arial" pitchFamily="34" charset="0"/>
              </a:rPr>
              <a:t>an important partner towards achieving media development and diversity in South Africa, </a:t>
            </a:r>
            <a:r>
              <a:rPr lang="en-ZA" dirty="0" smtClean="0">
                <a:latin typeface="Arial" pitchFamily="34" charset="0"/>
              </a:rPr>
              <a:t>the Agency </a:t>
            </a:r>
            <a:r>
              <a:rPr lang="en-ZA" dirty="0">
                <a:latin typeface="Arial" pitchFamily="34" charset="0"/>
              </a:rPr>
              <a:t>will continue to engage it.</a:t>
            </a:r>
          </a:p>
          <a:p>
            <a:pPr algn="just"/>
            <a:endParaRPr lang="en-ZA" dirty="0"/>
          </a:p>
          <a:p>
            <a:pPr algn="just"/>
            <a:endParaRPr lang="en-ZA" dirty="0"/>
          </a:p>
          <a:p>
            <a:pPr algn="just"/>
            <a:endParaRPr lang="en-ZA" dirty="0"/>
          </a:p>
        </p:txBody>
      </p:sp>
    </p:spTree>
    <p:extLst>
      <p:ext uri="{BB962C8B-B14F-4D97-AF65-F5344CB8AC3E}">
        <p14:creationId xmlns:p14="http://schemas.microsoft.com/office/powerpoint/2010/main" xmlns="" val="2624351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15150</TotalTime>
  <Words>3163</Words>
  <Application>Microsoft Office PowerPoint</Application>
  <PresentationFormat>On-screen Show (4:3)</PresentationFormat>
  <Paragraphs>906</Paragraphs>
  <Slides>44</Slides>
  <Notes>8</Notes>
  <HiddenSlides>0</HiddenSlides>
  <MMClips>0</MMClips>
  <ScaleCrop>false</ScaleCrop>
  <HeadingPairs>
    <vt:vector size="4" baseType="variant">
      <vt:variant>
        <vt:lpstr>Theme</vt:lpstr>
      </vt:variant>
      <vt:variant>
        <vt:i4>5</vt:i4>
      </vt:variant>
      <vt:variant>
        <vt:lpstr>Slide Titles</vt:lpstr>
      </vt:variant>
      <vt:variant>
        <vt:i4>44</vt:i4>
      </vt:variant>
    </vt:vector>
  </HeadingPairs>
  <TitlesOfParts>
    <vt:vector size="49" baseType="lpstr">
      <vt:lpstr>Office Theme</vt:lpstr>
      <vt:lpstr>1_Office Theme</vt:lpstr>
      <vt:lpstr>3_Office Theme</vt:lpstr>
      <vt:lpstr>2_Office Theme</vt:lpstr>
      <vt:lpstr>4_Office Theme</vt:lpstr>
      <vt:lpstr>Slide 1</vt:lpstr>
      <vt:lpstr>Table of Contents</vt:lpstr>
      <vt:lpstr>Mandate</vt:lpstr>
      <vt:lpstr>Vision, Mission and Values</vt:lpstr>
      <vt:lpstr>Regulatory &amp; Legislative Framework</vt:lpstr>
      <vt:lpstr>Highlights from 11 years of MDDA</vt:lpstr>
      <vt:lpstr>2014/2015 Annual Report</vt:lpstr>
      <vt:lpstr>Year Overview</vt:lpstr>
      <vt:lpstr>Year Overview</vt:lpstr>
      <vt:lpstr>2014/15 Project Achievements</vt:lpstr>
      <vt:lpstr>2014/2015 Challenges</vt:lpstr>
      <vt:lpstr>2014/2015 Programme</vt:lpstr>
      <vt:lpstr>2015/2015 Programme cont.</vt:lpstr>
      <vt:lpstr>2014/2015 Programme cont.</vt:lpstr>
      <vt:lpstr>Programme Performance</vt:lpstr>
      <vt:lpstr>Summary of Projects Supported for 2014/2015</vt:lpstr>
      <vt:lpstr>Overview of Projects Approved – 2014/15 </vt:lpstr>
      <vt:lpstr>Overview of Projects Approved – 2014/15 – cont.</vt:lpstr>
      <vt:lpstr>Overview of Projects Approved – 2014/15 – cont.</vt:lpstr>
      <vt:lpstr>Training 2014/2015</vt:lpstr>
      <vt:lpstr>Projects Monitored Nationally 2014/2015</vt:lpstr>
      <vt:lpstr>Slide 22</vt:lpstr>
      <vt:lpstr>Human Resources</vt:lpstr>
      <vt:lpstr>Vacancy Rate at 31 March 2015</vt:lpstr>
      <vt:lpstr>Vacant positions at 31 March 2015</vt:lpstr>
      <vt:lpstr>Employment Equity at 31 March 2015</vt:lpstr>
      <vt:lpstr>Governance, Audit and Financial Analysis</vt:lpstr>
      <vt:lpstr>Governance</vt:lpstr>
      <vt:lpstr>Audit Outcomes 2014/15</vt:lpstr>
      <vt:lpstr>Audit Movement</vt:lpstr>
      <vt:lpstr>Audit Report Highlights 2014/15</vt:lpstr>
      <vt:lpstr>Audit Report Highlights 2014/15</vt:lpstr>
      <vt:lpstr>Key Root Cause 2014/15</vt:lpstr>
      <vt:lpstr>Commitments by Management</vt:lpstr>
      <vt:lpstr>Financial Statements  31 March 2015</vt:lpstr>
      <vt:lpstr>Annual Budget vs Revenue  2014/15</vt:lpstr>
      <vt:lpstr>Revenue Analysis</vt:lpstr>
      <vt:lpstr>Annual Budget vs Expenditure  2014/15</vt:lpstr>
      <vt:lpstr>Expenditure Analysis</vt:lpstr>
      <vt:lpstr>Statement of Financial Position</vt:lpstr>
      <vt:lpstr>Use of Consultants</vt:lpstr>
      <vt:lpstr>Irregular, Fruitless and Wasteful Expenditure</vt:lpstr>
      <vt:lpstr>Contingent Liabilities and Litigations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Manana STONE</dc:creator>
  <cp:lastModifiedBy>PUMZA</cp:lastModifiedBy>
  <cp:revision>754</cp:revision>
  <cp:lastPrinted>2015-09-22T14:06:26Z</cp:lastPrinted>
  <dcterms:created xsi:type="dcterms:W3CDTF">2004-06-08T22:31:48Z</dcterms:created>
  <dcterms:modified xsi:type="dcterms:W3CDTF">2015-10-21T12:39:02Z</dcterms:modified>
</cp:coreProperties>
</file>